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7" r:id="rId2"/>
  </p:sldMasterIdLst>
  <p:notesMasterIdLst>
    <p:notesMasterId r:id="rId127"/>
  </p:notesMasterIdLst>
  <p:sldIdLst>
    <p:sldId id="347" r:id="rId3"/>
    <p:sldId id="34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4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51" r:id="rId27"/>
    <p:sldId id="352" r:id="rId28"/>
    <p:sldId id="353" r:id="rId29"/>
    <p:sldId id="280" r:id="rId30"/>
    <p:sldId id="281" r:id="rId31"/>
    <p:sldId id="282" r:id="rId32"/>
    <p:sldId id="283" r:id="rId33"/>
    <p:sldId id="285" r:id="rId34"/>
    <p:sldId id="286" r:id="rId35"/>
    <p:sldId id="287" r:id="rId36"/>
    <p:sldId id="354" r:id="rId37"/>
    <p:sldId id="355" r:id="rId38"/>
    <p:sldId id="356" r:id="rId39"/>
    <p:sldId id="357" r:id="rId40"/>
    <p:sldId id="284" r:id="rId41"/>
    <p:sldId id="358" r:id="rId42"/>
    <p:sldId id="359" r:id="rId43"/>
    <p:sldId id="292" r:id="rId44"/>
    <p:sldId id="293" r:id="rId45"/>
    <p:sldId id="360" r:id="rId46"/>
    <p:sldId id="361" r:id="rId47"/>
    <p:sldId id="362" r:id="rId48"/>
    <p:sldId id="363" r:id="rId49"/>
    <p:sldId id="428" r:id="rId50"/>
    <p:sldId id="294" r:id="rId51"/>
    <p:sldId id="295" r:id="rId52"/>
    <p:sldId id="296" r:id="rId53"/>
    <p:sldId id="297" r:id="rId54"/>
    <p:sldId id="298" r:id="rId55"/>
    <p:sldId id="449" r:id="rId56"/>
    <p:sldId id="300" r:id="rId57"/>
    <p:sldId id="301" r:i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90" r:id="rId69"/>
    <p:sldId id="313" r:id="rId70"/>
    <p:sldId id="392" r:id="rId71"/>
    <p:sldId id="315" r:id="rId72"/>
    <p:sldId id="318" r:id="rId73"/>
    <p:sldId id="319" r:id="rId74"/>
    <p:sldId id="320" r:id="rId75"/>
    <p:sldId id="321" r:id="rId76"/>
    <p:sldId id="322" r:id="rId77"/>
    <p:sldId id="402" r:id="rId78"/>
    <p:sldId id="323" r:id="rId79"/>
    <p:sldId id="404" r:id="rId80"/>
    <p:sldId id="405" r:id="rId81"/>
    <p:sldId id="406" r:id="rId82"/>
    <p:sldId id="407" r:id="rId83"/>
    <p:sldId id="408" r:id="rId84"/>
    <p:sldId id="409" r:id="rId85"/>
    <p:sldId id="325" r:id="rId86"/>
    <p:sldId id="326" r:id="rId87"/>
    <p:sldId id="412" r:id="rId88"/>
    <p:sldId id="413" r:id="rId89"/>
    <p:sldId id="414" r:id="rId90"/>
    <p:sldId id="415" r:id="rId91"/>
    <p:sldId id="416" r:id="rId92"/>
    <p:sldId id="327" r:id="rId93"/>
    <p:sldId id="418" r:id="rId94"/>
    <p:sldId id="328" r:id="rId95"/>
    <p:sldId id="420" r:id="rId96"/>
    <p:sldId id="429" r:id="rId97"/>
    <p:sldId id="329" r:id="rId98"/>
    <p:sldId id="331" r:id="rId99"/>
    <p:sldId id="332" r:id="rId100"/>
    <p:sldId id="333" r:id="rId101"/>
    <p:sldId id="334" r:id="rId102"/>
    <p:sldId id="434" r:id="rId103"/>
    <p:sldId id="435" r:id="rId104"/>
    <p:sldId id="436" r:id="rId105"/>
    <p:sldId id="437" r:id="rId106"/>
    <p:sldId id="438" r:id="rId107"/>
    <p:sldId id="439" r:id="rId108"/>
    <p:sldId id="440" r:id="rId109"/>
    <p:sldId id="441" r:id="rId110"/>
    <p:sldId id="442" r:id="rId111"/>
    <p:sldId id="443" r:id="rId112"/>
    <p:sldId id="444" r:id="rId113"/>
    <p:sldId id="446" r:id="rId114"/>
    <p:sldId id="448" r:id="rId115"/>
    <p:sldId id="335" r:id="rId116"/>
    <p:sldId id="336" r:id="rId117"/>
    <p:sldId id="337" r:id="rId118"/>
    <p:sldId id="338" r:id="rId119"/>
    <p:sldId id="339" r:id="rId120"/>
    <p:sldId id="340" r:id="rId121"/>
    <p:sldId id="341" r:id="rId122"/>
    <p:sldId id="342" r:id="rId123"/>
    <p:sldId id="343" r:id="rId124"/>
    <p:sldId id="344" r:id="rId125"/>
    <p:sldId id="345" r:id="rId126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55" autoAdjust="0"/>
    <p:restoredTop sz="94660"/>
  </p:normalViewPr>
  <p:slideViewPr>
    <p:cSldViewPr>
      <p:cViewPr>
        <p:scale>
          <a:sx n="125" d="100"/>
          <a:sy n="125" d="100"/>
        </p:scale>
        <p:origin x="-90" y="-10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viewProps" Target="viewProp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theme" Target="theme/theme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8.wmf"/><Relationship Id="rId1" Type="http://schemas.openxmlformats.org/officeDocument/2006/relationships/image" Target="../media/image30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4" Type="http://schemas.openxmlformats.org/officeDocument/2006/relationships/image" Target="../media/image32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8.wmf"/><Relationship Id="rId1" Type="http://schemas.openxmlformats.org/officeDocument/2006/relationships/image" Target="../media/image3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6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5" Type="http://schemas.openxmlformats.org/officeDocument/2006/relationships/image" Target="../media/image278.wmf"/><Relationship Id="rId4" Type="http://schemas.openxmlformats.org/officeDocument/2006/relationships/image" Target="../media/image27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wmf"/><Relationship Id="rId2" Type="http://schemas.openxmlformats.org/officeDocument/2006/relationships/image" Target="../media/image298.wmf"/><Relationship Id="rId1" Type="http://schemas.openxmlformats.org/officeDocument/2006/relationships/image" Target="../media/image297.wmf"/><Relationship Id="rId4" Type="http://schemas.openxmlformats.org/officeDocument/2006/relationships/image" Target="../media/image30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DB971-D5F6-4C1E-86C3-625D7C572EEB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C5AB6-8E92-4290-A103-BB1F2B76A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03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37ABB478-A0A1-4F22-81F8-CCDE4B8DDC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文本占位符 2">
            <a:extLst>
              <a:ext uri="{FF2B5EF4-FFF2-40B4-BE49-F238E27FC236}">
                <a16:creationId xmlns:a16="http://schemas.microsoft.com/office/drawing/2014/main" id="{CFF4BFC6-4A42-4F3F-A3A5-D0A19C8C68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343F7D05-8736-4B80-89B0-39233401770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文本占位符 2">
            <a:extLst>
              <a:ext uri="{FF2B5EF4-FFF2-40B4-BE49-F238E27FC236}">
                <a16:creationId xmlns:a16="http://schemas.microsoft.com/office/drawing/2014/main" id="{C605C291-3327-4E35-9C22-6178C2C077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1B35B-18D0-41B4-B5D3-F02A38EBA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F0ACE1-0367-4BF2-9545-532D59FF51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8DB62-5459-4DF3-9654-D31224A22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0376C-CA5C-4E60-AE6A-48E36E92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27130F-5660-4881-9094-9D334CB3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4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A0EE7-89DE-46BF-999F-D2B69667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36CFD-66DB-41FA-8FF7-72C6CCB8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F4CFF-7A2C-4C18-81AB-24432F1E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1B588-9F19-49D5-9E9C-2A18DF7AB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B2322-AF1D-418E-97C5-C3189B96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22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89672-6248-4311-A338-21A1BC48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250" y="1885950"/>
            <a:ext cx="9221788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7D18F0-6064-420D-80C2-6455F74D7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250" y="5060950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226DF6-9046-49CC-9066-46359036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9B09B-A9BC-4FF0-8F87-A59200EC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58F24-A367-47B2-A86E-D47433A9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4F263-10E6-4D92-B331-11B47083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B1E3A-257B-4B64-BAE3-C6F842F2F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45F71C-C81E-4025-8D4A-74953AC1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B0EE3-CC14-4F05-A155-099EB5E0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5B78A4-5856-4A6B-8FA0-DFC156AD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2B11F-429E-4345-B6B6-D462D754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1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8F7AA-C198-4047-A45D-9980EEC1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EA2C1-4596-4E32-B721-664093B1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2C95A-FEE2-43A2-98F5-BF91D00D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AE0DC9-3084-47B9-AF3A-5CAF3A5B8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9A2F83-5CED-466E-9E3C-87BE065DE7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6AF0387-3E67-4C56-BCD1-B8AFE9E8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C508CE-365B-4CBC-9E7D-825B3203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93C1DD-0B51-4092-8F41-84B1C103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826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A4418-8DA2-4C72-858F-256262E9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9673EB-2C24-4B11-A4BA-E1E2B0FA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C29D4D-95F4-4AD6-8A77-F47A1A2B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F69EDF-8B09-4D71-88AA-A1A68439E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8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284013-61D4-48E5-8A6E-4748E092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817908F-58A7-4881-A077-4553A3CB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4F003-3AD3-4446-8533-CFD7765E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013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3E854-950E-450E-8419-23FAA944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99174-4FAD-4F20-B9FF-A341E4CE1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822E2-1E17-4FEB-AA4F-438A598A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DE5974-8D1C-4BA2-9BDD-044F91E1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038D7-FD8D-4B7C-B843-FA2E830D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D7ECA-31B4-4A7F-B174-7848A1A2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491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4FBFE-5524-4814-81A4-2A420CD3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1210CB-3226-4D8A-9D92-C8F4971F5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95361-E883-45A3-B405-E0E4CD481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E1742A-48DC-4FBE-8CD5-3361AB72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75A105-0992-4785-840F-5F3E7237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B61F73-263F-41A2-9379-5DF8185C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421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3CF824-DA58-45F3-895B-80602A4F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DAE351-9644-46A0-893B-EB7E0E5B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BDCF02-6315-40E5-872C-DC405097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A6DF85-143A-4E05-8CAA-B49347C3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1D36A-C534-4372-B4E2-1863AC72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3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hlink"/>
                </a:solidFill>
                <a:latin typeface="华文行楷"/>
                <a:cs typeface="华文行楷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hlink"/>
                </a:solidFill>
                <a:latin typeface="新宋体"/>
                <a:cs typeface="新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24F0BB-5625-4FA9-909D-688F07EF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2B2278-712F-41B1-BE4C-97A5F091C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D048E7-B74A-4612-A28F-87ADD372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E6046-6266-42DA-A2F2-D567730A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A1B17-2404-44C2-B6DE-E38C4231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hlink"/>
                </a:solidFill>
                <a:latin typeface="华文行楷"/>
                <a:cs typeface="华文行楷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77473" y="1841246"/>
            <a:ext cx="2780665" cy="401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hlink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74341" y="1690370"/>
            <a:ext cx="3935729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hlink"/>
                </a:solidFill>
                <a:latin typeface="华文行楷"/>
                <a:cs typeface="华文行楷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61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647"/>
            </a:lvl1pPr>
            <a:lvl2pPr marL="504200" indent="0" algn="ctr">
              <a:buNone/>
              <a:defRPr sz="2206"/>
            </a:lvl2pPr>
            <a:lvl3pPr marL="1008400" indent="0" algn="ctr">
              <a:buNone/>
              <a:defRPr sz="1985"/>
            </a:lvl3pPr>
            <a:lvl4pPr marL="1512600" indent="0" algn="ctr">
              <a:buNone/>
              <a:defRPr sz="1764"/>
            </a:lvl4pPr>
            <a:lvl5pPr marL="2016801" indent="0" algn="ctr">
              <a:buNone/>
              <a:defRPr sz="1764"/>
            </a:lvl5pPr>
            <a:lvl6pPr marL="2521001" indent="0" algn="ctr">
              <a:buNone/>
              <a:defRPr sz="1764"/>
            </a:lvl6pPr>
            <a:lvl7pPr marL="3025201" indent="0" algn="ctr">
              <a:buNone/>
              <a:defRPr sz="1764"/>
            </a:lvl7pPr>
            <a:lvl8pPr marL="3529401" indent="0" algn="ctr">
              <a:buNone/>
              <a:defRPr sz="1764"/>
            </a:lvl8pPr>
            <a:lvl9pPr marL="4033601" indent="0" algn="ctr">
              <a:buNone/>
              <a:defRPr sz="17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DA23D-D1A3-4E4F-94D8-55FB0865F9C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9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>
            <a:extLst>
              <a:ext uri="{FF2B5EF4-FFF2-40B4-BE49-F238E27FC236}">
                <a16:creationId xmlns:a16="http://schemas.microsoft.com/office/drawing/2014/main" id="{C9E9868F-D85F-42DB-B47C-ECA38E116A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www.1ppt.com</a:t>
            </a:r>
          </a:p>
        </p:txBody>
      </p:sp>
      <p:sp>
        <p:nvSpPr>
          <p:cNvPr id="3" name="Rectangle 24">
            <a:extLst>
              <a:ext uri="{FF2B5EF4-FFF2-40B4-BE49-F238E27FC236}">
                <a16:creationId xmlns:a16="http://schemas.microsoft.com/office/drawing/2014/main" id="{AF82C258-0D6E-4D89-8AC2-E581688859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BB67DE15-E016-40DB-82EF-5F35A9BB4F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02349" y="6947461"/>
            <a:ext cx="248920" cy="21544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139CBB-2D03-4D90-9740-9AA1C430977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8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3072" y="2351785"/>
            <a:ext cx="6127254" cy="20313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888961FC-F3F6-4FA1-A510-9C5C8C764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www.1ppt.com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9B5141FB-009E-4097-8AB5-294CFF4720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AECC7566-E3FA-4C46-AF83-2233DF4DE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02349" y="6947461"/>
            <a:ext cx="248920" cy="21544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49755-AB62-4BBB-8180-E2E63E276B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2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3072" y="2351785"/>
            <a:ext cx="6127254" cy="20313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3">
            <a:extLst>
              <a:ext uri="{FF2B5EF4-FFF2-40B4-BE49-F238E27FC236}">
                <a16:creationId xmlns:a16="http://schemas.microsoft.com/office/drawing/2014/main" id="{E56C768B-3D77-46B3-BF5B-F6A5D6BAE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4670" y="7033450"/>
            <a:ext cx="2459482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www.1ppt.com</a:t>
            </a:r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id="{34DD4BF9-D71D-4F77-AA75-F7BB248680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635756" y="7033450"/>
            <a:ext cx="3421888" cy="276999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Company Logo</a:t>
            </a:r>
          </a:p>
        </p:txBody>
      </p:sp>
      <p:sp>
        <p:nvSpPr>
          <p:cNvPr id="5" name="Rectangle 25">
            <a:extLst>
              <a:ext uri="{FF2B5EF4-FFF2-40B4-BE49-F238E27FC236}">
                <a16:creationId xmlns:a16="http://schemas.microsoft.com/office/drawing/2014/main" id="{86B1EFDA-8B0C-4A70-8A8A-8FA2C98BEF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02349" y="6947461"/>
            <a:ext cx="248920" cy="215444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4679F-DB16-4B56-BFC8-7CCB2EBB5D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3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3072" y="2351785"/>
            <a:ext cx="6127254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cs typeface="华文行楷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3946" y="1691893"/>
            <a:ext cx="8905506" cy="4762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hlink"/>
                </a:solidFill>
                <a:latin typeface="新宋体"/>
                <a:cs typeface="新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02349" y="6947461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9E3E4A41-AD33-47DA-9E3C-30B68DB50ED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BB6CD4A-9838-4269-A0B9-6E3E1DC7FECA}"/>
              </a:ext>
            </a:extLst>
          </p:cNvPr>
          <p:cNvSpPr/>
          <p:nvPr userDrawn="1"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6EFD5D-A172-48B4-BF62-1B52CFFB4850}"/>
              </a:ext>
            </a:extLst>
          </p:cNvPr>
          <p:cNvSpPr txBox="1"/>
          <p:nvPr userDrawn="1"/>
        </p:nvSpPr>
        <p:spPr>
          <a:xfrm>
            <a:off x="5956300" y="7049571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065A0D-D0EF-4AF6-B1D6-C7F4E42D1563}"/>
              </a:ext>
            </a:extLst>
          </p:cNvPr>
          <p:cNvSpPr/>
          <p:nvPr userDrawn="1"/>
        </p:nvSpPr>
        <p:spPr>
          <a:xfrm flipV="1">
            <a:off x="-93847" y="1168661"/>
            <a:ext cx="7151491" cy="72000"/>
          </a:xfrm>
          <a:prstGeom prst="rect">
            <a:avLst/>
          </a:prstGeom>
          <a:gradFill flip="none" rotWithShape="1">
            <a:gsLst>
              <a:gs pos="0">
                <a:srgbClr val="004FA5">
                  <a:shade val="30000"/>
                  <a:satMod val="115000"/>
                </a:srgbClr>
              </a:gs>
              <a:gs pos="50000">
                <a:srgbClr val="004FA5">
                  <a:shade val="67500"/>
                  <a:satMod val="115000"/>
                </a:srgbClr>
              </a:gs>
              <a:gs pos="100000">
                <a:srgbClr val="004FA5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9" r:id="rId7"/>
    <p:sldLayoutId id="2147483680" r:id="rId8"/>
    <p:sldLayoutId id="2147483681" r:id="rId9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BA585-37F8-4CF5-98E6-7B5AB304B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95A73B-D9B4-4343-A4B0-6177C374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4427F-BB97-4029-B891-14E804F91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64F0C-6A0B-4DDC-A90D-2B0E8CF69728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D23E50-40B6-4EE1-A205-97DD73B4D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3D05B7-3168-44DC-A97B-1B9F5C6CF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354E3-CC46-4637-879E-944D9C1276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1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.jpg"/><Relationship Id="rId2" Type="http://schemas.openxmlformats.org/officeDocument/2006/relationships/image" Target="../media/image34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7.jp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9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2.jpg"/><Relationship Id="rId2" Type="http://schemas.openxmlformats.org/officeDocument/2006/relationships/image" Target="../media/image35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4.jpg"/><Relationship Id="rId4" Type="http://schemas.openxmlformats.org/officeDocument/2006/relationships/image" Target="../media/image353.jp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13" Type="http://schemas.openxmlformats.org/officeDocument/2006/relationships/image" Target="../media/image366.png"/><Relationship Id="rId18" Type="http://schemas.openxmlformats.org/officeDocument/2006/relationships/image" Target="../media/image371.png"/><Relationship Id="rId3" Type="http://schemas.openxmlformats.org/officeDocument/2006/relationships/image" Target="../media/image356.png"/><Relationship Id="rId7" Type="http://schemas.openxmlformats.org/officeDocument/2006/relationships/image" Target="../media/image360.png"/><Relationship Id="rId12" Type="http://schemas.openxmlformats.org/officeDocument/2006/relationships/image" Target="../media/image365.png"/><Relationship Id="rId17" Type="http://schemas.openxmlformats.org/officeDocument/2006/relationships/image" Target="../media/image370.png"/><Relationship Id="rId2" Type="http://schemas.openxmlformats.org/officeDocument/2006/relationships/image" Target="../media/image355.png"/><Relationship Id="rId16" Type="http://schemas.openxmlformats.org/officeDocument/2006/relationships/image" Target="../media/image3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png"/><Relationship Id="rId11" Type="http://schemas.openxmlformats.org/officeDocument/2006/relationships/image" Target="../media/image364.png"/><Relationship Id="rId5" Type="http://schemas.openxmlformats.org/officeDocument/2006/relationships/image" Target="../media/image358.png"/><Relationship Id="rId15" Type="http://schemas.openxmlformats.org/officeDocument/2006/relationships/image" Target="../media/image368.png"/><Relationship Id="rId10" Type="http://schemas.openxmlformats.org/officeDocument/2006/relationships/image" Target="../media/image363.png"/><Relationship Id="rId4" Type="http://schemas.openxmlformats.org/officeDocument/2006/relationships/image" Target="../media/image357.png"/><Relationship Id="rId9" Type="http://schemas.openxmlformats.org/officeDocument/2006/relationships/image" Target="../media/image362.png"/><Relationship Id="rId14" Type="http://schemas.openxmlformats.org/officeDocument/2006/relationships/image" Target="../media/image36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jpg"/><Relationship Id="rId2" Type="http://schemas.openxmlformats.org/officeDocument/2006/relationships/image" Target="../media/image37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5.jpg"/><Relationship Id="rId4" Type="http://schemas.openxmlformats.org/officeDocument/2006/relationships/image" Target="../media/image374.jp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2.png"/><Relationship Id="rId13" Type="http://schemas.openxmlformats.org/officeDocument/2006/relationships/image" Target="../media/image387.png"/><Relationship Id="rId18" Type="http://schemas.openxmlformats.org/officeDocument/2006/relationships/image" Target="../media/image392.png"/><Relationship Id="rId3" Type="http://schemas.openxmlformats.org/officeDocument/2006/relationships/image" Target="../media/image377.png"/><Relationship Id="rId21" Type="http://schemas.openxmlformats.org/officeDocument/2006/relationships/image" Target="../media/image258.png"/><Relationship Id="rId7" Type="http://schemas.openxmlformats.org/officeDocument/2006/relationships/image" Target="../media/image381.png"/><Relationship Id="rId12" Type="http://schemas.openxmlformats.org/officeDocument/2006/relationships/image" Target="../media/image386.png"/><Relationship Id="rId17" Type="http://schemas.openxmlformats.org/officeDocument/2006/relationships/image" Target="../media/image391.png"/><Relationship Id="rId2" Type="http://schemas.openxmlformats.org/officeDocument/2006/relationships/image" Target="../media/image376.png"/><Relationship Id="rId16" Type="http://schemas.openxmlformats.org/officeDocument/2006/relationships/image" Target="../media/image390.png"/><Relationship Id="rId20" Type="http://schemas.openxmlformats.org/officeDocument/2006/relationships/image" Target="../media/image3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385.png"/><Relationship Id="rId24" Type="http://schemas.openxmlformats.org/officeDocument/2006/relationships/image" Target="../media/image396.png"/><Relationship Id="rId5" Type="http://schemas.openxmlformats.org/officeDocument/2006/relationships/image" Target="../media/image379.png"/><Relationship Id="rId15" Type="http://schemas.openxmlformats.org/officeDocument/2006/relationships/image" Target="../media/image389.png"/><Relationship Id="rId23" Type="http://schemas.openxmlformats.org/officeDocument/2006/relationships/image" Target="../media/image395.png"/><Relationship Id="rId10" Type="http://schemas.openxmlformats.org/officeDocument/2006/relationships/image" Target="../media/image384.png"/><Relationship Id="rId19" Type="http://schemas.openxmlformats.org/officeDocument/2006/relationships/image" Target="../media/image257.png"/><Relationship Id="rId4" Type="http://schemas.openxmlformats.org/officeDocument/2006/relationships/image" Target="../media/image378.png"/><Relationship Id="rId9" Type="http://schemas.openxmlformats.org/officeDocument/2006/relationships/image" Target="../media/image383.png"/><Relationship Id="rId14" Type="http://schemas.openxmlformats.org/officeDocument/2006/relationships/image" Target="../media/image388.png"/><Relationship Id="rId22" Type="http://schemas.openxmlformats.org/officeDocument/2006/relationships/image" Target="../media/image394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8.jpg"/><Relationship Id="rId2" Type="http://schemas.openxmlformats.org/officeDocument/2006/relationships/image" Target="../media/image39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jpg"/><Relationship Id="rId5" Type="http://schemas.openxmlformats.org/officeDocument/2006/relationships/image" Target="../media/image400.jpg"/><Relationship Id="rId4" Type="http://schemas.openxmlformats.org/officeDocument/2006/relationships/image" Target="../media/image39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2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3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jpg"/><Relationship Id="rId2" Type="http://schemas.openxmlformats.org/officeDocument/2006/relationships/image" Target="../media/image40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8.jpg"/><Relationship Id="rId5" Type="http://schemas.openxmlformats.org/officeDocument/2006/relationships/image" Target="../media/image407.jpg"/><Relationship Id="rId4" Type="http://schemas.openxmlformats.org/officeDocument/2006/relationships/image" Target="../media/image406.jp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jpg"/><Relationship Id="rId2" Type="http://schemas.openxmlformats.org/officeDocument/2006/relationships/image" Target="../media/image40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jp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jpg"/><Relationship Id="rId2" Type="http://schemas.openxmlformats.org/officeDocument/2006/relationships/image" Target="../media/image4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4.jpg"/><Relationship Id="rId4" Type="http://schemas.openxmlformats.org/officeDocument/2006/relationships/image" Target="../media/image4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57.png"/><Relationship Id="rId21" Type="http://schemas.openxmlformats.org/officeDocument/2006/relationships/image" Target="../media/image52.png"/><Relationship Id="rId34" Type="http://schemas.openxmlformats.org/officeDocument/2006/relationships/image" Target="../media/image65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56.png"/><Relationship Id="rId33" Type="http://schemas.openxmlformats.org/officeDocument/2006/relationships/image" Target="../media/image64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32" Type="http://schemas.openxmlformats.org/officeDocument/2006/relationships/image" Target="../media/image63.png"/><Relationship Id="rId37" Type="http://schemas.openxmlformats.org/officeDocument/2006/relationships/image" Target="../media/image68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36" Type="http://schemas.openxmlformats.org/officeDocument/2006/relationships/image" Target="../media/image67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31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58.png"/><Relationship Id="rId30" Type="http://schemas.openxmlformats.org/officeDocument/2006/relationships/image" Target="../media/image61.png"/><Relationship Id="rId35" Type="http://schemas.openxmlformats.org/officeDocument/2006/relationships/image" Target="../media/image66.png"/><Relationship Id="rId8" Type="http://schemas.openxmlformats.org/officeDocument/2006/relationships/image" Target="../media/image39.png"/><Relationship Id="rId3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18" Type="http://schemas.openxmlformats.org/officeDocument/2006/relationships/image" Target="../media/image85.png"/><Relationship Id="rId3" Type="http://schemas.openxmlformats.org/officeDocument/2006/relationships/image" Target="../media/image70.png"/><Relationship Id="rId21" Type="http://schemas.openxmlformats.org/officeDocument/2006/relationships/image" Target="../media/image88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jpg"/><Relationship Id="rId16" Type="http://schemas.openxmlformats.org/officeDocument/2006/relationships/image" Target="../media/image8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19" Type="http://schemas.openxmlformats.org/officeDocument/2006/relationships/image" Target="../media/image86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Relationship Id="rId22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jpg"/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jpg"/><Relationship Id="rId5" Type="http://schemas.openxmlformats.org/officeDocument/2006/relationships/image" Target="../media/image99.jpg"/><Relationship Id="rId4" Type="http://schemas.openxmlformats.org/officeDocument/2006/relationships/image" Target="../media/image9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jpg"/><Relationship Id="rId4" Type="http://schemas.openxmlformats.org/officeDocument/2006/relationships/image" Target="../media/image10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jpg"/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jpg"/><Relationship Id="rId5" Type="http://schemas.openxmlformats.org/officeDocument/2006/relationships/image" Target="../media/image108.jpg"/><Relationship Id="rId4" Type="http://schemas.openxmlformats.org/officeDocument/2006/relationships/image" Target="../media/image10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jpg"/><Relationship Id="rId7" Type="http://schemas.openxmlformats.org/officeDocument/2006/relationships/image" Target="../media/image113.jpg"/><Relationship Id="rId2" Type="http://schemas.openxmlformats.org/officeDocument/2006/relationships/image" Target="../media/image1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jpg"/><Relationship Id="rId5" Type="http://schemas.openxmlformats.org/officeDocument/2006/relationships/image" Target="../media/image108.jpg"/><Relationship Id="rId4" Type="http://schemas.openxmlformats.org/officeDocument/2006/relationships/image" Target="../media/image11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" Type="http://schemas.openxmlformats.org/officeDocument/2006/relationships/image" Target="../media/image115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45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18" Type="http://schemas.openxmlformats.org/officeDocument/2006/relationships/image" Target="../media/image174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17" Type="http://schemas.openxmlformats.org/officeDocument/2006/relationships/image" Target="../media/image173.png"/><Relationship Id="rId2" Type="http://schemas.openxmlformats.org/officeDocument/2006/relationships/image" Target="../media/image158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5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7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jpg"/><Relationship Id="rId2" Type="http://schemas.openxmlformats.org/officeDocument/2006/relationships/image" Target="../media/image18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3.jpg"/><Relationship Id="rId4" Type="http://schemas.openxmlformats.org/officeDocument/2006/relationships/image" Target="../media/image18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jpg"/><Relationship Id="rId2" Type="http://schemas.openxmlformats.org/officeDocument/2006/relationships/image" Target="../media/image185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jpg"/><Relationship Id="rId2" Type="http://schemas.openxmlformats.org/officeDocument/2006/relationships/image" Target="../media/image18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jpg"/><Relationship Id="rId4" Type="http://schemas.openxmlformats.org/officeDocument/2006/relationships/image" Target="../media/image189.jp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jpg"/><Relationship Id="rId2" Type="http://schemas.openxmlformats.org/officeDocument/2006/relationships/image" Target="../media/image19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jpg"/><Relationship Id="rId2" Type="http://schemas.openxmlformats.org/officeDocument/2006/relationships/image" Target="../media/image19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6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5" Type="http://schemas.openxmlformats.org/officeDocument/2006/relationships/image" Target="../media/image200.png"/><Relationship Id="rId10" Type="http://schemas.openxmlformats.org/officeDocument/2006/relationships/image" Target="../media/image205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jpg"/><Relationship Id="rId2" Type="http://schemas.openxmlformats.org/officeDocument/2006/relationships/image" Target="../media/image20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jp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png"/><Relationship Id="rId13" Type="http://schemas.openxmlformats.org/officeDocument/2006/relationships/image" Target="../media/image223.png"/><Relationship Id="rId3" Type="http://schemas.openxmlformats.org/officeDocument/2006/relationships/image" Target="../media/image213.png"/><Relationship Id="rId7" Type="http://schemas.openxmlformats.org/officeDocument/2006/relationships/image" Target="../media/image217.png"/><Relationship Id="rId12" Type="http://schemas.openxmlformats.org/officeDocument/2006/relationships/image" Target="../media/image22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11" Type="http://schemas.openxmlformats.org/officeDocument/2006/relationships/image" Target="../media/image221.png"/><Relationship Id="rId5" Type="http://schemas.openxmlformats.org/officeDocument/2006/relationships/image" Target="../media/image215.png"/><Relationship Id="rId10" Type="http://schemas.openxmlformats.org/officeDocument/2006/relationships/image" Target="../media/image220.png"/><Relationship Id="rId4" Type="http://schemas.openxmlformats.org/officeDocument/2006/relationships/image" Target="../media/image214.png"/><Relationship Id="rId9" Type="http://schemas.openxmlformats.org/officeDocument/2006/relationships/image" Target="../media/image219.png"/><Relationship Id="rId14" Type="http://schemas.openxmlformats.org/officeDocument/2006/relationships/image" Target="../media/image2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jpg"/><Relationship Id="rId2" Type="http://schemas.openxmlformats.org/officeDocument/2006/relationships/image" Target="../media/image2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jpg"/><Relationship Id="rId5" Type="http://schemas.openxmlformats.org/officeDocument/2006/relationships/image" Target="../media/image228.jpg"/><Relationship Id="rId4" Type="http://schemas.openxmlformats.org/officeDocument/2006/relationships/image" Target="../media/image227.jpg"/></Relationships>
</file>

<file path=ppt/slides/_rels/slide6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26" Type="http://schemas.openxmlformats.org/officeDocument/2006/relationships/image" Target="../media/image254.png"/><Relationship Id="rId39" Type="http://schemas.openxmlformats.org/officeDocument/2006/relationships/image" Target="../media/image267.png"/><Relationship Id="rId21" Type="http://schemas.openxmlformats.org/officeDocument/2006/relationships/image" Target="../media/image249.png"/><Relationship Id="rId34" Type="http://schemas.openxmlformats.org/officeDocument/2006/relationships/image" Target="../media/image262.png"/><Relationship Id="rId42" Type="http://schemas.openxmlformats.org/officeDocument/2006/relationships/image" Target="../media/image270.png"/><Relationship Id="rId7" Type="http://schemas.openxmlformats.org/officeDocument/2006/relationships/image" Target="../media/image235.png"/><Relationship Id="rId2" Type="http://schemas.openxmlformats.org/officeDocument/2006/relationships/image" Target="../media/image230.png"/><Relationship Id="rId16" Type="http://schemas.openxmlformats.org/officeDocument/2006/relationships/image" Target="../media/image244.png"/><Relationship Id="rId29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24" Type="http://schemas.openxmlformats.org/officeDocument/2006/relationships/image" Target="../media/image252.png"/><Relationship Id="rId32" Type="http://schemas.openxmlformats.org/officeDocument/2006/relationships/image" Target="../media/image260.png"/><Relationship Id="rId37" Type="http://schemas.openxmlformats.org/officeDocument/2006/relationships/image" Target="../media/image265.png"/><Relationship Id="rId40" Type="http://schemas.openxmlformats.org/officeDocument/2006/relationships/image" Target="../media/image268.png"/><Relationship Id="rId45" Type="http://schemas.openxmlformats.org/officeDocument/2006/relationships/image" Target="../media/image273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23" Type="http://schemas.openxmlformats.org/officeDocument/2006/relationships/image" Target="../media/image251.png"/><Relationship Id="rId28" Type="http://schemas.openxmlformats.org/officeDocument/2006/relationships/image" Target="../media/image256.png"/><Relationship Id="rId36" Type="http://schemas.openxmlformats.org/officeDocument/2006/relationships/image" Target="../media/image264.png"/><Relationship Id="rId10" Type="http://schemas.openxmlformats.org/officeDocument/2006/relationships/image" Target="../media/image238.png"/><Relationship Id="rId19" Type="http://schemas.openxmlformats.org/officeDocument/2006/relationships/image" Target="../media/image247.png"/><Relationship Id="rId31" Type="http://schemas.openxmlformats.org/officeDocument/2006/relationships/image" Target="../media/image259.png"/><Relationship Id="rId44" Type="http://schemas.openxmlformats.org/officeDocument/2006/relationships/image" Target="../media/image272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Relationship Id="rId27" Type="http://schemas.openxmlformats.org/officeDocument/2006/relationships/image" Target="../media/image255.png"/><Relationship Id="rId30" Type="http://schemas.openxmlformats.org/officeDocument/2006/relationships/image" Target="../media/image258.png"/><Relationship Id="rId35" Type="http://schemas.openxmlformats.org/officeDocument/2006/relationships/image" Target="../media/image263.png"/><Relationship Id="rId43" Type="http://schemas.openxmlformats.org/officeDocument/2006/relationships/image" Target="../media/image271.png"/><Relationship Id="rId8" Type="http://schemas.openxmlformats.org/officeDocument/2006/relationships/image" Target="../media/image236.png"/><Relationship Id="rId3" Type="http://schemas.openxmlformats.org/officeDocument/2006/relationships/image" Target="../media/image231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5" Type="http://schemas.openxmlformats.org/officeDocument/2006/relationships/image" Target="../media/image253.png"/><Relationship Id="rId33" Type="http://schemas.openxmlformats.org/officeDocument/2006/relationships/image" Target="../media/image261.png"/><Relationship Id="rId38" Type="http://schemas.openxmlformats.org/officeDocument/2006/relationships/image" Target="../media/image266.png"/><Relationship Id="rId20" Type="http://schemas.openxmlformats.org/officeDocument/2006/relationships/image" Target="../media/image248.png"/><Relationship Id="rId41" Type="http://schemas.openxmlformats.org/officeDocument/2006/relationships/image" Target="../media/image26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77.wmf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14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jpg"/><Relationship Id="rId2" Type="http://schemas.openxmlformats.org/officeDocument/2006/relationships/image" Target="../media/image27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2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10" Type="http://schemas.openxmlformats.org/officeDocument/2006/relationships/image" Target="../media/image290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7.png"/><Relationship Id="rId4" Type="http://schemas.openxmlformats.org/officeDocument/2006/relationships/image" Target="../media/image291.wmf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3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6.png"/><Relationship Id="rId5" Type="http://schemas.openxmlformats.org/officeDocument/2006/relationships/image" Target="../media/image295.png"/><Relationship Id="rId4" Type="http://schemas.openxmlformats.org/officeDocument/2006/relationships/image" Target="../media/image29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00.wmf"/><Relationship Id="rId4" Type="http://schemas.openxmlformats.org/officeDocument/2006/relationships/image" Target="../media/image297.wmf"/><Relationship Id="rId9" Type="http://schemas.openxmlformats.org/officeDocument/2006/relationships/oleObject" Target="../embeddings/oleObject22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10" Type="http://schemas.openxmlformats.org/officeDocument/2006/relationships/image" Target="../media/image30.png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06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0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7.wmf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0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09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12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6.png"/><Relationship Id="rId4" Type="http://schemas.openxmlformats.org/officeDocument/2006/relationships/image" Target="../media/image31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8.bin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2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324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11" Type="http://schemas.openxmlformats.org/officeDocument/2006/relationships/oleObject" Target="../embeddings/oleObject50.bin"/><Relationship Id="rId5" Type="http://schemas.openxmlformats.org/officeDocument/2006/relationships/image" Target="../media/image327.wmf"/><Relationship Id="rId10" Type="http://schemas.openxmlformats.org/officeDocument/2006/relationships/image" Target="../media/image328.wmf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oleObject49.bin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jpg"/><Relationship Id="rId4" Type="http://schemas.openxmlformats.org/officeDocument/2006/relationships/image" Target="../media/image330.jp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4.jpg"/><Relationship Id="rId4" Type="http://schemas.openxmlformats.org/officeDocument/2006/relationships/image" Target="../media/image333.jp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6.jpg"/><Relationship Id="rId2" Type="http://schemas.openxmlformats.org/officeDocument/2006/relationships/image" Target="../media/image3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8.jpg"/><Relationship Id="rId4" Type="http://schemas.openxmlformats.org/officeDocument/2006/relationships/image" Target="../media/image337.jp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jpg"/><Relationship Id="rId2" Type="http://schemas.openxmlformats.org/officeDocument/2006/relationships/image" Target="../media/image3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1.jp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.jpg"/><Relationship Id="rId2" Type="http://schemas.openxmlformats.org/officeDocument/2006/relationships/image" Target="../media/image3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.jpg"/><Relationship Id="rId5" Type="http://schemas.openxmlformats.org/officeDocument/2006/relationships/image" Target="../media/image345.jpg"/><Relationship Id="rId4" Type="http://schemas.openxmlformats.org/officeDocument/2006/relationships/image" Target="../media/image34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A68273-BAA0-4194-92A2-F8B0DE194A72}"/>
              </a:ext>
            </a:extLst>
          </p:cNvPr>
          <p:cNvSpPr txBox="1"/>
          <p:nvPr/>
        </p:nvSpPr>
        <p:spPr>
          <a:xfrm>
            <a:off x="2512331" y="1718660"/>
            <a:ext cx="5668731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/>
            <a:r>
              <a:rPr lang="zh-CN" altLang="en-US" sz="7940" b="1" dirty="0">
                <a:solidFill>
                  <a:prstClr val="white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现代密码学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B04435-09A2-4DE6-8488-037717E76F9E}"/>
              </a:ext>
            </a:extLst>
          </p:cNvPr>
          <p:cNvSpPr txBox="1"/>
          <p:nvPr/>
        </p:nvSpPr>
        <p:spPr>
          <a:xfrm>
            <a:off x="3062511" y="4095090"/>
            <a:ext cx="4568373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1985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  <a:endParaRPr lang="en-US" altLang="zh-CN" sz="1985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1985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刘泽超</a:t>
            </a:r>
          </a:p>
        </p:txBody>
      </p:sp>
    </p:spTree>
    <p:extLst>
      <p:ext uri="{BB962C8B-B14F-4D97-AF65-F5344CB8AC3E}">
        <p14:creationId xmlns:p14="http://schemas.microsoft.com/office/powerpoint/2010/main" val="322204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84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扩散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25073" y="1605787"/>
            <a:ext cx="8112125" cy="487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 indent="667385" algn="just">
              <a:lnSpc>
                <a:spcPct val="145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黑体"/>
                <a:cs typeface="黑体"/>
              </a:rPr>
              <a:t>所谓扩散，是指要将算法设计成明文每一比特的变化尽 可能多地影响到输出密文序列的变化，以便隐蔽明文的统计 特性。</a:t>
            </a:r>
            <a:r>
              <a:rPr sz="2400" b="1" dirty="0">
                <a:solidFill>
                  <a:srgbClr val="FF0065"/>
                </a:solidFill>
                <a:latin typeface="黑体"/>
                <a:cs typeface="黑体"/>
              </a:rPr>
              <a:t>形象地称为雪崩效应。</a:t>
            </a:r>
            <a:endParaRPr sz="2400" dirty="0">
              <a:latin typeface="黑体"/>
              <a:cs typeface="黑体"/>
            </a:endParaRPr>
          </a:p>
          <a:p>
            <a:pPr marL="12700" marR="5080" indent="734060">
              <a:lnSpc>
                <a:spcPct val="145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扩散的另一层意思是</a:t>
            </a:r>
            <a:r>
              <a:rPr sz="2400" b="1" dirty="0">
                <a:solidFill>
                  <a:srgbClr val="FF0000"/>
                </a:solidFill>
                <a:latin typeface="新宋体"/>
                <a:cs typeface="新宋体"/>
              </a:rPr>
              <a:t>密钥</a:t>
            </a:r>
            <a:r>
              <a:rPr sz="2400" b="1" dirty="0">
                <a:latin typeface="新宋体"/>
                <a:cs typeface="新宋体"/>
              </a:rPr>
              <a:t>每一位的影响尽可能</a:t>
            </a:r>
            <a:r>
              <a:rPr sz="2400" b="1" dirty="0">
                <a:solidFill>
                  <a:srgbClr val="FF0000"/>
                </a:solidFill>
                <a:latin typeface="新宋体"/>
                <a:cs typeface="新宋体"/>
              </a:rPr>
              <a:t>迅速</a:t>
            </a:r>
            <a:r>
              <a:rPr sz="2400" b="1" dirty="0">
                <a:latin typeface="新宋体"/>
                <a:cs typeface="新宋体"/>
              </a:rPr>
              <a:t>地扩 展到</a:t>
            </a:r>
            <a:r>
              <a:rPr sz="2400" b="1" dirty="0">
                <a:solidFill>
                  <a:srgbClr val="FF0000"/>
                </a:solidFill>
                <a:latin typeface="新宋体"/>
                <a:cs typeface="新宋体"/>
              </a:rPr>
              <a:t>较多</a:t>
            </a:r>
            <a:r>
              <a:rPr sz="2400" b="1" dirty="0">
                <a:latin typeface="新宋体"/>
                <a:cs typeface="新宋体"/>
              </a:rPr>
              <a:t>的密文比特中去。即扩散的目的是希望密文中的任 一比特都要尽可能与明文、密钥相关联，或者说，明文和密 钥中任何一比特值发生改变，都会在某种程度上影响到密文 值的变化，以防止将密钥分解成若干个孤立的小部分，然后 各个击破。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7357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和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不同之处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2180970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3535807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4250563"/>
            <a:ext cx="163068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3673" y="2028825"/>
            <a:ext cx="784987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AES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的密钥长度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(128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位、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192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位、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256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位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)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是可变的，而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DES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的</a:t>
            </a:r>
            <a:endParaRPr sz="2400" dirty="0">
              <a:latin typeface="新宋体"/>
              <a:cs typeface="新宋体"/>
            </a:endParaRPr>
          </a:p>
          <a:p>
            <a:pPr marL="12700" marR="15240">
              <a:lnSpc>
                <a:spcPts val="5620"/>
              </a:lnSpc>
              <a:spcBef>
                <a:spcPts val="60"/>
              </a:spcBef>
            </a:pP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密钥长度固定为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56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位。 </a:t>
            </a:r>
            <a:endParaRPr lang="en-US" altLang="zh-CN" sz="2400" b="1" spc="-5" dirty="0">
              <a:solidFill>
                <a:srgbClr val="0000FF"/>
              </a:solidFill>
              <a:latin typeface="新宋体"/>
              <a:cs typeface="新宋体"/>
            </a:endParaRPr>
          </a:p>
          <a:p>
            <a:pPr marL="12700" marR="15240">
              <a:lnSpc>
                <a:spcPts val="5620"/>
              </a:lnSpc>
              <a:spcBef>
                <a:spcPts val="60"/>
              </a:spcBef>
            </a:pPr>
            <a:r>
              <a:rPr sz="2400" b="1" dirty="0" err="1">
                <a:latin typeface="新宋体"/>
                <a:cs typeface="新宋体"/>
              </a:rPr>
              <a:t>DES</a:t>
            </a:r>
            <a:r>
              <a:rPr sz="2400" b="1" spc="-5" dirty="0" err="1">
                <a:latin typeface="新宋体"/>
                <a:cs typeface="新宋体"/>
              </a:rPr>
              <a:t>是面向比特的运算</a:t>
            </a:r>
            <a:r>
              <a:rPr sz="2400" b="1" dirty="0" err="1">
                <a:latin typeface="新宋体"/>
                <a:cs typeface="新宋体"/>
              </a:rPr>
              <a:t>，AES</a:t>
            </a:r>
            <a:r>
              <a:rPr sz="2400" b="1" spc="-5" dirty="0" err="1">
                <a:latin typeface="新宋体"/>
                <a:cs typeface="新宋体"/>
              </a:rPr>
              <a:t>是面向字节的运算</a:t>
            </a:r>
            <a:r>
              <a:rPr sz="2400" b="1" spc="-5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  <a:p>
            <a:pPr marL="12700" marR="15240">
              <a:lnSpc>
                <a:spcPts val="5040"/>
              </a:lnSpc>
              <a:spcBef>
                <a:spcPts val="459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AES的加密运算和解密运算不一致，因而加密器不能同时用 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作解密器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，DES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则无此限制。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100</a:t>
            </a:fld>
            <a:endParaRPr spc="-5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2">
            <a:extLst>
              <a:ext uri="{FF2B5EF4-FFF2-40B4-BE49-F238E27FC236}">
                <a16:creationId xmlns:a16="http://schemas.microsoft.com/office/drawing/2014/main" id="{C8163537-356C-46A6-A826-AE1E06893B4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6100" y="1558927"/>
            <a:ext cx="8153400" cy="4352631"/>
          </a:xfrm>
        </p:spPr>
        <p:txBody>
          <a:bodyPr wrap="square" lIns="104296" tIns="52148" rIns="104296" bIns="52148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</a:t>
            </a:r>
            <a:r>
              <a:rPr lang="zh-CN" altLang="en-US" kern="1200" spc="-5" dirty="0">
                <a:solidFill>
                  <a:srgbClr val="0000FF"/>
                </a:solidFill>
              </a:rPr>
              <a:t>分组密码：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中国第一个商用分组密码算法，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2006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年公布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     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数据分组长度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=128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位、密钥长度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=128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数据处理单位：</a:t>
            </a:r>
            <a:r>
              <a:rPr lang="zh-CN" altLang="en-US" b="0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字节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 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位），</a:t>
            </a:r>
            <a:r>
              <a:rPr lang="zh-CN" altLang="en-US" b="0" u="sng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</a:p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</a:t>
            </a:r>
            <a:r>
              <a:rPr lang="zh-CN" altLang="en-US" kern="1200" spc="-5" dirty="0">
                <a:solidFill>
                  <a:srgbClr val="0000FF"/>
                </a:solidFill>
              </a:rPr>
              <a:t>密码算法结构：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	      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基本轮函数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+32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轮迭代</a:t>
            </a:r>
          </a:p>
          <a:p>
            <a:pPr>
              <a:lnSpc>
                <a:spcPct val="150000"/>
              </a:lnSpc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解密算法与加密算法相同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83943134-32E7-4677-9F11-0F47F0EDE9C6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商用密码算法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7D04BD2F-12D6-444E-8D68-30742ECB2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101</a:t>
            </a:fld>
            <a:endParaRPr lang="zh-CN" altLang="en-US" sz="1600" b="1" dirty="0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>
            <a:extLst>
              <a:ext uri="{FF2B5EF4-FFF2-40B4-BE49-F238E27FC236}">
                <a16:creationId xmlns:a16="http://schemas.microsoft.com/office/drawing/2014/main" id="{E0039396-A208-4E0A-BFB0-E17B0817C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4051300"/>
            <a:ext cx="21383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基本轮函数</a:t>
            </a:r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36478406-1ABD-446B-B7C9-7001A5FCB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2790825"/>
            <a:ext cx="2138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128</a:t>
            </a:r>
            <a:r>
              <a:rPr lang="zh-CN" altLang="en-US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位明文</a:t>
            </a:r>
          </a:p>
        </p:txBody>
      </p:sp>
      <p:sp>
        <p:nvSpPr>
          <p:cNvPr id="137222" name="Rectangle 6">
            <a:extLst>
              <a:ext uri="{FF2B5EF4-FFF2-40B4-BE49-F238E27FC236}">
                <a16:creationId xmlns:a16="http://schemas.microsoft.com/office/drawing/2014/main" id="{1637819D-174E-49C9-8CCC-F8BBDB4A8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5311775"/>
            <a:ext cx="2138362" cy="503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128</a:t>
            </a:r>
            <a:r>
              <a:rPr lang="zh-CN" altLang="en-US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位密文</a:t>
            </a:r>
          </a:p>
        </p:txBody>
      </p:sp>
      <p:sp>
        <p:nvSpPr>
          <p:cNvPr id="137223" name="Rectangle 7">
            <a:extLst>
              <a:ext uri="{FF2B5EF4-FFF2-40B4-BE49-F238E27FC236}">
                <a16:creationId xmlns:a16="http://schemas.microsoft.com/office/drawing/2014/main" id="{E62B787C-D5DB-4C16-9296-C9AEAAA26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7" y="3714750"/>
            <a:ext cx="1068388" cy="1260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密钥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扩展</a:t>
            </a:r>
          </a:p>
        </p:txBody>
      </p:sp>
      <p:sp>
        <p:nvSpPr>
          <p:cNvPr id="137224" name="Rectangle 8">
            <a:extLst>
              <a:ext uri="{FF2B5EF4-FFF2-40B4-BE49-F238E27FC236}">
                <a16:creationId xmlns:a16="http://schemas.microsoft.com/office/drawing/2014/main" id="{5E8C8740-BC2A-49EC-9246-D99B5E3CD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300" y="2790825"/>
            <a:ext cx="2138362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128</a:t>
            </a:r>
            <a:r>
              <a:rPr lang="zh-CN" altLang="en-US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位密钥</a:t>
            </a:r>
          </a:p>
        </p:txBody>
      </p:sp>
      <p:sp>
        <p:nvSpPr>
          <p:cNvPr id="137225" name="Line 9">
            <a:extLst>
              <a:ext uri="{FF2B5EF4-FFF2-40B4-BE49-F238E27FC236}">
                <a16:creationId xmlns:a16="http://schemas.microsoft.com/office/drawing/2014/main" id="{FD3060FE-8609-4920-803F-4996B04EC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5275" y="3295649"/>
            <a:ext cx="0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6" name="Line 10">
            <a:extLst>
              <a:ext uri="{FF2B5EF4-FFF2-40B4-BE49-F238E27FC236}">
                <a16:creationId xmlns:a16="http://schemas.microsoft.com/office/drawing/2014/main" id="{F6DCB3BB-F6CE-4D19-8A51-20F23C9B74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8676" y="4303711"/>
            <a:ext cx="1158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7" name="AutoShape 11">
            <a:extLst>
              <a:ext uri="{FF2B5EF4-FFF2-40B4-BE49-F238E27FC236}">
                <a16:creationId xmlns:a16="http://schemas.microsoft.com/office/drawing/2014/main" id="{93ECF2AF-A1FF-466E-ACA3-882239058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0" y="3714750"/>
            <a:ext cx="2049462" cy="1176337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迭代控制</a:t>
            </a:r>
          </a:p>
        </p:txBody>
      </p:sp>
      <p:sp>
        <p:nvSpPr>
          <p:cNvPr id="137228" name="Line 12">
            <a:extLst>
              <a:ext uri="{FF2B5EF4-FFF2-40B4-BE49-F238E27FC236}">
                <a16:creationId xmlns:a16="http://schemas.microsoft.com/office/drawing/2014/main" id="{B65BA9C3-F51C-4C2E-A1AC-38887A74E7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295649"/>
            <a:ext cx="0" cy="755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9" name="Line 13">
            <a:extLst>
              <a:ext uri="{FF2B5EF4-FFF2-40B4-BE49-F238E27FC236}">
                <a16:creationId xmlns:a16="http://schemas.microsoft.com/office/drawing/2014/main" id="{636F2CD2-4723-44C2-A9C3-60B309C1A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554536"/>
            <a:ext cx="0" cy="757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0" name="Line 14">
            <a:extLst>
              <a:ext uri="{FF2B5EF4-FFF2-40B4-BE49-F238E27FC236}">
                <a16:creationId xmlns:a16="http://schemas.microsoft.com/office/drawing/2014/main" id="{71855627-73AA-4A67-B146-B0C560B1C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5059361"/>
            <a:ext cx="267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1" name="Line 15">
            <a:extLst>
              <a:ext uri="{FF2B5EF4-FFF2-40B4-BE49-F238E27FC236}">
                <a16:creationId xmlns:a16="http://schemas.microsoft.com/office/drawing/2014/main" id="{B79E65B6-4C90-4D3F-8C06-B265620B0B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1975" y="4891087"/>
            <a:ext cx="0" cy="168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2" name="Line 16">
            <a:extLst>
              <a:ext uri="{FF2B5EF4-FFF2-40B4-BE49-F238E27FC236}">
                <a16:creationId xmlns:a16="http://schemas.microsoft.com/office/drawing/2014/main" id="{1D8B5EEF-DD30-4C0F-9466-101A3FA16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548061"/>
            <a:ext cx="2673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3" name="Line 17">
            <a:extLst>
              <a:ext uri="{FF2B5EF4-FFF2-40B4-BE49-F238E27FC236}">
                <a16:creationId xmlns:a16="http://schemas.microsoft.com/office/drawing/2014/main" id="{7914B61A-D9CC-46FE-950A-FCE3A0C1E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1975" y="3548061"/>
            <a:ext cx="0" cy="166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5" name="文本框 2">
            <a:extLst>
              <a:ext uri="{FF2B5EF4-FFF2-40B4-BE49-F238E27FC236}">
                <a16:creationId xmlns:a16="http://schemas.microsoft.com/office/drawing/2014/main" id="{96415196-3EF7-4E36-B200-0F25440B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102</a:t>
            </a:fld>
            <a:endParaRPr lang="zh-CN" altLang="en-US" sz="1600" b="1" dirty="0"/>
          </a:p>
        </p:txBody>
      </p:sp>
      <p:sp>
        <p:nvSpPr>
          <p:cNvPr id="22" name="object 2">
            <a:extLst>
              <a:ext uri="{FF2B5EF4-FFF2-40B4-BE49-F238E27FC236}">
                <a16:creationId xmlns:a16="http://schemas.microsoft.com/office/drawing/2014/main" id="{AB51CC89-C2C9-418A-AAAC-BE981AE683EA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算法结构</a:t>
            </a:r>
            <a:endParaRPr lang="zh-CN" altLang="en-US" sz="3200" kern="0" dirty="0"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2222B4-F43E-406F-9365-216661DB5683}"/>
              </a:ext>
            </a:extLst>
          </p:cNvPr>
          <p:cNvSpPr/>
          <p:nvPr/>
        </p:nvSpPr>
        <p:spPr>
          <a:xfrm>
            <a:off x="1284802" y="1803911"/>
            <a:ext cx="2345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pc="-5" dirty="0">
                <a:solidFill>
                  <a:srgbClr val="0000FF"/>
                </a:solidFill>
              </a:rPr>
              <a:t>密码算法结构：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CA33F00-85BF-40CF-A405-1D5B61EC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5063"/>
            <a:ext cx="21113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4296" tIns="52148" rIns="104296" bIns="52148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aphicFrame>
        <p:nvGraphicFramePr>
          <p:cNvPr id="138243" name="Object 2">
            <a:extLst>
              <a:ext uri="{FF2B5EF4-FFF2-40B4-BE49-F238E27FC236}">
                <a16:creationId xmlns:a16="http://schemas.microsoft.com/office/drawing/2014/main" id="{9FA95BFC-0FAF-451A-B8BB-02E6B47F85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11091"/>
              </p:ext>
            </p:extLst>
          </p:nvPr>
        </p:nvGraphicFramePr>
        <p:xfrm>
          <a:off x="1917700" y="968376"/>
          <a:ext cx="7219950" cy="6203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0" name="Visio" r:id="rId3" imgW="7029536" imgH="6400932" progId="Visio.Drawing.11">
                  <p:embed/>
                </p:oleObj>
              </mc:Choice>
              <mc:Fallback>
                <p:oleObj name="Visio" r:id="rId3" imgW="7029536" imgH="6400932" progId="Visio.Drawing.11">
                  <p:embed/>
                  <p:pic>
                    <p:nvPicPr>
                      <p:cNvPr id="138243" name="Object 2">
                        <a:extLst>
                          <a:ext uri="{FF2B5EF4-FFF2-40B4-BE49-F238E27FC236}">
                            <a16:creationId xmlns:a16="http://schemas.microsoft.com/office/drawing/2014/main" id="{9FA95BFC-0FAF-451A-B8BB-02E6B47F85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968376"/>
                        <a:ext cx="7219950" cy="62037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52B162BF-2646-4F81-BB92-703443D520A3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算法加密过程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30DFC37D-0AB8-44D8-9BA1-1E28E2C23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103</a:t>
            </a:fld>
            <a:endParaRPr lang="zh-CN" altLang="en-US" sz="1600" b="1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502D62A0-E360-4D25-990C-5416AF11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1461572"/>
            <a:ext cx="8999530" cy="5525260"/>
          </a:xfrm>
        </p:spPr>
        <p:txBody>
          <a:bodyPr wrap="square" lIns="104296" tIns="52148" rIns="104296" bIns="52148">
            <a:spAutoFit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3200" noProof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kern="1200" spc="-5" noProof="1">
                <a:solidFill>
                  <a:srgbClr val="0000FF"/>
                </a:solidFill>
                <a:latin typeface="+mn-lt"/>
                <a:cs typeface="+mn-cs"/>
              </a:rPr>
              <a:t>1</a:t>
            </a:r>
            <a:r>
              <a:rPr lang="zh-CN" altLang="en-US" kern="1200" spc="-5" noProof="1">
                <a:solidFill>
                  <a:srgbClr val="0000FF"/>
                </a:solidFill>
                <a:latin typeface="+mn-lt"/>
                <a:cs typeface="+mn-cs"/>
              </a:rPr>
              <a:t>、基本运算：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rgbClr val="0000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   </a:t>
            </a:r>
            <a:r>
              <a:rPr lang="zh-CN" altLang="en-US" noProof="1">
                <a:solidFill>
                  <a:srgbClr val="FF0000"/>
                </a:solidFill>
                <a:latin typeface="+mn-ea"/>
                <a:cs typeface="华文中宋" panose="02010600040101010101" charset="-122"/>
              </a:rPr>
              <a:t>☆ 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模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2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加：⊕，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32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比特异或运算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i="1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   </a:t>
            </a:r>
            <a:r>
              <a:rPr lang="zh-CN" altLang="en-US" noProof="1">
                <a:solidFill>
                  <a:srgbClr val="FF0000"/>
                </a:solidFill>
                <a:latin typeface="+mn-ea"/>
                <a:cs typeface="华文中宋" panose="02010600040101010101" charset="-122"/>
              </a:rPr>
              <a:t>☆ 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循环移位：</a:t>
            </a:r>
            <a:r>
              <a:rPr lang="en-US" altLang="zh-CN" i="1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&lt;&lt;&lt; i </a:t>
            </a:r>
            <a:r>
              <a:rPr lang="zh-CN" altLang="en-US" i="1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，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把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32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位字循环左移</a:t>
            </a:r>
            <a:r>
              <a:rPr lang="en-US" altLang="zh-CN" i="1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i 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位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noProof="1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>
              <a:lnSpc>
                <a:spcPct val="80000"/>
              </a:lnSpc>
              <a:defRPr/>
            </a:pPr>
            <a:endParaRPr lang="en-US" altLang="zh-CN" kern="1200" spc="-5" noProof="1">
              <a:solidFill>
                <a:srgbClr val="0000FF"/>
              </a:solidFill>
              <a:latin typeface="+mn-lt"/>
              <a:cs typeface="+mn-cs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kern="1200" spc="-5" noProof="1">
                <a:solidFill>
                  <a:srgbClr val="0000FF"/>
                </a:solidFill>
                <a:latin typeface="+mn-lt"/>
                <a:cs typeface="+mn-cs"/>
              </a:rPr>
              <a:t>2</a:t>
            </a:r>
            <a:r>
              <a:rPr lang="zh-CN" altLang="en-US" kern="1200" spc="-5" noProof="1">
                <a:solidFill>
                  <a:srgbClr val="0000FF"/>
                </a:solidFill>
                <a:latin typeface="+mn-lt"/>
                <a:cs typeface="+mn-cs"/>
              </a:rPr>
              <a:t>、基本密码部件：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	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    </a:t>
            </a:r>
            <a:r>
              <a:rPr lang="zh-CN" altLang="en-US" noProof="1">
                <a:solidFill>
                  <a:srgbClr val="00B050"/>
                </a:solidFill>
                <a:latin typeface="+mn-ea"/>
                <a:cs typeface="华文中宋" panose="02010600040101010101" charset="-122"/>
              </a:rPr>
              <a:t>① 非线性字节变换部件</a:t>
            </a:r>
            <a:r>
              <a:rPr lang="en-US" altLang="zh-CN" noProof="1">
                <a:solidFill>
                  <a:srgbClr val="00B050"/>
                </a:solidFill>
                <a:latin typeface="+mn-ea"/>
                <a:cs typeface="华文中宋" panose="02010600040101010101" charset="-122"/>
              </a:rPr>
              <a:t>S</a:t>
            </a:r>
            <a:r>
              <a:rPr lang="zh-CN" altLang="en-US" noProof="1">
                <a:solidFill>
                  <a:srgbClr val="00B050"/>
                </a:solidFill>
                <a:latin typeface="+mn-ea"/>
                <a:cs typeface="华文中宋" panose="02010600040101010101" charset="-122"/>
              </a:rPr>
              <a:t>盒：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      </a:t>
            </a:r>
            <a:r>
              <a:rPr lang="zh-CN" altLang="en-US" noProof="1">
                <a:solidFill>
                  <a:srgbClr val="FF0000"/>
                </a:solidFill>
                <a:latin typeface="+mn-ea"/>
                <a:cs typeface="华文中宋" panose="02010600040101010101" charset="-122"/>
              </a:rPr>
              <a:t>☆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 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8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位输入、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8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位输出。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      </a:t>
            </a:r>
            <a:r>
              <a:rPr lang="zh-CN" altLang="en-US" noProof="1">
                <a:solidFill>
                  <a:srgbClr val="FF0000"/>
                </a:solidFill>
                <a:latin typeface="+mn-ea"/>
                <a:cs typeface="华文中宋" panose="02010600040101010101" charset="-122"/>
              </a:rPr>
              <a:t>☆ 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本质上，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8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位的非线性置换。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      </a:t>
            </a:r>
            <a:r>
              <a:rPr lang="zh-CN" altLang="en-US" noProof="1">
                <a:solidFill>
                  <a:srgbClr val="FF0000"/>
                </a:solidFill>
                <a:latin typeface="+mn-ea"/>
                <a:cs typeface="华文中宋" panose="02010600040101010101" charset="-122"/>
              </a:rPr>
              <a:t>☆ 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设输入位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a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，输出位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b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，表示为：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		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b=S_Box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（</a:t>
            </a:r>
            <a:r>
              <a:rPr lang="en-US" altLang="zh-CN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a</a:t>
            </a:r>
            <a:r>
              <a:rPr lang="zh-CN" altLang="en-US" noProof="1">
                <a:solidFill>
                  <a:schemeClr val="tx1"/>
                </a:solidFill>
                <a:latin typeface="+mn-ea"/>
                <a:cs typeface="华文中宋" panose="02010600040101010101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700" i="1" noProof="1">
                <a:solidFill>
                  <a:schemeClr val="accent1"/>
                </a:solidFill>
                <a:latin typeface="Times New Roman" panose="02020603050405020304" pitchFamily="18" charset="0"/>
              </a:rPr>
              <a:t>           </a:t>
            </a:r>
          </a:p>
        </p:txBody>
      </p:sp>
      <p:sp>
        <p:nvSpPr>
          <p:cNvPr id="135170" name="Rectangle 4">
            <a:extLst>
              <a:ext uri="{FF2B5EF4-FFF2-40B4-BE49-F238E27FC236}">
                <a16:creationId xmlns:a16="http://schemas.microsoft.com/office/drawing/2014/main" id="{EE479683-1C4E-4C05-9104-2466F109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324225"/>
            <a:ext cx="1603375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位输入</a:t>
            </a:r>
          </a:p>
        </p:txBody>
      </p:sp>
      <p:sp>
        <p:nvSpPr>
          <p:cNvPr id="135171" name="Rectangle 5">
            <a:extLst>
              <a:ext uri="{FF2B5EF4-FFF2-40B4-BE49-F238E27FC236}">
                <a16:creationId xmlns:a16="http://schemas.microsoft.com/office/drawing/2014/main" id="{A83F40F5-4F11-47A3-A0C4-AD26A97E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0925" y="5915025"/>
            <a:ext cx="1603375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位输出</a:t>
            </a:r>
          </a:p>
        </p:txBody>
      </p:sp>
      <p:sp>
        <p:nvSpPr>
          <p:cNvPr id="135172" name="Rectangle 6">
            <a:extLst>
              <a:ext uri="{FF2B5EF4-FFF2-40B4-BE49-F238E27FC236}">
                <a16:creationId xmlns:a16="http://schemas.microsoft.com/office/drawing/2014/main" id="{46232A84-88B4-47CB-9505-40DF67F52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4164013"/>
            <a:ext cx="1603375" cy="1260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盒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（置换）</a:t>
            </a:r>
          </a:p>
        </p:txBody>
      </p:sp>
      <p:sp>
        <p:nvSpPr>
          <p:cNvPr id="135173" name="AutoShape 7">
            <a:extLst>
              <a:ext uri="{FF2B5EF4-FFF2-40B4-BE49-F238E27FC236}">
                <a16:creationId xmlns:a16="http://schemas.microsoft.com/office/drawing/2014/main" id="{3138849D-58D8-48A8-8734-6E373A7F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6" y="3660776"/>
            <a:ext cx="533400" cy="503237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35174" name="AutoShape 8">
            <a:extLst>
              <a:ext uri="{FF2B5EF4-FFF2-40B4-BE49-F238E27FC236}">
                <a16:creationId xmlns:a16="http://schemas.microsoft.com/office/drawing/2014/main" id="{32CF93D8-1992-4F41-91F2-B3C7988BC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6" y="5424487"/>
            <a:ext cx="533400" cy="50323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6748F541-8046-4B82-A80C-4594BA6F0E80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密码算法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11" name="文本框 2">
            <a:extLst>
              <a:ext uri="{FF2B5EF4-FFF2-40B4-BE49-F238E27FC236}">
                <a16:creationId xmlns:a16="http://schemas.microsoft.com/office/drawing/2014/main" id="{4366136C-95E4-4D07-BFC1-A28B45DE1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104</a:t>
            </a:fld>
            <a:endParaRPr lang="zh-CN" altLang="en-US" sz="1600" b="1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2" name="标题 4">
            <a:extLst>
              <a:ext uri="{FF2B5EF4-FFF2-40B4-BE49-F238E27FC236}">
                <a16:creationId xmlns:a16="http://schemas.microsoft.com/office/drawing/2014/main" id="{FB4CEB0F-596B-4A1E-A5B1-85E09D72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072" y="2725300"/>
            <a:ext cx="6127254" cy="659312"/>
          </a:xfrm>
        </p:spPr>
        <p:txBody>
          <a:bodyPr wrap="square" lIns="104296" tIns="52148" rIns="104296" bIns="52148" anchor="b">
            <a:spAutoFit/>
          </a:bodyPr>
          <a:lstStyle/>
          <a:p>
            <a:pPr eaLnBrk="1" hangingPunct="1"/>
            <a:r>
              <a:rPr lang="en-US" altLang="zh-CN" sz="36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SM4 </a:t>
            </a:r>
            <a:r>
              <a:rPr lang="zh-CN" altLang="en-US" sz="36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密码算法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E083BA63-0B5D-41C9-97B3-B966C8C48557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密码算法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0F25CF16-6BC2-4A31-A54F-056B4FBA4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105</a:t>
            </a:fld>
            <a:endParaRPr lang="zh-CN" altLang="en-US" sz="16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834B1B-9357-4AEF-9762-1949B0C30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2105025"/>
            <a:ext cx="7745910" cy="441146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51192E6-DAED-43C2-BB54-7C07CE44E9E0}"/>
              </a:ext>
            </a:extLst>
          </p:cNvPr>
          <p:cNvSpPr/>
          <p:nvPr/>
        </p:nvSpPr>
        <p:spPr>
          <a:xfrm>
            <a:off x="3230905" y="1605710"/>
            <a:ext cx="43838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spc="-5" noProof="1">
                <a:solidFill>
                  <a:srgbClr val="0000FF"/>
                </a:solidFill>
              </a:rPr>
              <a:t>S</a:t>
            </a:r>
            <a:r>
              <a:rPr lang="zh-CN" altLang="en-US" sz="2000" b="1" spc="-5" noProof="1">
                <a:solidFill>
                  <a:srgbClr val="0000FF"/>
                </a:solidFill>
              </a:rPr>
              <a:t>盒</a:t>
            </a:r>
            <a:r>
              <a:rPr lang="en-US" altLang="zh-CN" sz="2000" b="1" spc="-5" noProof="1">
                <a:solidFill>
                  <a:srgbClr val="0000FF"/>
                </a:solidFill>
              </a:rPr>
              <a:t>---</a:t>
            </a:r>
            <a:r>
              <a:rPr lang="zh-CN" altLang="en-US" sz="2000" b="1" spc="-5" noProof="1">
                <a:solidFill>
                  <a:srgbClr val="0000FF"/>
                </a:solidFill>
              </a:rPr>
              <a:t>字节</a:t>
            </a:r>
            <a:r>
              <a:rPr lang="en-US" altLang="zh-CN" sz="2000" b="1" spc="-5" noProof="1">
                <a:solidFill>
                  <a:srgbClr val="0000FF"/>
                </a:solidFill>
              </a:rPr>
              <a:t>xy</a:t>
            </a:r>
            <a:r>
              <a:rPr lang="zh-CN" altLang="en-US" sz="2000" b="1" spc="-5" noProof="1">
                <a:solidFill>
                  <a:srgbClr val="0000FF"/>
                </a:solidFill>
              </a:rPr>
              <a:t>的代换值（</a:t>
            </a:r>
            <a:r>
              <a:rPr lang="en-US" altLang="zh-CN" sz="2000" b="1" spc="-5" noProof="1">
                <a:solidFill>
                  <a:srgbClr val="0000FF"/>
                </a:solidFill>
              </a:rPr>
              <a:t>16</a:t>
            </a:r>
            <a:r>
              <a:rPr lang="zh-CN" altLang="en-US" sz="2000" b="1" spc="-5" noProof="1">
                <a:solidFill>
                  <a:srgbClr val="0000FF"/>
                </a:solidFill>
              </a:rPr>
              <a:t>进制表示）</a:t>
            </a:r>
            <a:endParaRPr lang="zh-CN" altLang="en-US" sz="2000" b="1" spc="-5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BDCC1D3-93A5-4000-80A6-E67D9C9E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527" y="1798639"/>
            <a:ext cx="8943974" cy="4537297"/>
          </a:xfrm>
        </p:spPr>
        <p:txBody>
          <a:bodyPr wrap="square" lIns="104296" tIns="52148" rIns="104296" bIns="52148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 ☆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盒的置换规则：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    </a:t>
            </a:r>
            <a:r>
              <a:rPr lang="zh-CN" altLang="en-US" kern="1200" spc="-5" dirty="0">
                <a:solidFill>
                  <a:schemeClr val="tx1"/>
                </a:solidFill>
                <a:latin typeface="+mn-lt"/>
                <a:cs typeface="+mn-cs"/>
              </a:rPr>
              <a:t>以输入的前半字节为行号，后半字节为列号，行列交叉点处的数据即为输出。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举例：设输入为“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ef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，则行号为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，列号为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，于是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S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盒的输出值为表中第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行和第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列交叉点的值，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              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Sbox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(‘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ef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’)= ‘84’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。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B050"/>
                </a:solidFill>
                <a:latin typeface="+mn-ea"/>
              </a:rPr>
              <a:t>②非线性字变换</a:t>
            </a:r>
            <a:r>
              <a:rPr lang="zh-CN" altLang="en-US" dirty="0">
                <a:solidFill>
                  <a:srgbClr val="00B050"/>
                </a:solidFill>
                <a:latin typeface="+mn-ea"/>
                <a:sym typeface="Symbol" panose="05050102010706020507" pitchFamily="18" charset="2"/>
              </a:rPr>
              <a:t>：</a:t>
            </a:r>
            <a:r>
              <a:rPr lang="en-US" altLang="zh-CN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32</a:t>
            </a:r>
            <a:r>
              <a:rPr lang="zh-CN" altLang="en-US" dirty="0">
                <a:solidFill>
                  <a:srgbClr val="0000FF"/>
                </a:solidFill>
                <a:latin typeface="+mn-ea"/>
                <a:sym typeface="Symbol" panose="05050102010706020507" pitchFamily="18" charset="2"/>
              </a:rPr>
              <a:t>位字的非线性变换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▼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个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盒并行置换；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 ▼设输入字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=(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),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输出字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=(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   B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= (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)=(</a:t>
            </a:r>
            <a:r>
              <a:rPr lang="en-US" altLang="zh-CN" b="0" i="1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_</a:t>
            </a:r>
            <a:r>
              <a:rPr lang="en-US" altLang="zh-CN" b="0" i="1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box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b="0" i="1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_</a:t>
            </a:r>
            <a:r>
              <a:rPr lang="en-US" altLang="zh-CN" b="0" i="1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box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b="0" i="1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_</a:t>
            </a:r>
            <a:r>
              <a:rPr lang="en-US" altLang="zh-CN" b="0" i="1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box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), </a:t>
            </a:r>
            <a:r>
              <a:rPr lang="en-US" altLang="zh-CN" b="0" i="1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_</a:t>
            </a:r>
            <a:r>
              <a:rPr lang="en-US" altLang="zh-CN" b="0" i="1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box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))</a:t>
            </a:r>
            <a:endParaRPr lang="en-US" altLang="zh-CN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C2E3518-6848-42E4-92B2-3675AEB2125E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密码算法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9" name="文本框 2">
            <a:extLst>
              <a:ext uri="{FF2B5EF4-FFF2-40B4-BE49-F238E27FC236}">
                <a16:creationId xmlns:a16="http://schemas.microsoft.com/office/drawing/2014/main" id="{6A5E2B58-703B-4C59-93E4-D87F0C831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106</a:t>
            </a:fld>
            <a:endParaRPr lang="zh-CN" altLang="en-US" sz="1600" b="1" dirty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4">
            <a:extLst>
              <a:ext uri="{FF2B5EF4-FFF2-40B4-BE49-F238E27FC236}">
                <a16:creationId xmlns:a16="http://schemas.microsoft.com/office/drawing/2014/main" id="{65304738-D83C-4C3A-BBD0-315626E1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2746375"/>
            <a:ext cx="1604962" cy="334962"/>
          </a:xfrm>
          <a:prstGeom prst="rect">
            <a:avLst/>
          </a:prstGeom>
          <a:solidFill>
            <a:srgbClr val="00B0F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位输入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42340" name="Rectangle 5">
            <a:extLst>
              <a:ext uri="{FF2B5EF4-FFF2-40B4-BE49-F238E27FC236}">
                <a16:creationId xmlns:a16="http://schemas.microsoft.com/office/drawing/2014/main" id="{E00FAFBE-CACC-40A8-9A1E-1F90D2A51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5349875"/>
            <a:ext cx="1604962" cy="336550"/>
          </a:xfrm>
          <a:prstGeom prst="rect">
            <a:avLst/>
          </a:prstGeom>
          <a:solidFill>
            <a:srgbClr val="00B0F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位输出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42341" name="Rectangle 6">
            <a:extLst>
              <a:ext uri="{FF2B5EF4-FFF2-40B4-BE49-F238E27FC236}">
                <a16:creationId xmlns:a16="http://schemas.microsoft.com/office/drawing/2014/main" id="{72D1BB14-C85B-494A-AE49-F6ED93F2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3586162"/>
            <a:ext cx="1604962" cy="1258888"/>
          </a:xfrm>
          <a:prstGeom prst="rect">
            <a:avLst/>
          </a:prstGeom>
          <a:solidFill>
            <a:srgbClr val="00B0F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</a:rPr>
              <a:t>盒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（置换）</a:t>
            </a:r>
          </a:p>
        </p:txBody>
      </p:sp>
      <p:sp>
        <p:nvSpPr>
          <p:cNvPr id="142342" name="AutoShape 7">
            <a:extLst>
              <a:ext uri="{FF2B5EF4-FFF2-40B4-BE49-F238E27FC236}">
                <a16:creationId xmlns:a16="http://schemas.microsoft.com/office/drawing/2014/main" id="{E46C8968-75EA-4C54-AA8C-246A35EC4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3081338"/>
            <a:ext cx="534988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2343" name="AutoShape 8">
            <a:extLst>
              <a:ext uri="{FF2B5EF4-FFF2-40B4-BE49-F238E27FC236}">
                <a16:creationId xmlns:a16="http://schemas.microsoft.com/office/drawing/2014/main" id="{D45E9713-0609-46E9-9944-35F1CB4A7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0" y="4845051"/>
            <a:ext cx="534988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2344" name="Rectangle 9">
            <a:extLst>
              <a:ext uri="{FF2B5EF4-FFF2-40B4-BE49-F238E27FC236}">
                <a16:creationId xmlns:a16="http://schemas.microsoft.com/office/drawing/2014/main" id="{46209C73-9459-4C0E-9190-17B463EEB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2746375"/>
            <a:ext cx="1603375" cy="334962"/>
          </a:xfrm>
          <a:prstGeom prst="rect">
            <a:avLst/>
          </a:prstGeom>
          <a:solidFill>
            <a:srgbClr val="FFC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位输入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42345" name="Rectangle 10">
            <a:extLst>
              <a:ext uri="{FF2B5EF4-FFF2-40B4-BE49-F238E27FC236}">
                <a16:creationId xmlns:a16="http://schemas.microsoft.com/office/drawing/2014/main" id="{E465E8A8-A389-412D-A281-F294C2F62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5349875"/>
            <a:ext cx="1603375" cy="336550"/>
          </a:xfrm>
          <a:prstGeom prst="rect">
            <a:avLst/>
          </a:prstGeom>
          <a:solidFill>
            <a:srgbClr val="FFC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位输出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42346" name="Rectangle 11">
            <a:extLst>
              <a:ext uri="{FF2B5EF4-FFF2-40B4-BE49-F238E27FC236}">
                <a16:creationId xmlns:a16="http://schemas.microsoft.com/office/drawing/2014/main" id="{2EA00082-7045-4E82-A0F6-F92CF19E2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3586162"/>
            <a:ext cx="1603375" cy="1258888"/>
          </a:xfrm>
          <a:prstGeom prst="rect">
            <a:avLst/>
          </a:prstGeom>
          <a:solidFill>
            <a:srgbClr val="FFC00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</a:rPr>
              <a:t>盒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（置换）</a:t>
            </a:r>
          </a:p>
        </p:txBody>
      </p:sp>
      <p:sp>
        <p:nvSpPr>
          <p:cNvPr id="142347" name="AutoShape 12">
            <a:extLst>
              <a:ext uri="{FF2B5EF4-FFF2-40B4-BE49-F238E27FC236}">
                <a16:creationId xmlns:a16="http://schemas.microsoft.com/office/drawing/2014/main" id="{ADE74DB5-D183-4A25-BF48-A992504D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081338"/>
            <a:ext cx="533400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2348" name="AutoShape 13">
            <a:extLst>
              <a:ext uri="{FF2B5EF4-FFF2-40B4-BE49-F238E27FC236}">
                <a16:creationId xmlns:a16="http://schemas.microsoft.com/office/drawing/2014/main" id="{EC9E4099-B45B-4183-844F-0703783F9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4845051"/>
            <a:ext cx="533400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2349" name="Rectangle 14">
            <a:extLst>
              <a:ext uri="{FF2B5EF4-FFF2-40B4-BE49-F238E27FC236}">
                <a16:creationId xmlns:a16="http://schemas.microsoft.com/office/drawing/2014/main" id="{3A7CABE9-D132-49E1-A1B3-DBBD1E7B5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1" y="2746375"/>
            <a:ext cx="1604963" cy="334962"/>
          </a:xfrm>
          <a:prstGeom prst="rect">
            <a:avLst/>
          </a:prstGeom>
          <a:solidFill>
            <a:srgbClr val="7030A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位输入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2350" name="Rectangle 15">
            <a:extLst>
              <a:ext uri="{FF2B5EF4-FFF2-40B4-BE49-F238E27FC236}">
                <a16:creationId xmlns:a16="http://schemas.microsoft.com/office/drawing/2014/main" id="{C62830CC-B1C2-4D8C-8CF8-A687540E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1" y="5349875"/>
            <a:ext cx="1604963" cy="336550"/>
          </a:xfrm>
          <a:prstGeom prst="rect">
            <a:avLst/>
          </a:prstGeom>
          <a:solidFill>
            <a:srgbClr val="7030A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位输出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42351" name="Rectangle 16">
            <a:extLst>
              <a:ext uri="{FF2B5EF4-FFF2-40B4-BE49-F238E27FC236}">
                <a16:creationId xmlns:a16="http://schemas.microsoft.com/office/drawing/2014/main" id="{65CB024A-3947-479F-B600-84CA86944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1" y="3586162"/>
            <a:ext cx="1604963" cy="1258888"/>
          </a:xfrm>
          <a:prstGeom prst="rect">
            <a:avLst/>
          </a:prstGeom>
          <a:solidFill>
            <a:srgbClr val="7030A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</a:rPr>
              <a:t>盒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（置换）</a:t>
            </a:r>
          </a:p>
        </p:txBody>
      </p:sp>
      <p:sp>
        <p:nvSpPr>
          <p:cNvPr id="142352" name="AutoShape 17">
            <a:extLst>
              <a:ext uri="{FF2B5EF4-FFF2-40B4-BE49-F238E27FC236}">
                <a16:creationId xmlns:a16="http://schemas.microsoft.com/office/drawing/2014/main" id="{299FF599-CB52-4DC7-9108-828EFF3B4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9" y="3081338"/>
            <a:ext cx="534987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2353" name="AutoShape 18">
            <a:extLst>
              <a:ext uri="{FF2B5EF4-FFF2-40B4-BE49-F238E27FC236}">
                <a16:creationId xmlns:a16="http://schemas.microsoft.com/office/drawing/2014/main" id="{21857ACE-35E9-4AA1-95E5-91ED91A90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9" y="4845051"/>
            <a:ext cx="534987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2354" name="Rectangle 19">
            <a:extLst>
              <a:ext uri="{FF2B5EF4-FFF2-40B4-BE49-F238E27FC236}">
                <a16:creationId xmlns:a16="http://schemas.microsoft.com/office/drawing/2014/main" id="{D072FD03-510C-495B-B9BE-B87FD278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4" y="2746375"/>
            <a:ext cx="1603375" cy="334962"/>
          </a:xfrm>
          <a:prstGeom prst="rect">
            <a:avLst/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位输入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2355" name="Rectangle 20">
            <a:extLst>
              <a:ext uri="{FF2B5EF4-FFF2-40B4-BE49-F238E27FC236}">
                <a16:creationId xmlns:a16="http://schemas.microsoft.com/office/drawing/2014/main" id="{FFC12708-82E1-4DBB-8C80-FB55794FB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4" y="5349875"/>
            <a:ext cx="1603375" cy="336550"/>
          </a:xfrm>
          <a:prstGeom prst="rect">
            <a:avLst/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8</a:t>
            </a:r>
            <a:r>
              <a:rPr lang="zh-CN" altLang="en-US" b="1">
                <a:latin typeface="Times New Roman" panose="02020603050405020304" pitchFamily="18" charset="0"/>
              </a:rPr>
              <a:t>位输出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2356" name="Rectangle 21">
            <a:extLst>
              <a:ext uri="{FF2B5EF4-FFF2-40B4-BE49-F238E27FC236}">
                <a16:creationId xmlns:a16="http://schemas.microsoft.com/office/drawing/2014/main" id="{60D7867C-E9B2-47E3-8587-A35E8BA7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4" y="3586162"/>
            <a:ext cx="1603375" cy="1258888"/>
          </a:xfrm>
          <a:prstGeom prst="rect">
            <a:avLst/>
          </a:prstGeom>
          <a:solidFill>
            <a:srgbClr val="00B050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>
                <a:latin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</a:rPr>
              <a:t>盒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（置换）</a:t>
            </a:r>
          </a:p>
        </p:txBody>
      </p:sp>
      <p:sp>
        <p:nvSpPr>
          <p:cNvPr id="142357" name="AutoShape 22">
            <a:extLst>
              <a:ext uri="{FF2B5EF4-FFF2-40B4-BE49-F238E27FC236}">
                <a16:creationId xmlns:a16="http://schemas.microsoft.com/office/drawing/2014/main" id="{7B71378E-2341-4F28-BCAD-52AE645E7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4" y="3081338"/>
            <a:ext cx="534987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2358" name="AutoShape 23">
            <a:extLst>
              <a:ext uri="{FF2B5EF4-FFF2-40B4-BE49-F238E27FC236}">
                <a16:creationId xmlns:a16="http://schemas.microsoft.com/office/drawing/2014/main" id="{0EE88B0A-DBB9-4D55-B1BE-F237AA0C9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964" y="4845051"/>
            <a:ext cx="534987" cy="504825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85C1DCE7-085C-48C3-9BCA-A480EB0EB072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密码算法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id="{CB8C97C4-8839-48FA-A2F9-2195A2EFF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107</a:t>
            </a:fld>
            <a:endParaRPr lang="zh-CN" altLang="en-US" sz="1600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5B02D06-A977-4989-9901-47E4E11221C4}"/>
              </a:ext>
            </a:extLst>
          </p:cNvPr>
          <p:cNvSpPr/>
          <p:nvPr/>
        </p:nvSpPr>
        <p:spPr>
          <a:xfrm>
            <a:off x="1266403" y="1637545"/>
            <a:ext cx="3028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32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位字的非线性变换</a:t>
            </a:r>
            <a:endParaRPr lang="zh-CN" altLang="en-US" sz="2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2B10B53-B438-49AC-A989-961DE68F5511}"/>
              </a:ext>
            </a:extLst>
          </p:cNvPr>
          <p:cNvSpPr/>
          <p:nvPr/>
        </p:nvSpPr>
        <p:spPr>
          <a:xfrm>
            <a:off x="4627809" y="2280492"/>
            <a:ext cx="1034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输入字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A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B949EA-3942-41CD-B21F-E4BF3A3C298A}"/>
              </a:ext>
            </a:extLst>
          </p:cNvPr>
          <p:cNvSpPr/>
          <p:nvPr/>
        </p:nvSpPr>
        <p:spPr>
          <a:xfrm>
            <a:off x="4627808" y="5854701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输出字</a:t>
            </a:r>
            <a:r>
              <a:rPr lang="en-US" altLang="zh-CN" i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B</a:t>
            </a:r>
            <a:endParaRPr lang="zh-CN" alt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F4A0E156-40F5-4BA6-BC9F-365A249EE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6" y="1562102"/>
            <a:ext cx="9339263" cy="4537297"/>
          </a:xfrm>
        </p:spPr>
        <p:txBody>
          <a:bodyPr wrap="square" lIns="104296" tIns="52148" rIns="104296" bIns="52148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50"/>
                </a:solidFill>
                <a:latin typeface="+mn-ea"/>
              </a:rPr>
              <a:t>③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字线性部件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L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变换：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位输入、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位输出。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 设输入位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，输出位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，表为：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			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C=L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     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 运算规则：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	  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C=L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/>
                </a:solidFill>
                <a:latin typeface="+mn-ea"/>
              </a:rPr>
              <a:t>          =B⊕(B&lt;&lt;&lt;2)⊕(B&lt;&lt;&lt;10)⊕(B&lt;&lt;&lt;18)⊕(B&lt;&lt;&lt;24)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+mn-ea"/>
              </a:rPr>
              <a:t>④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字合成变换</a:t>
            </a:r>
            <a:r>
              <a:rPr lang="en-US" altLang="zh-CN" dirty="0">
                <a:solidFill>
                  <a:srgbClr val="00B050"/>
                </a:solidFill>
                <a:latin typeface="+mn-ea"/>
              </a:rPr>
              <a:t>T</a:t>
            </a:r>
            <a:r>
              <a:rPr lang="zh-CN" altLang="en-US" dirty="0">
                <a:solidFill>
                  <a:srgbClr val="00B050"/>
                </a:solidFill>
                <a:latin typeface="+mn-ea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	☆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由非线性变换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τ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和线性变换</a:t>
            </a:r>
            <a:r>
              <a:rPr lang="en-US" altLang="zh-CN" dirty="0">
                <a:solidFill>
                  <a:srgbClr val="0000FF"/>
                </a:solidFill>
                <a:latin typeface="+mn-ea"/>
              </a:rPr>
              <a:t>L</a:t>
            </a:r>
            <a:r>
              <a:rPr lang="zh-CN" altLang="en-US" dirty="0">
                <a:solidFill>
                  <a:srgbClr val="0000FF"/>
                </a:solidFill>
                <a:latin typeface="+mn-ea"/>
              </a:rPr>
              <a:t>复合而成；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☆ 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T(X)=L(τ(X))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zh-CN" altLang="en-US" b="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</a:t>
            </a:r>
            <a:r>
              <a:rPr lang="en-US" altLang="zh-CN" b="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b="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盒变换，再</a:t>
            </a:r>
            <a:r>
              <a:rPr lang="en-US" altLang="zh-CN" b="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</a:t>
            </a:r>
            <a:r>
              <a:rPr lang="zh-CN" altLang="en-US" b="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变换</a:t>
            </a:r>
            <a:r>
              <a:rPr lang="zh-CN" altLang="en-US" b="0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0311" name="标题 23">
            <a:extLst>
              <a:ext uri="{FF2B5EF4-FFF2-40B4-BE49-F238E27FC236}">
                <a16:creationId xmlns:a16="http://schemas.microsoft.com/office/drawing/2014/main" id="{92FE0C06-E6E9-4266-9E7F-597EC067DD80}"/>
              </a:ext>
            </a:extLst>
          </p:cNvPr>
          <p:cNvSpPr>
            <a:spLocks noGrp="1"/>
          </p:cNvSpPr>
          <p:nvPr/>
        </p:nvSpPr>
        <p:spPr>
          <a:xfrm>
            <a:off x="714059" y="176847"/>
            <a:ext cx="9166225" cy="752476"/>
          </a:xfrm>
          <a:prstGeom prst="rect">
            <a:avLst/>
          </a:prstGeom>
          <a:noFill/>
          <a:ln w="9525">
            <a:noFill/>
          </a:ln>
        </p:spPr>
        <p:txBody>
          <a:bodyPr lIns="104296" tIns="52148" rIns="104296" bIns="52148" anchor="b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7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b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en-US" altLang="zh-CN" sz="3600" b="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SM4 </a:t>
            </a:r>
            <a:r>
              <a:rPr lang="zh-CN" altLang="en-US" sz="3600" b="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密码算法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3D12D72F-2488-45CA-80C1-7CD6AFCDAABA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密码算法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6BC20868-369E-4CB2-A980-8EE418940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108</a:t>
            </a:fld>
            <a:endParaRPr lang="zh-CN" altLang="en-US" sz="1600" b="1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DD63D4A7-01F7-4DB2-84B9-8CF0E0C75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1882108"/>
            <a:ext cx="9001125" cy="3583190"/>
          </a:xfrm>
        </p:spPr>
        <p:txBody>
          <a:bodyPr wrap="square" lIns="104296" tIns="52148" rIns="104296" bIns="52148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kern="1200" spc="-5" dirty="0">
                <a:solidFill>
                  <a:srgbClr val="0000FF"/>
                </a:solidFill>
                <a:latin typeface="+mn-lt"/>
                <a:cs typeface="+mn-cs"/>
              </a:rPr>
              <a:t>3</a:t>
            </a:r>
            <a:r>
              <a:rPr lang="zh-CN" altLang="en-US" kern="1200" spc="-5" dirty="0">
                <a:solidFill>
                  <a:srgbClr val="0000FF"/>
                </a:solidFill>
                <a:latin typeface="+mn-lt"/>
                <a:cs typeface="+mn-cs"/>
              </a:rPr>
              <a:t>、轮函数</a:t>
            </a:r>
            <a:r>
              <a:rPr lang="en-US" altLang="zh-CN" kern="1200" spc="-5" dirty="0">
                <a:solidFill>
                  <a:srgbClr val="0000FF"/>
                </a:solidFill>
                <a:latin typeface="+mn-lt"/>
                <a:cs typeface="+mn-cs"/>
              </a:rPr>
              <a:t>F</a:t>
            </a:r>
            <a:r>
              <a:rPr lang="zh-CN" altLang="en-US" kern="1200" spc="-5" dirty="0">
                <a:solidFill>
                  <a:srgbClr val="0000FF"/>
                </a:solidFill>
                <a:latin typeface="+mn-lt"/>
                <a:cs typeface="+mn-cs"/>
              </a:rPr>
              <a:t>：</a:t>
            </a:r>
          </a:p>
          <a:p>
            <a:pPr eaLnBrk="1" hangingPunct="1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输入数据：（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128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位，四个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位字。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输入轮密钥：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rk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位字。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输出数据：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32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位字。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轮函数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F 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		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rk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	   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 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⊕T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⊕X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⊕X</a:t>
            </a:r>
            <a:r>
              <a:rPr lang="en-US" altLang="zh-CN" baseline="-25000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⊕rk) </a:t>
            </a:r>
          </a:p>
        </p:txBody>
      </p:sp>
      <p:sp>
        <p:nvSpPr>
          <p:cNvPr id="140311" name="标题 23">
            <a:extLst>
              <a:ext uri="{FF2B5EF4-FFF2-40B4-BE49-F238E27FC236}">
                <a16:creationId xmlns:a16="http://schemas.microsoft.com/office/drawing/2014/main" id="{FFDB197F-BBF7-4FE1-B918-5AD60E8A88B3}"/>
              </a:ext>
            </a:extLst>
          </p:cNvPr>
          <p:cNvSpPr>
            <a:spLocks noGrp="1"/>
          </p:cNvSpPr>
          <p:nvPr/>
        </p:nvSpPr>
        <p:spPr>
          <a:xfrm>
            <a:off x="532441" y="221931"/>
            <a:ext cx="9166225" cy="752476"/>
          </a:xfrm>
          <a:prstGeom prst="rect">
            <a:avLst/>
          </a:prstGeom>
          <a:noFill/>
          <a:ln w="9525">
            <a:noFill/>
          </a:ln>
        </p:spPr>
        <p:txBody>
          <a:bodyPr lIns="104296" tIns="52148" rIns="104296" bIns="52148" anchor="b">
            <a:scene3d>
              <a:camera prst="orthographicFront"/>
              <a:lightRig rig="threePt" dir="t"/>
            </a:scene3d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7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b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</a:b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3600" b="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SM4 </a:t>
            </a:r>
            <a:r>
              <a:rPr lang="zh-CN" altLang="en-US" sz="3600" b="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密码算法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5024EE6-4557-4D17-B9E1-10AFFC59A51A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密码算法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DAFD64EE-5C8B-4103-B075-F49475DA4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109</a:t>
            </a:fld>
            <a:endParaRPr lang="zh-CN" altLang="en-US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835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扩散</a:t>
            </a:r>
            <a:r>
              <a:rPr lang="zh-CN" altLang="en-US" sz="32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的举例说明</a:t>
            </a:r>
            <a:endParaRPr sz="3200" b="1" spc="-5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77DD21-3BFE-4944-BAB0-A917751BF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" y="1495425"/>
            <a:ext cx="9286875" cy="4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522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4">
            <a:extLst>
              <a:ext uri="{FF2B5EF4-FFF2-40B4-BE49-F238E27FC236}">
                <a16:creationId xmlns:a16="http://schemas.microsoft.com/office/drawing/2014/main" id="{B602FBCF-AEEB-46CB-91DB-6646D40F5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1952625"/>
            <a:ext cx="446088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5412" name="Rectangle 5">
            <a:extLst>
              <a:ext uri="{FF2B5EF4-FFF2-40B4-BE49-F238E27FC236}">
                <a16:creationId xmlns:a16="http://schemas.microsoft.com/office/drawing/2014/main" id="{4DE39B16-2456-483A-8F55-6D138470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564" y="1952625"/>
            <a:ext cx="446087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45413" name="Rectangle 6">
            <a:extLst>
              <a:ext uri="{FF2B5EF4-FFF2-40B4-BE49-F238E27FC236}">
                <a16:creationId xmlns:a16="http://schemas.microsoft.com/office/drawing/2014/main" id="{7AEBA816-ACF4-4BEA-9BB2-F4EDD916D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1952625"/>
            <a:ext cx="444500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45414" name="Rectangle 7">
            <a:extLst>
              <a:ext uri="{FF2B5EF4-FFF2-40B4-BE49-F238E27FC236}">
                <a16:creationId xmlns:a16="http://schemas.microsoft.com/office/drawing/2014/main" id="{10EEC454-5D43-4085-BCE7-AD76B1EDA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1952625"/>
            <a:ext cx="446088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b="1" i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="1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5415" name="Rectangle 8">
            <a:extLst>
              <a:ext uri="{FF2B5EF4-FFF2-40B4-BE49-F238E27FC236}">
                <a16:creationId xmlns:a16="http://schemas.microsoft.com/office/drawing/2014/main" id="{D15EAE9B-2EC3-40B4-B8CA-E8DCB654A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8364" y="3548063"/>
            <a:ext cx="446087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rk</a:t>
            </a:r>
          </a:p>
        </p:txBody>
      </p:sp>
      <p:sp>
        <p:nvSpPr>
          <p:cNvPr id="145416" name="AutoShape 9">
            <a:extLst>
              <a:ext uri="{FF2B5EF4-FFF2-40B4-BE49-F238E27FC236}">
                <a16:creationId xmlns:a16="http://schemas.microsoft.com/office/drawing/2014/main" id="{F958F3B9-A6BB-464F-9678-9AB7F3A8A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464" y="2624138"/>
            <a:ext cx="623887" cy="58896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2700" b="1">
              <a:latin typeface="Times New Roman" panose="02020603050405020304" pitchFamily="18" charset="0"/>
            </a:endParaRPr>
          </a:p>
        </p:txBody>
      </p:sp>
      <p:sp>
        <p:nvSpPr>
          <p:cNvPr id="145417" name="Rectangle 10">
            <a:extLst>
              <a:ext uri="{FF2B5EF4-FFF2-40B4-BE49-F238E27FC236}">
                <a16:creationId xmlns:a16="http://schemas.microsoft.com/office/drawing/2014/main" id="{8A622949-5542-404B-9A16-A5F1D7B5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3716338"/>
            <a:ext cx="446088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18" name="Rectangle 11">
            <a:extLst>
              <a:ext uri="{FF2B5EF4-FFF2-40B4-BE49-F238E27FC236}">
                <a16:creationId xmlns:a16="http://schemas.microsoft.com/office/drawing/2014/main" id="{F415C093-7896-4BDF-9D86-94404392E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4052888"/>
            <a:ext cx="446088" cy="334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19" name="Rectangle 12">
            <a:extLst>
              <a:ext uri="{FF2B5EF4-FFF2-40B4-BE49-F238E27FC236}">
                <a16:creationId xmlns:a16="http://schemas.microsoft.com/office/drawing/2014/main" id="{BDD760AB-0F8E-4E34-92DC-2A4DFB4D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4387850"/>
            <a:ext cx="446088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0" name="Rectangle 13">
            <a:extLst>
              <a:ext uri="{FF2B5EF4-FFF2-40B4-BE49-F238E27FC236}">
                <a16:creationId xmlns:a16="http://schemas.microsoft.com/office/drawing/2014/main" id="{0B2D8DB6-3D26-44ED-9B56-1C3829A9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3381376"/>
            <a:ext cx="446088" cy="334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1" name="Rectangle 14">
            <a:extLst>
              <a:ext uri="{FF2B5EF4-FFF2-40B4-BE49-F238E27FC236}">
                <a16:creationId xmlns:a16="http://schemas.microsoft.com/office/drawing/2014/main" id="{EA13A1AB-03B0-4CEC-913D-1B0568E3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3716338"/>
            <a:ext cx="444500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2" name="Rectangle 15">
            <a:extLst>
              <a:ext uri="{FF2B5EF4-FFF2-40B4-BE49-F238E27FC236}">
                <a16:creationId xmlns:a16="http://schemas.microsoft.com/office/drawing/2014/main" id="{34CC0F63-6F3B-4757-8D75-0C6FAD04F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4052888"/>
            <a:ext cx="444500" cy="334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3" name="Rectangle 16">
            <a:extLst>
              <a:ext uri="{FF2B5EF4-FFF2-40B4-BE49-F238E27FC236}">
                <a16:creationId xmlns:a16="http://schemas.microsoft.com/office/drawing/2014/main" id="{4893B1A8-C225-4AC5-9CB1-55256F5E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4387850"/>
            <a:ext cx="444500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4" name="Rectangle 17">
            <a:extLst>
              <a:ext uri="{FF2B5EF4-FFF2-40B4-BE49-F238E27FC236}">
                <a16:creationId xmlns:a16="http://schemas.microsoft.com/office/drawing/2014/main" id="{F9F8D65E-DB44-4023-9B31-14834BEF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3381376"/>
            <a:ext cx="444500" cy="334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5" name="Rectangle 18">
            <a:extLst>
              <a:ext uri="{FF2B5EF4-FFF2-40B4-BE49-F238E27FC236}">
                <a16:creationId xmlns:a16="http://schemas.microsoft.com/office/drawing/2014/main" id="{8A98F2B8-AFB5-4ABF-8AB9-BEB47E6A6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716338"/>
            <a:ext cx="444500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6" name="Rectangle 19">
            <a:extLst>
              <a:ext uri="{FF2B5EF4-FFF2-40B4-BE49-F238E27FC236}">
                <a16:creationId xmlns:a16="http://schemas.microsoft.com/office/drawing/2014/main" id="{002A83DB-77EE-4329-BAFB-FD735877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4052888"/>
            <a:ext cx="444500" cy="334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7" name="Rectangle 20">
            <a:extLst>
              <a:ext uri="{FF2B5EF4-FFF2-40B4-BE49-F238E27FC236}">
                <a16:creationId xmlns:a16="http://schemas.microsoft.com/office/drawing/2014/main" id="{8EF964A0-73FA-4FE4-B781-187871FB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4387850"/>
            <a:ext cx="444500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8" name="Rectangle 21">
            <a:extLst>
              <a:ext uri="{FF2B5EF4-FFF2-40B4-BE49-F238E27FC236}">
                <a16:creationId xmlns:a16="http://schemas.microsoft.com/office/drawing/2014/main" id="{CA1FA0CD-059A-4AB6-9953-2A010DC70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381376"/>
            <a:ext cx="444500" cy="334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29" name="Rectangle 22">
            <a:extLst>
              <a:ext uri="{FF2B5EF4-FFF2-40B4-BE49-F238E27FC236}">
                <a16:creationId xmlns:a16="http://schemas.microsoft.com/office/drawing/2014/main" id="{7E7A19BE-29E3-4E17-ACB9-E1E2E837A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4" y="3716338"/>
            <a:ext cx="446087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30" name="Rectangle 23">
            <a:extLst>
              <a:ext uri="{FF2B5EF4-FFF2-40B4-BE49-F238E27FC236}">
                <a16:creationId xmlns:a16="http://schemas.microsoft.com/office/drawing/2014/main" id="{80EEF54E-6234-4BE6-A193-437CD06BC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4" y="4052888"/>
            <a:ext cx="446087" cy="334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31" name="Rectangle 24">
            <a:extLst>
              <a:ext uri="{FF2B5EF4-FFF2-40B4-BE49-F238E27FC236}">
                <a16:creationId xmlns:a16="http://schemas.microsoft.com/office/drawing/2014/main" id="{FE9A9BE6-21D3-4ED1-AE99-ACD7FDCB0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4" y="4387850"/>
            <a:ext cx="446087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32" name="Rectangle 25">
            <a:extLst>
              <a:ext uri="{FF2B5EF4-FFF2-40B4-BE49-F238E27FC236}">
                <a16:creationId xmlns:a16="http://schemas.microsoft.com/office/drawing/2014/main" id="{78F587BB-B073-4753-91C6-974FED91C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4" y="3381376"/>
            <a:ext cx="446087" cy="334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33" name="Rectangle 26">
            <a:extLst>
              <a:ext uri="{FF2B5EF4-FFF2-40B4-BE49-F238E27FC236}">
                <a16:creationId xmlns:a16="http://schemas.microsoft.com/office/drawing/2014/main" id="{5384035A-6117-4F67-9F2B-E50EC406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639" y="3716338"/>
            <a:ext cx="446087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34" name="Rectangle 27">
            <a:extLst>
              <a:ext uri="{FF2B5EF4-FFF2-40B4-BE49-F238E27FC236}">
                <a16:creationId xmlns:a16="http://schemas.microsoft.com/office/drawing/2014/main" id="{14C3A33A-A533-43DA-8FF6-C7CA369D4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639" y="4052888"/>
            <a:ext cx="446087" cy="334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35" name="Rectangle 28">
            <a:extLst>
              <a:ext uri="{FF2B5EF4-FFF2-40B4-BE49-F238E27FC236}">
                <a16:creationId xmlns:a16="http://schemas.microsoft.com/office/drawing/2014/main" id="{11AE7B63-BFBA-4BA9-9567-9A581932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639" y="4387850"/>
            <a:ext cx="446087" cy="3365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36" name="Rectangle 29">
            <a:extLst>
              <a:ext uri="{FF2B5EF4-FFF2-40B4-BE49-F238E27FC236}">
                <a16:creationId xmlns:a16="http://schemas.microsoft.com/office/drawing/2014/main" id="{F0FCE78B-914B-4E9B-8CD9-5306FBF81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0639" y="3381376"/>
            <a:ext cx="446087" cy="334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700" b="1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45437" name="Line 30">
            <a:extLst>
              <a:ext uri="{FF2B5EF4-FFF2-40B4-BE49-F238E27FC236}">
                <a16:creationId xmlns:a16="http://schemas.microsoft.com/office/drawing/2014/main" id="{548B1778-4D95-4472-9E7D-DA898175AF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044825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38" name="Line 31">
            <a:extLst>
              <a:ext uri="{FF2B5EF4-FFF2-40B4-BE49-F238E27FC236}">
                <a16:creationId xmlns:a16="http://schemas.microsoft.com/office/drawing/2014/main" id="{8323F57D-EA99-40E3-A782-EBB2784E3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724401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39" name="Line 32">
            <a:extLst>
              <a:ext uri="{FF2B5EF4-FFF2-40B4-BE49-F238E27FC236}">
                <a16:creationId xmlns:a16="http://schemas.microsoft.com/office/drawing/2014/main" id="{C9514726-26E2-439C-BDFB-ABA5F44C1D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3888" y="3044825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0" name="Line 33">
            <a:extLst>
              <a:ext uri="{FF2B5EF4-FFF2-40B4-BE49-F238E27FC236}">
                <a16:creationId xmlns:a16="http://schemas.microsoft.com/office/drawing/2014/main" id="{FA87E87F-E4C5-4819-A5AE-FE68E053C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4976813"/>
            <a:ext cx="26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1" name="Line 34">
            <a:extLst>
              <a:ext uri="{FF2B5EF4-FFF2-40B4-BE49-F238E27FC236}">
                <a16:creationId xmlns:a16="http://schemas.microsoft.com/office/drawing/2014/main" id="{8D0E78FB-9542-43EA-AEC8-BD4B0747E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044825"/>
            <a:ext cx="26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2" name="Line 35">
            <a:extLst>
              <a:ext uri="{FF2B5EF4-FFF2-40B4-BE49-F238E27FC236}">
                <a16:creationId xmlns:a16="http://schemas.microsoft.com/office/drawing/2014/main" id="{3DA3E94E-4BEA-4978-B9B3-79FD5C88C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3375" y="4724401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3" name="Line 36">
            <a:extLst>
              <a:ext uri="{FF2B5EF4-FFF2-40B4-BE49-F238E27FC236}">
                <a16:creationId xmlns:a16="http://schemas.microsoft.com/office/drawing/2014/main" id="{E9A1A777-7066-43D8-B3AD-83C4B05E6A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3375" y="3044825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4" name="Line 37">
            <a:extLst>
              <a:ext uri="{FF2B5EF4-FFF2-40B4-BE49-F238E27FC236}">
                <a16:creationId xmlns:a16="http://schemas.microsoft.com/office/drawing/2014/main" id="{6E3FDFD7-C5FB-49AC-B867-C797B35F04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3044825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5" name="Line 38">
            <a:extLst>
              <a:ext uri="{FF2B5EF4-FFF2-40B4-BE49-F238E27FC236}">
                <a16:creationId xmlns:a16="http://schemas.microsoft.com/office/drawing/2014/main" id="{8B5EB363-DD21-41D1-A10B-5D6D9CB13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3375" y="49768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6" name="Line 39">
            <a:extLst>
              <a:ext uri="{FF2B5EF4-FFF2-40B4-BE49-F238E27FC236}">
                <a16:creationId xmlns:a16="http://schemas.microsoft.com/office/drawing/2014/main" id="{70481D06-B2CA-4CEC-BFEB-C89039CC40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3375" y="30448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7" name="Line 40">
            <a:extLst>
              <a:ext uri="{FF2B5EF4-FFF2-40B4-BE49-F238E27FC236}">
                <a16:creationId xmlns:a16="http://schemas.microsoft.com/office/drawing/2014/main" id="{32BA4C46-C13E-4FC0-8C94-D58E390AA3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3044825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8" name="Line 41">
            <a:extLst>
              <a:ext uri="{FF2B5EF4-FFF2-40B4-BE49-F238E27FC236}">
                <a16:creationId xmlns:a16="http://schemas.microsoft.com/office/drawing/2014/main" id="{E8CA679E-390F-47B6-B0DA-9A56A3A72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8925" y="3044825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49" name="Line 42">
            <a:extLst>
              <a:ext uri="{FF2B5EF4-FFF2-40B4-BE49-F238E27FC236}">
                <a16:creationId xmlns:a16="http://schemas.microsoft.com/office/drawing/2014/main" id="{1D4821A7-4059-4AF5-BF7F-5CC68205F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4724401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0" name="Line 43">
            <a:extLst>
              <a:ext uri="{FF2B5EF4-FFF2-40B4-BE49-F238E27FC236}">
                <a16:creationId xmlns:a16="http://schemas.microsoft.com/office/drawing/2014/main" id="{D226FE3A-F040-4C35-BDF7-1B686A751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8925" y="4724401"/>
            <a:ext cx="0" cy="25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1" name="Line 44">
            <a:extLst>
              <a:ext uri="{FF2B5EF4-FFF2-40B4-BE49-F238E27FC236}">
                <a16:creationId xmlns:a16="http://schemas.microsoft.com/office/drawing/2014/main" id="{CA330EF2-155B-41B5-9CDE-5311AB47F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7850" y="3044825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2" name="Line 45">
            <a:extLst>
              <a:ext uri="{FF2B5EF4-FFF2-40B4-BE49-F238E27FC236}">
                <a16:creationId xmlns:a16="http://schemas.microsoft.com/office/drawing/2014/main" id="{35F5AF94-F75A-4DC3-9C6F-8864A8BE2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5625" y="3044825"/>
            <a:ext cx="0" cy="193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3" name="Line 46">
            <a:extLst>
              <a:ext uri="{FF2B5EF4-FFF2-40B4-BE49-F238E27FC236}">
                <a16:creationId xmlns:a16="http://schemas.microsoft.com/office/drawing/2014/main" id="{E6DEEB6C-D5A3-47CE-B33C-374A7ACE66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30448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4" name="Line 47">
            <a:extLst>
              <a:ext uri="{FF2B5EF4-FFF2-40B4-BE49-F238E27FC236}">
                <a16:creationId xmlns:a16="http://schemas.microsoft.com/office/drawing/2014/main" id="{CA7B60A3-367B-4295-A662-09913B5E1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8925" y="3044825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5" name="Line 48">
            <a:extLst>
              <a:ext uri="{FF2B5EF4-FFF2-40B4-BE49-F238E27FC236}">
                <a16:creationId xmlns:a16="http://schemas.microsoft.com/office/drawing/2014/main" id="{AF03525F-EC16-4678-B7B1-E0CFEB4F5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49768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6" name="Line 49">
            <a:extLst>
              <a:ext uri="{FF2B5EF4-FFF2-40B4-BE49-F238E27FC236}">
                <a16:creationId xmlns:a16="http://schemas.microsoft.com/office/drawing/2014/main" id="{3FA166FD-DB1F-4DB4-B359-6A3A14E99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8925" y="4976813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7" name="Line 50">
            <a:extLst>
              <a:ext uri="{FF2B5EF4-FFF2-40B4-BE49-F238E27FC236}">
                <a16:creationId xmlns:a16="http://schemas.microsoft.com/office/drawing/2014/main" id="{6800127F-D87F-4E96-8425-26E5E034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6650" y="2289176"/>
            <a:ext cx="2667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8" name="Line 51">
            <a:extLst>
              <a:ext uri="{FF2B5EF4-FFF2-40B4-BE49-F238E27FC236}">
                <a16:creationId xmlns:a16="http://schemas.microsoft.com/office/drawing/2014/main" id="{C3A40F3B-B4FD-42FE-BD93-9A2E2D644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8363" y="2289176"/>
            <a:ext cx="17780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59" name="Line 52">
            <a:extLst>
              <a:ext uri="{FF2B5EF4-FFF2-40B4-BE49-F238E27FC236}">
                <a16:creationId xmlns:a16="http://schemas.microsoft.com/office/drawing/2014/main" id="{5C9EF374-1184-47B5-A928-ACA18E9EC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84450" y="2289175"/>
            <a:ext cx="446088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0" name="Line 53">
            <a:extLst>
              <a:ext uri="{FF2B5EF4-FFF2-40B4-BE49-F238E27FC236}">
                <a16:creationId xmlns:a16="http://schemas.microsoft.com/office/drawing/2014/main" id="{A8FA1AD3-2AE8-4B35-AA21-6205F013FC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6163" y="3213101"/>
            <a:ext cx="0" cy="334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1" name="Line 54">
            <a:extLst>
              <a:ext uri="{FF2B5EF4-FFF2-40B4-BE49-F238E27FC236}">
                <a16:creationId xmlns:a16="http://schemas.microsoft.com/office/drawing/2014/main" id="{69BF59AD-9D10-4A8E-98ED-A96B1F7DA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4450" y="2876550"/>
            <a:ext cx="5881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2" name="Line 55">
            <a:extLst>
              <a:ext uri="{FF2B5EF4-FFF2-40B4-BE49-F238E27FC236}">
                <a16:creationId xmlns:a16="http://schemas.microsoft.com/office/drawing/2014/main" id="{B6130D15-3C0E-4F25-9CB0-3C2D7B0D7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6138" y="4052888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3" name="Line 56">
            <a:extLst>
              <a:ext uri="{FF2B5EF4-FFF2-40B4-BE49-F238E27FC236}">
                <a16:creationId xmlns:a16="http://schemas.microsoft.com/office/drawing/2014/main" id="{875A4815-E511-4574-A5F0-B05369F66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363" y="4052888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4" name="Line 57">
            <a:extLst>
              <a:ext uri="{FF2B5EF4-FFF2-40B4-BE49-F238E27FC236}">
                <a16:creationId xmlns:a16="http://schemas.microsoft.com/office/drawing/2014/main" id="{21A7D508-F740-4F16-B245-86FB33CE5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589" y="4052888"/>
            <a:ext cx="446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5" name="Line 58">
            <a:extLst>
              <a:ext uri="{FF2B5EF4-FFF2-40B4-BE49-F238E27FC236}">
                <a16:creationId xmlns:a16="http://schemas.microsoft.com/office/drawing/2014/main" id="{85CF9A0E-3970-42B7-8495-7AE4A5042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2814" y="4052888"/>
            <a:ext cx="446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6" name="Line 59">
            <a:extLst>
              <a:ext uri="{FF2B5EF4-FFF2-40B4-BE49-F238E27FC236}">
                <a16:creationId xmlns:a16="http://schemas.microsoft.com/office/drawing/2014/main" id="{32950C2C-A4EE-4E1D-80C4-E165620AB4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2813" y="2876550"/>
            <a:ext cx="0" cy="1176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7" name="Line 60">
            <a:extLst>
              <a:ext uri="{FF2B5EF4-FFF2-40B4-BE49-F238E27FC236}">
                <a16:creationId xmlns:a16="http://schemas.microsoft.com/office/drawing/2014/main" id="{3E127AEC-17E1-4871-836B-85B17DEA8E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0588" y="2876550"/>
            <a:ext cx="0" cy="1176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8" name="Line 61">
            <a:extLst>
              <a:ext uri="{FF2B5EF4-FFF2-40B4-BE49-F238E27FC236}">
                <a16:creationId xmlns:a16="http://schemas.microsoft.com/office/drawing/2014/main" id="{EEFF075E-A24C-45E6-9ECD-04653873F8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8363" y="2876550"/>
            <a:ext cx="0" cy="1176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69" name="Line 62">
            <a:extLst>
              <a:ext uri="{FF2B5EF4-FFF2-40B4-BE49-F238E27FC236}">
                <a16:creationId xmlns:a16="http://schemas.microsoft.com/office/drawing/2014/main" id="{DAC3EAF7-3771-4653-AAED-645C06D00A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6138" y="2876550"/>
            <a:ext cx="0" cy="1176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70" name="Line 63">
            <a:extLst>
              <a:ext uri="{FF2B5EF4-FFF2-40B4-BE49-F238E27FC236}">
                <a16:creationId xmlns:a16="http://schemas.microsoft.com/office/drawing/2014/main" id="{99AC1669-CCDA-4250-98AB-757812A33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3939" y="4052888"/>
            <a:ext cx="357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71" name="Line 64">
            <a:extLst>
              <a:ext uri="{FF2B5EF4-FFF2-40B4-BE49-F238E27FC236}">
                <a16:creationId xmlns:a16="http://schemas.microsoft.com/office/drawing/2014/main" id="{2E9674F3-81D1-4B5E-944F-798F57A7D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3938" y="2876550"/>
            <a:ext cx="0" cy="1176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72" name="AutoShape 65">
            <a:extLst>
              <a:ext uri="{FF2B5EF4-FFF2-40B4-BE49-F238E27FC236}">
                <a16:creationId xmlns:a16="http://schemas.microsoft.com/office/drawing/2014/main" id="{99DDE7D2-4B39-4A34-AC8B-168B6C34E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0" y="5395913"/>
            <a:ext cx="268288" cy="25241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5473" name="AutoShape 66">
            <a:extLst>
              <a:ext uri="{FF2B5EF4-FFF2-40B4-BE49-F238E27FC236}">
                <a16:creationId xmlns:a16="http://schemas.microsoft.com/office/drawing/2014/main" id="{4F2F3526-9E02-425F-8C74-9363F8D89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0563" y="5395913"/>
            <a:ext cx="266700" cy="25241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5474" name="AutoShape 67">
            <a:extLst>
              <a:ext uri="{FF2B5EF4-FFF2-40B4-BE49-F238E27FC236}">
                <a16:creationId xmlns:a16="http://schemas.microsoft.com/office/drawing/2014/main" id="{0E380BC0-B04A-4873-B209-E1CB04C1D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2788" y="5395913"/>
            <a:ext cx="266700" cy="25241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5475" name="AutoShape 68">
            <a:extLst>
              <a:ext uri="{FF2B5EF4-FFF2-40B4-BE49-F238E27FC236}">
                <a16:creationId xmlns:a16="http://schemas.microsoft.com/office/drawing/2014/main" id="{5B6053F3-6353-4B7F-915F-CDE45C05C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5395913"/>
            <a:ext cx="266700" cy="25241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5476" name="Rectangle 69">
            <a:extLst>
              <a:ext uri="{FF2B5EF4-FFF2-40B4-BE49-F238E27FC236}">
                <a16:creationId xmlns:a16="http://schemas.microsoft.com/office/drawing/2014/main" id="{D3BF85EF-7579-48B4-904E-046337DEE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75" y="5984876"/>
            <a:ext cx="801688" cy="334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输出</a:t>
            </a:r>
          </a:p>
        </p:txBody>
      </p:sp>
      <p:sp>
        <p:nvSpPr>
          <p:cNvPr id="145477" name="Line 70">
            <a:extLst>
              <a:ext uri="{FF2B5EF4-FFF2-40B4-BE49-F238E27FC236}">
                <a16:creationId xmlns:a16="http://schemas.microsoft.com/office/drawing/2014/main" id="{7CA6F58F-912F-49F6-A53B-504B0F412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013" y="4052889"/>
            <a:ext cx="0" cy="134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78" name="Line 71">
            <a:extLst>
              <a:ext uri="{FF2B5EF4-FFF2-40B4-BE49-F238E27FC236}">
                <a16:creationId xmlns:a16="http://schemas.microsoft.com/office/drawing/2014/main" id="{F6942A6F-BC53-4021-9A97-3EE10D5BD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4052889"/>
            <a:ext cx="0" cy="134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79" name="Line 72">
            <a:extLst>
              <a:ext uri="{FF2B5EF4-FFF2-40B4-BE49-F238E27FC236}">
                <a16:creationId xmlns:a16="http://schemas.microsoft.com/office/drawing/2014/main" id="{28D3052C-8BF6-49EB-B6DD-76012E414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9463" y="4052889"/>
            <a:ext cx="0" cy="134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0" name="Line 73">
            <a:extLst>
              <a:ext uri="{FF2B5EF4-FFF2-40B4-BE49-F238E27FC236}">
                <a16:creationId xmlns:a16="http://schemas.microsoft.com/office/drawing/2014/main" id="{AB6172DE-C346-442B-850A-B21E0EC1E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4052889"/>
            <a:ext cx="0" cy="134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1" name="Line 74">
            <a:extLst>
              <a:ext uri="{FF2B5EF4-FFF2-40B4-BE49-F238E27FC236}">
                <a16:creationId xmlns:a16="http://schemas.microsoft.com/office/drawing/2014/main" id="{04A21362-1338-4D21-897D-B50C90C031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02813" y="4052888"/>
            <a:ext cx="0" cy="142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2" name="Line 75">
            <a:extLst>
              <a:ext uri="{FF2B5EF4-FFF2-40B4-BE49-F238E27FC236}">
                <a16:creationId xmlns:a16="http://schemas.microsoft.com/office/drawing/2014/main" id="{71F5A50B-DEA7-442C-B146-7A8241204EAE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6725" y="4052888"/>
            <a:ext cx="446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3" name="Line 76">
            <a:extLst>
              <a:ext uri="{FF2B5EF4-FFF2-40B4-BE49-F238E27FC236}">
                <a16:creationId xmlns:a16="http://schemas.microsoft.com/office/drawing/2014/main" id="{CB25D460-6E0C-433A-95A1-F8D2E1A0A5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55039" y="5480050"/>
            <a:ext cx="1247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4" name="Line 77">
            <a:extLst>
              <a:ext uri="{FF2B5EF4-FFF2-40B4-BE49-F238E27FC236}">
                <a16:creationId xmlns:a16="http://schemas.microsoft.com/office/drawing/2014/main" id="{C5753420-2243-4899-88B2-286EBF43D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8950" y="4052888"/>
            <a:ext cx="26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5" name="Line 78">
            <a:extLst>
              <a:ext uri="{FF2B5EF4-FFF2-40B4-BE49-F238E27FC236}">
                <a16:creationId xmlns:a16="http://schemas.microsoft.com/office/drawing/2014/main" id="{0BB22D42-C842-4132-BA28-A907C06853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264" y="5480050"/>
            <a:ext cx="979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6" name="Line 79">
            <a:extLst>
              <a:ext uri="{FF2B5EF4-FFF2-40B4-BE49-F238E27FC236}">
                <a16:creationId xmlns:a16="http://schemas.microsoft.com/office/drawing/2014/main" id="{CA0182A5-25BF-43E8-BABD-619AAE32CD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1175" y="4052888"/>
            <a:ext cx="26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7" name="Line 80">
            <a:extLst>
              <a:ext uri="{FF2B5EF4-FFF2-40B4-BE49-F238E27FC236}">
                <a16:creationId xmlns:a16="http://schemas.microsoft.com/office/drawing/2014/main" id="{ED0CB342-9421-4F91-B9D3-4DE00BC86B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59489" y="5480050"/>
            <a:ext cx="9810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8" name="Line 81">
            <a:extLst>
              <a:ext uri="{FF2B5EF4-FFF2-40B4-BE49-F238E27FC236}">
                <a16:creationId xmlns:a16="http://schemas.microsoft.com/office/drawing/2014/main" id="{A65C6E2A-99DD-4C45-ACCE-EBE96D13FA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2814" y="5480050"/>
            <a:ext cx="1069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89" name="Line 82">
            <a:extLst>
              <a:ext uri="{FF2B5EF4-FFF2-40B4-BE49-F238E27FC236}">
                <a16:creationId xmlns:a16="http://schemas.microsoft.com/office/drawing/2014/main" id="{98CA0657-F33D-4F6C-9FD8-3C9BA435FA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3400" y="4052888"/>
            <a:ext cx="268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90" name="Line 83">
            <a:extLst>
              <a:ext uri="{FF2B5EF4-FFF2-40B4-BE49-F238E27FC236}">
                <a16:creationId xmlns:a16="http://schemas.microsoft.com/office/drawing/2014/main" id="{1E8E86E2-E59B-4E61-99A0-2190F803DB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7213" y="40528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91" name="AutoShape 84">
            <a:extLst>
              <a:ext uri="{FF2B5EF4-FFF2-40B4-BE49-F238E27FC236}">
                <a16:creationId xmlns:a16="http://schemas.microsoft.com/office/drawing/2014/main" id="{1C8FE743-0634-4F54-ACAF-647048037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375" y="5395913"/>
            <a:ext cx="268288" cy="252412"/>
          </a:xfrm>
          <a:prstGeom prst="flowChartOr">
            <a:avLst/>
          </a:prstGeom>
          <a:solidFill>
            <a:schemeClr val="accent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04296" tIns="52148" rIns="104296" bIns="52148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b="1"/>
          </a:p>
        </p:txBody>
      </p:sp>
      <p:sp>
        <p:nvSpPr>
          <p:cNvPr id="145492" name="Line 85">
            <a:extLst>
              <a:ext uri="{FF2B5EF4-FFF2-40B4-BE49-F238E27FC236}">
                <a16:creationId xmlns:a16="http://schemas.microsoft.com/office/drawing/2014/main" id="{21DE31A8-984C-43E5-A742-256B23808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2289175"/>
            <a:ext cx="0" cy="3106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93" name="Line 86">
            <a:extLst>
              <a:ext uri="{FF2B5EF4-FFF2-40B4-BE49-F238E27FC236}">
                <a16:creationId xmlns:a16="http://schemas.microsoft.com/office/drawing/2014/main" id="{ECF65869-E6DA-482B-8A47-C7010F7A4D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71663" y="5480050"/>
            <a:ext cx="2584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494" name="Line 87">
            <a:extLst>
              <a:ext uri="{FF2B5EF4-FFF2-40B4-BE49-F238E27FC236}">
                <a16:creationId xmlns:a16="http://schemas.microsoft.com/office/drawing/2014/main" id="{05056AA1-C7AB-49C2-B2C7-9B722B22C6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3863" y="5648325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object 2">
            <a:extLst>
              <a:ext uri="{FF2B5EF4-FFF2-40B4-BE49-F238E27FC236}">
                <a16:creationId xmlns:a16="http://schemas.microsoft.com/office/drawing/2014/main" id="{F8E09A0C-8F7E-42C3-ADA1-C67E9DFD6AA4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密码算法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91" name="文本框 2">
            <a:extLst>
              <a:ext uri="{FF2B5EF4-FFF2-40B4-BE49-F238E27FC236}">
                <a16:creationId xmlns:a16="http://schemas.microsoft.com/office/drawing/2014/main" id="{325418BB-C40C-494F-AEA8-E24C6F226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110</a:t>
            </a:fld>
            <a:endParaRPr lang="zh-CN" altLang="en-US" sz="16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9ADE7E-DCD2-4DE0-90EC-10B1AB1C3B90}"/>
              </a:ext>
            </a:extLst>
          </p:cNvPr>
          <p:cNvSpPr/>
          <p:nvPr/>
        </p:nvSpPr>
        <p:spPr>
          <a:xfrm>
            <a:off x="4556956" y="6143625"/>
            <a:ext cx="15025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spc="-5" dirty="0">
                <a:solidFill>
                  <a:srgbClr val="0000FF"/>
                </a:solidFill>
              </a:rPr>
              <a:t>轮函数</a:t>
            </a:r>
            <a:r>
              <a:rPr lang="en-US" altLang="zh-CN" sz="2400" spc="-5" dirty="0">
                <a:solidFill>
                  <a:srgbClr val="0000FF"/>
                </a:solidFill>
              </a:rPr>
              <a:t>F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AA1AD3-5C01-4C84-9DE9-4341751DDB35}"/>
              </a:ext>
            </a:extLst>
          </p:cNvPr>
          <p:cNvSpPr/>
          <p:nvPr/>
        </p:nvSpPr>
        <p:spPr>
          <a:xfrm>
            <a:off x="5422900" y="263396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2400" dirty="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2D3DE9B-6743-4122-8293-B33017EEA957}"/>
              </a:ext>
            </a:extLst>
          </p:cNvPr>
          <p:cNvSpPr/>
          <p:nvPr/>
        </p:nvSpPr>
        <p:spPr>
          <a:xfrm>
            <a:off x="6489700" y="2633960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endParaRPr lang="zh-CN" altLang="en-US" sz="24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5393245-142F-4932-9EDF-AF0DED29FCA0}"/>
              </a:ext>
            </a:extLst>
          </p:cNvPr>
          <p:cNvSpPr/>
          <p:nvPr/>
        </p:nvSpPr>
        <p:spPr>
          <a:xfrm>
            <a:off x="7632700" y="2633960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18</a:t>
            </a:r>
            <a:endParaRPr lang="zh-CN" altLang="en-US" sz="2400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3D1C48C-0913-43BF-8790-B99C92B62C61}"/>
              </a:ext>
            </a:extLst>
          </p:cNvPr>
          <p:cNvSpPr/>
          <p:nvPr/>
        </p:nvSpPr>
        <p:spPr>
          <a:xfrm>
            <a:off x="8928100" y="2633960"/>
            <a:ext cx="5661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24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>
            <a:extLst>
              <a:ext uri="{FF2B5EF4-FFF2-40B4-BE49-F238E27FC236}">
                <a16:creationId xmlns:a16="http://schemas.microsoft.com/office/drawing/2014/main" id="{A048B770-2F5A-4289-BD4F-333688DD1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568176"/>
            <a:ext cx="9445625" cy="5611437"/>
          </a:xfrm>
        </p:spPr>
        <p:txBody>
          <a:bodyPr wrap="square" lIns="104296" tIns="52148" rIns="104296" bIns="52148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kern="1200" spc="-5" dirty="0">
                <a:solidFill>
                  <a:srgbClr val="0000FF"/>
                </a:solidFill>
                <a:latin typeface="+mn-lt"/>
                <a:cs typeface="+mn-cs"/>
              </a:rPr>
              <a:t>4</a:t>
            </a:r>
            <a:r>
              <a:rPr lang="zh-CN" altLang="en-US" kern="1200" spc="-5" dirty="0">
                <a:solidFill>
                  <a:srgbClr val="0000FF"/>
                </a:solidFill>
                <a:latin typeface="+mn-lt"/>
                <a:cs typeface="+mn-cs"/>
              </a:rPr>
              <a:t>、密钥扩展算法：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输入加密密钥：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MK=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输出轮密钥：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rk</a:t>
            </a:r>
            <a:r>
              <a:rPr lang="en-US" altLang="zh-CN" b="0" baseline="-250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1…,30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31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中间数据：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1…,34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35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☆ 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密钥扩展算法：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)=(MK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⊕FK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,MK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⊕FK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,MK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⊕FK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,MK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⊕FK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For  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1…,30</a:t>
            </a: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31 Do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rk</a:t>
            </a:r>
            <a:r>
              <a:rPr lang="en-US" altLang="zh-CN" b="0" baseline="-250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i+4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en-US" altLang="zh-CN" b="0" baseline="-250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⊕T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’(K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i+1 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⊕K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i+2 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⊕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i+3 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⊕</a:t>
            </a:r>
            <a:r>
              <a:rPr lang="en-US" altLang="zh-CN" b="0" baseline="-25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b="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CK</a:t>
            </a:r>
            <a:r>
              <a:rPr lang="en-US" altLang="zh-CN" b="0" baseline="-25000" dirty="0" err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en-US" altLang="zh-CN" b="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</a:t>
            </a:r>
            <a:r>
              <a:rPr lang="en-US" altLang="zh-CN" b="0" dirty="0" err="1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ps</a:t>
            </a:r>
            <a:r>
              <a:rPr lang="zh-CN" altLang="en-US" b="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r>
              <a:rPr lang="en-US" altLang="zh-CN" b="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T’</a:t>
            </a:r>
            <a:r>
              <a:rPr lang="zh-CN" altLang="en-US" b="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变换与加密算法轮函数中的</a:t>
            </a:r>
            <a:r>
              <a:rPr lang="en-US" altLang="zh-CN" b="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 </a:t>
            </a:r>
            <a:r>
              <a:rPr lang="zh-CN" altLang="en-US" b="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基本相同，只将其中的线性变换</a:t>
            </a:r>
            <a:r>
              <a:rPr lang="en-US" altLang="zh-CN" b="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 </a:t>
            </a:r>
            <a:r>
              <a:rPr lang="zh-CN" altLang="en-US" b="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修改为：</a:t>
            </a:r>
            <a:r>
              <a:rPr lang="en-US" altLang="zh-CN" b="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L’(B)=B⊕(B&lt;&lt;&lt; 13)⊕(B&lt;&lt;&lt; 23)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	 		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D1024E6E-CD46-4418-A78E-BE38D3033A51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密钥扩展算法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E93432BB-61C9-4C8B-B72B-B339989BB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111</a:t>
            </a:fld>
            <a:endParaRPr lang="zh-CN" altLang="en-US" sz="1600" b="1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2">
            <a:extLst>
              <a:ext uri="{FF2B5EF4-FFF2-40B4-BE49-F238E27FC236}">
                <a16:creationId xmlns:a16="http://schemas.microsoft.com/office/drawing/2014/main" id="{AC7D7BCE-B9A5-409A-A412-509618A8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23425"/>
            <a:ext cx="10791825" cy="1213310"/>
          </a:xfrm>
        </p:spPr>
        <p:txBody>
          <a:bodyPr wrap="square" lIns="104296" tIns="52148" rIns="104296" bIns="52148">
            <a:spAutoFit/>
          </a:bodyPr>
          <a:lstStyle/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①常数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FK </a:t>
            </a:r>
            <a:r>
              <a:rPr lang="zh-CN" altLang="en-US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在密钥扩展中使用一些常数	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FK</a:t>
            </a:r>
            <a:r>
              <a:rPr lang="en-US" altLang="zh-CN" b="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=(A3B1BAC6) FK</a:t>
            </a:r>
            <a:r>
              <a:rPr lang="en-US" altLang="zh-CN" b="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=(56AA3350) FK</a:t>
            </a:r>
            <a:r>
              <a:rPr lang="en-US" altLang="zh-CN" b="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=(677D9197 ) </a:t>
            </a:r>
          </a:p>
          <a:p>
            <a:pPr eaLnBrk="1" hangingPunct="1"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                       FK</a:t>
            </a:r>
            <a:r>
              <a:rPr lang="en-US" altLang="zh-CN" b="0" baseline="-250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en-US" altLang="zh-CN" b="0" dirty="0">
                <a:latin typeface="华文中宋" panose="02010600040101010101" pitchFamily="2" charset="-122"/>
                <a:ea typeface="华文中宋" panose="02010600040101010101" pitchFamily="2" charset="-122"/>
              </a:rPr>
              <a:t>=(B27022DC)</a:t>
            </a:r>
            <a:endParaRPr lang="zh-CN" altLang="en-US" b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B2863E6-1052-4DB9-8A50-2A887177C897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密钥扩展算法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C49668AE-965A-4184-9448-8CB43C336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263" y="6864351"/>
            <a:ext cx="1352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E021488F-6129-430F-813A-28D498FF8D61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112</a:t>
            </a:fld>
            <a:endParaRPr lang="zh-CN" altLang="en-US" sz="16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AF677D5-59AF-4DA7-91A8-14863862610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58800" y="2460625"/>
            <a:ext cx="9969500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/>
          <a:lstStyle>
            <a:lvl1pPr marL="377825" indent="-377825">
              <a:spcBef>
                <a:spcPct val="22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2000"/>
              </a:spcBef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2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2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2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2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2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2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2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②固定参数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CK</a:t>
            </a:r>
            <a:r>
              <a:rPr lang="en-US" altLang="zh-CN" sz="2400" dirty="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Clr>
                <a:schemeClr val="accent2"/>
              </a:buClr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32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个固定参数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CK</a:t>
            </a:r>
            <a:r>
              <a:rPr lang="en-US" altLang="zh-CN" sz="2400" baseline="-25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=0,1,2…31</a:t>
            </a:r>
            <a:endParaRPr lang="en-US" altLang="zh-CN" sz="2400" baseline="-25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00070e15, 1c232a31,  383f464d,  545b6269,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70777e85, 8c939aa1,  a8afb6bd,   c4cbd2d9,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e0e7eef5,   fc030a11,  181f262d,   343b4249,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50575e65, 6c737a81,  888f969d,  a4abb2b9,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c0c7ced5,  dce3eaf1,   f8ff060d,    141b2229,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30373e45, 4c535a61,  686f767d,  848b9299,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a0a7aeb5,  bcc3cad1,  d8dfe6ed,   f4fb0209,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10171e25,  2c333a41, 484f565d,  646b7279</a:t>
            </a:r>
            <a:endParaRPr lang="zh-CN" altLang="en-US" sz="24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产生规则：</a:t>
            </a:r>
            <a:r>
              <a:rPr lang="en-US" altLang="zh-CN" sz="2400" dirty="0" err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ck</a:t>
            </a:r>
            <a:r>
              <a:rPr lang="en-US" altLang="zh-CN" sz="2400" baseline="-25000" dirty="0" err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i,j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 (4i+j)×7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mod 256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400" dirty="0" err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=0,1,2…31,j=0,1,…3 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BB232CF7-4DF0-4B21-80E1-77D557610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1041402"/>
            <a:ext cx="8610600" cy="3363899"/>
          </a:xfrm>
        </p:spPr>
        <p:txBody>
          <a:bodyPr wrap="square" lIns="104296" tIns="52148" rIns="104296" bIns="52148">
            <a:spAutoFit/>
          </a:bodyPr>
          <a:lstStyle/>
          <a:p>
            <a:pPr eaLnBrk="1" hangingPunct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 eaLnBrk="1" hangingPunct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kern="1200" spc="-5" dirty="0">
                <a:solidFill>
                  <a:srgbClr val="0000FF"/>
                </a:solidFill>
              </a:rPr>
              <a:t>国家专业机构设计。算法简洁，以字和字节为处理单位，对合运算，符合当今分组密码主流。</a:t>
            </a:r>
          </a:p>
          <a:p>
            <a:pPr marL="342900" indent="-342900" eaLnBrk="1" hangingPunct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kern="1200" spc="-5" dirty="0">
                <a:solidFill>
                  <a:srgbClr val="0000FF"/>
                </a:solidFill>
              </a:rPr>
              <a:t>专业机构进行了密码分析，因此是安全的。</a:t>
            </a:r>
          </a:p>
          <a:p>
            <a:pPr marL="342900" indent="-342900" eaLnBrk="1" hangingPunct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kern="1200" spc="-5" dirty="0">
                <a:solidFill>
                  <a:srgbClr val="0000FF"/>
                </a:solidFill>
              </a:rPr>
              <a:t>民间学者对</a:t>
            </a:r>
            <a:r>
              <a:rPr lang="en-US" altLang="zh-CN" kern="1200" spc="-5" dirty="0">
                <a:solidFill>
                  <a:srgbClr val="0000FF"/>
                </a:solidFill>
              </a:rPr>
              <a:t>21</a:t>
            </a:r>
            <a:r>
              <a:rPr lang="zh-CN" altLang="en-US" kern="1200" spc="-5" dirty="0">
                <a:solidFill>
                  <a:srgbClr val="0000FF"/>
                </a:solidFill>
              </a:rPr>
              <a:t>轮</a:t>
            </a:r>
            <a:r>
              <a:rPr lang="en-US" altLang="zh-CN" kern="1200" spc="-5" dirty="0">
                <a:solidFill>
                  <a:srgbClr val="0000FF"/>
                </a:solidFill>
              </a:rPr>
              <a:t>SMS4</a:t>
            </a:r>
            <a:r>
              <a:rPr lang="zh-CN" altLang="en-US" kern="1200" spc="-5" dirty="0">
                <a:solidFill>
                  <a:srgbClr val="0000FF"/>
                </a:solidFill>
              </a:rPr>
              <a:t>进行了差分密码分析。</a:t>
            </a:r>
          </a:p>
          <a:p>
            <a:pPr marL="342900" indent="-342900" eaLnBrk="1" hangingPunct="1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zh-CN" altLang="en-US" kern="1200" spc="-5" dirty="0">
                <a:solidFill>
                  <a:srgbClr val="0000FF"/>
                </a:solidFill>
              </a:rPr>
              <a:t>尚需经过实践检验。</a:t>
            </a:r>
          </a:p>
        </p:txBody>
      </p:sp>
      <p:sp>
        <p:nvSpPr>
          <p:cNvPr id="148485" name="文本框 4">
            <a:extLst>
              <a:ext uri="{FF2B5EF4-FFF2-40B4-BE49-F238E27FC236}">
                <a16:creationId xmlns:a16="http://schemas.microsoft.com/office/drawing/2014/main" id="{4557877A-F199-4F27-9CD9-20E010B4B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5926" y="6864351"/>
            <a:ext cx="9556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fld id="{68E673CA-580E-43A2-92C9-EDB85AB5CE36}" type="slidenum">
              <a:rPr lang="zh-CN" altLang="en-US" sz="1600" b="1"/>
              <a:pPr eaLnBrk="1" hangingPunct="1">
                <a:buFont typeface="Arial" panose="020B0604020202020204" pitchFamily="34" charset="0"/>
                <a:buNone/>
              </a:pPr>
              <a:t>113</a:t>
            </a:fld>
            <a:endParaRPr lang="zh-CN" altLang="en-US" sz="1600" b="1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438760B-68E7-4FBE-8157-6C1D29401A09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373570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0" i="0">
                <a:solidFill>
                  <a:schemeClr val="hlink"/>
                </a:solidFill>
                <a:latin typeface="华文行楷"/>
                <a:ea typeface="+mj-ea"/>
                <a:cs typeface="华文行楷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SM4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算法安全性</a:t>
            </a:r>
            <a:endParaRPr lang="zh-CN" altLang="en-US" sz="3200" kern="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51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分组密码</a:t>
            </a:r>
            <a:r>
              <a:rPr lang="zh-CN" altLang="en-US" sz="32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</a:t>
            </a: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操作模式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84300" y="1722755"/>
            <a:ext cx="7990205" cy="42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4060">
              <a:lnSpc>
                <a:spcPct val="145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在实际运用中，需要加密的消息的数据量是不定的，  数据格式可能是多种多样的，因此需要做一些变通，灵活 地运用这些基本密码。而且，也需要采用适当的工作模式 来隐藏明文的统计特性、数据格式等，以提高整体的安全 性，降低删除、重放、插入和伪造成功的机会。这种基本 密码算法的适当的工作模式就是密码模式，也称为分组密 码算法的运行模式。密码模式通常是基本密码、一些反馈、 和一些简单运算的组合。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分组密码的操作模式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3583" y="2215133"/>
            <a:ext cx="188213" cy="191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3583" y="3045714"/>
            <a:ext cx="188213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3583" y="4625340"/>
            <a:ext cx="188213" cy="196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583" y="5456682"/>
            <a:ext cx="188213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9873" y="2034793"/>
            <a:ext cx="7567930" cy="3749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8000"/>
                </a:solidFill>
                <a:highlight>
                  <a:srgbClr val="FFFF00"/>
                </a:highlight>
                <a:latin typeface="新宋体"/>
                <a:cs typeface="新宋体"/>
              </a:rPr>
              <a:t>电子密码本模式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(ECB</a:t>
            </a:r>
            <a:r>
              <a:rPr sz="2800" b="1" spc="-5" dirty="0">
                <a:highlight>
                  <a:srgbClr val="FFFF00"/>
                </a:highlight>
                <a:latin typeface="宋体"/>
                <a:cs typeface="宋体"/>
              </a:rPr>
              <a:t>，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Electronic</a:t>
            </a:r>
            <a:r>
              <a:rPr sz="2800" b="1" spc="-2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Code</a:t>
            </a:r>
            <a:r>
              <a:rPr sz="2800" b="1" spc="-30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Book)</a:t>
            </a:r>
            <a:endParaRPr sz="2800" dirty="0">
              <a:highlight>
                <a:srgbClr val="FFFF00"/>
              </a:highlight>
              <a:latin typeface="Arial"/>
              <a:cs typeface="Arial"/>
            </a:endParaRPr>
          </a:p>
          <a:p>
            <a:pPr marL="12700" marR="1148715">
              <a:lnSpc>
                <a:spcPct val="175000"/>
              </a:lnSpc>
              <a:spcBef>
                <a:spcPts val="675"/>
              </a:spcBef>
            </a:pPr>
            <a:r>
              <a:rPr sz="2800" b="1" dirty="0">
                <a:solidFill>
                  <a:srgbClr val="008000"/>
                </a:solidFill>
                <a:highlight>
                  <a:srgbClr val="FFFF00"/>
                </a:highlight>
                <a:latin typeface="新宋体"/>
                <a:cs typeface="新宋体"/>
              </a:rPr>
              <a:t>密码分组链接模式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(CBC</a:t>
            </a:r>
            <a:r>
              <a:rPr sz="2800" b="1" spc="-5" dirty="0">
                <a:highlight>
                  <a:srgbClr val="FFFF00"/>
                </a:highlight>
                <a:latin typeface="宋体"/>
                <a:cs typeface="宋体"/>
              </a:rPr>
              <a:t>，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Clipher</a:t>
            </a:r>
            <a:r>
              <a:rPr sz="2800" b="1" spc="-7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2800" b="1" dirty="0">
                <a:highlight>
                  <a:srgbClr val="FFFF00"/>
                </a:highlight>
                <a:latin typeface="Arial"/>
                <a:cs typeface="Arial"/>
              </a:rPr>
              <a:t>Block  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Chaining)</a:t>
            </a:r>
            <a:endParaRPr sz="2800" dirty="0"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8000"/>
                </a:solidFill>
                <a:highlight>
                  <a:srgbClr val="FFFF00"/>
                </a:highlight>
                <a:latin typeface="新宋体"/>
                <a:cs typeface="新宋体"/>
              </a:rPr>
              <a:t>密码反馈模式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(CFB</a:t>
            </a:r>
            <a:r>
              <a:rPr sz="2800" b="1" spc="-5" dirty="0">
                <a:highlight>
                  <a:srgbClr val="FFFF00"/>
                </a:highlight>
                <a:latin typeface="宋体"/>
                <a:cs typeface="宋体"/>
              </a:rPr>
              <a:t>，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Cipher </a:t>
            </a:r>
            <a:r>
              <a:rPr sz="2800" b="1" dirty="0">
                <a:highlight>
                  <a:srgbClr val="FFFF00"/>
                </a:highlight>
                <a:latin typeface="Arial"/>
                <a:cs typeface="Arial"/>
              </a:rPr>
              <a:t>Feedback)</a:t>
            </a:r>
            <a:endParaRPr sz="2800" dirty="0">
              <a:highlight>
                <a:srgbClr val="FFFF00"/>
              </a:highlight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75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8000"/>
                </a:solidFill>
                <a:highlight>
                  <a:srgbClr val="FFFF00"/>
                </a:highlight>
                <a:latin typeface="新宋体"/>
                <a:cs typeface="新宋体"/>
              </a:rPr>
              <a:t>输出反馈模式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(OFB</a:t>
            </a:r>
            <a:r>
              <a:rPr sz="2800" b="1" spc="-5" dirty="0">
                <a:highlight>
                  <a:srgbClr val="FFFF00"/>
                </a:highlight>
                <a:latin typeface="宋体"/>
                <a:cs typeface="宋体"/>
              </a:rPr>
              <a:t>，</a:t>
            </a:r>
            <a:r>
              <a:rPr sz="2800" b="1" spc="-5" dirty="0">
                <a:highlight>
                  <a:srgbClr val="FFFF00"/>
                </a:highlight>
                <a:latin typeface="Arial"/>
                <a:cs typeface="Arial"/>
              </a:rPr>
              <a:t>Output </a:t>
            </a:r>
            <a:r>
              <a:rPr sz="2800" b="1" dirty="0">
                <a:highlight>
                  <a:srgbClr val="FFFF00"/>
                </a:highlight>
                <a:latin typeface="Arial"/>
                <a:cs typeface="Arial"/>
              </a:rPr>
              <a:t>Feedback)</a:t>
            </a:r>
            <a:endParaRPr sz="2800" dirty="0">
              <a:highlight>
                <a:srgbClr val="FFFF00"/>
              </a:highlight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115</a:t>
            </a:fld>
            <a:endParaRPr spc="-5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551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电子密码本模式（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ECB</a:t>
            </a:r>
            <a:r>
              <a:rPr sz="3200" b="1" spc="-15" dirty="0">
                <a:solidFill>
                  <a:srgbClr val="000000"/>
                </a:solidFill>
                <a:latin typeface="黑体"/>
                <a:cs typeface="黑体"/>
              </a:rPr>
              <a:t>）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439" y="2101595"/>
            <a:ext cx="1523999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1867" y="2097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6"/>
                </a:lnTo>
                <a:lnTo>
                  <a:pt x="4571" y="390906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2" y="380999"/>
                </a:moveTo>
                <a:lnTo>
                  <a:pt x="4571" y="381000"/>
                </a:lnTo>
                <a:lnTo>
                  <a:pt x="9905" y="385571"/>
                </a:lnTo>
                <a:lnTo>
                  <a:pt x="9905" y="390906"/>
                </a:lnTo>
                <a:lnTo>
                  <a:pt x="1524000" y="390905"/>
                </a:lnTo>
                <a:lnTo>
                  <a:pt x="1524000" y="385571"/>
                </a:lnTo>
                <a:lnTo>
                  <a:pt x="1528572" y="380999"/>
                </a:lnTo>
                <a:close/>
              </a:path>
              <a:path w="1534160" h="391160">
                <a:moveTo>
                  <a:pt x="9905" y="390906"/>
                </a:moveTo>
                <a:lnTo>
                  <a:pt x="9905" y="385571"/>
                </a:lnTo>
                <a:lnTo>
                  <a:pt x="4571" y="381000"/>
                </a:lnTo>
                <a:lnTo>
                  <a:pt x="4571" y="390906"/>
                </a:lnTo>
                <a:lnTo>
                  <a:pt x="9905" y="390906"/>
                </a:lnTo>
                <a:close/>
              </a:path>
              <a:path w="1534160" h="391160">
                <a:moveTo>
                  <a:pt x="1528572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60">
                <a:moveTo>
                  <a:pt x="1528572" y="380999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0999"/>
                </a:lnTo>
                <a:lnTo>
                  <a:pt x="1528572" y="380999"/>
                </a:lnTo>
                <a:close/>
              </a:path>
              <a:path w="1534160" h="391160">
                <a:moveTo>
                  <a:pt x="1528572" y="390905"/>
                </a:moveTo>
                <a:lnTo>
                  <a:pt x="1528572" y="380999"/>
                </a:lnTo>
                <a:lnTo>
                  <a:pt x="1524000" y="385571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66321" y="2121662"/>
            <a:ext cx="12846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</a:t>
            </a:r>
            <a:r>
              <a:rPr sz="1950" b="1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7639" y="2101595"/>
            <a:ext cx="1524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23067" y="2097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91160">
                <a:moveTo>
                  <a:pt x="9905" y="3809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0999"/>
                </a:lnTo>
                <a:lnTo>
                  <a:pt x="9905" y="380999"/>
                </a:lnTo>
                <a:close/>
              </a:path>
              <a:path w="1534160" h="391160">
                <a:moveTo>
                  <a:pt x="1528572" y="380999"/>
                </a:moveTo>
                <a:lnTo>
                  <a:pt x="4572" y="380999"/>
                </a:lnTo>
                <a:lnTo>
                  <a:pt x="9905" y="385571"/>
                </a:lnTo>
                <a:lnTo>
                  <a:pt x="9905" y="390905"/>
                </a:lnTo>
                <a:lnTo>
                  <a:pt x="1524000" y="390905"/>
                </a:lnTo>
                <a:lnTo>
                  <a:pt x="1524000" y="385571"/>
                </a:lnTo>
                <a:lnTo>
                  <a:pt x="1528572" y="380999"/>
                </a:lnTo>
                <a:close/>
              </a:path>
              <a:path w="1534160" h="391160">
                <a:moveTo>
                  <a:pt x="9905" y="390905"/>
                </a:moveTo>
                <a:lnTo>
                  <a:pt x="9905" y="385571"/>
                </a:lnTo>
                <a:lnTo>
                  <a:pt x="4572" y="380999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534160" h="391160">
                <a:moveTo>
                  <a:pt x="1528572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60">
                <a:moveTo>
                  <a:pt x="1528572" y="380999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0999"/>
                </a:lnTo>
                <a:lnTo>
                  <a:pt x="1528572" y="380999"/>
                </a:lnTo>
                <a:close/>
              </a:path>
              <a:path w="1534160" h="391160">
                <a:moveTo>
                  <a:pt x="1528572" y="390905"/>
                </a:moveTo>
                <a:lnTo>
                  <a:pt x="1528572" y="380999"/>
                </a:lnTo>
                <a:lnTo>
                  <a:pt x="1524000" y="385571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47521" y="2121662"/>
            <a:ext cx="12846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</a:t>
            </a:r>
            <a:r>
              <a:rPr sz="1950" b="1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04227" y="2101595"/>
            <a:ext cx="1524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9667" y="2097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59" h="391160">
                <a:moveTo>
                  <a:pt x="1533905" y="390906"/>
                </a:moveTo>
                <a:lnTo>
                  <a:pt x="1533905" y="0"/>
                </a:lnTo>
                <a:lnTo>
                  <a:pt x="0" y="0"/>
                </a:lnTo>
                <a:lnTo>
                  <a:pt x="0" y="390906"/>
                </a:lnTo>
                <a:lnTo>
                  <a:pt x="4559" y="3909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524000" y="9906"/>
                </a:lnTo>
                <a:lnTo>
                  <a:pt x="1524000" y="4571"/>
                </a:lnTo>
                <a:lnTo>
                  <a:pt x="1528559" y="9906"/>
                </a:lnTo>
                <a:lnTo>
                  <a:pt x="1528559" y="390906"/>
                </a:lnTo>
                <a:lnTo>
                  <a:pt x="1533905" y="390906"/>
                </a:lnTo>
                <a:close/>
              </a:path>
              <a:path w="1534159" h="3911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534159" h="391160">
                <a:moveTo>
                  <a:pt x="9906" y="3810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1524000" y="390906"/>
                </a:lnTo>
                <a:lnTo>
                  <a:pt x="1524000" y="385571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9906" y="390906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6"/>
                </a:lnTo>
                <a:lnTo>
                  <a:pt x="9906" y="390906"/>
                </a:lnTo>
                <a:close/>
              </a:path>
              <a:path w="1534159" h="391160">
                <a:moveTo>
                  <a:pt x="1528559" y="9906"/>
                </a:moveTo>
                <a:lnTo>
                  <a:pt x="1524000" y="4571"/>
                </a:lnTo>
                <a:lnTo>
                  <a:pt x="1524000" y="9906"/>
                </a:lnTo>
                <a:lnTo>
                  <a:pt x="1528559" y="9906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1528559" y="9906"/>
                </a:lnTo>
                <a:lnTo>
                  <a:pt x="1524000" y="9906"/>
                </a:lnTo>
                <a:lnTo>
                  <a:pt x="1524000" y="381000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1528559" y="390906"/>
                </a:moveTo>
                <a:lnTo>
                  <a:pt x="1528559" y="381000"/>
                </a:lnTo>
                <a:lnTo>
                  <a:pt x="1524000" y="385571"/>
                </a:lnTo>
                <a:lnTo>
                  <a:pt x="1524000" y="390906"/>
                </a:lnTo>
                <a:lnTo>
                  <a:pt x="1528559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19549" y="2121662"/>
            <a:ext cx="1294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</a:t>
            </a:r>
            <a:r>
              <a:rPr sz="1950" b="1" spc="22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51239" y="2863595"/>
            <a:ext cx="914399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46667" y="28590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60" h="391160">
                <a:moveTo>
                  <a:pt x="924306" y="390905"/>
                </a:moveTo>
                <a:lnTo>
                  <a:pt x="9243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914400" y="9905"/>
                </a:lnTo>
                <a:lnTo>
                  <a:pt x="914400" y="4571"/>
                </a:lnTo>
                <a:lnTo>
                  <a:pt x="918972" y="9905"/>
                </a:lnTo>
                <a:lnTo>
                  <a:pt x="918972" y="390905"/>
                </a:lnTo>
                <a:lnTo>
                  <a:pt x="924306" y="390905"/>
                </a:lnTo>
                <a:close/>
              </a:path>
              <a:path w="924560" h="3911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924560" h="391160">
                <a:moveTo>
                  <a:pt x="9906" y="38100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381000"/>
                </a:lnTo>
                <a:lnTo>
                  <a:pt x="9906" y="381000"/>
                </a:lnTo>
                <a:close/>
              </a:path>
              <a:path w="924560" h="391160">
                <a:moveTo>
                  <a:pt x="918972" y="380999"/>
                </a:moveTo>
                <a:lnTo>
                  <a:pt x="4572" y="381000"/>
                </a:lnTo>
                <a:lnTo>
                  <a:pt x="9906" y="385571"/>
                </a:lnTo>
                <a:lnTo>
                  <a:pt x="9906" y="390906"/>
                </a:lnTo>
                <a:lnTo>
                  <a:pt x="914400" y="390905"/>
                </a:lnTo>
                <a:lnTo>
                  <a:pt x="914400" y="385571"/>
                </a:lnTo>
                <a:lnTo>
                  <a:pt x="918972" y="380999"/>
                </a:lnTo>
                <a:close/>
              </a:path>
              <a:path w="924560" h="391160">
                <a:moveTo>
                  <a:pt x="9906" y="390906"/>
                </a:moveTo>
                <a:lnTo>
                  <a:pt x="9906" y="385571"/>
                </a:lnTo>
                <a:lnTo>
                  <a:pt x="4572" y="381000"/>
                </a:lnTo>
                <a:lnTo>
                  <a:pt x="4572" y="390906"/>
                </a:lnTo>
                <a:lnTo>
                  <a:pt x="9906" y="390906"/>
                </a:lnTo>
                <a:close/>
              </a:path>
              <a:path w="924560" h="391160">
                <a:moveTo>
                  <a:pt x="918972" y="9905"/>
                </a:moveTo>
                <a:lnTo>
                  <a:pt x="914400" y="4571"/>
                </a:lnTo>
                <a:lnTo>
                  <a:pt x="914400" y="9905"/>
                </a:lnTo>
                <a:lnTo>
                  <a:pt x="918972" y="9905"/>
                </a:lnTo>
                <a:close/>
              </a:path>
              <a:path w="924560" h="391160">
                <a:moveTo>
                  <a:pt x="918972" y="380999"/>
                </a:moveTo>
                <a:lnTo>
                  <a:pt x="918972" y="9905"/>
                </a:lnTo>
                <a:lnTo>
                  <a:pt x="914400" y="9905"/>
                </a:lnTo>
                <a:lnTo>
                  <a:pt x="914400" y="380999"/>
                </a:lnTo>
                <a:lnTo>
                  <a:pt x="918972" y="380999"/>
                </a:lnTo>
                <a:close/>
              </a:path>
              <a:path w="924560" h="391160">
                <a:moveTo>
                  <a:pt x="918972" y="390905"/>
                </a:moveTo>
                <a:lnTo>
                  <a:pt x="918972" y="380999"/>
                </a:lnTo>
                <a:lnTo>
                  <a:pt x="914400" y="385571"/>
                </a:lnTo>
                <a:lnTo>
                  <a:pt x="914400" y="390905"/>
                </a:lnTo>
                <a:lnTo>
                  <a:pt x="9189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41225" y="2885186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32439" y="2863595"/>
            <a:ext cx="91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7867" y="28590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60" h="391160">
                <a:moveTo>
                  <a:pt x="924306" y="390905"/>
                </a:moveTo>
                <a:lnTo>
                  <a:pt x="9243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914400" y="9905"/>
                </a:lnTo>
                <a:lnTo>
                  <a:pt x="914400" y="4571"/>
                </a:lnTo>
                <a:lnTo>
                  <a:pt x="918972" y="9905"/>
                </a:lnTo>
                <a:lnTo>
                  <a:pt x="918972" y="390905"/>
                </a:lnTo>
                <a:lnTo>
                  <a:pt x="924306" y="390905"/>
                </a:lnTo>
                <a:close/>
              </a:path>
              <a:path w="924560" h="3911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924560" h="391160">
                <a:moveTo>
                  <a:pt x="9905" y="3809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0999"/>
                </a:lnTo>
                <a:lnTo>
                  <a:pt x="9905" y="380999"/>
                </a:lnTo>
                <a:close/>
              </a:path>
              <a:path w="924560" h="391160">
                <a:moveTo>
                  <a:pt x="918972" y="380999"/>
                </a:moveTo>
                <a:lnTo>
                  <a:pt x="4572" y="380999"/>
                </a:lnTo>
                <a:lnTo>
                  <a:pt x="9905" y="385571"/>
                </a:lnTo>
                <a:lnTo>
                  <a:pt x="9905" y="390905"/>
                </a:lnTo>
                <a:lnTo>
                  <a:pt x="914400" y="390905"/>
                </a:lnTo>
                <a:lnTo>
                  <a:pt x="914400" y="385571"/>
                </a:lnTo>
                <a:lnTo>
                  <a:pt x="918972" y="380999"/>
                </a:lnTo>
                <a:close/>
              </a:path>
              <a:path w="924560" h="391160">
                <a:moveTo>
                  <a:pt x="9905" y="390905"/>
                </a:moveTo>
                <a:lnTo>
                  <a:pt x="9905" y="385571"/>
                </a:lnTo>
                <a:lnTo>
                  <a:pt x="4572" y="380999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924560" h="391160">
                <a:moveTo>
                  <a:pt x="918972" y="9905"/>
                </a:moveTo>
                <a:lnTo>
                  <a:pt x="914400" y="4571"/>
                </a:lnTo>
                <a:lnTo>
                  <a:pt x="914400" y="9905"/>
                </a:lnTo>
                <a:lnTo>
                  <a:pt x="918972" y="9905"/>
                </a:lnTo>
                <a:close/>
              </a:path>
              <a:path w="924560" h="391160">
                <a:moveTo>
                  <a:pt x="918972" y="380999"/>
                </a:moveTo>
                <a:lnTo>
                  <a:pt x="918972" y="9905"/>
                </a:lnTo>
                <a:lnTo>
                  <a:pt x="914400" y="9905"/>
                </a:lnTo>
                <a:lnTo>
                  <a:pt x="914400" y="380999"/>
                </a:lnTo>
                <a:lnTo>
                  <a:pt x="918972" y="380999"/>
                </a:lnTo>
                <a:close/>
              </a:path>
              <a:path w="924560" h="391160">
                <a:moveTo>
                  <a:pt x="918972" y="390905"/>
                </a:moveTo>
                <a:lnTo>
                  <a:pt x="918972" y="380999"/>
                </a:lnTo>
                <a:lnTo>
                  <a:pt x="914400" y="385571"/>
                </a:lnTo>
                <a:lnTo>
                  <a:pt x="914400" y="390905"/>
                </a:lnTo>
                <a:lnTo>
                  <a:pt x="9189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622425" y="2885186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09027" y="2863595"/>
            <a:ext cx="91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4467" y="28590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59" h="391160">
                <a:moveTo>
                  <a:pt x="924305" y="390905"/>
                </a:moveTo>
                <a:lnTo>
                  <a:pt x="9243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914400" y="9905"/>
                </a:lnTo>
                <a:lnTo>
                  <a:pt x="914400" y="4571"/>
                </a:lnTo>
                <a:lnTo>
                  <a:pt x="918959" y="9905"/>
                </a:lnTo>
                <a:lnTo>
                  <a:pt x="918959" y="390905"/>
                </a:lnTo>
                <a:lnTo>
                  <a:pt x="924305" y="390905"/>
                </a:lnTo>
                <a:close/>
              </a:path>
              <a:path w="924559" h="3911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924559" h="391160">
                <a:moveTo>
                  <a:pt x="9906" y="3809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0999"/>
                </a:lnTo>
                <a:lnTo>
                  <a:pt x="9906" y="380999"/>
                </a:lnTo>
                <a:close/>
              </a:path>
              <a:path w="924559" h="391160">
                <a:moveTo>
                  <a:pt x="918959" y="380999"/>
                </a:moveTo>
                <a:lnTo>
                  <a:pt x="4559" y="380999"/>
                </a:lnTo>
                <a:lnTo>
                  <a:pt x="9906" y="385571"/>
                </a:lnTo>
                <a:lnTo>
                  <a:pt x="9906" y="390905"/>
                </a:lnTo>
                <a:lnTo>
                  <a:pt x="914400" y="390905"/>
                </a:lnTo>
                <a:lnTo>
                  <a:pt x="914400" y="385571"/>
                </a:lnTo>
                <a:lnTo>
                  <a:pt x="918959" y="380999"/>
                </a:lnTo>
                <a:close/>
              </a:path>
              <a:path w="924559" h="391160">
                <a:moveTo>
                  <a:pt x="9906" y="390905"/>
                </a:moveTo>
                <a:lnTo>
                  <a:pt x="9906" y="385571"/>
                </a:lnTo>
                <a:lnTo>
                  <a:pt x="4559" y="380999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924559" h="391160">
                <a:moveTo>
                  <a:pt x="918959" y="9905"/>
                </a:moveTo>
                <a:lnTo>
                  <a:pt x="914400" y="4571"/>
                </a:lnTo>
                <a:lnTo>
                  <a:pt x="914400" y="9905"/>
                </a:lnTo>
                <a:lnTo>
                  <a:pt x="918959" y="9905"/>
                </a:lnTo>
                <a:close/>
              </a:path>
              <a:path w="924559" h="391160">
                <a:moveTo>
                  <a:pt x="918959" y="380999"/>
                </a:moveTo>
                <a:lnTo>
                  <a:pt x="918959" y="9905"/>
                </a:lnTo>
                <a:lnTo>
                  <a:pt x="914400" y="9905"/>
                </a:lnTo>
                <a:lnTo>
                  <a:pt x="914400" y="380999"/>
                </a:lnTo>
                <a:lnTo>
                  <a:pt x="918959" y="380999"/>
                </a:lnTo>
                <a:close/>
              </a:path>
              <a:path w="924559" h="391160">
                <a:moveTo>
                  <a:pt x="918959" y="390905"/>
                </a:moveTo>
                <a:lnTo>
                  <a:pt x="918959" y="380999"/>
                </a:lnTo>
                <a:lnTo>
                  <a:pt x="914400" y="385571"/>
                </a:lnTo>
                <a:lnTo>
                  <a:pt x="914400" y="390905"/>
                </a:lnTo>
                <a:lnTo>
                  <a:pt x="9189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9025" y="2885186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46439" y="3625596"/>
            <a:ext cx="1523999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41867" y="3621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3999" y="9905"/>
                </a:lnTo>
                <a:lnTo>
                  <a:pt x="1523999" y="4572"/>
                </a:lnTo>
                <a:lnTo>
                  <a:pt x="1528571" y="9905"/>
                </a:lnTo>
                <a:lnTo>
                  <a:pt x="1528571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1" y="381000"/>
                </a:moveTo>
                <a:lnTo>
                  <a:pt x="4571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523999" y="390905"/>
                </a:lnTo>
                <a:lnTo>
                  <a:pt x="1523999" y="385572"/>
                </a:lnTo>
                <a:lnTo>
                  <a:pt x="1528571" y="381000"/>
                </a:lnTo>
                <a:close/>
              </a:path>
              <a:path w="1534160" h="391160">
                <a:moveTo>
                  <a:pt x="9905" y="390905"/>
                </a:moveTo>
                <a:lnTo>
                  <a:pt x="9905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5" y="390905"/>
                </a:lnTo>
                <a:close/>
              </a:path>
              <a:path w="1534160" h="391160">
                <a:moveTo>
                  <a:pt x="1528571" y="9905"/>
                </a:moveTo>
                <a:lnTo>
                  <a:pt x="1523999" y="4572"/>
                </a:lnTo>
                <a:lnTo>
                  <a:pt x="1523999" y="9905"/>
                </a:lnTo>
                <a:lnTo>
                  <a:pt x="1528571" y="9905"/>
                </a:lnTo>
                <a:close/>
              </a:path>
              <a:path w="1534160" h="391160">
                <a:moveTo>
                  <a:pt x="1528571" y="381000"/>
                </a:moveTo>
                <a:lnTo>
                  <a:pt x="1528571" y="9905"/>
                </a:lnTo>
                <a:lnTo>
                  <a:pt x="1523999" y="9905"/>
                </a:lnTo>
                <a:lnTo>
                  <a:pt x="1523999" y="381000"/>
                </a:lnTo>
                <a:lnTo>
                  <a:pt x="1528571" y="381000"/>
                </a:lnTo>
                <a:close/>
              </a:path>
              <a:path w="1534160" h="391160">
                <a:moveTo>
                  <a:pt x="1528571" y="390905"/>
                </a:moveTo>
                <a:lnTo>
                  <a:pt x="1528571" y="381000"/>
                </a:lnTo>
                <a:lnTo>
                  <a:pt x="1523999" y="385572"/>
                </a:lnTo>
                <a:lnTo>
                  <a:pt x="1523999" y="390905"/>
                </a:lnTo>
                <a:lnTo>
                  <a:pt x="1528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04427" y="3629025"/>
            <a:ext cx="13125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1950" b="1" spc="22" baseline="-21367" dirty="0">
                <a:latin typeface="Times New Roman"/>
                <a:cs typeface="Times New Roman"/>
              </a:rPr>
              <a:t>1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127639" y="3625596"/>
            <a:ext cx="15240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3067" y="3621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72" y="381000"/>
                </a:lnTo>
                <a:close/>
              </a:path>
              <a:path w="1534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534160" h="391160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60">
                <a:moveTo>
                  <a:pt x="1528572" y="3810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72" y="381000"/>
                </a:lnTo>
                <a:close/>
              </a:path>
              <a:path w="1534160" h="391160">
                <a:moveTo>
                  <a:pt x="1528572" y="390905"/>
                </a:moveTo>
                <a:lnTo>
                  <a:pt x="1528572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33043" y="3645661"/>
            <a:ext cx="13125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1950" b="1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80427" y="3625596"/>
            <a:ext cx="152400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75867" y="3621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59" h="391160">
                <a:moveTo>
                  <a:pt x="1533905" y="390905"/>
                </a:moveTo>
                <a:lnTo>
                  <a:pt x="1533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90905"/>
                </a:lnTo>
                <a:lnTo>
                  <a:pt x="1533905" y="390905"/>
                </a:lnTo>
                <a:close/>
              </a:path>
              <a:path w="1534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1534159" h="391160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1528559" y="390905"/>
                </a:moveTo>
                <a:lnTo>
                  <a:pt x="1528559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581271" y="3645661"/>
            <a:ext cx="1322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1950" b="1" spc="22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689239" y="2945129"/>
            <a:ext cx="762000" cy="142875"/>
          </a:xfrm>
          <a:custGeom>
            <a:avLst/>
            <a:gdLst/>
            <a:ahLst/>
            <a:cxnLst/>
            <a:rect l="l" t="t" r="r" b="b"/>
            <a:pathLst>
              <a:path w="762000" h="142875">
                <a:moveTo>
                  <a:pt x="676656" y="70866"/>
                </a:moveTo>
                <a:lnTo>
                  <a:pt x="665594" y="57150"/>
                </a:lnTo>
                <a:lnTo>
                  <a:pt x="0" y="57150"/>
                </a:lnTo>
                <a:lnTo>
                  <a:pt x="0" y="85344"/>
                </a:lnTo>
                <a:lnTo>
                  <a:pt x="665104" y="85344"/>
                </a:lnTo>
                <a:lnTo>
                  <a:pt x="676656" y="70866"/>
                </a:lnTo>
                <a:close/>
              </a:path>
              <a:path w="762000" h="142875">
                <a:moveTo>
                  <a:pt x="762000" y="70866"/>
                </a:moveTo>
                <a:lnTo>
                  <a:pt x="619505" y="0"/>
                </a:lnTo>
                <a:lnTo>
                  <a:pt x="665594" y="57150"/>
                </a:lnTo>
                <a:lnTo>
                  <a:pt x="676656" y="57150"/>
                </a:lnTo>
                <a:lnTo>
                  <a:pt x="676656" y="113766"/>
                </a:lnTo>
                <a:lnTo>
                  <a:pt x="762000" y="70866"/>
                </a:lnTo>
                <a:close/>
              </a:path>
              <a:path w="762000" h="142875">
                <a:moveTo>
                  <a:pt x="676656" y="113766"/>
                </a:moveTo>
                <a:lnTo>
                  <a:pt x="676656" y="85344"/>
                </a:lnTo>
                <a:lnTo>
                  <a:pt x="665104" y="85344"/>
                </a:lnTo>
                <a:lnTo>
                  <a:pt x="619506" y="142494"/>
                </a:lnTo>
                <a:lnTo>
                  <a:pt x="676656" y="113766"/>
                </a:lnTo>
                <a:close/>
              </a:path>
              <a:path w="762000" h="142875">
                <a:moveTo>
                  <a:pt x="676656" y="85344"/>
                </a:moveTo>
                <a:lnTo>
                  <a:pt x="676656" y="70866"/>
                </a:lnTo>
                <a:lnTo>
                  <a:pt x="665104" y="85344"/>
                </a:lnTo>
                <a:lnTo>
                  <a:pt x="676656" y="85344"/>
                </a:lnTo>
                <a:close/>
              </a:path>
              <a:path w="762000" h="142875">
                <a:moveTo>
                  <a:pt x="676656" y="70866"/>
                </a:moveTo>
                <a:lnTo>
                  <a:pt x="676656" y="57150"/>
                </a:lnTo>
                <a:lnTo>
                  <a:pt x="665594" y="57150"/>
                </a:lnTo>
                <a:lnTo>
                  <a:pt x="676656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5639" y="3016376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46839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47245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746889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47295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46939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7333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46977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47395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47027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7445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347077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47495" y="30163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36049" y="2482595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5" y="295655"/>
                </a:moveTo>
                <a:lnTo>
                  <a:pt x="0" y="238505"/>
                </a:lnTo>
                <a:lnTo>
                  <a:pt x="57150" y="353420"/>
                </a:lnTo>
                <a:lnTo>
                  <a:pt x="57150" y="295655"/>
                </a:lnTo>
                <a:lnTo>
                  <a:pt x="70865" y="295655"/>
                </a:lnTo>
                <a:close/>
              </a:path>
              <a:path w="142875" h="381000">
                <a:moveTo>
                  <a:pt x="85343" y="284104"/>
                </a:moveTo>
                <a:lnTo>
                  <a:pt x="85343" y="0"/>
                </a:lnTo>
                <a:lnTo>
                  <a:pt x="57150" y="0"/>
                </a:lnTo>
                <a:lnTo>
                  <a:pt x="57150" y="284594"/>
                </a:lnTo>
                <a:lnTo>
                  <a:pt x="70865" y="295655"/>
                </a:lnTo>
                <a:lnTo>
                  <a:pt x="85343" y="284104"/>
                </a:lnTo>
                <a:close/>
              </a:path>
              <a:path w="142875" h="381000">
                <a:moveTo>
                  <a:pt x="85343" y="352198"/>
                </a:moveTo>
                <a:lnTo>
                  <a:pt x="85343" y="295655"/>
                </a:lnTo>
                <a:lnTo>
                  <a:pt x="57150" y="295655"/>
                </a:lnTo>
                <a:lnTo>
                  <a:pt x="57150" y="353420"/>
                </a:lnTo>
                <a:lnTo>
                  <a:pt x="70865" y="380999"/>
                </a:lnTo>
                <a:lnTo>
                  <a:pt x="85343" y="352198"/>
                </a:lnTo>
                <a:close/>
              </a:path>
              <a:path w="142875" h="381000">
                <a:moveTo>
                  <a:pt x="142494" y="238505"/>
                </a:moveTo>
                <a:lnTo>
                  <a:pt x="70865" y="295655"/>
                </a:lnTo>
                <a:lnTo>
                  <a:pt x="85343" y="295655"/>
                </a:lnTo>
                <a:lnTo>
                  <a:pt x="85343" y="352198"/>
                </a:lnTo>
                <a:lnTo>
                  <a:pt x="142494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18773" y="2482595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6" y="295656"/>
                </a:moveTo>
                <a:lnTo>
                  <a:pt x="0" y="238506"/>
                </a:lnTo>
                <a:lnTo>
                  <a:pt x="57150" y="353420"/>
                </a:lnTo>
                <a:lnTo>
                  <a:pt x="57150" y="295656"/>
                </a:lnTo>
                <a:lnTo>
                  <a:pt x="70866" y="295656"/>
                </a:lnTo>
                <a:close/>
              </a:path>
              <a:path w="142875" h="381000">
                <a:moveTo>
                  <a:pt x="85344" y="284104"/>
                </a:moveTo>
                <a:lnTo>
                  <a:pt x="85344" y="0"/>
                </a:lnTo>
                <a:lnTo>
                  <a:pt x="57150" y="0"/>
                </a:lnTo>
                <a:lnTo>
                  <a:pt x="57150" y="284594"/>
                </a:lnTo>
                <a:lnTo>
                  <a:pt x="70866" y="295656"/>
                </a:lnTo>
                <a:lnTo>
                  <a:pt x="85344" y="284104"/>
                </a:lnTo>
                <a:close/>
              </a:path>
              <a:path w="142875" h="381000">
                <a:moveTo>
                  <a:pt x="85344" y="352198"/>
                </a:moveTo>
                <a:lnTo>
                  <a:pt x="85344" y="295656"/>
                </a:lnTo>
                <a:lnTo>
                  <a:pt x="57150" y="295656"/>
                </a:lnTo>
                <a:lnTo>
                  <a:pt x="57150" y="353420"/>
                </a:lnTo>
                <a:lnTo>
                  <a:pt x="70866" y="381000"/>
                </a:lnTo>
                <a:lnTo>
                  <a:pt x="85344" y="352198"/>
                </a:lnTo>
                <a:close/>
              </a:path>
              <a:path w="142875" h="381000">
                <a:moveTo>
                  <a:pt x="142494" y="238506"/>
                </a:moveTo>
                <a:lnTo>
                  <a:pt x="70866" y="295656"/>
                </a:lnTo>
                <a:lnTo>
                  <a:pt x="85344" y="295656"/>
                </a:lnTo>
                <a:lnTo>
                  <a:pt x="85344" y="352198"/>
                </a:lnTo>
                <a:lnTo>
                  <a:pt x="142494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95374" y="2482595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53" y="295656"/>
                </a:moveTo>
                <a:lnTo>
                  <a:pt x="0" y="238506"/>
                </a:lnTo>
                <a:lnTo>
                  <a:pt x="57149" y="353441"/>
                </a:lnTo>
                <a:lnTo>
                  <a:pt x="57149" y="295656"/>
                </a:lnTo>
                <a:lnTo>
                  <a:pt x="70853" y="295656"/>
                </a:lnTo>
                <a:close/>
              </a:path>
              <a:path w="142875" h="381000">
                <a:moveTo>
                  <a:pt x="85343" y="284096"/>
                </a:moveTo>
                <a:lnTo>
                  <a:pt x="85343" y="0"/>
                </a:lnTo>
                <a:lnTo>
                  <a:pt x="57149" y="0"/>
                </a:lnTo>
                <a:lnTo>
                  <a:pt x="57149" y="284602"/>
                </a:lnTo>
                <a:lnTo>
                  <a:pt x="70853" y="295656"/>
                </a:lnTo>
                <a:lnTo>
                  <a:pt x="85343" y="284096"/>
                </a:lnTo>
                <a:close/>
              </a:path>
              <a:path w="142875" h="381000">
                <a:moveTo>
                  <a:pt x="85343" y="352177"/>
                </a:moveTo>
                <a:lnTo>
                  <a:pt x="85343" y="295656"/>
                </a:lnTo>
                <a:lnTo>
                  <a:pt x="57149" y="295656"/>
                </a:lnTo>
                <a:lnTo>
                  <a:pt x="57149" y="353441"/>
                </a:lnTo>
                <a:lnTo>
                  <a:pt x="70853" y="381000"/>
                </a:lnTo>
                <a:lnTo>
                  <a:pt x="85343" y="352177"/>
                </a:lnTo>
                <a:close/>
              </a:path>
              <a:path w="142875" h="381000">
                <a:moveTo>
                  <a:pt x="142493" y="238506"/>
                </a:moveTo>
                <a:lnTo>
                  <a:pt x="70853" y="295656"/>
                </a:lnTo>
                <a:lnTo>
                  <a:pt x="85343" y="295656"/>
                </a:lnTo>
                <a:lnTo>
                  <a:pt x="85343" y="352177"/>
                </a:lnTo>
                <a:lnTo>
                  <a:pt x="142493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37573" y="3244595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5" y="295655"/>
                </a:moveTo>
                <a:lnTo>
                  <a:pt x="0" y="238505"/>
                </a:lnTo>
                <a:lnTo>
                  <a:pt x="57150" y="353420"/>
                </a:lnTo>
                <a:lnTo>
                  <a:pt x="57150" y="295655"/>
                </a:lnTo>
                <a:lnTo>
                  <a:pt x="70865" y="295655"/>
                </a:lnTo>
                <a:close/>
              </a:path>
              <a:path w="142875" h="381000">
                <a:moveTo>
                  <a:pt x="85343" y="284104"/>
                </a:moveTo>
                <a:lnTo>
                  <a:pt x="85343" y="0"/>
                </a:lnTo>
                <a:lnTo>
                  <a:pt x="57150" y="0"/>
                </a:lnTo>
                <a:lnTo>
                  <a:pt x="57150" y="284594"/>
                </a:lnTo>
                <a:lnTo>
                  <a:pt x="70865" y="295655"/>
                </a:lnTo>
                <a:lnTo>
                  <a:pt x="85343" y="284104"/>
                </a:lnTo>
                <a:close/>
              </a:path>
              <a:path w="142875" h="381000">
                <a:moveTo>
                  <a:pt x="85343" y="352198"/>
                </a:moveTo>
                <a:lnTo>
                  <a:pt x="85343" y="295655"/>
                </a:lnTo>
                <a:lnTo>
                  <a:pt x="57150" y="295655"/>
                </a:lnTo>
                <a:lnTo>
                  <a:pt x="57150" y="353420"/>
                </a:lnTo>
                <a:lnTo>
                  <a:pt x="70865" y="381000"/>
                </a:lnTo>
                <a:lnTo>
                  <a:pt x="85343" y="352198"/>
                </a:lnTo>
                <a:close/>
              </a:path>
              <a:path w="142875" h="381000">
                <a:moveTo>
                  <a:pt x="142494" y="238505"/>
                </a:moveTo>
                <a:lnTo>
                  <a:pt x="70865" y="295655"/>
                </a:lnTo>
                <a:lnTo>
                  <a:pt x="85343" y="295655"/>
                </a:lnTo>
                <a:lnTo>
                  <a:pt x="85343" y="352198"/>
                </a:lnTo>
                <a:lnTo>
                  <a:pt x="142494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18773" y="3244595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6" y="295656"/>
                </a:moveTo>
                <a:lnTo>
                  <a:pt x="0" y="238506"/>
                </a:lnTo>
                <a:lnTo>
                  <a:pt x="57150" y="353420"/>
                </a:lnTo>
                <a:lnTo>
                  <a:pt x="57150" y="295656"/>
                </a:lnTo>
                <a:lnTo>
                  <a:pt x="70866" y="295656"/>
                </a:lnTo>
                <a:close/>
              </a:path>
              <a:path w="142875" h="381000">
                <a:moveTo>
                  <a:pt x="85344" y="284104"/>
                </a:moveTo>
                <a:lnTo>
                  <a:pt x="85344" y="0"/>
                </a:lnTo>
                <a:lnTo>
                  <a:pt x="57150" y="0"/>
                </a:lnTo>
                <a:lnTo>
                  <a:pt x="57150" y="284594"/>
                </a:lnTo>
                <a:lnTo>
                  <a:pt x="70866" y="295656"/>
                </a:lnTo>
                <a:lnTo>
                  <a:pt x="85344" y="284104"/>
                </a:lnTo>
                <a:close/>
              </a:path>
              <a:path w="142875" h="381000">
                <a:moveTo>
                  <a:pt x="85344" y="352198"/>
                </a:moveTo>
                <a:lnTo>
                  <a:pt x="85344" y="295656"/>
                </a:lnTo>
                <a:lnTo>
                  <a:pt x="57150" y="295656"/>
                </a:lnTo>
                <a:lnTo>
                  <a:pt x="57150" y="353420"/>
                </a:lnTo>
                <a:lnTo>
                  <a:pt x="70866" y="381000"/>
                </a:lnTo>
                <a:lnTo>
                  <a:pt x="85344" y="352198"/>
                </a:lnTo>
                <a:close/>
              </a:path>
              <a:path w="142875" h="381000">
                <a:moveTo>
                  <a:pt x="142494" y="238506"/>
                </a:moveTo>
                <a:lnTo>
                  <a:pt x="70866" y="295656"/>
                </a:lnTo>
                <a:lnTo>
                  <a:pt x="85344" y="295656"/>
                </a:lnTo>
                <a:lnTo>
                  <a:pt x="85344" y="352198"/>
                </a:lnTo>
                <a:lnTo>
                  <a:pt x="142494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95374" y="3244595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53" y="295655"/>
                </a:moveTo>
                <a:lnTo>
                  <a:pt x="0" y="238505"/>
                </a:lnTo>
                <a:lnTo>
                  <a:pt x="57149" y="353441"/>
                </a:lnTo>
                <a:lnTo>
                  <a:pt x="57149" y="295655"/>
                </a:lnTo>
                <a:lnTo>
                  <a:pt x="70853" y="295655"/>
                </a:lnTo>
                <a:close/>
              </a:path>
              <a:path w="142875" h="381000">
                <a:moveTo>
                  <a:pt x="85343" y="284096"/>
                </a:moveTo>
                <a:lnTo>
                  <a:pt x="85343" y="0"/>
                </a:lnTo>
                <a:lnTo>
                  <a:pt x="57149" y="0"/>
                </a:lnTo>
                <a:lnTo>
                  <a:pt x="57149" y="284602"/>
                </a:lnTo>
                <a:lnTo>
                  <a:pt x="70853" y="295655"/>
                </a:lnTo>
                <a:lnTo>
                  <a:pt x="85343" y="284096"/>
                </a:lnTo>
                <a:close/>
              </a:path>
              <a:path w="142875" h="381000">
                <a:moveTo>
                  <a:pt x="85343" y="352177"/>
                </a:moveTo>
                <a:lnTo>
                  <a:pt x="85343" y="295655"/>
                </a:lnTo>
                <a:lnTo>
                  <a:pt x="57149" y="295655"/>
                </a:lnTo>
                <a:lnTo>
                  <a:pt x="57149" y="353441"/>
                </a:lnTo>
                <a:lnTo>
                  <a:pt x="70853" y="381000"/>
                </a:lnTo>
                <a:lnTo>
                  <a:pt x="85343" y="352177"/>
                </a:lnTo>
                <a:close/>
              </a:path>
              <a:path w="142875" h="381000">
                <a:moveTo>
                  <a:pt x="142493" y="238505"/>
                </a:moveTo>
                <a:lnTo>
                  <a:pt x="70853" y="295655"/>
                </a:lnTo>
                <a:lnTo>
                  <a:pt x="85343" y="295655"/>
                </a:lnTo>
                <a:lnTo>
                  <a:pt x="85343" y="352177"/>
                </a:lnTo>
                <a:lnTo>
                  <a:pt x="142493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56239" y="1568196"/>
            <a:ext cx="1295400" cy="304800"/>
          </a:xfrm>
          <a:prstGeom prst="rect">
            <a:avLst/>
          </a:prstGeom>
          <a:solidFill>
            <a:srgbClr val="CC99FF"/>
          </a:solidFill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2400"/>
              </a:lnSpc>
            </a:pPr>
            <a:r>
              <a:rPr sz="2400" b="1" dirty="0">
                <a:solidFill>
                  <a:srgbClr val="006500"/>
                </a:solidFill>
                <a:latin typeface="楷体"/>
                <a:cs typeface="楷体"/>
              </a:rPr>
              <a:t>加密过程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11485" y="2770886"/>
            <a:ext cx="718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密钥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146439" y="4844796"/>
            <a:ext cx="1523999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41867" y="48402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3999" y="9905"/>
                </a:lnTo>
                <a:lnTo>
                  <a:pt x="1523999" y="4572"/>
                </a:lnTo>
                <a:lnTo>
                  <a:pt x="1528571" y="9905"/>
                </a:lnTo>
                <a:lnTo>
                  <a:pt x="1528571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1" y="381000"/>
                </a:moveTo>
                <a:lnTo>
                  <a:pt x="4571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523999" y="390905"/>
                </a:lnTo>
                <a:lnTo>
                  <a:pt x="1523999" y="385572"/>
                </a:lnTo>
                <a:lnTo>
                  <a:pt x="1528571" y="381000"/>
                </a:lnTo>
                <a:close/>
              </a:path>
              <a:path w="1534160" h="391160">
                <a:moveTo>
                  <a:pt x="9905" y="390905"/>
                </a:moveTo>
                <a:lnTo>
                  <a:pt x="9905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5" y="390905"/>
                </a:lnTo>
                <a:close/>
              </a:path>
              <a:path w="1534160" h="391160">
                <a:moveTo>
                  <a:pt x="1528571" y="9905"/>
                </a:moveTo>
                <a:lnTo>
                  <a:pt x="1523999" y="4572"/>
                </a:lnTo>
                <a:lnTo>
                  <a:pt x="1523999" y="9905"/>
                </a:lnTo>
                <a:lnTo>
                  <a:pt x="1528571" y="9905"/>
                </a:lnTo>
                <a:close/>
              </a:path>
              <a:path w="1534160" h="391160">
                <a:moveTo>
                  <a:pt x="1528571" y="381000"/>
                </a:moveTo>
                <a:lnTo>
                  <a:pt x="1528571" y="9905"/>
                </a:lnTo>
                <a:lnTo>
                  <a:pt x="1523999" y="9905"/>
                </a:lnTo>
                <a:lnTo>
                  <a:pt x="1523999" y="381000"/>
                </a:lnTo>
                <a:lnTo>
                  <a:pt x="1528571" y="381000"/>
                </a:lnTo>
                <a:close/>
              </a:path>
              <a:path w="1534160" h="391160">
                <a:moveTo>
                  <a:pt x="1528571" y="390905"/>
                </a:moveTo>
                <a:lnTo>
                  <a:pt x="1528571" y="381000"/>
                </a:lnTo>
                <a:lnTo>
                  <a:pt x="1523999" y="385572"/>
                </a:lnTo>
                <a:lnTo>
                  <a:pt x="1523999" y="390905"/>
                </a:lnTo>
                <a:lnTo>
                  <a:pt x="1528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2251843" y="4864861"/>
            <a:ext cx="13125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1950" b="1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27639" y="4844796"/>
            <a:ext cx="1524000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23067" y="48402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72" y="381000"/>
                </a:lnTo>
                <a:close/>
              </a:path>
              <a:path w="15341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534160" h="391160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60">
                <a:moveTo>
                  <a:pt x="1528572" y="3810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72" y="381000"/>
                </a:lnTo>
                <a:close/>
              </a:path>
              <a:path w="1534160" h="391160">
                <a:moveTo>
                  <a:pt x="1528572" y="390905"/>
                </a:moveTo>
                <a:lnTo>
                  <a:pt x="1528572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233043" y="4864861"/>
            <a:ext cx="13125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1950" b="1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404227" y="4844796"/>
            <a:ext cx="1524000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99667" y="48402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59" h="391160">
                <a:moveTo>
                  <a:pt x="1533905" y="390905"/>
                </a:moveTo>
                <a:lnTo>
                  <a:pt x="1533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90905"/>
                </a:lnTo>
                <a:lnTo>
                  <a:pt x="1533905" y="390905"/>
                </a:lnTo>
                <a:close/>
              </a:path>
              <a:path w="1534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1534159" h="391160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1528559" y="390905"/>
                </a:moveTo>
                <a:lnTo>
                  <a:pt x="1528559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505071" y="4864861"/>
            <a:ext cx="13220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</a:t>
            </a:r>
            <a:r>
              <a:rPr sz="1950" b="1" spc="22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451239" y="5606796"/>
            <a:ext cx="914400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446667" y="56022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60" h="391160">
                <a:moveTo>
                  <a:pt x="924306" y="390905"/>
                </a:moveTo>
                <a:lnTo>
                  <a:pt x="9243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14399" y="9905"/>
                </a:lnTo>
                <a:lnTo>
                  <a:pt x="914399" y="4572"/>
                </a:lnTo>
                <a:lnTo>
                  <a:pt x="918971" y="9905"/>
                </a:lnTo>
                <a:lnTo>
                  <a:pt x="918972" y="390905"/>
                </a:lnTo>
                <a:lnTo>
                  <a:pt x="924306" y="390905"/>
                </a:lnTo>
                <a:close/>
              </a:path>
              <a:path w="9245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9245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924560" h="391160">
                <a:moveTo>
                  <a:pt x="918972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914400" y="390905"/>
                </a:lnTo>
                <a:lnTo>
                  <a:pt x="914400" y="385572"/>
                </a:lnTo>
                <a:lnTo>
                  <a:pt x="918972" y="381000"/>
                </a:lnTo>
                <a:close/>
              </a:path>
              <a:path w="9245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924560" h="391160">
                <a:moveTo>
                  <a:pt x="918971" y="9905"/>
                </a:moveTo>
                <a:lnTo>
                  <a:pt x="914399" y="4572"/>
                </a:lnTo>
                <a:lnTo>
                  <a:pt x="914399" y="9905"/>
                </a:lnTo>
                <a:lnTo>
                  <a:pt x="918971" y="9905"/>
                </a:lnTo>
                <a:close/>
              </a:path>
              <a:path w="924560" h="391160">
                <a:moveTo>
                  <a:pt x="918972" y="381000"/>
                </a:moveTo>
                <a:lnTo>
                  <a:pt x="918971" y="9905"/>
                </a:lnTo>
                <a:lnTo>
                  <a:pt x="914399" y="9905"/>
                </a:lnTo>
                <a:lnTo>
                  <a:pt x="914400" y="381000"/>
                </a:lnTo>
                <a:lnTo>
                  <a:pt x="918972" y="381000"/>
                </a:lnTo>
                <a:close/>
              </a:path>
              <a:path w="924560" h="391160">
                <a:moveTo>
                  <a:pt x="918972" y="390905"/>
                </a:moveTo>
                <a:lnTo>
                  <a:pt x="918972" y="381000"/>
                </a:lnTo>
                <a:lnTo>
                  <a:pt x="914400" y="385572"/>
                </a:lnTo>
                <a:lnTo>
                  <a:pt x="914400" y="390905"/>
                </a:lnTo>
                <a:lnTo>
                  <a:pt x="9189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641225" y="5628385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解密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432439" y="5606796"/>
            <a:ext cx="914400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427867" y="56022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60" h="391160">
                <a:moveTo>
                  <a:pt x="924306" y="390905"/>
                </a:moveTo>
                <a:lnTo>
                  <a:pt x="9243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914400" y="9905"/>
                </a:lnTo>
                <a:lnTo>
                  <a:pt x="914400" y="4572"/>
                </a:lnTo>
                <a:lnTo>
                  <a:pt x="918972" y="9905"/>
                </a:lnTo>
                <a:lnTo>
                  <a:pt x="918972" y="390905"/>
                </a:lnTo>
                <a:lnTo>
                  <a:pt x="924306" y="390905"/>
                </a:lnTo>
                <a:close/>
              </a:path>
              <a:path w="9245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924560" h="391160">
                <a:moveTo>
                  <a:pt x="9906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6" y="381000"/>
                </a:lnTo>
                <a:close/>
              </a:path>
              <a:path w="924560" h="391160">
                <a:moveTo>
                  <a:pt x="918972" y="381000"/>
                </a:moveTo>
                <a:lnTo>
                  <a:pt x="4572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914400" y="390905"/>
                </a:lnTo>
                <a:lnTo>
                  <a:pt x="914400" y="385572"/>
                </a:lnTo>
                <a:lnTo>
                  <a:pt x="918972" y="381000"/>
                </a:lnTo>
                <a:close/>
              </a:path>
              <a:path w="924560" h="391160">
                <a:moveTo>
                  <a:pt x="9906" y="390905"/>
                </a:moveTo>
                <a:lnTo>
                  <a:pt x="9906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6" y="390905"/>
                </a:lnTo>
                <a:close/>
              </a:path>
              <a:path w="924560" h="391160">
                <a:moveTo>
                  <a:pt x="918972" y="9905"/>
                </a:moveTo>
                <a:lnTo>
                  <a:pt x="914400" y="4572"/>
                </a:lnTo>
                <a:lnTo>
                  <a:pt x="914400" y="9905"/>
                </a:lnTo>
                <a:lnTo>
                  <a:pt x="918972" y="9905"/>
                </a:lnTo>
                <a:close/>
              </a:path>
              <a:path w="924560" h="391160">
                <a:moveTo>
                  <a:pt x="918972" y="381000"/>
                </a:moveTo>
                <a:lnTo>
                  <a:pt x="918972" y="9905"/>
                </a:lnTo>
                <a:lnTo>
                  <a:pt x="914400" y="9905"/>
                </a:lnTo>
                <a:lnTo>
                  <a:pt x="914400" y="381000"/>
                </a:lnTo>
                <a:lnTo>
                  <a:pt x="918972" y="381000"/>
                </a:lnTo>
                <a:close/>
              </a:path>
              <a:path w="924560" h="391160">
                <a:moveTo>
                  <a:pt x="918972" y="390905"/>
                </a:moveTo>
                <a:lnTo>
                  <a:pt x="918972" y="381000"/>
                </a:lnTo>
                <a:lnTo>
                  <a:pt x="914400" y="385572"/>
                </a:lnTo>
                <a:lnTo>
                  <a:pt x="914400" y="390905"/>
                </a:lnTo>
                <a:lnTo>
                  <a:pt x="9189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622425" y="5628385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解密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709027" y="5606796"/>
            <a:ext cx="914400" cy="381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4467" y="56022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59" h="391160">
                <a:moveTo>
                  <a:pt x="924305" y="390905"/>
                </a:moveTo>
                <a:lnTo>
                  <a:pt x="9243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14400" y="9905"/>
                </a:lnTo>
                <a:lnTo>
                  <a:pt x="914400" y="4572"/>
                </a:lnTo>
                <a:lnTo>
                  <a:pt x="918959" y="9905"/>
                </a:lnTo>
                <a:lnTo>
                  <a:pt x="918959" y="390905"/>
                </a:lnTo>
                <a:lnTo>
                  <a:pt x="924305" y="390905"/>
                </a:lnTo>
                <a:close/>
              </a:path>
              <a:path w="9245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9245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924559" h="391160">
                <a:moveTo>
                  <a:pt x="9189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914400" y="390905"/>
                </a:lnTo>
                <a:lnTo>
                  <a:pt x="914400" y="385572"/>
                </a:lnTo>
                <a:lnTo>
                  <a:pt x="918959" y="381000"/>
                </a:lnTo>
                <a:close/>
              </a:path>
              <a:path w="9245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924559" h="391160">
                <a:moveTo>
                  <a:pt x="918959" y="9905"/>
                </a:moveTo>
                <a:lnTo>
                  <a:pt x="914400" y="4572"/>
                </a:lnTo>
                <a:lnTo>
                  <a:pt x="914400" y="9905"/>
                </a:lnTo>
                <a:lnTo>
                  <a:pt x="918959" y="9905"/>
                </a:lnTo>
                <a:close/>
              </a:path>
              <a:path w="924559" h="391160">
                <a:moveTo>
                  <a:pt x="918959" y="381000"/>
                </a:moveTo>
                <a:lnTo>
                  <a:pt x="918959" y="9905"/>
                </a:lnTo>
                <a:lnTo>
                  <a:pt x="914400" y="9905"/>
                </a:lnTo>
                <a:lnTo>
                  <a:pt x="914400" y="381000"/>
                </a:lnTo>
                <a:lnTo>
                  <a:pt x="918959" y="381000"/>
                </a:lnTo>
                <a:close/>
              </a:path>
              <a:path w="924559" h="391160">
                <a:moveTo>
                  <a:pt x="918959" y="390905"/>
                </a:moveTo>
                <a:lnTo>
                  <a:pt x="918959" y="381000"/>
                </a:lnTo>
                <a:lnTo>
                  <a:pt x="914400" y="385572"/>
                </a:lnTo>
                <a:lnTo>
                  <a:pt x="914400" y="390905"/>
                </a:lnTo>
                <a:lnTo>
                  <a:pt x="9189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899025" y="5628385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解密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146439" y="6368796"/>
            <a:ext cx="1524000" cy="381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41867" y="63642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59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59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534160" h="391159">
                <a:moveTo>
                  <a:pt x="9905" y="3810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5" y="381000"/>
                </a:lnTo>
                <a:close/>
              </a:path>
              <a:path w="1534160" h="391159">
                <a:moveTo>
                  <a:pt x="1528572" y="381000"/>
                </a:moveTo>
                <a:lnTo>
                  <a:pt x="4571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72" y="381000"/>
                </a:lnTo>
                <a:close/>
              </a:path>
              <a:path w="1534160" h="391159">
                <a:moveTo>
                  <a:pt x="9905" y="390905"/>
                </a:moveTo>
                <a:lnTo>
                  <a:pt x="9905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5" y="390905"/>
                </a:lnTo>
                <a:close/>
              </a:path>
              <a:path w="1534160" h="391159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59">
                <a:moveTo>
                  <a:pt x="1528572" y="3810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72" y="381000"/>
                </a:lnTo>
                <a:close/>
              </a:path>
              <a:path w="1534160" h="391159">
                <a:moveTo>
                  <a:pt x="1528572" y="390905"/>
                </a:moveTo>
                <a:lnTo>
                  <a:pt x="1528572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332367" y="6388130"/>
            <a:ext cx="12846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</a:t>
            </a:r>
            <a:r>
              <a:rPr sz="1950" b="1" spc="22" baseline="-21367" dirty="0">
                <a:latin typeface="Times New Roman"/>
                <a:cs typeface="Times New Roman"/>
              </a:rPr>
              <a:t>1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127639" y="6368796"/>
            <a:ext cx="1524000" cy="38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123067" y="63642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59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59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91159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534160" h="391159">
                <a:moveTo>
                  <a:pt x="1528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72" y="381000"/>
                </a:lnTo>
                <a:close/>
              </a:path>
              <a:path w="1534160" h="391159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534160" h="391159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59">
                <a:moveTo>
                  <a:pt x="1528572" y="3810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72" y="381000"/>
                </a:lnTo>
                <a:close/>
              </a:path>
              <a:path w="1534160" h="391159">
                <a:moveTo>
                  <a:pt x="1528572" y="390905"/>
                </a:moveTo>
                <a:lnTo>
                  <a:pt x="1528572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247521" y="6388861"/>
            <a:ext cx="12846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</a:t>
            </a:r>
            <a:r>
              <a:rPr sz="1950" b="1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480427" y="6368796"/>
            <a:ext cx="1524000" cy="381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475867" y="63642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59" h="391159">
                <a:moveTo>
                  <a:pt x="1533905" y="390906"/>
                </a:moveTo>
                <a:lnTo>
                  <a:pt x="1533905" y="0"/>
                </a:lnTo>
                <a:lnTo>
                  <a:pt x="0" y="0"/>
                </a:lnTo>
                <a:lnTo>
                  <a:pt x="0" y="390906"/>
                </a:lnTo>
                <a:lnTo>
                  <a:pt x="4559" y="3909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90906"/>
                </a:lnTo>
                <a:lnTo>
                  <a:pt x="1533905" y="390906"/>
                </a:lnTo>
                <a:close/>
              </a:path>
              <a:path w="1534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534159" h="391159">
                <a:moveTo>
                  <a:pt x="1528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1524000" y="390906"/>
                </a:lnTo>
                <a:lnTo>
                  <a:pt x="1524000" y="385572"/>
                </a:lnTo>
                <a:lnTo>
                  <a:pt x="1528559" y="381000"/>
                </a:lnTo>
                <a:close/>
              </a:path>
              <a:path w="1534159" h="391159">
                <a:moveTo>
                  <a:pt x="9906" y="390906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6"/>
                </a:lnTo>
                <a:lnTo>
                  <a:pt x="9906" y="390906"/>
                </a:lnTo>
                <a:close/>
              </a:path>
              <a:path w="1534159" h="391159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91159">
                <a:moveTo>
                  <a:pt x="1528559" y="3810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59" y="381000"/>
                </a:lnTo>
                <a:close/>
              </a:path>
              <a:path w="1534159" h="391159">
                <a:moveTo>
                  <a:pt x="1528559" y="390906"/>
                </a:moveTo>
                <a:lnTo>
                  <a:pt x="1528559" y="381000"/>
                </a:lnTo>
                <a:lnTo>
                  <a:pt x="1524000" y="385572"/>
                </a:lnTo>
                <a:lnTo>
                  <a:pt x="1524000" y="390906"/>
                </a:lnTo>
                <a:lnTo>
                  <a:pt x="1528559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595749" y="6388861"/>
            <a:ext cx="12941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</a:t>
            </a:r>
            <a:r>
              <a:rPr sz="1950" b="1" spc="22" baseline="-21367" dirty="0">
                <a:latin typeface="Times New Roman"/>
                <a:cs typeface="Times New Roman"/>
              </a:rPr>
              <a:t>n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13039" y="5688329"/>
            <a:ext cx="838200" cy="142875"/>
          </a:xfrm>
          <a:custGeom>
            <a:avLst/>
            <a:gdLst/>
            <a:ahLst/>
            <a:cxnLst/>
            <a:rect l="l" t="t" r="r" b="b"/>
            <a:pathLst>
              <a:path w="838200" h="142875">
                <a:moveTo>
                  <a:pt x="752856" y="70866"/>
                </a:moveTo>
                <a:lnTo>
                  <a:pt x="741794" y="57150"/>
                </a:lnTo>
                <a:lnTo>
                  <a:pt x="0" y="57150"/>
                </a:lnTo>
                <a:lnTo>
                  <a:pt x="0" y="85344"/>
                </a:lnTo>
                <a:lnTo>
                  <a:pt x="741304" y="85344"/>
                </a:lnTo>
                <a:lnTo>
                  <a:pt x="752856" y="70866"/>
                </a:lnTo>
                <a:close/>
              </a:path>
              <a:path w="838200" h="142875">
                <a:moveTo>
                  <a:pt x="838200" y="70866"/>
                </a:moveTo>
                <a:lnTo>
                  <a:pt x="695706" y="0"/>
                </a:lnTo>
                <a:lnTo>
                  <a:pt x="741794" y="57150"/>
                </a:lnTo>
                <a:lnTo>
                  <a:pt x="752856" y="57150"/>
                </a:lnTo>
                <a:lnTo>
                  <a:pt x="752856" y="113766"/>
                </a:lnTo>
                <a:lnTo>
                  <a:pt x="838200" y="70866"/>
                </a:lnTo>
                <a:close/>
              </a:path>
              <a:path w="838200" h="142875">
                <a:moveTo>
                  <a:pt x="752856" y="113766"/>
                </a:moveTo>
                <a:lnTo>
                  <a:pt x="752856" y="85344"/>
                </a:lnTo>
                <a:lnTo>
                  <a:pt x="741304" y="85344"/>
                </a:lnTo>
                <a:lnTo>
                  <a:pt x="695706" y="142494"/>
                </a:lnTo>
                <a:lnTo>
                  <a:pt x="752856" y="113766"/>
                </a:lnTo>
                <a:close/>
              </a:path>
              <a:path w="838200" h="142875">
                <a:moveTo>
                  <a:pt x="752856" y="85344"/>
                </a:moveTo>
                <a:lnTo>
                  <a:pt x="752856" y="70866"/>
                </a:lnTo>
                <a:lnTo>
                  <a:pt x="741304" y="85344"/>
                </a:lnTo>
                <a:lnTo>
                  <a:pt x="752856" y="85344"/>
                </a:lnTo>
                <a:close/>
              </a:path>
              <a:path w="838200" h="142875">
                <a:moveTo>
                  <a:pt x="752856" y="70866"/>
                </a:moveTo>
                <a:lnTo>
                  <a:pt x="752856" y="57150"/>
                </a:lnTo>
                <a:lnTo>
                  <a:pt x="741794" y="57150"/>
                </a:lnTo>
                <a:lnTo>
                  <a:pt x="752856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365639" y="57595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346839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47245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46889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947295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146939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347333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46977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47395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947027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147445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347077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547495" y="57595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36049" y="5225796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5" y="295655"/>
                </a:moveTo>
                <a:lnTo>
                  <a:pt x="0" y="238505"/>
                </a:lnTo>
                <a:lnTo>
                  <a:pt x="57150" y="353420"/>
                </a:lnTo>
                <a:lnTo>
                  <a:pt x="57150" y="295655"/>
                </a:lnTo>
                <a:lnTo>
                  <a:pt x="70865" y="295655"/>
                </a:lnTo>
                <a:close/>
              </a:path>
              <a:path w="142875" h="381000">
                <a:moveTo>
                  <a:pt x="85343" y="284104"/>
                </a:moveTo>
                <a:lnTo>
                  <a:pt x="85343" y="0"/>
                </a:lnTo>
                <a:lnTo>
                  <a:pt x="57150" y="0"/>
                </a:lnTo>
                <a:lnTo>
                  <a:pt x="57150" y="284594"/>
                </a:lnTo>
                <a:lnTo>
                  <a:pt x="70865" y="295655"/>
                </a:lnTo>
                <a:lnTo>
                  <a:pt x="85343" y="284104"/>
                </a:lnTo>
                <a:close/>
              </a:path>
              <a:path w="142875" h="381000">
                <a:moveTo>
                  <a:pt x="85343" y="352198"/>
                </a:moveTo>
                <a:lnTo>
                  <a:pt x="85343" y="295655"/>
                </a:lnTo>
                <a:lnTo>
                  <a:pt x="57150" y="295655"/>
                </a:lnTo>
                <a:lnTo>
                  <a:pt x="57150" y="353420"/>
                </a:lnTo>
                <a:lnTo>
                  <a:pt x="70865" y="381000"/>
                </a:lnTo>
                <a:lnTo>
                  <a:pt x="85343" y="352198"/>
                </a:lnTo>
                <a:close/>
              </a:path>
              <a:path w="142875" h="381000">
                <a:moveTo>
                  <a:pt x="142494" y="238505"/>
                </a:moveTo>
                <a:lnTo>
                  <a:pt x="70865" y="295655"/>
                </a:lnTo>
                <a:lnTo>
                  <a:pt x="85343" y="295655"/>
                </a:lnTo>
                <a:lnTo>
                  <a:pt x="85343" y="352198"/>
                </a:lnTo>
                <a:lnTo>
                  <a:pt x="142494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818773" y="5225796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6" y="295655"/>
                </a:moveTo>
                <a:lnTo>
                  <a:pt x="0" y="238505"/>
                </a:lnTo>
                <a:lnTo>
                  <a:pt x="57150" y="353420"/>
                </a:lnTo>
                <a:lnTo>
                  <a:pt x="57150" y="295655"/>
                </a:lnTo>
                <a:lnTo>
                  <a:pt x="70866" y="295655"/>
                </a:lnTo>
                <a:close/>
              </a:path>
              <a:path w="142875" h="381000">
                <a:moveTo>
                  <a:pt x="85344" y="284104"/>
                </a:moveTo>
                <a:lnTo>
                  <a:pt x="85344" y="0"/>
                </a:lnTo>
                <a:lnTo>
                  <a:pt x="57150" y="0"/>
                </a:lnTo>
                <a:lnTo>
                  <a:pt x="57150" y="284594"/>
                </a:lnTo>
                <a:lnTo>
                  <a:pt x="70866" y="295655"/>
                </a:lnTo>
                <a:lnTo>
                  <a:pt x="85344" y="284104"/>
                </a:lnTo>
                <a:close/>
              </a:path>
              <a:path w="142875" h="381000">
                <a:moveTo>
                  <a:pt x="85344" y="352198"/>
                </a:moveTo>
                <a:lnTo>
                  <a:pt x="85344" y="295655"/>
                </a:lnTo>
                <a:lnTo>
                  <a:pt x="57150" y="295655"/>
                </a:lnTo>
                <a:lnTo>
                  <a:pt x="57150" y="353420"/>
                </a:lnTo>
                <a:lnTo>
                  <a:pt x="70866" y="381000"/>
                </a:lnTo>
                <a:lnTo>
                  <a:pt x="85344" y="352198"/>
                </a:lnTo>
                <a:close/>
              </a:path>
              <a:path w="142875" h="381000">
                <a:moveTo>
                  <a:pt x="142494" y="238505"/>
                </a:moveTo>
                <a:lnTo>
                  <a:pt x="70866" y="295655"/>
                </a:lnTo>
                <a:lnTo>
                  <a:pt x="85344" y="295655"/>
                </a:lnTo>
                <a:lnTo>
                  <a:pt x="85344" y="352198"/>
                </a:lnTo>
                <a:lnTo>
                  <a:pt x="142494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095374" y="5225796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53" y="295655"/>
                </a:moveTo>
                <a:lnTo>
                  <a:pt x="0" y="238505"/>
                </a:lnTo>
                <a:lnTo>
                  <a:pt x="57149" y="353441"/>
                </a:lnTo>
                <a:lnTo>
                  <a:pt x="57149" y="295655"/>
                </a:lnTo>
                <a:lnTo>
                  <a:pt x="70853" y="295655"/>
                </a:lnTo>
                <a:close/>
              </a:path>
              <a:path w="142875" h="381000">
                <a:moveTo>
                  <a:pt x="85343" y="284096"/>
                </a:moveTo>
                <a:lnTo>
                  <a:pt x="85343" y="0"/>
                </a:lnTo>
                <a:lnTo>
                  <a:pt x="57149" y="0"/>
                </a:lnTo>
                <a:lnTo>
                  <a:pt x="57149" y="284602"/>
                </a:lnTo>
                <a:lnTo>
                  <a:pt x="70853" y="295655"/>
                </a:lnTo>
                <a:lnTo>
                  <a:pt x="85343" y="284096"/>
                </a:lnTo>
                <a:close/>
              </a:path>
              <a:path w="142875" h="381000">
                <a:moveTo>
                  <a:pt x="85343" y="352177"/>
                </a:moveTo>
                <a:lnTo>
                  <a:pt x="85343" y="295655"/>
                </a:lnTo>
                <a:lnTo>
                  <a:pt x="57149" y="295655"/>
                </a:lnTo>
                <a:lnTo>
                  <a:pt x="57149" y="353441"/>
                </a:lnTo>
                <a:lnTo>
                  <a:pt x="70853" y="381000"/>
                </a:lnTo>
                <a:lnTo>
                  <a:pt x="85343" y="352177"/>
                </a:lnTo>
                <a:close/>
              </a:path>
              <a:path w="142875" h="381000">
                <a:moveTo>
                  <a:pt x="142493" y="238505"/>
                </a:moveTo>
                <a:lnTo>
                  <a:pt x="70853" y="295655"/>
                </a:lnTo>
                <a:lnTo>
                  <a:pt x="85343" y="295655"/>
                </a:lnTo>
                <a:lnTo>
                  <a:pt x="85343" y="352177"/>
                </a:lnTo>
                <a:lnTo>
                  <a:pt x="142493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37573" y="5987796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5" y="295655"/>
                </a:moveTo>
                <a:lnTo>
                  <a:pt x="0" y="238505"/>
                </a:lnTo>
                <a:lnTo>
                  <a:pt x="57150" y="353420"/>
                </a:lnTo>
                <a:lnTo>
                  <a:pt x="57150" y="295655"/>
                </a:lnTo>
                <a:lnTo>
                  <a:pt x="70865" y="295655"/>
                </a:lnTo>
                <a:close/>
              </a:path>
              <a:path w="142875" h="381000">
                <a:moveTo>
                  <a:pt x="85343" y="284104"/>
                </a:moveTo>
                <a:lnTo>
                  <a:pt x="85343" y="0"/>
                </a:lnTo>
                <a:lnTo>
                  <a:pt x="57150" y="0"/>
                </a:lnTo>
                <a:lnTo>
                  <a:pt x="57150" y="284594"/>
                </a:lnTo>
                <a:lnTo>
                  <a:pt x="70865" y="295655"/>
                </a:lnTo>
                <a:lnTo>
                  <a:pt x="85343" y="284104"/>
                </a:lnTo>
                <a:close/>
              </a:path>
              <a:path w="142875" h="381000">
                <a:moveTo>
                  <a:pt x="85343" y="352198"/>
                </a:moveTo>
                <a:lnTo>
                  <a:pt x="85343" y="295655"/>
                </a:lnTo>
                <a:lnTo>
                  <a:pt x="57150" y="295655"/>
                </a:lnTo>
                <a:lnTo>
                  <a:pt x="57150" y="353420"/>
                </a:lnTo>
                <a:lnTo>
                  <a:pt x="70865" y="381000"/>
                </a:lnTo>
                <a:lnTo>
                  <a:pt x="85343" y="352198"/>
                </a:lnTo>
                <a:close/>
              </a:path>
              <a:path w="142875" h="381000">
                <a:moveTo>
                  <a:pt x="142494" y="238505"/>
                </a:moveTo>
                <a:lnTo>
                  <a:pt x="70865" y="295655"/>
                </a:lnTo>
                <a:lnTo>
                  <a:pt x="85343" y="295655"/>
                </a:lnTo>
                <a:lnTo>
                  <a:pt x="85343" y="352198"/>
                </a:lnTo>
                <a:lnTo>
                  <a:pt x="142494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818773" y="5987796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66" y="295655"/>
                </a:moveTo>
                <a:lnTo>
                  <a:pt x="0" y="238505"/>
                </a:lnTo>
                <a:lnTo>
                  <a:pt x="57150" y="353420"/>
                </a:lnTo>
                <a:lnTo>
                  <a:pt x="57150" y="295655"/>
                </a:lnTo>
                <a:lnTo>
                  <a:pt x="70866" y="295655"/>
                </a:lnTo>
                <a:close/>
              </a:path>
              <a:path w="142875" h="381000">
                <a:moveTo>
                  <a:pt x="85344" y="284104"/>
                </a:moveTo>
                <a:lnTo>
                  <a:pt x="85344" y="0"/>
                </a:lnTo>
                <a:lnTo>
                  <a:pt x="57150" y="0"/>
                </a:lnTo>
                <a:lnTo>
                  <a:pt x="57150" y="284594"/>
                </a:lnTo>
                <a:lnTo>
                  <a:pt x="70866" y="295655"/>
                </a:lnTo>
                <a:lnTo>
                  <a:pt x="85344" y="284104"/>
                </a:lnTo>
                <a:close/>
              </a:path>
              <a:path w="142875" h="381000">
                <a:moveTo>
                  <a:pt x="85344" y="352198"/>
                </a:moveTo>
                <a:lnTo>
                  <a:pt x="85344" y="295655"/>
                </a:lnTo>
                <a:lnTo>
                  <a:pt x="57150" y="295655"/>
                </a:lnTo>
                <a:lnTo>
                  <a:pt x="57150" y="353420"/>
                </a:lnTo>
                <a:lnTo>
                  <a:pt x="70866" y="381000"/>
                </a:lnTo>
                <a:lnTo>
                  <a:pt x="85344" y="352198"/>
                </a:lnTo>
                <a:close/>
              </a:path>
              <a:path w="142875" h="381000">
                <a:moveTo>
                  <a:pt x="142494" y="238505"/>
                </a:moveTo>
                <a:lnTo>
                  <a:pt x="70866" y="295655"/>
                </a:lnTo>
                <a:lnTo>
                  <a:pt x="85344" y="295655"/>
                </a:lnTo>
                <a:lnTo>
                  <a:pt x="85344" y="352198"/>
                </a:lnTo>
                <a:lnTo>
                  <a:pt x="142494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095374" y="5987796"/>
            <a:ext cx="142875" cy="381000"/>
          </a:xfrm>
          <a:custGeom>
            <a:avLst/>
            <a:gdLst/>
            <a:ahLst/>
            <a:cxnLst/>
            <a:rect l="l" t="t" r="r" b="b"/>
            <a:pathLst>
              <a:path w="142875" h="381000">
                <a:moveTo>
                  <a:pt x="70853" y="295655"/>
                </a:moveTo>
                <a:lnTo>
                  <a:pt x="0" y="238505"/>
                </a:lnTo>
                <a:lnTo>
                  <a:pt x="57149" y="353441"/>
                </a:lnTo>
                <a:lnTo>
                  <a:pt x="57149" y="295655"/>
                </a:lnTo>
                <a:lnTo>
                  <a:pt x="70853" y="295655"/>
                </a:lnTo>
                <a:close/>
              </a:path>
              <a:path w="142875" h="381000">
                <a:moveTo>
                  <a:pt x="85343" y="284096"/>
                </a:moveTo>
                <a:lnTo>
                  <a:pt x="85343" y="0"/>
                </a:lnTo>
                <a:lnTo>
                  <a:pt x="57149" y="0"/>
                </a:lnTo>
                <a:lnTo>
                  <a:pt x="57149" y="284602"/>
                </a:lnTo>
                <a:lnTo>
                  <a:pt x="70853" y="295655"/>
                </a:lnTo>
                <a:lnTo>
                  <a:pt x="85343" y="284096"/>
                </a:lnTo>
                <a:close/>
              </a:path>
              <a:path w="142875" h="381000">
                <a:moveTo>
                  <a:pt x="85343" y="352177"/>
                </a:moveTo>
                <a:lnTo>
                  <a:pt x="85343" y="295655"/>
                </a:lnTo>
                <a:lnTo>
                  <a:pt x="57149" y="295655"/>
                </a:lnTo>
                <a:lnTo>
                  <a:pt x="57149" y="353441"/>
                </a:lnTo>
                <a:lnTo>
                  <a:pt x="70853" y="381000"/>
                </a:lnTo>
                <a:lnTo>
                  <a:pt x="85343" y="352177"/>
                </a:lnTo>
                <a:close/>
              </a:path>
              <a:path w="142875" h="381000">
                <a:moveTo>
                  <a:pt x="142493" y="238505"/>
                </a:moveTo>
                <a:lnTo>
                  <a:pt x="70853" y="295655"/>
                </a:lnTo>
                <a:lnTo>
                  <a:pt x="85343" y="295655"/>
                </a:lnTo>
                <a:lnTo>
                  <a:pt x="85343" y="352177"/>
                </a:lnTo>
                <a:lnTo>
                  <a:pt x="142493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4280039" y="4387596"/>
            <a:ext cx="1295400" cy="304800"/>
          </a:xfrm>
          <a:prstGeom prst="rect">
            <a:avLst/>
          </a:prstGeom>
          <a:solidFill>
            <a:srgbClr val="CC99FF"/>
          </a:solidFill>
        </p:spPr>
        <p:txBody>
          <a:bodyPr vert="horz" wrap="square" lIns="0" tIns="0" rIns="0" bIns="0" rtlCol="0">
            <a:spAutoFit/>
          </a:bodyPr>
          <a:lstStyle/>
          <a:p>
            <a:pPr marL="34925">
              <a:lnSpc>
                <a:spcPts val="2400"/>
              </a:lnSpc>
            </a:pPr>
            <a:r>
              <a:rPr sz="2400" b="1" dirty="0">
                <a:solidFill>
                  <a:srgbClr val="008000"/>
                </a:solidFill>
                <a:latin typeface="楷体"/>
                <a:cs typeface="楷体"/>
              </a:rPr>
              <a:t>解密过程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116</a:t>
            </a:fld>
            <a:endParaRPr spc="-5" dirty="0"/>
          </a:p>
        </p:txBody>
      </p:sp>
      <p:sp>
        <p:nvSpPr>
          <p:cNvPr id="102" name="object 102"/>
          <p:cNvSpPr txBox="1"/>
          <p:nvPr/>
        </p:nvSpPr>
        <p:spPr>
          <a:xfrm>
            <a:off x="873385" y="5514085"/>
            <a:ext cx="718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密钥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5146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ECB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模式特点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93583" y="2048255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3583" y="3112770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3583" y="4667250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93583" y="5727191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29873" y="1768093"/>
            <a:ext cx="7683500" cy="468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5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模式操作简单，主要用于内容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较短且随机</a:t>
            </a:r>
            <a:r>
              <a:rPr sz="2400" b="1" dirty="0">
                <a:latin typeface="新宋体"/>
                <a:cs typeface="新宋体"/>
              </a:rPr>
              <a:t>的报文的加密传 递；</a:t>
            </a:r>
            <a:endParaRPr sz="2400" dirty="0">
              <a:latin typeface="新宋体"/>
              <a:cs typeface="新宋体"/>
            </a:endParaRPr>
          </a:p>
          <a:p>
            <a:pPr marL="12700" marR="5080" algn="just">
              <a:lnSpc>
                <a:spcPct val="135000"/>
              </a:lnSpc>
              <a:spcBef>
                <a:spcPts val="575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相同明文（在相同密钥下）得出相同的密文，即明文中的 重复内容将在密文中表现出来，容易实现统计分析攻击、 分组重放攻击和代换攻击；</a:t>
            </a:r>
            <a:endParaRPr sz="2400" dirty="0">
              <a:latin typeface="新宋体"/>
              <a:cs typeface="新宋体"/>
            </a:endParaRPr>
          </a:p>
          <a:p>
            <a:pPr marL="12700" marR="5080" algn="just">
              <a:lnSpc>
                <a:spcPct val="135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链接依赖性：各组的加密都独立于其它分组，可实现并行 处理；</a:t>
            </a:r>
            <a:endParaRPr sz="2400" dirty="0">
              <a:latin typeface="新宋体"/>
              <a:cs typeface="新宋体"/>
            </a:endParaRPr>
          </a:p>
          <a:p>
            <a:pPr marL="12700" marR="5080" algn="just">
              <a:lnSpc>
                <a:spcPct val="135000"/>
              </a:lnSpc>
              <a:spcBef>
                <a:spcPts val="575"/>
              </a:spcBef>
            </a:pP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错误传播：单个密文分组中有一个或多个比特错误只会影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响该分组的解密结果</a:t>
            </a:r>
            <a:r>
              <a:rPr lang="zh-CN" altLang="en-US" sz="2400" b="1" dirty="0">
                <a:solidFill>
                  <a:srgbClr val="0000FF"/>
                </a:solidFill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117</a:t>
            </a:fld>
            <a:endParaRPr spc="-5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9809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密码分组链接模式（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CBC</a:t>
            </a:r>
            <a:r>
              <a:rPr sz="3200" b="1" spc="-15" dirty="0">
                <a:solidFill>
                  <a:srgbClr val="000000"/>
                </a:solidFill>
                <a:latin typeface="黑体"/>
                <a:cs typeface="黑体"/>
              </a:rPr>
              <a:t>）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2639" y="2025395"/>
            <a:ext cx="1523999" cy="38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8067" y="20208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6"/>
                </a:lnTo>
                <a:lnTo>
                  <a:pt x="4571" y="390906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2" y="380999"/>
                </a:moveTo>
                <a:lnTo>
                  <a:pt x="4571" y="381000"/>
                </a:lnTo>
                <a:lnTo>
                  <a:pt x="9905" y="385571"/>
                </a:lnTo>
                <a:lnTo>
                  <a:pt x="9905" y="390906"/>
                </a:lnTo>
                <a:lnTo>
                  <a:pt x="1524000" y="390905"/>
                </a:lnTo>
                <a:lnTo>
                  <a:pt x="1524000" y="385571"/>
                </a:lnTo>
                <a:lnTo>
                  <a:pt x="1528572" y="380999"/>
                </a:lnTo>
                <a:close/>
              </a:path>
              <a:path w="1534160" h="391160">
                <a:moveTo>
                  <a:pt x="9905" y="390906"/>
                </a:moveTo>
                <a:lnTo>
                  <a:pt x="9905" y="385571"/>
                </a:lnTo>
                <a:lnTo>
                  <a:pt x="4571" y="381000"/>
                </a:lnTo>
                <a:lnTo>
                  <a:pt x="4571" y="390906"/>
                </a:lnTo>
                <a:lnTo>
                  <a:pt x="9905" y="390906"/>
                </a:lnTo>
                <a:close/>
              </a:path>
              <a:path w="1534160" h="391160">
                <a:moveTo>
                  <a:pt x="1528572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60">
                <a:moveTo>
                  <a:pt x="1528572" y="380999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0999"/>
                </a:lnTo>
                <a:lnTo>
                  <a:pt x="1528572" y="380999"/>
                </a:lnTo>
                <a:close/>
              </a:path>
              <a:path w="1534160" h="391160">
                <a:moveTo>
                  <a:pt x="1528572" y="390905"/>
                </a:moveTo>
                <a:lnTo>
                  <a:pt x="1528572" y="380999"/>
                </a:lnTo>
                <a:lnTo>
                  <a:pt x="1524000" y="385571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321185" y="2045462"/>
            <a:ext cx="13265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84839" y="2025395"/>
            <a:ext cx="1524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0267" y="20208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91160">
                <a:moveTo>
                  <a:pt x="9905" y="3809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0999"/>
                </a:lnTo>
                <a:lnTo>
                  <a:pt x="9905" y="380999"/>
                </a:lnTo>
                <a:close/>
              </a:path>
              <a:path w="1534160" h="391160">
                <a:moveTo>
                  <a:pt x="1528572" y="380999"/>
                </a:moveTo>
                <a:lnTo>
                  <a:pt x="4572" y="380999"/>
                </a:lnTo>
                <a:lnTo>
                  <a:pt x="9905" y="385571"/>
                </a:lnTo>
                <a:lnTo>
                  <a:pt x="9905" y="390905"/>
                </a:lnTo>
                <a:lnTo>
                  <a:pt x="1524000" y="390905"/>
                </a:lnTo>
                <a:lnTo>
                  <a:pt x="1524000" y="385571"/>
                </a:lnTo>
                <a:lnTo>
                  <a:pt x="1528572" y="380999"/>
                </a:lnTo>
                <a:close/>
              </a:path>
              <a:path w="1534160" h="391160">
                <a:moveTo>
                  <a:pt x="9905" y="390905"/>
                </a:moveTo>
                <a:lnTo>
                  <a:pt x="9905" y="385571"/>
                </a:lnTo>
                <a:lnTo>
                  <a:pt x="4572" y="380999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534160" h="391160">
                <a:moveTo>
                  <a:pt x="1528572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60">
                <a:moveTo>
                  <a:pt x="1528572" y="380999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0999"/>
                </a:lnTo>
                <a:lnTo>
                  <a:pt x="1528572" y="380999"/>
                </a:lnTo>
                <a:close/>
              </a:path>
              <a:path w="1534160" h="391160">
                <a:moveTo>
                  <a:pt x="1528572" y="390905"/>
                </a:moveTo>
                <a:lnTo>
                  <a:pt x="1528572" y="380999"/>
                </a:lnTo>
                <a:lnTo>
                  <a:pt x="1524000" y="385571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09027" y="2025395"/>
            <a:ext cx="1524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04467" y="20208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59" h="391160">
                <a:moveTo>
                  <a:pt x="1533905" y="390906"/>
                </a:moveTo>
                <a:lnTo>
                  <a:pt x="1533905" y="0"/>
                </a:lnTo>
                <a:lnTo>
                  <a:pt x="0" y="0"/>
                </a:lnTo>
                <a:lnTo>
                  <a:pt x="0" y="390906"/>
                </a:lnTo>
                <a:lnTo>
                  <a:pt x="4559" y="3909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524000" y="9906"/>
                </a:lnTo>
                <a:lnTo>
                  <a:pt x="1524000" y="4571"/>
                </a:lnTo>
                <a:lnTo>
                  <a:pt x="1528559" y="9906"/>
                </a:lnTo>
                <a:lnTo>
                  <a:pt x="1528559" y="390906"/>
                </a:lnTo>
                <a:lnTo>
                  <a:pt x="1533905" y="390906"/>
                </a:lnTo>
                <a:close/>
              </a:path>
              <a:path w="1534159" h="3911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534159" h="391160">
                <a:moveTo>
                  <a:pt x="9906" y="3810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1524000" y="390906"/>
                </a:lnTo>
                <a:lnTo>
                  <a:pt x="1524000" y="385571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9906" y="390906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6"/>
                </a:lnTo>
                <a:lnTo>
                  <a:pt x="9906" y="390906"/>
                </a:lnTo>
                <a:close/>
              </a:path>
              <a:path w="1534159" h="391160">
                <a:moveTo>
                  <a:pt x="1528559" y="9906"/>
                </a:moveTo>
                <a:lnTo>
                  <a:pt x="1524000" y="4571"/>
                </a:lnTo>
                <a:lnTo>
                  <a:pt x="1524000" y="9906"/>
                </a:lnTo>
                <a:lnTo>
                  <a:pt x="1528559" y="9906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1528559" y="9906"/>
                </a:lnTo>
                <a:lnTo>
                  <a:pt x="1524000" y="9906"/>
                </a:lnTo>
                <a:lnTo>
                  <a:pt x="1524000" y="381000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1528559" y="390906"/>
                </a:moveTo>
                <a:lnTo>
                  <a:pt x="1528559" y="381000"/>
                </a:lnTo>
                <a:lnTo>
                  <a:pt x="1524000" y="385571"/>
                </a:lnTo>
                <a:lnTo>
                  <a:pt x="1524000" y="390906"/>
                </a:lnTo>
                <a:lnTo>
                  <a:pt x="1528559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7439" y="3015995"/>
            <a:ext cx="914399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867" y="30114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60" h="391160">
                <a:moveTo>
                  <a:pt x="924306" y="390906"/>
                </a:moveTo>
                <a:lnTo>
                  <a:pt x="924306" y="0"/>
                </a:lnTo>
                <a:lnTo>
                  <a:pt x="0" y="0"/>
                </a:lnTo>
                <a:lnTo>
                  <a:pt x="0" y="390906"/>
                </a:lnTo>
                <a:lnTo>
                  <a:pt x="4571" y="3909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914399" y="9906"/>
                </a:lnTo>
                <a:lnTo>
                  <a:pt x="914399" y="4572"/>
                </a:lnTo>
                <a:lnTo>
                  <a:pt x="918971" y="9906"/>
                </a:lnTo>
                <a:lnTo>
                  <a:pt x="918971" y="390906"/>
                </a:lnTo>
                <a:lnTo>
                  <a:pt x="924306" y="390906"/>
                </a:lnTo>
                <a:close/>
              </a:path>
              <a:path w="924560" h="39116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924560" h="391160">
                <a:moveTo>
                  <a:pt x="9906" y="3810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924560" h="391160">
                <a:moveTo>
                  <a:pt x="9189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914399" y="390906"/>
                </a:lnTo>
                <a:lnTo>
                  <a:pt x="914399" y="385572"/>
                </a:lnTo>
                <a:lnTo>
                  <a:pt x="918971" y="381000"/>
                </a:lnTo>
                <a:close/>
              </a:path>
              <a:path w="924560" h="391160">
                <a:moveTo>
                  <a:pt x="9906" y="390906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6"/>
                </a:lnTo>
                <a:lnTo>
                  <a:pt x="9906" y="390906"/>
                </a:lnTo>
                <a:close/>
              </a:path>
              <a:path w="924560" h="391160">
                <a:moveTo>
                  <a:pt x="918971" y="9906"/>
                </a:moveTo>
                <a:lnTo>
                  <a:pt x="914399" y="4572"/>
                </a:lnTo>
                <a:lnTo>
                  <a:pt x="914399" y="9906"/>
                </a:lnTo>
                <a:lnTo>
                  <a:pt x="918971" y="9906"/>
                </a:lnTo>
                <a:close/>
              </a:path>
              <a:path w="924560" h="391160">
                <a:moveTo>
                  <a:pt x="918971" y="381000"/>
                </a:moveTo>
                <a:lnTo>
                  <a:pt x="918971" y="9906"/>
                </a:lnTo>
                <a:lnTo>
                  <a:pt x="914399" y="9906"/>
                </a:lnTo>
                <a:lnTo>
                  <a:pt x="914399" y="381000"/>
                </a:lnTo>
                <a:lnTo>
                  <a:pt x="918971" y="381000"/>
                </a:lnTo>
                <a:close/>
              </a:path>
              <a:path w="924560" h="391160">
                <a:moveTo>
                  <a:pt x="918971" y="390906"/>
                </a:moveTo>
                <a:lnTo>
                  <a:pt x="918971" y="381000"/>
                </a:lnTo>
                <a:lnTo>
                  <a:pt x="914399" y="385572"/>
                </a:lnTo>
                <a:lnTo>
                  <a:pt x="914399" y="390906"/>
                </a:lnTo>
                <a:lnTo>
                  <a:pt x="918971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89639" y="3015995"/>
            <a:ext cx="9144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85067" y="30114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60" h="391160">
                <a:moveTo>
                  <a:pt x="924306" y="390906"/>
                </a:moveTo>
                <a:lnTo>
                  <a:pt x="9243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914400" y="9906"/>
                </a:lnTo>
                <a:lnTo>
                  <a:pt x="914400" y="4572"/>
                </a:lnTo>
                <a:lnTo>
                  <a:pt x="918972" y="9906"/>
                </a:lnTo>
                <a:lnTo>
                  <a:pt x="918972" y="390906"/>
                </a:lnTo>
                <a:lnTo>
                  <a:pt x="924306" y="390906"/>
                </a:lnTo>
                <a:close/>
              </a:path>
              <a:path w="924560" h="3911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924560" h="391160">
                <a:moveTo>
                  <a:pt x="9905" y="3810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924560" h="391160">
                <a:moveTo>
                  <a:pt x="9189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6"/>
                </a:lnTo>
                <a:lnTo>
                  <a:pt x="914400" y="390906"/>
                </a:lnTo>
                <a:lnTo>
                  <a:pt x="914400" y="385572"/>
                </a:lnTo>
                <a:lnTo>
                  <a:pt x="918972" y="381000"/>
                </a:lnTo>
                <a:close/>
              </a:path>
              <a:path w="924560" h="391160">
                <a:moveTo>
                  <a:pt x="9905" y="390906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6"/>
                </a:lnTo>
                <a:lnTo>
                  <a:pt x="9905" y="390906"/>
                </a:lnTo>
                <a:close/>
              </a:path>
              <a:path w="924560" h="391160">
                <a:moveTo>
                  <a:pt x="918972" y="9906"/>
                </a:moveTo>
                <a:lnTo>
                  <a:pt x="914400" y="4572"/>
                </a:lnTo>
                <a:lnTo>
                  <a:pt x="914400" y="9906"/>
                </a:lnTo>
                <a:lnTo>
                  <a:pt x="918972" y="9906"/>
                </a:lnTo>
                <a:close/>
              </a:path>
              <a:path w="924560" h="391160">
                <a:moveTo>
                  <a:pt x="918972" y="381000"/>
                </a:moveTo>
                <a:lnTo>
                  <a:pt x="918972" y="9906"/>
                </a:lnTo>
                <a:lnTo>
                  <a:pt x="914400" y="9906"/>
                </a:lnTo>
                <a:lnTo>
                  <a:pt x="914400" y="381000"/>
                </a:lnTo>
                <a:lnTo>
                  <a:pt x="918972" y="381000"/>
                </a:lnTo>
                <a:close/>
              </a:path>
              <a:path w="924560" h="391160">
                <a:moveTo>
                  <a:pt x="918972" y="390906"/>
                </a:moveTo>
                <a:lnTo>
                  <a:pt x="918972" y="381000"/>
                </a:lnTo>
                <a:lnTo>
                  <a:pt x="914400" y="385572"/>
                </a:lnTo>
                <a:lnTo>
                  <a:pt x="914400" y="390906"/>
                </a:lnTo>
                <a:lnTo>
                  <a:pt x="918972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79625" y="3037586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13827" y="3015995"/>
            <a:ext cx="9144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09267" y="30114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59" h="391160">
                <a:moveTo>
                  <a:pt x="924305" y="390906"/>
                </a:moveTo>
                <a:lnTo>
                  <a:pt x="924305" y="0"/>
                </a:lnTo>
                <a:lnTo>
                  <a:pt x="0" y="0"/>
                </a:lnTo>
                <a:lnTo>
                  <a:pt x="0" y="390906"/>
                </a:lnTo>
                <a:lnTo>
                  <a:pt x="4559" y="3909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914400" y="9906"/>
                </a:lnTo>
                <a:lnTo>
                  <a:pt x="914400" y="4572"/>
                </a:lnTo>
                <a:lnTo>
                  <a:pt x="918959" y="9906"/>
                </a:lnTo>
                <a:lnTo>
                  <a:pt x="918959" y="390906"/>
                </a:lnTo>
                <a:lnTo>
                  <a:pt x="924305" y="390906"/>
                </a:lnTo>
                <a:close/>
              </a:path>
              <a:path w="924559" h="3911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924559" h="391160">
                <a:moveTo>
                  <a:pt x="9906" y="3810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924559" h="391160">
                <a:moveTo>
                  <a:pt x="9189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914400" y="390906"/>
                </a:lnTo>
                <a:lnTo>
                  <a:pt x="914400" y="385572"/>
                </a:lnTo>
                <a:lnTo>
                  <a:pt x="918959" y="381000"/>
                </a:lnTo>
                <a:close/>
              </a:path>
              <a:path w="924559" h="391160">
                <a:moveTo>
                  <a:pt x="9906" y="390906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6"/>
                </a:lnTo>
                <a:lnTo>
                  <a:pt x="9906" y="390906"/>
                </a:lnTo>
                <a:close/>
              </a:path>
              <a:path w="924559" h="391160">
                <a:moveTo>
                  <a:pt x="918959" y="9906"/>
                </a:moveTo>
                <a:lnTo>
                  <a:pt x="914400" y="4572"/>
                </a:lnTo>
                <a:lnTo>
                  <a:pt x="914400" y="9906"/>
                </a:lnTo>
                <a:lnTo>
                  <a:pt x="918959" y="9906"/>
                </a:lnTo>
                <a:close/>
              </a:path>
              <a:path w="924559" h="391160">
                <a:moveTo>
                  <a:pt x="918959" y="381000"/>
                </a:moveTo>
                <a:lnTo>
                  <a:pt x="918959" y="9906"/>
                </a:lnTo>
                <a:lnTo>
                  <a:pt x="914400" y="9906"/>
                </a:lnTo>
                <a:lnTo>
                  <a:pt x="914400" y="381000"/>
                </a:lnTo>
                <a:lnTo>
                  <a:pt x="918959" y="381000"/>
                </a:lnTo>
                <a:close/>
              </a:path>
              <a:path w="924559" h="391160">
                <a:moveTo>
                  <a:pt x="918959" y="390906"/>
                </a:moveTo>
                <a:lnTo>
                  <a:pt x="918959" y="381000"/>
                </a:lnTo>
                <a:lnTo>
                  <a:pt x="914400" y="385572"/>
                </a:lnTo>
                <a:lnTo>
                  <a:pt x="914400" y="390906"/>
                </a:lnTo>
                <a:lnTo>
                  <a:pt x="918959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22639" y="3625596"/>
            <a:ext cx="1523999" cy="381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18067" y="3621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3999" y="9905"/>
                </a:lnTo>
                <a:lnTo>
                  <a:pt x="1523999" y="4572"/>
                </a:lnTo>
                <a:lnTo>
                  <a:pt x="1528571" y="9905"/>
                </a:lnTo>
                <a:lnTo>
                  <a:pt x="1528571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1" y="381000"/>
                </a:moveTo>
                <a:lnTo>
                  <a:pt x="4571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523999" y="390905"/>
                </a:lnTo>
                <a:lnTo>
                  <a:pt x="1523999" y="385572"/>
                </a:lnTo>
                <a:lnTo>
                  <a:pt x="1528571" y="381000"/>
                </a:lnTo>
                <a:close/>
              </a:path>
              <a:path w="1534160" h="391160">
                <a:moveTo>
                  <a:pt x="9905" y="390905"/>
                </a:moveTo>
                <a:lnTo>
                  <a:pt x="9905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5" y="390905"/>
                </a:lnTo>
                <a:close/>
              </a:path>
              <a:path w="1534160" h="391160">
                <a:moveTo>
                  <a:pt x="1528571" y="9905"/>
                </a:moveTo>
                <a:lnTo>
                  <a:pt x="1523999" y="4572"/>
                </a:lnTo>
                <a:lnTo>
                  <a:pt x="1523999" y="9905"/>
                </a:lnTo>
                <a:lnTo>
                  <a:pt x="1528571" y="9905"/>
                </a:lnTo>
                <a:close/>
              </a:path>
              <a:path w="1534160" h="391160">
                <a:moveTo>
                  <a:pt x="1528571" y="381000"/>
                </a:moveTo>
                <a:lnTo>
                  <a:pt x="1528571" y="9905"/>
                </a:lnTo>
                <a:lnTo>
                  <a:pt x="1523999" y="9905"/>
                </a:lnTo>
                <a:lnTo>
                  <a:pt x="1523999" y="381000"/>
                </a:lnTo>
                <a:lnTo>
                  <a:pt x="1528571" y="381000"/>
                </a:lnTo>
                <a:close/>
              </a:path>
              <a:path w="1534160" h="391160">
                <a:moveTo>
                  <a:pt x="1528571" y="390905"/>
                </a:moveTo>
                <a:lnTo>
                  <a:pt x="1528571" y="381000"/>
                </a:lnTo>
                <a:lnTo>
                  <a:pt x="1523999" y="385572"/>
                </a:lnTo>
                <a:lnTo>
                  <a:pt x="1523999" y="390905"/>
                </a:lnTo>
                <a:lnTo>
                  <a:pt x="1528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06707" y="3645661"/>
            <a:ext cx="1354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584839" y="3625596"/>
            <a:ext cx="1524000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80267" y="3621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6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72" y="381000"/>
                </a:lnTo>
                <a:close/>
              </a:path>
              <a:path w="1534160" h="391160">
                <a:moveTo>
                  <a:pt x="9905" y="390906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6"/>
                </a:lnTo>
                <a:lnTo>
                  <a:pt x="9905" y="390906"/>
                </a:lnTo>
                <a:close/>
              </a:path>
              <a:path w="1534160" h="391160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60">
                <a:moveTo>
                  <a:pt x="1528572" y="3810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72" y="381000"/>
                </a:lnTo>
                <a:close/>
              </a:path>
              <a:path w="1534160" h="391160">
                <a:moveTo>
                  <a:pt x="1528572" y="390905"/>
                </a:moveTo>
                <a:lnTo>
                  <a:pt x="1528572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68907" y="3645661"/>
            <a:ext cx="1354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85227" y="3625596"/>
            <a:ext cx="1524000" cy="381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80667" y="3621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59" h="391160">
                <a:moveTo>
                  <a:pt x="1533905" y="390905"/>
                </a:moveTo>
                <a:lnTo>
                  <a:pt x="1533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90905"/>
                </a:lnTo>
                <a:lnTo>
                  <a:pt x="1533905" y="390905"/>
                </a:lnTo>
                <a:close/>
              </a:path>
              <a:path w="1534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1534159" h="391160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1528559" y="390905"/>
                </a:moveTo>
                <a:lnTo>
                  <a:pt x="1528559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862449" y="3645661"/>
            <a:ext cx="1370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5" dirty="0">
                <a:latin typeface="Times New Roman"/>
                <a:cs typeface="Times New Roman"/>
              </a:rPr>
              <a:t>Cn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13039" y="3096005"/>
            <a:ext cx="914400" cy="142875"/>
          </a:xfrm>
          <a:custGeom>
            <a:avLst/>
            <a:gdLst/>
            <a:ahLst/>
            <a:cxnLst/>
            <a:rect l="l" t="t" r="r" b="b"/>
            <a:pathLst>
              <a:path w="914400" h="142875">
                <a:moveTo>
                  <a:pt x="829056" y="70866"/>
                </a:moveTo>
                <a:lnTo>
                  <a:pt x="817994" y="57150"/>
                </a:lnTo>
                <a:lnTo>
                  <a:pt x="0" y="57150"/>
                </a:lnTo>
                <a:lnTo>
                  <a:pt x="0" y="85344"/>
                </a:lnTo>
                <a:lnTo>
                  <a:pt x="817504" y="85344"/>
                </a:lnTo>
                <a:lnTo>
                  <a:pt x="829056" y="70866"/>
                </a:lnTo>
                <a:close/>
              </a:path>
              <a:path w="914400" h="142875">
                <a:moveTo>
                  <a:pt x="914400" y="70866"/>
                </a:moveTo>
                <a:lnTo>
                  <a:pt x="771906" y="0"/>
                </a:lnTo>
                <a:lnTo>
                  <a:pt x="817994" y="57150"/>
                </a:lnTo>
                <a:lnTo>
                  <a:pt x="829056" y="57150"/>
                </a:lnTo>
                <a:lnTo>
                  <a:pt x="829056" y="113766"/>
                </a:lnTo>
                <a:lnTo>
                  <a:pt x="914400" y="70866"/>
                </a:lnTo>
                <a:close/>
              </a:path>
              <a:path w="914400" h="142875">
                <a:moveTo>
                  <a:pt x="829056" y="113766"/>
                </a:moveTo>
                <a:lnTo>
                  <a:pt x="829056" y="85344"/>
                </a:lnTo>
                <a:lnTo>
                  <a:pt x="817504" y="85344"/>
                </a:lnTo>
                <a:lnTo>
                  <a:pt x="771906" y="142494"/>
                </a:lnTo>
                <a:lnTo>
                  <a:pt x="829056" y="113766"/>
                </a:lnTo>
                <a:close/>
              </a:path>
              <a:path w="914400" h="142875">
                <a:moveTo>
                  <a:pt x="829056" y="85344"/>
                </a:moveTo>
                <a:lnTo>
                  <a:pt x="829056" y="70866"/>
                </a:lnTo>
                <a:lnTo>
                  <a:pt x="817504" y="85344"/>
                </a:lnTo>
                <a:lnTo>
                  <a:pt x="829056" y="85344"/>
                </a:lnTo>
                <a:close/>
              </a:path>
              <a:path w="914400" h="142875">
                <a:moveTo>
                  <a:pt x="829056" y="70866"/>
                </a:moveTo>
                <a:lnTo>
                  <a:pt x="829056" y="57150"/>
                </a:lnTo>
                <a:lnTo>
                  <a:pt x="817994" y="57150"/>
                </a:lnTo>
                <a:lnTo>
                  <a:pt x="829056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441839" y="3168776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04039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04445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204089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404483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04127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04545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04177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04595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04227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604645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804277" y="3168776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04695" y="315467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143" y="28193"/>
                </a:moveTo>
                <a:lnTo>
                  <a:pt x="9143" y="0"/>
                </a:lnTo>
                <a:lnTo>
                  <a:pt x="0" y="0"/>
                </a:lnTo>
                <a:lnTo>
                  <a:pt x="0" y="28193"/>
                </a:lnTo>
                <a:lnTo>
                  <a:pt x="9143" y="281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622939" y="1620774"/>
            <a:ext cx="1447800" cy="307975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 marL="111125">
              <a:lnSpc>
                <a:spcPts val="2425"/>
              </a:lnSpc>
            </a:pPr>
            <a:r>
              <a:rPr sz="2400" b="1" dirty="0">
                <a:latin typeface="楷体"/>
                <a:cs typeface="楷体"/>
              </a:rPr>
              <a:t>加密过程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49585" y="2923286"/>
            <a:ext cx="718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密钥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298839" y="4692396"/>
            <a:ext cx="1523999" cy="381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294267" y="46878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3999" y="9905"/>
                </a:lnTo>
                <a:lnTo>
                  <a:pt x="1523999" y="4572"/>
                </a:lnTo>
                <a:lnTo>
                  <a:pt x="1528571" y="9905"/>
                </a:lnTo>
                <a:lnTo>
                  <a:pt x="1528571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1" y="381000"/>
                </a:moveTo>
                <a:lnTo>
                  <a:pt x="4571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523999" y="390905"/>
                </a:lnTo>
                <a:lnTo>
                  <a:pt x="1523999" y="385572"/>
                </a:lnTo>
                <a:lnTo>
                  <a:pt x="1528571" y="381000"/>
                </a:lnTo>
                <a:close/>
              </a:path>
              <a:path w="1534160" h="391160">
                <a:moveTo>
                  <a:pt x="9905" y="390905"/>
                </a:moveTo>
                <a:lnTo>
                  <a:pt x="9905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5" y="390905"/>
                </a:lnTo>
                <a:close/>
              </a:path>
              <a:path w="1534160" h="391160">
                <a:moveTo>
                  <a:pt x="1528571" y="9905"/>
                </a:moveTo>
                <a:lnTo>
                  <a:pt x="1523999" y="4572"/>
                </a:lnTo>
                <a:lnTo>
                  <a:pt x="1523999" y="9905"/>
                </a:lnTo>
                <a:lnTo>
                  <a:pt x="1528571" y="9905"/>
                </a:lnTo>
                <a:close/>
              </a:path>
              <a:path w="1534160" h="391160">
                <a:moveTo>
                  <a:pt x="1528571" y="381000"/>
                </a:moveTo>
                <a:lnTo>
                  <a:pt x="1528571" y="9905"/>
                </a:lnTo>
                <a:lnTo>
                  <a:pt x="1523999" y="9905"/>
                </a:lnTo>
                <a:lnTo>
                  <a:pt x="1523999" y="381000"/>
                </a:lnTo>
                <a:lnTo>
                  <a:pt x="1528571" y="381000"/>
                </a:lnTo>
                <a:close/>
              </a:path>
              <a:path w="1534160" h="391160">
                <a:moveTo>
                  <a:pt x="1528571" y="390905"/>
                </a:moveTo>
                <a:lnTo>
                  <a:pt x="1528571" y="381000"/>
                </a:lnTo>
                <a:lnTo>
                  <a:pt x="1523999" y="385572"/>
                </a:lnTo>
                <a:lnTo>
                  <a:pt x="1523999" y="390905"/>
                </a:lnTo>
                <a:lnTo>
                  <a:pt x="15285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82907" y="4712461"/>
            <a:ext cx="1354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661039" y="4692396"/>
            <a:ext cx="1524000" cy="381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56467" y="46878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60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534160" h="391160">
                <a:moveTo>
                  <a:pt x="9905" y="3810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534160" h="391160">
                <a:moveTo>
                  <a:pt x="1528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6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72" y="381000"/>
                </a:lnTo>
                <a:close/>
              </a:path>
              <a:path w="1534160" h="391160">
                <a:moveTo>
                  <a:pt x="9905" y="390906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6"/>
                </a:lnTo>
                <a:lnTo>
                  <a:pt x="9905" y="390906"/>
                </a:lnTo>
                <a:close/>
              </a:path>
              <a:path w="1534160" h="391160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60">
                <a:moveTo>
                  <a:pt x="1528572" y="3810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72" y="381000"/>
                </a:lnTo>
                <a:close/>
              </a:path>
              <a:path w="1534160" h="391160">
                <a:moveTo>
                  <a:pt x="1528572" y="390905"/>
                </a:moveTo>
                <a:lnTo>
                  <a:pt x="1528572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745107" y="4712461"/>
            <a:ext cx="13544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C2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7785227" y="4692396"/>
            <a:ext cx="1524000" cy="381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780667" y="46878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59" h="391160">
                <a:moveTo>
                  <a:pt x="1533905" y="390905"/>
                </a:moveTo>
                <a:lnTo>
                  <a:pt x="15339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90905"/>
                </a:lnTo>
                <a:lnTo>
                  <a:pt x="1533905" y="390905"/>
                </a:lnTo>
                <a:close/>
              </a:path>
              <a:path w="15341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1534159" h="391160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91160">
                <a:moveTo>
                  <a:pt x="1528559" y="3810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59" y="381000"/>
                </a:lnTo>
                <a:close/>
              </a:path>
              <a:path w="1534159" h="391160">
                <a:moveTo>
                  <a:pt x="1528559" y="390905"/>
                </a:moveTo>
                <a:lnTo>
                  <a:pt x="1528559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862449" y="4712461"/>
            <a:ext cx="137033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密文分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5" dirty="0">
                <a:latin typeface="Times New Roman"/>
                <a:cs typeface="Times New Roman"/>
              </a:rPr>
              <a:t>Cn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03639" y="5301996"/>
            <a:ext cx="914399" cy="381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599067" y="52974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60" h="391160">
                <a:moveTo>
                  <a:pt x="924306" y="390905"/>
                </a:moveTo>
                <a:lnTo>
                  <a:pt x="9243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14399" y="9905"/>
                </a:lnTo>
                <a:lnTo>
                  <a:pt x="914399" y="4572"/>
                </a:lnTo>
                <a:lnTo>
                  <a:pt x="918971" y="9905"/>
                </a:lnTo>
                <a:lnTo>
                  <a:pt x="918971" y="390905"/>
                </a:lnTo>
                <a:lnTo>
                  <a:pt x="924306" y="390905"/>
                </a:lnTo>
                <a:close/>
              </a:path>
              <a:path w="9245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9245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924560" h="391160">
                <a:moveTo>
                  <a:pt x="9189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914399" y="390905"/>
                </a:lnTo>
                <a:lnTo>
                  <a:pt x="914399" y="385572"/>
                </a:lnTo>
                <a:lnTo>
                  <a:pt x="918971" y="381000"/>
                </a:lnTo>
                <a:close/>
              </a:path>
              <a:path w="9245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924560" h="391160">
                <a:moveTo>
                  <a:pt x="918971" y="9905"/>
                </a:moveTo>
                <a:lnTo>
                  <a:pt x="914399" y="4572"/>
                </a:lnTo>
                <a:lnTo>
                  <a:pt x="914399" y="9905"/>
                </a:lnTo>
                <a:lnTo>
                  <a:pt x="918971" y="9905"/>
                </a:lnTo>
                <a:close/>
              </a:path>
              <a:path w="924560" h="391160">
                <a:moveTo>
                  <a:pt x="918971" y="381000"/>
                </a:moveTo>
                <a:lnTo>
                  <a:pt x="918971" y="9905"/>
                </a:lnTo>
                <a:lnTo>
                  <a:pt x="914399" y="9905"/>
                </a:lnTo>
                <a:lnTo>
                  <a:pt x="914399" y="381000"/>
                </a:lnTo>
                <a:lnTo>
                  <a:pt x="918971" y="381000"/>
                </a:lnTo>
                <a:close/>
              </a:path>
              <a:path w="924560" h="391160">
                <a:moveTo>
                  <a:pt x="918971" y="390905"/>
                </a:moveTo>
                <a:lnTo>
                  <a:pt x="918971" y="381000"/>
                </a:lnTo>
                <a:lnTo>
                  <a:pt x="914399" y="385572"/>
                </a:lnTo>
                <a:lnTo>
                  <a:pt x="914399" y="390905"/>
                </a:lnTo>
                <a:lnTo>
                  <a:pt x="9189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793625" y="5323585"/>
            <a:ext cx="5346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解密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965839" y="5301996"/>
            <a:ext cx="914400" cy="381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61267" y="52974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60" h="391160">
                <a:moveTo>
                  <a:pt x="924306" y="390905"/>
                </a:moveTo>
                <a:lnTo>
                  <a:pt x="9243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914400" y="9905"/>
                </a:lnTo>
                <a:lnTo>
                  <a:pt x="914400" y="4572"/>
                </a:lnTo>
                <a:lnTo>
                  <a:pt x="918972" y="9905"/>
                </a:lnTo>
                <a:lnTo>
                  <a:pt x="918972" y="390905"/>
                </a:lnTo>
                <a:lnTo>
                  <a:pt x="924306" y="390905"/>
                </a:lnTo>
                <a:close/>
              </a:path>
              <a:path w="9245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9245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924560" h="391160">
                <a:moveTo>
                  <a:pt x="9189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914400" y="390905"/>
                </a:lnTo>
                <a:lnTo>
                  <a:pt x="914400" y="385572"/>
                </a:lnTo>
                <a:lnTo>
                  <a:pt x="918972" y="381000"/>
                </a:lnTo>
                <a:close/>
              </a:path>
              <a:path w="9245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924560" h="391160">
                <a:moveTo>
                  <a:pt x="918972" y="9905"/>
                </a:moveTo>
                <a:lnTo>
                  <a:pt x="914400" y="4572"/>
                </a:lnTo>
                <a:lnTo>
                  <a:pt x="914400" y="9905"/>
                </a:lnTo>
                <a:lnTo>
                  <a:pt x="918972" y="9905"/>
                </a:lnTo>
                <a:close/>
              </a:path>
              <a:path w="924560" h="391160">
                <a:moveTo>
                  <a:pt x="918972" y="381000"/>
                </a:moveTo>
                <a:lnTo>
                  <a:pt x="918972" y="9905"/>
                </a:lnTo>
                <a:lnTo>
                  <a:pt x="914400" y="9905"/>
                </a:lnTo>
                <a:lnTo>
                  <a:pt x="914400" y="381000"/>
                </a:lnTo>
                <a:lnTo>
                  <a:pt x="918972" y="381000"/>
                </a:lnTo>
                <a:close/>
              </a:path>
              <a:path w="924560" h="391160">
                <a:moveTo>
                  <a:pt x="918972" y="390905"/>
                </a:moveTo>
                <a:lnTo>
                  <a:pt x="918972" y="381000"/>
                </a:lnTo>
                <a:lnTo>
                  <a:pt x="914400" y="385572"/>
                </a:lnTo>
                <a:lnTo>
                  <a:pt x="914400" y="390905"/>
                </a:lnTo>
                <a:lnTo>
                  <a:pt x="9189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90027" y="5301996"/>
            <a:ext cx="914400" cy="381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085467" y="5297423"/>
            <a:ext cx="924560" cy="391160"/>
          </a:xfrm>
          <a:custGeom>
            <a:avLst/>
            <a:gdLst/>
            <a:ahLst/>
            <a:cxnLst/>
            <a:rect l="l" t="t" r="r" b="b"/>
            <a:pathLst>
              <a:path w="924559" h="391160">
                <a:moveTo>
                  <a:pt x="924305" y="390905"/>
                </a:moveTo>
                <a:lnTo>
                  <a:pt x="9243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14400" y="9905"/>
                </a:lnTo>
                <a:lnTo>
                  <a:pt x="914400" y="4572"/>
                </a:lnTo>
                <a:lnTo>
                  <a:pt x="918959" y="9905"/>
                </a:lnTo>
                <a:lnTo>
                  <a:pt x="918959" y="390905"/>
                </a:lnTo>
                <a:lnTo>
                  <a:pt x="924305" y="390905"/>
                </a:lnTo>
                <a:close/>
              </a:path>
              <a:path w="9245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9245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924559" h="391160">
                <a:moveTo>
                  <a:pt x="9189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914400" y="390905"/>
                </a:lnTo>
                <a:lnTo>
                  <a:pt x="914400" y="385572"/>
                </a:lnTo>
                <a:lnTo>
                  <a:pt x="918959" y="381000"/>
                </a:lnTo>
                <a:close/>
              </a:path>
              <a:path w="9245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924559" h="391160">
                <a:moveTo>
                  <a:pt x="918959" y="9905"/>
                </a:moveTo>
                <a:lnTo>
                  <a:pt x="914400" y="4572"/>
                </a:lnTo>
                <a:lnTo>
                  <a:pt x="914400" y="9905"/>
                </a:lnTo>
                <a:lnTo>
                  <a:pt x="918959" y="9905"/>
                </a:lnTo>
                <a:close/>
              </a:path>
              <a:path w="924559" h="391160">
                <a:moveTo>
                  <a:pt x="918959" y="381000"/>
                </a:moveTo>
                <a:lnTo>
                  <a:pt x="918959" y="9905"/>
                </a:lnTo>
                <a:lnTo>
                  <a:pt x="914400" y="9905"/>
                </a:lnTo>
                <a:lnTo>
                  <a:pt x="914400" y="381000"/>
                </a:lnTo>
                <a:lnTo>
                  <a:pt x="918959" y="381000"/>
                </a:lnTo>
                <a:close/>
              </a:path>
              <a:path w="924559" h="391160">
                <a:moveTo>
                  <a:pt x="918959" y="390905"/>
                </a:moveTo>
                <a:lnTo>
                  <a:pt x="918959" y="381000"/>
                </a:lnTo>
                <a:lnTo>
                  <a:pt x="914400" y="385572"/>
                </a:lnTo>
                <a:lnTo>
                  <a:pt x="914400" y="390905"/>
                </a:lnTo>
                <a:lnTo>
                  <a:pt x="9189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298839" y="6292596"/>
            <a:ext cx="1524000" cy="381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294267" y="6288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59">
                <a:moveTo>
                  <a:pt x="1533906" y="390905"/>
                </a:moveTo>
                <a:lnTo>
                  <a:pt x="15339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90905"/>
                </a:lnTo>
                <a:lnTo>
                  <a:pt x="1533906" y="390905"/>
                </a:lnTo>
                <a:close/>
              </a:path>
              <a:path w="1534160" h="391159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534160" h="391159">
                <a:moveTo>
                  <a:pt x="9905" y="3810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5" y="381000"/>
                </a:lnTo>
                <a:close/>
              </a:path>
              <a:path w="1534160" h="391159">
                <a:moveTo>
                  <a:pt x="1528572" y="381000"/>
                </a:moveTo>
                <a:lnTo>
                  <a:pt x="4571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524000" y="390905"/>
                </a:lnTo>
                <a:lnTo>
                  <a:pt x="1524000" y="385572"/>
                </a:lnTo>
                <a:lnTo>
                  <a:pt x="1528572" y="381000"/>
                </a:lnTo>
                <a:close/>
              </a:path>
              <a:path w="1534160" h="391159">
                <a:moveTo>
                  <a:pt x="9905" y="390905"/>
                </a:moveTo>
                <a:lnTo>
                  <a:pt x="9905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5" y="390905"/>
                </a:lnTo>
                <a:close/>
              </a:path>
              <a:path w="1534160" h="391159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59">
                <a:moveTo>
                  <a:pt x="1528572" y="3810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72" y="381000"/>
                </a:lnTo>
                <a:close/>
              </a:path>
              <a:path w="1534160" h="391159">
                <a:moveTo>
                  <a:pt x="1528572" y="390905"/>
                </a:moveTo>
                <a:lnTo>
                  <a:pt x="1528572" y="381000"/>
                </a:lnTo>
                <a:lnTo>
                  <a:pt x="1524000" y="385572"/>
                </a:lnTo>
                <a:lnTo>
                  <a:pt x="1524000" y="390905"/>
                </a:lnTo>
                <a:lnTo>
                  <a:pt x="15285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397385" y="6312661"/>
            <a:ext cx="13265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661039" y="6292596"/>
            <a:ext cx="1524000" cy="381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56467" y="6288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60" h="391159">
                <a:moveTo>
                  <a:pt x="1533906" y="390906"/>
                </a:moveTo>
                <a:lnTo>
                  <a:pt x="15339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90906"/>
                </a:lnTo>
                <a:lnTo>
                  <a:pt x="1533906" y="390906"/>
                </a:lnTo>
                <a:close/>
              </a:path>
              <a:path w="1534160" h="391159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534160" h="391159">
                <a:moveTo>
                  <a:pt x="9905" y="3810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534160" h="391159">
                <a:moveTo>
                  <a:pt x="15285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6"/>
                </a:lnTo>
                <a:lnTo>
                  <a:pt x="1524000" y="390906"/>
                </a:lnTo>
                <a:lnTo>
                  <a:pt x="1524000" y="385572"/>
                </a:lnTo>
                <a:lnTo>
                  <a:pt x="1528572" y="381000"/>
                </a:lnTo>
                <a:close/>
              </a:path>
              <a:path w="1534160" h="391159">
                <a:moveTo>
                  <a:pt x="9905" y="390906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6"/>
                </a:lnTo>
                <a:lnTo>
                  <a:pt x="9905" y="390906"/>
                </a:lnTo>
                <a:close/>
              </a:path>
              <a:path w="1534160" h="391159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91159">
                <a:moveTo>
                  <a:pt x="1528572" y="3810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72" y="381000"/>
                </a:lnTo>
                <a:close/>
              </a:path>
              <a:path w="1534160" h="391159">
                <a:moveTo>
                  <a:pt x="1528572" y="390906"/>
                </a:moveTo>
                <a:lnTo>
                  <a:pt x="1528572" y="381000"/>
                </a:lnTo>
                <a:lnTo>
                  <a:pt x="1524000" y="385572"/>
                </a:lnTo>
                <a:lnTo>
                  <a:pt x="1524000" y="390906"/>
                </a:lnTo>
                <a:lnTo>
                  <a:pt x="1528572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759585" y="6312661"/>
            <a:ext cx="13265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861427" y="6292596"/>
            <a:ext cx="1524000" cy="3810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856867" y="6288023"/>
            <a:ext cx="1534160" cy="391160"/>
          </a:xfrm>
          <a:custGeom>
            <a:avLst/>
            <a:gdLst/>
            <a:ahLst/>
            <a:cxnLst/>
            <a:rect l="l" t="t" r="r" b="b"/>
            <a:pathLst>
              <a:path w="1534159" h="391159">
                <a:moveTo>
                  <a:pt x="1533905" y="390906"/>
                </a:moveTo>
                <a:lnTo>
                  <a:pt x="1533905" y="0"/>
                </a:lnTo>
                <a:lnTo>
                  <a:pt x="0" y="0"/>
                </a:lnTo>
                <a:lnTo>
                  <a:pt x="0" y="390906"/>
                </a:lnTo>
                <a:lnTo>
                  <a:pt x="4559" y="3909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90906"/>
                </a:lnTo>
                <a:lnTo>
                  <a:pt x="1533905" y="390906"/>
                </a:lnTo>
                <a:close/>
              </a:path>
              <a:path w="1534159" h="3911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91159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534159" h="391159">
                <a:moveTo>
                  <a:pt x="15285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1524000" y="390906"/>
                </a:lnTo>
                <a:lnTo>
                  <a:pt x="1524000" y="385572"/>
                </a:lnTo>
                <a:lnTo>
                  <a:pt x="1528559" y="381000"/>
                </a:lnTo>
                <a:close/>
              </a:path>
              <a:path w="1534159" h="391159">
                <a:moveTo>
                  <a:pt x="9906" y="390906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6"/>
                </a:lnTo>
                <a:lnTo>
                  <a:pt x="9906" y="390906"/>
                </a:lnTo>
                <a:close/>
              </a:path>
              <a:path w="1534159" h="391159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91159">
                <a:moveTo>
                  <a:pt x="1528559" y="3810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81000"/>
                </a:lnTo>
                <a:lnTo>
                  <a:pt x="1528559" y="381000"/>
                </a:lnTo>
                <a:close/>
              </a:path>
              <a:path w="1534159" h="391159">
                <a:moveTo>
                  <a:pt x="1528559" y="390906"/>
                </a:moveTo>
                <a:lnTo>
                  <a:pt x="1528559" y="381000"/>
                </a:lnTo>
                <a:lnTo>
                  <a:pt x="1524000" y="385572"/>
                </a:lnTo>
                <a:lnTo>
                  <a:pt x="1524000" y="390906"/>
                </a:lnTo>
                <a:lnTo>
                  <a:pt x="1528559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89239" y="5382005"/>
            <a:ext cx="914400" cy="142875"/>
          </a:xfrm>
          <a:custGeom>
            <a:avLst/>
            <a:gdLst/>
            <a:ahLst/>
            <a:cxnLst/>
            <a:rect l="l" t="t" r="r" b="b"/>
            <a:pathLst>
              <a:path w="914400" h="142875">
                <a:moveTo>
                  <a:pt x="829056" y="70866"/>
                </a:moveTo>
                <a:lnTo>
                  <a:pt x="817994" y="57150"/>
                </a:lnTo>
                <a:lnTo>
                  <a:pt x="0" y="57150"/>
                </a:lnTo>
                <a:lnTo>
                  <a:pt x="0" y="85344"/>
                </a:lnTo>
                <a:lnTo>
                  <a:pt x="817504" y="85344"/>
                </a:lnTo>
                <a:lnTo>
                  <a:pt x="829056" y="70866"/>
                </a:lnTo>
                <a:close/>
              </a:path>
              <a:path w="914400" h="142875">
                <a:moveTo>
                  <a:pt x="914400" y="70866"/>
                </a:moveTo>
                <a:lnTo>
                  <a:pt x="771906" y="0"/>
                </a:lnTo>
                <a:lnTo>
                  <a:pt x="817994" y="57150"/>
                </a:lnTo>
                <a:lnTo>
                  <a:pt x="829056" y="57150"/>
                </a:lnTo>
                <a:lnTo>
                  <a:pt x="829056" y="113766"/>
                </a:lnTo>
                <a:lnTo>
                  <a:pt x="914400" y="70866"/>
                </a:lnTo>
                <a:close/>
              </a:path>
              <a:path w="914400" h="142875">
                <a:moveTo>
                  <a:pt x="829056" y="113766"/>
                </a:moveTo>
                <a:lnTo>
                  <a:pt x="829056" y="85344"/>
                </a:lnTo>
                <a:lnTo>
                  <a:pt x="817504" y="85344"/>
                </a:lnTo>
                <a:lnTo>
                  <a:pt x="771906" y="142494"/>
                </a:lnTo>
                <a:lnTo>
                  <a:pt x="829056" y="113766"/>
                </a:lnTo>
                <a:close/>
              </a:path>
              <a:path w="914400" h="142875">
                <a:moveTo>
                  <a:pt x="829056" y="85344"/>
                </a:moveTo>
                <a:lnTo>
                  <a:pt x="829056" y="70866"/>
                </a:lnTo>
                <a:lnTo>
                  <a:pt x="817504" y="85344"/>
                </a:lnTo>
                <a:lnTo>
                  <a:pt x="829056" y="85344"/>
                </a:lnTo>
                <a:close/>
              </a:path>
              <a:path w="914400" h="142875">
                <a:moveTo>
                  <a:pt x="829056" y="70866"/>
                </a:moveTo>
                <a:lnTo>
                  <a:pt x="829056" y="57150"/>
                </a:lnTo>
                <a:lnTo>
                  <a:pt x="817994" y="57150"/>
                </a:lnTo>
                <a:lnTo>
                  <a:pt x="829056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518039" y="5454777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880239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80645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280277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480683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2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80327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80745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80377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280795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480427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680845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880477" y="54547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080895" y="5440679"/>
            <a:ext cx="9525" cy="28575"/>
          </a:xfrm>
          <a:custGeom>
            <a:avLst/>
            <a:gdLst/>
            <a:ahLst/>
            <a:cxnLst/>
            <a:rect l="l" t="t" r="r" b="b"/>
            <a:pathLst>
              <a:path w="9525" h="28575">
                <a:moveTo>
                  <a:pt x="9143" y="28194"/>
                </a:moveTo>
                <a:lnTo>
                  <a:pt x="9143" y="0"/>
                </a:lnTo>
                <a:lnTo>
                  <a:pt x="0" y="0"/>
                </a:lnTo>
                <a:lnTo>
                  <a:pt x="0" y="28194"/>
                </a:lnTo>
                <a:lnTo>
                  <a:pt x="9143" y="28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661039" y="4264152"/>
            <a:ext cx="1371600" cy="349250"/>
          </a:xfrm>
          <a:prstGeom prst="rect">
            <a:avLst/>
          </a:prstGeom>
          <a:solidFill>
            <a:srgbClr val="FF00FF"/>
          </a:solidFill>
        </p:spPr>
        <p:txBody>
          <a:bodyPr vert="horz" wrap="square" lIns="0" tIns="0" rIns="0" bIns="0" rtlCol="0">
            <a:spAutoFit/>
          </a:bodyPr>
          <a:lstStyle/>
          <a:p>
            <a:pPr marL="73025">
              <a:lnSpc>
                <a:spcPts val="2750"/>
              </a:lnSpc>
            </a:pPr>
            <a:r>
              <a:rPr sz="2400" b="1" dirty="0">
                <a:latin typeface="楷体"/>
                <a:cs typeface="楷体"/>
              </a:rPr>
              <a:t>解密过程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025785" y="5209285"/>
            <a:ext cx="718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密钥</a:t>
            </a:r>
            <a:r>
              <a:rPr sz="2000" b="1" spc="-5" dirty="0">
                <a:solidFill>
                  <a:srgbClr val="FD1813"/>
                </a:solidFill>
                <a:latin typeface="Arial"/>
                <a:cs typeface="Arial"/>
              </a:rPr>
              <a:t>K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717425" y="2286123"/>
            <a:ext cx="534670" cy="108140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25"/>
              </a:spcBef>
            </a:pPr>
            <a:r>
              <a:rPr sz="3600" dirty="0">
                <a:latin typeface="宋体"/>
                <a:cs typeface="宋体"/>
              </a:rPr>
              <a:t>⊕</a:t>
            </a:r>
            <a:endParaRPr sz="3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196979" y="2553715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IV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527439" y="2640329"/>
            <a:ext cx="304800" cy="142875"/>
          </a:xfrm>
          <a:custGeom>
            <a:avLst/>
            <a:gdLst/>
            <a:ahLst/>
            <a:cxnLst/>
            <a:rect l="l" t="t" r="r" b="b"/>
            <a:pathLst>
              <a:path w="304800" h="142875">
                <a:moveTo>
                  <a:pt x="219456" y="70866"/>
                </a:moveTo>
                <a:lnTo>
                  <a:pt x="208394" y="57150"/>
                </a:lnTo>
                <a:lnTo>
                  <a:pt x="0" y="57150"/>
                </a:lnTo>
                <a:lnTo>
                  <a:pt x="0" y="85344"/>
                </a:lnTo>
                <a:lnTo>
                  <a:pt x="207904" y="85344"/>
                </a:lnTo>
                <a:lnTo>
                  <a:pt x="219456" y="70866"/>
                </a:lnTo>
                <a:close/>
              </a:path>
              <a:path w="304800" h="142875">
                <a:moveTo>
                  <a:pt x="304800" y="70866"/>
                </a:moveTo>
                <a:lnTo>
                  <a:pt x="162306" y="0"/>
                </a:lnTo>
                <a:lnTo>
                  <a:pt x="208394" y="57150"/>
                </a:lnTo>
                <a:lnTo>
                  <a:pt x="219456" y="57150"/>
                </a:lnTo>
                <a:lnTo>
                  <a:pt x="219456" y="113766"/>
                </a:lnTo>
                <a:lnTo>
                  <a:pt x="304800" y="70866"/>
                </a:lnTo>
                <a:close/>
              </a:path>
              <a:path w="304800" h="142875">
                <a:moveTo>
                  <a:pt x="219456" y="113766"/>
                </a:moveTo>
                <a:lnTo>
                  <a:pt x="219456" y="85344"/>
                </a:lnTo>
                <a:lnTo>
                  <a:pt x="207904" y="85344"/>
                </a:lnTo>
                <a:lnTo>
                  <a:pt x="162306" y="142494"/>
                </a:lnTo>
                <a:lnTo>
                  <a:pt x="219456" y="113766"/>
                </a:lnTo>
                <a:close/>
              </a:path>
              <a:path w="304800" h="142875">
                <a:moveTo>
                  <a:pt x="219456" y="85344"/>
                </a:moveTo>
                <a:lnTo>
                  <a:pt x="219456" y="70866"/>
                </a:lnTo>
                <a:lnTo>
                  <a:pt x="207904" y="85344"/>
                </a:lnTo>
                <a:lnTo>
                  <a:pt x="219456" y="85344"/>
                </a:lnTo>
                <a:close/>
              </a:path>
              <a:path w="304800" h="142875">
                <a:moveTo>
                  <a:pt x="219456" y="70866"/>
                </a:moveTo>
                <a:lnTo>
                  <a:pt x="219456" y="57150"/>
                </a:lnTo>
                <a:lnTo>
                  <a:pt x="208394" y="57150"/>
                </a:lnTo>
                <a:lnTo>
                  <a:pt x="219456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13773" y="2406395"/>
            <a:ext cx="142494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13773" y="3396996"/>
            <a:ext cx="142494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13773" y="2863595"/>
            <a:ext cx="142494" cy="152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683385" y="2008499"/>
            <a:ext cx="1326515" cy="98234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P2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600" dirty="0">
                <a:latin typeface="宋体"/>
                <a:cs typeface="宋体"/>
              </a:rPr>
              <a:t>⊕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5275973" y="2406395"/>
            <a:ext cx="142494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275973" y="2863595"/>
            <a:ext cx="142494" cy="152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7800727" y="2008499"/>
            <a:ext cx="1341120" cy="135953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Pn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20"/>
              </a:spcBef>
            </a:pPr>
            <a:r>
              <a:rPr sz="3600" dirty="0">
                <a:latin typeface="宋体"/>
                <a:cs typeface="宋体"/>
              </a:rPr>
              <a:t>⊕</a:t>
            </a:r>
            <a:endParaRPr sz="36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400174" y="2406395"/>
            <a:ext cx="14249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400174" y="2863595"/>
            <a:ext cx="142493" cy="152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746639" y="377837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051439" y="2640329"/>
            <a:ext cx="1143000" cy="142875"/>
          </a:xfrm>
          <a:custGeom>
            <a:avLst/>
            <a:gdLst/>
            <a:ahLst/>
            <a:cxnLst/>
            <a:rect l="l" t="t" r="r" b="b"/>
            <a:pathLst>
              <a:path w="1143000" h="142875">
                <a:moveTo>
                  <a:pt x="1057656" y="70865"/>
                </a:moveTo>
                <a:lnTo>
                  <a:pt x="1046594" y="57150"/>
                </a:lnTo>
                <a:lnTo>
                  <a:pt x="0" y="57150"/>
                </a:lnTo>
                <a:lnTo>
                  <a:pt x="0" y="85343"/>
                </a:lnTo>
                <a:lnTo>
                  <a:pt x="1046104" y="85343"/>
                </a:lnTo>
                <a:lnTo>
                  <a:pt x="1057656" y="70865"/>
                </a:lnTo>
                <a:close/>
              </a:path>
              <a:path w="1143000" h="142875">
                <a:moveTo>
                  <a:pt x="1143000" y="70865"/>
                </a:moveTo>
                <a:lnTo>
                  <a:pt x="1000505" y="0"/>
                </a:lnTo>
                <a:lnTo>
                  <a:pt x="1046594" y="57150"/>
                </a:lnTo>
                <a:lnTo>
                  <a:pt x="1057656" y="57150"/>
                </a:lnTo>
                <a:lnTo>
                  <a:pt x="1057656" y="113766"/>
                </a:lnTo>
                <a:lnTo>
                  <a:pt x="1143000" y="70865"/>
                </a:lnTo>
                <a:close/>
              </a:path>
              <a:path w="1143000" h="142875">
                <a:moveTo>
                  <a:pt x="1057656" y="113766"/>
                </a:moveTo>
                <a:lnTo>
                  <a:pt x="1057656" y="85343"/>
                </a:lnTo>
                <a:lnTo>
                  <a:pt x="1046104" y="85343"/>
                </a:lnTo>
                <a:lnTo>
                  <a:pt x="1000505" y="142494"/>
                </a:lnTo>
                <a:lnTo>
                  <a:pt x="1057656" y="113766"/>
                </a:lnTo>
                <a:close/>
              </a:path>
              <a:path w="1143000" h="142875">
                <a:moveTo>
                  <a:pt x="1057656" y="85343"/>
                </a:moveTo>
                <a:lnTo>
                  <a:pt x="1057656" y="70865"/>
                </a:lnTo>
                <a:lnTo>
                  <a:pt x="1046104" y="85343"/>
                </a:lnTo>
                <a:lnTo>
                  <a:pt x="1057656" y="85343"/>
                </a:lnTo>
                <a:close/>
              </a:path>
              <a:path w="1143000" h="142875">
                <a:moveTo>
                  <a:pt x="1057656" y="70865"/>
                </a:moveTo>
                <a:lnTo>
                  <a:pt x="1057656" y="57150"/>
                </a:lnTo>
                <a:lnTo>
                  <a:pt x="1046594" y="57150"/>
                </a:lnTo>
                <a:lnTo>
                  <a:pt x="1057656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051820" y="2711195"/>
            <a:ext cx="0" cy="1066800"/>
          </a:xfrm>
          <a:custGeom>
            <a:avLst/>
            <a:gdLst/>
            <a:ahLst/>
            <a:cxnLst/>
            <a:rect l="l" t="t" r="r" b="b"/>
            <a:pathLst>
              <a:path h="1066800">
                <a:moveTo>
                  <a:pt x="0" y="0"/>
                </a:moveTo>
                <a:lnTo>
                  <a:pt x="0" y="10668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108839" y="37783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309233" y="3778377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413627" y="2640329"/>
            <a:ext cx="1905000" cy="142875"/>
          </a:xfrm>
          <a:custGeom>
            <a:avLst/>
            <a:gdLst/>
            <a:ahLst/>
            <a:cxnLst/>
            <a:rect l="l" t="t" r="r" b="b"/>
            <a:pathLst>
              <a:path w="1905000" h="142875">
                <a:moveTo>
                  <a:pt x="114300" y="85343"/>
                </a:moveTo>
                <a:lnTo>
                  <a:pt x="114300" y="57150"/>
                </a:lnTo>
                <a:lnTo>
                  <a:pt x="0" y="57150"/>
                </a:lnTo>
                <a:lnTo>
                  <a:pt x="0" y="85343"/>
                </a:lnTo>
                <a:lnTo>
                  <a:pt x="114300" y="85343"/>
                </a:lnTo>
                <a:close/>
              </a:path>
              <a:path w="1905000" h="142875">
                <a:moveTo>
                  <a:pt x="314718" y="85343"/>
                </a:moveTo>
                <a:lnTo>
                  <a:pt x="314718" y="57150"/>
                </a:lnTo>
                <a:lnTo>
                  <a:pt x="200418" y="57150"/>
                </a:lnTo>
                <a:lnTo>
                  <a:pt x="200418" y="85343"/>
                </a:lnTo>
                <a:lnTo>
                  <a:pt x="314718" y="85343"/>
                </a:lnTo>
                <a:close/>
              </a:path>
              <a:path w="1905000" h="142875">
                <a:moveTo>
                  <a:pt x="514350" y="85343"/>
                </a:moveTo>
                <a:lnTo>
                  <a:pt x="514350" y="57150"/>
                </a:lnTo>
                <a:lnTo>
                  <a:pt x="400050" y="57150"/>
                </a:lnTo>
                <a:lnTo>
                  <a:pt x="400050" y="85343"/>
                </a:lnTo>
                <a:lnTo>
                  <a:pt x="514350" y="85343"/>
                </a:lnTo>
                <a:close/>
              </a:path>
              <a:path w="1905000" h="142875">
                <a:moveTo>
                  <a:pt x="714768" y="85343"/>
                </a:moveTo>
                <a:lnTo>
                  <a:pt x="714768" y="57150"/>
                </a:lnTo>
                <a:lnTo>
                  <a:pt x="600468" y="57150"/>
                </a:lnTo>
                <a:lnTo>
                  <a:pt x="600468" y="85343"/>
                </a:lnTo>
                <a:lnTo>
                  <a:pt x="714768" y="85343"/>
                </a:lnTo>
                <a:close/>
              </a:path>
              <a:path w="1905000" h="142875">
                <a:moveTo>
                  <a:pt x="914400" y="85343"/>
                </a:moveTo>
                <a:lnTo>
                  <a:pt x="914400" y="57150"/>
                </a:lnTo>
                <a:lnTo>
                  <a:pt x="800100" y="57150"/>
                </a:lnTo>
                <a:lnTo>
                  <a:pt x="800100" y="85343"/>
                </a:lnTo>
                <a:lnTo>
                  <a:pt x="914400" y="85343"/>
                </a:lnTo>
                <a:close/>
              </a:path>
              <a:path w="1905000" h="142875">
                <a:moveTo>
                  <a:pt x="1114818" y="85343"/>
                </a:moveTo>
                <a:lnTo>
                  <a:pt x="1114818" y="57150"/>
                </a:lnTo>
                <a:lnTo>
                  <a:pt x="1000518" y="57150"/>
                </a:lnTo>
                <a:lnTo>
                  <a:pt x="1000518" y="85343"/>
                </a:lnTo>
                <a:lnTo>
                  <a:pt x="1114818" y="85343"/>
                </a:lnTo>
                <a:close/>
              </a:path>
              <a:path w="1905000" h="142875">
                <a:moveTo>
                  <a:pt x="1314450" y="85343"/>
                </a:moveTo>
                <a:lnTo>
                  <a:pt x="1314450" y="57150"/>
                </a:lnTo>
                <a:lnTo>
                  <a:pt x="1200150" y="57150"/>
                </a:lnTo>
                <a:lnTo>
                  <a:pt x="1200150" y="85343"/>
                </a:lnTo>
                <a:lnTo>
                  <a:pt x="1314450" y="85343"/>
                </a:lnTo>
                <a:close/>
              </a:path>
              <a:path w="1905000" h="142875">
                <a:moveTo>
                  <a:pt x="1514868" y="85343"/>
                </a:moveTo>
                <a:lnTo>
                  <a:pt x="1514868" y="57150"/>
                </a:lnTo>
                <a:lnTo>
                  <a:pt x="1400568" y="57150"/>
                </a:lnTo>
                <a:lnTo>
                  <a:pt x="1400568" y="85343"/>
                </a:lnTo>
                <a:lnTo>
                  <a:pt x="1514868" y="85343"/>
                </a:lnTo>
                <a:close/>
              </a:path>
              <a:path w="1905000" h="142875">
                <a:moveTo>
                  <a:pt x="1714500" y="85343"/>
                </a:moveTo>
                <a:lnTo>
                  <a:pt x="1714500" y="57150"/>
                </a:lnTo>
                <a:lnTo>
                  <a:pt x="1600200" y="57150"/>
                </a:lnTo>
                <a:lnTo>
                  <a:pt x="1600200" y="85343"/>
                </a:lnTo>
                <a:lnTo>
                  <a:pt x="1714500" y="85343"/>
                </a:lnTo>
                <a:close/>
              </a:path>
              <a:path w="1905000" h="142875">
                <a:moveTo>
                  <a:pt x="1905000" y="70865"/>
                </a:moveTo>
                <a:lnTo>
                  <a:pt x="1762518" y="0"/>
                </a:lnTo>
                <a:lnTo>
                  <a:pt x="1808607" y="57150"/>
                </a:lnTo>
                <a:lnTo>
                  <a:pt x="1819668" y="57150"/>
                </a:lnTo>
                <a:lnTo>
                  <a:pt x="1819668" y="113763"/>
                </a:lnTo>
                <a:lnTo>
                  <a:pt x="1905000" y="70865"/>
                </a:lnTo>
                <a:close/>
              </a:path>
              <a:path w="1905000" h="142875">
                <a:moveTo>
                  <a:pt x="1819668" y="113763"/>
                </a:moveTo>
                <a:lnTo>
                  <a:pt x="1819668" y="85343"/>
                </a:lnTo>
                <a:lnTo>
                  <a:pt x="1808117" y="85343"/>
                </a:lnTo>
                <a:lnTo>
                  <a:pt x="1762518" y="142494"/>
                </a:lnTo>
                <a:lnTo>
                  <a:pt x="1819668" y="113763"/>
                </a:lnTo>
                <a:close/>
              </a:path>
              <a:path w="1905000" h="142875">
                <a:moveTo>
                  <a:pt x="1819668" y="70865"/>
                </a:moveTo>
                <a:lnTo>
                  <a:pt x="1808607" y="57150"/>
                </a:lnTo>
                <a:lnTo>
                  <a:pt x="1800618" y="57150"/>
                </a:lnTo>
                <a:lnTo>
                  <a:pt x="1800618" y="85343"/>
                </a:lnTo>
                <a:lnTo>
                  <a:pt x="1808117" y="85343"/>
                </a:lnTo>
                <a:lnTo>
                  <a:pt x="1819668" y="70865"/>
                </a:lnTo>
                <a:close/>
              </a:path>
              <a:path w="1905000" h="142875">
                <a:moveTo>
                  <a:pt x="1819668" y="85343"/>
                </a:moveTo>
                <a:lnTo>
                  <a:pt x="1819668" y="70865"/>
                </a:lnTo>
                <a:lnTo>
                  <a:pt x="1808117" y="85343"/>
                </a:lnTo>
                <a:lnTo>
                  <a:pt x="1819668" y="85343"/>
                </a:lnTo>
                <a:close/>
              </a:path>
              <a:path w="1905000" h="142875">
                <a:moveTo>
                  <a:pt x="1819668" y="70865"/>
                </a:moveTo>
                <a:lnTo>
                  <a:pt x="1819668" y="57150"/>
                </a:lnTo>
                <a:lnTo>
                  <a:pt x="1808607" y="57150"/>
                </a:lnTo>
                <a:lnTo>
                  <a:pt x="1819668" y="70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414020" y="27111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414020" y="2911601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414020" y="311124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14020" y="33116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14020" y="35112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399923" y="37117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2819533" y="5693155"/>
            <a:ext cx="482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宋体"/>
                <a:cs typeface="宋体"/>
              </a:rPr>
              <a:t>⊕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990735" y="5682996"/>
            <a:ext cx="142494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989973" y="6140196"/>
            <a:ext cx="142494" cy="152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155825" y="5287469"/>
            <a:ext cx="534670" cy="9798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000" b="1" spc="-5" dirty="0">
                <a:latin typeface="宋体"/>
                <a:cs typeface="宋体"/>
              </a:rPr>
              <a:t>解密</a:t>
            </a:r>
            <a:endParaRPr sz="2000">
              <a:latin typeface="宋体"/>
              <a:cs typeface="宋体"/>
            </a:endParaRPr>
          </a:p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3600" dirty="0">
                <a:latin typeface="宋体"/>
                <a:cs typeface="宋体"/>
              </a:rPr>
              <a:t>⊕</a:t>
            </a:r>
            <a:endParaRPr sz="3600">
              <a:latin typeface="宋体"/>
              <a:cs typeface="宋体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352935" y="5682996"/>
            <a:ext cx="142494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352173" y="6140196"/>
            <a:ext cx="142494" cy="152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7953127" y="5287469"/>
            <a:ext cx="1341120" cy="13550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380"/>
              </a:spcBef>
            </a:pPr>
            <a:r>
              <a:rPr sz="2000" b="1" spc="-5" dirty="0">
                <a:latin typeface="宋体"/>
                <a:cs typeface="宋体"/>
              </a:rPr>
              <a:t>解密</a:t>
            </a:r>
            <a:endParaRPr sz="2000">
              <a:latin typeface="宋体"/>
              <a:cs typeface="宋体"/>
            </a:endParaRPr>
          </a:p>
          <a:p>
            <a:pPr marL="365125">
              <a:lnSpc>
                <a:spcPct val="100000"/>
              </a:lnSpc>
              <a:spcBef>
                <a:spcPts val="515"/>
              </a:spcBef>
            </a:pPr>
            <a:r>
              <a:rPr sz="3600" dirty="0">
                <a:latin typeface="宋体"/>
                <a:cs typeface="宋体"/>
              </a:rPr>
              <a:t>⊕</a:t>
            </a:r>
            <a:endParaRPr sz="36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000" b="1" spc="-5" dirty="0">
                <a:latin typeface="宋体"/>
                <a:cs typeface="宋体"/>
              </a:rPr>
              <a:t>明文分</a:t>
            </a:r>
            <a:r>
              <a:rPr sz="2000" b="1" dirty="0">
                <a:latin typeface="宋体"/>
                <a:cs typeface="宋体"/>
              </a:rPr>
              <a:t>组</a:t>
            </a:r>
            <a:r>
              <a:rPr sz="2000" b="1" spc="-10" dirty="0">
                <a:latin typeface="Times New Roman"/>
                <a:cs typeface="Times New Roman"/>
              </a:rPr>
              <a:t>Pn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477136" y="5682996"/>
            <a:ext cx="142493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476374" y="6140196"/>
            <a:ext cx="142494" cy="1524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822839" y="4919853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>
                <a:moveTo>
                  <a:pt x="0" y="0"/>
                </a:moveTo>
                <a:lnTo>
                  <a:pt x="368808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91647" y="5992367"/>
            <a:ext cx="1079500" cy="143510"/>
          </a:xfrm>
          <a:custGeom>
            <a:avLst/>
            <a:gdLst/>
            <a:ahLst/>
            <a:cxnLst/>
            <a:rect l="l" t="t" r="r" b="b"/>
            <a:pathLst>
              <a:path w="1079500" h="143510">
                <a:moveTo>
                  <a:pt x="993647" y="71627"/>
                </a:moveTo>
                <a:lnTo>
                  <a:pt x="982690" y="57895"/>
                </a:lnTo>
                <a:lnTo>
                  <a:pt x="0" y="56387"/>
                </a:lnTo>
                <a:lnTo>
                  <a:pt x="0" y="84581"/>
                </a:lnTo>
                <a:lnTo>
                  <a:pt x="982110" y="86088"/>
                </a:lnTo>
                <a:lnTo>
                  <a:pt x="993647" y="71627"/>
                </a:lnTo>
                <a:close/>
              </a:path>
              <a:path w="1079500" h="143510">
                <a:moveTo>
                  <a:pt x="1078992" y="71627"/>
                </a:moveTo>
                <a:lnTo>
                  <a:pt x="936497" y="0"/>
                </a:lnTo>
                <a:lnTo>
                  <a:pt x="982690" y="57895"/>
                </a:lnTo>
                <a:lnTo>
                  <a:pt x="993647" y="57911"/>
                </a:lnTo>
                <a:lnTo>
                  <a:pt x="993647" y="114528"/>
                </a:lnTo>
                <a:lnTo>
                  <a:pt x="1078992" y="71627"/>
                </a:lnTo>
                <a:close/>
              </a:path>
              <a:path w="1079500" h="143510">
                <a:moveTo>
                  <a:pt x="993647" y="114528"/>
                </a:moveTo>
                <a:lnTo>
                  <a:pt x="993647" y="86105"/>
                </a:lnTo>
                <a:lnTo>
                  <a:pt x="982110" y="86088"/>
                </a:lnTo>
                <a:lnTo>
                  <a:pt x="936497" y="143255"/>
                </a:lnTo>
                <a:lnTo>
                  <a:pt x="993647" y="114528"/>
                </a:lnTo>
                <a:close/>
              </a:path>
              <a:path w="1079500" h="143510">
                <a:moveTo>
                  <a:pt x="993647" y="86105"/>
                </a:moveTo>
                <a:lnTo>
                  <a:pt x="993647" y="71627"/>
                </a:lnTo>
                <a:lnTo>
                  <a:pt x="982110" y="86088"/>
                </a:lnTo>
                <a:lnTo>
                  <a:pt x="993647" y="86105"/>
                </a:lnTo>
                <a:close/>
              </a:path>
              <a:path w="1079500" h="143510">
                <a:moveTo>
                  <a:pt x="993647" y="71627"/>
                </a:moveTo>
                <a:lnTo>
                  <a:pt x="993647" y="57911"/>
                </a:lnTo>
                <a:lnTo>
                  <a:pt x="982690" y="57895"/>
                </a:lnTo>
                <a:lnTo>
                  <a:pt x="993647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97743" y="4919471"/>
            <a:ext cx="0" cy="1145540"/>
          </a:xfrm>
          <a:custGeom>
            <a:avLst/>
            <a:gdLst/>
            <a:ahLst/>
            <a:cxnLst/>
            <a:rect l="l" t="t" r="r" b="b"/>
            <a:pathLst>
              <a:path h="1145539">
                <a:moveTo>
                  <a:pt x="0" y="0"/>
                </a:moveTo>
                <a:lnTo>
                  <a:pt x="0" y="1145286"/>
                </a:lnTo>
              </a:path>
            </a:pathLst>
          </a:custGeom>
          <a:ln w="4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85039" y="4921377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385433" y="4921377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>
                <a:moveTo>
                  <a:pt x="0" y="0"/>
                </a:moveTo>
                <a:lnTo>
                  <a:pt x="104394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489827" y="5993129"/>
            <a:ext cx="1905000" cy="142875"/>
          </a:xfrm>
          <a:custGeom>
            <a:avLst/>
            <a:gdLst/>
            <a:ahLst/>
            <a:cxnLst/>
            <a:rect l="l" t="t" r="r" b="b"/>
            <a:pathLst>
              <a:path w="1905000" h="142875">
                <a:moveTo>
                  <a:pt x="114299" y="85344"/>
                </a:moveTo>
                <a:lnTo>
                  <a:pt x="114299" y="57150"/>
                </a:lnTo>
                <a:lnTo>
                  <a:pt x="0" y="57150"/>
                </a:lnTo>
                <a:lnTo>
                  <a:pt x="0" y="85344"/>
                </a:lnTo>
                <a:lnTo>
                  <a:pt x="114299" y="85344"/>
                </a:lnTo>
                <a:close/>
              </a:path>
              <a:path w="1905000" h="142875">
                <a:moveTo>
                  <a:pt x="314718" y="85344"/>
                </a:moveTo>
                <a:lnTo>
                  <a:pt x="314718" y="57150"/>
                </a:lnTo>
                <a:lnTo>
                  <a:pt x="200418" y="57150"/>
                </a:lnTo>
                <a:lnTo>
                  <a:pt x="200418" y="85344"/>
                </a:lnTo>
                <a:lnTo>
                  <a:pt x="314718" y="85344"/>
                </a:lnTo>
                <a:close/>
              </a:path>
              <a:path w="1905000" h="142875">
                <a:moveTo>
                  <a:pt x="514349" y="85344"/>
                </a:moveTo>
                <a:lnTo>
                  <a:pt x="514349" y="57150"/>
                </a:lnTo>
                <a:lnTo>
                  <a:pt x="400049" y="57150"/>
                </a:lnTo>
                <a:lnTo>
                  <a:pt x="400049" y="85344"/>
                </a:lnTo>
                <a:lnTo>
                  <a:pt x="514349" y="85344"/>
                </a:lnTo>
                <a:close/>
              </a:path>
              <a:path w="1905000" h="142875">
                <a:moveTo>
                  <a:pt x="714768" y="85344"/>
                </a:moveTo>
                <a:lnTo>
                  <a:pt x="714768" y="57150"/>
                </a:lnTo>
                <a:lnTo>
                  <a:pt x="600468" y="57150"/>
                </a:lnTo>
                <a:lnTo>
                  <a:pt x="600468" y="85344"/>
                </a:lnTo>
                <a:lnTo>
                  <a:pt x="714768" y="85344"/>
                </a:lnTo>
                <a:close/>
              </a:path>
              <a:path w="1905000" h="142875">
                <a:moveTo>
                  <a:pt x="914399" y="85344"/>
                </a:moveTo>
                <a:lnTo>
                  <a:pt x="914399" y="57150"/>
                </a:lnTo>
                <a:lnTo>
                  <a:pt x="800099" y="57150"/>
                </a:lnTo>
                <a:lnTo>
                  <a:pt x="800099" y="85344"/>
                </a:lnTo>
                <a:lnTo>
                  <a:pt x="914399" y="85344"/>
                </a:lnTo>
                <a:close/>
              </a:path>
              <a:path w="1905000" h="142875">
                <a:moveTo>
                  <a:pt x="1114818" y="85344"/>
                </a:moveTo>
                <a:lnTo>
                  <a:pt x="1114818" y="57150"/>
                </a:lnTo>
                <a:lnTo>
                  <a:pt x="1000518" y="57150"/>
                </a:lnTo>
                <a:lnTo>
                  <a:pt x="1000518" y="85344"/>
                </a:lnTo>
                <a:lnTo>
                  <a:pt x="1114818" y="85344"/>
                </a:lnTo>
                <a:close/>
              </a:path>
              <a:path w="1905000" h="142875">
                <a:moveTo>
                  <a:pt x="1314449" y="85344"/>
                </a:moveTo>
                <a:lnTo>
                  <a:pt x="1314449" y="57150"/>
                </a:lnTo>
                <a:lnTo>
                  <a:pt x="1200149" y="57150"/>
                </a:lnTo>
                <a:lnTo>
                  <a:pt x="1200149" y="85344"/>
                </a:lnTo>
                <a:lnTo>
                  <a:pt x="1314449" y="85344"/>
                </a:lnTo>
                <a:close/>
              </a:path>
              <a:path w="1905000" h="142875">
                <a:moveTo>
                  <a:pt x="1514868" y="85344"/>
                </a:moveTo>
                <a:lnTo>
                  <a:pt x="1514868" y="57150"/>
                </a:lnTo>
                <a:lnTo>
                  <a:pt x="1400568" y="57150"/>
                </a:lnTo>
                <a:lnTo>
                  <a:pt x="1400568" y="85344"/>
                </a:lnTo>
                <a:lnTo>
                  <a:pt x="1514868" y="85344"/>
                </a:lnTo>
                <a:close/>
              </a:path>
              <a:path w="1905000" h="142875">
                <a:moveTo>
                  <a:pt x="1714499" y="85344"/>
                </a:moveTo>
                <a:lnTo>
                  <a:pt x="1714499" y="57150"/>
                </a:lnTo>
                <a:lnTo>
                  <a:pt x="1600199" y="57150"/>
                </a:lnTo>
                <a:lnTo>
                  <a:pt x="1600199" y="85344"/>
                </a:lnTo>
                <a:lnTo>
                  <a:pt x="1714499" y="85344"/>
                </a:lnTo>
                <a:close/>
              </a:path>
              <a:path w="1905000" h="142875">
                <a:moveTo>
                  <a:pt x="1904999" y="70866"/>
                </a:moveTo>
                <a:lnTo>
                  <a:pt x="1762518" y="0"/>
                </a:lnTo>
                <a:lnTo>
                  <a:pt x="1808607" y="57150"/>
                </a:lnTo>
                <a:lnTo>
                  <a:pt x="1819668" y="57150"/>
                </a:lnTo>
                <a:lnTo>
                  <a:pt x="1819668" y="113763"/>
                </a:lnTo>
                <a:lnTo>
                  <a:pt x="1904999" y="70866"/>
                </a:lnTo>
                <a:close/>
              </a:path>
              <a:path w="1905000" h="142875">
                <a:moveTo>
                  <a:pt x="1819668" y="113763"/>
                </a:moveTo>
                <a:lnTo>
                  <a:pt x="1819668" y="85344"/>
                </a:lnTo>
                <a:lnTo>
                  <a:pt x="1808117" y="85344"/>
                </a:lnTo>
                <a:lnTo>
                  <a:pt x="1762518" y="142494"/>
                </a:lnTo>
                <a:lnTo>
                  <a:pt x="1819668" y="113763"/>
                </a:lnTo>
                <a:close/>
              </a:path>
              <a:path w="1905000" h="142875">
                <a:moveTo>
                  <a:pt x="1819668" y="70866"/>
                </a:moveTo>
                <a:lnTo>
                  <a:pt x="1808607" y="57150"/>
                </a:lnTo>
                <a:lnTo>
                  <a:pt x="1800618" y="57150"/>
                </a:lnTo>
                <a:lnTo>
                  <a:pt x="1800618" y="85344"/>
                </a:lnTo>
                <a:lnTo>
                  <a:pt x="1808117" y="85344"/>
                </a:lnTo>
                <a:lnTo>
                  <a:pt x="1819668" y="70866"/>
                </a:lnTo>
                <a:close/>
              </a:path>
              <a:path w="1905000" h="142875">
                <a:moveTo>
                  <a:pt x="1819668" y="85344"/>
                </a:moveTo>
                <a:lnTo>
                  <a:pt x="1819668" y="70866"/>
                </a:lnTo>
                <a:lnTo>
                  <a:pt x="1808117" y="85344"/>
                </a:lnTo>
                <a:lnTo>
                  <a:pt x="1819668" y="85344"/>
                </a:lnTo>
                <a:close/>
              </a:path>
              <a:path w="1905000" h="142875">
                <a:moveTo>
                  <a:pt x="1819668" y="70866"/>
                </a:moveTo>
                <a:lnTo>
                  <a:pt x="1819668" y="57150"/>
                </a:lnTo>
                <a:lnTo>
                  <a:pt x="1808607" y="57150"/>
                </a:lnTo>
                <a:lnTo>
                  <a:pt x="1819668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90220" y="49209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90220" y="51214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90220" y="53210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490220" y="55214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90220" y="57210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490220" y="59215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89973" y="5073396"/>
            <a:ext cx="142494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5352173" y="5073396"/>
            <a:ext cx="142494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476374" y="5073396"/>
            <a:ext cx="14249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275973" y="3396996"/>
            <a:ext cx="142494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00174" y="3396996"/>
            <a:ext cx="142493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2273179" y="5868416"/>
            <a:ext cx="280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IV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2527439" y="5993129"/>
            <a:ext cx="381000" cy="142875"/>
          </a:xfrm>
          <a:custGeom>
            <a:avLst/>
            <a:gdLst/>
            <a:ahLst/>
            <a:cxnLst/>
            <a:rect l="l" t="t" r="r" b="b"/>
            <a:pathLst>
              <a:path w="381000" h="142875">
                <a:moveTo>
                  <a:pt x="295656" y="70866"/>
                </a:moveTo>
                <a:lnTo>
                  <a:pt x="284594" y="57150"/>
                </a:lnTo>
                <a:lnTo>
                  <a:pt x="0" y="57150"/>
                </a:lnTo>
                <a:lnTo>
                  <a:pt x="0" y="85344"/>
                </a:lnTo>
                <a:lnTo>
                  <a:pt x="284104" y="85344"/>
                </a:lnTo>
                <a:lnTo>
                  <a:pt x="295656" y="70866"/>
                </a:lnTo>
                <a:close/>
              </a:path>
              <a:path w="381000" h="142875">
                <a:moveTo>
                  <a:pt x="381000" y="70866"/>
                </a:moveTo>
                <a:lnTo>
                  <a:pt x="238506" y="0"/>
                </a:lnTo>
                <a:lnTo>
                  <a:pt x="284594" y="57150"/>
                </a:lnTo>
                <a:lnTo>
                  <a:pt x="295656" y="57150"/>
                </a:lnTo>
                <a:lnTo>
                  <a:pt x="295656" y="113766"/>
                </a:lnTo>
                <a:lnTo>
                  <a:pt x="381000" y="70866"/>
                </a:lnTo>
                <a:close/>
              </a:path>
              <a:path w="381000" h="142875">
                <a:moveTo>
                  <a:pt x="295656" y="113766"/>
                </a:moveTo>
                <a:lnTo>
                  <a:pt x="295656" y="85344"/>
                </a:lnTo>
                <a:lnTo>
                  <a:pt x="284104" y="85344"/>
                </a:lnTo>
                <a:lnTo>
                  <a:pt x="238506" y="142494"/>
                </a:lnTo>
                <a:lnTo>
                  <a:pt x="295656" y="113766"/>
                </a:lnTo>
                <a:close/>
              </a:path>
              <a:path w="381000" h="142875">
                <a:moveTo>
                  <a:pt x="295656" y="85344"/>
                </a:moveTo>
                <a:lnTo>
                  <a:pt x="295656" y="70866"/>
                </a:lnTo>
                <a:lnTo>
                  <a:pt x="284104" y="85344"/>
                </a:lnTo>
                <a:lnTo>
                  <a:pt x="295656" y="85344"/>
                </a:lnTo>
                <a:close/>
              </a:path>
              <a:path w="381000" h="142875">
                <a:moveTo>
                  <a:pt x="295656" y="70866"/>
                </a:moveTo>
                <a:lnTo>
                  <a:pt x="295656" y="57150"/>
                </a:lnTo>
                <a:lnTo>
                  <a:pt x="284594" y="57150"/>
                </a:lnTo>
                <a:lnTo>
                  <a:pt x="295656" y="708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118</a:t>
            </a:fld>
            <a:endParaRPr spc="-5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7214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CBC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特点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5631" y="1973579"/>
            <a:ext cx="158495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5631" y="3033522"/>
            <a:ext cx="158495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5631" y="4093464"/>
            <a:ext cx="158495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5631" y="5157215"/>
            <a:ext cx="158495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5631" y="6217158"/>
            <a:ext cx="158495" cy="166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359" marR="158750">
              <a:lnSpc>
                <a:spcPct val="135000"/>
              </a:lnSpc>
              <a:spcBef>
                <a:spcPts val="100"/>
              </a:spcBef>
            </a:pPr>
            <a:r>
              <a:rPr dirty="0"/>
              <a:t>一种反馈机制在分组密码中的应用，每个密文分组不仅依赖于 产生它的明文分组，还依赖于它前面的所有分组；</a:t>
            </a:r>
          </a:p>
          <a:p>
            <a:pPr marL="467359" marR="158750">
              <a:lnSpc>
                <a:spcPct val="135000"/>
              </a:lnSpc>
              <a:spcBef>
                <a:spcPts val="575"/>
              </a:spcBef>
            </a:pPr>
            <a:r>
              <a:rPr dirty="0">
                <a:solidFill>
                  <a:srgbClr val="008000"/>
                </a:solidFill>
              </a:rPr>
              <a:t>相同的明文，即使相同的密钥下也会得到不同的密文分组，隐 藏了明文的统计特性；</a:t>
            </a:r>
          </a:p>
          <a:p>
            <a:pPr marL="467359" marR="158750">
              <a:lnSpc>
                <a:spcPct val="135000"/>
              </a:lnSpc>
              <a:spcBef>
                <a:spcPts val="575"/>
              </a:spcBef>
            </a:pPr>
            <a:r>
              <a:rPr dirty="0">
                <a:solidFill>
                  <a:srgbClr val="000000"/>
                </a:solidFill>
              </a:rPr>
              <a:t>链接依赖性：对于一个正确密文分组的正确解密要求它之前的 那个密文分组也正确，不能实现并行处理；</a:t>
            </a:r>
          </a:p>
          <a:p>
            <a:pPr marL="467359" marR="158750">
              <a:lnSpc>
                <a:spcPct val="135000"/>
              </a:lnSpc>
              <a:spcBef>
                <a:spcPts val="575"/>
              </a:spcBef>
            </a:pPr>
            <a:r>
              <a:rPr dirty="0"/>
              <a:t>错误传播：密文分组中的一个单比特错误会影响到本组和其后 分组的解密，错误传播为两组；</a:t>
            </a:r>
          </a:p>
          <a:p>
            <a:pPr marL="467359">
              <a:lnSpc>
                <a:spcPct val="100000"/>
              </a:lnSpc>
              <a:spcBef>
                <a:spcPts val="1585"/>
              </a:spcBef>
            </a:pPr>
            <a:r>
              <a:rPr spc="-5" dirty="0">
                <a:solidFill>
                  <a:srgbClr val="FF0065"/>
                </a:solidFill>
              </a:rPr>
              <a:t>初始化向量</a:t>
            </a:r>
            <a:r>
              <a:rPr dirty="0">
                <a:solidFill>
                  <a:srgbClr val="FF0065"/>
                </a:solidFill>
              </a:rPr>
              <a:t>IV</a:t>
            </a:r>
            <a:r>
              <a:rPr spc="-5" dirty="0">
                <a:solidFill>
                  <a:srgbClr val="FF0065"/>
                </a:solidFill>
              </a:rPr>
              <a:t>不需要保密</a:t>
            </a:r>
            <a:r>
              <a:rPr dirty="0">
                <a:solidFill>
                  <a:srgbClr val="000000"/>
                </a:solidFill>
              </a:rPr>
              <a:t>，它可以明文形式与密文一起传</a:t>
            </a:r>
            <a:r>
              <a:rPr spc="-10" dirty="0">
                <a:solidFill>
                  <a:srgbClr val="000000"/>
                </a:solidFill>
              </a:rPr>
              <a:t>送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119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84137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混</a:t>
            </a:r>
            <a:r>
              <a:rPr lang="zh-CN" altLang="en-US" sz="32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淆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93946" y="1691893"/>
            <a:ext cx="8905506" cy="4657557"/>
          </a:xfrm>
          <a:prstGeom prst="rect">
            <a:avLst/>
          </a:prstGeom>
        </p:spPr>
        <p:txBody>
          <a:bodyPr vert="horz" wrap="square" lIns="0" tIns="164338" rIns="0" bIns="0" rtlCol="0">
            <a:spAutoFit/>
          </a:bodyPr>
          <a:lstStyle/>
          <a:p>
            <a:pPr marL="314960" marR="158750" indent="582930">
              <a:lnSpc>
                <a:spcPct val="135000"/>
              </a:lnSpc>
              <a:spcBef>
                <a:spcPts val="100"/>
              </a:spcBef>
            </a:pPr>
            <a:r>
              <a:rPr dirty="0" err="1">
                <a:solidFill>
                  <a:srgbClr val="008000"/>
                </a:solidFill>
                <a:latin typeface="黑体"/>
                <a:cs typeface="黑体"/>
              </a:rPr>
              <a:t>所谓</a:t>
            </a:r>
            <a:r>
              <a:rPr lang="zh-CN" altLang="en-US" dirty="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混淆</a:t>
            </a:r>
            <a:r>
              <a:rPr dirty="0">
                <a:solidFill>
                  <a:srgbClr val="008000"/>
                </a:solidFill>
                <a:latin typeface="黑体"/>
                <a:cs typeface="黑体"/>
              </a:rPr>
              <a:t>，是指在加解密变换过程中是明文、密钥以及密 文之间的关系尽可能地复杂化，以防密码破译者采用</a:t>
            </a:r>
            <a:r>
              <a:rPr dirty="0">
                <a:solidFill>
                  <a:srgbClr val="FF0065"/>
                </a:solidFill>
                <a:latin typeface="黑体"/>
                <a:cs typeface="黑体"/>
              </a:rPr>
              <a:t>解析法</a:t>
            </a:r>
            <a:r>
              <a:rPr dirty="0">
                <a:solidFill>
                  <a:srgbClr val="008000"/>
                </a:solidFill>
                <a:latin typeface="黑体"/>
                <a:cs typeface="黑体"/>
              </a:rPr>
              <a:t>(</a:t>
            </a:r>
            <a:r>
              <a:rPr b="0" dirty="0">
                <a:latin typeface="黑体"/>
                <a:cs typeface="黑体"/>
              </a:rPr>
              <a:t>即 通过建立并求解一些方程</a:t>
            </a:r>
            <a:r>
              <a:rPr spc="5" dirty="0">
                <a:solidFill>
                  <a:srgbClr val="008000"/>
                </a:solidFill>
                <a:latin typeface="黑体"/>
                <a:cs typeface="黑体"/>
              </a:rPr>
              <a:t>)</a:t>
            </a:r>
            <a:r>
              <a:rPr dirty="0">
                <a:solidFill>
                  <a:srgbClr val="008000"/>
                </a:solidFill>
                <a:latin typeface="黑体"/>
                <a:cs typeface="黑体"/>
              </a:rPr>
              <a:t>进行破译攻击。</a:t>
            </a:r>
          </a:p>
          <a:p>
            <a:pPr marL="314960" marR="5080" indent="581025">
              <a:lnSpc>
                <a:spcPct val="135000"/>
              </a:lnSpc>
              <a:spcBef>
                <a:spcPts val="575"/>
              </a:spcBef>
            </a:pPr>
            <a:r>
              <a:rPr lang="zh-CN" altLang="en-US" dirty="0">
                <a:solidFill>
                  <a:srgbClr val="000000"/>
                </a:solidFill>
              </a:rPr>
              <a:t>混淆</a:t>
            </a:r>
            <a:r>
              <a:rPr dirty="0" err="1">
                <a:solidFill>
                  <a:srgbClr val="000000"/>
                </a:solidFill>
              </a:rPr>
              <a:t>可以用“搅拌机”来形象地解释，将一组明文和一组</a:t>
            </a:r>
            <a:r>
              <a:rPr dirty="0">
                <a:solidFill>
                  <a:srgbClr val="000000"/>
                </a:solidFill>
              </a:rPr>
              <a:t> 密钥输入到算法中，经过充分混合，最后变成密文。同时要求， </a:t>
            </a:r>
            <a:r>
              <a:rPr dirty="0" err="1">
                <a:solidFill>
                  <a:srgbClr val="000000"/>
                </a:solidFill>
              </a:rPr>
              <a:t>执行这种</a:t>
            </a:r>
            <a:r>
              <a:rPr dirty="0">
                <a:solidFill>
                  <a:srgbClr val="000000"/>
                </a:solidFill>
              </a:rPr>
              <a:t>“</a:t>
            </a:r>
            <a:r>
              <a:rPr lang="zh-CN" altLang="en-US" dirty="0">
                <a:solidFill>
                  <a:srgbClr val="000000"/>
                </a:solidFill>
              </a:rPr>
              <a:t>混淆</a:t>
            </a:r>
            <a:r>
              <a:rPr dirty="0">
                <a:solidFill>
                  <a:srgbClr val="000000"/>
                </a:solidFill>
              </a:rPr>
              <a:t>”作业的每一步都必须是</a:t>
            </a:r>
            <a:r>
              <a:rPr dirty="0">
                <a:solidFill>
                  <a:srgbClr val="FF0000"/>
                </a:solidFill>
              </a:rPr>
              <a:t>可逆的</a:t>
            </a:r>
            <a:r>
              <a:rPr dirty="0">
                <a:solidFill>
                  <a:srgbClr val="000000"/>
                </a:solidFill>
              </a:rPr>
              <a:t>，即明文混乱 </a:t>
            </a:r>
            <a:r>
              <a:rPr dirty="0" err="1">
                <a:solidFill>
                  <a:srgbClr val="000000"/>
                </a:solidFill>
              </a:rPr>
              <a:t>以后能得到密文，反之，密文经过逆向的</a:t>
            </a:r>
            <a:r>
              <a:rPr lang="zh-CN" altLang="en-US" dirty="0">
                <a:solidFill>
                  <a:srgbClr val="000000"/>
                </a:solidFill>
              </a:rPr>
              <a:t>混淆</a:t>
            </a:r>
            <a:r>
              <a:rPr dirty="0" err="1">
                <a:solidFill>
                  <a:srgbClr val="000000"/>
                </a:solidFill>
              </a:rPr>
              <a:t>操作以后能恢复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出明文。</a:t>
            </a:r>
            <a:r>
              <a:rPr dirty="0">
                <a:latin typeface="宋体"/>
                <a:cs typeface="宋体"/>
              </a:rPr>
              <a:t>（</a:t>
            </a:r>
            <a:r>
              <a:rPr dirty="0" err="1">
                <a:latin typeface="宋体"/>
                <a:cs typeface="宋体"/>
              </a:rPr>
              <a:t>按照</a:t>
            </a:r>
            <a:r>
              <a:rPr lang="zh-CN" altLang="en-US" dirty="0">
                <a:latin typeface="宋体"/>
                <a:cs typeface="宋体"/>
              </a:rPr>
              <a:t>混淆</a:t>
            </a:r>
            <a:r>
              <a:rPr dirty="0" err="1">
                <a:latin typeface="宋体"/>
                <a:cs typeface="宋体"/>
              </a:rPr>
              <a:t>原则，分组密码算法应有</a:t>
            </a:r>
            <a:r>
              <a:rPr dirty="0" err="1">
                <a:solidFill>
                  <a:srgbClr val="FF0000"/>
                </a:solidFill>
                <a:latin typeface="宋体"/>
                <a:cs typeface="宋体"/>
              </a:rPr>
              <a:t>复杂的非线性</a:t>
            </a:r>
            <a:r>
              <a:rPr spc="-10" dirty="0" err="1">
                <a:latin typeface="宋体"/>
                <a:cs typeface="宋体"/>
              </a:rPr>
              <a:t>因</a:t>
            </a:r>
            <a:r>
              <a:rPr spc="-10" dirty="0">
                <a:latin typeface="宋体"/>
                <a:cs typeface="宋体"/>
              </a:rPr>
              <a:t> </a:t>
            </a:r>
            <a:r>
              <a:rPr spc="-5" dirty="0">
                <a:latin typeface="宋体"/>
                <a:cs typeface="宋体"/>
              </a:rPr>
              <a:t>素）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116"/>
          <p:cNvSpPr/>
          <p:nvPr/>
        </p:nvSpPr>
        <p:spPr>
          <a:xfrm>
            <a:off x="5118239" y="5759196"/>
            <a:ext cx="1607802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3999" y="3048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55">
            <a:extLst>
              <a:ext uri="{FF2B5EF4-FFF2-40B4-BE49-F238E27FC236}">
                <a16:creationId xmlns:a16="http://schemas.microsoft.com/office/drawing/2014/main" id="{55B98D72-41EE-41C0-96A7-BD90CDD804AD}"/>
              </a:ext>
            </a:extLst>
          </p:cNvPr>
          <p:cNvSpPr txBox="1"/>
          <p:nvPr/>
        </p:nvSpPr>
        <p:spPr>
          <a:xfrm>
            <a:off x="7488053" y="6229222"/>
            <a:ext cx="676910" cy="64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 dirty="0">
              <a:latin typeface="宋体"/>
              <a:cs typeface="宋体"/>
            </a:endParaRPr>
          </a:p>
          <a:p>
            <a:pPr marR="5080" algn="r">
              <a:lnSpc>
                <a:spcPts val="1735"/>
              </a:lnSpc>
            </a:pPr>
            <a:r>
              <a:rPr sz="2000" i="1" spc="-5" dirty="0" err="1">
                <a:latin typeface="Times New Roman"/>
                <a:cs typeface="Times New Roman"/>
              </a:rPr>
              <a:t>p</a:t>
            </a:r>
            <a:r>
              <a:rPr lang="en-US" sz="1950" i="1" spc="22" baseline="-21367" dirty="0" err="1">
                <a:latin typeface="Times New Roman"/>
                <a:cs typeface="Times New Roman"/>
              </a:rPr>
              <a:t>M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1205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密码反馈模式（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CFB</a:t>
            </a:r>
            <a:r>
              <a:rPr sz="3200" b="1" spc="-15" dirty="0">
                <a:solidFill>
                  <a:srgbClr val="000000"/>
                </a:solidFill>
                <a:latin typeface="黑体"/>
                <a:cs typeface="黑体"/>
              </a:rPr>
              <a:t>）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8239" y="1872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799"/>
                </a:lnTo>
                <a:lnTo>
                  <a:pt x="1523999" y="304799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667" y="1868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5" y="314706"/>
                </a:moveTo>
                <a:lnTo>
                  <a:pt x="1533905" y="0"/>
                </a:lnTo>
                <a:lnTo>
                  <a:pt x="0" y="0"/>
                </a:lnTo>
                <a:lnTo>
                  <a:pt x="0" y="314706"/>
                </a:lnTo>
                <a:lnTo>
                  <a:pt x="4571" y="314706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4000" y="9906"/>
                </a:lnTo>
                <a:lnTo>
                  <a:pt x="1524000" y="4571"/>
                </a:lnTo>
                <a:lnTo>
                  <a:pt x="1528571" y="9906"/>
                </a:lnTo>
                <a:lnTo>
                  <a:pt x="1528571" y="314706"/>
                </a:lnTo>
                <a:lnTo>
                  <a:pt x="1533905" y="314706"/>
                </a:lnTo>
                <a:close/>
              </a:path>
              <a:path w="1534160" h="314960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534160" h="314960">
                <a:moveTo>
                  <a:pt x="9905" y="304800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5" y="304800"/>
                </a:lnTo>
                <a:close/>
              </a:path>
              <a:path w="1534160" h="314960">
                <a:moveTo>
                  <a:pt x="1528571" y="304800"/>
                </a:moveTo>
                <a:lnTo>
                  <a:pt x="4571" y="304800"/>
                </a:lnTo>
                <a:lnTo>
                  <a:pt x="9905" y="309371"/>
                </a:lnTo>
                <a:lnTo>
                  <a:pt x="9905" y="314706"/>
                </a:lnTo>
                <a:lnTo>
                  <a:pt x="1524000" y="314706"/>
                </a:lnTo>
                <a:lnTo>
                  <a:pt x="1524000" y="309371"/>
                </a:lnTo>
                <a:lnTo>
                  <a:pt x="1528571" y="304800"/>
                </a:lnTo>
                <a:close/>
              </a:path>
              <a:path w="1534160" h="314960">
                <a:moveTo>
                  <a:pt x="9905" y="314706"/>
                </a:moveTo>
                <a:lnTo>
                  <a:pt x="9905" y="309371"/>
                </a:lnTo>
                <a:lnTo>
                  <a:pt x="4571" y="304800"/>
                </a:lnTo>
                <a:lnTo>
                  <a:pt x="4571" y="314706"/>
                </a:lnTo>
                <a:lnTo>
                  <a:pt x="9905" y="314706"/>
                </a:lnTo>
                <a:close/>
              </a:path>
              <a:path w="1534160" h="314960">
                <a:moveTo>
                  <a:pt x="1528571" y="9906"/>
                </a:moveTo>
                <a:lnTo>
                  <a:pt x="1524000" y="4571"/>
                </a:lnTo>
                <a:lnTo>
                  <a:pt x="1524000" y="9906"/>
                </a:lnTo>
                <a:lnTo>
                  <a:pt x="1528571" y="9906"/>
                </a:lnTo>
                <a:close/>
              </a:path>
              <a:path w="1534160" h="314960">
                <a:moveTo>
                  <a:pt x="1528571" y="304800"/>
                </a:moveTo>
                <a:lnTo>
                  <a:pt x="1528571" y="9906"/>
                </a:lnTo>
                <a:lnTo>
                  <a:pt x="1524000" y="9906"/>
                </a:lnTo>
                <a:lnTo>
                  <a:pt x="1524000" y="304800"/>
                </a:lnTo>
                <a:lnTo>
                  <a:pt x="1528571" y="304800"/>
                </a:lnTo>
                <a:close/>
              </a:path>
              <a:path w="1534160" h="314960">
                <a:moveTo>
                  <a:pt x="1528571" y="314706"/>
                </a:moveTo>
                <a:lnTo>
                  <a:pt x="1528571" y="304800"/>
                </a:lnTo>
                <a:lnTo>
                  <a:pt x="1524000" y="309371"/>
                </a:lnTo>
                <a:lnTo>
                  <a:pt x="1524000" y="314706"/>
                </a:lnTo>
                <a:lnTo>
                  <a:pt x="1528571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239" y="1872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7667" y="1868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6"/>
                </a:lnTo>
                <a:lnTo>
                  <a:pt x="4571" y="3147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990600" y="9905"/>
                </a:lnTo>
                <a:lnTo>
                  <a:pt x="990600" y="4571"/>
                </a:lnTo>
                <a:lnTo>
                  <a:pt x="995172" y="9905"/>
                </a:lnTo>
                <a:lnTo>
                  <a:pt x="995172" y="314705"/>
                </a:lnTo>
                <a:lnTo>
                  <a:pt x="1000506" y="314705"/>
                </a:lnTo>
                <a:close/>
              </a:path>
              <a:path w="1000760" h="3149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2" y="304799"/>
                </a:moveTo>
                <a:lnTo>
                  <a:pt x="4571" y="304800"/>
                </a:lnTo>
                <a:lnTo>
                  <a:pt x="9906" y="309371"/>
                </a:lnTo>
                <a:lnTo>
                  <a:pt x="9906" y="314706"/>
                </a:lnTo>
                <a:lnTo>
                  <a:pt x="990600" y="314705"/>
                </a:lnTo>
                <a:lnTo>
                  <a:pt x="990600" y="309371"/>
                </a:lnTo>
                <a:lnTo>
                  <a:pt x="995172" y="304799"/>
                </a:lnTo>
                <a:close/>
              </a:path>
              <a:path w="1000760" h="314960">
                <a:moveTo>
                  <a:pt x="9906" y="314706"/>
                </a:moveTo>
                <a:lnTo>
                  <a:pt x="9906" y="309371"/>
                </a:lnTo>
                <a:lnTo>
                  <a:pt x="4571" y="304800"/>
                </a:lnTo>
                <a:lnTo>
                  <a:pt x="4571" y="314706"/>
                </a:lnTo>
                <a:lnTo>
                  <a:pt x="9906" y="314706"/>
                </a:lnTo>
                <a:close/>
              </a:path>
              <a:path w="1000760" h="314960">
                <a:moveTo>
                  <a:pt x="995172" y="9905"/>
                </a:moveTo>
                <a:lnTo>
                  <a:pt x="990600" y="4571"/>
                </a:lnTo>
                <a:lnTo>
                  <a:pt x="990600" y="9905"/>
                </a:lnTo>
                <a:lnTo>
                  <a:pt x="995172" y="9905"/>
                </a:lnTo>
                <a:close/>
              </a:path>
              <a:path w="1000760" h="314960">
                <a:moveTo>
                  <a:pt x="995172" y="304799"/>
                </a:moveTo>
                <a:lnTo>
                  <a:pt x="995172" y="9905"/>
                </a:lnTo>
                <a:lnTo>
                  <a:pt x="990600" y="9905"/>
                </a:lnTo>
                <a:lnTo>
                  <a:pt x="990600" y="304799"/>
                </a:lnTo>
                <a:lnTo>
                  <a:pt x="995172" y="304799"/>
                </a:lnTo>
                <a:close/>
              </a:path>
              <a:path w="1000760" h="314960">
                <a:moveTo>
                  <a:pt x="995172" y="314705"/>
                </a:moveTo>
                <a:lnTo>
                  <a:pt x="995172" y="304799"/>
                </a:lnTo>
                <a:lnTo>
                  <a:pt x="990600" y="309371"/>
                </a:lnTo>
                <a:lnTo>
                  <a:pt x="990600" y="314705"/>
                </a:lnTo>
                <a:lnTo>
                  <a:pt x="9951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8838" y="3015995"/>
            <a:ext cx="1550279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3999" y="3048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4266" y="3011423"/>
            <a:ext cx="1560963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6" y="314706"/>
                </a:moveTo>
                <a:lnTo>
                  <a:pt x="1533906" y="0"/>
                </a:lnTo>
                <a:lnTo>
                  <a:pt x="0" y="0"/>
                </a:lnTo>
                <a:lnTo>
                  <a:pt x="0" y="314706"/>
                </a:lnTo>
                <a:lnTo>
                  <a:pt x="4571" y="3147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523999" y="9906"/>
                </a:lnTo>
                <a:lnTo>
                  <a:pt x="1523999" y="4572"/>
                </a:lnTo>
                <a:lnTo>
                  <a:pt x="1528571" y="9906"/>
                </a:lnTo>
                <a:lnTo>
                  <a:pt x="1528571" y="314706"/>
                </a:lnTo>
                <a:lnTo>
                  <a:pt x="1533906" y="314706"/>
                </a:lnTo>
                <a:close/>
              </a:path>
              <a:path w="1534160" h="31496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534160" h="314960">
                <a:moveTo>
                  <a:pt x="9906" y="3048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534160" h="314960">
                <a:moveTo>
                  <a:pt x="1528571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5" y="314706"/>
                </a:lnTo>
                <a:lnTo>
                  <a:pt x="1523999" y="314706"/>
                </a:lnTo>
                <a:lnTo>
                  <a:pt x="1523999" y="309372"/>
                </a:lnTo>
                <a:lnTo>
                  <a:pt x="1528571" y="304800"/>
                </a:lnTo>
                <a:close/>
              </a:path>
              <a:path w="1534160" h="314960">
                <a:moveTo>
                  <a:pt x="9905" y="314706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6"/>
                </a:lnTo>
                <a:lnTo>
                  <a:pt x="9905" y="314706"/>
                </a:lnTo>
                <a:close/>
              </a:path>
              <a:path w="1534160" h="314960">
                <a:moveTo>
                  <a:pt x="1528571" y="9906"/>
                </a:moveTo>
                <a:lnTo>
                  <a:pt x="1523999" y="4572"/>
                </a:lnTo>
                <a:lnTo>
                  <a:pt x="1523999" y="9906"/>
                </a:lnTo>
                <a:lnTo>
                  <a:pt x="1528571" y="9906"/>
                </a:lnTo>
                <a:close/>
              </a:path>
              <a:path w="1534160" h="314960">
                <a:moveTo>
                  <a:pt x="1528571" y="304800"/>
                </a:moveTo>
                <a:lnTo>
                  <a:pt x="1528571" y="9906"/>
                </a:lnTo>
                <a:lnTo>
                  <a:pt x="1523999" y="9906"/>
                </a:lnTo>
                <a:lnTo>
                  <a:pt x="1523999" y="304800"/>
                </a:lnTo>
                <a:lnTo>
                  <a:pt x="1528571" y="304800"/>
                </a:lnTo>
                <a:close/>
              </a:path>
              <a:path w="1534160" h="314960">
                <a:moveTo>
                  <a:pt x="1528571" y="314706"/>
                </a:moveTo>
                <a:lnTo>
                  <a:pt x="1528571" y="304800"/>
                </a:lnTo>
                <a:lnTo>
                  <a:pt x="1523999" y="309372"/>
                </a:lnTo>
                <a:lnTo>
                  <a:pt x="1523999" y="314706"/>
                </a:lnTo>
                <a:lnTo>
                  <a:pt x="1528571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8239" y="3015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3667" y="3011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990600" y="9906"/>
                </a:lnTo>
                <a:lnTo>
                  <a:pt x="990600" y="4571"/>
                </a:lnTo>
                <a:lnTo>
                  <a:pt x="995172" y="9906"/>
                </a:lnTo>
                <a:lnTo>
                  <a:pt x="995172" y="314705"/>
                </a:lnTo>
                <a:lnTo>
                  <a:pt x="1000506" y="314705"/>
                </a:lnTo>
                <a:close/>
              </a:path>
              <a:path w="1000760" h="3149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06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6" y="314705"/>
                </a:lnTo>
                <a:close/>
              </a:path>
              <a:path w="1000760" h="314960">
                <a:moveTo>
                  <a:pt x="995172" y="9906"/>
                </a:moveTo>
                <a:lnTo>
                  <a:pt x="990600" y="4571"/>
                </a:lnTo>
                <a:lnTo>
                  <a:pt x="990600" y="9906"/>
                </a:lnTo>
                <a:lnTo>
                  <a:pt x="995172" y="9906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995172" y="9906"/>
                </a:lnTo>
                <a:lnTo>
                  <a:pt x="990600" y="9906"/>
                </a:lnTo>
                <a:lnTo>
                  <a:pt x="990600" y="304800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5172" y="314705"/>
                </a:moveTo>
                <a:lnTo>
                  <a:pt x="995172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260176" y="3018469"/>
            <a:ext cx="262686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 err="1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12" name="object 12"/>
          <p:cNvSpPr/>
          <p:nvPr/>
        </p:nvSpPr>
        <p:spPr>
          <a:xfrm>
            <a:off x="2449715" y="2177795"/>
            <a:ext cx="15621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039" y="240639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9467" y="24018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60" h="391160">
                <a:moveTo>
                  <a:pt x="1076706" y="390905"/>
                </a:moveTo>
                <a:lnTo>
                  <a:pt x="1076706" y="0"/>
                </a:lnTo>
                <a:lnTo>
                  <a:pt x="0" y="0"/>
                </a:lnTo>
                <a:lnTo>
                  <a:pt x="0" y="390906"/>
                </a:lnTo>
                <a:lnTo>
                  <a:pt x="4571" y="3909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066800" y="9905"/>
                </a:lnTo>
                <a:lnTo>
                  <a:pt x="1066800" y="4571"/>
                </a:lnTo>
                <a:lnTo>
                  <a:pt x="1071371" y="9905"/>
                </a:lnTo>
                <a:lnTo>
                  <a:pt x="1071371" y="390905"/>
                </a:lnTo>
                <a:lnTo>
                  <a:pt x="1076706" y="390905"/>
                </a:lnTo>
                <a:close/>
              </a:path>
              <a:path w="1076960" h="3911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076960" h="391160">
                <a:moveTo>
                  <a:pt x="9906" y="3810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1076960" h="391160">
                <a:moveTo>
                  <a:pt x="1071371" y="380999"/>
                </a:moveTo>
                <a:lnTo>
                  <a:pt x="4571" y="381000"/>
                </a:lnTo>
                <a:lnTo>
                  <a:pt x="9906" y="385571"/>
                </a:lnTo>
                <a:lnTo>
                  <a:pt x="9906" y="390906"/>
                </a:lnTo>
                <a:lnTo>
                  <a:pt x="1066800" y="390905"/>
                </a:lnTo>
                <a:lnTo>
                  <a:pt x="1066800" y="385571"/>
                </a:lnTo>
                <a:lnTo>
                  <a:pt x="1071371" y="380999"/>
                </a:lnTo>
                <a:close/>
              </a:path>
              <a:path w="1076960" h="391160">
                <a:moveTo>
                  <a:pt x="9906" y="390906"/>
                </a:moveTo>
                <a:lnTo>
                  <a:pt x="9906" y="385571"/>
                </a:lnTo>
                <a:lnTo>
                  <a:pt x="4571" y="381000"/>
                </a:lnTo>
                <a:lnTo>
                  <a:pt x="4571" y="390906"/>
                </a:lnTo>
                <a:lnTo>
                  <a:pt x="9906" y="390906"/>
                </a:lnTo>
                <a:close/>
              </a:path>
              <a:path w="1076960" h="391160">
                <a:moveTo>
                  <a:pt x="1071371" y="9905"/>
                </a:moveTo>
                <a:lnTo>
                  <a:pt x="1066800" y="4571"/>
                </a:lnTo>
                <a:lnTo>
                  <a:pt x="1066800" y="9905"/>
                </a:lnTo>
                <a:lnTo>
                  <a:pt x="1071371" y="9905"/>
                </a:lnTo>
                <a:close/>
              </a:path>
              <a:path w="1076960" h="391160">
                <a:moveTo>
                  <a:pt x="1071371" y="380999"/>
                </a:moveTo>
                <a:lnTo>
                  <a:pt x="1071371" y="9905"/>
                </a:lnTo>
                <a:lnTo>
                  <a:pt x="1066800" y="9905"/>
                </a:lnTo>
                <a:lnTo>
                  <a:pt x="1066800" y="380999"/>
                </a:lnTo>
                <a:lnTo>
                  <a:pt x="1071371" y="380999"/>
                </a:lnTo>
                <a:close/>
              </a:path>
              <a:path w="1076960" h="391160">
                <a:moveTo>
                  <a:pt x="1071371" y="390905"/>
                </a:moveTo>
                <a:lnTo>
                  <a:pt x="1071371" y="380999"/>
                </a:lnTo>
                <a:lnTo>
                  <a:pt x="1066800" y="385571"/>
                </a:lnTo>
                <a:lnTo>
                  <a:pt x="1066800" y="390905"/>
                </a:lnTo>
                <a:lnTo>
                  <a:pt x="10713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94039" y="24432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err="1">
                <a:latin typeface="Arial"/>
                <a:cs typeface="Arial"/>
              </a:rPr>
              <a:t>A</a:t>
            </a:r>
            <a:r>
              <a:rPr sz="1800" b="1" spc="-5" dirty="0" err="1">
                <a:latin typeface="Arial"/>
                <a:cs typeface="Arial"/>
              </a:rPr>
              <a:t>ES</a:t>
            </a:r>
            <a:r>
              <a:rPr sz="1800" b="1" spc="-5" dirty="0" err="1">
                <a:latin typeface="宋体"/>
                <a:cs typeface="宋体"/>
              </a:rPr>
              <a:t>加密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49715" y="2787395"/>
            <a:ext cx="15621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2341" y="1487936"/>
            <a:ext cx="2921000" cy="7016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solidFill>
                  <a:srgbClr val="00339A"/>
                </a:solidFill>
                <a:latin typeface="宋体"/>
                <a:cs typeface="宋体"/>
              </a:rPr>
              <a:t>移位寄存</a:t>
            </a:r>
            <a:r>
              <a:rPr sz="2000" b="1" dirty="0">
                <a:solidFill>
                  <a:srgbClr val="00339A"/>
                </a:solidFill>
                <a:latin typeface="宋体"/>
                <a:cs typeface="宋体"/>
              </a:rPr>
              <a:t>器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697230" algn="l"/>
                <a:tab pos="2136140" algn="l"/>
              </a:tabLst>
            </a:pPr>
            <a:r>
              <a:rPr sz="2100" i="1" spc="-105" dirty="0">
                <a:latin typeface="宋体"/>
                <a:cs typeface="宋体"/>
              </a:rPr>
              <a:t>Ⅳ	</a:t>
            </a:r>
            <a:r>
              <a:rPr lang="en-US" altLang="zh-CN" sz="2700" baseline="3086" dirty="0">
                <a:latin typeface="Times New Roman"/>
                <a:cs typeface="Times New Roman"/>
              </a:rPr>
              <a:t>128</a:t>
            </a:r>
            <a:r>
              <a:rPr sz="2700" baseline="3086" dirty="0">
                <a:latin typeface="Times New Roman"/>
                <a:cs typeface="Times New Roman"/>
              </a:rPr>
              <a:t>- </a:t>
            </a:r>
            <a:r>
              <a:rPr sz="2700" i="1" baseline="3086" dirty="0">
                <a:latin typeface="Times New Roman"/>
                <a:cs typeface="Times New Roman"/>
              </a:rPr>
              <a:t>j</a:t>
            </a:r>
            <a:r>
              <a:rPr sz="2700" i="1" spc="-7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宋体"/>
                <a:cs typeface="宋体"/>
              </a:rPr>
              <a:t>比特	</a:t>
            </a:r>
            <a:r>
              <a:rPr sz="2700" i="1" baseline="3086" dirty="0">
                <a:latin typeface="Times New Roman"/>
                <a:cs typeface="Times New Roman"/>
              </a:rPr>
              <a:t>j</a:t>
            </a:r>
            <a:r>
              <a:rPr sz="2700" i="1" spc="-44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67439" y="37508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34230" y="3331723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1761" y="341934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17397" y="359613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32515" y="375691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9769" y="390397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127639" y="1872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23067" y="1868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72" y="9905"/>
                </a:lnTo>
                <a:lnTo>
                  <a:pt x="1528572" y="314705"/>
                </a:lnTo>
                <a:lnTo>
                  <a:pt x="1533906" y="314705"/>
                </a:lnTo>
                <a:close/>
              </a:path>
              <a:path w="1534160" h="3149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14960">
                <a:moveTo>
                  <a:pt x="9905" y="3047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799"/>
                </a:lnTo>
                <a:lnTo>
                  <a:pt x="9905" y="304799"/>
                </a:lnTo>
                <a:close/>
              </a:path>
              <a:path w="1534160" h="314960">
                <a:moveTo>
                  <a:pt x="1528572" y="304799"/>
                </a:moveTo>
                <a:lnTo>
                  <a:pt x="4572" y="304799"/>
                </a:lnTo>
                <a:lnTo>
                  <a:pt x="9905" y="309371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1"/>
                </a:lnTo>
                <a:lnTo>
                  <a:pt x="1528572" y="304799"/>
                </a:lnTo>
                <a:close/>
              </a:path>
              <a:path w="1534160" h="314960">
                <a:moveTo>
                  <a:pt x="9905" y="314705"/>
                </a:moveTo>
                <a:lnTo>
                  <a:pt x="9905" y="309371"/>
                </a:lnTo>
                <a:lnTo>
                  <a:pt x="4572" y="304799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534160" h="314960">
                <a:moveTo>
                  <a:pt x="1528572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14960">
                <a:moveTo>
                  <a:pt x="1528572" y="304799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04799"/>
                </a:lnTo>
                <a:lnTo>
                  <a:pt x="1528572" y="304799"/>
                </a:lnTo>
                <a:close/>
              </a:path>
              <a:path w="1534160" h="314960">
                <a:moveTo>
                  <a:pt x="1528572" y="314705"/>
                </a:moveTo>
                <a:lnTo>
                  <a:pt x="1528572" y="304799"/>
                </a:lnTo>
                <a:lnTo>
                  <a:pt x="1524000" y="309371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27639" y="18694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28" name="object 28"/>
          <p:cNvSpPr/>
          <p:nvPr/>
        </p:nvSpPr>
        <p:spPr>
          <a:xfrm>
            <a:off x="5651639" y="1872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647067" y="1868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990599" y="9905"/>
                </a:lnTo>
                <a:lnTo>
                  <a:pt x="990599" y="4571"/>
                </a:lnTo>
                <a:lnTo>
                  <a:pt x="995159" y="9905"/>
                </a:lnTo>
                <a:lnTo>
                  <a:pt x="995159" y="314705"/>
                </a:lnTo>
                <a:lnTo>
                  <a:pt x="1000506" y="314705"/>
                </a:lnTo>
                <a:close/>
              </a:path>
              <a:path w="1000759" h="3149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000759" h="314960">
                <a:moveTo>
                  <a:pt x="9905" y="3047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799"/>
                </a:lnTo>
                <a:lnTo>
                  <a:pt x="9905" y="304799"/>
                </a:lnTo>
                <a:close/>
              </a:path>
              <a:path w="1000759" h="314960">
                <a:moveTo>
                  <a:pt x="995159" y="304799"/>
                </a:moveTo>
                <a:lnTo>
                  <a:pt x="4572" y="304799"/>
                </a:lnTo>
                <a:lnTo>
                  <a:pt x="9905" y="309371"/>
                </a:lnTo>
                <a:lnTo>
                  <a:pt x="9905" y="314705"/>
                </a:lnTo>
                <a:lnTo>
                  <a:pt x="990599" y="314705"/>
                </a:lnTo>
                <a:lnTo>
                  <a:pt x="990599" y="309371"/>
                </a:lnTo>
                <a:lnTo>
                  <a:pt x="995159" y="304799"/>
                </a:lnTo>
                <a:close/>
              </a:path>
              <a:path w="1000759" h="314960">
                <a:moveTo>
                  <a:pt x="9905" y="314705"/>
                </a:moveTo>
                <a:lnTo>
                  <a:pt x="9905" y="309371"/>
                </a:lnTo>
                <a:lnTo>
                  <a:pt x="4572" y="304799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000759" h="314960">
                <a:moveTo>
                  <a:pt x="995159" y="9905"/>
                </a:moveTo>
                <a:lnTo>
                  <a:pt x="990599" y="4571"/>
                </a:lnTo>
                <a:lnTo>
                  <a:pt x="990599" y="9905"/>
                </a:lnTo>
                <a:lnTo>
                  <a:pt x="995159" y="9905"/>
                </a:lnTo>
                <a:close/>
              </a:path>
              <a:path w="1000759" h="314960">
                <a:moveTo>
                  <a:pt x="995159" y="304799"/>
                </a:moveTo>
                <a:lnTo>
                  <a:pt x="995159" y="9905"/>
                </a:lnTo>
                <a:lnTo>
                  <a:pt x="990599" y="9905"/>
                </a:lnTo>
                <a:lnTo>
                  <a:pt x="990599" y="304799"/>
                </a:lnTo>
                <a:lnTo>
                  <a:pt x="995159" y="304799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799"/>
                </a:lnTo>
                <a:lnTo>
                  <a:pt x="990599" y="309371"/>
                </a:lnTo>
                <a:lnTo>
                  <a:pt x="990599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51639" y="1870202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118238" y="3015995"/>
            <a:ext cx="1568571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3999" y="3048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13667" y="3011423"/>
            <a:ext cx="1577702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3999" y="9906"/>
                </a:lnTo>
                <a:lnTo>
                  <a:pt x="1523999" y="4572"/>
                </a:lnTo>
                <a:lnTo>
                  <a:pt x="1528559" y="9906"/>
                </a:lnTo>
                <a:lnTo>
                  <a:pt x="1528559" y="314705"/>
                </a:lnTo>
                <a:lnTo>
                  <a:pt x="1533906" y="314705"/>
                </a:lnTo>
                <a:close/>
              </a:path>
              <a:path w="1534159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534159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1523999" y="314705"/>
                </a:lnTo>
                <a:lnTo>
                  <a:pt x="1523999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534159" h="314960">
                <a:moveTo>
                  <a:pt x="1528559" y="9906"/>
                </a:moveTo>
                <a:lnTo>
                  <a:pt x="1523999" y="4572"/>
                </a:lnTo>
                <a:lnTo>
                  <a:pt x="1523999" y="9906"/>
                </a:lnTo>
                <a:lnTo>
                  <a:pt x="1528559" y="9906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6"/>
                </a:lnTo>
                <a:lnTo>
                  <a:pt x="1523999" y="9906"/>
                </a:lnTo>
                <a:lnTo>
                  <a:pt x="1523999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800"/>
                </a:lnTo>
                <a:lnTo>
                  <a:pt x="1523999" y="309372"/>
                </a:lnTo>
                <a:lnTo>
                  <a:pt x="1523999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27639" y="3015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23067" y="3011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6"/>
                </a:moveTo>
                <a:lnTo>
                  <a:pt x="10005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990600" y="9906"/>
                </a:lnTo>
                <a:lnTo>
                  <a:pt x="990600" y="4572"/>
                </a:lnTo>
                <a:lnTo>
                  <a:pt x="995172" y="9906"/>
                </a:lnTo>
                <a:lnTo>
                  <a:pt x="995172" y="314706"/>
                </a:lnTo>
                <a:lnTo>
                  <a:pt x="1000506" y="314706"/>
                </a:lnTo>
                <a:close/>
              </a:path>
              <a:path w="1000760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000760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990600" y="314706"/>
                </a:lnTo>
                <a:lnTo>
                  <a:pt x="990600" y="309372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000760" h="314960">
                <a:moveTo>
                  <a:pt x="995172" y="9906"/>
                </a:moveTo>
                <a:lnTo>
                  <a:pt x="990600" y="4572"/>
                </a:lnTo>
                <a:lnTo>
                  <a:pt x="990600" y="9906"/>
                </a:lnTo>
                <a:lnTo>
                  <a:pt x="995172" y="9906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995172" y="9906"/>
                </a:lnTo>
                <a:lnTo>
                  <a:pt x="990600" y="9906"/>
                </a:lnTo>
                <a:lnTo>
                  <a:pt x="990600" y="304800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5172" y="314706"/>
                </a:moveTo>
                <a:lnTo>
                  <a:pt x="995172" y="304800"/>
                </a:lnTo>
                <a:lnTo>
                  <a:pt x="990600" y="309372"/>
                </a:lnTo>
                <a:lnTo>
                  <a:pt x="990600" y="314706"/>
                </a:lnTo>
                <a:lnTo>
                  <a:pt x="995172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100962" y="3011423"/>
            <a:ext cx="26306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 err="1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36" name="object 36"/>
          <p:cNvSpPr/>
          <p:nvPr/>
        </p:nvSpPr>
        <p:spPr>
          <a:xfrm>
            <a:off x="4813439" y="240639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08867" y="24018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60" h="391160">
                <a:moveTo>
                  <a:pt x="1076706" y="390905"/>
                </a:moveTo>
                <a:lnTo>
                  <a:pt x="10767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066800" y="9905"/>
                </a:lnTo>
                <a:lnTo>
                  <a:pt x="1066800" y="4571"/>
                </a:lnTo>
                <a:lnTo>
                  <a:pt x="1071372" y="9905"/>
                </a:lnTo>
                <a:lnTo>
                  <a:pt x="1071372" y="390905"/>
                </a:lnTo>
                <a:lnTo>
                  <a:pt x="1076706" y="390905"/>
                </a:lnTo>
                <a:close/>
              </a:path>
              <a:path w="1076960" h="3911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076960" h="391160">
                <a:moveTo>
                  <a:pt x="9905" y="3809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0999"/>
                </a:lnTo>
                <a:lnTo>
                  <a:pt x="9905" y="380999"/>
                </a:lnTo>
                <a:close/>
              </a:path>
              <a:path w="1076960" h="391160">
                <a:moveTo>
                  <a:pt x="1071372" y="380999"/>
                </a:moveTo>
                <a:lnTo>
                  <a:pt x="4572" y="380999"/>
                </a:lnTo>
                <a:lnTo>
                  <a:pt x="9905" y="385571"/>
                </a:lnTo>
                <a:lnTo>
                  <a:pt x="9905" y="390905"/>
                </a:lnTo>
                <a:lnTo>
                  <a:pt x="1066800" y="390905"/>
                </a:lnTo>
                <a:lnTo>
                  <a:pt x="1066800" y="385571"/>
                </a:lnTo>
                <a:lnTo>
                  <a:pt x="1071372" y="380999"/>
                </a:lnTo>
                <a:close/>
              </a:path>
              <a:path w="1076960" h="391160">
                <a:moveTo>
                  <a:pt x="9905" y="390905"/>
                </a:moveTo>
                <a:lnTo>
                  <a:pt x="9905" y="385571"/>
                </a:lnTo>
                <a:lnTo>
                  <a:pt x="4572" y="380999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076960" h="391160">
                <a:moveTo>
                  <a:pt x="1071372" y="9905"/>
                </a:moveTo>
                <a:lnTo>
                  <a:pt x="1066800" y="4571"/>
                </a:lnTo>
                <a:lnTo>
                  <a:pt x="1066800" y="9905"/>
                </a:lnTo>
                <a:lnTo>
                  <a:pt x="1071372" y="9905"/>
                </a:lnTo>
                <a:close/>
              </a:path>
              <a:path w="1076960" h="391160">
                <a:moveTo>
                  <a:pt x="1071372" y="380999"/>
                </a:moveTo>
                <a:lnTo>
                  <a:pt x="1071372" y="9905"/>
                </a:lnTo>
                <a:lnTo>
                  <a:pt x="1066800" y="9905"/>
                </a:lnTo>
                <a:lnTo>
                  <a:pt x="1066800" y="380999"/>
                </a:lnTo>
                <a:lnTo>
                  <a:pt x="1071372" y="380999"/>
                </a:lnTo>
                <a:close/>
              </a:path>
              <a:path w="1076960" h="391160">
                <a:moveTo>
                  <a:pt x="1071372" y="390905"/>
                </a:moveTo>
                <a:lnTo>
                  <a:pt x="1071372" y="380999"/>
                </a:lnTo>
                <a:lnTo>
                  <a:pt x="1066800" y="385571"/>
                </a:lnTo>
                <a:lnTo>
                  <a:pt x="1066800" y="390905"/>
                </a:lnTo>
                <a:lnTo>
                  <a:pt x="10713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813439" y="2443226"/>
            <a:ext cx="10668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err="1">
                <a:latin typeface="Arial"/>
                <a:cs typeface="Arial"/>
              </a:rPr>
              <a:t>A</a:t>
            </a:r>
            <a:r>
              <a:rPr sz="1800" b="1" spc="-5" dirty="0" err="1">
                <a:latin typeface="Arial"/>
                <a:cs typeface="Arial"/>
              </a:rPr>
              <a:t>ES</a:t>
            </a:r>
            <a:r>
              <a:rPr sz="1800" b="1" spc="-5" dirty="0" err="1">
                <a:latin typeface="宋体"/>
                <a:cs typeface="宋体"/>
              </a:rPr>
              <a:t>加密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07393" y="2177795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207393" y="2787395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521841" y="336219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63039" y="36746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673993" y="3777996"/>
            <a:ext cx="127635" cy="266700"/>
          </a:xfrm>
          <a:custGeom>
            <a:avLst/>
            <a:gdLst/>
            <a:ahLst/>
            <a:cxnLst/>
            <a:rect l="l" t="t" r="r" b="b"/>
            <a:pathLst>
              <a:path w="127635" h="266700">
                <a:moveTo>
                  <a:pt x="127253" y="127253"/>
                </a:moveTo>
                <a:lnTo>
                  <a:pt x="63246" y="0"/>
                </a:lnTo>
                <a:lnTo>
                  <a:pt x="0" y="127253"/>
                </a:lnTo>
                <a:lnTo>
                  <a:pt x="58674" y="79890"/>
                </a:lnTo>
                <a:lnTo>
                  <a:pt x="58674" y="76200"/>
                </a:lnTo>
                <a:lnTo>
                  <a:pt x="68580" y="76200"/>
                </a:lnTo>
                <a:lnTo>
                  <a:pt x="68580" y="80454"/>
                </a:lnTo>
                <a:lnTo>
                  <a:pt x="127253" y="127253"/>
                </a:lnTo>
                <a:close/>
              </a:path>
              <a:path w="127635" h="266700">
                <a:moveTo>
                  <a:pt x="63246" y="76200"/>
                </a:moveTo>
                <a:lnTo>
                  <a:pt x="58674" y="76200"/>
                </a:lnTo>
                <a:lnTo>
                  <a:pt x="58674" y="79890"/>
                </a:lnTo>
                <a:lnTo>
                  <a:pt x="63246" y="76200"/>
                </a:lnTo>
                <a:close/>
              </a:path>
              <a:path w="127635" h="266700">
                <a:moveTo>
                  <a:pt x="68580" y="266700"/>
                </a:moveTo>
                <a:lnTo>
                  <a:pt x="68580" y="80454"/>
                </a:lnTo>
                <a:lnTo>
                  <a:pt x="63246" y="76200"/>
                </a:lnTo>
                <a:lnTo>
                  <a:pt x="58674" y="79890"/>
                </a:lnTo>
                <a:lnTo>
                  <a:pt x="58674" y="266700"/>
                </a:lnTo>
                <a:lnTo>
                  <a:pt x="68580" y="266700"/>
                </a:lnTo>
                <a:close/>
              </a:path>
              <a:path w="127635" h="266700">
                <a:moveTo>
                  <a:pt x="68580" y="80454"/>
                </a:moveTo>
                <a:lnTo>
                  <a:pt x="68580" y="76200"/>
                </a:lnTo>
                <a:lnTo>
                  <a:pt x="63246" y="76200"/>
                </a:lnTo>
                <a:lnTo>
                  <a:pt x="68580" y="80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106039" y="33317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24961" y="341934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60597" y="359613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89639" y="3600450"/>
            <a:ext cx="1752600" cy="127635"/>
          </a:xfrm>
          <a:custGeom>
            <a:avLst/>
            <a:gdLst/>
            <a:ahLst/>
            <a:cxnLst/>
            <a:rect l="l" t="t" r="r" b="b"/>
            <a:pathLst>
              <a:path w="1752600" h="127635">
                <a:moveTo>
                  <a:pt x="1676387" y="63246"/>
                </a:moveTo>
                <a:lnTo>
                  <a:pt x="1672751" y="58674"/>
                </a:lnTo>
                <a:lnTo>
                  <a:pt x="0" y="58674"/>
                </a:lnTo>
                <a:lnTo>
                  <a:pt x="0" y="68580"/>
                </a:lnTo>
                <a:lnTo>
                  <a:pt x="1672196" y="68579"/>
                </a:lnTo>
                <a:lnTo>
                  <a:pt x="1676387" y="63246"/>
                </a:lnTo>
                <a:close/>
              </a:path>
              <a:path w="1752600" h="127635">
                <a:moveTo>
                  <a:pt x="1752587" y="63246"/>
                </a:moveTo>
                <a:lnTo>
                  <a:pt x="1626095" y="0"/>
                </a:lnTo>
                <a:lnTo>
                  <a:pt x="1672751" y="58674"/>
                </a:lnTo>
                <a:lnTo>
                  <a:pt x="1676399" y="58674"/>
                </a:lnTo>
                <a:lnTo>
                  <a:pt x="1676399" y="101798"/>
                </a:lnTo>
                <a:lnTo>
                  <a:pt x="1752587" y="63246"/>
                </a:lnTo>
                <a:close/>
              </a:path>
              <a:path w="1752600" h="127635">
                <a:moveTo>
                  <a:pt x="1676399" y="101798"/>
                </a:moveTo>
                <a:lnTo>
                  <a:pt x="1676399" y="68579"/>
                </a:lnTo>
                <a:lnTo>
                  <a:pt x="1672196" y="68579"/>
                </a:lnTo>
                <a:lnTo>
                  <a:pt x="1626095" y="127253"/>
                </a:lnTo>
                <a:lnTo>
                  <a:pt x="1676399" y="101798"/>
                </a:lnTo>
                <a:close/>
              </a:path>
              <a:path w="1752600" h="127635">
                <a:moveTo>
                  <a:pt x="1676387" y="68579"/>
                </a:moveTo>
                <a:lnTo>
                  <a:pt x="1676387" y="63246"/>
                </a:lnTo>
                <a:lnTo>
                  <a:pt x="1672196" y="68579"/>
                </a:lnTo>
                <a:lnTo>
                  <a:pt x="1676387" y="68579"/>
                </a:lnTo>
                <a:close/>
              </a:path>
              <a:path w="1752600" h="127635">
                <a:moveTo>
                  <a:pt x="1676399" y="68579"/>
                </a:moveTo>
                <a:lnTo>
                  <a:pt x="1676399" y="58674"/>
                </a:lnTo>
                <a:lnTo>
                  <a:pt x="1672751" y="58674"/>
                </a:lnTo>
                <a:lnTo>
                  <a:pt x="1676387" y="63246"/>
                </a:lnTo>
                <a:lnTo>
                  <a:pt x="1676387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73993" y="3320796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979303" y="1574799"/>
            <a:ext cx="48761" cy="1978277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975239" y="1568577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45593" y="15681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5" y="228600"/>
                </a:moveTo>
                <a:lnTo>
                  <a:pt x="0" y="178308"/>
                </a:lnTo>
                <a:lnTo>
                  <a:pt x="58673" y="295655"/>
                </a:lnTo>
                <a:lnTo>
                  <a:pt x="58673" y="228600"/>
                </a:lnTo>
                <a:lnTo>
                  <a:pt x="63245" y="228600"/>
                </a:lnTo>
                <a:close/>
              </a:path>
              <a:path w="127635" h="304800">
                <a:moveTo>
                  <a:pt x="68579" y="224409"/>
                </a:moveTo>
                <a:lnTo>
                  <a:pt x="68579" y="0"/>
                </a:lnTo>
                <a:lnTo>
                  <a:pt x="58673" y="0"/>
                </a:lnTo>
                <a:lnTo>
                  <a:pt x="58673" y="224964"/>
                </a:lnTo>
                <a:lnTo>
                  <a:pt x="63245" y="228599"/>
                </a:lnTo>
                <a:lnTo>
                  <a:pt x="68579" y="224409"/>
                </a:lnTo>
                <a:close/>
              </a:path>
              <a:path w="127635" h="304800">
                <a:moveTo>
                  <a:pt x="68579" y="294259"/>
                </a:moveTo>
                <a:lnTo>
                  <a:pt x="68579" y="228600"/>
                </a:lnTo>
                <a:lnTo>
                  <a:pt x="58673" y="228600"/>
                </a:lnTo>
                <a:lnTo>
                  <a:pt x="58673" y="295655"/>
                </a:lnTo>
                <a:lnTo>
                  <a:pt x="63245" y="304799"/>
                </a:lnTo>
                <a:lnTo>
                  <a:pt x="68579" y="294259"/>
                </a:lnTo>
                <a:close/>
              </a:path>
              <a:path w="127635" h="304800">
                <a:moveTo>
                  <a:pt x="127253" y="178308"/>
                </a:moveTo>
                <a:lnTo>
                  <a:pt x="63245" y="228600"/>
                </a:lnTo>
                <a:lnTo>
                  <a:pt x="68579" y="228600"/>
                </a:lnTo>
                <a:lnTo>
                  <a:pt x="68579" y="294259"/>
                </a:lnTo>
                <a:lnTo>
                  <a:pt x="127253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84839" y="1657350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127253" y="0"/>
                </a:moveTo>
                <a:lnTo>
                  <a:pt x="0" y="63245"/>
                </a:lnTo>
                <a:lnTo>
                  <a:pt x="76200" y="101574"/>
                </a:lnTo>
                <a:lnTo>
                  <a:pt x="76200" y="58673"/>
                </a:lnTo>
                <a:lnTo>
                  <a:pt x="79890" y="58673"/>
                </a:lnTo>
                <a:lnTo>
                  <a:pt x="127253" y="0"/>
                </a:lnTo>
                <a:close/>
              </a:path>
              <a:path w="838200" h="127635">
                <a:moveTo>
                  <a:pt x="79890" y="58673"/>
                </a:moveTo>
                <a:lnTo>
                  <a:pt x="76200" y="58673"/>
                </a:lnTo>
                <a:lnTo>
                  <a:pt x="76200" y="63245"/>
                </a:lnTo>
                <a:lnTo>
                  <a:pt x="79890" y="58673"/>
                </a:lnTo>
                <a:close/>
              </a:path>
              <a:path w="838200" h="127635">
                <a:moveTo>
                  <a:pt x="838200" y="68579"/>
                </a:moveTo>
                <a:lnTo>
                  <a:pt x="838200" y="58673"/>
                </a:lnTo>
                <a:lnTo>
                  <a:pt x="79890" y="58673"/>
                </a:lnTo>
                <a:lnTo>
                  <a:pt x="76200" y="63245"/>
                </a:lnTo>
                <a:lnTo>
                  <a:pt x="80454" y="68579"/>
                </a:lnTo>
                <a:lnTo>
                  <a:pt x="838200" y="68579"/>
                </a:lnTo>
                <a:close/>
              </a:path>
              <a:path w="838200" h="127635">
                <a:moveTo>
                  <a:pt x="80454" y="68579"/>
                </a:moveTo>
                <a:lnTo>
                  <a:pt x="76200" y="63245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838200" h="127635">
                <a:moveTo>
                  <a:pt x="127253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99427" y="1872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94867" y="1868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5" y="314705"/>
                </a:moveTo>
                <a:lnTo>
                  <a:pt x="15339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59" y="9905"/>
                </a:lnTo>
                <a:lnTo>
                  <a:pt x="1528559" y="314705"/>
                </a:lnTo>
                <a:lnTo>
                  <a:pt x="1533905" y="314705"/>
                </a:lnTo>
                <a:close/>
              </a:path>
              <a:path w="1534159" h="3149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534159" h="314960">
                <a:moveTo>
                  <a:pt x="9893" y="3047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04799"/>
                </a:lnTo>
                <a:lnTo>
                  <a:pt x="9893" y="304799"/>
                </a:lnTo>
                <a:close/>
              </a:path>
              <a:path w="1534159" h="314960">
                <a:moveTo>
                  <a:pt x="1528559" y="304799"/>
                </a:moveTo>
                <a:lnTo>
                  <a:pt x="4559" y="304799"/>
                </a:lnTo>
                <a:lnTo>
                  <a:pt x="9893" y="309371"/>
                </a:lnTo>
                <a:lnTo>
                  <a:pt x="9893" y="314705"/>
                </a:lnTo>
                <a:lnTo>
                  <a:pt x="1524000" y="314705"/>
                </a:lnTo>
                <a:lnTo>
                  <a:pt x="1524000" y="309371"/>
                </a:lnTo>
                <a:lnTo>
                  <a:pt x="1528559" y="304799"/>
                </a:lnTo>
                <a:close/>
              </a:path>
              <a:path w="1534159" h="314960">
                <a:moveTo>
                  <a:pt x="9893" y="314705"/>
                </a:moveTo>
                <a:lnTo>
                  <a:pt x="9893" y="309371"/>
                </a:lnTo>
                <a:lnTo>
                  <a:pt x="4559" y="304799"/>
                </a:lnTo>
                <a:lnTo>
                  <a:pt x="4559" y="314705"/>
                </a:lnTo>
                <a:lnTo>
                  <a:pt x="9893" y="314705"/>
                </a:lnTo>
                <a:close/>
              </a:path>
              <a:path w="1534159" h="314960">
                <a:moveTo>
                  <a:pt x="1528559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14960">
                <a:moveTo>
                  <a:pt x="1528559" y="304799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04799"/>
                </a:lnTo>
                <a:lnTo>
                  <a:pt x="1528559" y="304799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799"/>
                </a:lnTo>
                <a:lnTo>
                  <a:pt x="1524000" y="309371"/>
                </a:lnTo>
                <a:lnTo>
                  <a:pt x="1524000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099427" y="18694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56" name="object 56"/>
          <p:cNvSpPr/>
          <p:nvPr/>
        </p:nvSpPr>
        <p:spPr>
          <a:xfrm>
            <a:off x="8623427" y="1872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18867" y="1868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5" y="314706"/>
                </a:moveTo>
                <a:lnTo>
                  <a:pt x="1000505" y="0"/>
                </a:lnTo>
                <a:lnTo>
                  <a:pt x="0" y="0"/>
                </a:lnTo>
                <a:lnTo>
                  <a:pt x="0" y="314706"/>
                </a:lnTo>
                <a:lnTo>
                  <a:pt x="4559" y="3147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990600" y="9906"/>
                </a:lnTo>
                <a:lnTo>
                  <a:pt x="990600" y="4571"/>
                </a:lnTo>
                <a:lnTo>
                  <a:pt x="995159" y="9906"/>
                </a:lnTo>
                <a:lnTo>
                  <a:pt x="995159" y="314706"/>
                </a:lnTo>
                <a:lnTo>
                  <a:pt x="1000505" y="314706"/>
                </a:lnTo>
                <a:close/>
              </a:path>
              <a:path w="1000759" h="3149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000759" h="314960">
                <a:moveTo>
                  <a:pt x="9906" y="3048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6"/>
                </a:lnTo>
                <a:lnTo>
                  <a:pt x="990600" y="314706"/>
                </a:lnTo>
                <a:lnTo>
                  <a:pt x="990600" y="309371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06" y="314706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6"/>
                </a:lnTo>
                <a:lnTo>
                  <a:pt x="9906" y="314706"/>
                </a:lnTo>
                <a:close/>
              </a:path>
              <a:path w="1000759" h="314960">
                <a:moveTo>
                  <a:pt x="995159" y="9906"/>
                </a:moveTo>
                <a:lnTo>
                  <a:pt x="990600" y="4571"/>
                </a:lnTo>
                <a:lnTo>
                  <a:pt x="990600" y="9906"/>
                </a:lnTo>
                <a:lnTo>
                  <a:pt x="995159" y="9906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6"/>
                </a:lnTo>
                <a:lnTo>
                  <a:pt x="990600" y="9906"/>
                </a:lnTo>
                <a:lnTo>
                  <a:pt x="990600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6"/>
                </a:moveTo>
                <a:lnTo>
                  <a:pt x="995159" y="304800"/>
                </a:lnTo>
                <a:lnTo>
                  <a:pt x="990600" y="309371"/>
                </a:lnTo>
                <a:lnTo>
                  <a:pt x="990600" y="314706"/>
                </a:lnTo>
                <a:lnTo>
                  <a:pt x="995159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8623427" y="1870202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8090026" y="3015995"/>
            <a:ext cx="1576071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085467" y="3011423"/>
            <a:ext cx="158063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5" y="314706"/>
                </a:moveTo>
                <a:lnTo>
                  <a:pt x="1533905" y="0"/>
                </a:lnTo>
                <a:lnTo>
                  <a:pt x="0" y="0"/>
                </a:lnTo>
                <a:lnTo>
                  <a:pt x="0" y="314706"/>
                </a:lnTo>
                <a:lnTo>
                  <a:pt x="4559" y="3147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524000" y="9906"/>
                </a:lnTo>
                <a:lnTo>
                  <a:pt x="1524000" y="4572"/>
                </a:lnTo>
                <a:lnTo>
                  <a:pt x="1528559" y="9906"/>
                </a:lnTo>
                <a:lnTo>
                  <a:pt x="1528559" y="314706"/>
                </a:lnTo>
                <a:lnTo>
                  <a:pt x="1533905" y="314706"/>
                </a:lnTo>
                <a:close/>
              </a:path>
              <a:path w="1534159" h="3149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534159" h="314960">
                <a:moveTo>
                  <a:pt x="9906" y="3048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6"/>
                </a:lnTo>
                <a:lnTo>
                  <a:pt x="1524000" y="314706"/>
                </a:lnTo>
                <a:lnTo>
                  <a:pt x="1524000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906" y="314706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6"/>
                </a:lnTo>
                <a:lnTo>
                  <a:pt x="9906" y="314706"/>
                </a:lnTo>
                <a:close/>
              </a:path>
              <a:path w="1534159" h="314960">
                <a:moveTo>
                  <a:pt x="1528559" y="9906"/>
                </a:moveTo>
                <a:lnTo>
                  <a:pt x="1524000" y="4572"/>
                </a:lnTo>
                <a:lnTo>
                  <a:pt x="1524000" y="9906"/>
                </a:lnTo>
                <a:lnTo>
                  <a:pt x="1528559" y="9906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6"/>
                </a:lnTo>
                <a:lnTo>
                  <a:pt x="1524000" y="9906"/>
                </a:lnTo>
                <a:lnTo>
                  <a:pt x="1524000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6"/>
                </a:moveTo>
                <a:lnTo>
                  <a:pt x="1528559" y="304800"/>
                </a:lnTo>
                <a:lnTo>
                  <a:pt x="1524000" y="309372"/>
                </a:lnTo>
                <a:lnTo>
                  <a:pt x="1524000" y="314706"/>
                </a:lnTo>
                <a:lnTo>
                  <a:pt x="1528559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8067808" y="3010907"/>
            <a:ext cx="162408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1800" dirty="0" err="1">
                <a:latin typeface="宋体"/>
                <a:cs typeface="宋体"/>
              </a:rPr>
              <a:t>丢弃</a:t>
            </a:r>
            <a:r>
              <a:rPr sz="1800" spc="-480" dirty="0">
                <a:latin typeface="宋体"/>
                <a:cs typeface="宋体"/>
              </a:rPr>
              <a:t> </a:t>
            </a: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62" name="object 62"/>
          <p:cNvSpPr/>
          <p:nvPr/>
        </p:nvSpPr>
        <p:spPr>
          <a:xfrm>
            <a:off x="7099427" y="3015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94867" y="3011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5" y="314705"/>
                </a:moveTo>
                <a:lnTo>
                  <a:pt x="10005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6"/>
                </a:lnTo>
                <a:lnTo>
                  <a:pt x="9893" y="4572"/>
                </a:lnTo>
                <a:lnTo>
                  <a:pt x="9893" y="9906"/>
                </a:lnTo>
                <a:lnTo>
                  <a:pt x="990600" y="9906"/>
                </a:lnTo>
                <a:lnTo>
                  <a:pt x="990600" y="4572"/>
                </a:lnTo>
                <a:lnTo>
                  <a:pt x="995159" y="9906"/>
                </a:lnTo>
                <a:lnTo>
                  <a:pt x="995159" y="314705"/>
                </a:lnTo>
                <a:lnTo>
                  <a:pt x="1000505" y="314705"/>
                </a:lnTo>
                <a:close/>
              </a:path>
              <a:path w="1000759" h="314960">
                <a:moveTo>
                  <a:pt x="9893" y="9906"/>
                </a:moveTo>
                <a:lnTo>
                  <a:pt x="9893" y="4572"/>
                </a:lnTo>
                <a:lnTo>
                  <a:pt x="4559" y="9906"/>
                </a:lnTo>
                <a:lnTo>
                  <a:pt x="9893" y="9906"/>
                </a:lnTo>
                <a:close/>
              </a:path>
              <a:path w="1000759" h="314960">
                <a:moveTo>
                  <a:pt x="9893" y="304800"/>
                </a:moveTo>
                <a:lnTo>
                  <a:pt x="9893" y="9906"/>
                </a:lnTo>
                <a:lnTo>
                  <a:pt x="4559" y="9906"/>
                </a:lnTo>
                <a:lnTo>
                  <a:pt x="4559" y="304800"/>
                </a:lnTo>
                <a:lnTo>
                  <a:pt x="9893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59" y="304800"/>
                </a:lnTo>
                <a:lnTo>
                  <a:pt x="9893" y="309372"/>
                </a:lnTo>
                <a:lnTo>
                  <a:pt x="9893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893" y="314705"/>
                </a:moveTo>
                <a:lnTo>
                  <a:pt x="9893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893" y="314705"/>
                </a:lnTo>
                <a:close/>
              </a:path>
              <a:path w="1000759" h="314960">
                <a:moveTo>
                  <a:pt x="995159" y="9906"/>
                </a:moveTo>
                <a:lnTo>
                  <a:pt x="990600" y="4572"/>
                </a:lnTo>
                <a:lnTo>
                  <a:pt x="990600" y="9906"/>
                </a:lnTo>
                <a:lnTo>
                  <a:pt x="995159" y="9906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6"/>
                </a:lnTo>
                <a:lnTo>
                  <a:pt x="990600" y="9906"/>
                </a:lnTo>
                <a:lnTo>
                  <a:pt x="990600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099427" y="3013202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84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785227" y="240639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780667" y="24018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59" h="391160">
                <a:moveTo>
                  <a:pt x="1076705" y="390906"/>
                </a:moveTo>
                <a:lnTo>
                  <a:pt x="1076705" y="0"/>
                </a:lnTo>
                <a:lnTo>
                  <a:pt x="0" y="0"/>
                </a:lnTo>
                <a:lnTo>
                  <a:pt x="0" y="390906"/>
                </a:lnTo>
                <a:lnTo>
                  <a:pt x="4559" y="3909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066800" y="9906"/>
                </a:lnTo>
                <a:lnTo>
                  <a:pt x="1066800" y="4571"/>
                </a:lnTo>
                <a:lnTo>
                  <a:pt x="1071359" y="9906"/>
                </a:lnTo>
                <a:lnTo>
                  <a:pt x="1071359" y="390906"/>
                </a:lnTo>
                <a:lnTo>
                  <a:pt x="1076705" y="390906"/>
                </a:lnTo>
                <a:close/>
              </a:path>
              <a:path w="1076959" h="3911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076959" h="391160">
                <a:moveTo>
                  <a:pt x="9906" y="3810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076959" h="391160">
                <a:moveTo>
                  <a:pt x="10713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1066800" y="390906"/>
                </a:lnTo>
                <a:lnTo>
                  <a:pt x="1066800" y="385571"/>
                </a:lnTo>
                <a:lnTo>
                  <a:pt x="1071359" y="381000"/>
                </a:lnTo>
                <a:close/>
              </a:path>
              <a:path w="1076959" h="391160">
                <a:moveTo>
                  <a:pt x="9906" y="390906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6"/>
                </a:lnTo>
                <a:lnTo>
                  <a:pt x="9906" y="390906"/>
                </a:lnTo>
                <a:close/>
              </a:path>
              <a:path w="1076959" h="391160">
                <a:moveTo>
                  <a:pt x="1071359" y="9906"/>
                </a:moveTo>
                <a:lnTo>
                  <a:pt x="1066800" y="4571"/>
                </a:lnTo>
                <a:lnTo>
                  <a:pt x="1066800" y="9906"/>
                </a:lnTo>
                <a:lnTo>
                  <a:pt x="1071359" y="9906"/>
                </a:lnTo>
                <a:close/>
              </a:path>
              <a:path w="1076959" h="391160">
                <a:moveTo>
                  <a:pt x="1071359" y="381000"/>
                </a:moveTo>
                <a:lnTo>
                  <a:pt x="1071359" y="9906"/>
                </a:lnTo>
                <a:lnTo>
                  <a:pt x="1066800" y="9906"/>
                </a:lnTo>
                <a:lnTo>
                  <a:pt x="1066800" y="381000"/>
                </a:lnTo>
                <a:lnTo>
                  <a:pt x="1071359" y="381000"/>
                </a:lnTo>
                <a:close/>
              </a:path>
              <a:path w="1076959" h="391160">
                <a:moveTo>
                  <a:pt x="1071359" y="390906"/>
                </a:moveTo>
                <a:lnTo>
                  <a:pt x="1071359" y="381000"/>
                </a:lnTo>
                <a:lnTo>
                  <a:pt x="1066800" y="385571"/>
                </a:lnTo>
                <a:lnTo>
                  <a:pt x="1066800" y="390906"/>
                </a:lnTo>
                <a:lnTo>
                  <a:pt x="1071359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785227" y="24432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err="1">
                <a:latin typeface="Arial"/>
                <a:cs typeface="Arial"/>
              </a:rPr>
              <a:t>A</a:t>
            </a:r>
            <a:r>
              <a:rPr sz="1800" b="1" spc="-5" dirty="0" err="1">
                <a:latin typeface="Arial"/>
                <a:cs typeface="Arial"/>
              </a:rPr>
              <a:t>ES</a:t>
            </a:r>
            <a:r>
              <a:rPr sz="1800" b="1" spc="-5" dirty="0" err="1">
                <a:latin typeface="宋体"/>
                <a:cs typeface="宋体"/>
              </a:rPr>
              <a:t>加密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179193" y="2177795"/>
            <a:ext cx="12725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179193" y="2787395"/>
            <a:ext cx="12725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934839" y="36746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645793" y="3777996"/>
            <a:ext cx="127635" cy="266700"/>
          </a:xfrm>
          <a:custGeom>
            <a:avLst/>
            <a:gdLst/>
            <a:ahLst/>
            <a:cxnLst/>
            <a:rect l="l" t="t" r="r" b="b"/>
            <a:pathLst>
              <a:path w="127634" h="266700">
                <a:moveTo>
                  <a:pt x="127254" y="127253"/>
                </a:moveTo>
                <a:lnTo>
                  <a:pt x="63233" y="0"/>
                </a:lnTo>
                <a:lnTo>
                  <a:pt x="0" y="127253"/>
                </a:lnTo>
                <a:lnTo>
                  <a:pt x="58674" y="79881"/>
                </a:lnTo>
                <a:lnTo>
                  <a:pt x="58674" y="76200"/>
                </a:lnTo>
                <a:lnTo>
                  <a:pt x="68580" y="76200"/>
                </a:lnTo>
                <a:lnTo>
                  <a:pt x="68580" y="80464"/>
                </a:lnTo>
                <a:lnTo>
                  <a:pt x="127254" y="127253"/>
                </a:lnTo>
                <a:close/>
              </a:path>
              <a:path w="127634" h="266700">
                <a:moveTo>
                  <a:pt x="63233" y="76200"/>
                </a:moveTo>
                <a:lnTo>
                  <a:pt x="58674" y="76200"/>
                </a:lnTo>
                <a:lnTo>
                  <a:pt x="58674" y="79881"/>
                </a:lnTo>
                <a:lnTo>
                  <a:pt x="63233" y="76200"/>
                </a:lnTo>
                <a:close/>
              </a:path>
              <a:path w="127634" h="266700">
                <a:moveTo>
                  <a:pt x="68580" y="266700"/>
                </a:moveTo>
                <a:lnTo>
                  <a:pt x="68580" y="80464"/>
                </a:lnTo>
                <a:lnTo>
                  <a:pt x="63233" y="76200"/>
                </a:lnTo>
                <a:lnTo>
                  <a:pt x="58674" y="79881"/>
                </a:lnTo>
                <a:lnTo>
                  <a:pt x="58674" y="266700"/>
                </a:lnTo>
                <a:lnTo>
                  <a:pt x="68580" y="266700"/>
                </a:lnTo>
                <a:close/>
              </a:path>
              <a:path w="127634" h="266700">
                <a:moveTo>
                  <a:pt x="68580" y="80464"/>
                </a:moveTo>
                <a:lnTo>
                  <a:pt x="68580" y="76200"/>
                </a:lnTo>
                <a:lnTo>
                  <a:pt x="63233" y="76200"/>
                </a:lnTo>
                <a:lnTo>
                  <a:pt x="68580" y="8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077839" y="33317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496939" y="341934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632575" y="3617467"/>
            <a:ext cx="17589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5" dirty="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645793" y="3320796"/>
            <a:ext cx="12725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017393" y="15681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7"/>
                </a:lnTo>
                <a:lnTo>
                  <a:pt x="58673" y="295678"/>
                </a:lnTo>
                <a:lnTo>
                  <a:pt x="58673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68580" y="224399"/>
                </a:moveTo>
                <a:lnTo>
                  <a:pt x="68580" y="0"/>
                </a:lnTo>
                <a:lnTo>
                  <a:pt x="58673" y="0"/>
                </a:lnTo>
                <a:lnTo>
                  <a:pt x="58673" y="224973"/>
                </a:lnTo>
                <a:lnTo>
                  <a:pt x="63233" y="228600"/>
                </a:lnTo>
                <a:lnTo>
                  <a:pt x="68580" y="224399"/>
                </a:lnTo>
                <a:close/>
              </a:path>
              <a:path w="127634" h="304800">
                <a:moveTo>
                  <a:pt x="68580" y="294235"/>
                </a:moveTo>
                <a:lnTo>
                  <a:pt x="68580" y="228600"/>
                </a:lnTo>
                <a:lnTo>
                  <a:pt x="58673" y="228600"/>
                </a:lnTo>
                <a:lnTo>
                  <a:pt x="58673" y="295678"/>
                </a:lnTo>
                <a:lnTo>
                  <a:pt x="63233" y="304799"/>
                </a:lnTo>
                <a:lnTo>
                  <a:pt x="68580" y="294235"/>
                </a:lnTo>
                <a:close/>
              </a:path>
              <a:path w="127634" h="304800">
                <a:moveTo>
                  <a:pt x="127254" y="178307"/>
                </a:moveTo>
                <a:lnTo>
                  <a:pt x="63233" y="228600"/>
                </a:lnTo>
                <a:lnTo>
                  <a:pt x="68580" y="228600"/>
                </a:lnTo>
                <a:lnTo>
                  <a:pt x="68580" y="294235"/>
                </a:lnTo>
                <a:lnTo>
                  <a:pt x="127254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556627" y="1657350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127266" y="0"/>
                </a:moveTo>
                <a:lnTo>
                  <a:pt x="0" y="63245"/>
                </a:lnTo>
                <a:lnTo>
                  <a:pt x="76200" y="101570"/>
                </a:lnTo>
                <a:lnTo>
                  <a:pt x="76200" y="58673"/>
                </a:lnTo>
                <a:lnTo>
                  <a:pt x="79891" y="58673"/>
                </a:lnTo>
                <a:lnTo>
                  <a:pt x="127266" y="0"/>
                </a:lnTo>
                <a:close/>
              </a:path>
              <a:path w="838200" h="127635">
                <a:moveTo>
                  <a:pt x="79891" y="58673"/>
                </a:moveTo>
                <a:lnTo>
                  <a:pt x="76200" y="58673"/>
                </a:lnTo>
                <a:lnTo>
                  <a:pt x="76200" y="63245"/>
                </a:lnTo>
                <a:lnTo>
                  <a:pt x="79891" y="58673"/>
                </a:lnTo>
                <a:close/>
              </a:path>
              <a:path w="838200" h="127635">
                <a:moveTo>
                  <a:pt x="838200" y="68579"/>
                </a:moveTo>
                <a:lnTo>
                  <a:pt x="838200" y="58673"/>
                </a:lnTo>
                <a:lnTo>
                  <a:pt x="79891" y="58673"/>
                </a:lnTo>
                <a:lnTo>
                  <a:pt x="76200" y="63245"/>
                </a:lnTo>
                <a:lnTo>
                  <a:pt x="80455" y="68579"/>
                </a:lnTo>
                <a:lnTo>
                  <a:pt x="838200" y="68579"/>
                </a:lnTo>
                <a:close/>
              </a:path>
              <a:path w="838200" h="127635">
                <a:moveTo>
                  <a:pt x="80455" y="68579"/>
                </a:moveTo>
                <a:lnTo>
                  <a:pt x="76200" y="63245"/>
                </a:lnTo>
                <a:lnTo>
                  <a:pt x="76200" y="68579"/>
                </a:lnTo>
                <a:lnTo>
                  <a:pt x="80455" y="68579"/>
                </a:lnTo>
                <a:close/>
              </a:path>
              <a:path w="838200" h="127635">
                <a:moveTo>
                  <a:pt x="127266" y="127253"/>
                </a:moveTo>
                <a:lnTo>
                  <a:pt x="80455" y="68579"/>
                </a:lnTo>
                <a:lnTo>
                  <a:pt x="76200" y="68579"/>
                </a:lnTo>
                <a:lnTo>
                  <a:pt x="76200" y="101570"/>
                </a:lnTo>
                <a:lnTo>
                  <a:pt x="127266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626241" y="336219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778393" y="3777996"/>
            <a:ext cx="127635" cy="266700"/>
          </a:xfrm>
          <a:custGeom>
            <a:avLst/>
            <a:gdLst/>
            <a:ahLst/>
            <a:cxnLst/>
            <a:rect l="l" t="t" r="r" b="b"/>
            <a:pathLst>
              <a:path w="127635" h="266700">
                <a:moveTo>
                  <a:pt x="127253" y="127253"/>
                </a:moveTo>
                <a:lnTo>
                  <a:pt x="63245" y="0"/>
                </a:lnTo>
                <a:lnTo>
                  <a:pt x="0" y="127253"/>
                </a:lnTo>
                <a:lnTo>
                  <a:pt x="58674" y="79890"/>
                </a:lnTo>
                <a:lnTo>
                  <a:pt x="58674" y="76200"/>
                </a:lnTo>
                <a:lnTo>
                  <a:pt x="68580" y="76200"/>
                </a:lnTo>
                <a:lnTo>
                  <a:pt x="68580" y="80454"/>
                </a:lnTo>
                <a:lnTo>
                  <a:pt x="127253" y="127253"/>
                </a:lnTo>
                <a:close/>
              </a:path>
              <a:path w="127635" h="266700">
                <a:moveTo>
                  <a:pt x="63245" y="76200"/>
                </a:moveTo>
                <a:lnTo>
                  <a:pt x="58674" y="76200"/>
                </a:lnTo>
                <a:lnTo>
                  <a:pt x="58674" y="79890"/>
                </a:lnTo>
                <a:lnTo>
                  <a:pt x="63245" y="76200"/>
                </a:lnTo>
                <a:close/>
              </a:path>
              <a:path w="127635" h="266700">
                <a:moveTo>
                  <a:pt x="68580" y="266700"/>
                </a:moveTo>
                <a:lnTo>
                  <a:pt x="68580" y="80454"/>
                </a:lnTo>
                <a:lnTo>
                  <a:pt x="63245" y="76200"/>
                </a:lnTo>
                <a:lnTo>
                  <a:pt x="58674" y="79890"/>
                </a:lnTo>
                <a:lnTo>
                  <a:pt x="58674" y="266700"/>
                </a:lnTo>
                <a:lnTo>
                  <a:pt x="68580" y="266700"/>
                </a:lnTo>
                <a:close/>
              </a:path>
              <a:path w="127635" h="266700">
                <a:moveTo>
                  <a:pt x="68580" y="80454"/>
                </a:moveTo>
                <a:lnTo>
                  <a:pt x="68580" y="76200"/>
                </a:lnTo>
                <a:lnTo>
                  <a:pt x="63245" y="76200"/>
                </a:lnTo>
                <a:lnTo>
                  <a:pt x="68580" y="80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778393" y="3320796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6731641" y="1766570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731641" y="2909570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328027" y="156857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911473" y="1424432"/>
            <a:ext cx="45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baseline="11574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M-1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428115" y="375691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555369" y="390397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329049" y="375691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456303" y="3231572"/>
            <a:ext cx="469265" cy="90106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12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300" spc="25" dirty="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1689239" y="25717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5"/>
                </a:moveTo>
                <a:lnTo>
                  <a:pt x="224964" y="58674"/>
                </a:lnTo>
                <a:lnTo>
                  <a:pt x="0" y="58674"/>
                </a:lnTo>
                <a:lnTo>
                  <a:pt x="0" y="68580"/>
                </a:lnTo>
                <a:lnTo>
                  <a:pt x="224408" y="68580"/>
                </a:lnTo>
                <a:lnTo>
                  <a:pt x="228600" y="63245"/>
                </a:lnTo>
                <a:close/>
              </a:path>
              <a:path w="304800" h="127635">
                <a:moveTo>
                  <a:pt x="304800" y="63245"/>
                </a:moveTo>
                <a:lnTo>
                  <a:pt x="178307" y="0"/>
                </a:lnTo>
                <a:lnTo>
                  <a:pt x="224964" y="58674"/>
                </a:lnTo>
                <a:lnTo>
                  <a:pt x="228600" y="58674"/>
                </a:lnTo>
                <a:lnTo>
                  <a:pt x="228600" y="101805"/>
                </a:lnTo>
                <a:lnTo>
                  <a:pt x="304800" y="63245"/>
                </a:lnTo>
                <a:close/>
              </a:path>
              <a:path w="304800" h="127635">
                <a:moveTo>
                  <a:pt x="228600" y="101805"/>
                </a:moveTo>
                <a:lnTo>
                  <a:pt x="228600" y="68580"/>
                </a:lnTo>
                <a:lnTo>
                  <a:pt x="224408" y="68580"/>
                </a:lnTo>
                <a:lnTo>
                  <a:pt x="178307" y="127254"/>
                </a:lnTo>
                <a:lnTo>
                  <a:pt x="228600" y="101805"/>
                </a:lnTo>
                <a:close/>
              </a:path>
              <a:path w="304800" h="127635">
                <a:moveTo>
                  <a:pt x="228600" y="68580"/>
                </a:moveTo>
                <a:lnTo>
                  <a:pt x="228600" y="63245"/>
                </a:lnTo>
                <a:lnTo>
                  <a:pt x="224408" y="68580"/>
                </a:lnTo>
                <a:lnTo>
                  <a:pt x="228600" y="68580"/>
                </a:lnTo>
                <a:close/>
              </a:path>
              <a:path w="304800" h="127635">
                <a:moveTo>
                  <a:pt x="228600" y="63245"/>
                </a:moveTo>
                <a:lnTo>
                  <a:pt x="228600" y="58674"/>
                </a:lnTo>
                <a:lnTo>
                  <a:pt x="224964" y="58674"/>
                </a:lnTo>
                <a:lnTo>
                  <a:pt x="2286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439552" y="24615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508639" y="25717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5"/>
                </a:moveTo>
                <a:lnTo>
                  <a:pt x="224964" y="58673"/>
                </a:lnTo>
                <a:lnTo>
                  <a:pt x="0" y="58673"/>
                </a:lnTo>
                <a:lnTo>
                  <a:pt x="0" y="68579"/>
                </a:lnTo>
                <a:lnTo>
                  <a:pt x="224408" y="68579"/>
                </a:lnTo>
                <a:lnTo>
                  <a:pt x="228600" y="63245"/>
                </a:lnTo>
                <a:close/>
              </a:path>
              <a:path w="304800" h="127635">
                <a:moveTo>
                  <a:pt x="304800" y="63245"/>
                </a:moveTo>
                <a:lnTo>
                  <a:pt x="178307" y="0"/>
                </a:lnTo>
                <a:lnTo>
                  <a:pt x="224964" y="58673"/>
                </a:lnTo>
                <a:lnTo>
                  <a:pt x="228600" y="58673"/>
                </a:lnTo>
                <a:lnTo>
                  <a:pt x="228600" y="101805"/>
                </a:lnTo>
                <a:lnTo>
                  <a:pt x="304800" y="63245"/>
                </a:lnTo>
                <a:close/>
              </a:path>
              <a:path w="304800" h="127635">
                <a:moveTo>
                  <a:pt x="228600" y="101805"/>
                </a:moveTo>
                <a:lnTo>
                  <a:pt x="228600" y="68579"/>
                </a:lnTo>
                <a:lnTo>
                  <a:pt x="224408" y="68579"/>
                </a:lnTo>
                <a:lnTo>
                  <a:pt x="178307" y="127253"/>
                </a:lnTo>
                <a:lnTo>
                  <a:pt x="228600" y="101805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5"/>
                </a:lnTo>
                <a:lnTo>
                  <a:pt x="224408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5"/>
                </a:moveTo>
                <a:lnTo>
                  <a:pt x="228600" y="58673"/>
                </a:lnTo>
                <a:lnTo>
                  <a:pt x="224964" y="58673"/>
                </a:lnTo>
                <a:lnTo>
                  <a:pt x="2286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4258951" y="24615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7480427" y="25717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5"/>
                </a:moveTo>
                <a:lnTo>
                  <a:pt x="224965" y="58673"/>
                </a:lnTo>
                <a:lnTo>
                  <a:pt x="0" y="58673"/>
                </a:lnTo>
                <a:lnTo>
                  <a:pt x="0" y="68579"/>
                </a:lnTo>
                <a:lnTo>
                  <a:pt x="224410" y="68579"/>
                </a:lnTo>
                <a:lnTo>
                  <a:pt x="228600" y="63245"/>
                </a:lnTo>
                <a:close/>
              </a:path>
              <a:path w="304800" h="127635">
                <a:moveTo>
                  <a:pt x="304800" y="63245"/>
                </a:moveTo>
                <a:lnTo>
                  <a:pt x="178320" y="0"/>
                </a:lnTo>
                <a:lnTo>
                  <a:pt x="224965" y="58673"/>
                </a:lnTo>
                <a:lnTo>
                  <a:pt x="228600" y="58673"/>
                </a:lnTo>
                <a:lnTo>
                  <a:pt x="228600" y="101808"/>
                </a:lnTo>
                <a:lnTo>
                  <a:pt x="304800" y="63245"/>
                </a:lnTo>
                <a:close/>
              </a:path>
              <a:path w="304800" h="127635">
                <a:moveTo>
                  <a:pt x="228600" y="101808"/>
                </a:moveTo>
                <a:lnTo>
                  <a:pt x="228600" y="68579"/>
                </a:lnTo>
                <a:lnTo>
                  <a:pt x="224410" y="68579"/>
                </a:lnTo>
                <a:lnTo>
                  <a:pt x="178320" y="127253"/>
                </a:lnTo>
                <a:lnTo>
                  <a:pt x="228600" y="101808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5"/>
                </a:lnTo>
                <a:lnTo>
                  <a:pt x="224410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5"/>
                </a:moveTo>
                <a:lnTo>
                  <a:pt x="228600" y="58673"/>
                </a:lnTo>
                <a:lnTo>
                  <a:pt x="224965" y="58673"/>
                </a:lnTo>
                <a:lnTo>
                  <a:pt x="2286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230751" y="24615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1308239" y="46161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303667" y="4611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5" y="314705"/>
                </a:moveTo>
                <a:lnTo>
                  <a:pt x="1533905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14705"/>
                </a:lnTo>
                <a:lnTo>
                  <a:pt x="1533905" y="314705"/>
                </a:lnTo>
                <a:close/>
              </a:path>
              <a:path w="1534160" h="3149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534160" h="314960">
                <a:moveTo>
                  <a:pt x="9905" y="3048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5" y="304800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4571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9905" y="314705"/>
                </a:moveTo>
                <a:lnTo>
                  <a:pt x="9905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5" y="314705"/>
                </a:lnTo>
                <a:close/>
              </a:path>
              <a:path w="1534160" h="314960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1528572" y="314705"/>
                </a:moveTo>
                <a:lnTo>
                  <a:pt x="1528572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32239" y="4616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827667" y="4611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90599" y="9905"/>
                </a:lnTo>
                <a:lnTo>
                  <a:pt x="990599" y="4572"/>
                </a:lnTo>
                <a:lnTo>
                  <a:pt x="995171" y="9905"/>
                </a:lnTo>
                <a:lnTo>
                  <a:pt x="995171" y="314705"/>
                </a:lnTo>
                <a:lnTo>
                  <a:pt x="1000506" y="314705"/>
                </a:lnTo>
                <a:close/>
              </a:path>
              <a:path w="1000760" h="3149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1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599" y="314705"/>
                </a:lnTo>
                <a:lnTo>
                  <a:pt x="990599" y="309372"/>
                </a:lnTo>
                <a:lnTo>
                  <a:pt x="995171" y="304800"/>
                </a:lnTo>
                <a:close/>
              </a:path>
              <a:path w="1000760" h="314960">
                <a:moveTo>
                  <a:pt x="9906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6" y="314705"/>
                </a:lnTo>
                <a:close/>
              </a:path>
              <a:path w="1000760" h="314960">
                <a:moveTo>
                  <a:pt x="995171" y="9905"/>
                </a:moveTo>
                <a:lnTo>
                  <a:pt x="990599" y="4572"/>
                </a:lnTo>
                <a:lnTo>
                  <a:pt x="990599" y="9905"/>
                </a:lnTo>
                <a:lnTo>
                  <a:pt x="995171" y="9905"/>
                </a:lnTo>
                <a:close/>
              </a:path>
              <a:path w="1000760" h="314960">
                <a:moveTo>
                  <a:pt x="995171" y="304800"/>
                </a:moveTo>
                <a:lnTo>
                  <a:pt x="995171" y="9905"/>
                </a:lnTo>
                <a:lnTo>
                  <a:pt x="990599" y="9905"/>
                </a:lnTo>
                <a:lnTo>
                  <a:pt x="990599" y="304800"/>
                </a:lnTo>
                <a:lnTo>
                  <a:pt x="995171" y="304800"/>
                </a:lnTo>
                <a:close/>
              </a:path>
              <a:path w="1000760" h="314960">
                <a:moveTo>
                  <a:pt x="995171" y="314705"/>
                </a:moveTo>
                <a:lnTo>
                  <a:pt x="995171" y="304800"/>
                </a:lnTo>
                <a:lnTo>
                  <a:pt x="990599" y="309372"/>
                </a:lnTo>
                <a:lnTo>
                  <a:pt x="990599" y="314705"/>
                </a:lnTo>
                <a:lnTo>
                  <a:pt x="995171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298838" y="5759196"/>
            <a:ext cx="1592955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294266" y="5754623"/>
            <a:ext cx="1605521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3999" y="9905"/>
                </a:lnTo>
                <a:lnTo>
                  <a:pt x="1523999" y="4572"/>
                </a:lnTo>
                <a:lnTo>
                  <a:pt x="1528571" y="9905"/>
                </a:lnTo>
                <a:lnTo>
                  <a:pt x="1528572" y="314705"/>
                </a:lnTo>
                <a:lnTo>
                  <a:pt x="1533906" y="314705"/>
                </a:lnTo>
                <a:close/>
              </a:path>
              <a:path w="1534160" h="3149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534160" h="314960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9905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5" y="314705"/>
                </a:lnTo>
                <a:close/>
              </a:path>
              <a:path w="1534160" h="314960">
                <a:moveTo>
                  <a:pt x="1528571" y="9905"/>
                </a:moveTo>
                <a:lnTo>
                  <a:pt x="1523999" y="4572"/>
                </a:lnTo>
                <a:lnTo>
                  <a:pt x="1523999" y="9905"/>
                </a:lnTo>
                <a:lnTo>
                  <a:pt x="1528571" y="9905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1528571" y="9905"/>
                </a:lnTo>
                <a:lnTo>
                  <a:pt x="1523999" y="9905"/>
                </a:lnTo>
                <a:lnTo>
                  <a:pt x="1524000" y="304800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1528572" y="314705"/>
                </a:moveTo>
                <a:lnTo>
                  <a:pt x="1528572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08239" y="5759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303667" y="5754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5" y="314705"/>
                </a:moveTo>
                <a:lnTo>
                  <a:pt x="1000505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90600" y="9905"/>
                </a:lnTo>
                <a:lnTo>
                  <a:pt x="990600" y="4572"/>
                </a:lnTo>
                <a:lnTo>
                  <a:pt x="995172" y="9905"/>
                </a:lnTo>
                <a:lnTo>
                  <a:pt x="995172" y="314705"/>
                </a:lnTo>
                <a:lnTo>
                  <a:pt x="1000505" y="314705"/>
                </a:lnTo>
                <a:close/>
              </a:path>
              <a:path w="1000760" h="3149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06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6" y="314705"/>
                </a:lnTo>
                <a:close/>
              </a:path>
              <a:path w="1000760" h="314960">
                <a:moveTo>
                  <a:pt x="995172" y="9905"/>
                </a:moveTo>
                <a:lnTo>
                  <a:pt x="990600" y="4572"/>
                </a:lnTo>
                <a:lnTo>
                  <a:pt x="990600" y="9905"/>
                </a:lnTo>
                <a:lnTo>
                  <a:pt x="995172" y="9905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995172" y="9905"/>
                </a:lnTo>
                <a:lnTo>
                  <a:pt x="990600" y="9905"/>
                </a:lnTo>
                <a:lnTo>
                  <a:pt x="990600" y="304800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5172" y="314705"/>
                </a:moveTo>
                <a:lnTo>
                  <a:pt x="995172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315868" y="5764014"/>
            <a:ext cx="25915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宋体"/>
                <a:cs typeface="宋体"/>
              </a:rPr>
              <a:t>比特</a:t>
            </a:r>
            <a:r>
              <a:rPr lang="en-US" spc="-155" dirty="0">
                <a:latin typeface="宋体"/>
                <a:cs typeface="宋体"/>
              </a:rPr>
              <a:t> </a:t>
            </a:r>
            <a:r>
              <a:rPr sz="1800" dirty="0" err="1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104" name="object 104"/>
          <p:cNvSpPr/>
          <p:nvPr/>
        </p:nvSpPr>
        <p:spPr>
          <a:xfrm>
            <a:off x="2449715" y="4920996"/>
            <a:ext cx="15621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94039" y="5149596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89467" y="51450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60" h="391160">
                <a:moveTo>
                  <a:pt x="1076706" y="390905"/>
                </a:moveTo>
                <a:lnTo>
                  <a:pt x="10767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066800" y="9905"/>
                </a:lnTo>
                <a:lnTo>
                  <a:pt x="1066800" y="4572"/>
                </a:lnTo>
                <a:lnTo>
                  <a:pt x="1071371" y="9905"/>
                </a:lnTo>
                <a:lnTo>
                  <a:pt x="1071371" y="390905"/>
                </a:lnTo>
                <a:lnTo>
                  <a:pt x="1076706" y="390905"/>
                </a:lnTo>
                <a:close/>
              </a:path>
              <a:path w="10769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0769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1076960" h="391160">
                <a:moveTo>
                  <a:pt x="10713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1066800" y="390905"/>
                </a:lnTo>
                <a:lnTo>
                  <a:pt x="1066800" y="385572"/>
                </a:lnTo>
                <a:lnTo>
                  <a:pt x="1071371" y="381000"/>
                </a:lnTo>
                <a:close/>
              </a:path>
              <a:path w="10769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1076960" h="391160">
                <a:moveTo>
                  <a:pt x="1071371" y="9905"/>
                </a:moveTo>
                <a:lnTo>
                  <a:pt x="1066800" y="4572"/>
                </a:lnTo>
                <a:lnTo>
                  <a:pt x="1066800" y="9905"/>
                </a:lnTo>
                <a:lnTo>
                  <a:pt x="1071371" y="9905"/>
                </a:lnTo>
                <a:close/>
              </a:path>
              <a:path w="1076960" h="391160">
                <a:moveTo>
                  <a:pt x="1071371" y="381000"/>
                </a:moveTo>
                <a:lnTo>
                  <a:pt x="1071371" y="9905"/>
                </a:lnTo>
                <a:lnTo>
                  <a:pt x="1066800" y="9905"/>
                </a:lnTo>
                <a:lnTo>
                  <a:pt x="1066800" y="381000"/>
                </a:lnTo>
                <a:lnTo>
                  <a:pt x="1071371" y="381000"/>
                </a:lnTo>
                <a:close/>
              </a:path>
              <a:path w="1076960" h="391160">
                <a:moveTo>
                  <a:pt x="1071371" y="390905"/>
                </a:moveTo>
                <a:lnTo>
                  <a:pt x="1071371" y="381000"/>
                </a:lnTo>
                <a:lnTo>
                  <a:pt x="1066800" y="385572"/>
                </a:lnTo>
                <a:lnTo>
                  <a:pt x="1066800" y="390905"/>
                </a:lnTo>
                <a:lnTo>
                  <a:pt x="10713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1994039" y="51864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err="1">
                <a:latin typeface="Arial"/>
                <a:cs typeface="Arial"/>
              </a:rPr>
              <a:t>A</a:t>
            </a:r>
            <a:r>
              <a:rPr sz="1800" b="1" spc="-5" dirty="0" err="1">
                <a:latin typeface="Arial"/>
                <a:cs typeface="Arial"/>
              </a:rPr>
              <a:t>ES</a:t>
            </a:r>
            <a:r>
              <a:rPr sz="1800" b="1" spc="-5" dirty="0" err="1">
                <a:latin typeface="宋体"/>
                <a:cs typeface="宋体"/>
              </a:rPr>
              <a:t>加密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449715" y="5530596"/>
            <a:ext cx="15621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881761" y="61625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4127639" y="46161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123067" y="4611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14705"/>
                </a:lnTo>
                <a:lnTo>
                  <a:pt x="1533906" y="314705"/>
                </a:lnTo>
                <a:close/>
              </a:path>
              <a:path w="15341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14960">
                <a:moveTo>
                  <a:pt x="9905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9905" y="314705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534160" h="314960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1528572" y="314705"/>
                </a:moveTo>
                <a:lnTo>
                  <a:pt x="1528572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4127639" y="46126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113" name="object 113"/>
          <p:cNvSpPr/>
          <p:nvPr/>
        </p:nvSpPr>
        <p:spPr>
          <a:xfrm>
            <a:off x="5651639" y="4616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647067" y="4611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990599" y="9905"/>
                </a:lnTo>
                <a:lnTo>
                  <a:pt x="990599" y="4572"/>
                </a:lnTo>
                <a:lnTo>
                  <a:pt x="995159" y="9905"/>
                </a:lnTo>
                <a:lnTo>
                  <a:pt x="995159" y="314705"/>
                </a:lnTo>
                <a:lnTo>
                  <a:pt x="1000506" y="314705"/>
                </a:lnTo>
                <a:close/>
              </a:path>
              <a:path w="1000759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000759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990599" y="314705"/>
                </a:lnTo>
                <a:lnTo>
                  <a:pt x="990599" y="309372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000759" h="314960">
                <a:moveTo>
                  <a:pt x="995159" y="9905"/>
                </a:moveTo>
                <a:lnTo>
                  <a:pt x="990599" y="4572"/>
                </a:lnTo>
                <a:lnTo>
                  <a:pt x="990599" y="9905"/>
                </a:lnTo>
                <a:lnTo>
                  <a:pt x="995159" y="9905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5"/>
                </a:lnTo>
                <a:lnTo>
                  <a:pt x="990599" y="9905"/>
                </a:lnTo>
                <a:lnTo>
                  <a:pt x="990599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800"/>
                </a:lnTo>
                <a:lnTo>
                  <a:pt x="990599" y="309372"/>
                </a:lnTo>
                <a:lnTo>
                  <a:pt x="990599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5651639" y="4613402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5113666" y="5754623"/>
            <a:ext cx="1622673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3999" y="9905"/>
                </a:lnTo>
                <a:lnTo>
                  <a:pt x="1523999" y="4572"/>
                </a:lnTo>
                <a:lnTo>
                  <a:pt x="1528559" y="9905"/>
                </a:lnTo>
                <a:lnTo>
                  <a:pt x="1528559" y="314705"/>
                </a:lnTo>
                <a:lnTo>
                  <a:pt x="1533906" y="314705"/>
                </a:lnTo>
                <a:close/>
              </a:path>
              <a:path w="1534159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534159" h="314960">
                <a:moveTo>
                  <a:pt x="9906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6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72" y="304800"/>
                </a:lnTo>
                <a:lnTo>
                  <a:pt x="9906" y="309372"/>
                </a:lnTo>
                <a:lnTo>
                  <a:pt x="9906" y="314706"/>
                </a:lnTo>
                <a:lnTo>
                  <a:pt x="1523999" y="314705"/>
                </a:lnTo>
                <a:lnTo>
                  <a:pt x="1523999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906" y="314706"/>
                </a:moveTo>
                <a:lnTo>
                  <a:pt x="9906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6" y="314706"/>
                </a:lnTo>
                <a:close/>
              </a:path>
              <a:path w="1534159" h="314960">
                <a:moveTo>
                  <a:pt x="1528559" y="9905"/>
                </a:moveTo>
                <a:lnTo>
                  <a:pt x="1523999" y="4572"/>
                </a:lnTo>
                <a:lnTo>
                  <a:pt x="1523999" y="9905"/>
                </a:lnTo>
                <a:lnTo>
                  <a:pt x="1528559" y="9905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5"/>
                </a:lnTo>
                <a:lnTo>
                  <a:pt x="1523999" y="9905"/>
                </a:lnTo>
                <a:lnTo>
                  <a:pt x="1523999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800"/>
                </a:lnTo>
                <a:lnTo>
                  <a:pt x="1523999" y="309372"/>
                </a:lnTo>
                <a:lnTo>
                  <a:pt x="1523999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127639" y="5759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23067" y="5754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990600" y="9905"/>
                </a:lnTo>
                <a:lnTo>
                  <a:pt x="990600" y="4572"/>
                </a:lnTo>
                <a:lnTo>
                  <a:pt x="995172" y="9905"/>
                </a:lnTo>
                <a:lnTo>
                  <a:pt x="995172" y="314705"/>
                </a:lnTo>
                <a:lnTo>
                  <a:pt x="1000506" y="314705"/>
                </a:lnTo>
                <a:close/>
              </a:path>
              <a:path w="10007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4572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06" y="314705"/>
                </a:moveTo>
                <a:lnTo>
                  <a:pt x="9906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6" y="314705"/>
                </a:lnTo>
                <a:close/>
              </a:path>
              <a:path w="1000760" h="314960">
                <a:moveTo>
                  <a:pt x="995172" y="9905"/>
                </a:moveTo>
                <a:lnTo>
                  <a:pt x="990600" y="4572"/>
                </a:lnTo>
                <a:lnTo>
                  <a:pt x="990600" y="9905"/>
                </a:lnTo>
                <a:lnTo>
                  <a:pt x="995172" y="9905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995172" y="9905"/>
                </a:lnTo>
                <a:lnTo>
                  <a:pt x="990600" y="9905"/>
                </a:lnTo>
                <a:lnTo>
                  <a:pt x="990600" y="304800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5172" y="314705"/>
                </a:moveTo>
                <a:lnTo>
                  <a:pt x="995172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4122814" y="5757919"/>
            <a:ext cx="26087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 err="1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121" name="object 121"/>
          <p:cNvSpPr/>
          <p:nvPr/>
        </p:nvSpPr>
        <p:spPr>
          <a:xfrm>
            <a:off x="4813439" y="5149596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808867" y="51450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60" h="391160">
                <a:moveTo>
                  <a:pt x="1076706" y="390905"/>
                </a:moveTo>
                <a:lnTo>
                  <a:pt x="10767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066800" y="9905"/>
                </a:lnTo>
                <a:lnTo>
                  <a:pt x="1066800" y="4572"/>
                </a:lnTo>
                <a:lnTo>
                  <a:pt x="1071372" y="9905"/>
                </a:lnTo>
                <a:lnTo>
                  <a:pt x="1071372" y="390905"/>
                </a:lnTo>
                <a:lnTo>
                  <a:pt x="1076706" y="390905"/>
                </a:lnTo>
                <a:close/>
              </a:path>
              <a:path w="1076960" h="3911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076960" h="391160">
                <a:moveTo>
                  <a:pt x="9905" y="3810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076960" h="391160">
                <a:moveTo>
                  <a:pt x="10713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5"/>
                </a:lnTo>
                <a:lnTo>
                  <a:pt x="1066800" y="390905"/>
                </a:lnTo>
                <a:lnTo>
                  <a:pt x="1066800" y="385572"/>
                </a:lnTo>
                <a:lnTo>
                  <a:pt x="1071372" y="381000"/>
                </a:lnTo>
                <a:close/>
              </a:path>
              <a:path w="1076960" h="391160">
                <a:moveTo>
                  <a:pt x="9905" y="390905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076960" h="391160">
                <a:moveTo>
                  <a:pt x="1071372" y="9905"/>
                </a:moveTo>
                <a:lnTo>
                  <a:pt x="1066800" y="4572"/>
                </a:lnTo>
                <a:lnTo>
                  <a:pt x="1066800" y="9905"/>
                </a:lnTo>
                <a:lnTo>
                  <a:pt x="1071372" y="9905"/>
                </a:lnTo>
                <a:close/>
              </a:path>
              <a:path w="1076960" h="391160">
                <a:moveTo>
                  <a:pt x="1071372" y="381000"/>
                </a:moveTo>
                <a:lnTo>
                  <a:pt x="1071372" y="9905"/>
                </a:lnTo>
                <a:lnTo>
                  <a:pt x="1066800" y="9905"/>
                </a:lnTo>
                <a:lnTo>
                  <a:pt x="1066800" y="381000"/>
                </a:lnTo>
                <a:lnTo>
                  <a:pt x="1071372" y="381000"/>
                </a:lnTo>
                <a:close/>
              </a:path>
              <a:path w="1076960" h="391160">
                <a:moveTo>
                  <a:pt x="1071372" y="390905"/>
                </a:moveTo>
                <a:lnTo>
                  <a:pt x="1071372" y="381000"/>
                </a:lnTo>
                <a:lnTo>
                  <a:pt x="1066800" y="385572"/>
                </a:lnTo>
                <a:lnTo>
                  <a:pt x="1066800" y="390905"/>
                </a:lnTo>
                <a:lnTo>
                  <a:pt x="10713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4813439" y="51864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lang="en-US" b="1" spc="-5" dirty="0" err="1">
                <a:latin typeface="Arial"/>
                <a:cs typeface="Arial"/>
              </a:rPr>
              <a:t>A</a:t>
            </a:r>
            <a:r>
              <a:rPr sz="1800" b="1" spc="-5" dirty="0" err="1">
                <a:latin typeface="Arial"/>
                <a:cs typeface="Arial"/>
              </a:rPr>
              <a:t>ES</a:t>
            </a:r>
            <a:r>
              <a:rPr sz="1800" b="1" spc="-5" dirty="0" err="1">
                <a:latin typeface="宋体"/>
                <a:cs typeface="宋体"/>
              </a:rPr>
              <a:t>加密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5207393" y="4920996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207393" y="5530596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6548761" y="61625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673993" y="6063996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975620" y="4311396"/>
            <a:ext cx="0" cy="1828800"/>
          </a:xfrm>
          <a:custGeom>
            <a:avLst/>
            <a:gdLst/>
            <a:ahLst/>
            <a:cxnLst/>
            <a:rect l="l" t="t" r="r" b="b"/>
            <a:pathLst>
              <a:path h="1828800">
                <a:moveTo>
                  <a:pt x="0" y="0"/>
                </a:moveTo>
                <a:lnTo>
                  <a:pt x="0" y="18288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975239" y="4311776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045593" y="43113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6" y="228600"/>
                </a:moveTo>
                <a:lnTo>
                  <a:pt x="0" y="178307"/>
                </a:lnTo>
                <a:lnTo>
                  <a:pt x="58673" y="295655"/>
                </a:lnTo>
                <a:lnTo>
                  <a:pt x="58673" y="228600"/>
                </a:lnTo>
                <a:lnTo>
                  <a:pt x="63246" y="228600"/>
                </a:lnTo>
                <a:close/>
              </a:path>
              <a:path w="127635" h="304800">
                <a:moveTo>
                  <a:pt x="68579" y="224409"/>
                </a:moveTo>
                <a:lnTo>
                  <a:pt x="68579" y="0"/>
                </a:lnTo>
                <a:lnTo>
                  <a:pt x="58673" y="0"/>
                </a:lnTo>
                <a:lnTo>
                  <a:pt x="58673" y="224964"/>
                </a:lnTo>
                <a:lnTo>
                  <a:pt x="63246" y="228600"/>
                </a:lnTo>
                <a:lnTo>
                  <a:pt x="68579" y="224409"/>
                </a:lnTo>
                <a:close/>
              </a:path>
              <a:path w="127635" h="304800">
                <a:moveTo>
                  <a:pt x="68579" y="294259"/>
                </a:moveTo>
                <a:lnTo>
                  <a:pt x="68579" y="228600"/>
                </a:lnTo>
                <a:lnTo>
                  <a:pt x="58673" y="228600"/>
                </a:lnTo>
                <a:lnTo>
                  <a:pt x="58673" y="295655"/>
                </a:lnTo>
                <a:lnTo>
                  <a:pt x="63246" y="304800"/>
                </a:lnTo>
                <a:lnTo>
                  <a:pt x="68579" y="294259"/>
                </a:lnTo>
                <a:close/>
              </a:path>
              <a:path w="127635" h="304800">
                <a:moveTo>
                  <a:pt x="127253" y="178307"/>
                </a:moveTo>
                <a:lnTo>
                  <a:pt x="63246" y="228600"/>
                </a:lnTo>
                <a:lnTo>
                  <a:pt x="68579" y="228600"/>
                </a:lnTo>
                <a:lnTo>
                  <a:pt x="68579" y="294259"/>
                </a:lnTo>
                <a:lnTo>
                  <a:pt x="127253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584839" y="4400550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127253" y="0"/>
                </a:moveTo>
                <a:lnTo>
                  <a:pt x="0" y="63246"/>
                </a:lnTo>
                <a:lnTo>
                  <a:pt x="76200" y="101574"/>
                </a:lnTo>
                <a:lnTo>
                  <a:pt x="76200" y="58674"/>
                </a:lnTo>
                <a:lnTo>
                  <a:pt x="79890" y="58674"/>
                </a:lnTo>
                <a:lnTo>
                  <a:pt x="127253" y="0"/>
                </a:lnTo>
                <a:close/>
              </a:path>
              <a:path w="838200" h="127635">
                <a:moveTo>
                  <a:pt x="79890" y="58674"/>
                </a:moveTo>
                <a:lnTo>
                  <a:pt x="76200" y="58674"/>
                </a:lnTo>
                <a:lnTo>
                  <a:pt x="76200" y="63246"/>
                </a:lnTo>
                <a:lnTo>
                  <a:pt x="79890" y="58674"/>
                </a:lnTo>
                <a:close/>
              </a:path>
              <a:path w="838200" h="127635">
                <a:moveTo>
                  <a:pt x="838200" y="68579"/>
                </a:moveTo>
                <a:lnTo>
                  <a:pt x="838200" y="58674"/>
                </a:lnTo>
                <a:lnTo>
                  <a:pt x="79890" y="58674"/>
                </a:lnTo>
                <a:lnTo>
                  <a:pt x="76200" y="63246"/>
                </a:lnTo>
                <a:lnTo>
                  <a:pt x="80454" y="68579"/>
                </a:lnTo>
                <a:lnTo>
                  <a:pt x="838200" y="68579"/>
                </a:lnTo>
                <a:close/>
              </a:path>
              <a:path w="838200" h="127635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838200" h="127635">
                <a:moveTo>
                  <a:pt x="127253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7099427" y="46161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7094867" y="4611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5" y="314705"/>
                </a:moveTo>
                <a:lnTo>
                  <a:pt x="15339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14705"/>
                </a:lnTo>
                <a:lnTo>
                  <a:pt x="1533905" y="314705"/>
                </a:lnTo>
                <a:close/>
              </a:path>
              <a:path w="1534159" h="3149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534159" h="314960">
                <a:moveTo>
                  <a:pt x="9893" y="3048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893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59" y="304800"/>
                </a:lnTo>
                <a:lnTo>
                  <a:pt x="9893" y="309372"/>
                </a:lnTo>
                <a:lnTo>
                  <a:pt x="9893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893" y="314705"/>
                </a:moveTo>
                <a:lnTo>
                  <a:pt x="9893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893" y="314705"/>
                </a:lnTo>
                <a:close/>
              </a:path>
              <a:path w="1534159" h="314960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7099427" y="46126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135" name="object 135"/>
          <p:cNvSpPr/>
          <p:nvPr/>
        </p:nvSpPr>
        <p:spPr>
          <a:xfrm>
            <a:off x="8623427" y="4616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618867" y="4611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5" y="314705"/>
                </a:moveTo>
                <a:lnTo>
                  <a:pt x="10005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90600" y="9905"/>
                </a:lnTo>
                <a:lnTo>
                  <a:pt x="990600" y="4572"/>
                </a:lnTo>
                <a:lnTo>
                  <a:pt x="995159" y="9905"/>
                </a:lnTo>
                <a:lnTo>
                  <a:pt x="995159" y="314705"/>
                </a:lnTo>
                <a:lnTo>
                  <a:pt x="1000505" y="314705"/>
                </a:lnTo>
                <a:close/>
              </a:path>
              <a:path w="1000759" h="3149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000759" h="314960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1000759" h="314960">
                <a:moveTo>
                  <a:pt x="995159" y="9905"/>
                </a:moveTo>
                <a:lnTo>
                  <a:pt x="990600" y="4572"/>
                </a:lnTo>
                <a:lnTo>
                  <a:pt x="990600" y="9905"/>
                </a:lnTo>
                <a:lnTo>
                  <a:pt x="995159" y="9905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5"/>
                </a:lnTo>
                <a:lnTo>
                  <a:pt x="990600" y="9905"/>
                </a:lnTo>
                <a:lnTo>
                  <a:pt x="990600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 txBox="1"/>
          <p:nvPr/>
        </p:nvSpPr>
        <p:spPr>
          <a:xfrm>
            <a:off x="8623427" y="4613402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8090027" y="5759196"/>
            <a:ext cx="1624082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8085467" y="5754623"/>
            <a:ext cx="1628642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5" y="314705"/>
                </a:moveTo>
                <a:lnTo>
                  <a:pt x="15339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14705"/>
                </a:lnTo>
                <a:lnTo>
                  <a:pt x="1533905" y="314705"/>
                </a:lnTo>
                <a:close/>
              </a:path>
              <a:path w="1534159" h="3149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14960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1534159" h="314960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99427" y="5759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094867" y="5754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5" y="314705"/>
                </a:moveTo>
                <a:lnTo>
                  <a:pt x="10005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990600" y="9905"/>
                </a:lnTo>
                <a:lnTo>
                  <a:pt x="990600" y="4572"/>
                </a:lnTo>
                <a:lnTo>
                  <a:pt x="995159" y="9905"/>
                </a:lnTo>
                <a:lnTo>
                  <a:pt x="995159" y="314705"/>
                </a:lnTo>
                <a:lnTo>
                  <a:pt x="1000505" y="314705"/>
                </a:lnTo>
                <a:close/>
              </a:path>
              <a:path w="1000759" h="3149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000759" h="314960">
                <a:moveTo>
                  <a:pt x="9893" y="3048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893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59" y="304800"/>
                </a:lnTo>
                <a:lnTo>
                  <a:pt x="9893" y="309372"/>
                </a:lnTo>
                <a:lnTo>
                  <a:pt x="9893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893" y="314705"/>
                </a:moveTo>
                <a:lnTo>
                  <a:pt x="9893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893" y="314705"/>
                </a:lnTo>
                <a:close/>
              </a:path>
              <a:path w="1000759" h="314960">
                <a:moveTo>
                  <a:pt x="995159" y="9905"/>
                </a:moveTo>
                <a:lnTo>
                  <a:pt x="990600" y="4572"/>
                </a:lnTo>
                <a:lnTo>
                  <a:pt x="990600" y="9905"/>
                </a:lnTo>
                <a:lnTo>
                  <a:pt x="995159" y="9905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5"/>
                </a:lnTo>
                <a:lnTo>
                  <a:pt x="990600" y="9905"/>
                </a:lnTo>
                <a:lnTo>
                  <a:pt x="990600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785227" y="5149596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780667" y="51450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59" h="391160">
                <a:moveTo>
                  <a:pt x="1076705" y="390905"/>
                </a:moveTo>
                <a:lnTo>
                  <a:pt x="10767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066800" y="9905"/>
                </a:lnTo>
                <a:lnTo>
                  <a:pt x="1066800" y="4572"/>
                </a:lnTo>
                <a:lnTo>
                  <a:pt x="1071359" y="9905"/>
                </a:lnTo>
                <a:lnTo>
                  <a:pt x="1071359" y="390905"/>
                </a:lnTo>
                <a:lnTo>
                  <a:pt x="1076705" y="390905"/>
                </a:lnTo>
                <a:close/>
              </a:path>
              <a:path w="10769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0769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076959" h="391160">
                <a:moveTo>
                  <a:pt x="10713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1066800" y="390905"/>
                </a:lnTo>
                <a:lnTo>
                  <a:pt x="1066800" y="385572"/>
                </a:lnTo>
                <a:lnTo>
                  <a:pt x="1071359" y="381000"/>
                </a:lnTo>
                <a:close/>
              </a:path>
              <a:path w="10769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1076959" h="391160">
                <a:moveTo>
                  <a:pt x="1071359" y="9905"/>
                </a:moveTo>
                <a:lnTo>
                  <a:pt x="1066800" y="4572"/>
                </a:lnTo>
                <a:lnTo>
                  <a:pt x="1066800" y="9905"/>
                </a:lnTo>
                <a:lnTo>
                  <a:pt x="1071359" y="9905"/>
                </a:lnTo>
                <a:close/>
              </a:path>
              <a:path w="1076959" h="391160">
                <a:moveTo>
                  <a:pt x="1071359" y="381000"/>
                </a:moveTo>
                <a:lnTo>
                  <a:pt x="1071359" y="9905"/>
                </a:lnTo>
                <a:lnTo>
                  <a:pt x="1066800" y="9905"/>
                </a:lnTo>
                <a:lnTo>
                  <a:pt x="1066800" y="381000"/>
                </a:lnTo>
                <a:lnTo>
                  <a:pt x="1071359" y="381000"/>
                </a:lnTo>
                <a:close/>
              </a:path>
              <a:path w="1076959" h="391160">
                <a:moveTo>
                  <a:pt x="1071359" y="390905"/>
                </a:moveTo>
                <a:lnTo>
                  <a:pt x="1071359" y="381000"/>
                </a:lnTo>
                <a:lnTo>
                  <a:pt x="1066800" y="385572"/>
                </a:lnTo>
                <a:lnTo>
                  <a:pt x="1066800" y="390905"/>
                </a:lnTo>
                <a:lnTo>
                  <a:pt x="10713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 txBox="1"/>
          <p:nvPr/>
        </p:nvSpPr>
        <p:spPr>
          <a:xfrm>
            <a:off x="7785227" y="51864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lang="en-US" sz="1800" b="1" spc="-5" dirty="0" err="1">
                <a:latin typeface="Arial"/>
                <a:cs typeface="Arial"/>
              </a:rPr>
              <a:t>A</a:t>
            </a:r>
            <a:r>
              <a:rPr sz="1800" b="1" spc="-5" dirty="0" err="1">
                <a:latin typeface="Arial"/>
                <a:cs typeface="Arial"/>
              </a:rPr>
              <a:t>ES</a:t>
            </a:r>
            <a:r>
              <a:rPr sz="1800" b="1" spc="-5" dirty="0" err="1">
                <a:latin typeface="宋体"/>
                <a:cs typeface="宋体"/>
              </a:rPr>
              <a:t>加密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45" name="object 145"/>
          <p:cNvSpPr/>
          <p:nvPr/>
        </p:nvSpPr>
        <p:spPr>
          <a:xfrm>
            <a:off x="8179193" y="4920996"/>
            <a:ext cx="12725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8179193" y="5530596"/>
            <a:ext cx="12725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645793" y="6063996"/>
            <a:ext cx="12725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9017393" y="43113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7"/>
                </a:lnTo>
                <a:lnTo>
                  <a:pt x="58673" y="295678"/>
                </a:lnTo>
                <a:lnTo>
                  <a:pt x="58673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68580" y="224399"/>
                </a:moveTo>
                <a:lnTo>
                  <a:pt x="68580" y="0"/>
                </a:lnTo>
                <a:lnTo>
                  <a:pt x="58673" y="0"/>
                </a:lnTo>
                <a:lnTo>
                  <a:pt x="58673" y="224973"/>
                </a:lnTo>
                <a:lnTo>
                  <a:pt x="63233" y="228600"/>
                </a:lnTo>
                <a:lnTo>
                  <a:pt x="68580" y="224399"/>
                </a:lnTo>
                <a:close/>
              </a:path>
              <a:path w="127634" h="304800">
                <a:moveTo>
                  <a:pt x="68580" y="294235"/>
                </a:moveTo>
                <a:lnTo>
                  <a:pt x="68580" y="228600"/>
                </a:lnTo>
                <a:lnTo>
                  <a:pt x="58673" y="228600"/>
                </a:lnTo>
                <a:lnTo>
                  <a:pt x="58673" y="295678"/>
                </a:lnTo>
                <a:lnTo>
                  <a:pt x="63233" y="304800"/>
                </a:lnTo>
                <a:lnTo>
                  <a:pt x="68580" y="294235"/>
                </a:lnTo>
                <a:close/>
              </a:path>
              <a:path w="127634" h="304800">
                <a:moveTo>
                  <a:pt x="127254" y="178307"/>
                </a:moveTo>
                <a:lnTo>
                  <a:pt x="63233" y="228600"/>
                </a:lnTo>
                <a:lnTo>
                  <a:pt x="68580" y="228600"/>
                </a:lnTo>
                <a:lnTo>
                  <a:pt x="68580" y="294235"/>
                </a:lnTo>
                <a:lnTo>
                  <a:pt x="127254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556627" y="4400550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127266" y="0"/>
                </a:moveTo>
                <a:lnTo>
                  <a:pt x="0" y="63246"/>
                </a:lnTo>
                <a:lnTo>
                  <a:pt x="76200" y="101570"/>
                </a:lnTo>
                <a:lnTo>
                  <a:pt x="76200" y="58674"/>
                </a:lnTo>
                <a:lnTo>
                  <a:pt x="79891" y="58674"/>
                </a:lnTo>
                <a:lnTo>
                  <a:pt x="127266" y="0"/>
                </a:lnTo>
                <a:close/>
              </a:path>
              <a:path w="838200" h="127635">
                <a:moveTo>
                  <a:pt x="79891" y="58674"/>
                </a:moveTo>
                <a:lnTo>
                  <a:pt x="76200" y="58674"/>
                </a:lnTo>
                <a:lnTo>
                  <a:pt x="76200" y="63246"/>
                </a:lnTo>
                <a:lnTo>
                  <a:pt x="79891" y="58674"/>
                </a:lnTo>
                <a:close/>
              </a:path>
              <a:path w="838200" h="127635">
                <a:moveTo>
                  <a:pt x="838200" y="68579"/>
                </a:moveTo>
                <a:lnTo>
                  <a:pt x="838200" y="58674"/>
                </a:lnTo>
                <a:lnTo>
                  <a:pt x="79891" y="58674"/>
                </a:lnTo>
                <a:lnTo>
                  <a:pt x="76200" y="63246"/>
                </a:lnTo>
                <a:lnTo>
                  <a:pt x="80455" y="68579"/>
                </a:lnTo>
                <a:lnTo>
                  <a:pt x="838200" y="68579"/>
                </a:lnTo>
                <a:close/>
              </a:path>
              <a:path w="838200" h="127635">
                <a:moveTo>
                  <a:pt x="80455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5" y="68579"/>
                </a:lnTo>
                <a:close/>
              </a:path>
              <a:path w="838200" h="127635">
                <a:moveTo>
                  <a:pt x="127266" y="127253"/>
                </a:moveTo>
                <a:lnTo>
                  <a:pt x="80455" y="68579"/>
                </a:lnTo>
                <a:lnTo>
                  <a:pt x="76200" y="68579"/>
                </a:lnTo>
                <a:lnTo>
                  <a:pt x="76200" y="101570"/>
                </a:lnTo>
                <a:lnTo>
                  <a:pt x="127266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1626241" y="6196710"/>
            <a:ext cx="676910" cy="64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 dirty="0">
              <a:latin typeface="宋体"/>
              <a:cs typeface="宋体"/>
            </a:endParaRPr>
          </a:p>
          <a:p>
            <a:pPr marR="5080" algn="r">
              <a:lnSpc>
                <a:spcPts val="1735"/>
              </a:lnSpc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778393" y="6063996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6687445" y="4557776"/>
            <a:ext cx="215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6731641" y="5652770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7328027" y="4311776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4521841" y="6224905"/>
            <a:ext cx="676910" cy="64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 dirty="0">
              <a:latin typeface="宋体"/>
              <a:cs typeface="宋体"/>
            </a:endParaRPr>
          </a:p>
          <a:p>
            <a:pPr marR="5080" algn="r">
              <a:lnSpc>
                <a:spcPts val="1735"/>
              </a:lnSpc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1950" spc="22" baseline="-21367" dirty="0">
                <a:latin typeface="Times New Roman"/>
                <a:cs typeface="Times New Roman"/>
              </a:rPr>
              <a:t>2</a:t>
            </a:r>
            <a:endParaRPr sz="1950" baseline="-21367" dirty="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7099737" y="5705583"/>
            <a:ext cx="2709043" cy="332142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 err="1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lang="en-US" altLang="zh-CN" sz="1800" dirty="0">
                <a:latin typeface="Times New Roman"/>
                <a:cs typeface="Times New Roman"/>
              </a:rPr>
              <a:t>128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 err="1">
                <a:latin typeface="宋体"/>
                <a:cs typeface="宋体"/>
              </a:rPr>
              <a:t>比特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57" name="object 157"/>
          <p:cNvSpPr/>
          <p:nvPr/>
        </p:nvSpPr>
        <p:spPr>
          <a:xfrm>
            <a:off x="1689239" y="53149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6"/>
                </a:moveTo>
                <a:lnTo>
                  <a:pt x="224964" y="58674"/>
                </a:lnTo>
                <a:lnTo>
                  <a:pt x="0" y="58674"/>
                </a:lnTo>
                <a:lnTo>
                  <a:pt x="0" y="68579"/>
                </a:lnTo>
                <a:lnTo>
                  <a:pt x="224409" y="68579"/>
                </a:lnTo>
                <a:lnTo>
                  <a:pt x="228600" y="63246"/>
                </a:lnTo>
                <a:close/>
              </a:path>
              <a:path w="304800" h="127635">
                <a:moveTo>
                  <a:pt x="304800" y="63246"/>
                </a:moveTo>
                <a:lnTo>
                  <a:pt x="178307" y="0"/>
                </a:lnTo>
                <a:lnTo>
                  <a:pt x="224964" y="58674"/>
                </a:lnTo>
                <a:lnTo>
                  <a:pt x="228600" y="58674"/>
                </a:lnTo>
                <a:lnTo>
                  <a:pt x="228600" y="101805"/>
                </a:lnTo>
                <a:lnTo>
                  <a:pt x="304800" y="63246"/>
                </a:lnTo>
                <a:close/>
              </a:path>
              <a:path w="304800" h="127635">
                <a:moveTo>
                  <a:pt x="228600" y="101805"/>
                </a:moveTo>
                <a:lnTo>
                  <a:pt x="228600" y="68579"/>
                </a:lnTo>
                <a:lnTo>
                  <a:pt x="224409" y="68579"/>
                </a:lnTo>
                <a:lnTo>
                  <a:pt x="178307" y="127253"/>
                </a:lnTo>
                <a:lnTo>
                  <a:pt x="228600" y="101805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6"/>
                </a:lnTo>
                <a:lnTo>
                  <a:pt x="224409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6"/>
                </a:moveTo>
                <a:lnTo>
                  <a:pt x="228600" y="58674"/>
                </a:lnTo>
                <a:lnTo>
                  <a:pt x="224964" y="58674"/>
                </a:lnTo>
                <a:lnTo>
                  <a:pt x="228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 txBox="1"/>
          <p:nvPr/>
        </p:nvSpPr>
        <p:spPr>
          <a:xfrm>
            <a:off x="1439552" y="52047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9" name="object 159"/>
          <p:cNvSpPr/>
          <p:nvPr/>
        </p:nvSpPr>
        <p:spPr>
          <a:xfrm>
            <a:off x="4508639" y="53149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6"/>
                </a:moveTo>
                <a:lnTo>
                  <a:pt x="224964" y="58674"/>
                </a:lnTo>
                <a:lnTo>
                  <a:pt x="0" y="58674"/>
                </a:lnTo>
                <a:lnTo>
                  <a:pt x="0" y="68579"/>
                </a:lnTo>
                <a:lnTo>
                  <a:pt x="224409" y="68579"/>
                </a:lnTo>
                <a:lnTo>
                  <a:pt x="228600" y="63246"/>
                </a:lnTo>
                <a:close/>
              </a:path>
              <a:path w="304800" h="127635">
                <a:moveTo>
                  <a:pt x="304800" y="63246"/>
                </a:moveTo>
                <a:lnTo>
                  <a:pt x="178307" y="0"/>
                </a:lnTo>
                <a:lnTo>
                  <a:pt x="224964" y="58674"/>
                </a:lnTo>
                <a:lnTo>
                  <a:pt x="228600" y="58674"/>
                </a:lnTo>
                <a:lnTo>
                  <a:pt x="228600" y="101805"/>
                </a:lnTo>
                <a:lnTo>
                  <a:pt x="304800" y="63246"/>
                </a:lnTo>
                <a:close/>
              </a:path>
              <a:path w="304800" h="127635">
                <a:moveTo>
                  <a:pt x="228600" y="101805"/>
                </a:moveTo>
                <a:lnTo>
                  <a:pt x="228600" y="68579"/>
                </a:lnTo>
                <a:lnTo>
                  <a:pt x="224409" y="68579"/>
                </a:lnTo>
                <a:lnTo>
                  <a:pt x="178307" y="127253"/>
                </a:lnTo>
                <a:lnTo>
                  <a:pt x="228600" y="101805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6"/>
                </a:lnTo>
                <a:lnTo>
                  <a:pt x="224409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6"/>
                </a:moveTo>
                <a:lnTo>
                  <a:pt x="228600" y="58674"/>
                </a:lnTo>
                <a:lnTo>
                  <a:pt x="224964" y="58674"/>
                </a:lnTo>
                <a:lnTo>
                  <a:pt x="228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 txBox="1"/>
          <p:nvPr/>
        </p:nvSpPr>
        <p:spPr>
          <a:xfrm>
            <a:off x="4258951" y="52047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7480427" y="53149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6"/>
                </a:moveTo>
                <a:lnTo>
                  <a:pt x="224965" y="58674"/>
                </a:lnTo>
                <a:lnTo>
                  <a:pt x="0" y="58674"/>
                </a:lnTo>
                <a:lnTo>
                  <a:pt x="0" y="68579"/>
                </a:lnTo>
                <a:lnTo>
                  <a:pt x="224410" y="68579"/>
                </a:lnTo>
                <a:lnTo>
                  <a:pt x="228600" y="63246"/>
                </a:lnTo>
                <a:close/>
              </a:path>
              <a:path w="304800" h="127635">
                <a:moveTo>
                  <a:pt x="304800" y="63246"/>
                </a:moveTo>
                <a:lnTo>
                  <a:pt x="178320" y="0"/>
                </a:lnTo>
                <a:lnTo>
                  <a:pt x="224965" y="58674"/>
                </a:lnTo>
                <a:lnTo>
                  <a:pt x="228600" y="58674"/>
                </a:lnTo>
                <a:lnTo>
                  <a:pt x="228600" y="101808"/>
                </a:lnTo>
                <a:lnTo>
                  <a:pt x="304800" y="63246"/>
                </a:lnTo>
                <a:close/>
              </a:path>
              <a:path w="304800" h="127635">
                <a:moveTo>
                  <a:pt x="228600" y="101808"/>
                </a:moveTo>
                <a:lnTo>
                  <a:pt x="228600" y="68579"/>
                </a:lnTo>
                <a:lnTo>
                  <a:pt x="224410" y="68579"/>
                </a:lnTo>
                <a:lnTo>
                  <a:pt x="178320" y="127253"/>
                </a:lnTo>
                <a:lnTo>
                  <a:pt x="228600" y="101808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6"/>
                </a:lnTo>
                <a:lnTo>
                  <a:pt x="224410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6"/>
                </a:moveTo>
                <a:lnTo>
                  <a:pt x="228600" y="58674"/>
                </a:lnTo>
                <a:lnTo>
                  <a:pt x="224965" y="58674"/>
                </a:lnTo>
                <a:lnTo>
                  <a:pt x="228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7230751" y="52047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3" name="object 163"/>
          <p:cNvSpPr/>
          <p:nvPr/>
        </p:nvSpPr>
        <p:spPr>
          <a:xfrm>
            <a:off x="1789251" y="6534849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681614" y="6549390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651349" y="6564851"/>
            <a:ext cx="127254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1994039" y="6381750"/>
            <a:ext cx="1752600" cy="127635"/>
          </a:xfrm>
          <a:custGeom>
            <a:avLst/>
            <a:gdLst/>
            <a:ahLst/>
            <a:cxnLst/>
            <a:rect l="l" t="t" r="r" b="b"/>
            <a:pathLst>
              <a:path w="1752600" h="127634">
                <a:moveTo>
                  <a:pt x="127254" y="0"/>
                </a:moveTo>
                <a:lnTo>
                  <a:pt x="0" y="63246"/>
                </a:lnTo>
                <a:lnTo>
                  <a:pt x="76200" y="101574"/>
                </a:lnTo>
                <a:lnTo>
                  <a:pt x="76200" y="58673"/>
                </a:lnTo>
                <a:lnTo>
                  <a:pt x="79890" y="58673"/>
                </a:lnTo>
                <a:lnTo>
                  <a:pt x="127254" y="0"/>
                </a:lnTo>
                <a:close/>
              </a:path>
              <a:path w="1752600" h="127634">
                <a:moveTo>
                  <a:pt x="79890" y="58673"/>
                </a:moveTo>
                <a:lnTo>
                  <a:pt x="76200" y="58673"/>
                </a:lnTo>
                <a:lnTo>
                  <a:pt x="76200" y="63246"/>
                </a:lnTo>
                <a:lnTo>
                  <a:pt x="79890" y="58673"/>
                </a:lnTo>
                <a:close/>
              </a:path>
              <a:path w="1752600" h="127634">
                <a:moveTo>
                  <a:pt x="1752600" y="68579"/>
                </a:moveTo>
                <a:lnTo>
                  <a:pt x="1752600" y="58673"/>
                </a:lnTo>
                <a:lnTo>
                  <a:pt x="79890" y="58673"/>
                </a:lnTo>
                <a:lnTo>
                  <a:pt x="76200" y="63246"/>
                </a:lnTo>
                <a:lnTo>
                  <a:pt x="80454" y="68579"/>
                </a:lnTo>
                <a:lnTo>
                  <a:pt x="1752600" y="68579"/>
                </a:lnTo>
                <a:close/>
              </a:path>
              <a:path w="1752600" h="127634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1752600" h="127634">
                <a:moveTo>
                  <a:pt x="127254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4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89639" y="6381750"/>
            <a:ext cx="1676400" cy="127635"/>
          </a:xfrm>
          <a:custGeom>
            <a:avLst/>
            <a:gdLst/>
            <a:ahLst/>
            <a:cxnLst/>
            <a:rect l="l" t="t" r="r" b="b"/>
            <a:pathLst>
              <a:path w="1676400" h="127634">
                <a:moveTo>
                  <a:pt x="127253" y="0"/>
                </a:moveTo>
                <a:lnTo>
                  <a:pt x="0" y="63246"/>
                </a:lnTo>
                <a:lnTo>
                  <a:pt x="76187" y="101567"/>
                </a:lnTo>
                <a:lnTo>
                  <a:pt x="76187" y="58673"/>
                </a:lnTo>
                <a:lnTo>
                  <a:pt x="79890" y="58673"/>
                </a:lnTo>
                <a:lnTo>
                  <a:pt x="127253" y="0"/>
                </a:lnTo>
                <a:close/>
              </a:path>
              <a:path w="1676400" h="127634">
                <a:moveTo>
                  <a:pt x="79890" y="58673"/>
                </a:moveTo>
                <a:lnTo>
                  <a:pt x="76187" y="58673"/>
                </a:lnTo>
                <a:lnTo>
                  <a:pt x="76187" y="68579"/>
                </a:lnTo>
                <a:lnTo>
                  <a:pt x="76200" y="63246"/>
                </a:lnTo>
                <a:lnTo>
                  <a:pt x="79890" y="58673"/>
                </a:lnTo>
                <a:close/>
              </a:path>
              <a:path w="1676400" h="127634">
                <a:moveTo>
                  <a:pt x="127253" y="127253"/>
                </a:moveTo>
                <a:lnTo>
                  <a:pt x="80454" y="68579"/>
                </a:lnTo>
                <a:lnTo>
                  <a:pt x="76187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  <a:path w="1676400" h="127634">
                <a:moveTo>
                  <a:pt x="1676387" y="68579"/>
                </a:moveTo>
                <a:lnTo>
                  <a:pt x="1676387" y="58673"/>
                </a:lnTo>
                <a:lnTo>
                  <a:pt x="79890" y="58673"/>
                </a:lnTo>
                <a:lnTo>
                  <a:pt x="76200" y="63246"/>
                </a:lnTo>
                <a:lnTo>
                  <a:pt x="80454" y="68579"/>
                </a:lnTo>
                <a:lnTo>
                  <a:pt x="1676387" y="68579"/>
                </a:lnTo>
                <a:close/>
              </a:path>
              <a:path w="1676400" h="127634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861427" y="6381750"/>
            <a:ext cx="1676400" cy="127635"/>
          </a:xfrm>
          <a:custGeom>
            <a:avLst/>
            <a:gdLst/>
            <a:ahLst/>
            <a:cxnLst/>
            <a:rect l="l" t="t" r="r" b="b"/>
            <a:pathLst>
              <a:path w="1676400" h="127634">
                <a:moveTo>
                  <a:pt x="127266" y="0"/>
                </a:moveTo>
                <a:lnTo>
                  <a:pt x="0" y="63246"/>
                </a:lnTo>
                <a:lnTo>
                  <a:pt x="76200" y="101570"/>
                </a:lnTo>
                <a:lnTo>
                  <a:pt x="76200" y="58673"/>
                </a:lnTo>
                <a:lnTo>
                  <a:pt x="79891" y="58673"/>
                </a:lnTo>
                <a:lnTo>
                  <a:pt x="127266" y="0"/>
                </a:lnTo>
                <a:close/>
              </a:path>
              <a:path w="1676400" h="127634">
                <a:moveTo>
                  <a:pt x="79891" y="58673"/>
                </a:moveTo>
                <a:lnTo>
                  <a:pt x="76200" y="58673"/>
                </a:lnTo>
                <a:lnTo>
                  <a:pt x="76200" y="63246"/>
                </a:lnTo>
                <a:lnTo>
                  <a:pt x="79891" y="58673"/>
                </a:lnTo>
                <a:close/>
              </a:path>
              <a:path w="1676400" h="127634">
                <a:moveTo>
                  <a:pt x="1676400" y="68579"/>
                </a:moveTo>
                <a:lnTo>
                  <a:pt x="1676400" y="58673"/>
                </a:lnTo>
                <a:lnTo>
                  <a:pt x="79891" y="58673"/>
                </a:lnTo>
                <a:lnTo>
                  <a:pt x="76200" y="63246"/>
                </a:lnTo>
                <a:lnTo>
                  <a:pt x="80455" y="68579"/>
                </a:lnTo>
                <a:lnTo>
                  <a:pt x="1676400" y="68579"/>
                </a:lnTo>
                <a:close/>
              </a:path>
              <a:path w="1676400" h="127634">
                <a:moveTo>
                  <a:pt x="80455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5" y="68579"/>
                </a:lnTo>
                <a:close/>
              </a:path>
              <a:path w="1676400" h="127634">
                <a:moveTo>
                  <a:pt x="127266" y="127254"/>
                </a:moveTo>
                <a:lnTo>
                  <a:pt x="80455" y="68579"/>
                </a:lnTo>
                <a:lnTo>
                  <a:pt x="76200" y="68579"/>
                </a:lnTo>
                <a:lnTo>
                  <a:pt x="76200" y="101570"/>
                </a:lnTo>
                <a:lnTo>
                  <a:pt x="127266" y="12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9573139" y="6162547"/>
            <a:ext cx="31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1950" spc="37" baseline="-21367" dirty="0">
                <a:latin typeface="Times New Roman"/>
                <a:cs typeface="Times New Roman"/>
              </a:rPr>
              <a:t>M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7861427" y="3638550"/>
            <a:ext cx="1676400" cy="127635"/>
          </a:xfrm>
          <a:custGeom>
            <a:avLst/>
            <a:gdLst/>
            <a:ahLst/>
            <a:cxnLst/>
            <a:rect l="l" t="t" r="r" b="b"/>
            <a:pathLst>
              <a:path w="1676400" h="127635">
                <a:moveTo>
                  <a:pt x="1600200" y="63246"/>
                </a:moveTo>
                <a:lnTo>
                  <a:pt x="1596565" y="58674"/>
                </a:lnTo>
                <a:lnTo>
                  <a:pt x="0" y="58674"/>
                </a:lnTo>
                <a:lnTo>
                  <a:pt x="0" y="68579"/>
                </a:lnTo>
                <a:lnTo>
                  <a:pt x="1596010" y="68579"/>
                </a:lnTo>
                <a:lnTo>
                  <a:pt x="1600200" y="63246"/>
                </a:lnTo>
                <a:close/>
              </a:path>
              <a:path w="1676400" h="127635">
                <a:moveTo>
                  <a:pt x="1676400" y="63246"/>
                </a:moveTo>
                <a:lnTo>
                  <a:pt x="1549920" y="0"/>
                </a:lnTo>
                <a:lnTo>
                  <a:pt x="1596565" y="58674"/>
                </a:lnTo>
                <a:lnTo>
                  <a:pt x="1600200" y="58674"/>
                </a:lnTo>
                <a:lnTo>
                  <a:pt x="1600200" y="101808"/>
                </a:lnTo>
                <a:lnTo>
                  <a:pt x="1676400" y="63246"/>
                </a:lnTo>
                <a:close/>
              </a:path>
              <a:path w="1676400" h="127635">
                <a:moveTo>
                  <a:pt x="1600200" y="101808"/>
                </a:moveTo>
                <a:lnTo>
                  <a:pt x="1600200" y="68579"/>
                </a:lnTo>
                <a:lnTo>
                  <a:pt x="1596010" y="68579"/>
                </a:lnTo>
                <a:lnTo>
                  <a:pt x="1549920" y="127253"/>
                </a:lnTo>
                <a:lnTo>
                  <a:pt x="1600200" y="101808"/>
                </a:lnTo>
                <a:close/>
              </a:path>
              <a:path w="1676400" h="127635">
                <a:moveTo>
                  <a:pt x="1600200" y="68579"/>
                </a:moveTo>
                <a:lnTo>
                  <a:pt x="1600200" y="63246"/>
                </a:lnTo>
                <a:lnTo>
                  <a:pt x="1596010" y="68579"/>
                </a:lnTo>
                <a:lnTo>
                  <a:pt x="1600200" y="68579"/>
                </a:lnTo>
                <a:close/>
              </a:path>
              <a:path w="1676400" h="127635">
                <a:moveTo>
                  <a:pt x="1600200" y="63246"/>
                </a:moveTo>
                <a:lnTo>
                  <a:pt x="1600200" y="58674"/>
                </a:lnTo>
                <a:lnTo>
                  <a:pt x="1596565" y="58674"/>
                </a:lnTo>
                <a:lnTo>
                  <a:pt x="16002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6835273" y="4167632"/>
            <a:ext cx="45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baseline="11574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M-1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4" name="object 1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120</a:t>
            </a:fld>
            <a:endParaRPr spc="-5" dirty="0"/>
          </a:p>
        </p:txBody>
      </p:sp>
      <p:sp>
        <p:nvSpPr>
          <p:cNvPr id="172" name="object 172"/>
          <p:cNvSpPr txBox="1"/>
          <p:nvPr/>
        </p:nvSpPr>
        <p:spPr>
          <a:xfrm>
            <a:off x="812426" y="2608580"/>
            <a:ext cx="3816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D1813"/>
                </a:solidFill>
                <a:latin typeface="宋体"/>
                <a:cs typeface="宋体"/>
              </a:rPr>
              <a:t>加 密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812426" y="4216147"/>
            <a:ext cx="3010535" cy="16192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31240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solidFill>
                  <a:srgbClr val="00339A"/>
                </a:solidFill>
                <a:latin typeface="宋体"/>
                <a:cs typeface="宋体"/>
              </a:rPr>
              <a:t>移位寄存</a:t>
            </a:r>
            <a:r>
              <a:rPr sz="2000" b="1" dirty="0">
                <a:solidFill>
                  <a:srgbClr val="00339A"/>
                </a:solidFill>
                <a:latin typeface="宋体"/>
                <a:cs typeface="宋体"/>
              </a:rPr>
              <a:t>器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215"/>
              </a:spcBef>
              <a:tabLst>
                <a:tab pos="787400" algn="l"/>
                <a:tab pos="2225675" algn="l"/>
              </a:tabLst>
            </a:pPr>
            <a:r>
              <a:rPr sz="2100" i="1" spc="-105" dirty="0">
                <a:latin typeface="宋体"/>
                <a:cs typeface="宋体"/>
              </a:rPr>
              <a:t>Ⅳ	</a:t>
            </a:r>
            <a:r>
              <a:rPr lang="en-US" altLang="zh-CN" sz="2700" baseline="3086" dirty="0">
                <a:latin typeface="Times New Roman"/>
                <a:cs typeface="Times New Roman"/>
              </a:rPr>
              <a:t>128</a:t>
            </a:r>
            <a:r>
              <a:rPr sz="2700" baseline="3086" dirty="0">
                <a:latin typeface="Times New Roman"/>
                <a:cs typeface="Times New Roman"/>
              </a:rPr>
              <a:t>- </a:t>
            </a:r>
            <a:r>
              <a:rPr sz="2700" i="1" baseline="3086" dirty="0">
                <a:latin typeface="Times New Roman"/>
                <a:cs typeface="Times New Roman"/>
              </a:rPr>
              <a:t>j</a:t>
            </a:r>
            <a:r>
              <a:rPr sz="2700" i="1" spc="-7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宋体"/>
                <a:cs typeface="宋体"/>
              </a:rPr>
              <a:t>比特	</a:t>
            </a:r>
            <a:r>
              <a:rPr sz="2700" i="1" baseline="3086" dirty="0">
                <a:latin typeface="Times New Roman"/>
                <a:cs typeface="Times New Roman"/>
              </a:rPr>
              <a:t>j</a:t>
            </a:r>
            <a:r>
              <a:rPr sz="2700" i="1" spc="-44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宋体"/>
                <a:cs typeface="宋体"/>
              </a:rPr>
              <a:t>比特</a:t>
            </a:r>
          </a:p>
          <a:p>
            <a:pPr marL="12700" marR="263398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FD1813"/>
                </a:solidFill>
                <a:latin typeface="宋体"/>
                <a:cs typeface="宋体"/>
              </a:rPr>
              <a:t>解 密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175" name="object 47">
            <a:extLst>
              <a:ext uri="{FF2B5EF4-FFF2-40B4-BE49-F238E27FC236}">
                <a16:creationId xmlns:a16="http://schemas.microsoft.com/office/drawing/2014/main" id="{08019356-1B3D-497B-9835-134AAE543360}"/>
              </a:ext>
            </a:extLst>
          </p:cNvPr>
          <p:cNvSpPr/>
          <p:nvPr/>
        </p:nvSpPr>
        <p:spPr>
          <a:xfrm>
            <a:off x="2031752" y="3594224"/>
            <a:ext cx="1752600" cy="127635"/>
          </a:xfrm>
          <a:custGeom>
            <a:avLst/>
            <a:gdLst/>
            <a:ahLst/>
            <a:cxnLst/>
            <a:rect l="l" t="t" r="r" b="b"/>
            <a:pathLst>
              <a:path w="1752600" h="127635">
                <a:moveTo>
                  <a:pt x="1676387" y="63246"/>
                </a:moveTo>
                <a:lnTo>
                  <a:pt x="1672751" y="58674"/>
                </a:lnTo>
                <a:lnTo>
                  <a:pt x="0" y="58674"/>
                </a:lnTo>
                <a:lnTo>
                  <a:pt x="0" y="68580"/>
                </a:lnTo>
                <a:lnTo>
                  <a:pt x="1672196" y="68579"/>
                </a:lnTo>
                <a:lnTo>
                  <a:pt x="1676387" y="63246"/>
                </a:lnTo>
                <a:close/>
              </a:path>
              <a:path w="1752600" h="127635">
                <a:moveTo>
                  <a:pt x="1752587" y="63246"/>
                </a:moveTo>
                <a:lnTo>
                  <a:pt x="1626095" y="0"/>
                </a:lnTo>
                <a:lnTo>
                  <a:pt x="1672751" y="58674"/>
                </a:lnTo>
                <a:lnTo>
                  <a:pt x="1676399" y="58674"/>
                </a:lnTo>
                <a:lnTo>
                  <a:pt x="1676399" y="101798"/>
                </a:lnTo>
                <a:lnTo>
                  <a:pt x="1752587" y="63246"/>
                </a:lnTo>
                <a:close/>
              </a:path>
              <a:path w="1752600" h="127635">
                <a:moveTo>
                  <a:pt x="1676399" y="101798"/>
                </a:moveTo>
                <a:lnTo>
                  <a:pt x="1676399" y="68579"/>
                </a:lnTo>
                <a:lnTo>
                  <a:pt x="1672196" y="68579"/>
                </a:lnTo>
                <a:lnTo>
                  <a:pt x="1626095" y="127253"/>
                </a:lnTo>
                <a:lnTo>
                  <a:pt x="1676399" y="101798"/>
                </a:lnTo>
                <a:close/>
              </a:path>
              <a:path w="1752600" h="127635">
                <a:moveTo>
                  <a:pt x="1676387" y="68579"/>
                </a:moveTo>
                <a:lnTo>
                  <a:pt x="1676387" y="63246"/>
                </a:lnTo>
                <a:lnTo>
                  <a:pt x="1672196" y="68579"/>
                </a:lnTo>
                <a:lnTo>
                  <a:pt x="1676387" y="68579"/>
                </a:lnTo>
                <a:close/>
              </a:path>
              <a:path w="1752600" h="127635">
                <a:moveTo>
                  <a:pt x="1676399" y="68579"/>
                </a:moveTo>
                <a:lnTo>
                  <a:pt x="1676399" y="58674"/>
                </a:lnTo>
                <a:lnTo>
                  <a:pt x="1672751" y="58674"/>
                </a:lnTo>
                <a:lnTo>
                  <a:pt x="1676387" y="63246"/>
                </a:lnTo>
                <a:lnTo>
                  <a:pt x="1676387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917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CFB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模式特点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2831" y="2389632"/>
            <a:ext cx="158495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831" y="3584829"/>
            <a:ext cx="158495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2831" y="4300347"/>
            <a:ext cx="158495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2831" y="5170170"/>
            <a:ext cx="158495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2831" y="5880353"/>
            <a:ext cx="158495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06073" y="2234438"/>
            <a:ext cx="7533005" cy="3935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消息被看作</a:t>
            </a:r>
            <a:r>
              <a:rPr lang="en-US" sz="2400" b="1" spc="5" dirty="0" err="1">
                <a:solidFill>
                  <a:srgbClr val="0000FF"/>
                </a:solidFill>
                <a:latin typeface="新宋体"/>
                <a:cs typeface="新宋体"/>
              </a:rPr>
              <a:t>bit</a:t>
            </a: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流，不需要整个数据分组在接</a:t>
            </a:r>
            <a:r>
              <a:rPr lang="zh-CN" altLang="en-US" sz="2400" b="1" dirty="0">
                <a:solidFill>
                  <a:srgbClr val="0000FF"/>
                </a:solidFill>
                <a:latin typeface="新宋体"/>
                <a:cs typeface="新宋体"/>
              </a:rPr>
              <a:t>收</a:t>
            </a: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完后才能</a:t>
            </a:r>
            <a:endParaRPr lang="zh-CN" altLang="en-US" sz="24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新宋体"/>
                <a:cs typeface="新宋体"/>
              </a:rPr>
              <a:t>进行加解密。</a:t>
            </a:r>
            <a:endParaRPr lang="zh-CN" altLang="en-US" sz="2400" dirty="0">
              <a:latin typeface="新宋体"/>
              <a:cs typeface="新宋体"/>
            </a:endParaRPr>
          </a:p>
          <a:p>
            <a:pPr marL="12700" marR="4448810">
              <a:lnSpc>
                <a:spcPct val="195000"/>
              </a:lnSpc>
            </a:pP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可用于同步序列密码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。 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具有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CBC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模式的优点。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对信道错误较敏感且会造成错误传播。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数据加解密的速率降低，其数据率不会太高。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121</a:t>
            </a:fld>
            <a:endParaRPr spc="-5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143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输出反馈模式</a:t>
            </a:r>
            <a:r>
              <a:rPr sz="3200" b="1" spc="-10" dirty="0">
                <a:solidFill>
                  <a:srgbClr val="000000"/>
                </a:solidFill>
                <a:latin typeface="黑体"/>
                <a:cs typeface="黑体"/>
              </a:rPr>
              <a:t>（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OFB</a:t>
            </a:r>
            <a:r>
              <a:rPr sz="3200" b="1" spc="-10" dirty="0">
                <a:solidFill>
                  <a:srgbClr val="000000"/>
                </a:solidFill>
                <a:latin typeface="黑体"/>
                <a:cs typeface="黑体"/>
              </a:rPr>
              <a:t>）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08239" y="1872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799"/>
                </a:lnTo>
                <a:lnTo>
                  <a:pt x="1523999" y="304799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667" y="1868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5" y="314706"/>
                </a:moveTo>
                <a:lnTo>
                  <a:pt x="1533905" y="0"/>
                </a:lnTo>
                <a:lnTo>
                  <a:pt x="0" y="0"/>
                </a:lnTo>
                <a:lnTo>
                  <a:pt x="0" y="314706"/>
                </a:lnTo>
                <a:lnTo>
                  <a:pt x="4571" y="314706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4000" y="9906"/>
                </a:lnTo>
                <a:lnTo>
                  <a:pt x="1524000" y="4571"/>
                </a:lnTo>
                <a:lnTo>
                  <a:pt x="1528571" y="9906"/>
                </a:lnTo>
                <a:lnTo>
                  <a:pt x="1528571" y="314706"/>
                </a:lnTo>
                <a:lnTo>
                  <a:pt x="1533905" y="314706"/>
                </a:lnTo>
                <a:close/>
              </a:path>
              <a:path w="1534160" h="314960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534160" h="314960">
                <a:moveTo>
                  <a:pt x="9905" y="304800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5" y="304800"/>
                </a:lnTo>
                <a:close/>
              </a:path>
              <a:path w="1534160" h="314960">
                <a:moveTo>
                  <a:pt x="1528571" y="304800"/>
                </a:moveTo>
                <a:lnTo>
                  <a:pt x="4571" y="304800"/>
                </a:lnTo>
                <a:lnTo>
                  <a:pt x="9905" y="309371"/>
                </a:lnTo>
                <a:lnTo>
                  <a:pt x="9905" y="314706"/>
                </a:lnTo>
                <a:lnTo>
                  <a:pt x="1524000" y="314706"/>
                </a:lnTo>
                <a:lnTo>
                  <a:pt x="1524000" y="309371"/>
                </a:lnTo>
                <a:lnTo>
                  <a:pt x="1528571" y="304800"/>
                </a:lnTo>
                <a:close/>
              </a:path>
              <a:path w="1534160" h="314960">
                <a:moveTo>
                  <a:pt x="9905" y="314706"/>
                </a:moveTo>
                <a:lnTo>
                  <a:pt x="9905" y="309371"/>
                </a:lnTo>
                <a:lnTo>
                  <a:pt x="4571" y="304800"/>
                </a:lnTo>
                <a:lnTo>
                  <a:pt x="4571" y="314706"/>
                </a:lnTo>
                <a:lnTo>
                  <a:pt x="9905" y="314706"/>
                </a:lnTo>
                <a:close/>
              </a:path>
              <a:path w="1534160" h="314960">
                <a:moveTo>
                  <a:pt x="1528571" y="9906"/>
                </a:moveTo>
                <a:lnTo>
                  <a:pt x="1524000" y="4571"/>
                </a:lnTo>
                <a:lnTo>
                  <a:pt x="1524000" y="9906"/>
                </a:lnTo>
                <a:lnTo>
                  <a:pt x="1528571" y="9906"/>
                </a:lnTo>
                <a:close/>
              </a:path>
              <a:path w="1534160" h="314960">
                <a:moveTo>
                  <a:pt x="1528571" y="304800"/>
                </a:moveTo>
                <a:lnTo>
                  <a:pt x="1528571" y="9906"/>
                </a:lnTo>
                <a:lnTo>
                  <a:pt x="1524000" y="9906"/>
                </a:lnTo>
                <a:lnTo>
                  <a:pt x="1524000" y="304800"/>
                </a:lnTo>
                <a:lnTo>
                  <a:pt x="1528571" y="304800"/>
                </a:lnTo>
                <a:close/>
              </a:path>
              <a:path w="1534160" h="314960">
                <a:moveTo>
                  <a:pt x="1528571" y="314706"/>
                </a:moveTo>
                <a:lnTo>
                  <a:pt x="1528571" y="304800"/>
                </a:lnTo>
                <a:lnTo>
                  <a:pt x="1524000" y="309371"/>
                </a:lnTo>
                <a:lnTo>
                  <a:pt x="1524000" y="314706"/>
                </a:lnTo>
                <a:lnTo>
                  <a:pt x="1528571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32239" y="1872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27667" y="1868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6"/>
                </a:lnTo>
                <a:lnTo>
                  <a:pt x="4571" y="3147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990600" y="9905"/>
                </a:lnTo>
                <a:lnTo>
                  <a:pt x="990600" y="4571"/>
                </a:lnTo>
                <a:lnTo>
                  <a:pt x="995172" y="9905"/>
                </a:lnTo>
                <a:lnTo>
                  <a:pt x="995172" y="314705"/>
                </a:lnTo>
                <a:lnTo>
                  <a:pt x="1000506" y="314705"/>
                </a:lnTo>
                <a:close/>
              </a:path>
              <a:path w="1000760" h="3149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2" y="304799"/>
                </a:moveTo>
                <a:lnTo>
                  <a:pt x="4571" y="304800"/>
                </a:lnTo>
                <a:lnTo>
                  <a:pt x="9906" y="309371"/>
                </a:lnTo>
                <a:lnTo>
                  <a:pt x="9906" y="314706"/>
                </a:lnTo>
                <a:lnTo>
                  <a:pt x="990600" y="314705"/>
                </a:lnTo>
                <a:lnTo>
                  <a:pt x="990600" y="309371"/>
                </a:lnTo>
                <a:lnTo>
                  <a:pt x="995172" y="304799"/>
                </a:lnTo>
                <a:close/>
              </a:path>
              <a:path w="1000760" h="314960">
                <a:moveTo>
                  <a:pt x="9906" y="314706"/>
                </a:moveTo>
                <a:lnTo>
                  <a:pt x="9906" y="309371"/>
                </a:lnTo>
                <a:lnTo>
                  <a:pt x="4571" y="304800"/>
                </a:lnTo>
                <a:lnTo>
                  <a:pt x="4571" y="314706"/>
                </a:lnTo>
                <a:lnTo>
                  <a:pt x="9906" y="314706"/>
                </a:lnTo>
                <a:close/>
              </a:path>
              <a:path w="1000760" h="314960">
                <a:moveTo>
                  <a:pt x="995172" y="9905"/>
                </a:moveTo>
                <a:lnTo>
                  <a:pt x="990600" y="4571"/>
                </a:lnTo>
                <a:lnTo>
                  <a:pt x="990600" y="9905"/>
                </a:lnTo>
                <a:lnTo>
                  <a:pt x="995172" y="9905"/>
                </a:lnTo>
                <a:close/>
              </a:path>
              <a:path w="1000760" h="314960">
                <a:moveTo>
                  <a:pt x="995172" y="304799"/>
                </a:moveTo>
                <a:lnTo>
                  <a:pt x="995172" y="9905"/>
                </a:lnTo>
                <a:lnTo>
                  <a:pt x="990600" y="9905"/>
                </a:lnTo>
                <a:lnTo>
                  <a:pt x="990600" y="304799"/>
                </a:lnTo>
                <a:lnTo>
                  <a:pt x="995172" y="304799"/>
                </a:lnTo>
                <a:close/>
              </a:path>
              <a:path w="1000760" h="314960">
                <a:moveTo>
                  <a:pt x="995172" y="314705"/>
                </a:moveTo>
                <a:lnTo>
                  <a:pt x="995172" y="304799"/>
                </a:lnTo>
                <a:lnTo>
                  <a:pt x="990600" y="309371"/>
                </a:lnTo>
                <a:lnTo>
                  <a:pt x="990600" y="314705"/>
                </a:lnTo>
                <a:lnTo>
                  <a:pt x="9951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8839" y="3015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3999" y="3048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4267" y="3011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6" y="314706"/>
                </a:moveTo>
                <a:lnTo>
                  <a:pt x="1533906" y="0"/>
                </a:lnTo>
                <a:lnTo>
                  <a:pt x="0" y="0"/>
                </a:lnTo>
                <a:lnTo>
                  <a:pt x="0" y="314706"/>
                </a:lnTo>
                <a:lnTo>
                  <a:pt x="4571" y="3147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523999" y="9906"/>
                </a:lnTo>
                <a:lnTo>
                  <a:pt x="1523999" y="4572"/>
                </a:lnTo>
                <a:lnTo>
                  <a:pt x="1528571" y="9906"/>
                </a:lnTo>
                <a:lnTo>
                  <a:pt x="1528571" y="314706"/>
                </a:lnTo>
                <a:lnTo>
                  <a:pt x="1533906" y="314706"/>
                </a:lnTo>
                <a:close/>
              </a:path>
              <a:path w="1534160" h="31496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534160" h="314960">
                <a:moveTo>
                  <a:pt x="9906" y="3048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534160" h="314960">
                <a:moveTo>
                  <a:pt x="1528571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5" y="314706"/>
                </a:lnTo>
                <a:lnTo>
                  <a:pt x="1523999" y="314706"/>
                </a:lnTo>
                <a:lnTo>
                  <a:pt x="1523999" y="309372"/>
                </a:lnTo>
                <a:lnTo>
                  <a:pt x="1528571" y="304800"/>
                </a:lnTo>
                <a:close/>
              </a:path>
              <a:path w="1534160" h="314960">
                <a:moveTo>
                  <a:pt x="9905" y="314706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6"/>
                </a:lnTo>
                <a:lnTo>
                  <a:pt x="9905" y="314706"/>
                </a:lnTo>
                <a:close/>
              </a:path>
              <a:path w="1534160" h="314960">
                <a:moveTo>
                  <a:pt x="1528571" y="9906"/>
                </a:moveTo>
                <a:lnTo>
                  <a:pt x="1523999" y="4572"/>
                </a:lnTo>
                <a:lnTo>
                  <a:pt x="1523999" y="9906"/>
                </a:lnTo>
                <a:lnTo>
                  <a:pt x="1528571" y="9906"/>
                </a:lnTo>
                <a:close/>
              </a:path>
              <a:path w="1534160" h="314960">
                <a:moveTo>
                  <a:pt x="1528571" y="304800"/>
                </a:moveTo>
                <a:lnTo>
                  <a:pt x="1528571" y="9906"/>
                </a:lnTo>
                <a:lnTo>
                  <a:pt x="1523999" y="9906"/>
                </a:lnTo>
                <a:lnTo>
                  <a:pt x="1523999" y="304800"/>
                </a:lnTo>
                <a:lnTo>
                  <a:pt x="1528571" y="304800"/>
                </a:lnTo>
                <a:close/>
              </a:path>
              <a:path w="1534160" h="314960">
                <a:moveTo>
                  <a:pt x="1528571" y="314706"/>
                </a:moveTo>
                <a:lnTo>
                  <a:pt x="1528571" y="304800"/>
                </a:lnTo>
                <a:lnTo>
                  <a:pt x="1523999" y="309372"/>
                </a:lnTo>
                <a:lnTo>
                  <a:pt x="1523999" y="314706"/>
                </a:lnTo>
                <a:lnTo>
                  <a:pt x="1528571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08239" y="3015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3667" y="3011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990600" y="9906"/>
                </a:lnTo>
                <a:lnTo>
                  <a:pt x="990600" y="4571"/>
                </a:lnTo>
                <a:lnTo>
                  <a:pt x="995172" y="9906"/>
                </a:lnTo>
                <a:lnTo>
                  <a:pt x="995172" y="314705"/>
                </a:lnTo>
                <a:lnTo>
                  <a:pt x="1000506" y="314705"/>
                </a:lnTo>
                <a:close/>
              </a:path>
              <a:path w="1000760" h="3149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06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6" y="314705"/>
                </a:lnTo>
                <a:close/>
              </a:path>
              <a:path w="1000760" h="314960">
                <a:moveTo>
                  <a:pt x="995172" y="9906"/>
                </a:moveTo>
                <a:lnTo>
                  <a:pt x="990600" y="4571"/>
                </a:lnTo>
                <a:lnTo>
                  <a:pt x="990600" y="9906"/>
                </a:lnTo>
                <a:lnTo>
                  <a:pt x="995172" y="9906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995172" y="9906"/>
                </a:lnTo>
                <a:lnTo>
                  <a:pt x="990600" y="9906"/>
                </a:lnTo>
                <a:lnTo>
                  <a:pt x="990600" y="304800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5172" y="314705"/>
                </a:moveTo>
                <a:lnTo>
                  <a:pt x="995172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08239" y="3013202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</a:p>
        </p:txBody>
      </p:sp>
      <p:sp>
        <p:nvSpPr>
          <p:cNvPr id="12" name="object 12"/>
          <p:cNvSpPr/>
          <p:nvPr/>
        </p:nvSpPr>
        <p:spPr>
          <a:xfrm>
            <a:off x="1994039" y="240639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89467" y="24018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60" h="391160">
                <a:moveTo>
                  <a:pt x="1076706" y="390905"/>
                </a:moveTo>
                <a:lnTo>
                  <a:pt x="1076706" y="0"/>
                </a:lnTo>
                <a:lnTo>
                  <a:pt x="0" y="0"/>
                </a:lnTo>
                <a:lnTo>
                  <a:pt x="0" y="390906"/>
                </a:lnTo>
                <a:lnTo>
                  <a:pt x="4571" y="3909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066800" y="9905"/>
                </a:lnTo>
                <a:lnTo>
                  <a:pt x="1066800" y="4571"/>
                </a:lnTo>
                <a:lnTo>
                  <a:pt x="1071371" y="9905"/>
                </a:lnTo>
                <a:lnTo>
                  <a:pt x="1071371" y="390905"/>
                </a:lnTo>
                <a:lnTo>
                  <a:pt x="1076706" y="390905"/>
                </a:lnTo>
                <a:close/>
              </a:path>
              <a:path w="1076960" h="3911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076960" h="391160">
                <a:moveTo>
                  <a:pt x="9906" y="3810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1076960" h="391160">
                <a:moveTo>
                  <a:pt x="1071371" y="380999"/>
                </a:moveTo>
                <a:lnTo>
                  <a:pt x="4571" y="381000"/>
                </a:lnTo>
                <a:lnTo>
                  <a:pt x="9906" y="385571"/>
                </a:lnTo>
                <a:lnTo>
                  <a:pt x="9906" y="390906"/>
                </a:lnTo>
                <a:lnTo>
                  <a:pt x="1066800" y="390905"/>
                </a:lnTo>
                <a:lnTo>
                  <a:pt x="1066800" y="385571"/>
                </a:lnTo>
                <a:lnTo>
                  <a:pt x="1071371" y="380999"/>
                </a:lnTo>
                <a:close/>
              </a:path>
              <a:path w="1076960" h="391160">
                <a:moveTo>
                  <a:pt x="9906" y="390906"/>
                </a:moveTo>
                <a:lnTo>
                  <a:pt x="9906" y="385571"/>
                </a:lnTo>
                <a:lnTo>
                  <a:pt x="4571" y="381000"/>
                </a:lnTo>
                <a:lnTo>
                  <a:pt x="4571" y="390906"/>
                </a:lnTo>
                <a:lnTo>
                  <a:pt x="9906" y="390906"/>
                </a:lnTo>
                <a:close/>
              </a:path>
              <a:path w="1076960" h="391160">
                <a:moveTo>
                  <a:pt x="1071371" y="9905"/>
                </a:moveTo>
                <a:lnTo>
                  <a:pt x="1066800" y="4571"/>
                </a:lnTo>
                <a:lnTo>
                  <a:pt x="1066800" y="9905"/>
                </a:lnTo>
                <a:lnTo>
                  <a:pt x="1071371" y="9905"/>
                </a:lnTo>
                <a:close/>
              </a:path>
              <a:path w="1076960" h="391160">
                <a:moveTo>
                  <a:pt x="1071371" y="380999"/>
                </a:moveTo>
                <a:lnTo>
                  <a:pt x="1071371" y="9905"/>
                </a:lnTo>
                <a:lnTo>
                  <a:pt x="1066800" y="9905"/>
                </a:lnTo>
                <a:lnTo>
                  <a:pt x="1066800" y="380999"/>
                </a:lnTo>
                <a:lnTo>
                  <a:pt x="1071371" y="380999"/>
                </a:lnTo>
                <a:close/>
              </a:path>
              <a:path w="1076960" h="391160">
                <a:moveTo>
                  <a:pt x="1071371" y="390905"/>
                </a:moveTo>
                <a:lnTo>
                  <a:pt x="1071371" y="380999"/>
                </a:lnTo>
                <a:lnTo>
                  <a:pt x="1066800" y="385571"/>
                </a:lnTo>
                <a:lnTo>
                  <a:pt x="1066800" y="390905"/>
                </a:lnTo>
                <a:lnTo>
                  <a:pt x="10713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94039" y="24432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DES</a:t>
            </a:r>
            <a:r>
              <a:rPr sz="1800" b="1" spc="-5" dirty="0">
                <a:latin typeface="宋体"/>
                <a:cs typeface="宋体"/>
              </a:rPr>
              <a:t>加密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341" y="1487936"/>
            <a:ext cx="2921000" cy="70167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solidFill>
                  <a:srgbClr val="00339A"/>
                </a:solidFill>
                <a:latin typeface="宋体"/>
                <a:cs typeface="宋体"/>
              </a:rPr>
              <a:t>移位寄存</a:t>
            </a:r>
            <a:r>
              <a:rPr sz="2000" b="1" dirty="0">
                <a:solidFill>
                  <a:srgbClr val="00339A"/>
                </a:solidFill>
                <a:latin typeface="宋体"/>
                <a:cs typeface="宋体"/>
              </a:rPr>
              <a:t>器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tabLst>
                <a:tab pos="697230" algn="l"/>
                <a:tab pos="2136140" algn="l"/>
              </a:tabLst>
            </a:pPr>
            <a:r>
              <a:rPr sz="2100" i="1" spc="-105" dirty="0">
                <a:latin typeface="宋体"/>
                <a:cs typeface="宋体"/>
              </a:rPr>
              <a:t>Ⅳ	</a:t>
            </a:r>
            <a:r>
              <a:rPr sz="2700" baseline="3086" dirty="0">
                <a:latin typeface="Times New Roman"/>
                <a:cs typeface="Times New Roman"/>
              </a:rPr>
              <a:t>64- </a:t>
            </a:r>
            <a:r>
              <a:rPr sz="2700" i="1" baseline="3086" dirty="0">
                <a:latin typeface="Times New Roman"/>
                <a:cs typeface="Times New Roman"/>
              </a:rPr>
              <a:t>j</a:t>
            </a:r>
            <a:r>
              <a:rPr sz="2700" i="1" spc="-7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宋体"/>
                <a:cs typeface="宋体"/>
              </a:rPr>
              <a:t>比特	</a:t>
            </a:r>
            <a:r>
              <a:rPr sz="2700" i="1" baseline="3086" dirty="0">
                <a:latin typeface="Times New Roman"/>
                <a:cs typeface="Times New Roman"/>
              </a:rPr>
              <a:t>j</a:t>
            </a:r>
            <a:r>
              <a:rPr sz="2700" i="1" spc="-44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宋体"/>
                <a:cs typeface="宋体"/>
              </a:rPr>
              <a:t>比特</a:t>
            </a:r>
            <a:endParaRPr sz="2700" baseline="3086">
              <a:latin typeface="宋体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67439" y="37508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34230" y="3331723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9361" y="341934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64997" y="359613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32515" y="375691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59769" y="390397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94039" y="3600450"/>
            <a:ext cx="1752600" cy="127635"/>
          </a:xfrm>
          <a:custGeom>
            <a:avLst/>
            <a:gdLst/>
            <a:ahLst/>
            <a:cxnLst/>
            <a:rect l="l" t="t" r="r" b="b"/>
            <a:pathLst>
              <a:path w="1752600" h="127635">
                <a:moveTo>
                  <a:pt x="1676399" y="63246"/>
                </a:moveTo>
                <a:lnTo>
                  <a:pt x="1672764" y="58674"/>
                </a:lnTo>
                <a:lnTo>
                  <a:pt x="0" y="58674"/>
                </a:lnTo>
                <a:lnTo>
                  <a:pt x="0" y="68579"/>
                </a:lnTo>
                <a:lnTo>
                  <a:pt x="1672209" y="68579"/>
                </a:lnTo>
                <a:lnTo>
                  <a:pt x="1676399" y="63246"/>
                </a:lnTo>
                <a:close/>
              </a:path>
              <a:path w="1752600" h="127635">
                <a:moveTo>
                  <a:pt x="1752600" y="63246"/>
                </a:moveTo>
                <a:lnTo>
                  <a:pt x="1626107" y="0"/>
                </a:lnTo>
                <a:lnTo>
                  <a:pt x="1672764" y="58674"/>
                </a:lnTo>
                <a:lnTo>
                  <a:pt x="1676399" y="58674"/>
                </a:lnTo>
                <a:lnTo>
                  <a:pt x="1676399" y="101805"/>
                </a:lnTo>
                <a:lnTo>
                  <a:pt x="1752600" y="63246"/>
                </a:lnTo>
                <a:close/>
              </a:path>
              <a:path w="1752600" h="127635">
                <a:moveTo>
                  <a:pt x="1676399" y="101805"/>
                </a:moveTo>
                <a:lnTo>
                  <a:pt x="1676399" y="68579"/>
                </a:lnTo>
                <a:lnTo>
                  <a:pt x="1672209" y="68579"/>
                </a:lnTo>
                <a:lnTo>
                  <a:pt x="1626107" y="127253"/>
                </a:lnTo>
                <a:lnTo>
                  <a:pt x="1676399" y="101805"/>
                </a:lnTo>
                <a:close/>
              </a:path>
              <a:path w="1752600" h="127635">
                <a:moveTo>
                  <a:pt x="1676399" y="68579"/>
                </a:moveTo>
                <a:lnTo>
                  <a:pt x="1676399" y="63246"/>
                </a:lnTo>
                <a:lnTo>
                  <a:pt x="1672209" y="68579"/>
                </a:lnTo>
                <a:lnTo>
                  <a:pt x="1676399" y="68579"/>
                </a:lnTo>
                <a:close/>
              </a:path>
              <a:path w="1752600" h="127635">
                <a:moveTo>
                  <a:pt x="1676399" y="63245"/>
                </a:moveTo>
                <a:lnTo>
                  <a:pt x="1676399" y="58674"/>
                </a:lnTo>
                <a:lnTo>
                  <a:pt x="1672764" y="58674"/>
                </a:lnTo>
                <a:lnTo>
                  <a:pt x="1676399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3839" y="1872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99267" y="1868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72" y="9905"/>
                </a:lnTo>
                <a:lnTo>
                  <a:pt x="1528572" y="314705"/>
                </a:lnTo>
                <a:lnTo>
                  <a:pt x="1533906" y="314705"/>
                </a:lnTo>
                <a:close/>
              </a:path>
              <a:path w="1534160" h="3149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14960">
                <a:moveTo>
                  <a:pt x="9905" y="3047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799"/>
                </a:lnTo>
                <a:lnTo>
                  <a:pt x="9905" y="304799"/>
                </a:lnTo>
                <a:close/>
              </a:path>
              <a:path w="1534160" h="314960">
                <a:moveTo>
                  <a:pt x="1528572" y="304799"/>
                </a:moveTo>
                <a:lnTo>
                  <a:pt x="4572" y="304799"/>
                </a:lnTo>
                <a:lnTo>
                  <a:pt x="9905" y="309371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1"/>
                </a:lnTo>
                <a:lnTo>
                  <a:pt x="1528572" y="304799"/>
                </a:lnTo>
                <a:close/>
              </a:path>
              <a:path w="1534160" h="314960">
                <a:moveTo>
                  <a:pt x="9905" y="314705"/>
                </a:moveTo>
                <a:lnTo>
                  <a:pt x="9905" y="309371"/>
                </a:lnTo>
                <a:lnTo>
                  <a:pt x="4572" y="304799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534160" h="314960">
                <a:moveTo>
                  <a:pt x="1528572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14960">
                <a:moveTo>
                  <a:pt x="1528572" y="304799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04799"/>
                </a:lnTo>
                <a:lnTo>
                  <a:pt x="1528572" y="304799"/>
                </a:lnTo>
                <a:close/>
              </a:path>
              <a:path w="1534160" h="314960">
                <a:moveTo>
                  <a:pt x="1528572" y="314705"/>
                </a:moveTo>
                <a:lnTo>
                  <a:pt x="1528572" y="304799"/>
                </a:lnTo>
                <a:lnTo>
                  <a:pt x="1524000" y="309371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203839" y="18694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27839" y="1872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23267" y="1868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990599" y="9905"/>
                </a:lnTo>
                <a:lnTo>
                  <a:pt x="990599" y="4571"/>
                </a:lnTo>
                <a:lnTo>
                  <a:pt x="995159" y="9905"/>
                </a:lnTo>
                <a:lnTo>
                  <a:pt x="995159" y="314705"/>
                </a:lnTo>
                <a:lnTo>
                  <a:pt x="1000506" y="314705"/>
                </a:lnTo>
                <a:close/>
              </a:path>
              <a:path w="1000759" h="3149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000759" h="314960">
                <a:moveTo>
                  <a:pt x="9905" y="3047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799"/>
                </a:lnTo>
                <a:lnTo>
                  <a:pt x="9905" y="304799"/>
                </a:lnTo>
                <a:close/>
              </a:path>
              <a:path w="1000759" h="314960">
                <a:moveTo>
                  <a:pt x="995159" y="304799"/>
                </a:moveTo>
                <a:lnTo>
                  <a:pt x="4572" y="304799"/>
                </a:lnTo>
                <a:lnTo>
                  <a:pt x="9905" y="309371"/>
                </a:lnTo>
                <a:lnTo>
                  <a:pt x="9905" y="314705"/>
                </a:lnTo>
                <a:lnTo>
                  <a:pt x="990599" y="314705"/>
                </a:lnTo>
                <a:lnTo>
                  <a:pt x="990599" y="309371"/>
                </a:lnTo>
                <a:lnTo>
                  <a:pt x="995159" y="304799"/>
                </a:lnTo>
                <a:close/>
              </a:path>
              <a:path w="1000759" h="314960">
                <a:moveTo>
                  <a:pt x="9905" y="314705"/>
                </a:moveTo>
                <a:lnTo>
                  <a:pt x="9905" y="309371"/>
                </a:lnTo>
                <a:lnTo>
                  <a:pt x="4572" y="304799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000759" h="314960">
                <a:moveTo>
                  <a:pt x="995159" y="9905"/>
                </a:moveTo>
                <a:lnTo>
                  <a:pt x="990599" y="4571"/>
                </a:lnTo>
                <a:lnTo>
                  <a:pt x="990599" y="9905"/>
                </a:lnTo>
                <a:lnTo>
                  <a:pt x="995159" y="9905"/>
                </a:lnTo>
                <a:close/>
              </a:path>
              <a:path w="1000759" h="314960">
                <a:moveTo>
                  <a:pt x="995159" y="304799"/>
                </a:moveTo>
                <a:lnTo>
                  <a:pt x="995159" y="9905"/>
                </a:lnTo>
                <a:lnTo>
                  <a:pt x="990599" y="9905"/>
                </a:lnTo>
                <a:lnTo>
                  <a:pt x="990599" y="304799"/>
                </a:lnTo>
                <a:lnTo>
                  <a:pt x="995159" y="304799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799"/>
                </a:lnTo>
                <a:lnTo>
                  <a:pt x="990599" y="309371"/>
                </a:lnTo>
                <a:lnTo>
                  <a:pt x="990599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27839" y="1870202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194439" y="3015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3999" y="3048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89867" y="3011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3999" y="9906"/>
                </a:lnTo>
                <a:lnTo>
                  <a:pt x="1523999" y="4572"/>
                </a:lnTo>
                <a:lnTo>
                  <a:pt x="1528559" y="9906"/>
                </a:lnTo>
                <a:lnTo>
                  <a:pt x="1528559" y="314705"/>
                </a:lnTo>
                <a:lnTo>
                  <a:pt x="1533906" y="314705"/>
                </a:lnTo>
                <a:close/>
              </a:path>
              <a:path w="1534159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534159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1523999" y="314705"/>
                </a:lnTo>
                <a:lnTo>
                  <a:pt x="1523999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534159" h="314960">
                <a:moveTo>
                  <a:pt x="1528559" y="9906"/>
                </a:moveTo>
                <a:lnTo>
                  <a:pt x="1523999" y="4572"/>
                </a:lnTo>
                <a:lnTo>
                  <a:pt x="1523999" y="9906"/>
                </a:lnTo>
                <a:lnTo>
                  <a:pt x="1528559" y="9906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6"/>
                </a:lnTo>
                <a:lnTo>
                  <a:pt x="1523999" y="9906"/>
                </a:lnTo>
                <a:lnTo>
                  <a:pt x="1523999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800"/>
                </a:lnTo>
                <a:lnTo>
                  <a:pt x="1523999" y="309372"/>
                </a:lnTo>
                <a:lnTo>
                  <a:pt x="1523999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3839" y="3015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199267" y="3011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6"/>
                </a:moveTo>
                <a:lnTo>
                  <a:pt x="10005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990600" y="9906"/>
                </a:lnTo>
                <a:lnTo>
                  <a:pt x="990600" y="4572"/>
                </a:lnTo>
                <a:lnTo>
                  <a:pt x="995172" y="9906"/>
                </a:lnTo>
                <a:lnTo>
                  <a:pt x="995172" y="314706"/>
                </a:lnTo>
                <a:lnTo>
                  <a:pt x="1000506" y="314706"/>
                </a:lnTo>
                <a:close/>
              </a:path>
              <a:path w="1000760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000760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990600" y="314706"/>
                </a:lnTo>
                <a:lnTo>
                  <a:pt x="990600" y="309372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000760" h="314960">
                <a:moveTo>
                  <a:pt x="995172" y="9906"/>
                </a:moveTo>
                <a:lnTo>
                  <a:pt x="990600" y="4572"/>
                </a:lnTo>
                <a:lnTo>
                  <a:pt x="990600" y="9906"/>
                </a:lnTo>
                <a:lnTo>
                  <a:pt x="995172" y="9906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995172" y="9906"/>
                </a:lnTo>
                <a:lnTo>
                  <a:pt x="990600" y="9906"/>
                </a:lnTo>
                <a:lnTo>
                  <a:pt x="990600" y="304800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5172" y="314706"/>
                </a:moveTo>
                <a:lnTo>
                  <a:pt x="995172" y="304800"/>
                </a:lnTo>
                <a:lnTo>
                  <a:pt x="990600" y="309372"/>
                </a:lnTo>
                <a:lnTo>
                  <a:pt x="990600" y="314706"/>
                </a:lnTo>
                <a:lnTo>
                  <a:pt x="995172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203839" y="3013202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889639" y="240639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885067" y="24018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60" h="391160">
                <a:moveTo>
                  <a:pt x="1076706" y="390905"/>
                </a:moveTo>
                <a:lnTo>
                  <a:pt x="1076706" y="0"/>
                </a:lnTo>
                <a:lnTo>
                  <a:pt x="0" y="0"/>
                </a:lnTo>
                <a:lnTo>
                  <a:pt x="0" y="390905"/>
                </a:lnTo>
                <a:lnTo>
                  <a:pt x="4572" y="3909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066800" y="9905"/>
                </a:lnTo>
                <a:lnTo>
                  <a:pt x="1066800" y="4571"/>
                </a:lnTo>
                <a:lnTo>
                  <a:pt x="1071372" y="9905"/>
                </a:lnTo>
                <a:lnTo>
                  <a:pt x="1071372" y="390905"/>
                </a:lnTo>
                <a:lnTo>
                  <a:pt x="1076706" y="390905"/>
                </a:lnTo>
                <a:close/>
              </a:path>
              <a:path w="1076960" h="3911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076960" h="391160">
                <a:moveTo>
                  <a:pt x="9905" y="3809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80999"/>
                </a:lnTo>
                <a:lnTo>
                  <a:pt x="9905" y="380999"/>
                </a:lnTo>
                <a:close/>
              </a:path>
              <a:path w="1076960" h="391160">
                <a:moveTo>
                  <a:pt x="1071372" y="380999"/>
                </a:moveTo>
                <a:lnTo>
                  <a:pt x="4572" y="380999"/>
                </a:lnTo>
                <a:lnTo>
                  <a:pt x="9905" y="385571"/>
                </a:lnTo>
                <a:lnTo>
                  <a:pt x="9905" y="390905"/>
                </a:lnTo>
                <a:lnTo>
                  <a:pt x="1066800" y="390905"/>
                </a:lnTo>
                <a:lnTo>
                  <a:pt x="1066800" y="385571"/>
                </a:lnTo>
                <a:lnTo>
                  <a:pt x="1071372" y="380999"/>
                </a:lnTo>
                <a:close/>
              </a:path>
              <a:path w="1076960" h="391160">
                <a:moveTo>
                  <a:pt x="9905" y="390905"/>
                </a:moveTo>
                <a:lnTo>
                  <a:pt x="9905" y="385571"/>
                </a:lnTo>
                <a:lnTo>
                  <a:pt x="4572" y="380999"/>
                </a:lnTo>
                <a:lnTo>
                  <a:pt x="4572" y="390905"/>
                </a:lnTo>
                <a:lnTo>
                  <a:pt x="9905" y="390905"/>
                </a:lnTo>
                <a:close/>
              </a:path>
              <a:path w="1076960" h="391160">
                <a:moveTo>
                  <a:pt x="1071372" y="9905"/>
                </a:moveTo>
                <a:lnTo>
                  <a:pt x="1066800" y="4571"/>
                </a:lnTo>
                <a:lnTo>
                  <a:pt x="1066800" y="9905"/>
                </a:lnTo>
                <a:lnTo>
                  <a:pt x="1071372" y="9905"/>
                </a:lnTo>
                <a:close/>
              </a:path>
              <a:path w="1076960" h="391160">
                <a:moveTo>
                  <a:pt x="1071372" y="380999"/>
                </a:moveTo>
                <a:lnTo>
                  <a:pt x="1071372" y="9905"/>
                </a:lnTo>
                <a:lnTo>
                  <a:pt x="1066800" y="9905"/>
                </a:lnTo>
                <a:lnTo>
                  <a:pt x="1066800" y="380999"/>
                </a:lnTo>
                <a:lnTo>
                  <a:pt x="1071372" y="380999"/>
                </a:lnTo>
                <a:close/>
              </a:path>
              <a:path w="1076960" h="391160">
                <a:moveTo>
                  <a:pt x="1071372" y="390905"/>
                </a:moveTo>
                <a:lnTo>
                  <a:pt x="1071372" y="380999"/>
                </a:lnTo>
                <a:lnTo>
                  <a:pt x="1066800" y="385571"/>
                </a:lnTo>
                <a:lnTo>
                  <a:pt x="1066800" y="390905"/>
                </a:lnTo>
                <a:lnTo>
                  <a:pt x="10713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889639" y="24432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DES</a:t>
            </a:r>
            <a:r>
              <a:rPr sz="1800" b="1" spc="-5" dirty="0">
                <a:latin typeface="宋体"/>
                <a:cs typeface="宋体"/>
              </a:rPr>
              <a:t>加密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83593" y="2177795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83593" y="2787395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598041" y="336219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39239" y="36746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750193" y="3777996"/>
            <a:ext cx="127635" cy="266700"/>
          </a:xfrm>
          <a:custGeom>
            <a:avLst/>
            <a:gdLst/>
            <a:ahLst/>
            <a:cxnLst/>
            <a:rect l="l" t="t" r="r" b="b"/>
            <a:pathLst>
              <a:path w="127635" h="266700">
                <a:moveTo>
                  <a:pt x="127253" y="127253"/>
                </a:moveTo>
                <a:lnTo>
                  <a:pt x="63246" y="0"/>
                </a:lnTo>
                <a:lnTo>
                  <a:pt x="0" y="127253"/>
                </a:lnTo>
                <a:lnTo>
                  <a:pt x="58674" y="79890"/>
                </a:lnTo>
                <a:lnTo>
                  <a:pt x="58674" y="76200"/>
                </a:lnTo>
                <a:lnTo>
                  <a:pt x="68580" y="76200"/>
                </a:lnTo>
                <a:lnTo>
                  <a:pt x="68580" y="80454"/>
                </a:lnTo>
                <a:lnTo>
                  <a:pt x="127253" y="127253"/>
                </a:lnTo>
                <a:close/>
              </a:path>
              <a:path w="127635" h="266700">
                <a:moveTo>
                  <a:pt x="63246" y="76200"/>
                </a:moveTo>
                <a:lnTo>
                  <a:pt x="58674" y="76200"/>
                </a:lnTo>
                <a:lnTo>
                  <a:pt x="58674" y="79890"/>
                </a:lnTo>
                <a:lnTo>
                  <a:pt x="63246" y="76200"/>
                </a:lnTo>
                <a:close/>
              </a:path>
              <a:path w="127635" h="266700">
                <a:moveTo>
                  <a:pt x="68580" y="266700"/>
                </a:moveTo>
                <a:lnTo>
                  <a:pt x="68580" y="80454"/>
                </a:lnTo>
                <a:lnTo>
                  <a:pt x="63246" y="76200"/>
                </a:lnTo>
                <a:lnTo>
                  <a:pt x="58674" y="79890"/>
                </a:lnTo>
                <a:lnTo>
                  <a:pt x="58674" y="266700"/>
                </a:lnTo>
                <a:lnTo>
                  <a:pt x="68580" y="266700"/>
                </a:lnTo>
                <a:close/>
              </a:path>
              <a:path w="127635" h="266700">
                <a:moveTo>
                  <a:pt x="68580" y="80454"/>
                </a:moveTo>
                <a:lnTo>
                  <a:pt x="68580" y="76200"/>
                </a:lnTo>
                <a:lnTo>
                  <a:pt x="63246" y="76200"/>
                </a:lnTo>
                <a:lnTo>
                  <a:pt x="68580" y="80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182239" y="33317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01161" y="341934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36797" y="3596132"/>
            <a:ext cx="1276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65839" y="3600450"/>
            <a:ext cx="1752600" cy="127635"/>
          </a:xfrm>
          <a:custGeom>
            <a:avLst/>
            <a:gdLst/>
            <a:ahLst/>
            <a:cxnLst/>
            <a:rect l="l" t="t" r="r" b="b"/>
            <a:pathLst>
              <a:path w="1752600" h="127635">
                <a:moveTo>
                  <a:pt x="1676387" y="63246"/>
                </a:moveTo>
                <a:lnTo>
                  <a:pt x="1672751" y="58674"/>
                </a:lnTo>
                <a:lnTo>
                  <a:pt x="0" y="58674"/>
                </a:lnTo>
                <a:lnTo>
                  <a:pt x="0" y="68580"/>
                </a:lnTo>
                <a:lnTo>
                  <a:pt x="1672196" y="68579"/>
                </a:lnTo>
                <a:lnTo>
                  <a:pt x="1676387" y="63246"/>
                </a:lnTo>
                <a:close/>
              </a:path>
              <a:path w="1752600" h="127635">
                <a:moveTo>
                  <a:pt x="1752587" y="63246"/>
                </a:moveTo>
                <a:lnTo>
                  <a:pt x="1626095" y="0"/>
                </a:lnTo>
                <a:lnTo>
                  <a:pt x="1672751" y="58674"/>
                </a:lnTo>
                <a:lnTo>
                  <a:pt x="1676399" y="58674"/>
                </a:lnTo>
                <a:lnTo>
                  <a:pt x="1676399" y="101798"/>
                </a:lnTo>
                <a:lnTo>
                  <a:pt x="1752587" y="63246"/>
                </a:lnTo>
                <a:close/>
              </a:path>
              <a:path w="1752600" h="127635">
                <a:moveTo>
                  <a:pt x="1676399" y="101798"/>
                </a:moveTo>
                <a:lnTo>
                  <a:pt x="1676399" y="68579"/>
                </a:lnTo>
                <a:lnTo>
                  <a:pt x="1672196" y="68579"/>
                </a:lnTo>
                <a:lnTo>
                  <a:pt x="1626095" y="127253"/>
                </a:lnTo>
                <a:lnTo>
                  <a:pt x="1676399" y="101798"/>
                </a:lnTo>
                <a:close/>
              </a:path>
              <a:path w="1752600" h="127635">
                <a:moveTo>
                  <a:pt x="1676387" y="68579"/>
                </a:moveTo>
                <a:lnTo>
                  <a:pt x="1676387" y="63246"/>
                </a:lnTo>
                <a:lnTo>
                  <a:pt x="1672196" y="68579"/>
                </a:lnTo>
                <a:lnTo>
                  <a:pt x="1676387" y="68579"/>
                </a:lnTo>
                <a:close/>
              </a:path>
              <a:path w="1752600" h="127635">
                <a:moveTo>
                  <a:pt x="1676399" y="68579"/>
                </a:moveTo>
                <a:lnTo>
                  <a:pt x="1676399" y="58674"/>
                </a:lnTo>
                <a:lnTo>
                  <a:pt x="1672751" y="58674"/>
                </a:lnTo>
                <a:lnTo>
                  <a:pt x="1676387" y="63246"/>
                </a:lnTo>
                <a:lnTo>
                  <a:pt x="1676387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50193" y="33207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51820" y="1568196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51439" y="1568577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21793" y="15681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5" y="228600"/>
                </a:moveTo>
                <a:lnTo>
                  <a:pt x="0" y="178308"/>
                </a:lnTo>
                <a:lnTo>
                  <a:pt x="58673" y="295655"/>
                </a:lnTo>
                <a:lnTo>
                  <a:pt x="58673" y="228600"/>
                </a:lnTo>
                <a:lnTo>
                  <a:pt x="63245" y="228600"/>
                </a:lnTo>
                <a:close/>
              </a:path>
              <a:path w="127635" h="304800">
                <a:moveTo>
                  <a:pt x="68579" y="224409"/>
                </a:moveTo>
                <a:lnTo>
                  <a:pt x="68579" y="0"/>
                </a:lnTo>
                <a:lnTo>
                  <a:pt x="58673" y="0"/>
                </a:lnTo>
                <a:lnTo>
                  <a:pt x="58673" y="224964"/>
                </a:lnTo>
                <a:lnTo>
                  <a:pt x="63245" y="228599"/>
                </a:lnTo>
                <a:lnTo>
                  <a:pt x="68579" y="224409"/>
                </a:lnTo>
                <a:close/>
              </a:path>
              <a:path w="127635" h="304800">
                <a:moveTo>
                  <a:pt x="68579" y="294259"/>
                </a:moveTo>
                <a:lnTo>
                  <a:pt x="68579" y="228600"/>
                </a:lnTo>
                <a:lnTo>
                  <a:pt x="58673" y="228600"/>
                </a:lnTo>
                <a:lnTo>
                  <a:pt x="58673" y="295655"/>
                </a:lnTo>
                <a:lnTo>
                  <a:pt x="63245" y="304799"/>
                </a:lnTo>
                <a:lnTo>
                  <a:pt x="68579" y="294259"/>
                </a:lnTo>
                <a:close/>
              </a:path>
              <a:path w="127635" h="304800">
                <a:moveTo>
                  <a:pt x="127253" y="178308"/>
                </a:moveTo>
                <a:lnTo>
                  <a:pt x="63245" y="228600"/>
                </a:lnTo>
                <a:lnTo>
                  <a:pt x="68579" y="228600"/>
                </a:lnTo>
                <a:lnTo>
                  <a:pt x="68579" y="294259"/>
                </a:lnTo>
                <a:lnTo>
                  <a:pt x="127253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61039" y="1657350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127253" y="0"/>
                </a:moveTo>
                <a:lnTo>
                  <a:pt x="0" y="63245"/>
                </a:lnTo>
                <a:lnTo>
                  <a:pt x="76200" y="101574"/>
                </a:lnTo>
                <a:lnTo>
                  <a:pt x="76200" y="58673"/>
                </a:lnTo>
                <a:lnTo>
                  <a:pt x="79890" y="58673"/>
                </a:lnTo>
                <a:lnTo>
                  <a:pt x="127253" y="0"/>
                </a:lnTo>
                <a:close/>
              </a:path>
              <a:path w="838200" h="127635">
                <a:moveTo>
                  <a:pt x="79890" y="58673"/>
                </a:moveTo>
                <a:lnTo>
                  <a:pt x="76200" y="58673"/>
                </a:lnTo>
                <a:lnTo>
                  <a:pt x="76200" y="63245"/>
                </a:lnTo>
                <a:lnTo>
                  <a:pt x="79890" y="58673"/>
                </a:lnTo>
                <a:close/>
              </a:path>
              <a:path w="838200" h="127635">
                <a:moveTo>
                  <a:pt x="838200" y="68579"/>
                </a:moveTo>
                <a:lnTo>
                  <a:pt x="838200" y="58673"/>
                </a:lnTo>
                <a:lnTo>
                  <a:pt x="79890" y="58673"/>
                </a:lnTo>
                <a:lnTo>
                  <a:pt x="76200" y="63245"/>
                </a:lnTo>
                <a:lnTo>
                  <a:pt x="80454" y="68579"/>
                </a:lnTo>
                <a:lnTo>
                  <a:pt x="838200" y="68579"/>
                </a:lnTo>
                <a:close/>
              </a:path>
              <a:path w="838200" h="127635">
                <a:moveTo>
                  <a:pt x="80454" y="68579"/>
                </a:moveTo>
                <a:lnTo>
                  <a:pt x="76200" y="63245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838200" h="127635">
                <a:moveTo>
                  <a:pt x="127253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51827" y="1872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247267" y="1868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5" y="314705"/>
                </a:moveTo>
                <a:lnTo>
                  <a:pt x="15339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59" y="9905"/>
                </a:lnTo>
                <a:lnTo>
                  <a:pt x="1528559" y="314705"/>
                </a:lnTo>
                <a:lnTo>
                  <a:pt x="1533905" y="314705"/>
                </a:lnTo>
                <a:close/>
              </a:path>
              <a:path w="1534159" h="3149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14960">
                <a:moveTo>
                  <a:pt x="9906" y="3047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799"/>
                </a:lnTo>
                <a:lnTo>
                  <a:pt x="9906" y="304799"/>
                </a:lnTo>
                <a:close/>
              </a:path>
              <a:path w="1534159" h="314960">
                <a:moveTo>
                  <a:pt x="1528559" y="304799"/>
                </a:moveTo>
                <a:lnTo>
                  <a:pt x="4559" y="304799"/>
                </a:lnTo>
                <a:lnTo>
                  <a:pt x="9906" y="309371"/>
                </a:lnTo>
                <a:lnTo>
                  <a:pt x="9906" y="314705"/>
                </a:lnTo>
                <a:lnTo>
                  <a:pt x="1524000" y="314705"/>
                </a:lnTo>
                <a:lnTo>
                  <a:pt x="1524000" y="309371"/>
                </a:lnTo>
                <a:lnTo>
                  <a:pt x="1528559" y="304799"/>
                </a:lnTo>
                <a:close/>
              </a:path>
              <a:path w="1534159" h="314960">
                <a:moveTo>
                  <a:pt x="9906" y="314705"/>
                </a:moveTo>
                <a:lnTo>
                  <a:pt x="9906" y="309371"/>
                </a:lnTo>
                <a:lnTo>
                  <a:pt x="4559" y="304799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1534159" h="314960">
                <a:moveTo>
                  <a:pt x="1528559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14960">
                <a:moveTo>
                  <a:pt x="1528559" y="304799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04799"/>
                </a:lnTo>
                <a:lnTo>
                  <a:pt x="1528559" y="304799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799"/>
                </a:lnTo>
                <a:lnTo>
                  <a:pt x="1524000" y="309371"/>
                </a:lnTo>
                <a:lnTo>
                  <a:pt x="1524000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251827" y="18694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775827" y="1872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71267" y="1868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5" y="314706"/>
                </a:moveTo>
                <a:lnTo>
                  <a:pt x="1000505" y="0"/>
                </a:lnTo>
                <a:lnTo>
                  <a:pt x="0" y="0"/>
                </a:lnTo>
                <a:lnTo>
                  <a:pt x="0" y="314706"/>
                </a:lnTo>
                <a:lnTo>
                  <a:pt x="4559" y="3147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990600" y="9906"/>
                </a:lnTo>
                <a:lnTo>
                  <a:pt x="990600" y="4571"/>
                </a:lnTo>
                <a:lnTo>
                  <a:pt x="995159" y="9906"/>
                </a:lnTo>
                <a:lnTo>
                  <a:pt x="995159" y="314706"/>
                </a:lnTo>
                <a:lnTo>
                  <a:pt x="1000505" y="314706"/>
                </a:lnTo>
                <a:close/>
              </a:path>
              <a:path w="1000759" h="3149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000759" h="314960">
                <a:moveTo>
                  <a:pt x="9906" y="3048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6"/>
                </a:lnTo>
                <a:lnTo>
                  <a:pt x="990600" y="314706"/>
                </a:lnTo>
                <a:lnTo>
                  <a:pt x="990600" y="309371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06" y="314706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6"/>
                </a:lnTo>
                <a:lnTo>
                  <a:pt x="9906" y="314706"/>
                </a:lnTo>
                <a:close/>
              </a:path>
              <a:path w="1000759" h="314960">
                <a:moveTo>
                  <a:pt x="995159" y="9906"/>
                </a:moveTo>
                <a:lnTo>
                  <a:pt x="990600" y="4571"/>
                </a:lnTo>
                <a:lnTo>
                  <a:pt x="990600" y="9906"/>
                </a:lnTo>
                <a:lnTo>
                  <a:pt x="995159" y="9906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6"/>
                </a:lnTo>
                <a:lnTo>
                  <a:pt x="990600" y="9906"/>
                </a:lnTo>
                <a:lnTo>
                  <a:pt x="990600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6"/>
                </a:moveTo>
                <a:lnTo>
                  <a:pt x="995159" y="304800"/>
                </a:lnTo>
                <a:lnTo>
                  <a:pt x="990600" y="309371"/>
                </a:lnTo>
                <a:lnTo>
                  <a:pt x="990600" y="314706"/>
                </a:lnTo>
                <a:lnTo>
                  <a:pt x="995159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775827" y="1870202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242427" y="3015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237867" y="3011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5" y="314706"/>
                </a:moveTo>
                <a:lnTo>
                  <a:pt x="1533905" y="0"/>
                </a:lnTo>
                <a:lnTo>
                  <a:pt x="0" y="0"/>
                </a:lnTo>
                <a:lnTo>
                  <a:pt x="0" y="314706"/>
                </a:lnTo>
                <a:lnTo>
                  <a:pt x="4559" y="3147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524000" y="9906"/>
                </a:lnTo>
                <a:lnTo>
                  <a:pt x="1524000" y="4572"/>
                </a:lnTo>
                <a:lnTo>
                  <a:pt x="1528559" y="9906"/>
                </a:lnTo>
                <a:lnTo>
                  <a:pt x="1528559" y="314706"/>
                </a:lnTo>
                <a:lnTo>
                  <a:pt x="1533905" y="314706"/>
                </a:lnTo>
                <a:close/>
              </a:path>
              <a:path w="1534159" h="3149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534159" h="314960">
                <a:moveTo>
                  <a:pt x="9906" y="3048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6"/>
                </a:lnTo>
                <a:lnTo>
                  <a:pt x="1524000" y="314706"/>
                </a:lnTo>
                <a:lnTo>
                  <a:pt x="1524000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906" y="314706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6"/>
                </a:lnTo>
                <a:lnTo>
                  <a:pt x="9906" y="314706"/>
                </a:lnTo>
                <a:close/>
              </a:path>
              <a:path w="1534159" h="314960">
                <a:moveTo>
                  <a:pt x="1528559" y="9906"/>
                </a:moveTo>
                <a:lnTo>
                  <a:pt x="1524000" y="4572"/>
                </a:lnTo>
                <a:lnTo>
                  <a:pt x="1524000" y="9906"/>
                </a:lnTo>
                <a:lnTo>
                  <a:pt x="1528559" y="9906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6"/>
                </a:lnTo>
                <a:lnTo>
                  <a:pt x="1524000" y="9906"/>
                </a:lnTo>
                <a:lnTo>
                  <a:pt x="1524000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6"/>
                </a:moveTo>
                <a:lnTo>
                  <a:pt x="1528559" y="304800"/>
                </a:lnTo>
                <a:lnTo>
                  <a:pt x="1524000" y="309372"/>
                </a:lnTo>
                <a:lnTo>
                  <a:pt x="1524000" y="314706"/>
                </a:lnTo>
                <a:lnTo>
                  <a:pt x="1528559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51827" y="3015995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47267" y="30114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5" y="314705"/>
                </a:moveTo>
                <a:lnTo>
                  <a:pt x="10005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990600" y="9906"/>
                </a:lnTo>
                <a:lnTo>
                  <a:pt x="990600" y="4572"/>
                </a:lnTo>
                <a:lnTo>
                  <a:pt x="995159" y="9906"/>
                </a:lnTo>
                <a:lnTo>
                  <a:pt x="995159" y="314705"/>
                </a:lnTo>
                <a:lnTo>
                  <a:pt x="1000505" y="314705"/>
                </a:lnTo>
                <a:close/>
              </a:path>
              <a:path w="1000759" h="3149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000759" h="314960">
                <a:moveTo>
                  <a:pt x="9906" y="3048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1000759" h="314960">
                <a:moveTo>
                  <a:pt x="995159" y="9906"/>
                </a:moveTo>
                <a:lnTo>
                  <a:pt x="990600" y="4572"/>
                </a:lnTo>
                <a:lnTo>
                  <a:pt x="990600" y="9906"/>
                </a:lnTo>
                <a:lnTo>
                  <a:pt x="995159" y="9906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6"/>
                </a:lnTo>
                <a:lnTo>
                  <a:pt x="990600" y="9906"/>
                </a:lnTo>
                <a:lnTo>
                  <a:pt x="990600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251827" y="3013202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937627" y="2406395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33067" y="24018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59" h="391160">
                <a:moveTo>
                  <a:pt x="1076705" y="390906"/>
                </a:moveTo>
                <a:lnTo>
                  <a:pt x="1076705" y="0"/>
                </a:lnTo>
                <a:lnTo>
                  <a:pt x="0" y="0"/>
                </a:lnTo>
                <a:lnTo>
                  <a:pt x="0" y="390906"/>
                </a:lnTo>
                <a:lnTo>
                  <a:pt x="4559" y="3909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066800" y="9906"/>
                </a:lnTo>
                <a:lnTo>
                  <a:pt x="1066800" y="4571"/>
                </a:lnTo>
                <a:lnTo>
                  <a:pt x="1071359" y="9906"/>
                </a:lnTo>
                <a:lnTo>
                  <a:pt x="1071359" y="390906"/>
                </a:lnTo>
                <a:lnTo>
                  <a:pt x="1076705" y="390906"/>
                </a:lnTo>
                <a:close/>
              </a:path>
              <a:path w="1076959" h="3911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076959" h="391160">
                <a:moveTo>
                  <a:pt x="9906" y="3810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076959" h="391160">
                <a:moveTo>
                  <a:pt x="10713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6"/>
                </a:lnTo>
                <a:lnTo>
                  <a:pt x="1066800" y="390906"/>
                </a:lnTo>
                <a:lnTo>
                  <a:pt x="1066800" y="385571"/>
                </a:lnTo>
                <a:lnTo>
                  <a:pt x="1071359" y="381000"/>
                </a:lnTo>
                <a:close/>
              </a:path>
              <a:path w="1076959" h="391160">
                <a:moveTo>
                  <a:pt x="9906" y="390906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6"/>
                </a:lnTo>
                <a:lnTo>
                  <a:pt x="9906" y="390906"/>
                </a:lnTo>
                <a:close/>
              </a:path>
              <a:path w="1076959" h="391160">
                <a:moveTo>
                  <a:pt x="1071359" y="9906"/>
                </a:moveTo>
                <a:lnTo>
                  <a:pt x="1066800" y="4571"/>
                </a:lnTo>
                <a:lnTo>
                  <a:pt x="1066800" y="9906"/>
                </a:lnTo>
                <a:lnTo>
                  <a:pt x="1071359" y="9906"/>
                </a:lnTo>
                <a:close/>
              </a:path>
              <a:path w="1076959" h="391160">
                <a:moveTo>
                  <a:pt x="1071359" y="381000"/>
                </a:moveTo>
                <a:lnTo>
                  <a:pt x="1071359" y="9906"/>
                </a:lnTo>
                <a:lnTo>
                  <a:pt x="1066800" y="9906"/>
                </a:lnTo>
                <a:lnTo>
                  <a:pt x="1066800" y="381000"/>
                </a:lnTo>
                <a:lnTo>
                  <a:pt x="1071359" y="381000"/>
                </a:lnTo>
                <a:close/>
              </a:path>
              <a:path w="1076959" h="391160">
                <a:moveTo>
                  <a:pt x="1071359" y="390906"/>
                </a:moveTo>
                <a:lnTo>
                  <a:pt x="1071359" y="381000"/>
                </a:lnTo>
                <a:lnTo>
                  <a:pt x="1066800" y="385571"/>
                </a:lnTo>
                <a:lnTo>
                  <a:pt x="1066800" y="390906"/>
                </a:lnTo>
                <a:lnTo>
                  <a:pt x="1071359" y="390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937627" y="24432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DES</a:t>
            </a:r>
            <a:r>
              <a:rPr sz="1800" b="1" spc="-5" dirty="0">
                <a:latin typeface="宋体"/>
                <a:cs typeface="宋体"/>
              </a:rPr>
              <a:t>加密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331593" y="2177795"/>
            <a:ext cx="12725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31593" y="2787395"/>
            <a:ext cx="12725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7646041" y="336219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087239" y="36746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7798193" y="3777996"/>
            <a:ext cx="127635" cy="266700"/>
          </a:xfrm>
          <a:custGeom>
            <a:avLst/>
            <a:gdLst/>
            <a:ahLst/>
            <a:cxnLst/>
            <a:rect l="l" t="t" r="r" b="b"/>
            <a:pathLst>
              <a:path w="127634" h="266700">
                <a:moveTo>
                  <a:pt x="127254" y="127253"/>
                </a:moveTo>
                <a:lnTo>
                  <a:pt x="63233" y="0"/>
                </a:lnTo>
                <a:lnTo>
                  <a:pt x="0" y="127253"/>
                </a:lnTo>
                <a:lnTo>
                  <a:pt x="58674" y="79881"/>
                </a:lnTo>
                <a:lnTo>
                  <a:pt x="58674" y="76200"/>
                </a:lnTo>
                <a:lnTo>
                  <a:pt x="68580" y="76200"/>
                </a:lnTo>
                <a:lnTo>
                  <a:pt x="68580" y="80464"/>
                </a:lnTo>
                <a:lnTo>
                  <a:pt x="127254" y="127253"/>
                </a:lnTo>
                <a:close/>
              </a:path>
              <a:path w="127634" h="266700">
                <a:moveTo>
                  <a:pt x="63233" y="76200"/>
                </a:moveTo>
                <a:lnTo>
                  <a:pt x="58674" y="76200"/>
                </a:lnTo>
                <a:lnTo>
                  <a:pt x="58674" y="79881"/>
                </a:lnTo>
                <a:lnTo>
                  <a:pt x="63233" y="76200"/>
                </a:lnTo>
                <a:close/>
              </a:path>
              <a:path w="127634" h="266700">
                <a:moveTo>
                  <a:pt x="68580" y="266700"/>
                </a:moveTo>
                <a:lnTo>
                  <a:pt x="68580" y="80464"/>
                </a:lnTo>
                <a:lnTo>
                  <a:pt x="63233" y="76200"/>
                </a:lnTo>
                <a:lnTo>
                  <a:pt x="58674" y="79881"/>
                </a:lnTo>
                <a:lnTo>
                  <a:pt x="58674" y="266700"/>
                </a:lnTo>
                <a:lnTo>
                  <a:pt x="68580" y="266700"/>
                </a:lnTo>
                <a:close/>
              </a:path>
              <a:path w="127634" h="266700">
                <a:moveTo>
                  <a:pt x="68580" y="80464"/>
                </a:moveTo>
                <a:lnTo>
                  <a:pt x="68580" y="76200"/>
                </a:lnTo>
                <a:lnTo>
                  <a:pt x="63233" y="76200"/>
                </a:lnTo>
                <a:lnTo>
                  <a:pt x="68580" y="80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230239" y="3331717"/>
            <a:ext cx="82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Times New Roman"/>
                <a:cs typeface="Times New Roman"/>
              </a:rPr>
              <a:t>j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58077" y="3419347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593713" y="3617467"/>
            <a:ext cx="17589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5" dirty="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7798193" y="3320796"/>
            <a:ext cx="12725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69793" y="15681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7"/>
                </a:lnTo>
                <a:lnTo>
                  <a:pt x="58673" y="295678"/>
                </a:lnTo>
                <a:lnTo>
                  <a:pt x="58673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68580" y="224399"/>
                </a:moveTo>
                <a:lnTo>
                  <a:pt x="68580" y="0"/>
                </a:lnTo>
                <a:lnTo>
                  <a:pt x="58673" y="0"/>
                </a:lnTo>
                <a:lnTo>
                  <a:pt x="58673" y="224973"/>
                </a:lnTo>
                <a:lnTo>
                  <a:pt x="63233" y="228600"/>
                </a:lnTo>
                <a:lnTo>
                  <a:pt x="68580" y="224399"/>
                </a:lnTo>
                <a:close/>
              </a:path>
              <a:path w="127634" h="304800">
                <a:moveTo>
                  <a:pt x="68580" y="294235"/>
                </a:moveTo>
                <a:lnTo>
                  <a:pt x="68580" y="228600"/>
                </a:lnTo>
                <a:lnTo>
                  <a:pt x="58673" y="228600"/>
                </a:lnTo>
                <a:lnTo>
                  <a:pt x="58673" y="295678"/>
                </a:lnTo>
                <a:lnTo>
                  <a:pt x="63233" y="304799"/>
                </a:lnTo>
                <a:lnTo>
                  <a:pt x="68580" y="294235"/>
                </a:lnTo>
                <a:close/>
              </a:path>
              <a:path w="127634" h="304800">
                <a:moveTo>
                  <a:pt x="127254" y="178307"/>
                </a:moveTo>
                <a:lnTo>
                  <a:pt x="63233" y="228600"/>
                </a:lnTo>
                <a:lnTo>
                  <a:pt x="68580" y="228600"/>
                </a:lnTo>
                <a:lnTo>
                  <a:pt x="68580" y="294235"/>
                </a:lnTo>
                <a:lnTo>
                  <a:pt x="127254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709027" y="1657350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127266" y="0"/>
                </a:moveTo>
                <a:lnTo>
                  <a:pt x="0" y="63245"/>
                </a:lnTo>
                <a:lnTo>
                  <a:pt x="76200" y="101570"/>
                </a:lnTo>
                <a:lnTo>
                  <a:pt x="76200" y="58673"/>
                </a:lnTo>
                <a:lnTo>
                  <a:pt x="79891" y="58673"/>
                </a:lnTo>
                <a:lnTo>
                  <a:pt x="127266" y="0"/>
                </a:lnTo>
                <a:close/>
              </a:path>
              <a:path w="838200" h="127635">
                <a:moveTo>
                  <a:pt x="79891" y="58673"/>
                </a:moveTo>
                <a:lnTo>
                  <a:pt x="76200" y="58673"/>
                </a:lnTo>
                <a:lnTo>
                  <a:pt x="76200" y="63245"/>
                </a:lnTo>
                <a:lnTo>
                  <a:pt x="79891" y="58673"/>
                </a:lnTo>
                <a:close/>
              </a:path>
              <a:path w="838200" h="127635">
                <a:moveTo>
                  <a:pt x="838200" y="68579"/>
                </a:moveTo>
                <a:lnTo>
                  <a:pt x="838200" y="58673"/>
                </a:lnTo>
                <a:lnTo>
                  <a:pt x="79891" y="58673"/>
                </a:lnTo>
                <a:lnTo>
                  <a:pt x="76200" y="63245"/>
                </a:lnTo>
                <a:lnTo>
                  <a:pt x="80455" y="68579"/>
                </a:lnTo>
                <a:lnTo>
                  <a:pt x="838200" y="68579"/>
                </a:lnTo>
                <a:close/>
              </a:path>
              <a:path w="838200" h="127635">
                <a:moveTo>
                  <a:pt x="80455" y="68579"/>
                </a:moveTo>
                <a:lnTo>
                  <a:pt x="76200" y="63245"/>
                </a:lnTo>
                <a:lnTo>
                  <a:pt x="76200" y="68579"/>
                </a:lnTo>
                <a:lnTo>
                  <a:pt x="80455" y="68579"/>
                </a:lnTo>
                <a:close/>
              </a:path>
              <a:path w="838200" h="127635">
                <a:moveTo>
                  <a:pt x="127266" y="127253"/>
                </a:moveTo>
                <a:lnTo>
                  <a:pt x="80455" y="68579"/>
                </a:lnTo>
                <a:lnTo>
                  <a:pt x="76200" y="68579"/>
                </a:lnTo>
                <a:lnTo>
                  <a:pt x="76200" y="101570"/>
                </a:lnTo>
                <a:lnTo>
                  <a:pt x="127266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626241" y="3362197"/>
            <a:ext cx="4318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778393" y="3777996"/>
            <a:ext cx="127635" cy="266700"/>
          </a:xfrm>
          <a:custGeom>
            <a:avLst/>
            <a:gdLst/>
            <a:ahLst/>
            <a:cxnLst/>
            <a:rect l="l" t="t" r="r" b="b"/>
            <a:pathLst>
              <a:path w="127635" h="266700">
                <a:moveTo>
                  <a:pt x="127253" y="127253"/>
                </a:moveTo>
                <a:lnTo>
                  <a:pt x="63245" y="0"/>
                </a:lnTo>
                <a:lnTo>
                  <a:pt x="0" y="127253"/>
                </a:lnTo>
                <a:lnTo>
                  <a:pt x="58674" y="79890"/>
                </a:lnTo>
                <a:lnTo>
                  <a:pt x="58674" y="76200"/>
                </a:lnTo>
                <a:lnTo>
                  <a:pt x="68580" y="76200"/>
                </a:lnTo>
                <a:lnTo>
                  <a:pt x="68580" y="80454"/>
                </a:lnTo>
                <a:lnTo>
                  <a:pt x="127253" y="127253"/>
                </a:lnTo>
                <a:close/>
              </a:path>
              <a:path w="127635" h="266700">
                <a:moveTo>
                  <a:pt x="63245" y="76200"/>
                </a:moveTo>
                <a:lnTo>
                  <a:pt x="58674" y="76200"/>
                </a:lnTo>
                <a:lnTo>
                  <a:pt x="58674" y="79890"/>
                </a:lnTo>
                <a:lnTo>
                  <a:pt x="63245" y="76200"/>
                </a:lnTo>
                <a:close/>
              </a:path>
              <a:path w="127635" h="266700">
                <a:moveTo>
                  <a:pt x="68580" y="266700"/>
                </a:moveTo>
                <a:lnTo>
                  <a:pt x="68580" y="80454"/>
                </a:lnTo>
                <a:lnTo>
                  <a:pt x="63245" y="76200"/>
                </a:lnTo>
                <a:lnTo>
                  <a:pt x="58674" y="79890"/>
                </a:lnTo>
                <a:lnTo>
                  <a:pt x="58674" y="266700"/>
                </a:lnTo>
                <a:lnTo>
                  <a:pt x="68580" y="266700"/>
                </a:lnTo>
                <a:close/>
              </a:path>
              <a:path w="127635" h="266700">
                <a:moveTo>
                  <a:pt x="68580" y="80454"/>
                </a:moveTo>
                <a:lnTo>
                  <a:pt x="68580" y="76200"/>
                </a:lnTo>
                <a:lnTo>
                  <a:pt x="63245" y="76200"/>
                </a:lnTo>
                <a:lnTo>
                  <a:pt x="68580" y="804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78393" y="33207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845179" y="1766570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845179" y="2909570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480427" y="156857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063873" y="1424432"/>
            <a:ext cx="45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baseline="11574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M-1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351915" y="375691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79169" y="3903979"/>
            <a:ext cx="110489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367149" y="3756913"/>
            <a:ext cx="152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494403" y="3903979"/>
            <a:ext cx="17589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5" dirty="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689239" y="25717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5"/>
                </a:moveTo>
                <a:lnTo>
                  <a:pt x="224964" y="58674"/>
                </a:lnTo>
                <a:lnTo>
                  <a:pt x="0" y="58674"/>
                </a:lnTo>
                <a:lnTo>
                  <a:pt x="0" y="68580"/>
                </a:lnTo>
                <a:lnTo>
                  <a:pt x="224408" y="68580"/>
                </a:lnTo>
                <a:lnTo>
                  <a:pt x="228600" y="63245"/>
                </a:lnTo>
                <a:close/>
              </a:path>
              <a:path w="304800" h="127635">
                <a:moveTo>
                  <a:pt x="304800" y="63245"/>
                </a:moveTo>
                <a:lnTo>
                  <a:pt x="178307" y="0"/>
                </a:lnTo>
                <a:lnTo>
                  <a:pt x="224964" y="58674"/>
                </a:lnTo>
                <a:lnTo>
                  <a:pt x="228600" y="58674"/>
                </a:lnTo>
                <a:lnTo>
                  <a:pt x="228600" y="101805"/>
                </a:lnTo>
                <a:lnTo>
                  <a:pt x="304800" y="63245"/>
                </a:lnTo>
                <a:close/>
              </a:path>
              <a:path w="304800" h="127635">
                <a:moveTo>
                  <a:pt x="228600" y="101805"/>
                </a:moveTo>
                <a:lnTo>
                  <a:pt x="228600" y="68580"/>
                </a:lnTo>
                <a:lnTo>
                  <a:pt x="224408" y="68580"/>
                </a:lnTo>
                <a:lnTo>
                  <a:pt x="178307" y="127254"/>
                </a:lnTo>
                <a:lnTo>
                  <a:pt x="228600" y="101805"/>
                </a:lnTo>
                <a:close/>
              </a:path>
              <a:path w="304800" h="127635">
                <a:moveTo>
                  <a:pt x="228600" y="68580"/>
                </a:moveTo>
                <a:lnTo>
                  <a:pt x="228600" y="63245"/>
                </a:lnTo>
                <a:lnTo>
                  <a:pt x="224408" y="68580"/>
                </a:lnTo>
                <a:lnTo>
                  <a:pt x="228600" y="68580"/>
                </a:lnTo>
                <a:close/>
              </a:path>
              <a:path w="304800" h="127635">
                <a:moveTo>
                  <a:pt x="228600" y="63245"/>
                </a:moveTo>
                <a:lnTo>
                  <a:pt x="228600" y="58674"/>
                </a:lnTo>
                <a:lnTo>
                  <a:pt x="224964" y="58674"/>
                </a:lnTo>
                <a:lnTo>
                  <a:pt x="2286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439552" y="24615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4584839" y="25717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5"/>
                </a:moveTo>
                <a:lnTo>
                  <a:pt x="224964" y="58673"/>
                </a:lnTo>
                <a:lnTo>
                  <a:pt x="0" y="58673"/>
                </a:lnTo>
                <a:lnTo>
                  <a:pt x="0" y="68579"/>
                </a:lnTo>
                <a:lnTo>
                  <a:pt x="224408" y="68579"/>
                </a:lnTo>
                <a:lnTo>
                  <a:pt x="228600" y="63245"/>
                </a:lnTo>
                <a:close/>
              </a:path>
              <a:path w="304800" h="127635">
                <a:moveTo>
                  <a:pt x="304800" y="63245"/>
                </a:moveTo>
                <a:lnTo>
                  <a:pt x="178307" y="0"/>
                </a:lnTo>
                <a:lnTo>
                  <a:pt x="224964" y="58673"/>
                </a:lnTo>
                <a:lnTo>
                  <a:pt x="228600" y="58673"/>
                </a:lnTo>
                <a:lnTo>
                  <a:pt x="228600" y="101805"/>
                </a:lnTo>
                <a:lnTo>
                  <a:pt x="304800" y="63245"/>
                </a:lnTo>
                <a:close/>
              </a:path>
              <a:path w="304800" h="127635">
                <a:moveTo>
                  <a:pt x="228600" y="101805"/>
                </a:moveTo>
                <a:lnTo>
                  <a:pt x="228600" y="68579"/>
                </a:lnTo>
                <a:lnTo>
                  <a:pt x="224408" y="68579"/>
                </a:lnTo>
                <a:lnTo>
                  <a:pt x="178307" y="127253"/>
                </a:lnTo>
                <a:lnTo>
                  <a:pt x="228600" y="101805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5"/>
                </a:lnTo>
                <a:lnTo>
                  <a:pt x="224408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5"/>
                </a:moveTo>
                <a:lnTo>
                  <a:pt x="228600" y="58673"/>
                </a:lnTo>
                <a:lnTo>
                  <a:pt x="224964" y="58673"/>
                </a:lnTo>
                <a:lnTo>
                  <a:pt x="2286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4335151" y="24615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632827" y="25717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5"/>
                </a:moveTo>
                <a:lnTo>
                  <a:pt x="224965" y="58673"/>
                </a:lnTo>
                <a:lnTo>
                  <a:pt x="0" y="58673"/>
                </a:lnTo>
                <a:lnTo>
                  <a:pt x="0" y="68579"/>
                </a:lnTo>
                <a:lnTo>
                  <a:pt x="224410" y="68579"/>
                </a:lnTo>
                <a:lnTo>
                  <a:pt x="228600" y="63245"/>
                </a:lnTo>
                <a:close/>
              </a:path>
              <a:path w="304800" h="127635">
                <a:moveTo>
                  <a:pt x="304800" y="63245"/>
                </a:moveTo>
                <a:lnTo>
                  <a:pt x="178320" y="0"/>
                </a:lnTo>
                <a:lnTo>
                  <a:pt x="224965" y="58673"/>
                </a:lnTo>
                <a:lnTo>
                  <a:pt x="228600" y="58673"/>
                </a:lnTo>
                <a:lnTo>
                  <a:pt x="228600" y="101808"/>
                </a:lnTo>
                <a:lnTo>
                  <a:pt x="304800" y="63245"/>
                </a:lnTo>
                <a:close/>
              </a:path>
              <a:path w="304800" h="127635">
                <a:moveTo>
                  <a:pt x="228600" y="101808"/>
                </a:moveTo>
                <a:lnTo>
                  <a:pt x="228600" y="68579"/>
                </a:lnTo>
                <a:lnTo>
                  <a:pt x="224410" y="68579"/>
                </a:lnTo>
                <a:lnTo>
                  <a:pt x="178320" y="127253"/>
                </a:lnTo>
                <a:lnTo>
                  <a:pt x="228600" y="101808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5"/>
                </a:lnTo>
                <a:lnTo>
                  <a:pt x="224410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5"/>
                </a:moveTo>
                <a:lnTo>
                  <a:pt x="228600" y="58673"/>
                </a:lnTo>
                <a:lnTo>
                  <a:pt x="224965" y="58673"/>
                </a:lnTo>
                <a:lnTo>
                  <a:pt x="2286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383151" y="24615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1308239" y="46161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303667" y="4611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5" y="314705"/>
                </a:moveTo>
                <a:lnTo>
                  <a:pt x="1533905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14705"/>
                </a:lnTo>
                <a:lnTo>
                  <a:pt x="1533905" y="314705"/>
                </a:lnTo>
                <a:close/>
              </a:path>
              <a:path w="1534160" h="3149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534160" h="314960">
                <a:moveTo>
                  <a:pt x="9905" y="3048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5" y="304800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4571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9905" y="314705"/>
                </a:moveTo>
                <a:lnTo>
                  <a:pt x="9905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5" y="314705"/>
                </a:lnTo>
                <a:close/>
              </a:path>
              <a:path w="1534160" h="314960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1528572" y="314705"/>
                </a:moveTo>
                <a:lnTo>
                  <a:pt x="1528572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32239" y="4616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27667" y="4611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90599" y="9905"/>
                </a:lnTo>
                <a:lnTo>
                  <a:pt x="990599" y="4572"/>
                </a:lnTo>
                <a:lnTo>
                  <a:pt x="995171" y="9905"/>
                </a:lnTo>
                <a:lnTo>
                  <a:pt x="995171" y="314705"/>
                </a:lnTo>
                <a:lnTo>
                  <a:pt x="1000506" y="314705"/>
                </a:lnTo>
                <a:close/>
              </a:path>
              <a:path w="1000760" h="3149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1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599" y="314705"/>
                </a:lnTo>
                <a:lnTo>
                  <a:pt x="990599" y="309372"/>
                </a:lnTo>
                <a:lnTo>
                  <a:pt x="995171" y="304800"/>
                </a:lnTo>
                <a:close/>
              </a:path>
              <a:path w="1000760" h="314960">
                <a:moveTo>
                  <a:pt x="9906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6" y="314705"/>
                </a:lnTo>
                <a:close/>
              </a:path>
              <a:path w="1000760" h="314960">
                <a:moveTo>
                  <a:pt x="995171" y="9905"/>
                </a:moveTo>
                <a:lnTo>
                  <a:pt x="990599" y="4572"/>
                </a:lnTo>
                <a:lnTo>
                  <a:pt x="990599" y="9905"/>
                </a:lnTo>
                <a:lnTo>
                  <a:pt x="995171" y="9905"/>
                </a:lnTo>
                <a:close/>
              </a:path>
              <a:path w="1000760" h="314960">
                <a:moveTo>
                  <a:pt x="995171" y="304800"/>
                </a:moveTo>
                <a:lnTo>
                  <a:pt x="995171" y="9905"/>
                </a:lnTo>
                <a:lnTo>
                  <a:pt x="990599" y="9905"/>
                </a:lnTo>
                <a:lnTo>
                  <a:pt x="990599" y="304800"/>
                </a:lnTo>
                <a:lnTo>
                  <a:pt x="995171" y="304800"/>
                </a:lnTo>
                <a:close/>
              </a:path>
              <a:path w="1000760" h="314960">
                <a:moveTo>
                  <a:pt x="995171" y="314705"/>
                </a:moveTo>
                <a:lnTo>
                  <a:pt x="995171" y="304800"/>
                </a:lnTo>
                <a:lnTo>
                  <a:pt x="990599" y="309372"/>
                </a:lnTo>
                <a:lnTo>
                  <a:pt x="990599" y="314705"/>
                </a:lnTo>
                <a:lnTo>
                  <a:pt x="995171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298839" y="57591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294267" y="5754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3999" y="9905"/>
                </a:lnTo>
                <a:lnTo>
                  <a:pt x="1523999" y="4572"/>
                </a:lnTo>
                <a:lnTo>
                  <a:pt x="1528571" y="9905"/>
                </a:lnTo>
                <a:lnTo>
                  <a:pt x="1528572" y="314705"/>
                </a:lnTo>
                <a:lnTo>
                  <a:pt x="1533906" y="314705"/>
                </a:lnTo>
                <a:close/>
              </a:path>
              <a:path w="1534160" h="3149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534160" h="314960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9905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5" y="314705"/>
                </a:lnTo>
                <a:close/>
              </a:path>
              <a:path w="1534160" h="314960">
                <a:moveTo>
                  <a:pt x="1528571" y="9905"/>
                </a:moveTo>
                <a:lnTo>
                  <a:pt x="1523999" y="4572"/>
                </a:lnTo>
                <a:lnTo>
                  <a:pt x="1523999" y="9905"/>
                </a:lnTo>
                <a:lnTo>
                  <a:pt x="1528571" y="9905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1528571" y="9905"/>
                </a:lnTo>
                <a:lnTo>
                  <a:pt x="1523999" y="9905"/>
                </a:lnTo>
                <a:lnTo>
                  <a:pt x="1524000" y="304800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1528572" y="314705"/>
                </a:moveTo>
                <a:lnTo>
                  <a:pt x="1528572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308239" y="5759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303667" y="5754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5" y="314705"/>
                </a:moveTo>
                <a:lnTo>
                  <a:pt x="1000505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90600" y="9905"/>
                </a:lnTo>
                <a:lnTo>
                  <a:pt x="990600" y="4572"/>
                </a:lnTo>
                <a:lnTo>
                  <a:pt x="995172" y="9905"/>
                </a:lnTo>
                <a:lnTo>
                  <a:pt x="995172" y="314705"/>
                </a:lnTo>
                <a:lnTo>
                  <a:pt x="1000505" y="314705"/>
                </a:lnTo>
                <a:close/>
              </a:path>
              <a:path w="1000760" h="3149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06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6" y="314705"/>
                </a:lnTo>
                <a:close/>
              </a:path>
              <a:path w="1000760" h="314960">
                <a:moveTo>
                  <a:pt x="995172" y="9905"/>
                </a:moveTo>
                <a:lnTo>
                  <a:pt x="990600" y="4572"/>
                </a:lnTo>
                <a:lnTo>
                  <a:pt x="990600" y="9905"/>
                </a:lnTo>
                <a:lnTo>
                  <a:pt x="995172" y="9905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995172" y="9905"/>
                </a:lnTo>
                <a:lnTo>
                  <a:pt x="990600" y="9905"/>
                </a:lnTo>
                <a:lnTo>
                  <a:pt x="990600" y="304800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5172" y="314705"/>
                </a:moveTo>
                <a:lnTo>
                  <a:pt x="995172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1308239" y="5756402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994039" y="5149596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989467" y="51450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60" h="391160">
                <a:moveTo>
                  <a:pt x="1076706" y="390905"/>
                </a:moveTo>
                <a:lnTo>
                  <a:pt x="1076706" y="0"/>
                </a:lnTo>
                <a:lnTo>
                  <a:pt x="0" y="0"/>
                </a:lnTo>
                <a:lnTo>
                  <a:pt x="0" y="390905"/>
                </a:lnTo>
                <a:lnTo>
                  <a:pt x="4571" y="3909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066800" y="9905"/>
                </a:lnTo>
                <a:lnTo>
                  <a:pt x="1066800" y="4572"/>
                </a:lnTo>
                <a:lnTo>
                  <a:pt x="1071371" y="9905"/>
                </a:lnTo>
                <a:lnTo>
                  <a:pt x="1071371" y="390905"/>
                </a:lnTo>
                <a:lnTo>
                  <a:pt x="1076706" y="390905"/>
                </a:lnTo>
                <a:close/>
              </a:path>
              <a:path w="1076960" h="3911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076960" h="391160">
                <a:moveTo>
                  <a:pt x="9906" y="3810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81000"/>
                </a:lnTo>
                <a:lnTo>
                  <a:pt x="9906" y="381000"/>
                </a:lnTo>
                <a:close/>
              </a:path>
              <a:path w="1076960" h="391160">
                <a:moveTo>
                  <a:pt x="1071371" y="381000"/>
                </a:moveTo>
                <a:lnTo>
                  <a:pt x="4571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1066800" y="390905"/>
                </a:lnTo>
                <a:lnTo>
                  <a:pt x="1066800" y="385572"/>
                </a:lnTo>
                <a:lnTo>
                  <a:pt x="1071371" y="381000"/>
                </a:lnTo>
                <a:close/>
              </a:path>
              <a:path w="1076960" h="391160">
                <a:moveTo>
                  <a:pt x="9906" y="390905"/>
                </a:moveTo>
                <a:lnTo>
                  <a:pt x="9906" y="385572"/>
                </a:lnTo>
                <a:lnTo>
                  <a:pt x="4571" y="381000"/>
                </a:lnTo>
                <a:lnTo>
                  <a:pt x="4571" y="390905"/>
                </a:lnTo>
                <a:lnTo>
                  <a:pt x="9906" y="390905"/>
                </a:lnTo>
                <a:close/>
              </a:path>
              <a:path w="1076960" h="391160">
                <a:moveTo>
                  <a:pt x="1071371" y="9905"/>
                </a:moveTo>
                <a:lnTo>
                  <a:pt x="1066800" y="4572"/>
                </a:lnTo>
                <a:lnTo>
                  <a:pt x="1066800" y="9905"/>
                </a:lnTo>
                <a:lnTo>
                  <a:pt x="1071371" y="9905"/>
                </a:lnTo>
                <a:close/>
              </a:path>
              <a:path w="1076960" h="391160">
                <a:moveTo>
                  <a:pt x="1071371" y="381000"/>
                </a:moveTo>
                <a:lnTo>
                  <a:pt x="1071371" y="9905"/>
                </a:lnTo>
                <a:lnTo>
                  <a:pt x="1066800" y="9905"/>
                </a:lnTo>
                <a:lnTo>
                  <a:pt x="1066800" y="381000"/>
                </a:lnTo>
                <a:lnTo>
                  <a:pt x="1071371" y="381000"/>
                </a:lnTo>
                <a:close/>
              </a:path>
              <a:path w="1076960" h="391160">
                <a:moveTo>
                  <a:pt x="1071371" y="390905"/>
                </a:moveTo>
                <a:lnTo>
                  <a:pt x="1071371" y="381000"/>
                </a:lnTo>
                <a:lnTo>
                  <a:pt x="1066800" y="385572"/>
                </a:lnTo>
                <a:lnTo>
                  <a:pt x="1066800" y="390905"/>
                </a:lnTo>
                <a:lnTo>
                  <a:pt x="1071371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1994039" y="51864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DES</a:t>
            </a:r>
            <a:r>
              <a:rPr sz="1800" b="1" spc="-5" dirty="0">
                <a:latin typeface="宋体"/>
                <a:cs typeface="宋体"/>
              </a:rPr>
              <a:t>加密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729361" y="61625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4203839" y="46161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199267" y="4611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14705"/>
                </a:lnTo>
                <a:lnTo>
                  <a:pt x="1533906" y="314705"/>
                </a:lnTo>
                <a:close/>
              </a:path>
              <a:path w="15341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14960">
                <a:moveTo>
                  <a:pt x="9905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9905" y="314705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534160" h="314960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14960">
                <a:moveTo>
                  <a:pt x="1528572" y="3048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72" y="304800"/>
                </a:lnTo>
                <a:close/>
              </a:path>
              <a:path w="1534160" h="314960">
                <a:moveTo>
                  <a:pt x="1528572" y="314705"/>
                </a:moveTo>
                <a:lnTo>
                  <a:pt x="1528572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4203839" y="46126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5727839" y="4616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599" y="304800"/>
                </a:lnTo>
                <a:lnTo>
                  <a:pt x="9905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5723267" y="4611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990599" y="9905"/>
                </a:lnTo>
                <a:lnTo>
                  <a:pt x="990599" y="4572"/>
                </a:lnTo>
                <a:lnTo>
                  <a:pt x="995159" y="9905"/>
                </a:lnTo>
                <a:lnTo>
                  <a:pt x="995159" y="314705"/>
                </a:lnTo>
                <a:lnTo>
                  <a:pt x="1000506" y="314705"/>
                </a:lnTo>
                <a:close/>
              </a:path>
              <a:path w="1000759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000759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990599" y="314705"/>
                </a:lnTo>
                <a:lnTo>
                  <a:pt x="990599" y="309372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000759" h="314960">
                <a:moveTo>
                  <a:pt x="995159" y="9905"/>
                </a:moveTo>
                <a:lnTo>
                  <a:pt x="990599" y="4572"/>
                </a:lnTo>
                <a:lnTo>
                  <a:pt x="990599" y="9905"/>
                </a:lnTo>
                <a:lnTo>
                  <a:pt x="995159" y="9905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5"/>
                </a:lnTo>
                <a:lnTo>
                  <a:pt x="990599" y="9905"/>
                </a:lnTo>
                <a:lnTo>
                  <a:pt x="990599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800"/>
                </a:lnTo>
                <a:lnTo>
                  <a:pt x="990599" y="309372"/>
                </a:lnTo>
                <a:lnTo>
                  <a:pt x="990599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5727839" y="4613402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5194439" y="57591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3999" y="3048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189867" y="5754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3999" y="9905"/>
                </a:lnTo>
                <a:lnTo>
                  <a:pt x="1523999" y="4572"/>
                </a:lnTo>
                <a:lnTo>
                  <a:pt x="1528559" y="9905"/>
                </a:lnTo>
                <a:lnTo>
                  <a:pt x="1528559" y="314705"/>
                </a:lnTo>
                <a:lnTo>
                  <a:pt x="1533906" y="314705"/>
                </a:lnTo>
                <a:close/>
              </a:path>
              <a:path w="1534159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534159" h="314960">
                <a:moveTo>
                  <a:pt x="9906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6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72" y="304800"/>
                </a:lnTo>
                <a:lnTo>
                  <a:pt x="9906" y="309372"/>
                </a:lnTo>
                <a:lnTo>
                  <a:pt x="9906" y="314706"/>
                </a:lnTo>
                <a:lnTo>
                  <a:pt x="1523999" y="314705"/>
                </a:lnTo>
                <a:lnTo>
                  <a:pt x="1523999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906" y="314706"/>
                </a:moveTo>
                <a:lnTo>
                  <a:pt x="9906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6" y="314706"/>
                </a:lnTo>
                <a:close/>
              </a:path>
              <a:path w="1534159" h="314960">
                <a:moveTo>
                  <a:pt x="1528559" y="9905"/>
                </a:moveTo>
                <a:lnTo>
                  <a:pt x="1523999" y="4572"/>
                </a:lnTo>
                <a:lnTo>
                  <a:pt x="1523999" y="9905"/>
                </a:lnTo>
                <a:lnTo>
                  <a:pt x="1528559" y="9905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5"/>
                </a:lnTo>
                <a:lnTo>
                  <a:pt x="1523999" y="9905"/>
                </a:lnTo>
                <a:lnTo>
                  <a:pt x="1523999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800"/>
                </a:lnTo>
                <a:lnTo>
                  <a:pt x="1523999" y="309372"/>
                </a:lnTo>
                <a:lnTo>
                  <a:pt x="1523999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203839" y="5759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199267" y="5754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60" h="314960">
                <a:moveTo>
                  <a:pt x="1000506" y="314705"/>
                </a:moveTo>
                <a:lnTo>
                  <a:pt x="10005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990600" y="9905"/>
                </a:lnTo>
                <a:lnTo>
                  <a:pt x="990600" y="4572"/>
                </a:lnTo>
                <a:lnTo>
                  <a:pt x="995172" y="9905"/>
                </a:lnTo>
                <a:lnTo>
                  <a:pt x="995172" y="314705"/>
                </a:lnTo>
                <a:lnTo>
                  <a:pt x="1000506" y="314705"/>
                </a:lnTo>
                <a:close/>
              </a:path>
              <a:path w="1000760" h="3149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000760" h="314960">
                <a:moveTo>
                  <a:pt x="9906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6" y="304800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4572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06" y="314705"/>
                </a:moveTo>
                <a:lnTo>
                  <a:pt x="9906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6" y="314705"/>
                </a:lnTo>
                <a:close/>
              </a:path>
              <a:path w="1000760" h="314960">
                <a:moveTo>
                  <a:pt x="995172" y="9905"/>
                </a:moveTo>
                <a:lnTo>
                  <a:pt x="990600" y="4572"/>
                </a:lnTo>
                <a:lnTo>
                  <a:pt x="990600" y="9905"/>
                </a:lnTo>
                <a:lnTo>
                  <a:pt x="995172" y="9905"/>
                </a:lnTo>
                <a:close/>
              </a:path>
              <a:path w="1000760" h="314960">
                <a:moveTo>
                  <a:pt x="995172" y="304800"/>
                </a:moveTo>
                <a:lnTo>
                  <a:pt x="995172" y="9905"/>
                </a:lnTo>
                <a:lnTo>
                  <a:pt x="990600" y="9905"/>
                </a:lnTo>
                <a:lnTo>
                  <a:pt x="990600" y="304800"/>
                </a:lnTo>
                <a:lnTo>
                  <a:pt x="995172" y="304800"/>
                </a:lnTo>
                <a:close/>
              </a:path>
              <a:path w="1000760" h="314960">
                <a:moveTo>
                  <a:pt x="995172" y="314705"/>
                </a:moveTo>
                <a:lnTo>
                  <a:pt x="995172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4203839" y="5756402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4889639" y="5149596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885067" y="51450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60" h="391160">
                <a:moveTo>
                  <a:pt x="1076706" y="390905"/>
                </a:moveTo>
                <a:lnTo>
                  <a:pt x="1076706" y="0"/>
                </a:lnTo>
                <a:lnTo>
                  <a:pt x="0" y="0"/>
                </a:lnTo>
                <a:lnTo>
                  <a:pt x="0" y="390906"/>
                </a:lnTo>
                <a:lnTo>
                  <a:pt x="4572" y="3909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066800" y="9905"/>
                </a:lnTo>
                <a:lnTo>
                  <a:pt x="1066800" y="4572"/>
                </a:lnTo>
                <a:lnTo>
                  <a:pt x="1071372" y="9905"/>
                </a:lnTo>
                <a:lnTo>
                  <a:pt x="1071372" y="390905"/>
                </a:lnTo>
                <a:lnTo>
                  <a:pt x="1076706" y="390905"/>
                </a:lnTo>
                <a:close/>
              </a:path>
              <a:path w="1076960" h="3911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076960" h="391160">
                <a:moveTo>
                  <a:pt x="9905" y="3810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81000"/>
                </a:lnTo>
                <a:lnTo>
                  <a:pt x="9905" y="381000"/>
                </a:lnTo>
                <a:close/>
              </a:path>
              <a:path w="1076960" h="391160">
                <a:moveTo>
                  <a:pt x="1071372" y="381000"/>
                </a:moveTo>
                <a:lnTo>
                  <a:pt x="4572" y="381000"/>
                </a:lnTo>
                <a:lnTo>
                  <a:pt x="9905" y="385572"/>
                </a:lnTo>
                <a:lnTo>
                  <a:pt x="9905" y="390906"/>
                </a:lnTo>
                <a:lnTo>
                  <a:pt x="1066800" y="390905"/>
                </a:lnTo>
                <a:lnTo>
                  <a:pt x="1066800" y="385572"/>
                </a:lnTo>
                <a:lnTo>
                  <a:pt x="1071372" y="381000"/>
                </a:lnTo>
                <a:close/>
              </a:path>
              <a:path w="1076960" h="391160">
                <a:moveTo>
                  <a:pt x="9905" y="390906"/>
                </a:moveTo>
                <a:lnTo>
                  <a:pt x="9905" y="385572"/>
                </a:lnTo>
                <a:lnTo>
                  <a:pt x="4572" y="381000"/>
                </a:lnTo>
                <a:lnTo>
                  <a:pt x="4572" y="390906"/>
                </a:lnTo>
                <a:lnTo>
                  <a:pt x="9905" y="390906"/>
                </a:lnTo>
                <a:close/>
              </a:path>
              <a:path w="1076960" h="391160">
                <a:moveTo>
                  <a:pt x="1071372" y="9905"/>
                </a:moveTo>
                <a:lnTo>
                  <a:pt x="1066800" y="4572"/>
                </a:lnTo>
                <a:lnTo>
                  <a:pt x="1066800" y="9905"/>
                </a:lnTo>
                <a:lnTo>
                  <a:pt x="1071372" y="9905"/>
                </a:lnTo>
                <a:close/>
              </a:path>
              <a:path w="1076960" h="391160">
                <a:moveTo>
                  <a:pt x="1071372" y="381000"/>
                </a:moveTo>
                <a:lnTo>
                  <a:pt x="1071372" y="9905"/>
                </a:lnTo>
                <a:lnTo>
                  <a:pt x="1066800" y="9905"/>
                </a:lnTo>
                <a:lnTo>
                  <a:pt x="1066800" y="381000"/>
                </a:lnTo>
                <a:lnTo>
                  <a:pt x="1071372" y="381000"/>
                </a:lnTo>
                <a:close/>
              </a:path>
              <a:path w="1076960" h="391160">
                <a:moveTo>
                  <a:pt x="1071372" y="390905"/>
                </a:moveTo>
                <a:lnTo>
                  <a:pt x="1071372" y="381000"/>
                </a:lnTo>
                <a:lnTo>
                  <a:pt x="1066800" y="385572"/>
                </a:lnTo>
                <a:lnTo>
                  <a:pt x="1066800" y="390905"/>
                </a:lnTo>
                <a:lnTo>
                  <a:pt x="1071372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4889639" y="51864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DES</a:t>
            </a:r>
            <a:r>
              <a:rPr sz="1800" b="1" spc="-5" dirty="0">
                <a:latin typeface="宋体"/>
                <a:cs typeface="宋体"/>
              </a:rPr>
              <a:t>加密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5283593" y="49209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5283593" y="55305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624961" y="6162547"/>
            <a:ext cx="262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4750193" y="60639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051820" y="4311396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051439" y="4311776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0" y="0"/>
                </a:moveTo>
                <a:lnTo>
                  <a:pt x="2133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121793" y="43113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6" y="228600"/>
                </a:moveTo>
                <a:lnTo>
                  <a:pt x="0" y="178307"/>
                </a:lnTo>
                <a:lnTo>
                  <a:pt x="58673" y="295655"/>
                </a:lnTo>
                <a:lnTo>
                  <a:pt x="58673" y="228600"/>
                </a:lnTo>
                <a:lnTo>
                  <a:pt x="63246" y="228600"/>
                </a:lnTo>
                <a:close/>
              </a:path>
              <a:path w="127635" h="304800">
                <a:moveTo>
                  <a:pt x="68579" y="224409"/>
                </a:moveTo>
                <a:lnTo>
                  <a:pt x="68579" y="0"/>
                </a:lnTo>
                <a:lnTo>
                  <a:pt x="58673" y="0"/>
                </a:lnTo>
                <a:lnTo>
                  <a:pt x="58673" y="224964"/>
                </a:lnTo>
                <a:lnTo>
                  <a:pt x="63246" y="228600"/>
                </a:lnTo>
                <a:lnTo>
                  <a:pt x="68579" y="224409"/>
                </a:lnTo>
                <a:close/>
              </a:path>
              <a:path w="127635" h="304800">
                <a:moveTo>
                  <a:pt x="68579" y="294259"/>
                </a:moveTo>
                <a:lnTo>
                  <a:pt x="68579" y="228600"/>
                </a:lnTo>
                <a:lnTo>
                  <a:pt x="58673" y="228600"/>
                </a:lnTo>
                <a:lnTo>
                  <a:pt x="58673" y="295655"/>
                </a:lnTo>
                <a:lnTo>
                  <a:pt x="63246" y="304800"/>
                </a:lnTo>
                <a:lnTo>
                  <a:pt x="68579" y="294259"/>
                </a:lnTo>
                <a:close/>
              </a:path>
              <a:path w="127635" h="304800">
                <a:moveTo>
                  <a:pt x="127253" y="178307"/>
                </a:moveTo>
                <a:lnTo>
                  <a:pt x="63246" y="228600"/>
                </a:lnTo>
                <a:lnTo>
                  <a:pt x="68579" y="228600"/>
                </a:lnTo>
                <a:lnTo>
                  <a:pt x="68579" y="294259"/>
                </a:lnTo>
                <a:lnTo>
                  <a:pt x="127253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61039" y="4400550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127253" y="0"/>
                </a:moveTo>
                <a:lnTo>
                  <a:pt x="0" y="63246"/>
                </a:lnTo>
                <a:lnTo>
                  <a:pt x="76200" y="101574"/>
                </a:lnTo>
                <a:lnTo>
                  <a:pt x="76200" y="58674"/>
                </a:lnTo>
                <a:lnTo>
                  <a:pt x="79890" y="58674"/>
                </a:lnTo>
                <a:lnTo>
                  <a:pt x="127253" y="0"/>
                </a:lnTo>
                <a:close/>
              </a:path>
              <a:path w="838200" h="127635">
                <a:moveTo>
                  <a:pt x="79890" y="58674"/>
                </a:moveTo>
                <a:lnTo>
                  <a:pt x="76200" y="58674"/>
                </a:lnTo>
                <a:lnTo>
                  <a:pt x="76200" y="63246"/>
                </a:lnTo>
                <a:lnTo>
                  <a:pt x="79890" y="58674"/>
                </a:lnTo>
                <a:close/>
              </a:path>
              <a:path w="838200" h="127635">
                <a:moveTo>
                  <a:pt x="838200" y="68579"/>
                </a:moveTo>
                <a:lnTo>
                  <a:pt x="838200" y="58674"/>
                </a:lnTo>
                <a:lnTo>
                  <a:pt x="79890" y="58674"/>
                </a:lnTo>
                <a:lnTo>
                  <a:pt x="76200" y="63246"/>
                </a:lnTo>
                <a:lnTo>
                  <a:pt x="80454" y="68579"/>
                </a:lnTo>
                <a:lnTo>
                  <a:pt x="838200" y="68579"/>
                </a:lnTo>
                <a:close/>
              </a:path>
              <a:path w="838200" h="127635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838200" h="127635">
                <a:moveTo>
                  <a:pt x="127253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51827" y="46161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247267" y="4611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5" y="314705"/>
                </a:moveTo>
                <a:lnTo>
                  <a:pt x="15339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14705"/>
                </a:lnTo>
                <a:lnTo>
                  <a:pt x="1533905" y="314705"/>
                </a:lnTo>
                <a:close/>
              </a:path>
              <a:path w="1534159" h="3149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14960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1534159" h="314960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7251827" y="4612640"/>
            <a:ext cx="152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8775827" y="4616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771267" y="4611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5" y="314705"/>
                </a:moveTo>
                <a:lnTo>
                  <a:pt x="10005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90600" y="9905"/>
                </a:lnTo>
                <a:lnTo>
                  <a:pt x="990600" y="4572"/>
                </a:lnTo>
                <a:lnTo>
                  <a:pt x="995159" y="9905"/>
                </a:lnTo>
                <a:lnTo>
                  <a:pt x="995159" y="314705"/>
                </a:lnTo>
                <a:lnTo>
                  <a:pt x="1000505" y="314705"/>
                </a:lnTo>
                <a:close/>
              </a:path>
              <a:path w="1000759" h="3149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000759" h="314960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1000759" h="314960">
                <a:moveTo>
                  <a:pt x="995159" y="9905"/>
                </a:moveTo>
                <a:lnTo>
                  <a:pt x="990600" y="4572"/>
                </a:lnTo>
                <a:lnTo>
                  <a:pt x="990600" y="9905"/>
                </a:lnTo>
                <a:lnTo>
                  <a:pt x="995159" y="9905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5"/>
                </a:lnTo>
                <a:lnTo>
                  <a:pt x="990600" y="9905"/>
                </a:lnTo>
                <a:lnTo>
                  <a:pt x="990600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8775827" y="4613402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8242427" y="5759196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4000" y="304800"/>
                </a:lnTo>
                <a:lnTo>
                  <a:pt x="152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37867" y="5754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5" y="314705"/>
                </a:moveTo>
                <a:lnTo>
                  <a:pt x="15339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59" y="9905"/>
                </a:lnTo>
                <a:lnTo>
                  <a:pt x="1528559" y="314705"/>
                </a:lnTo>
                <a:lnTo>
                  <a:pt x="1533905" y="314705"/>
                </a:lnTo>
                <a:close/>
              </a:path>
              <a:path w="1534159" h="3149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534159" h="314960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1534159" h="314960">
                <a:moveTo>
                  <a:pt x="1528559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59" y="9905"/>
                </a:lnTo>
                <a:close/>
              </a:path>
              <a:path w="1534159" h="314960">
                <a:moveTo>
                  <a:pt x="1528559" y="304800"/>
                </a:moveTo>
                <a:lnTo>
                  <a:pt x="1528559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59" y="304800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251827" y="57591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247267" y="5754623"/>
            <a:ext cx="1000760" cy="314960"/>
          </a:xfrm>
          <a:custGeom>
            <a:avLst/>
            <a:gdLst/>
            <a:ahLst/>
            <a:cxnLst/>
            <a:rect l="l" t="t" r="r" b="b"/>
            <a:pathLst>
              <a:path w="1000759" h="314960">
                <a:moveTo>
                  <a:pt x="1000505" y="314705"/>
                </a:moveTo>
                <a:lnTo>
                  <a:pt x="10005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90600" y="9905"/>
                </a:lnTo>
                <a:lnTo>
                  <a:pt x="990600" y="4572"/>
                </a:lnTo>
                <a:lnTo>
                  <a:pt x="995159" y="9905"/>
                </a:lnTo>
                <a:lnTo>
                  <a:pt x="995159" y="314705"/>
                </a:lnTo>
                <a:lnTo>
                  <a:pt x="1000505" y="314705"/>
                </a:lnTo>
                <a:close/>
              </a:path>
              <a:path w="1000759" h="3149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000759" h="314960">
                <a:moveTo>
                  <a:pt x="9906" y="304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990600" y="314705"/>
                </a:lnTo>
                <a:lnTo>
                  <a:pt x="990600" y="309372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1000759" h="314960">
                <a:moveTo>
                  <a:pt x="995159" y="9905"/>
                </a:moveTo>
                <a:lnTo>
                  <a:pt x="990600" y="4572"/>
                </a:lnTo>
                <a:lnTo>
                  <a:pt x="990600" y="9905"/>
                </a:lnTo>
                <a:lnTo>
                  <a:pt x="995159" y="9905"/>
                </a:lnTo>
                <a:close/>
              </a:path>
              <a:path w="1000759" h="314960">
                <a:moveTo>
                  <a:pt x="995159" y="304800"/>
                </a:moveTo>
                <a:lnTo>
                  <a:pt x="995159" y="9905"/>
                </a:lnTo>
                <a:lnTo>
                  <a:pt x="990600" y="9905"/>
                </a:lnTo>
                <a:lnTo>
                  <a:pt x="990600" y="304800"/>
                </a:lnTo>
                <a:lnTo>
                  <a:pt x="995159" y="304800"/>
                </a:lnTo>
                <a:close/>
              </a:path>
              <a:path w="1000759" h="314960">
                <a:moveTo>
                  <a:pt x="995159" y="314705"/>
                </a:moveTo>
                <a:lnTo>
                  <a:pt x="995159" y="304800"/>
                </a:lnTo>
                <a:lnTo>
                  <a:pt x="990600" y="309372"/>
                </a:lnTo>
                <a:lnTo>
                  <a:pt x="990600" y="314705"/>
                </a:lnTo>
                <a:lnTo>
                  <a:pt x="9951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7251827" y="5756402"/>
            <a:ext cx="251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宋体"/>
                <a:cs typeface="宋体"/>
              </a:rPr>
              <a:t>选</a:t>
            </a:r>
            <a:r>
              <a:rPr sz="1800" spc="-465" dirty="0">
                <a:latin typeface="宋体"/>
                <a:cs typeface="宋体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r>
              <a:rPr sz="1800" spc="-155" dirty="0">
                <a:latin typeface="宋体"/>
                <a:cs typeface="宋体"/>
              </a:rPr>
              <a:t> </a:t>
            </a:r>
            <a:r>
              <a:rPr sz="1800" dirty="0">
                <a:latin typeface="宋体"/>
                <a:cs typeface="宋体"/>
              </a:rPr>
              <a:t>丢弃</a:t>
            </a:r>
            <a:r>
              <a:rPr sz="1800" spc="-459" dirty="0">
                <a:latin typeface="宋体"/>
                <a:cs typeface="宋体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64-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j</a:t>
            </a:r>
            <a:r>
              <a:rPr sz="1800" i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宋体"/>
                <a:cs typeface="宋体"/>
              </a:rPr>
              <a:t>比特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7937627" y="5149596"/>
            <a:ext cx="1066800" cy="381000"/>
          </a:xfrm>
          <a:custGeom>
            <a:avLst/>
            <a:gdLst/>
            <a:ahLst/>
            <a:cxnLst/>
            <a:rect l="l" t="t" r="r" b="b"/>
            <a:pathLst>
              <a:path w="1066800" h="381000">
                <a:moveTo>
                  <a:pt x="0" y="0"/>
                </a:moveTo>
                <a:lnTo>
                  <a:pt x="0" y="381000"/>
                </a:lnTo>
                <a:lnTo>
                  <a:pt x="1066800" y="3810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933067" y="5145023"/>
            <a:ext cx="1076960" cy="391160"/>
          </a:xfrm>
          <a:custGeom>
            <a:avLst/>
            <a:gdLst/>
            <a:ahLst/>
            <a:cxnLst/>
            <a:rect l="l" t="t" r="r" b="b"/>
            <a:pathLst>
              <a:path w="1076959" h="391160">
                <a:moveTo>
                  <a:pt x="1076705" y="390905"/>
                </a:moveTo>
                <a:lnTo>
                  <a:pt x="1076705" y="0"/>
                </a:lnTo>
                <a:lnTo>
                  <a:pt x="0" y="0"/>
                </a:lnTo>
                <a:lnTo>
                  <a:pt x="0" y="390905"/>
                </a:lnTo>
                <a:lnTo>
                  <a:pt x="4559" y="3909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066800" y="9905"/>
                </a:lnTo>
                <a:lnTo>
                  <a:pt x="1066800" y="4572"/>
                </a:lnTo>
                <a:lnTo>
                  <a:pt x="1071359" y="9905"/>
                </a:lnTo>
                <a:lnTo>
                  <a:pt x="1071359" y="390905"/>
                </a:lnTo>
                <a:lnTo>
                  <a:pt x="1076705" y="390905"/>
                </a:lnTo>
                <a:close/>
              </a:path>
              <a:path w="1076959" h="3911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076959" h="391160">
                <a:moveTo>
                  <a:pt x="9906" y="3810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81000"/>
                </a:lnTo>
                <a:lnTo>
                  <a:pt x="9906" y="381000"/>
                </a:lnTo>
                <a:close/>
              </a:path>
              <a:path w="1076959" h="391160">
                <a:moveTo>
                  <a:pt x="1071359" y="381000"/>
                </a:moveTo>
                <a:lnTo>
                  <a:pt x="4559" y="381000"/>
                </a:lnTo>
                <a:lnTo>
                  <a:pt x="9906" y="385572"/>
                </a:lnTo>
                <a:lnTo>
                  <a:pt x="9906" y="390905"/>
                </a:lnTo>
                <a:lnTo>
                  <a:pt x="1066800" y="390905"/>
                </a:lnTo>
                <a:lnTo>
                  <a:pt x="1066800" y="385572"/>
                </a:lnTo>
                <a:lnTo>
                  <a:pt x="1071359" y="381000"/>
                </a:lnTo>
                <a:close/>
              </a:path>
              <a:path w="1076959" h="391160">
                <a:moveTo>
                  <a:pt x="9906" y="390905"/>
                </a:moveTo>
                <a:lnTo>
                  <a:pt x="9906" y="385572"/>
                </a:lnTo>
                <a:lnTo>
                  <a:pt x="4559" y="381000"/>
                </a:lnTo>
                <a:lnTo>
                  <a:pt x="4559" y="390905"/>
                </a:lnTo>
                <a:lnTo>
                  <a:pt x="9906" y="390905"/>
                </a:lnTo>
                <a:close/>
              </a:path>
              <a:path w="1076959" h="391160">
                <a:moveTo>
                  <a:pt x="1071359" y="9905"/>
                </a:moveTo>
                <a:lnTo>
                  <a:pt x="1066800" y="4572"/>
                </a:lnTo>
                <a:lnTo>
                  <a:pt x="1066800" y="9905"/>
                </a:lnTo>
                <a:lnTo>
                  <a:pt x="1071359" y="9905"/>
                </a:lnTo>
                <a:close/>
              </a:path>
              <a:path w="1076959" h="391160">
                <a:moveTo>
                  <a:pt x="1071359" y="381000"/>
                </a:moveTo>
                <a:lnTo>
                  <a:pt x="1071359" y="9905"/>
                </a:lnTo>
                <a:lnTo>
                  <a:pt x="1066800" y="9905"/>
                </a:lnTo>
                <a:lnTo>
                  <a:pt x="1066800" y="381000"/>
                </a:lnTo>
                <a:lnTo>
                  <a:pt x="1071359" y="381000"/>
                </a:lnTo>
                <a:close/>
              </a:path>
              <a:path w="1076959" h="391160">
                <a:moveTo>
                  <a:pt x="1071359" y="390905"/>
                </a:moveTo>
                <a:lnTo>
                  <a:pt x="1071359" y="381000"/>
                </a:lnTo>
                <a:lnTo>
                  <a:pt x="1066800" y="385572"/>
                </a:lnTo>
                <a:lnTo>
                  <a:pt x="1066800" y="390905"/>
                </a:lnTo>
                <a:lnTo>
                  <a:pt x="1071359" y="390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7937627" y="5186426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DES</a:t>
            </a:r>
            <a:r>
              <a:rPr sz="1800" b="1" spc="-5" dirty="0">
                <a:latin typeface="宋体"/>
                <a:cs typeface="宋体"/>
              </a:rPr>
              <a:t>加密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8331593" y="4920996"/>
            <a:ext cx="12725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331593" y="5530596"/>
            <a:ext cx="12725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798193" y="6063996"/>
            <a:ext cx="12725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9169793" y="43113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7"/>
                </a:lnTo>
                <a:lnTo>
                  <a:pt x="58673" y="295678"/>
                </a:lnTo>
                <a:lnTo>
                  <a:pt x="58673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68580" y="224399"/>
                </a:moveTo>
                <a:lnTo>
                  <a:pt x="68580" y="0"/>
                </a:lnTo>
                <a:lnTo>
                  <a:pt x="58673" y="0"/>
                </a:lnTo>
                <a:lnTo>
                  <a:pt x="58673" y="224973"/>
                </a:lnTo>
                <a:lnTo>
                  <a:pt x="63233" y="228600"/>
                </a:lnTo>
                <a:lnTo>
                  <a:pt x="68580" y="224399"/>
                </a:lnTo>
                <a:close/>
              </a:path>
              <a:path w="127634" h="304800">
                <a:moveTo>
                  <a:pt x="68580" y="294235"/>
                </a:moveTo>
                <a:lnTo>
                  <a:pt x="68580" y="228600"/>
                </a:lnTo>
                <a:lnTo>
                  <a:pt x="58673" y="228600"/>
                </a:lnTo>
                <a:lnTo>
                  <a:pt x="58673" y="295678"/>
                </a:lnTo>
                <a:lnTo>
                  <a:pt x="63233" y="304800"/>
                </a:lnTo>
                <a:lnTo>
                  <a:pt x="68580" y="294235"/>
                </a:lnTo>
                <a:close/>
              </a:path>
              <a:path w="127634" h="304800">
                <a:moveTo>
                  <a:pt x="127254" y="178307"/>
                </a:moveTo>
                <a:lnTo>
                  <a:pt x="63233" y="228600"/>
                </a:lnTo>
                <a:lnTo>
                  <a:pt x="68580" y="228600"/>
                </a:lnTo>
                <a:lnTo>
                  <a:pt x="68580" y="294235"/>
                </a:lnTo>
                <a:lnTo>
                  <a:pt x="127254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709027" y="4400550"/>
            <a:ext cx="838200" cy="127635"/>
          </a:xfrm>
          <a:custGeom>
            <a:avLst/>
            <a:gdLst/>
            <a:ahLst/>
            <a:cxnLst/>
            <a:rect l="l" t="t" r="r" b="b"/>
            <a:pathLst>
              <a:path w="838200" h="127635">
                <a:moveTo>
                  <a:pt x="127266" y="0"/>
                </a:moveTo>
                <a:lnTo>
                  <a:pt x="0" y="63246"/>
                </a:lnTo>
                <a:lnTo>
                  <a:pt x="76200" y="101570"/>
                </a:lnTo>
                <a:lnTo>
                  <a:pt x="76200" y="58674"/>
                </a:lnTo>
                <a:lnTo>
                  <a:pt x="79891" y="58674"/>
                </a:lnTo>
                <a:lnTo>
                  <a:pt x="127266" y="0"/>
                </a:lnTo>
                <a:close/>
              </a:path>
              <a:path w="838200" h="127635">
                <a:moveTo>
                  <a:pt x="79891" y="58674"/>
                </a:moveTo>
                <a:lnTo>
                  <a:pt x="76200" y="58674"/>
                </a:lnTo>
                <a:lnTo>
                  <a:pt x="76200" y="63246"/>
                </a:lnTo>
                <a:lnTo>
                  <a:pt x="79891" y="58674"/>
                </a:lnTo>
                <a:close/>
              </a:path>
              <a:path w="838200" h="127635">
                <a:moveTo>
                  <a:pt x="838200" y="68579"/>
                </a:moveTo>
                <a:lnTo>
                  <a:pt x="838200" y="58674"/>
                </a:lnTo>
                <a:lnTo>
                  <a:pt x="79891" y="58674"/>
                </a:lnTo>
                <a:lnTo>
                  <a:pt x="76200" y="63246"/>
                </a:lnTo>
                <a:lnTo>
                  <a:pt x="80455" y="68579"/>
                </a:lnTo>
                <a:lnTo>
                  <a:pt x="838200" y="68579"/>
                </a:lnTo>
                <a:close/>
              </a:path>
              <a:path w="838200" h="127635">
                <a:moveTo>
                  <a:pt x="80455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5" y="68579"/>
                </a:lnTo>
                <a:close/>
              </a:path>
              <a:path w="838200" h="127635">
                <a:moveTo>
                  <a:pt x="127266" y="127253"/>
                </a:moveTo>
                <a:lnTo>
                  <a:pt x="80455" y="68579"/>
                </a:lnTo>
                <a:lnTo>
                  <a:pt x="76200" y="68579"/>
                </a:lnTo>
                <a:lnTo>
                  <a:pt x="76200" y="101570"/>
                </a:lnTo>
                <a:lnTo>
                  <a:pt x="127266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1626241" y="6105397"/>
            <a:ext cx="676910" cy="64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>
              <a:latin typeface="宋体"/>
              <a:cs typeface="宋体"/>
            </a:endParaRPr>
          </a:p>
          <a:p>
            <a:pPr marR="5080" algn="r">
              <a:lnSpc>
                <a:spcPts val="1735"/>
              </a:lnSpc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1778393" y="60639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6883279" y="4509770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6807079" y="5652770"/>
            <a:ext cx="279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7480427" y="4311776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4598041" y="6105397"/>
            <a:ext cx="676910" cy="64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>
              <a:latin typeface="宋体"/>
              <a:cs typeface="宋体"/>
            </a:endParaRPr>
          </a:p>
          <a:p>
            <a:pPr marR="5080" algn="r">
              <a:lnSpc>
                <a:spcPts val="1735"/>
              </a:lnSpc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1950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7646041" y="6105397"/>
            <a:ext cx="710565" cy="64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75"/>
              </a:lnSpc>
              <a:spcBef>
                <a:spcPts val="95"/>
              </a:spcBef>
            </a:pPr>
            <a:r>
              <a:rPr sz="3200" spc="-5" dirty="0">
                <a:latin typeface="宋体"/>
                <a:cs typeface="宋体"/>
              </a:rPr>
              <a:t>⊕</a:t>
            </a:r>
            <a:endParaRPr sz="3200">
              <a:latin typeface="宋体"/>
              <a:cs typeface="宋体"/>
            </a:endParaRPr>
          </a:p>
          <a:p>
            <a:pPr marL="419100">
              <a:lnSpc>
                <a:spcPts val="1735"/>
              </a:lnSpc>
            </a:pPr>
            <a:r>
              <a:rPr sz="2000" i="1" spc="-5" dirty="0">
                <a:latin typeface="Times New Roman"/>
                <a:cs typeface="Times New Roman"/>
              </a:rPr>
              <a:t>p</a:t>
            </a:r>
            <a:r>
              <a:rPr sz="1950" spc="37" baseline="-21367" dirty="0">
                <a:latin typeface="Times New Roman"/>
                <a:cs typeface="Times New Roman"/>
              </a:rPr>
              <a:t>M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/>
          <p:nvPr/>
        </p:nvSpPr>
        <p:spPr>
          <a:xfrm>
            <a:off x="1689239" y="53149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6"/>
                </a:moveTo>
                <a:lnTo>
                  <a:pt x="224964" y="58674"/>
                </a:lnTo>
                <a:lnTo>
                  <a:pt x="0" y="58674"/>
                </a:lnTo>
                <a:lnTo>
                  <a:pt x="0" y="68579"/>
                </a:lnTo>
                <a:lnTo>
                  <a:pt x="224409" y="68579"/>
                </a:lnTo>
                <a:lnTo>
                  <a:pt x="228600" y="63246"/>
                </a:lnTo>
                <a:close/>
              </a:path>
              <a:path w="304800" h="127635">
                <a:moveTo>
                  <a:pt x="304800" y="63246"/>
                </a:moveTo>
                <a:lnTo>
                  <a:pt x="178307" y="0"/>
                </a:lnTo>
                <a:lnTo>
                  <a:pt x="224964" y="58674"/>
                </a:lnTo>
                <a:lnTo>
                  <a:pt x="228600" y="58674"/>
                </a:lnTo>
                <a:lnTo>
                  <a:pt x="228600" y="101805"/>
                </a:lnTo>
                <a:lnTo>
                  <a:pt x="304800" y="63246"/>
                </a:lnTo>
                <a:close/>
              </a:path>
              <a:path w="304800" h="127635">
                <a:moveTo>
                  <a:pt x="228600" y="101805"/>
                </a:moveTo>
                <a:lnTo>
                  <a:pt x="228600" y="68579"/>
                </a:lnTo>
                <a:lnTo>
                  <a:pt x="224409" y="68579"/>
                </a:lnTo>
                <a:lnTo>
                  <a:pt x="178307" y="127253"/>
                </a:lnTo>
                <a:lnTo>
                  <a:pt x="228600" y="101805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6"/>
                </a:lnTo>
                <a:lnTo>
                  <a:pt x="224409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6"/>
                </a:moveTo>
                <a:lnTo>
                  <a:pt x="228600" y="58674"/>
                </a:lnTo>
                <a:lnTo>
                  <a:pt x="224964" y="58674"/>
                </a:lnTo>
                <a:lnTo>
                  <a:pt x="228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 txBox="1"/>
          <p:nvPr/>
        </p:nvSpPr>
        <p:spPr>
          <a:xfrm>
            <a:off x="1439552" y="52047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4584839" y="53149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6"/>
                </a:moveTo>
                <a:lnTo>
                  <a:pt x="224964" y="58674"/>
                </a:lnTo>
                <a:lnTo>
                  <a:pt x="0" y="58674"/>
                </a:lnTo>
                <a:lnTo>
                  <a:pt x="0" y="68579"/>
                </a:lnTo>
                <a:lnTo>
                  <a:pt x="224409" y="68579"/>
                </a:lnTo>
                <a:lnTo>
                  <a:pt x="228600" y="63246"/>
                </a:lnTo>
                <a:close/>
              </a:path>
              <a:path w="304800" h="127635">
                <a:moveTo>
                  <a:pt x="304800" y="63246"/>
                </a:moveTo>
                <a:lnTo>
                  <a:pt x="178307" y="0"/>
                </a:lnTo>
                <a:lnTo>
                  <a:pt x="224964" y="58674"/>
                </a:lnTo>
                <a:lnTo>
                  <a:pt x="228600" y="58674"/>
                </a:lnTo>
                <a:lnTo>
                  <a:pt x="228600" y="101805"/>
                </a:lnTo>
                <a:lnTo>
                  <a:pt x="304800" y="63246"/>
                </a:lnTo>
                <a:close/>
              </a:path>
              <a:path w="304800" h="127635">
                <a:moveTo>
                  <a:pt x="228600" y="101805"/>
                </a:moveTo>
                <a:lnTo>
                  <a:pt x="228600" y="68579"/>
                </a:lnTo>
                <a:lnTo>
                  <a:pt x="224409" y="68579"/>
                </a:lnTo>
                <a:lnTo>
                  <a:pt x="178307" y="127253"/>
                </a:lnTo>
                <a:lnTo>
                  <a:pt x="228600" y="101805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6"/>
                </a:lnTo>
                <a:lnTo>
                  <a:pt x="224409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6"/>
                </a:moveTo>
                <a:lnTo>
                  <a:pt x="228600" y="58674"/>
                </a:lnTo>
                <a:lnTo>
                  <a:pt x="224964" y="58674"/>
                </a:lnTo>
                <a:lnTo>
                  <a:pt x="228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4335151" y="52047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7632827" y="5314950"/>
            <a:ext cx="304800" cy="127635"/>
          </a:xfrm>
          <a:custGeom>
            <a:avLst/>
            <a:gdLst/>
            <a:ahLst/>
            <a:cxnLst/>
            <a:rect l="l" t="t" r="r" b="b"/>
            <a:pathLst>
              <a:path w="304800" h="127635">
                <a:moveTo>
                  <a:pt x="228600" y="63246"/>
                </a:moveTo>
                <a:lnTo>
                  <a:pt x="224965" y="58674"/>
                </a:lnTo>
                <a:lnTo>
                  <a:pt x="0" y="58674"/>
                </a:lnTo>
                <a:lnTo>
                  <a:pt x="0" y="68579"/>
                </a:lnTo>
                <a:lnTo>
                  <a:pt x="224410" y="68579"/>
                </a:lnTo>
                <a:lnTo>
                  <a:pt x="228600" y="63246"/>
                </a:lnTo>
                <a:close/>
              </a:path>
              <a:path w="304800" h="127635">
                <a:moveTo>
                  <a:pt x="304800" y="63246"/>
                </a:moveTo>
                <a:lnTo>
                  <a:pt x="178320" y="0"/>
                </a:lnTo>
                <a:lnTo>
                  <a:pt x="224965" y="58674"/>
                </a:lnTo>
                <a:lnTo>
                  <a:pt x="228600" y="58674"/>
                </a:lnTo>
                <a:lnTo>
                  <a:pt x="228600" y="101808"/>
                </a:lnTo>
                <a:lnTo>
                  <a:pt x="304800" y="63246"/>
                </a:lnTo>
                <a:close/>
              </a:path>
              <a:path w="304800" h="127635">
                <a:moveTo>
                  <a:pt x="228600" y="101808"/>
                </a:moveTo>
                <a:lnTo>
                  <a:pt x="228600" y="68579"/>
                </a:lnTo>
                <a:lnTo>
                  <a:pt x="224410" y="68579"/>
                </a:lnTo>
                <a:lnTo>
                  <a:pt x="178320" y="127253"/>
                </a:lnTo>
                <a:lnTo>
                  <a:pt x="228600" y="101808"/>
                </a:lnTo>
                <a:close/>
              </a:path>
              <a:path w="304800" h="127635">
                <a:moveTo>
                  <a:pt x="228600" y="68579"/>
                </a:moveTo>
                <a:lnTo>
                  <a:pt x="228600" y="63246"/>
                </a:lnTo>
                <a:lnTo>
                  <a:pt x="224410" y="68579"/>
                </a:lnTo>
                <a:lnTo>
                  <a:pt x="228600" y="68579"/>
                </a:lnTo>
                <a:close/>
              </a:path>
              <a:path w="304800" h="127635">
                <a:moveTo>
                  <a:pt x="228600" y="63246"/>
                </a:moveTo>
                <a:lnTo>
                  <a:pt x="228600" y="58674"/>
                </a:lnTo>
                <a:lnTo>
                  <a:pt x="224965" y="58674"/>
                </a:lnTo>
                <a:lnTo>
                  <a:pt x="228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 txBox="1"/>
          <p:nvPr/>
        </p:nvSpPr>
        <p:spPr>
          <a:xfrm>
            <a:off x="7383151" y="52047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i="1" spc="-5" dirty="0">
                <a:latin typeface="Times New Roman"/>
                <a:cs typeface="Times New Roman"/>
              </a:rPr>
              <a:t>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778393" y="6521195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750193" y="6521195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798193" y="6521195"/>
            <a:ext cx="127254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994039" y="6381750"/>
            <a:ext cx="1752600" cy="127635"/>
          </a:xfrm>
          <a:custGeom>
            <a:avLst/>
            <a:gdLst/>
            <a:ahLst/>
            <a:cxnLst/>
            <a:rect l="l" t="t" r="r" b="b"/>
            <a:pathLst>
              <a:path w="1752600" h="127634">
                <a:moveTo>
                  <a:pt x="127254" y="0"/>
                </a:moveTo>
                <a:lnTo>
                  <a:pt x="0" y="63246"/>
                </a:lnTo>
                <a:lnTo>
                  <a:pt x="76200" y="101574"/>
                </a:lnTo>
                <a:lnTo>
                  <a:pt x="76200" y="58673"/>
                </a:lnTo>
                <a:lnTo>
                  <a:pt x="79890" y="58673"/>
                </a:lnTo>
                <a:lnTo>
                  <a:pt x="127254" y="0"/>
                </a:lnTo>
                <a:close/>
              </a:path>
              <a:path w="1752600" h="127634">
                <a:moveTo>
                  <a:pt x="79890" y="58673"/>
                </a:moveTo>
                <a:lnTo>
                  <a:pt x="76200" y="58673"/>
                </a:lnTo>
                <a:lnTo>
                  <a:pt x="76200" y="63246"/>
                </a:lnTo>
                <a:lnTo>
                  <a:pt x="79890" y="58673"/>
                </a:lnTo>
                <a:close/>
              </a:path>
              <a:path w="1752600" h="127634">
                <a:moveTo>
                  <a:pt x="1752600" y="68579"/>
                </a:moveTo>
                <a:lnTo>
                  <a:pt x="1752600" y="58673"/>
                </a:lnTo>
                <a:lnTo>
                  <a:pt x="79890" y="58673"/>
                </a:lnTo>
                <a:lnTo>
                  <a:pt x="76200" y="63246"/>
                </a:lnTo>
                <a:lnTo>
                  <a:pt x="80454" y="68579"/>
                </a:lnTo>
                <a:lnTo>
                  <a:pt x="1752600" y="68579"/>
                </a:lnTo>
                <a:close/>
              </a:path>
              <a:path w="1752600" h="127634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1752600" h="127634">
                <a:moveTo>
                  <a:pt x="127254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4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965839" y="6381750"/>
            <a:ext cx="1676400" cy="127635"/>
          </a:xfrm>
          <a:custGeom>
            <a:avLst/>
            <a:gdLst/>
            <a:ahLst/>
            <a:cxnLst/>
            <a:rect l="l" t="t" r="r" b="b"/>
            <a:pathLst>
              <a:path w="1676400" h="127634">
                <a:moveTo>
                  <a:pt x="127253" y="0"/>
                </a:moveTo>
                <a:lnTo>
                  <a:pt x="0" y="63246"/>
                </a:lnTo>
                <a:lnTo>
                  <a:pt x="76187" y="101567"/>
                </a:lnTo>
                <a:lnTo>
                  <a:pt x="76187" y="58673"/>
                </a:lnTo>
                <a:lnTo>
                  <a:pt x="79890" y="58673"/>
                </a:lnTo>
                <a:lnTo>
                  <a:pt x="127253" y="0"/>
                </a:lnTo>
                <a:close/>
              </a:path>
              <a:path w="1676400" h="127634">
                <a:moveTo>
                  <a:pt x="79890" y="58673"/>
                </a:moveTo>
                <a:lnTo>
                  <a:pt x="76187" y="58673"/>
                </a:lnTo>
                <a:lnTo>
                  <a:pt x="76187" y="68579"/>
                </a:lnTo>
                <a:lnTo>
                  <a:pt x="76200" y="63246"/>
                </a:lnTo>
                <a:lnTo>
                  <a:pt x="79890" y="58673"/>
                </a:lnTo>
                <a:close/>
              </a:path>
              <a:path w="1676400" h="127634">
                <a:moveTo>
                  <a:pt x="127253" y="127253"/>
                </a:moveTo>
                <a:lnTo>
                  <a:pt x="80454" y="68579"/>
                </a:lnTo>
                <a:lnTo>
                  <a:pt x="76187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  <a:path w="1676400" h="127634">
                <a:moveTo>
                  <a:pt x="1676387" y="68579"/>
                </a:moveTo>
                <a:lnTo>
                  <a:pt x="1676387" y="58673"/>
                </a:lnTo>
                <a:lnTo>
                  <a:pt x="79890" y="58673"/>
                </a:lnTo>
                <a:lnTo>
                  <a:pt x="76200" y="63246"/>
                </a:lnTo>
                <a:lnTo>
                  <a:pt x="80454" y="68579"/>
                </a:lnTo>
                <a:lnTo>
                  <a:pt x="1676387" y="68579"/>
                </a:lnTo>
                <a:close/>
              </a:path>
              <a:path w="1676400" h="127634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13827" y="6381750"/>
            <a:ext cx="1447800" cy="127635"/>
          </a:xfrm>
          <a:custGeom>
            <a:avLst/>
            <a:gdLst/>
            <a:ahLst/>
            <a:cxnLst/>
            <a:rect l="l" t="t" r="r" b="b"/>
            <a:pathLst>
              <a:path w="1447800" h="127634">
                <a:moveTo>
                  <a:pt x="127266" y="0"/>
                </a:moveTo>
                <a:lnTo>
                  <a:pt x="0" y="63246"/>
                </a:lnTo>
                <a:lnTo>
                  <a:pt x="76200" y="101570"/>
                </a:lnTo>
                <a:lnTo>
                  <a:pt x="76200" y="58673"/>
                </a:lnTo>
                <a:lnTo>
                  <a:pt x="79891" y="58673"/>
                </a:lnTo>
                <a:lnTo>
                  <a:pt x="127266" y="0"/>
                </a:lnTo>
                <a:close/>
              </a:path>
              <a:path w="1447800" h="127634">
                <a:moveTo>
                  <a:pt x="79891" y="58673"/>
                </a:moveTo>
                <a:lnTo>
                  <a:pt x="76200" y="58673"/>
                </a:lnTo>
                <a:lnTo>
                  <a:pt x="76200" y="63246"/>
                </a:lnTo>
                <a:lnTo>
                  <a:pt x="79891" y="58673"/>
                </a:lnTo>
                <a:close/>
              </a:path>
              <a:path w="1447800" h="127634">
                <a:moveTo>
                  <a:pt x="1447800" y="68579"/>
                </a:moveTo>
                <a:lnTo>
                  <a:pt x="1447800" y="58673"/>
                </a:lnTo>
                <a:lnTo>
                  <a:pt x="79891" y="58673"/>
                </a:lnTo>
                <a:lnTo>
                  <a:pt x="76200" y="63246"/>
                </a:lnTo>
                <a:lnTo>
                  <a:pt x="80455" y="68579"/>
                </a:lnTo>
                <a:lnTo>
                  <a:pt x="1447800" y="68579"/>
                </a:lnTo>
                <a:close/>
              </a:path>
              <a:path w="1447800" h="127634">
                <a:moveTo>
                  <a:pt x="80455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5" y="68579"/>
                </a:lnTo>
                <a:close/>
              </a:path>
              <a:path w="1447800" h="127634">
                <a:moveTo>
                  <a:pt x="127266" y="127254"/>
                </a:moveTo>
                <a:lnTo>
                  <a:pt x="80455" y="68579"/>
                </a:lnTo>
                <a:lnTo>
                  <a:pt x="76200" y="68579"/>
                </a:lnTo>
                <a:lnTo>
                  <a:pt x="76200" y="101570"/>
                </a:lnTo>
                <a:lnTo>
                  <a:pt x="127266" y="1272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 txBox="1"/>
          <p:nvPr/>
        </p:nvSpPr>
        <p:spPr>
          <a:xfrm>
            <a:off x="9496177" y="6162547"/>
            <a:ext cx="31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1950" spc="37" baseline="-21367" dirty="0">
                <a:latin typeface="Times New Roman"/>
                <a:cs typeface="Times New Roman"/>
              </a:rPr>
              <a:t>M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8013827" y="3638550"/>
            <a:ext cx="1447800" cy="127635"/>
          </a:xfrm>
          <a:custGeom>
            <a:avLst/>
            <a:gdLst/>
            <a:ahLst/>
            <a:cxnLst/>
            <a:rect l="l" t="t" r="r" b="b"/>
            <a:pathLst>
              <a:path w="1447800" h="127635">
                <a:moveTo>
                  <a:pt x="1371600" y="63246"/>
                </a:moveTo>
                <a:lnTo>
                  <a:pt x="1367965" y="58674"/>
                </a:lnTo>
                <a:lnTo>
                  <a:pt x="0" y="58674"/>
                </a:lnTo>
                <a:lnTo>
                  <a:pt x="0" y="68579"/>
                </a:lnTo>
                <a:lnTo>
                  <a:pt x="1367410" y="68579"/>
                </a:lnTo>
                <a:lnTo>
                  <a:pt x="1371600" y="63246"/>
                </a:lnTo>
                <a:close/>
              </a:path>
              <a:path w="1447800" h="127635">
                <a:moveTo>
                  <a:pt x="1447800" y="63246"/>
                </a:moveTo>
                <a:lnTo>
                  <a:pt x="1321320" y="0"/>
                </a:lnTo>
                <a:lnTo>
                  <a:pt x="1367965" y="58674"/>
                </a:lnTo>
                <a:lnTo>
                  <a:pt x="1371600" y="58674"/>
                </a:lnTo>
                <a:lnTo>
                  <a:pt x="1371600" y="101808"/>
                </a:lnTo>
                <a:lnTo>
                  <a:pt x="1447800" y="63246"/>
                </a:lnTo>
                <a:close/>
              </a:path>
              <a:path w="1447800" h="127635">
                <a:moveTo>
                  <a:pt x="1371600" y="101808"/>
                </a:moveTo>
                <a:lnTo>
                  <a:pt x="1371600" y="68579"/>
                </a:lnTo>
                <a:lnTo>
                  <a:pt x="1367410" y="68579"/>
                </a:lnTo>
                <a:lnTo>
                  <a:pt x="1321320" y="127253"/>
                </a:lnTo>
                <a:lnTo>
                  <a:pt x="1371600" y="101808"/>
                </a:lnTo>
                <a:close/>
              </a:path>
              <a:path w="1447800" h="127635">
                <a:moveTo>
                  <a:pt x="1371600" y="68579"/>
                </a:moveTo>
                <a:lnTo>
                  <a:pt x="1371600" y="63246"/>
                </a:lnTo>
                <a:lnTo>
                  <a:pt x="1367410" y="68579"/>
                </a:lnTo>
                <a:lnTo>
                  <a:pt x="1371600" y="68579"/>
                </a:lnTo>
                <a:close/>
              </a:path>
              <a:path w="1447800" h="127635">
                <a:moveTo>
                  <a:pt x="1371600" y="63246"/>
                </a:moveTo>
                <a:lnTo>
                  <a:pt x="1371600" y="58674"/>
                </a:lnTo>
                <a:lnTo>
                  <a:pt x="1367965" y="58674"/>
                </a:lnTo>
                <a:lnTo>
                  <a:pt x="1371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6987673" y="4167632"/>
            <a:ext cx="45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i="1" baseline="11574" dirty="0">
                <a:latin typeface="Times New Roman"/>
                <a:cs typeface="Times New Roman"/>
              </a:rPr>
              <a:t>c</a:t>
            </a:r>
            <a:r>
              <a:rPr sz="1300" spc="10" dirty="0">
                <a:latin typeface="Times New Roman"/>
                <a:cs typeface="Times New Roman"/>
              </a:rPr>
              <a:t>M-1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812426" y="2608580"/>
            <a:ext cx="3816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D1813"/>
                </a:solidFill>
                <a:latin typeface="宋体"/>
                <a:cs typeface="宋体"/>
              </a:rPr>
              <a:t>加 密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812426" y="4231135"/>
            <a:ext cx="3010535" cy="16192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031240">
              <a:lnSpc>
                <a:spcPct val="100000"/>
              </a:lnSpc>
              <a:spcBef>
                <a:spcPts val="285"/>
              </a:spcBef>
            </a:pPr>
            <a:r>
              <a:rPr sz="2000" spc="-5" dirty="0">
                <a:latin typeface="Times New Roman"/>
                <a:cs typeface="Times New Roman"/>
              </a:rPr>
              <a:t>(</a:t>
            </a:r>
            <a:r>
              <a:rPr sz="2000" b="1" spc="-5" dirty="0">
                <a:solidFill>
                  <a:srgbClr val="00339A"/>
                </a:solidFill>
                <a:latin typeface="宋体"/>
                <a:cs typeface="宋体"/>
              </a:rPr>
              <a:t>移位寄存</a:t>
            </a:r>
            <a:r>
              <a:rPr sz="2000" b="1" dirty="0">
                <a:solidFill>
                  <a:srgbClr val="00339A"/>
                </a:solidFill>
                <a:latin typeface="宋体"/>
                <a:cs typeface="宋体"/>
              </a:rPr>
              <a:t>器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  <a:spcBef>
                <a:spcPts val="215"/>
              </a:spcBef>
              <a:tabLst>
                <a:tab pos="787400" algn="l"/>
                <a:tab pos="2225675" algn="l"/>
              </a:tabLst>
            </a:pPr>
            <a:r>
              <a:rPr sz="2100" i="1" spc="-105" dirty="0">
                <a:latin typeface="宋体"/>
                <a:cs typeface="宋体"/>
              </a:rPr>
              <a:t>Ⅳ	</a:t>
            </a:r>
            <a:r>
              <a:rPr sz="2700" baseline="3086" dirty="0">
                <a:latin typeface="Times New Roman"/>
                <a:cs typeface="Times New Roman"/>
              </a:rPr>
              <a:t>64- </a:t>
            </a:r>
            <a:r>
              <a:rPr sz="2700" i="1" baseline="3086" dirty="0">
                <a:latin typeface="Times New Roman"/>
                <a:cs typeface="Times New Roman"/>
              </a:rPr>
              <a:t>j</a:t>
            </a:r>
            <a:r>
              <a:rPr sz="2700" i="1" spc="-7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宋体"/>
                <a:cs typeface="宋体"/>
              </a:rPr>
              <a:t>比特	</a:t>
            </a:r>
            <a:r>
              <a:rPr sz="2700" i="1" baseline="3086" dirty="0">
                <a:latin typeface="Times New Roman"/>
                <a:cs typeface="Times New Roman"/>
              </a:rPr>
              <a:t>j</a:t>
            </a:r>
            <a:r>
              <a:rPr sz="2700" i="1" spc="-44" baseline="3086" dirty="0">
                <a:latin typeface="Times New Roman"/>
                <a:cs typeface="Times New Roman"/>
              </a:rPr>
              <a:t> </a:t>
            </a:r>
            <a:r>
              <a:rPr sz="2700" baseline="3086" dirty="0">
                <a:latin typeface="宋体"/>
                <a:cs typeface="宋体"/>
              </a:rPr>
              <a:t>比特</a:t>
            </a:r>
            <a:endParaRPr sz="2700" baseline="3086">
              <a:latin typeface="宋体"/>
              <a:cs typeface="宋体"/>
            </a:endParaRPr>
          </a:p>
          <a:p>
            <a:pPr marL="12700" marR="2633980">
              <a:lnSpc>
                <a:spcPct val="100000"/>
              </a:lnSpc>
              <a:spcBef>
                <a:spcPts val="505"/>
              </a:spcBef>
            </a:pPr>
            <a:r>
              <a:rPr sz="2800" b="1" spc="-10" dirty="0">
                <a:solidFill>
                  <a:srgbClr val="FD1813"/>
                </a:solidFill>
                <a:latin typeface="宋体"/>
                <a:cs typeface="宋体"/>
              </a:rPr>
              <a:t>解 密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2464193" y="2177795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464193" y="2787395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298839" y="3168776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298839" y="5911976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464193" y="49209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464193" y="55305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122</a:t>
            </a:fld>
            <a:endParaRPr spc="-5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992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B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特点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2538983"/>
            <a:ext cx="15849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3893820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5248655"/>
            <a:ext cx="158495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7473" y="2386838"/>
            <a:ext cx="783907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OFB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模式是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CFB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模式的一种改进，克服由错误传播带来的问</a:t>
            </a:r>
            <a:endParaRPr sz="240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题，但对密文被篡改难于进行检测；</a:t>
            </a:r>
            <a:endParaRPr sz="2400">
              <a:latin typeface="新宋体"/>
              <a:cs typeface="新宋体"/>
            </a:endParaRPr>
          </a:p>
          <a:p>
            <a:pPr marL="12700" marR="5080">
              <a:lnSpc>
                <a:spcPct val="175000"/>
              </a:lnSpc>
              <a:spcBef>
                <a:spcPts val="575"/>
              </a:spcBef>
            </a:pP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OFB模式不具有自同步能力，要求系统保持严格的同步，否 则难于解密；</a:t>
            </a:r>
            <a:endParaRPr sz="240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初始向量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IV</a:t>
            </a: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无需保密，但各条消息必须选用不同的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IV；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123</a:t>
            </a:fld>
            <a:endParaRPr spc="-5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45104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highlight>
                  <a:srgbClr val="FFFF00"/>
                </a:highlight>
                <a:latin typeface="黑体"/>
                <a:cs typeface="黑体"/>
              </a:rPr>
              <a:t>分组密码的操作模式小结</a:t>
            </a:r>
            <a:endParaRPr sz="3200" dirty="0">
              <a:highlight>
                <a:srgbClr val="FFFF00"/>
              </a:highlight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2264664"/>
            <a:ext cx="15849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3765041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4787646"/>
            <a:ext cx="158495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231" y="5814059"/>
            <a:ext cx="158495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77473" y="2001266"/>
            <a:ext cx="7839075" cy="452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ECB是最快、最简单的分组密码模式，但它的安全性最弱， 一般不推荐使用ECB加密消息，但如果是加密随机数据，如 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密钥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，ECB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则是最好的选择。</a:t>
            </a:r>
            <a:endParaRPr sz="2400" dirty="0">
              <a:latin typeface="新宋体"/>
              <a:cs typeface="新宋体"/>
            </a:endParaRPr>
          </a:p>
          <a:p>
            <a:pPr marL="12700" marR="5080" algn="just">
              <a:lnSpc>
                <a:spcPct val="13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CBC适合文件加密，而且有少量错误时不会造成同步失败， 是软件加密的最好选择。</a:t>
            </a:r>
            <a:endParaRPr sz="2400">
              <a:latin typeface="新宋体"/>
              <a:cs typeface="新宋体"/>
            </a:endParaRPr>
          </a:p>
          <a:p>
            <a:pPr marL="12700" marR="5080" algn="just">
              <a:lnSpc>
                <a:spcPct val="130000"/>
              </a:lnSpc>
              <a:spcBef>
                <a:spcPts val="575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CFB通常是加密字符序列所选择的模式，它也能容忍少量错 误扩展，且具有同步恢复功能。</a:t>
            </a:r>
            <a:endParaRPr sz="2400" dirty="0">
              <a:latin typeface="新宋体"/>
              <a:cs typeface="新宋体"/>
            </a:endParaRPr>
          </a:p>
          <a:p>
            <a:pPr marL="12700" marR="5080" algn="just">
              <a:lnSpc>
                <a:spcPct val="13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OFB是在极易出错的环境中选用的模式，但需有高速同步机 制。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124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5072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分组密码原理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---</a:t>
            </a:r>
            <a:r>
              <a:rPr sz="3200" b="1" spc="-5" dirty="0">
                <a:solidFill>
                  <a:srgbClr val="FD1813"/>
                </a:solidFill>
                <a:latin typeface="黑体"/>
                <a:cs typeface="黑体"/>
              </a:rPr>
              <a:t>乘积密码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08101" y="1935734"/>
            <a:ext cx="7772400" cy="3942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563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宋体"/>
                <a:cs typeface="宋体"/>
              </a:rPr>
              <a:t>依次使用两个或两个以上的基本密码，所得结果的密</a:t>
            </a:r>
            <a:endParaRPr sz="2400" dirty="0">
              <a:latin typeface="宋体"/>
              <a:cs typeface="宋体"/>
            </a:endParaRPr>
          </a:p>
          <a:p>
            <a:pPr marL="12700" marR="76835" algn="just">
              <a:lnSpc>
                <a:spcPct val="200000"/>
              </a:lnSpc>
            </a:pPr>
            <a:r>
              <a:rPr sz="2400" b="1" dirty="0" err="1">
                <a:latin typeface="宋体"/>
                <a:cs typeface="宋体"/>
              </a:rPr>
              <a:t>码强度将强于所有单个密码的强度，</a:t>
            </a:r>
            <a:r>
              <a:rPr sz="2400" b="1" spc="-5" dirty="0" err="1">
                <a:latin typeface="宋体"/>
                <a:cs typeface="宋体"/>
              </a:rPr>
              <a:t>即</a:t>
            </a:r>
            <a:r>
              <a:rPr sz="2400" b="1" dirty="0" err="1">
                <a:solidFill>
                  <a:srgbClr val="0000FF"/>
                </a:solidFill>
                <a:latin typeface="宋体"/>
                <a:cs typeface="宋体"/>
              </a:rPr>
              <a:t>乘积密码</a:t>
            </a:r>
            <a:r>
              <a:rPr sz="2400" b="1" dirty="0" err="1">
                <a:latin typeface="宋体"/>
                <a:cs typeface="宋体"/>
              </a:rPr>
              <a:t>是扩散和</a:t>
            </a:r>
            <a:r>
              <a:rPr lang="zh-CN" altLang="en-US" sz="2400" b="1" dirty="0">
                <a:latin typeface="宋体"/>
                <a:cs typeface="宋体"/>
              </a:rPr>
              <a:t>混淆</a:t>
            </a:r>
            <a:r>
              <a:rPr sz="2400" b="1" dirty="0" err="1">
                <a:latin typeface="宋体"/>
                <a:cs typeface="宋体"/>
              </a:rPr>
              <a:t>两种基本密码操作的组合变换，这样能够产生比各自单独使用时更强大的密码系统。选择某个较为简单</a:t>
            </a:r>
            <a:r>
              <a:rPr sz="2400" b="1" spc="-5" dirty="0" err="1">
                <a:latin typeface="宋体"/>
                <a:cs typeface="宋体"/>
              </a:rPr>
              <a:t>的密码变</a:t>
            </a:r>
            <a:r>
              <a:rPr sz="2400" b="1" dirty="0" err="1">
                <a:latin typeface="宋体"/>
                <a:cs typeface="宋体"/>
              </a:rPr>
              <a:t>换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包含多个基本密码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dirty="0">
                <a:latin typeface="宋体"/>
                <a:cs typeface="宋体"/>
              </a:rPr>
              <a:t>，</a:t>
            </a:r>
            <a:r>
              <a:rPr sz="2400" b="1" dirty="0" err="1">
                <a:latin typeface="宋体"/>
                <a:cs typeface="宋体"/>
              </a:rPr>
              <a:t>在</a:t>
            </a:r>
            <a:r>
              <a:rPr sz="2400" b="1" dirty="0" err="1">
                <a:solidFill>
                  <a:srgbClr val="FD1813"/>
                </a:solidFill>
                <a:latin typeface="宋体"/>
                <a:cs typeface="宋体"/>
              </a:rPr>
              <a:t>密钥控制</a:t>
            </a:r>
            <a:r>
              <a:rPr sz="2400" b="1" dirty="0" err="1">
                <a:latin typeface="宋体"/>
                <a:cs typeface="宋体"/>
              </a:rPr>
              <a:t>下以</a:t>
            </a:r>
            <a:r>
              <a:rPr sz="2400" b="1" spc="5" dirty="0" err="1">
                <a:solidFill>
                  <a:srgbClr val="FD1813"/>
                </a:solidFill>
                <a:latin typeface="宋体"/>
                <a:cs typeface="宋体"/>
              </a:rPr>
              <a:t>迭代方</a:t>
            </a:r>
            <a:r>
              <a:rPr sz="2400" b="1" spc="-5" dirty="0" err="1">
                <a:solidFill>
                  <a:srgbClr val="FD1813"/>
                </a:solidFill>
                <a:latin typeface="宋体"/>
                <a:cs typeface="宋体"/>
              </a:rPr>
              <a:t>式</a:t>
            </a:r>
            <a:r>
              <a:rPr sz="2400" b="1" dirty="0" err="1">
                <a:latin typeface="宋体"/>
                <a:cs typeface="宋体"/>
              </a:rPr>
              <a:t>多次利用它进行加密变换，可以实现预期的扩散和</a:t>
            </a:r>
            <a:r>
              <a:rPr lang="zh-CN" altLang="en-US" sz="2400" b="1" spc="-5" dirty="0">
                <a:latin typeface="宋体"/>
                <a:cs typeface="宋体"/>
              </a:rPr>
              <a:t>混淆</a:t>
            </a:r>
            <a:r>
              <a:rPr sz="2400" b="1" spc="-5" dirty="0">
                <a:latin typeface="宋体"/>
                <a:cs typeface="宋体"/>
              </a:rPr>
              <a:t>效</a:t>
            </a:r>
            <a:r>
              <a:rPr lang="zh-CN" altLang="en-US" sz="2400" b="1" spc="-5" dirty="0">
                <a:latin typeface="宋体"/>
                <a:cs typeface="宋体"/>
              </a:rPr>
              <a:t>果</a:t>
            </a:r>
            <a:r>
              <a:rPr sz="2400" b="1" spc="-5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6418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乘积密码的实现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---</a:t>
            </a:r>
            <a:r>
              <a:rPr sz="3200" b="1" spc="-5" dirty="0">
                <a:solidFill>
                  <a:srgbClr val="FD1813"/>
                </a:solidFill>
                <a:latin typeface="Arial"/>
                <a:cs typeface="Arial"/>
              </a:rPr>
              <a:t>SP</a:t>
            </a:r>
            <a:r>
              <a:rPr sz="3200" b="1" spc="-5" dirty="0">
                <a:solidFill>
                  <a:srgbClr val="FD1813"/>
                </a:solidFill>
                <a:latin typeface="黑体"/>
                <a:cs typeface="黑体"/>
              </a:rPr>
              <a:t>网络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7473" y="1619504"/>
            <a:ext cx="7778750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9109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SP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网络</a:t>
            </a:r>
            <a:r>
              <a:rPr sz="2400" b="1" spc="-5" dirty="0">
                <a:latin typeface="宋体"/>
                <a:cs typeface="宋体"/>
              </a:rPr>
              <a:t>是由多重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变换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变换组合成的变换网络，它 </a:t>
            </a:r>
            <a:r>
              <a:rPr sz="2400" b="1" dirty="0" err="1">
                <a:latin typeface="宋体"/>
                <a:cs typeface="宋体"/>
              </a:rPr>
              <a:t>是乘积密码的一种。其基本操作</a:t>
            </a:r>
            <a:r>
              <a:rPr sz="2400" b="1" spc="-10" dirty="0" err="1">
                <a:latin typeface="宋体"/>
                <a:cs typeface="宋体"/>
              </a:rPr>
              <a:t>是</a:t>
            </a:r>
            <a:r>
              <a:rPr sz="2400" b="1" spc="5" dirty="0" err="1">
                <a:latin typeface="Arial"/>
                <a:cs typeface="Arial"/>
              </a:rPr>
              <a:t>S</a:t>
            </a:r>
            <a:r>
              <a:rPr sz="2400" b="1" dirty="0" err="1">
                <a:latin typeface="宋体"/>
                <a:cs typeface="宋体"/>
              </a:rPr>
              <a:t>变</a:t>
            </a:r>
            <a:r>
              <a:rPr sz="2400" b="1" spc="-5" dirty="0" err="1">
                <a:latin typeface="宋体"/>
                <a:cs typeface="宋体"/>
              </a:rPr>
              <a:t>换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lang="zh-CN" altLang="en-US" sz="2400" b="1" spc="5" dirty="0">
                <a:solidFill>
                  <a:srgbClr val="FF0000"/>
                </a:solidFill>
                <a:latin typeface="宋体"/>
                <a:cs typeface="宋体"/>
              </a:rPr>
              <a:t>代换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spc="-5" dirty="0" err="1">
                <a:latin typeface="宋体"/>
                <a:cs typeface="宋体"/>
              </a:rPr>
              <a:t>和</a:t>
            </a:r>
            <a:r>
              <a:rPr sz="2400" b="1" spc="5" dirty="0" err="1">
                <a:latin typeface="Arial"/>
                <a:cs typeface="Arial"/>
              </a:rPr>
              <a:t>P</a:t>
            </a:r>
            <a:r>
              <a:rPr sz="2400" b="1" dirty="0" err="1">
                <a:latin typeface="宋体"/>
                <a:cs typeface="宋体"/>
              </a:rPr>
              <a:t>变</a:t>
            </a:r>
            <a:r>
              <a:rPr sz="2400" b="1" spc="-5" dirty="0" err="1">
                <a:latin typeface="宋体"/>
                <a:cs typeface="宋体"/>
              </a:rPr>
              <a:t>换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lang="zh-CN" altLang="en-US" sz="2400" b="1" spc="-10" dirty="0">
                <a:solidFill>
                  <a:srgbClr val="FF0000"/>
                </a:solidFill>
                <a:latin typeface="宋体"/>
                <a:cs typeface="宋体"/>
              </a:rPr>
              <a:t>置换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 err="1">
                <a:latin typeface="宋体"/>
                <a:cs typeface="宋体"/>
              </a:rPr>
              <a:t>前者称</a:t>
            </a:r>
            <a:r>
              <a:rPr sz="2400" b="1" spc="-10" dirty="0" err="1">
                <a:latin typeface="宋体"/>
                <a:cs typeface="宋体"/>
              </a:rPr>
              <a:t>为</a:t>
            </a:r>
            <a:r>
              <a:rPr sz="2400" b="1" spc="5" dirty="0" err="1">
                <a:latin typeface="Arial"/>
                <a:cs typeface="Arial"/>
              </a:rPr>
              <a:t>S</a:t>
            </a:r>
            <a:r>
              <a:rPr sz="2400" b="1" dirty="0" err="1">
                <a:latin typeface="宋体"/>
                <a:cs typeface="宋体"/>
              </a:rPr>
              <a:t>盒，后者称</a:t>
            </a:r>
            <a:r>
              <a:rPr sz="2400" b="1" spc="-5" dirty="0" err="1">
                <a:latin typeface="宋体"/>
                <a:cs typeface="宋体"/>
              </a:rPr>
              <a:t>为</a:t>
            </a:r>
            <a:r>
              <a:rPr sz="2400" b="1" spc="5" dirty="0" err="1">
                <a:latin typeface="Arial"/>
                <a:cs typeface="Arial"/>
              </a:rPr>
              <a:t>P</a:t>
            </a:r>
            <a:r>
              <a:rPr sz="2400" b="1" dirty="0" err="1">
                <a:latin typeface="宋体"/>
                <a:cs typeface="宋体"/>
              </a:rPr>
              <a:t>盒</a:t>
            </a:r>
            <a:r>
              <a:rPr sz="2400" b="1" spc="-5" dirty="0" err="1">
                <a:latin typeface="宋体"/>
                <a:cs typeface="宋体"/>
              </a:rPr>
              <a:t>。</a:t>
            </a:r>
            <a:r>
              <a:rPr sz="2400" b="1" spc="5" dirty="0" err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400" b="1" dirty="0" err="1">
                <a:solidFill>
                  <a:srgbClr val="FF0000"/>
                </a:solidFill>
                <a:latin typeface="宋体"/>
                <a:cs typeface="宋体"/>
              </a:rPr>
              <a:t>盒起到</a:t>
            </a:r>
            <a:r>
              <a:rPr lang="zh-CN" altLang="en-US" sz="2400" b="1" dirty="0">
                <a:solidFill>
                  <a:srgbClr val="FF0000"/>
                </a:solidFill>
                <a:latin typeface="宋体"/>
                <a:cs typeface="宋体"/>
              </a:rPr>
              <a:t>混淆</a:t>
            </a:r>
            <a:r>
              <a:rPr sz="2400" b="1" dirty="0" err="1">
                <a:solidFill>
                  <a:srgbClr val="FF0000"/>
                </a:solidFill>
                <a:latin typeface="宋体"/>
                <a:cs typeface="宋体"/>
              </a:rPr>
              <a:t>作用</a:t>
            </a:r>
            <a:r>
              <a:rPr sz="2400" b="1" spc="-5" dirty="0" err="1">
                <a:latin typeface="宋体"/>
                <a:cs typeface="宋体"/>
              </a:rPr>
              <a:t>，</a:t>
            </a:r>
            <a:r>
              <a:rPr sz="2400" b="1" spc="-5" dirty="0" err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  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盒起到扩散的作用</a:t>
            </a:r>
            <a:r>
              <a:rPr sz="2400" b="1" spc="-10" dirty="0">
                <a:latin typeface="宋体"/>
                <a:cs typeface="宋体"/>
              </a:rPr>
              <a:t>。</a:t>
            </a:r>
            <a:r>
              <a:rPr sz="2400" b="1" dirty="0">
                <a:latin typeface="Arial"/>
                <a:cs typeface="Arial"/>
              </a:rPr>
              <a:t>SP</a:t>
            </a:r>
            <a:r>
              <a:rPr sz="2400" b="1" dirty="0">
                <a:latin typeface="宋体"/>
                <a:cs typeface="宋体"/>
              </a:rPr>
              <a:t>网络的构造</a:t>
            </a:r>
            <a:r>
              <a:rPr sz="2400" b="1" spc="-5" dirty="0">
                <a:latin typeface="宋体"/>
                <a:cs typeface="宋体"/>
              </a:rPr>
              <a:t>及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盒</a:t>
            </a:r>
            <a:r>
              <a:rPr sz="2400" b="1" spc="-5" dirty="0">
                <a:latin typeface="宋体"/>
                <a:cs typeface="宋体"/>
              </a:rPr>
              <a:t>、</a:t>
            </a:r>
            <a:r>
              <a:rPr sz="2400" b="1" spc="5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盒的构造如 </a:t>
            </a:r>
            <a:r>
              <a:rPr sz="2400" b="1" spc="-5" dirty="0">
                <a:latin typeface="宋体"/>
                <a:cs typeface="宋体"/>
              </a:rPr>
              <a:t>下图所示：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14357" y="4357115"/>
            <a:ext cx="1130935" cy="2155190"/>
          </a:xfrm>
          <a:custGeom>
            <a:avLst/>
            <a:gdLst/>
            <a:ahLst/>
            <a:cxnLst/>
            <a:rect l="l" t="t" r="r" b="b"/>
            <a:pathLst>
              <a:path w="1130935" h="2155190">
                <a:moveTo>
                  <a:pt x="0" y="0"/>
                </a:moveTo>
                <a:lnTo>
                  <a:pt x="0" y="2154936"/>
                </a:lnTo>
                <a:lnTo>
                  <a:pt x="1130808" y="2154936"/>
                </a:lnTo>
                <a:lnTo>
                  <a:pt x="1130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14357" y="4357115"/>
            <a:ext cx="1130935" cy="2155190"/>
          </a:xfrm>
          <a:custGeom>
            <a:avLst/>
            <a:gdLst/>
            <a:ahLst/>
            <a:cxnLst/>
            <a:rect l="l" t="t" r="r" b="b"/>
            <a:pathLst>
              <a:path w="1130935" h="2155190">
                <a:moveTo>
                  <a:pt x="0" y="0"/>
                </a:moveTo>
                <a:lnTo>
                  <a:pt x="0" y="2154936"/>
                </a:lnTo>
                <a:lnTo>
                  <a:pt x="1130808" y="2154936"/>
                </a:lnTo>
                <a:lnTo>
                  <a:pt x="113080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2007" y="4072890"/>
            <a:ext cx="536447" cy="19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2748419" y="4532376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8419" y="4532376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48419" y="47739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48419" y="47739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80"/>
                </a:lnTo>
                <a:lnTo>
                  <a:pt x="265938" y="144780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8419" y="5014721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4" h="146050">
                <a:moveTo>
                  <a:pt x="0" y="0"/>
                </a:moveTo>
                <a:lnTo>
                  <a:pt x="0" y="145541"/>
                </a:lnTo>
                <a:lnTo>
                  <a:pt x="265938" y="145541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48419" y="5014721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4" h="146050">
                <a:moveTo>
                  <a:pt x="0" y="0"/>
                </a:moveTo>
                <a:lnTo>
                  <a:pt x="0" y="145541"/>
                </a:lnTo>
                <a:lnTo>
                  <a:pt x="265938" y="145541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48419" y="5256276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4" h="146050">
                <a:moveTo>
                  <a:pt x="0" y="0"/>
                </a:moveTo>
                <a:lnTo>
                  <a:pt x="0" y="145541"/>
                </a:lnTo>
                <a:lnTo>
                  <a:pt x="265938" y="145541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48419" y="5256276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4" h="146050">
                <a:moveTo>
                  <a:pt x="0" y="0"/>
                </a:moveTo>
                <a:lnTo>
                  <a:pt x="0" y="145541"/>
                </a:lnTo>
                <a:lnTo>
                  <a:pt x="265938" y="145541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8419" y="54978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8419" y="54978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80"/>
                </a:lnTo>
                <a:lnTo>
                  <a:pt x="265938" y="144780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48419" y="5763767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8419" y="5763767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8419" y="5980938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8419" y="5980938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80"/>
                </a:lnTo>
                <a:lnTo>
                  <a:pt x="265938" y="144780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48419" y="6222491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8419" y="6222491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32873" y="6606540"/>
            <a:ext cx="123443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84511" y="6575297"/>
            <a:ext cx="262128" cy="3703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7815" y="4510278"/>
            <a:ext cx="121157" cy="1409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87815" y="4755641"/>
            <a:ext cx="121157" cy="1409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87815" y="5001005"/>
            <a:ext cx="121157" cy="1409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0675" y="5246370"/>
            <a:ext cx="73913" cy="13868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0675" y="5491734"/>
            <a:ext cx="73913" cy="1386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0675" y="5737097"/>
            <a:ext cx="73913" cy="1386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0675" y="5982461"/>
            <a:ext cx="73913" cy="1386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87815" y="6227826"/>
            <a:ext cx="121157" cy="14096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94567" y="4517897"/>
            <a:ext cx="73151" cy="1379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94567" y="4763261"/>
            <a:ext cx="73151" cy="13792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71707" y="5008626"/>
            <a:ext cx="120396" cy="14020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94567" y="5253990"/>
            <a:ext cx="73151" cy="1379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94567" y="5499353"/>
            <a:ext cx="73151" cy="13792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94567" y="5744717"/>
            <a:ext cx="73151" cy="13792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671707" y="5990082"/>
            <a:ext cx="120396" cy="1402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71707" y="6235446"/>
            <a:ext cx="120396" cy="14020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45165" y="4532376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79"/>
                </a:lnTo>
                <a:lnTo>
                  <a:pt x="266700" y="144779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5165" y="4532376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79"/>
                </a:lnTo>
                <a:lnTo>
                  <a:pt x="266700" y="144779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45165" y="4773929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79"/>
                </a:lnTo>
                <a:lnTo>
                  <a:pt x="266700" y="144779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145165" y="4773929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80"/>
                </a:lnTo>
                <a:lnTo>
                  <a:pt x="266700" y="144780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145165" y="5014721"/>
            <a:ext cx="266700" cy="146050"/>
          </a:xfrm>
          <a:custGeom>
            <a:avLst/>
            <a:gdLst/>
            <a:ahLst/>
            <a:cxnLst/>
            <a:rect l="l" t="t" r="r" b="b"/>
            <a:pathLst>
              <a:path w="266700" h="146050">
                <a:moveTo>
                  <a:pt x="0" y="0"/>
                </a:moveTo>
                <a:lnTo>
                  <a:pt x="0" y="145541"/>
                </a:lnTo>
                <a:lnTo>
                  <a:pt x="266700" y="145541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145165" y="5014721"/>
            <a:ext cx="266700" cy="146050"/>
          </a:xfrm>
          <a:custGeom>
            <a:avLst/>
            <a:gdLst/>
            <a:ahLst/>
            <a:cxnLst/>
            <a:rect l="l" t="t" r="r" b="b"/>
            <a:pathLst>
              <a:path w="266700" h="146050">
                <a:moveTo>
                  <a:pt x="0" y="0"/>
                </a:moveTo>
                <a:lnTo>
                  <a:pt x="0" y="145541"/>
                </a:lnTo>
                <a:lnTo>
                  <a:pt x="266700" y="145541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145165" y="5256276"/>
            <a:ext cx="266700" cy="146050"/>
          </a:xfrm>
          <a:custGeom>
            <a:avLst/>
            <a:gdLst/>
            <a:ahLst/>
            <a:cxnLst/>
            <a:rect l="l" t="t" r="r" b="b"/>
            <a:pathLst>
              <a:path w="266700" h="146050">
                <a:moveTo>
                  <a:pt x="0" y="0"/>
                </a:moveTo>
                <a:lnTo>
                  <a:pt x="0" y="145541"/>
                </a:lnTo>
                <a:lnTo>
                  <a:pt x="266700" y="145541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145165" y="5256276"/>
            <a:ext cx="266700" cy="146050"/>
          </a:xfrm>
          <a:custGeom>
            <a:avLst/>
            <a:gdLst/>
            <a:ahLst/>
            <a:cxnLst/>
            <a:rect l="l" t="t" r="r" b="b"/>
            <a:pathLst>
              <a:path w="266700" h="146050">
                <a:moveTo>
                  <a:pt x="0" y="0"/>
                </a:moveTo>
                <a:lnTo>
                  <a:pt x="0" y="145541"/>
                </a:lnTo>
                <a:lnTo>
                  <a:pt x="266700" y="145541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145165" y="5497829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79"/>
                </a:lnTo>
                <a:lnTo>
                  <a:pt x="266700" y="144779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145165" y="5497829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80"/>
                </a:lnTo>
                <a:lnTo>
                  <a:pt x="266700" y="144780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145165" y="5763767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79"/>
                </a:lnTo>
                <a:lnTo>
                  <a:pt x="266700" y="144779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145165" y="5763767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79"/>
                </a:lnTo>
                <a:lnTo>
                  <a:pt x="266700" y="144779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45165" y="5980938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79"/>
                </a:lnTo>
                <a:lnTo>
                  <a:pt x="266700" y="144779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145165" y="5980938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80"/>
                </a:lnTo>
                <a:lnTo>
                  <a:pt x="266700" y="144780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45165" y="6222491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79"/>
                </a:lnTo>
                <a:lnTo>
                  <a:pt x="266700" y="144779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45165" y="6222491"/>
            <a:ext cx="266700" cy="144780"/>
          </a:xfrm>
          <a:custGeom>
            <a:avLst/>
            <a:gdLst/>
            <a:ahLst/>
            <a:cxnLst/>
            <a:rect l="l" t="t" r="r" b="b"/>
            <a:pathLst>
              <a:path w="266700" h="144779">
                <a:moveTo>
                  <a:pt x="0" y="0"/>
                </a:moveTo>
                <a:lnTo>
                  <a:pt x="0" y="144779"/>
                </a:lnTo>
                <a:lnTo>
                  <a:pt x="266700" y="144779"/>
                </a:lnTo>
                <a:lnTo>
                  <a:pt x="266700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274955" y="4357115"/>
            <a:ext cx="1131570" cy="2155190"/>
          </a:xfrm>
          <a:custGeom>
            <a:avLst/>
            <a:gdLst/>
            <a:ahLst/>
            <a:cxnLst/>
            <a:rect l="l" t="t" r="r" b="b"/>
            <a:pathLst>
              <a:path w="1131570" h="2155190">
                <a:moveTo>
                  <a:pt x="0" y="0"/>
                </a:moveTo>
                <a:lnTo>
                  <a:pt x="0" y="2154936"/>
                </a:lnTo>
                <a:lnTo>
                  <a:pt x="1131570" y="2154936"/>
                </a:lnTo>
                <a:lnTo>
                  <a:pt x="11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74955" y="4357115"/>
            <a:ext cx="1131570" cy="2155190"/>
          </a:xfrm>
          <a:custGeom>
            <a:avLst/>
            <a:gdLst/>
            <a:ahLst/>
            <a:cxnLst/>
            <a:rect l="l" t="t" r="r" b="b"/>
            <a:pathLst>
              <a:path w="1131570" h="2155190">
                <a:moveTo>
                  <a:pt x="0" y="0"/>
                </a:moveTo>
                <a:lnTo>
                  <a:pt x="0" y="2154936"/>
                </a:lnTo>
                <a:lnTo>
                  <a:pt x="1131570" y="2154936"/>
                </a:lnTo>
                <a:lnTo>
                  <a:pt x="1131569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5653" y="4072890"/>
            <a:ext cx="542531" cy="187452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009017" y="4532376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09017" y="4532376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80"/>
                </a:lnTo>
                <a:lnTo>
                  <a:pt x="265938" y="144780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009017" y="47739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09017" y="47739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09017" y="5014721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4" h="146050">
                <a:moveTo>
                  <a:pt x="0" y="0"/>
                </a:moveTo>
                <a:lnTo>
                  <a:pt x="0" y="145541"/>
                </a:lnTo>
                <a:lnTo>
                  <a:pt x="265938" y="145541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009017" y="5014721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4" h="146050">
                <a:moveTo>
                  <a:pt x="0" y="0"/>
                </a:moveTo>
                <a:lnTo>
                  <a:pt x="0" y="145542"/>
                </a:lnTo>
                <a:lnTo>
                  <a:pt x="265938" y="145542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09017" y="5256276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4" h="146050">
                <a:moveTo>
                  <a:pt x="0" y="0"/>
                </a:moveTo>
                <a:lnTo>
                  <a:pt x="0" y="145541"/>
                </a:lnTo>
                <a:lnTo>
                  <a:pt x="265938" y="145541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009017" y="5256276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4" h="146050">
                <a:moveTo>
                  <a:pt x="0" y="0"/>
                </a:moveTo>
                <a:lnTo>
                  <a:pt x="0" y="145542"/>
                </a:lnTo>
                <a:lnTo>
                  <a:pt x="265938" y="145542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009017" y="54978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009017" y="54978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009017" y="5763767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09017" y="5763767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80"/>
                </a:lnTo>
                <a:lnTo>
                  <a:pt x="265938" y="144780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009017" y="5980938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009017" y="5980938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009017" y="6222491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009017" y="6222491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4" h="144779">
                <a:moveTo>
                  <a:pt x="0" y="0"/>
                </a:moveTo>
                <a:lnTo>
                  <a:pt x="0" y="144780"/>
                </a:lnTo>
                <a:lnTo>
                  <a:pt x="265938" y="144780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580517" y="6609588"/>
            <a:ext cx="141731" cy="1356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45096" y="6575297"/>
            <a:ext cx="262140" cy="37033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49175" y="4510278"/>
            <a:ext cx="120396" cy="14096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49175" y="4755641"/>
            <a:ext cx="120396" cy="14096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749175" y="5001005"/>
            <a:ext cx="120396" cy="14096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72035" y="5246370"/>
            <a:ext cx="73151" cy="13868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772035" y="5491734"/>
            <a:ext cx="73151" cy="13868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772035" y="5737097"/>
            <a:ext cx="73151" cy="13868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72035" y="5982461"/>
            <a:ext cx="73151" cy="13868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749175" y="6227826"/>
            <a:ext cx="120396" cy="14096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932305" y="4517897"/>
            <a:ext cx="120396" cy="14020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955165" y="4763261"/>
            <a:ext cx="73151" cy="13792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955165" y="5008626"/>
            <a:ext cx="73151" cy="137921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955165" y="5253990"/>
            <a:ext cx="73151" cy="137921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932305" y="5499353"/>
            <a:ext cx="120396" cy="14020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932305" y="5744717"/>
            <a:ext cx="120396" cy="14020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955165" y="5990082"/>
            <a:ext cx="73151" cy="137922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932305" y="6235446"/>
            <a:ext cx="120396" cy="140207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406513" y="4532376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06513" y="4532376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80"/>
                </a:lnTo>
                <a:lnTo>
                  <a:pt x="265938" y="144780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406513" y="47739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406513" y="47739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06513" y="5014721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5" h="146050">
                <a:moveTo>
                  <a:pt x="0" y="0"/>
                </a:moveTo>
                <a:lnTo>
                  <a:pt x="0" y="145541"/>
                </a:lnTo>
                <a:lnTo>
                  <a:pt x="265938" y="145541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406513" y="5014721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5" h="146050">
                <a:moveTo>
                  <a:pt x="0" y="0"/>
                </a:moveTo>
                <a:lnTo>
                  <a:pt x="0" y="145542"/>
                </a:lnTo>
                <a:lnTo>
                  <a:pt x="265938" y="145542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406513" y="5256276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5" h="146050">
                <a:moveTo>
                  <a:pt x="0" y="0"/>
                </a:moveTo>
                <a:lnTo>
                  <a:pt x="0" y="145541"/>
                </a:lnTo>
                <a:lnTo>
                  <a:pt x="265938" y="145541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406513" y="5256276"/>
            <a:ext cx="266065" cy="146050"/>
          </a:xfrm>
          <a:custGeom>
            <a:avLst/>
            <a:gdLst/>
            <a:ahLst/>
            <a:cxnLst/>
            <a:rect l="l" t="t" r="r" b="b"/>
            <a:pathLst>
              <a:path w="266065" h="146050">
                <a:moveTo>
                  <a:pt x="0" y="0"/>
                </a:moveTo>
                <a:lnTo>
                  <a:pt x="0" y="145542"/>
                </a:lnTo>
                <a:lnTo>
                  <a:pt x="265938" y="145542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406513" y="54978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406513" y="5497829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406513" y="5763767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406513" y="5763767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80"/>
                </a:lnTo>
                <a:lnTo>
                  <a:pt x="265938" y="144780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06513" y="5980938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406513" y="5980938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406513" y="6222491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79"/>
                </a:lnTo>
                <a:lnTo>
                  <a:pt x="265938" y="144779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406513" y="6222491"/>
            <a:ext cx="266065" cy="144780"/>
          </a:xfrm>
          <a:custGeom>
            <a:avLst/>
            <a:gdLst/>
            <a:ahLst/>
            <a:cxnLst/>
            <a:rect l="l" t="t" r="r" b="b"/>
            <a:pathLst>
              <a:path w="266065" h="144779">
                <a:moveTo>
                  <a:pt x="0" y="0"/>
                </a:moveTo>
                <a:lnTo>
                  <a:pt x="0" y="144780"/>
                </a:lnTo>
                <a:lnTo>
                  <a:pt x="265938" y="144780"/>
                </a:lnTo>
                <a:lnTo>
                  <a:pt x="265938" y="0"/>
                </a:lnTo>
                <a:lnTo>
                  <a:pt x="0" y="0"/>
                </a:lnTo>
                <a:close/>
              </a:path>
            </a:pathLst>
          </a:custGeom>
          <a:ln w="56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74955" y="4604765"/>
            <a:ext cx="1131570" cy="1231900"/>
          </a:xfrm>
          <a:custGeom>
            <a:avLst/>
            <a:gdLst/>
            <a:ahLst/>
            <a:cxnLst/>
            <a:rect l="l" t="t" r="r" b="b"/>
            <a:pathLst>
              <a:path w="1131570" h="1231900">
                <a:moveTo>
                  <a:pt x="0" y="0"/>
                </a:moveTo>
                <a:lnTo>
                  <a:pt x="1131570" y="1231392"/>
                </a:lnTo>
              </a:path>
            </a:pathLst>
          </a:custGeom>
          <a:ln w="16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74955" y="4846320"/>
            <a:ext cx="1131570" cy="1449070"/>
          </a:xfrm>
          <a:custGeom>
            <a:avLst/>
            <a:gdLst/>
            <a:ahLst/>
            <a:cxnLst/>
            <a:rect l="l" t="t" r="r" b="b"/>
            <a:pathLst>
              <a:path w="1131570" h="1449070">
                <a:moveTo>
                  <a:pt x="0" y="0"/>
                </a:moveTo>
                <a:lnTo>
                  <a:pt x="1131570" y="1448562"/>
                </a:lnTo>
              </a:path>
            </a:pathLst>
          </a:custGeom>
          <a:ln w="16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74955" y="4604765"/>
            <a:ext cx="1131570" cy="483234"/>
          </a:xfrm>
          <a:custGeom>
            <a:avLst/>
            <a:gdLst/>
            <a:ahLst/>
            <a:cxnLst/>
            <a:rect l="l" t="t" r="r" b="b"/>
            <a:pathLst>
              <a:path w="1131570" h="483235">
                <a:moveTo>
                  <a:pt x="0" y="483108"/>
                </a:moveTo>
                <a:lnTo>
                  <a:pt x="1131570" y="0"/>
                </a:lnTo>
              </a:path>
            </a:pathLst>
          </a:custGeom>
          <a:ln w="16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74955" y="5087873"/>
            <a:ext cx="1131570" cy="241300"/>
          </a:xfrm>
          <a:custGeom>
            <a:avLst/>
            <a:gdLst/>
            <a:ahLst/>
            <a:cxnLst/>
            <a:rect l="l" t="t" r="r" b="b"/>
            <a:pathLst>
              <a:path w="1131570" h="241300">
                <a:moveTo>
                  <a:pt x="0" y="240792"/>
                </a:moveTo>
                <a:lnTo>
                  <a:pt x="1131570" y="0"/>
                </a:lnTo>
              </a:path>
            </a:pathLst>
          </a:custGeom>
          <a:ln w="16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274955" y="5570220"/>
            <a:ext cx="1131570" cy="483234"/>
          </a:xfrm>
          <a:custGeom>
            <a:avLst/>
            <a:gdLst/>
            <a:ahLst/>
            <a:cxnLst/>
            <a:rect l="l" t="t" r="r" b="b"/>
            <a:pathLst>
              <a:path w="1131570" h="483235">
                <a:moveTo>
                  <a:pt x="0" y="0"/>
                </a:moveTo>
                <a:lnTo>
                  <a:pt x="1131570" y="483107"/>
                </a:lnTo>
              </a:path>
            </a:pathLst>
          </a:custGeom>
          <a:ln w="16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274955" y="5328665"/>
            <a:ext cx="1131570" cy="508000"/>
          </a:xfrm>
          <a:custGeom>
            <a:avLst/>
            <a:gdLst/>
            <a:ahLst/>
            <a:cxnLst/>
            <a:rect l="l" t="t" r="r" b="b"/>
            <a:pathLst>
              <a:path w="1131570" h="508000">
                <a:moveTo>
                  <a:pt x="0" y="507492"/>
                </a:moveTo>
                <a:lnTo>
                  <a:pt x="1131570" y="0"/>
                </a:lnTo>
              </a:path>
            </a:pathLst>
          </a:custGeom>
          <a:ln w="16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274955" y="4846320"/>
            <a:ext cx="1131570" cy="1207135"/>
          </a:xfrm>
          <a:custGeom>
            <a:avLst/>
            <a:gdLst/>
            <a:ahLst/>
            <a:cxnLst/>
            <a:rect l="l" t="t" r="r" b="b"/>
            <a:pathLst>
              <a:path w="1131570" h="1207135">
                <a:moveTo>
                  <a:pt x="0" y="1207008"/>
                </a:moveTo>
                <a:lnTo>
                  <a:pt x="1131570" y="0"/>
                </a:lnTo>
              </a:path>
            </a:pathLst>
          </a:custGeom>
          <a:ln w="16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274955" y="5570220"/>
            <a:ext cx="1131570" cy="725170"/>
          </a:xfrm>
          <a:custGeom>
            <a:avLst/>
            <a:gdLst/>
            <a:ahLst/>
            <a:cxnLst/>
            <a:rect l="l" t="t" r="r" b="b"/>
            <a:pathLst>
              <a:path w="1131570" h="725170">
                <a:moveTo>
                  <a:pt x="0" y="724662"/>
                </a:moveTo>
                <a:lnTo>
                  <a:pt x="1131570" y="0"/>
                </a:lnTo>
              </a:path>
            </a:pathLst>
          </a:custGeom>
          <a:ln w="169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563372"/>
            <a:ext cx="26066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SP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网络的性质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1703832"/>
            <a:ext cx="158495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5439" y="3092195"/>
            <a:ext cx="609600" cy="365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60867" y="3087623"/>
            <a:ext cx="619760" cy="3667760"/>
          </a:xfrm>
          <a:custGeom>
            <a:avLst/>
            <a:gdLst/>
            <a:ahLst/>
            <a:cxnLst/>
            <a:rect l="l" t="t" r="r" b="b"/>
            <a:pathLst>
              <a:path w="619760" h="3667759">
                <a:moveTo>
                  <a:pt x="619506" y="3667505"/>
                </a:moveTo>
                <a:lnTo>
                  <a:pt x="619506" y="0"/>
                </a:lnTo>
                <a:lnTo>
                  <a:pt x="0" y="0"/>
                </a:lnTo>
                <a:lnTo>
                  <a:pt x="0" y="3667505"/>
                </a:lnTo>
                <a:lnTo>
                  <a:pt x="4571" y="3667505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609600" y="9906"/>
                </a:lnTo>
                <a:lnTo>
                  <a:pt x="609600" y="4571"/>
                </a:lnTo>
                <a:lnTo>
                  <a:pt x="614171" y="9906"/>
                </a:lnTo>
                <a:lnTo>
                  <a:pt x="614171" y="3667505"/>
                </a:lnTo>
                <a:lnTo>
                  <a:pt x="619506" y="3667505"/>
                </a:lnTo>
                <a:close/>
              </a:path>
              <a:path w="619760" h="3667759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619760" h="3667759">
                <a:moveTo>
                  <a:pt x="9906" y="3657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657600"/>
                </a:lnTo>
                <a:lnTo>
                  <a:pt x="9906" y="3657600"/>
                </a:lnTo>
                <a:close/>
              </a:path>
              <a:path w="619760" h="3667759">
                <a:moveTo>
                  <a:pt x="614171" y="3657600"/>
                </a:moveTo>
                <a:lnTo>
                  <a:pt x="4571" y="3657600"/>
                </a:lnTo>
                <a:lnTo>
                  <a:pt x="9906" y="3662172"/>
                </a:lnTo>
                <a:lnTo>
                  <a:pt x="9906" y="3667505"/>
                </a:lnTo>
                <a:lnTo>
                  <a:pt x="609600" y="3667505"/>
                </a:lnTo>
                <a:lnTo>
                  <a:pt x="609600" y="3662172"/>
                </a:lnTo>
                <a:lnTo>
                  <a:pt x="614171" y="3657600"/>
                </a:lnTo>
                <a:close/>
              </a:path>
              <a:path w="619760" h="3667759">
                <a:moveTo>
                  <a:pt x="9906" y="3667505"/>
                </a:moveTo>
                <a:lnTo>
                  <a:pt x="9906" y="3662172"/>
                </a:lnTo>
                <a:lnTo>
                  <a:pt x="4571" y="3657600"/>
                </a:lnTo>
                <a:lnTo>
                  <a:pt x="4571" y="3667505"/>
                </a:lnTo>
                <a:lnTo>
                  <a:pt x="9906" y="3667505"/>
                </a:lnTo>
                <a:close/>
              </a:path>
              <a:path w="619760" h="3667759">
                <a:moveTo>
                  <a:pt x="614171" y="9906"/>
                </a:moveTo>
                <a:lnTo>
                  <a:pt x="609600" y="4571"/>
                </a:lnTo>
                <a:lnTo>
                  <a:pt x="609600" y="9906"/>
                </a:lnTo>
                <a:lnTo>
                  <a:pt x="614171" y="9906"/>
                </a:lnTo>
                <a:close/>
              </a:path>
              <a:path w="619760" h="3667759">
                <a:moveTo>
                  <a:pt x="614171" y="3657600"/>
                </a:moveTo>
                <a:lnTo>
                  <a:pt x="614171" y="9906"/>
                </a:lnTo>
                <a:lnTo>
                  <a:pt x="609600" y="9906"/>
                </a:lnTo>
                <a:lnTo>
                  <a:pt x="609600" y="3657600"/>
                </a:lnTo>
                <a:lnTo>
                  <a:pt x="614171" y="3657600"/>
                </a:lnTo>
                <a:close/>
              </a:path>
              <a:path w="619760" h="3667759">
                <a:moveTo>
                  <a:pt x="614171" y="3667505"/>
                </a:moveTo>
                <a:lnTo>
                  <a:pt x="614171" y="3657600"/>
                </a:lnTo>
                <a:lnTo>
                  <a:pt x="609600" y="3662172"/>
                </a:lnTo>
                <a:lnTo>
                  <a:pt x="609600" y="3667505"/>
                </a:lnTo>
                <a:lnTo>
                  <a:pt x="614171" y="3667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56039" y="3092195"/>
            <a:ext cx="533399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51467" y="30876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60" h="924560">
                <a:moveTo>
                  <a:pt x="543306" y="924306"/>
                </a:moveTo>
                <a:lnTo>
                  <a:pt x="543306" y="0"/>
                </a:lnTo>
                <a:lnTo>
                  <a:pt x="0" y="0"/>
                </a:lnTo>
                <a:lnTo>
                  <a:pt x="0" y="924306"/>
                </a:lnTo>
                <a:lnTo>
                  <a:pt x="4571" y="92430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533399" y="9906"/>
                </a:lnTo>
                <a:lnTo>
                  <a:pt x="533399" y="4572"/>
                </a:lnTo>
                <a:lnTo>
                  <a:pt x="537959" y="9906"/>
                </a:lnTo>
                <a:lnTo>
                  <a:pt x="537959" y="924306"/>
                </a:lnTo>
                <a:lnTo>
                  <a:pt x="543306" y="924306"/>
                </a:lnTo>
                <a:close/>
              </a:path>
              <a:path w="543560" h="92456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543560" h="924560">
                <a:moveTo>
                  <a:pt x="9906" y="9144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914400"/>
                </a:lnTo>
                <a:lnTo>
                  <a:pt x="9906" y="914400"/>
                </a:lnTo>
                <a:close/>
              </a:path>
              <a:path w="543560" h="924560">
                <a:moveTo>
                  <a:pt x="537959" y="914400"/>
                </a:moveTo>
                <a:lnTo>
                  <a:pt x="4571" y="914400"/>
                </a:lnTo>
                <a:lnTo>
                  <a:pt x="9906" y="918972"/>
                </a:lnTo>
                <a:lnTo>
                  <a:pt x="9906" y="924306"/>
                </a:lnTo>
                <a:lnTo>
                  <a:pt x="533399" y="924306"/>
                </a:lnTo>
                <a:lnTo>
                  <a:pt x="533399" y="918972"/>
                </a:lnTo>
                <a:lnTo>
                  <a:pt x="537959" y="914400"/>
                </a:lnTo>
                <a:close/>
              </a:path>
              <a:path w="543560" h="924560">
                <a:moveTo>
                  <a:pt x="9906" y="924306"/>
                </a:moveTo>
                <a:lnTo>
                  <a:pt x="9906" y="918972"/>
                </a:lnTo>
                <a:lnTo>
                  <a:pt x="4571" y="914400"/>
                </a:lnTo>
                <a:lnTo>
                  <a:pt x="4571" y="924306"/>
                </a:lnTo>
                <a:lnTo>
                  <a:pt x="9906" y="924306"/>
                </a:lnTo>
                <a:close/>
              </a:path>
              <a:path w="543560" h="924560">
                <a:moveTo>
                  <a:pt x="537959" y="9906"/>
                </a:moveTo>
                <a:lnTo>
                  <a:pt x="533399" y="4572"/>
                </a:lnTo>
                <a:lnTo>
                  <a:pt x="533399" y="9906"/>
                </a:lnTo>
                <a:lnTo>
                  <a:pt x="537959" y="9906"/>
                </a:lnTo>
                <a:close/>
              </a:path>
              <a:path w="543560" h="924560">
                <a:moveTo>
                  <a:pt x="537959" y="914400"/>
                </a:moveTo>
                <a:lnTo>
                  <a:pt x="537959" y="9906"/>
                </a:lnTo>
                <a:lnTo>
                  <a:pt x="533399" y="9906"/>
                </a:lnTo>
                <a:lnTo>
                  <a:pt x="533399" y="914400"/>
                </a:lnTo>
                <a:lnTo>
                  <a:pt x="537959" y="914400"/>
                </a:lnTo>
                <a:close/>
              </a:path>
              <a:path w="543560" h="924560">
                <a:moveTo>
                  <a:pt x="537959" y="924306"/>
                </a:moveTo>
                <a:lnTo>
                  <a:pt x="537959" y="914400"/>
                </a:lnTo>
                <a:lnTo>
                  <a:pt x="533399" y="918972"/>
                </a:lnTo>
                <a:lnTo>
                  <a:pt x="533399" y="924306"/>
                </a:lnTo>
                <a:lnTo>
                  <a:pt x="537959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84439" y="3333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8" y="0"/>
                </a:lnTo>
                <a:lnTo>
                  <a:pt x="254508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8" y="73151"/>
                </a:lnTo>
                <a:lnTo>
                  <a:pt x="254508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84439" y="3105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5"/>
                </a:moveTo>
                <a:lnTo>
                  <a:pt x="254508" y="0"/>
                </a:lnTo>
                <a:lnTo>
                  <a:pt x="254508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5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8" y="73151"/>
                </a:lnTo>
                <a:lnTo>
                  <a:pt x="254508" y="127254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84439" y="3790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8" y="0"/>
                </a:lnTo>
                <a:lnTo>
                  <a:pt x="254508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8" y="73151"/>
                </a:lnTo>
                <a:lnTo>
                  <a:pt x="254508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84439" y="3562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8" y="0"/>
                </a:lnTo>
                <a:lnTo>
                  <a:pt x="254508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8" y="73151"/>
                </a:lnTo>
                <a:lnTo>
                  <a:pt x="254508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84439" y="4248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8" y="0"/>
                </a:lnTo>
                <a:lnTo>
                  <a:pt x="254508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8" y="73151"/>
                </a:lnTo>
                <a:lnTo>
                  <a:pt x="254508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84439" y="4019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8" y="0"/>
                </a:lnTo>
                <a:lnTo>
                  <a:pt x="254508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8" y="73151"/>
                </a:lnTo>
                <a:lnTo>
                  <a:pt x="254508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84439" y="4705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84439" y="4476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84439" y="5162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84439" y="4933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4439" y="5619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84439" y="5391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84439" y="6076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4439" y="5848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4439" y="6534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4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4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4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84439" y="6305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75039" y="3333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75039" y="3105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5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5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4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75039" y="3790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75039" y="3562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5039" y="4248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75039" y="4019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75039" y="4705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75039" y="4476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75039" y="5162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75039" y="4933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75039" y="5619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75039" y="5391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75039" y="6076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75039" y="5848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75039" y="6534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4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4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4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75039" y="6305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56039" y="4006596"/>
            <a:ext cx="533399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51467" y="40020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60" h="924560">
                <a:moveTo>
                  <a:pt x="543306" y="924305"/>
                </a:moveTo>
                <a:lnTo>
                  <a:pt x="543306" y="0"/>
                </a:lnTo>
                <a:lnTo>
                  <a:pt x="0" y="0"/>
                </a:lnTo>
                <a:lnTo>
                  <a:pt x="0" y="924305"/>
                </a:lnTo>
                <a:lnTo>
                  <a:pt x="4571" y="9243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399" y="9905"/>
                </a:lnTo>
                <a:lnTo>
                  <a:pt x="533399" y="4572"/>
                </a:lnTo>
                <a:lnTo>
                  <a:pt x="537959" y="9905"/>
                </a:lnTo>
                <a:lnTo>
                  <a:pt x="537959" y="924305"/>
                </a:lnTo>
                <a:lnTo>
                  <a:pt x="543306" y="924305"/>
                </a:lnTo>
                <a:close/>
              </a:path>
              <a:path w="543560" h="9245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924560">
                <a:moveTo>
                  <a:pt x="9906" y="9144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914400"/>
                </a:lnTo>
                <a:lnTo>
                  <a:pt x="9906" y="914400"/>
                </a:lnTo>
                <a:close/>
              </a:path>
              <a:path w="543560" h="924560">
                <a:moveTo>
                  <a:pt x="537959" y="914400"/>
                </a:moveTo>
                <a:lnTo>
                  <a:pt x="4571" y="914400"/>
                </a:lnTo>
                <a:lnTo>
                  <a:pt x="9906" y="918972"/>
                </a:lnTo>
                <a:lnTo>
                  <a:pt x="9906" y="924305"/>
                </a:lnTo>
                <a:lnTo>
                  <a:pt x="533399" y="924305"/>
                </a:lnTo>
                <a:lnTo>
                  <a:pt x="533399" y="918972"/>
                </a:lnTo>
                <a:lnTo>
                  <a:pt x="537959" y="914400"/>
                </a:lnTo>
                <a:close/>
              </a:path>
              <a:path w="543560" h="924560">
                <a:moveTo>
                  <a:pt x="9906" y="924305"/>
                </a:moveTo>
                <a:lnTo>
                  <a:pt x="9906" y="918972"/>
                </a:lnTo>
                <a:lnTo>
                  <a:pt x="4571" y="914400"/>
                </a:lnTo>
                <a:lnTo>
                  <a:pt x="4571" y="924305"/>
                </a:lnTo>
                <a:lnTo>
                  <a:pt x="9906" y="924305"/>
                </a:lnTo>
                <a:close/>
              </a:path>
              <a:path w="543560" h="924560">
                <a:moveTo>
                  <a:pt x="537959" y="9905"/>
                </a:moveTo>
                <a:lnTo>
                  <a:pt x="533399" y="4572"/>
                </a:lnTo>
                <a:lnTo>
                  <a:pt x="533399" y="9905"/>
                </a:lnTo>
                <a:lnTo>
                  <a:pt x="537959" y="9905"/>
                </a:lnTo>
                <a:close/>
              </a:path>
              <a:path w="543560" h="924560">
                <a:moveTo>
                  <a:pt x="537959" y="914400"/>
                </a:moveTo>
                <a:lnTo>
                  <a:pt x="537959" y="9905"/>
                </a:lnTo>
                <a:lnTo>
                  <a:pt x="533399" y="9905"/>
                </a:lnTo>
                <a:lnTo>
                  <a:pt x="533399" y="914400"/>
                </a:lnTo>
                <a:lnTo>
                  <a:pt x="537959" y="914400"/>
                </a:lnTo>
                <a:close/>
              </a:path>
              <a:path w="543560" h="924560">
                <a:moveTo>
                  <a:pt x="537959" y="924305"/>
                </a:moveTo>
                <a:lnTo>
                  <a:pt x="537959" y="914400"/>
                </a:lnTo>
                <a:lnTo>
                  <a:pt x="533399" y="918972"/>
                </a:lnTo>
                <a:lnTo>
                  <a:pt x="533399" y="924305"/>
                </a:lnTo>
                <a:lnTo>
                  <a:pt x="537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56039" y="4920996"/>
            <a:ext cx="533399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51467" y="49164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60" h="924560">
                <a:moveTo>
                  <a:pt x="543306" y="924305"/>
                </a:moveTo>
                <a:lnTo>
                  <a:pt x="543306" y="0"/>
                </a:lnTo>
                <a:lnTo>
                  <a:pt x="0" y="0"/>
                </a:lnTo>
                <a:lnTo>
                  <a:pt x="0" y="924305"/>
                </a:lnTo>
                <a:lnTo>
                  <a:pt x="4571" y="9243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399" y="9905"/>
                </a:lnTo>
                <a:lnTo>
                  <a:pt x="533399" y="4572"/>
                </a:lnTo>
                <a:lnTo>
                  <a:pt x="537959" y="9905"/>
                </a:lnTo>
                <a:lnTo>
                  <a:pt x="537959" y="924305"/>
                </a:lnTo>
                <a:lnTo>
                  <a:pt x="543306" y="924305"/>
                </a:lnTo>
                <a:close/>
              </a:path>
              <a:path w="543560" h="9245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924560">
                <a:moveTo>
                  <a:pt x="9906" y="9144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914400"/>
                </a:lnTo>
                <a:lnTo>
                  <a:pt x="9906" y="914400"/>
                </a:lnTo>
                <a:close/>
              </a:path>
              <a:path w="543560" h="924560">
                <a:moveTo>
                  <a:pt x="537959" y="914400"/>
                </a:moveTo>
                <a:lnTo>
                  <a:pt x="4571" y="914400"/>
                </a:lnTo>
                <a:lnTo>
                  <a:pt x="9906" y="918972"/>
                </a:lnTo>
                <a:lnTo>
                  <a:pt x="9906" y="924305"/>
                </a:lnTo>
                <a:lnTo>
                  <a:pt x="533399" y="924305"/>
                </a:lnTo>
                <a:lnTo>
                  <a:pt x="533399" y="918972"/>
                </a:lnTo>
                <a:lnTo>
                  <a:pt x="537959" y="914400"/>
                </a:lnTo>
                <a:close/>
              </a:path>
              <a:path w="543560" h="924560">
                <a:moveTo>
                  <a:pt x="9906" y="924305"/>
                </a:moveTo>
                <a:lnTo>
                  <a:pt x="9906" y="918972"/>
                </a:lnTo>
                <a:lnTo>
                  <a:pt x="4571" y="914400"/>
                </a:lnTo>
                <a:lnTo>
                  <a:pt x="4571" y="924305"/>
                </a:lnTo>
                <a:lnTo>
                  <a:pt x="9906" y="924305"/>
                </a:lnTo>
                <a:close/>
              </a:path>
              <a:path w="543560" h="924560">
                <a:moveTo>
                  <a:pt x="537959" y="9905"/>
                </a:moveTo>
                <a:lnTo>
                  <a:pt x="533399" y="4572"/>
                </a:lnTo>
                <a:lnTo>
                  <a:pt x="533399" y="9905"/>
                </a:lnTo>
                <a:lnTo>
                  <a:pt x="537959" y="9905"/>
                </a:lnTo>
                <a:close/>
              </a:path>
              <a:path w="543560" h="924560">
                <a:moveTo>
                  <a:pt x="537959" y="914400"/>
                </a:moveTo>
                <a:lnTo>
                  <a:pt x="537959" y="9905"/>
                </a:lnTo>
                <a:lnTo>
                  <a:pt x="533399" y="9905"/>
                </a:lnTo>
                <a:lnTo>
                  <a:pt x="533399" y="914400"/>
                </a:lnTo>
                <a:lnTo>
                  <a:pt x="537959" y="914400"/>
                </a:lnTo>
                <a:close/>
              </a:path>
              <a:path w="543560" h="924560">
                <a:moveTo>
                  <a:pt x="537959" y="924305"/>
                </a:moveTo>
                <a:lnTo>
                  <a:pt x="537959" y="914400"/>
                </a:lnTo>
                <a:lnTo>
                  <a:pt x="533399" y="918972"/>
                </a:lnTo>
                <a:lnTo>
                  <a:pt x="533399" y="924305"/>
                </a:lnTo>
                <a:lnTo>
                  <a:pt x="537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6039" y="5835396"/>
            <a:ext cx="533400" cy="914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51467" y="58308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60" h="924559">
                <a:moveTo>
                  <a:pt x="543306" y="924305"/>
                </a:moveTo>
                <a:lnTo>
                  <a:pt x="543306" y="0"/>
                </a:lnTo>
                <a:lnTo>
                  <a:pt x="0" y="0"/>
                </a:lnTo>
                <a:lnTo>
                  <a:pt x="0" y="924305"/>
                </a:lnTo>
                <a:lnTo>
                  <a:pt x="4571" y="9243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399" y="9905"/>
                </a:lnTo>
                <a:lnTo>
                  <a:pt x="533399" y="4572"/>
                </a:lnTo>
                <a:lnTo>
                  <a:pt x="537959" y="9905"/>
                </a:lnTo>
                <a:lnTo>
                  <a:pt x="537959" y="924305"/>
                </a:lnTo>
                <a:lnTo>
                  <a:pt x="543306" y="924305"/>
                </a:lnTo>
                <a:close/>
              </a:path>
              <a:path w="543560" h="924559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924559">
                <a:moveTo>
                  <a:pt x="9906" y="9144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914400"/>
                </a:lnTo>
                <a:lnTo>
                  <a:pt x="9906" y="914400"/>
                </a:lnTo>
                <a:close/>
              </a:path>
              <a:path w="543560" h="924559">
                <a:moveTo>
                  <a:pt x="537959" y="914400"/>
                </a:moveTo>
                <a:lnTo>
                  <a:pt x="4571" y="914400"/>
                </a:lnTo>
                <a:lnTo>
                  <a:pt x="9906" y="918972"/>
                </a:lnTo>
                <a:lnTo>
                  <a:pt x="9906" y="924305"/>
                </a:lnTo>
                <a:lnTo>
                  <a:pt x="533400" y="924305"/>
                </a:lnTo>
                <a:lnTo>
                  <a:pt x="533400" y="918972"/>
                </a:lnTo>
                <a:lnTo>
                  <a:pt x="537959" y="914400"/>
                </a:lnTo>
                <a:close/>
              </a:path>
              <a:path w="543560" h="924559">
                <a:moveTo>
                  <a:pt x="9906" y="924305"/>
                </a:moveTo>
                <a:lnTo>
                  <a:pt x="9906" y="918972"/>
                </a:lnTo>
                <a:lnTo>
                  <a:pt x="4571" y="914400"/>
                </a:lnTo>
                <a:lnTo>
                  <a:pt x="4571" y="924305"/>
                </a:lnTo>
                <a:lnTo>
                  <a:pt x="9906" y="924305"/>
                </a:lnTo>
                <a:close/>
              </a:path>
              <a:path w="543560" h="924559">
                <a:moveTo>
                  <a:pt x="537959" y="9905"/>
                </a:moveTo>
                <a:lnTo>
                  <a:pt x="533399" y="4572"/>
                </a:lnTo>
                <a:lnTo>
                  <a:pt x="533399" y="9905"/>
                </a:lnTo>
                <a:lnTo>
                  <a:pt x="537959" y="9905"/>
                </a:lnTo>
                <a:close/>
              </a:path>
              <a:path w="543560" h="924559">
                <a:moveTo>
                  <a:pt x="537959" y="914400"/>
                </a:moveTo>
                <a:lnTo>
                  <a:pt x="537959" y="9905"/>
                </a:lnTo>
                <a:lnTo>
                  <a:pt x="533399" y="9905"/>
                </a:lnTo>
                <a:lnTo>
                  <a:pt x="533400" y="914400"/>
                </a:lnTo>
                <a:lnTo>
                  <a:pt x="537959" y="914400"/>
                </a:lnTo>
                <a:close/>
              </a:path>
              <a:path w="543560" h="924559">
                <a:moveTo>
                  <a:pt x="537959" y="924305"/>
                </a:moveTo>
                <a:lnTo>
                  <a:pt x="537959" y="914400"/>
                </a:lnTo>
                <a:lnTo>
                  <a:pt x="533400" y="918972"/>
                </a:lnTo>
                <a:lnTo>
                  <a:pt x="533400" y="924305"/>
                </a:lnTo>
                <a:lnTo>
                  <a:pt x="537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70439" y="3092195"/>
            <a:ext cx="609600" cy="3657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65867" y="3087623"/>
            <a:ext cx="619760" cy="3667760"/>
          </a:xfrm>
          <a:custGeom>
            <a:avLst/>
            <a:gdLst/>
            <a:ahLst/>
            <a:cxnLst/>
            <a:rect l="l" t="t" r="r" b="b"/>
            <a:pathLst>
              <a:path w="619760" h="3667759">
                <a:moveTo>
                  <a:pt x="619506" y="3667505"/>
                </a:moveTo>
                <a:lnTo>
                  <a:pt x="619506" y="0"/>
                </a:lnTo>
                <a:lnTo>
                  <a:pt x="0" y="0"/>
                </a:lnTo>
                <a:lnTo>
                  <a:pt x="0" y="3667505"/>
                </a:lnTo>
                <a:lnTo>
                  <a:pt x="4572" y="3667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3667505"/>
                </a:lnTo>
                <a:lnTo>
                  <a:pt x="619506" y="3667505"/>
                </a:lnTo>
                <a:close/>
              </a:path>
              <a:path w="619760" h="3667759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3667759">
                <a:moveTo>
                  <a:pt x="9906" y="3657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657600"/>
                </a:lnTo>
                <a:lnTo>
                  <a:pt x="9906" y="3657600"/>
                </a:lnTo>
                <a:close/>
              </a:path>
              <a:path w="619760" h="3667759">
                <a:moveTo>
                  <a:pt x="614172" y="3657600"/>
                </a:moveTo>
                <a:lnTo>
                  <a:pt x="4572" y="3657600"/>
                </a:lnTo>
                <a:lnTo>
                  <a:pt x="9906" y="3662172"/>
                </a:lnTo>
                <a:lnTo>
                  <a:pt x="9906" y="3667505"/>
                </a:lnTo>
                <a:lnTo>
                  <a:pt x="609600" y="3667505"/>
                </a:lnTo>
                <a:lnTo>
                  <a:pt x="609600" y="3662172"/>
                </a:lnTo>
                <a:lnTo>
                  <a:pt x="614172" y="3657600"/>
                </a:lnTo>
                <a:close/>
              </a:path>
              <a:path w="619760" h="3667759">
                <a:moveTo>
                  <a:pt x="9906" y="3667505"/>
                </a:moveTo>
                <a:lnTo>
                  <a:pt x="9906" y="3662172"/>
                </a:lnTo>
                <a:lnTo>
                  <a:pt x="4572" y="3657600"/>
                </a:lnTo>
                <a:lnTo>
                  <a:pt x="4572" y="3667505"/>
                </a:lnTo>
                <a:lnTo>
                  <a:pt x="9906" y="3667505"/>
                </a:lnTo>
                <a:close/>
              </a:path>
              <a:path w="619760" h="3667759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3667759">
                <a:moveTo>
                  <a:pt x="614172" y="3657600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3657600"/>
                </a:lnTo>
                <a:lnTo>
                  <a:pt x="614172" y="3657600"/>
                </a:lnTo>
                <a:close/>
              </a:path>
              <a:path w="619760" h="3667759">
                <a:moveTo>
                  <a:pt x="614172" y="3667505"/>
                </a:moveTo>
                <a:lnTo>
                  <a:pt x="614172" y="3657600"/>
                </a:lnTo>
                <a:lnTo>
                  <a:pt x="609600" y="3662172"/>
                </a:lnTo>
                <a:lnTo>
                  <a:pt x="609600" y="3667505"/>
                </a:lnTo>
                <a:lnTo>
                  <a:pt x="614172" y="3667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61039" y="3092195"/>
            <a:ext cx="533400" cy="914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56467" y="30876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60" h="924560">
                <a:moveTo>
                  <a:pt x="543306" y="924306"/>
                </a:moveTo>
                <a:lnTo>
                  <a:pt x="543306" y="0"/>
                </a:lnTo>
                <a:lnTo>
                  <a:pt x="0" y="0"/>
                </a:lnTo>
                <a:lnTo>
                  <a:pt x="0" y="924306"/>
                </a:lnTo>
                <a:lnTo>
                  <a:pt x="4572" y="924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72" y="9906"/>
                </a:lnTo>
                <a:lnTo>
                  <a:pt x="537972" y="924306"/>
                </a:lnTo>
                <a:lnTo>
                  <a:pt x="543306" y="924306"/>
                </a:lnTo>
                <a:close/>
              </a:path>
              <a:path w="543560" h="924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3560" h="924560">
                <a:moveTo>
                  <a:pt x="9905" y="914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543560" h="924560">
                <a:moveTo>
                  <a:pt x="537972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533400" y="924306"/>
                </a:lnTo>
                <a:lnTo>
                  <a:pt x="533400" y="918972"/>
                </a:lnTo>
                <a:lnTo>
                  <a:pt x="537972" y="914400"/>
                </a:lnTo>
                <a:close/>
              </a:path>
              <a:path w="543560" h="924560">
                <a:moveTo>
                  <a:pt x="9905" y="924306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6"/>
                </a:lnTo>
                <a:lnTo>
                  <a:pt x="9905" y="924306"/>
                </a:lnTo>
                <a:close/>
              </a:path>
              <a:path w="543560" h="924560">
                <a:moveTo>
                  <a:pt x="537972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72" y="9906"/>
                </a:lnTo>
                <a:close/>
              </a:path>
              <a:path w="543560" h="924560">
                <a:moveTo>
                  <a:pt x="537972" y="914400"/>
                </a:moveTo>
                <a:lnTo>
                  <a:pt x="537972" y="9906"/>
                </a:lnTo>
                <a:lnTo>
                  <a:pt x="533400" y="9906"/>
                </a:lnTo>
                <a:lnTo>
                  <a:pt x="533400" y="914400"/>
                </a:lnTo>
                <a:lnTo>
                  <a:pt x="537972" y="914400"/>
                </a:lnTo>
                <a:close/>
              </a:path>
              <a:path w="543560" h="924560">
                <a:moveTo>
                  <a:pt x="537972" y="924306"/>
                </a:moveTo>
                <a:lnTo>
                  <a:pt x="537972" y="914400"/>
                </a:lnTo>
                <a:lnTo>
                  <a:pt x="533400" y="918972"/>
                </a:lnTo>
                <a:lnTo>
                  <a:pt x="533400" y="924306"/>
                </a:lnTo>
                <a:lnTo>
                  <a:pt x="537972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289427" y="33337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289427" y="31051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5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5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289427" y="37909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89427" y="35623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89427" y="42481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89427" y="40195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89427" y="47053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89427" y="44767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289427" y="51625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289427" y="49339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89427" y="56197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289427" y="53911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89427" y="60769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89427" y="58483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89427" y="65341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4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4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4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89427" y="6305550"/>
            <a:ext cx="381635" cy="127635"/>
          </a:xfrm>
          <a:custGeom>
            <a:avLst/>
            <a:gdLst/>
            <a:ahLst/>
            <a:cxnLst/>
            <a:rect l="l" t="t" r="r" b="b"/>
            <a:pathLst>
              <a:path w="381635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635" h="127635">
                <a:moveTo>
                  <a:pt x="381012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12" y="63246"/>
                </a:lnTo>
                <a:close/>
              </a:path>
              <a:path w="381635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80039" y="3333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80039" y="3105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5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5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280039" y="3790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80039" y="3562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80039" y="4248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80039" y="4019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80039" y="4705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80039" y="4476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280039" y="5162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280039" y="4933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80039" y="5619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80039" y="5391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80039" y="6076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80039" y="5848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80039" y="6534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4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4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4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80039" y="6305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661039" y="4006596"/>
            <a:ext cx="533400" cy="914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656467" y="40020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60" h="924560">
                <a:moveTo>
                  <a:pt x="543306" y="924305"/>
                </a:moveTo>
                <a:lnTo>
                  <a:pt x="543306" y="0"/>
                </a:lnTo>
                <a:lnTo>
                  <a:pt x="0" y="0"/>
                </a:lnTo>
                <a:lnTo>
                  <a:pt x="0" y="924305"/>
                </a:lnTo>
                <a:lnTo>
                  <a:pt x="4572" y="9243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924305"/>
                </a:lnTo>
                <a:lnTo>
                  <a:pt x="543306" y="924305"/>
                </a:lnTo>
                <a:close/>
              </a:path>
              <a:path w="543560" h="9245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924560">
                <a:moveTo>
                  <a:pt x="9905" y="914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543560" h="924560">
                <a:moveTo>
                  <a:pt x="537972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5"/>
                </a:lnTo>
                <a:lnTo>
                  <a:pt x="533400" y="924305"/>
                </a:lnTo>
                <a:lnTo>
                  <a:pt x="533400" y="918972"/>
                </a:lnTo>
                <a:lnTo>
                  <a:pt x="537972" y="914400"/>
                </a:lnTo>
                <a:close/>
              </a:path>
              <a:path w="543560" h="924560">
                <a:moveTo>
                  <a:pt x="9905" y="924305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5"/>
                </a:lnTo>
                <a:lnTo>
                  <a:pt x="9905" y="924305"/>
                </a:lnTo>
                <a:close/>
              </a:path>
              <a:path w="543560" h="92456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924560">
                <a:moveTo>
                  <a:pt x="537972" y="91440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914400"/>
                </a:lnTo>
                <a:lnTo>
                  <a:pt x="537972" y="914400"/>
                </a:lnTo>
                <a:close/>
              </a:path>
              <a:path w="543560" h="924560">
                <a:moveTo>
                  <a:pt x="537972" y="924305"/>
                </a:moveTo>
                <a:lnTo>
                  <a:pt x="537972" y="914400"/>
                </a:lnTo>
                <a:lnTo>
                  <a:pt x="533400" y="918972"/>
                </a:lnTo>
                <a:lnTo>
                  <a:pt x="533400" y="924305"/>
                </a:lnTo>
                <a:lnTo>
                  <a:pt x="537972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61039" y="4920996"/>
            <a:ext cx="533400" cy="914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656467" y="49164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60" h="924560">
                <a:moveTo>
                  <a:pt x="543306" y="924305"/>
                </a:moveTo>
                <a:lnTo>
                  <a:pt x="543306" y="0"/>
                </a:lnTo>
                <a:lnTo>
                  <a:pt x="0" y="0"/>
                </a:lnTo>
                <a:lnTo>
                  <a:pt x="0" y="924305"/>
                </a:lnTo>
                <a:lnTo>
                  <a:pt x="4572" y="9243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924305"/>
                </a:lnTo>
                <a:lnTo>
                  <a:pt x="543306" y="924305"/>
                </a:lnTo>
                <a:close/>
              </a:path>
              <a:path w="543560" h="9245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924560">
                <a:moveTo>
                  <a:pt x="9905" y="914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543560" h="924560">
                <a:moveTo>
                  <a:pt x="537972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5"/>
                </a:lnTo>
                <a:lnTo>
                  <a:pt x="533400" y="924305"/>
                </a:lnTo>
                <a:lnTo>
                  <a:pt x="533400" y="918972"/>
                </a:lnTo>
                <a:lnTo>
                  <a:pt x="537972" y="914400"/>
                </a:lnTo>
                <a:close/>
              </a:path>
              <a:path w="543560" h="924560">
                <a:moveTo>
                  <a:pt x="9905" y="924305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5"/>
                </a:lnTo>
                <a:lnTo>
                  <a:pt x="9905" y="924305"/>
                </a:lnTo>
                <a:close/>
              </a:path>
              <a:path w="543560" h="92456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924560">
                <a:moveTo>
                  <a:pt x="537972" y="91440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914400"/>
                </a:lnTo>
                <a:lnTo>
                  <a:pt x="537972" y="914400"/>
                </a:lnTo>
                <a:close/>
              </a:path>
              <a:path w="543560" h="924560">
                <a:moveTo>
                  <a:pt x="537972" y="924305"/>
                </a:moveTo>
                <a:lnTo>
                  <a:pt x="537972" y="914400"/>
                </a:lnTo>
                <a:lnTo>
                  <a:pt x="533400" y="918972"/>
                </a:lnTo>
                <a:lnTo>
                  <a:pt x="533400" y="924305"/>
                </a:lnTo>
                <a:lnTo>
                  <a:pt x="537972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661039" y="5835396"/>
            <a:ext cx="533400" cy="9144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656467" y="58308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60" h="924559">
                <a:moveTo>
                  <a:pt x="543306" y="924305"/>
                </a:moveTo>
                <a:lnTo>
                  <a:pt x="543306" y="0"/>
                </a:lnTo>
                <a:lnTo>
                  <a:pt x="0" y="0"/>
                </a:lnTo>
                <a:lnTo>
                  <a:pt x="0" y="924305"/>
                </a:lnTo>
                <a:lnTo>
                  <a:pt x="4572" y="9243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924305"/>
                </a:lnTo>
                <a:lnTo>
                  <a:pt x="543306" y="924305"/>
                </a:lnTo>
                <a:close/>
              </a:path>
              <a:path w="543560" h="924559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924559">
                <a:moveTo>
                  <a:pt x="9906" y="9144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14400"/>
                </a:lnTo>
                <a:lnTo>
                  <a:pt x="9906" y="914400"/>
                </a:lnTo>
                <a:close/>
              </a:path>
              <a:path w="543560" h="924559">
                <a:moveTo>
                  <a:pt x="537972" y="914400"/>
                </a:moveTo>
                <a:lnTo>
                  <a:pt x="4572" y="914400"/>
                </a:lnTo>
                <a:lnTo>
                  <a:pt x="9906" y="918972"/>
                </a:lnTo>
                <a:lnTo>
                  <a:pt x="9906" y="924305"/>
                </a:lnTo>
                <a:lnTo>
                  <a:pt x="533400" y="924305"/>
                </a:lnTo>
                <a:lnTo>
                  <a:pt x="533400" y="918972"/>
                </a:lnTo>
                <a:lnTo>
                  <a:pt x="537972" y="914400"/>
                </a:lnTo>
                <a:close/>
              </a:path>
              <a:path w="543560" h="924559">
                <a:moveTo>
                  <a:pt x="9906" y="924305"/>
                </a:moveTo>
                <a:lnTo>
                  <a:pt x="9906" y="918972"/>
                </a:lnTo>
                <a:lnTo>
                  <a:pt x="4572" y="914400"/>
                </a:lnTo>
                <a:lnTo>
                  <a:pt x="4572" y="924305"/>
                </a:lnTo>
                <a:lnTo>
                  <a:pt x="9906" y="924305"/>
                </a:lnTo>
                <a:close/>
              </a:path>
              <a:path w="543560" h="924559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924559">
                <a:moveTo>
                  <a:pt x="537972" y="91440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914400"/>
                </a:lnTo>
                <a:lnTo>
                  <a:pt x="537972" y="914400"/>
                </a:lnTo>
                <a:close/>
              </a:path>
              <a:path w="543560" h="924559">
                <a:moveTo>
                  <a:pt x="537972" y="924305"/>
                </a:moveTo>
                <a:lnTo>
                  <a:pt x="537972" y="914400"/>
                </a:lnTo>
                <a:lnTo>
                  <a:pt x="533400" y="918972"/>
                </a:lnTo>
                <a:lnTo>
                  <a:pt x="533400" y="924305"/>
                </a:lnTo>
                <a:lnTo>
                  <a:pt x="537972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75439" y="3092195"/>
            <a:ext cx="609600" cy="3657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570867" y="3087623"/>
            <a:ext cx="619760" cy="3667760"/>
          </a:xfrm>
          <a:custGeom>
            <a:avLst/>
            <a:gdLst/>
            <a:ahLst/>
            <a:cxnLst/>
            <a:rect l="l" t="t" r="r" b="b"/>
            <a:pathLst>
              <a:path w="619760" h="3667759">
                <a:moveTo>
                  <a:pt x="619506" y="3667505"/>
                </a:moveTo>
                <a:lnTo>
                  <a:pt x="619506" y="0"/>
                </a:lnTo>
                <a:lnTo>
                  <a:pt x="0" y="0"/>
                </a:lnTo>
                <a:lnTo>
                  <a:pt x="0" y="3667505"/>
                </a:lnTo>
                <a:lnTo>
                  <a:pt x="4572" y="3667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72" y="9905"/>
                </a:lnTo>
                <a:lnTo>
                  <a:pt x="614172" y="3667505"/>
                </a:lnTo>
                <a:lnTo>
                  <a:pt x="619506" y="3667505"/>
                </a:lnTo>
                <a:close/>
              </a:path>
              <a:path w="619760" h="3667759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19760" h="3667759">
                <a:moveTo>
                  <a:pt x="9906" y="3657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657600"/>
                </a:lnTo>
                <a:lnTo>
                  <a:pt x="9906" y="3657600"/>
                </a:lnTo>
                <a:close/>
              </a:path>
              <a:path w="619760" h="3667759">
                <a:moveTo>
                  <a:pt x="614172" y="3657600"/>
                </a:moveTo>
                <a:lnTo>
                  <a:pt x="4572" y="3657600"/>
                </a:lnTo>
                <a:lnTo>
                  <a:pt x="9906" y="3662172"/>
                </a:lnTo>
                <a:lnTo>
                  <a:pt x="9906" y="3667505"/>
                </a:lnTo>
                <a:lnTo>
                  <a:pt x="609600" y="3667505"/>
                </a:lnTo>
                <a:lnTo>
                  <a:pt x="609600" y="3662172"/>
                </a:lnTo>
                <a:lnTo>
                  <a:pt x="614172" y="3657600"/>
                </a:lnTo>
                <a:close/>
              </a:path>
              <a:path w="619760" h="3667759">
                <a:moveTo>
                  <a:pt x="9906" y="3667505"/>
                </a:moveTo>
                <a:lnTo>
                  <a:pt x="9906" y="3662172"/>
                </a:lnTo>
                <a:lnTo>
                  <a:pt x="4572" y="3657600"/>
                </a:lnTo>
                <a:lnTo>
                  <a:pt x="4572" y="3667505"/>
                </a:lnTo>
                <a:lnTo>
                  <a:pt x="9906" y="3667505"/>
                </a:lnTo>
                <a:close/>
              </a:path>
              <a:path w="619760" h="3667759">
                <a:moveTo>
                  <a:pt x="614172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72" y="9905"/>
                </a:lnTo>
                <a:close/>
              </a:path>
              <a:path w="619760" h="3667759">
                <a:moveTo>
                  <a:pt x="614172" y="3657600"/>
                </a:moveTo>
                <a:lnTo>
                  <a:pt x="614172" y="9905"/>
                </a:lnTo>
                <a:lnTo>
                  <a:pt x="609600" y="9905"/>
                </a:lnTo>
                <a:lnTo>
                  <a:pt x="609600" y="3657600"/>
                </a:lnTo>
                <a:lnTo>
                  <a:pt x="614172" y="3657600"/>
                </a:lnTo>
                <a:close/>
              </a:path>
              <a:path w="619760" h="3667759">
                <a:moveTo>
                  <a:pt x="614172" y="3667505"/>
                </a:moveTo>
                <a:lnTo>
                  <a:pt x="614172" y="3657600"/>
                </a:lnTo>
                <a:lnTo>
                  <a:pt x="609600" y="3662172"/>
                </a:lnTo>
                <a:lnTo>
                  <a:pt x="609600" y="3667505"/>
                </a:lnTo>
                <a:lnTo>
                  <a:pt x="614172" y="3667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66027" y="3092195"/>
            <a:ext cx="533400" cy="91439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61467" y="30876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59" h="924560">
                <a:moveTo>
                  <a:pt x="543305" y="924305"/>
                </a:moveTo>
                <a:lnTo>
                  <a:pt x="543305" y="0"/>
                </a:lnTo>
                <a:lnTo>
                  <a:pt x="0" y="0"/>
                </a:lnTo>
                <a:lnTo>
                  <a:pt x="0" y="924305"/>
                </a:lnTo>
                <a:lnTo>
                  <a:pt x="4559" y="924305"/>
                </a:lnTo>
                <a:lnTo>
                  <a:pt x="4559" y="9906"/>
                </a:lnTo>
                <a:lnTo>
                  <a:pt x="9893" y="4572"/>
                </a:lnTo>
                <a:lnTo>
                  <a:pt x="9893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59" y="9906"/>
                </a:lnTo>
                <a:lnTo>
                  <a:pt x="537959" y="924305"/>
                </a:lnTo>
                <a:lnTo>
                  <a:pt x="543305" y="924305"/>
                </a:lnTo>
                <a:close/>
              </a:path>
              <a:path w="543559" h="924560">
                <a:moveTo>
                  <a:pt x="9893" y="9906"/>
                </a:moveTo>
                <a:lnTo>
                  <a:pt x="9893" y="4572"/>
                </a:lnTo>
                <a:lnTo>
                  <a:pt x="4559" y="9906"/>
                </a:lnTo>
                <a:lnTo>
                  <a:pt x="9893" y="9906"/>
                </a:lnTo>
                <a:close/>
              </a:path>
              <a:path w="543559" h="924560">
                <a:moveTo>
                  <a:pt x="9893" y="914400"/>
                </a:moveTo>
                <a:lnTo>
                  <a:pt x="9893" y="9906"/>
                </a:lnTo>
                <a:lnTo>
                  <a:pt x="4559" y="9906"/>
                </a:lnTo>
                <a:lnTo>
                  <a:pt x="4559" y="914400"/>
                </a:lnTo>
                <a:lnTo>
                  <a:pt x="9893" y="914400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4559" y="914400"/>
                </a:lnTo>
                <a:lnTo>
                  <a:pt x="9893" y="918972"/>
                </a:lnTo>
                <a:lnTo>
                  <a:pt x="9893" y="924305"/>
                </a:lnTo>
                <a:lnTo>
                  <a:pt x="533400" y="924305"/>
                </a:lnTo>
                <a:lnTo>
                  <a:pt x="533400" y="918972"/>
                </a:lnTo>
                <a:lnTo>
                  <a:pt x="537959" y="914400"/>
                </a:lnTo>
                <a:close/>
              </a:path>
              <a:path w="543559" h="924560">
                <a:moveTo>
                  <a:pt x="9893" y="924305"/>
                </a:moveTo>
                <a:lnTo>
                  <a:pt x="9893" y="918972"/>
                </a:lnTo>
                <a:lnTo>
                  <a:pt x="4559" y="914400"/>
                </a:lnTo>
                <a:lnTo>
                  <a:pt x="4559" y="924305"/>
                </a:lnTo>
                <a:lnTo>
                  <a:pt x="9893" y="924305"/>
                </a:lnTo>
                <a:close/>
              </a:path>
              <a:path w="543559" h="924560">
                <a:moveTo>
                  <a:pt x="537959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59" y="9906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537959" y="9906"/>
                </a:lnTo>
                <a:lnTo>
                  <a:pt x="533400" y="9906"/>
                </a:lnTo>
                <a:lnTo>
                  <a:pt x="533400" y="914400"/>
                </a:lnTo>
                <a:lnTo>
                  <a:pt x="537959" y="914400"/>
                </a:lnTo>
                <a:close/>
              </a:path>
              <a:path w="543559" h="924560">
                <a:moveTo>
                  <a:pt x="537959" y="924305"/>
                </a:moveTo>
                <a:lnTo>
                  <a:pt x="537959" y="914400"/>
                </a:lnTo>
                <a:lnTo>
                  <a:pt x="533400" y="918972"/>
                </a:lnTo>
                <a:lnTo>
                  <a:pt x="533400" y="924305"/>
                </a:lnTo>
                <a:lnTo>
                  <a:pt x="537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94439" y="3333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94439" y="3105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5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5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94439" y="3790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94439" y="3562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94439" y="4248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94439" y="4019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94439" y="4705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94439" y="4476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94439" y="5162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94439" y="4933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194439" y="5619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94439" y="5391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194439" y="6076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94439" y="5848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194439" y="6534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4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4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4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194439" y="6305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4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84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185039" y="3333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185039" y="3105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5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5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185039" y="3790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185039" y="3562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185039" y="4248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185039" y="4019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185039" y="4705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185039" y="4476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6185039" y="5162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185039" y="4933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6185039" y="5619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6185039" y="5391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85039" y="6076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85039" y="5848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85039" y="6534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4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4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4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185039" y="6305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0987" y="63246"/>
                </a:moveTo>
                <a:lnTo>
                  <a:pt x="254507" y="0"/>
                </a:lnTo>
                <a:lnTo>
                  <a:pt x="254507" y="54101"/>
                </a:lnTo>
                <a:lnTo>
                  <a:pt x="266700" y="54101"/>
                </a:lnTo>
                <a:lnTo>
                  <a:pt x="266700" y="121083"/>
                </a:lnTo>
                <a:lnTo>
                  <a:pt x="380987" y="63246"/>
                </a:lnTo>
                <a:close/>
              </a:path>
              <a:path w="381000" h="127635">
                <a:moveTo>
                  <a:pt x="266700" y="121083"/>
                </a:moveTo>
                <a:lnTo>
                  <a:pt x="266700" y="73151"/>
                </a:lnTo>
                <a:lnTo>
                  <a:pt x="254507" y="73151"/>
                </a:lnTo>
                <a:lnTo>
                  <a:pt x="254507" y="127253"/>
                </a:lnTo>
                <a:lnTo>
                  <a:pt x="266700" y="121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566027" y="4006596"/>
            <a:ext cx="533400" cy="9144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561467" y="40020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59" h="924560">
                <a:moveTo>
                  <a:pt x="543305" y="924305"/>
                </a:moveTo>
                <a:lnTo>
                  <a:pt x="543305" y="0"/>
                </a:lnTo>
                <a:lnTo>
                  <a:pt x="0" y="0"/>
                </a:lnTo>
                <a:lnTo>
                  <a:pt x="0" y="924305"/>
                </a:lnTo>
                <a:lnTo>
                  <a:pt x="4559" y="9243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924305"/>
                </a:lnTo>
                <a:lnTo>
                  <a:pt x="543305" y="924305"/>
                </a:lnTo>
                <a:close/>
              </a:path>
              <a:path w="543559" h="9245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924560">
                <a:moveTo>
                  <a:pt x="9893" y="9144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914400"/>
                </a:lnTo>
                <a:lnTo>
                  <a:pt x="9893" y="914400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4559" y="914400"/>
                </a:lnTo>
                <a:lnTo>
                  <a:pt x="9893" y="918972"/>
                </a:lnTo>
                <a:lnTo>
                  <a:pt x="9893" y="924305"/>
                </a:lnTo>
                <a:lnTo>
                  <a:pt x="533400" y="924305"/>
                </a:lnTo>
                <a:lnTo>
                  <a:pt x="533400" y="918972"/>
                </a:lnTo>
                <a:lnTo>
                  <a:pt x="537959" y="914400"/>
                </a:lnTo>
                <a:close/>
              </a:path>
              <a:path w="543559" h="924560">
                <a:moveTo>
                  <a:pt x="9893" y="924305"/>
                </a:moveTo>
                <a:lnTo>
                  <a:pt x="9893" y="918972"/>
                </a:lnTo>
                <a:lnTo>
                  <a:pt x="4559" y="914400"/>
                </a:lnTo>
                <a:lnTo>
                  <a:pt x="4559" y="924305"/>
                </a:lnTo>
                <a:lnTo>
                  <a:pt x="9893" y="924305"/>
                </a:lnTo>
                <a:close/>
              </a:path>
              <a:path w="543559" h="924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914400"/>
                </a:lnTo>
                <a:lnTo>
                  <a:pt x="537959" y="914400"/>
                </a:lnTo>
                <a:close/>
              </a:path>
              <a:path w="543559" h="924560">
                <a:moveTo>
                  <a:pt x="537959" y="924305"/>
                </a:moveTo>
                <a:lnTo>
                  <a:pt x="537959" y="914400"/>
                </a:lnTo>
                <a:lnTo>
                  <a:pt x="533400" y="918972"/>
                </a:lnTo>
                <a:lnTo>
                  <a:pt x="533400" y="924305"/>
                </a:lnTo>
                <a:lnTo>
                  <a:pt x="537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566027" y="4920996"/>
            <a:ext cx="533400" cy="9144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561467" y="49164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59" h="924560">
                <a:moveTo>
                  <a:pt x="543305" y="924305"/>
                </a:moveTo>
                <a:lnTo>
                  <a:pt x="543305" y="0"/>
                </a:lnTo>
                <a:lnTo>
                  <a:pt x="0" y="0"/>
                </a:lnTo>
                <a:lnTo>
                  <a:pt x="0" y="924305"/>
                </a:lnTo>
                <a:lnTo>
                  <a:pt x="4559" y="9243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924305"/>
                </a:lnTo>
                <a:lnTo>
                  <a:pt x="543305" y="924305"/>
                </a:lnTo>
                <a:close/>
              </a:path>
              <a:path w="543559" h="9245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924560">
                <a:moveTo>
                  <a:pt x="9893" y="9144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914400"/>
                </a:lnTo>
                <a:lnTo>
                  <a:pt x="9893" y="914400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4559" y="914400"/>
                </a:lnTo>
                <a:lnTo>
                  <a:pt x="9893" y="918972"/>
                </a:lnTo>
                <a:lnTo>
                  <a:pt x="9893" y="924305"/>
                </a:lnTo>
                <a:lnTo>
                  <a:pt x="533400" y="924305"/>
                </a:lnTo>
                <a:lnTo>
                  <a:pt x="533400" y="918972"/>
                </a:lnTo>
                <a:lnTo>
                  <a:pt x="537959" y="914400"/>
                </a:lnTo>
                <a:close/>
              </a:path>
              <a:path w="543559" h="924560">
                <a:moveTo>
                  <a:pt x="9893" y="924305"/>
                </a:moveTo>
                <a:lnTo>
                  <a:pt x="9893" y="918972"/>
                </a:lnTo>
                <a:lnTo>
                  <a:pt x="4559" y="914400"/>
                </a:lnTo>
                <a:lnTo>
                  <a:pt x="4559" y="924305"/>
                </a:lnTo>
                <a:lnTo>
                  <a:pt x="9893" y="924305"/>
                </a:lnTo>
                <a:close/>
              </a:path>
              <a:path w="543559" h="924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914400"/>
                </a:lnTo>
                <a:lnTo>
                  <a:pt x="537959" y="914400"/>
                </a:lnTo>
                <a:close/>
              </a:path>
              <a:path w="543559" h="924560">
                <a:moveTo>
                  <a:pt x="537959" y="924305"/>
                </a:moveTo>
                <a:lnTo>
                  <a:pt x="537959" y="914400"/>
                </a:lnTo>
                <a:lnTo>
                  <a:pt x="533400" y="918972"/>
                </a:lnTo>
                <a:lnTo>
                  <a:pt x="533400" y="924305"/>
                </a:lnTo>
                <a:lnTo>
                  <a:pt x="537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566027" y="5835396"/>
            <a:ext cx="533400" cy="9144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561467" y="58308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59" h="924559">
                <a:moveTo>
                  <a:pt x="543305" y="924306"/>
                </a:moveTo>
                <a:lnTo>
                  <a:pt x="543305" y="0"/>
                </a:lnTo>
                <a:lnTo>
                  <a:pt x="0" y="0"/>
                </a:lnTo>
                <a:lnTo>
                  <a:pt x="0" y="924306"/>
                </a:lnTo>
                <a:lnTo>
                  <a:pt x="4559" y="924306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924306"/>
                </a:lnTo>
                <a:lnTo>
                  <a:pt x="543305" y="924306"/>
                </a:lnTo>
                <a:close/>
              </a:path>
              <a:path w="543559" h="924559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924559">
                <a:moveTo>
                  <a:pt x="9893" y="9144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914400"/>
                </a:lnTo>
                <a:lnTo>
                  <a:pt x="9893" y="914400"/>
                </a:lnTo>
                <a:close/>
              </a:path>
              <a:path w="543559" h="924559">
                <a:moveTo>
                  <a:pt x="537959" y="914400"/>
                </a:moveTo>
                <a:lnTo>
                  <a:pt x="4559" y="914400"/>
                </a:lnTo>
                <a:lnTo>
                  <a:pt x="9893" y="918972"/>
                </a:lnTo>
                <a:lnTo>
                  <a:pt x="9893" y="924306"/>
                </a:lnTo>
                <a:lnTo>
                  <a:pt x="533400" y="924306"/>
                </a:lnTo>
                <a:lnTo>
                  <a:pt x="533400" y="918972"/>
                </a:lnTo>
                <a:lnTo>
                  <a:pt x="537959" y="914400"/>
                </a:lnTo>
                <a:close/>
              </a:path>
              <a:path w="543559" h="924559">
                <a:moveTo>
                  <a:pt x="9893" y="924306"/>
                </a:moveTo>
                <a:lnTo>
                  <a:pt x="9893" y="918972"/>
                </a:lnTo>
                <a:lnTo>
                  <a:pt x="4559" y="914400"/>
                </a:lnTo>
                <a:lnTo>
                  <a:pt x="4559" y="924306"/>
                </a:lnTo>
                <a:lnTo>
                  <a:pt x="9893" y="924306"/>
                </a:lnTo>
                <a:close/>
              </a:path>
              <a:path w="543559" h="924559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924559">
                <a:moveTo>
                  <a:pt x="537959" y="914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914400"/>
                </a:lnTo>
                <a:lnTo>
                  <a:pt x="537959" y="914400"/>
                </a:lnTo>
                <a:close/>
              </a:path>
              <a:path w="543559" h="924559">
                <a:moveTo>
                  <a:pt x="537959" y="924306"/>
                </a:moveTo>
                <a:lnTo>
                  <a:pt x="537959" y="914400"/>
                </a:lnTo>
                <a:lnTo>
                  <a:pt x="533400" y="918972"/>
                </a:lnTo>
                <a:lnTo>
                  <a:pt x="533400" y="924306"/>
                </a:lnTo>
                <a:lnTo>
                  <a:pt x="537959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480427" y="3092195"/>
            <a:ext cx="609600" cy="3657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7475867" y="3087623"/>
            <a:ext cx="619760" cy="3667760"/>
          </a:xfrm>
          <a:custGeom>
            <a:avLst/>
            <a:gdLst/>
            <a:ahLst/>
            <a:cxnLst/>
            <a:rect l="l" t="t" r="r" b="b"/>
            <a:pathLst>
              <a:path w="619759" h="3667759">
                <a:moveTo>
                  <a:pt x="619505" y="3667505"/>
                </a:moveTo>
                <a:lnTo>
                  <a:pt x="619505" y="0"/>
                </a:lnTo>
                <a:lnTo>
                  <a:pt x="0" y="0"/>
                </a:lnTo>
                <a:lnTo>
                  <a:pt x="0" y="3667505"/>
                </a:lnTo>
                <a:lnTo>
                  <a:pt x="4559" y="3667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609600" y="9905"/>
                </a:lnTo>
                <a:lnTo>
                  <a:pt x="609600" y="4571"/>
                </a:lnTo>
                <a:lnTo>
                  <a:pt x="614159" y="9905"/>
                </a:lnTo>
                <a:lnTo>
                  <a:pt x="614159" y="3667505"/>
                </a:lnTo>
                <a:lnTo>
                  <a:pt x="619505" y="3667505"/>
                </a:lnTo>
                <a:close/>
              </a:path>
              <a:path w="619759" h="3667759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619759" h="3667759">
                <a:moveTo>
                  <a:pt x="9906" y="3657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3657600"/>
                </a:lnTo>
                <a:lnTo>
                  <a:pt x="9906" y="3657600"/>
                </a:lnTo>
                <a:close/>
              </a:path>
              <a:path w="619759" h="3667759">
                <a:moveTo>
                  <a:pt x="614159" y="3657600"/>
                </a:moveTo>
                <a:lnTo>
                  <a:pt x="4559" y="3657600"/>
                </a:lnTo>
                <a:lnTo>
                  <a:pt x="9906" y="3662172"/>
                </a:lnTo>
                <a:lnTo>
                  <a:pt x="9906" y="3667505"/>
                </a:lnTo>
                <a:lnTo>
                  <a:pt x="609600" y="3667505"/>
                </a:lnTo>
                <a:lnTo>
                  <a:pt x="609600" y="3662172"/>
                </a:lnTo>
                <a:lnTo>
                  <a:pt x="614159" y="3657600"/>
                </a:lnTo>
                <a:close/>
              </a:path>
              <a:path w="619759" h="3667759">
                <a:moveTo>
                  <a:pt x="9906" y="3667505"/>
                </a:moveTo>
                <a:lnTo>
                  <a:pt x="9906" y="3662172"/>
                </a:lnTo>
                <a:lnTo>
                  <a:pt x="4559" y="3657600"/>
                </a:lnTo>
                <a:lnTo>
                  <a:pt x="4559" y="3667505"/>
                </a:lnTo>
                <a:lnTo>
                  <a:pt x="9906" y="3667505"/>
                </a:lnTo>
                <a:close/>
              </a:path>
              <a:path w="619759" h="3667759">
                <a:moveTo>
                  <a:pt x="614159" y="9905"/>
                </a:moveTo>
                <a:lnTo>
                  <a:pt x="609600" y="4571"/>
                </a:lnTo>
                <a:lnTo>
                  <a:pt x="609600" y="9905"/>
                </a:lnTo>
                <a:lnTo>
                  <a:pt x="614159" y="9905"/>
                </a:lnTo>
                <a:close/>
              </a:path>
              <a:path w="619759" h="3667759">
                <a:moveTo>
                  <a:pt x="614159" y="3657600"/>
                </a:moveTo>
                <a:lnTo>
                  <a:pt x="614159" y="9905"/>
                </a:lnTo>
                <a:lnTo>
                  <a:pt x="609600" y="9905"/>
                </a:lnTo>
                <a:lnTo>
                  <a:pt x="609600" y="3657600"/>
                </a:lnTo>
                <a:lnTo>
                  <a:pt x="614159" y="3657600"/>
                </a:lnTo>
                <a:close/>
              </a:path>
              <a:path w="619759" h="3667759">
                <a:moveTo>
                  <a:pt x="614159" y="3667505"/>
                </a:moveTo>
                <a:lnTo>
                  <a:pt x="614159" y="3657600"/>
                </a:lnTo>
                <a:lnTo>
                  <a:pt x="609600" y="3662172"/>
                </a:lnTo>
                <a:lnTo>
                  <a:pt x="609600" y="3667505"/>
                </a:lnTo>
                <a:lnTo>
                  <a:pt x="614159" y="3667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471027" y="3092195"/>
            <a:ext cx="533400" cy="9144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466467" y="30876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59" h="924560">
                <a:moveTo>
                  <a:pt x="543305" y="924306"/>
                </a:moveTo>
                <a:lnTo>
                  <a:pt x="543305" y="0"/>
                </a:lnTo>
                <a:lnTo>
                  <a:pt x="0" y="0"/>
                </a:lnTo>
                <a:lnTo>
                  <a:pt x="0" y="924306"/>
                </a:lnTo>
                <a:lnTo>
                  <a:pt x="4559" y="9243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59" y="9906"/>
                </a:lnTo>
                <a:lnTo>
                  <a:pt x="537959" y="924306"/>
                </a:lnTo>
                <a:lnTo>
                  <a:pt x="543305" y="924306"/>
                </a:lnTo>
                <a:close/>
              </a:path>
              <a:path w="543559" h="9245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543559" h="924560">
                <a:moveTo>
                  <a:pt x="9906" y="9144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914400"/>
                </a:lnTo>
                <a:lnTo>
                  <a:pt x="9906" y="914400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4559" y="914400"/>
                </a:lnTo>
                <a:lnTo>
                  <a:pt x="9906" y="918972"/>
                </a:lnTo>
                <a:lnTo>
                  <a:pt x="9906" y="924306"/>
                </a:lnTo>
                <a:lnTo>
                  <a:pt x="533400" y="924306"/>
                </a:lnTo>
                <a:lnTo>
                  <a:pt x="533400" y="918972"/>
                </a:lnTo>
                <a:lnTo>
                  <a:pt x="537959" y="914400"/>
                </a:lnTo>
                <a:close/>
              </a:path>
              <a:path w="543559" h="924560">
                <a:moveTo>
                  <a:pt x="9906" y="924306"/>
                </a:moveTo>
                <a:lnTo>
                  <a:pt x="9906" y="918972"/>
                </a:lnTo>
                <a:lnTo>
                  <a:pt x="4559" y="914400"/>
                </a:lnTo>
                <a:lnTo>
                  <a:pt x="4559" y="924306"/>
                </a:lnTo>
                <a:lnTo>
                  <a:pt x="9906" y="924306"/>
                </a:lnTo>
                <a:close/>
              </a:path>
              <a:path w="543559" h="924560">
                <a:moveTo>
                  <a:pt x="537959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59" y="9906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537959" y="9906"/>
                </a:lnTo>
                <a:lnTo>
                  <a:pt x="533400" y="9906"/>
                </a:lnTo>
                <a:lnTo>
                  <a:pt x="533400" y="914400"/>
                </a:lnTo>
                <a:lnTo>
                  <a:pt x="537959" y="914400"/>
                </a:lnTo>
                <a:close/>
              </a:path>
              <a:path w="543559" h="924560">
                <a:moveTo>
                  <a:pt x="537959" y="924306"/>
                </a:moveTo>
                <a:lnTo>
                  <a:pt x="537959" y="914400"/>
                </a:lnTo>
                <a:lnTo>
                  <a:pt x="533400" y="918972"/>
                </a:lnTo>
                <a:lnTo>
                  <a:pt x="533400" y="924306"/>
                </a:lnTo>
                <a:lnTo>
                  <a:pt x="537959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7099427" y="3333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7099427" y="3105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5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5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7099427" y="3790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7099427" y="3562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7099427" y="4248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099427" y="4019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7099427" y="4705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7099427" y="4476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7099427" y="5162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7099427" y="4933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7099427" y="5619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7099427" y="5391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099427" y="6076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099427" y="5848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7099427" y="6534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4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4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4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7099427" y="6305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8090027" y="3333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090027" y="3105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5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5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8090027" y="3790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8090027" y="3562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8090027" y="4248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8090027" y="4019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8090027" y="4705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8090027" y="4476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8090027" y="5162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8090027" y="4933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8090027" y="5619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090027" y="5391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8090027" y="6076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8090027" y="5848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090027" y="6534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4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4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4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090027" y="6305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471027" y="4006596"/>
            <a:ext cx="533400" cy="9144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466467" y="40020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59" h="924560">
                <a:moveTo>
                  <a:pt x="543305" y="924305"/>
                </a:moveTo>
                <a:lnTo>
                  <a:pt x="543305" y="0"/>
                </a:lnTo>
                <a:lnTo>
                  <a:pt x="0" y="0"/>
                </a:lnTo>
                <a:lnTo>
                  <a:pt x="0" y="924305"/>
                </a:lnTo>
                <a:lnTo>
                  <a:pt x="4559" y="9243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924305"/>
                </a:lnTo>
                <a:lnTo>
                  <a:pt x="543305" y="924305"/>
                </a:lnTo>
                <a:close/>
              </a:path>
              <a:path w="543559" h="9245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924560">
                <a:moveTo>
                  <a:pt x="9906" y="9144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914400"/>
                </a:lnTo>
                <a:lnTo>
                  <a:pt x="9906" y="914400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4559" y="914400"/>
                </a:lnTo>
                <a:lnTo>
                  <a:pt x="9906" y="918972"/>
                </a:lnTo>
                <a:lnTo>
                  <a:pt x="9906" y="924305"/>
                </a:lnTo>
                <a:lnTo>
                  <a:pt x="533400" y="924305"/>
                </a:lnTo>
                <a:lnTo>
                  <a:pt x="533400" y="918972"/>
                </a:lnTo>
                <a:lnTo>
                  <a:pt x="537959" y="914400"/>
                </a:lnTo>
                <a:close/>
              </a:path>
              <a:path w="543559" h="924560">
                <a:moveTo>
                  <a:pt x="9906" y="924305"/>
                </a:moveTo>
                <a:lnTo>
                  <a:pt x="9906" y="918972"/>
                </a:lnTo>
                <a:lnTo>
                  <a:pt x="4559" y="914400"/>
                </a:lnTo>
                <a:lnTo>
                  <a:pt x="4559" y="924305"/>
                </a:lnTo>
                <a:lnTo>
                  <a:pt x="9906" y="924305"/>
                </a:lnTo>
                <a:close/>
              </a:path>
              <a:path w="543559" h="924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914400"/>
                </a:lnTo>
                <a:lnTo>
                  <a:pt x="537959" y="914400"/>
                </a:lnTo>
                <a:close/>
              </a:path>
              <a:path w="543559" h="924560">
                <a:moveTo>
                  <a:pt x="537959" y="924305"/>
                </a:moveTo>
                <a:lnTo>
                  <a:pt x="537959" y="914400"/>
                </a:lnTo>
                <a:lnTo>
                  <a:pt x="533400" y="918972"/>
                </a:lnTo>
                <a:lnTo>
                  <a:pt x="533400" y="924305"/>
                </a:lnTo>
                <a:lnTo>
                  <a:pt x="537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471027" y="4920996"/>
            <a:ext cx="533400" cy="914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8466467" y="49164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59" h="924560">
                <a:moveTo>
                  <a:pt x="543305" y="924305"/>
                </a:moveTo>
                <a:lnTo>
                  <a:pt x="543305" y="0"/>
                </a:lnTo>
                <a:lnTo>
                  <a:pt x="0" y="0"/>
                </a:lnTo>
                <a:lnTo>
                  <a:pt x="0" y="924305"/>
                </a:lnTo>
                <a:lnTo>
                  <a:pt x="4559" y="9243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924305"/>
                </a:lnTo>
                <a:lnTo>
                  <a:pt x="543305" y="924305"/>
                </a:lnTo>
                <a:close/>
              </a:path>
              <a:path w="543559" h="9245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924560">
                <a:moveTo>
                  <a:pt x="9906" y="9144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914400"/>
                </a:lnTo>
                <a:lnTo>
                  <a:pt x="9906" y="914400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4559" y="914400"/>
                </a:lnTo>
                <a:lnTo>
                  <a:pt x="9906" y="918972"/>
                </a:lnTo>
                <a:lnTo>
                  <a:pt x="9906" y="924305"/>
                </a:lnTo>
                <a:lnTo>
                  <a:pt x="533400" y="924305"/>
                </a:lnTo>
                <a:lnTo>
                  <a:pt x="533400" y="918972"/>
                </a:lnTo>
                <a:lnTo>
                  <a:pt x="537959" y="914400"/>
                </a:lnTo>
                <a:close/>
              </a:path>
              <a:path w="543559" h="924560">
                <a:moveTo>
                  <a:pt x="9906" y="924305"/>
                </a:moveTo>
                <a:lnTo>
                  <a:pt x="9906" y="918972"/>
                </a:lnTo>
                <a:lnTo>
                  <a:pt x="4559" y="914400"/>
                </a:lnTo>
                <a:lnTo>
                  <a:pt x="4559" y="924305"/>
                </a:lnTo>
                <a:lnTo>
                  <a:pt x="9906" y="924305"/>
                </a:lnTo>
                <a:close/>
              </a:path>
              <a:path w="543559" h="924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924560">
                <a:moveTo>
                  <a:pt x="537959" y="914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914400"/>
                </a:lnTo>
                <a:lnTo>
                  <a:pt x="537959" y="914400"/>
                </a:lnTo>
                <a:close/>
              </a:path>
              <a:path w="543559" h="924560">
                <a:moveTo>
                  <a:pt x="537959" y="924305"/>
                </a:moveTo>
                <a:lnTo>
                  <a:pt x="537959" y="914400"/>
                </a:lnTo>
                <a:lnTo>
                  <a:pt x="533400" y="918972"/>
                </a:lnTo>
                <a:lnTo>
                  <a:pt x="533400" y="924305"/>
                </a:lnTo>
                <a:lnTo>
                  <a:pt x="537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8471027" y="5835396"/>
            <a:ext cx="533400" cy="9144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8466467" y="5830823"/>
            <a:ext cx="543560" cy="924560"/>
          </a:xfrm>
          <a:custGeom>
            <a:avLst/>
            <a:gdLst/>
            <a:ahLst/>
            <a:cxnLst/>
            <a:rect l="l" t="t" r="r" b="b"/>
            <a:pathLst>
              <a:path w="543559" h="924559">
                <a:moveTo>
                  <a:pt x="543305" y="924306"/>
                </a:moveTo>
                <a:lnTo>
                  <a:pt x="543305" y="0"/>
                </a:lnTo>
                <a:lnTo>
                  <a:pt x="0" y="0"/>
                </a:lnTo>
                <a:lnTo>
                  <a:pt x="0" y="924306"/>
                </a:lnTo>
                <a:lnTo>
                  <a:pt x="4559" y="9243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924306"/>
                </a:lnTo>
                <a:lnTo>
                  <a:pt x="543305" y="924306"/>
                </a:lnTo>
                <a:close/>
              </a:path>
              <a:path w="543559" h="9245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924559">
                <a:moveTo>
                  <a:pt x="9906" y="9144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914400"/>
                </a:lnTo>
                <a:lnTo>
                  <a:pt x="9906" y="914400"/>
                </a:lnTo>
                <a:close/>
              </a:path>
              <a:path w="543559" h="924559">
                <a:moveTo>
                  <a:pt x="537959" y="914400"/>
                </a:moveTo>
                <a:lnTo>
                  <a:pt x="4559" y="914400"/>
                </a:lnTo>
                <a:lnTo>
                  <a:pt x="9906" y="918972"/>
                </a:lnTo>
                <a:lnTo>
                  <a:pt x="9906" y="924306"/>
                </a:lnTo>
                <a:lnTo>
                  <a:pt x="533400" y="924306"/>
                </a:lnTo>
                <a:lnTo>
                  <a:pt x="533400" y="918972"/>
                </a:lnTo>
                <a:lnTo>
                  <a:pt x="537959" y="914400"/>
                </a:lnTo>
                <a:close/>
              </a:path>
              <a:path w="543559" h="924559">
                <a:moveTo>
                  <a:pt x="9906" y="924306"/>
                </a:moveTo>
                <a:lnTo>
                  <a:pt x="9906" y="918972"/>
                </a:lnTo>
                <a:lnTo>
                  <a:pt x="4559" y="914400"/>
                </a:lnTo>
                <a:lnTo>
                  <a:pt x="4559" y="924306"/>
                </a:lnTo>
                <a:lnTo>
                  <a:pt x="9906" y="924306"/>
                </a:lnTo>
                <a:close/>
              </a:path>
              <a:path w="543559" h="924559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924559">
                <a:moveTo>
                  <a:pt x="537959" y="914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914400"/>
                </a:lnTo>
                <a:lnTo>
                  <a:pt x="537959" y="914400"/>
                </a:lnTo>
                <a:close/>
              </a:path>
              <a:path w="543559" h="924559">
                <a:moveTo>
                  <a:pt x="537959" y="924306"/>
                </a:moveTo>
                <a:lnTo>
                  <a:pt x="537959" y="914400"/>
                </a:lnTo>
                <a:lnTo>
                  <a:pt x="533400" y="918972"/>
                </a:lnTo>
                <a:lnTo>
                  <a:pt x="533400" y="924306"/>
                </a:lnTo>
                <a:lnTo>
                  <a:pt x="537959" y="924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 txBox="1"/>
          <p:nvPr/>
        </p:nvSpPr>
        <p:spPr>
          <a:xfrm>
            <a:off x="1577473" y="1477010"/>
            <a:ext cx="7783830" cy="503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SP</a:t>
            </a:r>
            <a:r>
              <a:rPr sz="2400" b="1" spc="-5" dirty="0">
                <a:latin typeface="宋体"/>
                <a:cs typeface="宋体"/>
              </a:rPr>
              <a:t>网络具有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雪崩效应</a:t>
            </a:r>
            <a:r>
              <a:rPr sz="2400" b="1" dirty="0">
                <a:latin typeface="宋体"/>
                <a:cs typeface="宋体"/>
              </a:rPr>
              <a:t>。所谓雪崩效应是指，输</a:t>
            </a:r>
            <a:r>
              <a:rPr sz="2400" b="1" spc="-5" dirty="0">
                <a:latin typeface="宋体"/>
                <a:cs typeface="宋体"/>
              </a:rPr>
              <a:t>入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spc="5" dirty="0">
                <a:latin typeface="宋体"/>
                <a:cs typeface="宋体"/>
              </a:rPr>
              <a:t>明文或 </a:t>
            </a:r>
            <a:r>
              <a:rPr sz="2400" b="1" spc="-5" dirty="0">
                <a:latin typeface="宋体"/>
                <a:cs typeface="宋体"/>
              </a:rPr>
              <a:t>密钥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dirty="0">
                <a:latin typeface="宋体"/>
                <a:cs typeface="宋体"/>
              </a:rPr>
              <a:t>即使只有很小的变化，也会导致输出产生巨大的变化 </a:t>
            </a:r>
            <a:r>
              <a:rPr sz="2400" b="1" spc="-5" dirty="0">
                <a:latin typeface="宋体"/>
                <a:cs typeface="宋体"/>
              </a:rPr>
              <a:t>现象。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 dirty="0">
              <a:latin typeface="Times New Roman"/>
              <a:cs typeface="Times New Roman"/>
            </a:endParaRPr>
          </a:p>
          <a:p>
            <a:pPr marL="1325880">
              <a:lnSpc>
                <a:spcPct val="100000"/>
              </a:lnSpc>
              <a:tabLst>
                <a:tab pos="3230880" algn="l"/>
                <a:tab pos="5135880" algn="l"/>
                <a:tab pos="7040880" algn="l"/>
              </a:tabLst>
            </a:pPr>
            <a:r>
              <a:rPr sz="2800" dirty="0">
                <a:latin typeface="Arial"/>
                <a:cs typeface="Arial"/>
              </a:rPr>
              <a:t>S	S	S	S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Times New Roman"/>
              <a:cs typeface="Times New Roman"/>
            </a:endParaRPr>
          </a:p>
          <a:p>
            <a:pPr marL="373380" marR="496570" indent="952500">
              <a:lnSpc>
                <a:spcPct val="107100"/>
              </a:lnSpc>
              <a:spcBef>
                <a:spcPts val="5"/>
              </a:spcBef>
              <a:tabLst>
                <a:tab pos="2278380" algn="l"/>
                <a:tab pos="3230880" algn="l"/>
                <a:tab pos="4183379" algn="l"/>
                <a:tab pos="5135880" algn="l"/>
                <a:tab pos="6088380" algn="l"/>
                <a:tab pos="7040880" algn="l"/>
              </a:tabLst>
            </a:pPr>
            <a:r>
              <a:rPr sz="2800" dirty="0">
                <a:latin typeface="Arial"/>
                <a:cs typeface="Arial"/>
              </a:rPr>
              <a:t>S		S		S		S  P	P		P		P</a:t>
            </a:r>
          </a:p>
          <a:p>
            <a:pPr marL="1325880">
              <a:lnSpc>
                <a:spcPct val="100000"/>
              </a:lnSpc>
              <a:spcBef>
                <a:spcPts val="240"/>
              </a:spcBef>
              <a:tabLst>
                <a:tab pos="3230880" algn="l"/>
                <a:tab pos="5135880" algn="l"/>
                <a:tab pos="7040880" algn="l"/>
              </a:tabLst>
            </a:pPr>
            <a:r>
              <a:rPr sz="2800" dirty="0">
                <a:latin typeface="Arial"/>
                <a:cs typeface="Arial"/>
              </a:rPr>
              <a:t>S	S	S	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1325880">
              <a:lnSpc>
                <a:spcPct val="100000"/>
              </a:lnSpc>
              <a:spcBef>
                <a:spcPts val="5"/>
              </a:spcBef>
              <a:tabLst>
                <a:tab pos="3230880" algn="l"/>
                <a:tab pos="5135880" algn="l"/>
                <a:tab pos="7040880" algn="l"/>
              </a:tabLst>
            </a:pPr>
            <a:r>
              <a:rPr sz="2800" dirty="0">
                <a:latin typeface="Arial"/>
                <a:cs typeface="Arial"/>
              </a:rPr>
              <a:t>S	S	S	S</a:t>
            </a:r>
          </a:p>
        </p:txBody>
      </p:sp>
      <p:sp>
        <p:nvSpPr>
          <p:cNvPr id="173" name="object 173"/>
          <p:cNvSpPr/>
          <p:nvPr/>
        </p:nvSpPr>
        <p:spPr>
          <a:xfrm>
            <a:off x="9004427" y="3333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9004427" y="3105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5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5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4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9004427" y="3790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004427" y="3562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004427" y="4248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004427" y="4019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9004427" y="4705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9004427" y="4476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9004427" y="5162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9004427" y="4933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9004427" y="56197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9004427" y="5391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9004427" y="60769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9004427" y="58483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9004427" y="65341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4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4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4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9004427" y="6305550"/>
            <a:ext cx="381000" cy="127635"/>
          </a:xfrm>
          <a:custGeom>
            <a:avLst/>
            <a:gdLst/>
            <a:ahLst/>
            <a:cxnLst/>
            <a:rect l="l" t="t" r="r" b="b"/>
            <a:pathLst>
              <a:path w="381000" h="127635">
                <a:moveTo>
                  <a:pt x="266700" y="73151"/>
                </a:moveTo>
                <a:lnTo>
                  <a:pt x="266700" y="54101"/>
                </a:lnTo>
                <a:lnTo>
                  <a:pt x="0" y="54101"/>
                </a:lnTo>
                <a:lnTo>
                  <a:pt x="0" y="73151"/>
                </a:lnTo>
                <a:lnTo>
                  <a:pt x="266700" y="73151"/>
                </a:lnTo>
                <a:close/>
              </a:path>
              <a:path w="381000" h="127635">
                <a:moveTo>
                  <a:pt x="381000" y="63246"/>
                </a:moveTo>
                <a:lnTo>
                  <a:pt x="254520" y="0"/>
                </a:lnTo>
                <a:lnTo>
                  <a:pt x="254520" y="54101"/>
                </a:lnTo>
                <a:lnTo>
                  <a:pt x="266700" y="54101"/>
                </a:lnTo>
                <a:lnTo>
                  <a:pt x="266700" y="121090"/>
                </a:lnTo>
                <a:lnTo>
                  <a:pt x="381000" y="63246"/>
                </a:lnTo>
                <a:close/>
              </a:path>
              <a:path w="381000" h="127635">
                <a:moveTo>
                  <a:pt x="266700" y="121090"/>
                </a:moveTo>
                <a:lnTo>
                  <a:pt x="266700" y="73151"/>
                </a:lnTo>
                <a:lnTo>
                  <a:pt x="254520" y="73151"/>
                </a:lnTo>
                <a:lnTo>
                  <a:pt x="254520" y="127253"/>
                </a:lnTo>
                <a:lnTo>
                  <a:pt x="266700" y="1210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 txBox="1"/>
          <p:nvPr/>
        </p:nvSpPr>
        <p:spPr>
          <a:xfrm>
            <a:off x="1158373" y="3043681"/>
            <a:ext cx="13906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0" name="object 190"/>
          <p:cNvSpPr/>
          <p:nvPr/>
        </p:nvSpPr>
        <p:spPr>
          <a:xfrm>
            <a:off x="1752485" y="3163061"/>
            <a:ext cx="636270" cy="1383030"/>
          </a:xfrm>
          <a:custGeom>
            <a:avLst/>
            <a:gdLst/>
            <a:ahLst/>
            <a:cxnLst/>
            <a:rect l="l" t="t" r="r" b="b"/>
            <a:pathLst>
              <a:path w="636269" h="1383029">
                <a:moveTo>
                  <a:pt x="636270" y="1371600"/>
                </a:moveTo>
                <a:lnTo>
                  <a:pt x="26669" y="0"/>
                </a:lnTo>
                <a:lnTo>
                  <a:pt x="0" y="11430"/>
                </a:lnTo>
                <a:lnTo>
                  <a:pt x="609600" y="1383030"/>
                </a:lnTo>
                <a:lnTo>
                  <a:pt x="636270" y="137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659009" y="3160776"/>
            <a:ext cx="633730" cy="930910"/>
          </a:xfrm>
          <a:custGeom>
            <a:avLst/>
            <a:gdLst/>
            <a:ahLst/>
            <a:cxnLst/>
            <a:rect l="l" t="t" r="r" b="b"/>
            <a:pathLst>
              <a:path w="633729" h="930910">
                <a:moveTo>
                  <a:pt x="633222" y="16001"/>
                </a:moveTo>
                <a:lnTo>
                  <a:pt x="609600" y="0"/>
                </a:lnTo>
                <a:lnTo>
                  <a:pt x="0" y="914399"/>
                </a:lnTo>
                <a:lnTo>
                  <a:pt x="23622" y="930401"/>
                </a:lnTo>
                <a:lnTo>
                  <a:pt x="633222" y="160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657485" y="4534661"/>
            <a:ext cx="636270" cy="1383030"/>
          </a:xfrm>
          <a:custGeom>
            <a:avLst/>
            <a:gdLst/>
            <a:ahLst/>
            <a:cxnLst/>
            <a:rect l="l" t="t" r="r" b="b"/>
            <a:pathLst>
              <a:path w="636270" h="1383029">
                <a:moveTo>
                  <a:pt x="636270" y="1371600"/>
                </a:moveTo>
                <a:lnTo>
                  <a:pt x="26670" y="0"/>
                </a:lnTo>
                <a:lnTo>
                  <a:pt x="0" y="11430"/>
                </a:lnTo>
                <a:lnTo>
                  <a:pt x="609600" y="1383030"/>
                </a:lnTo>
                <a:lnTo>
                  <a:pt x="636270" y="137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5562485" y="3391661"/>
            <a:ext cx="636270" cy="1383030"/>
          </a:xfrm>
          <a:custGeom>
            <a:avLst/>
            <a:gdLst/>
            <a:ahLst/>
            <a:cxnLst/>
            <a:rect l="l" t="t" r="r" b="b"/>
            <a:pathLst>
              <a:path w="636270" h="1383029">
                <a:moveTo>
                  <a:pt x="636270" y="1371600"/>
                </a:moveTo>
                <a:lnTo>
                  <a:pt x="26670" y="0"/>
                </a:lnTo>
                <a:lnTo>
                  <a:pt x="0" y="11430"/>
                </a:lnTo>
                <a:lnTo>
                  <a:pt x="609600" y="1383030"/>
                </a:lnTo>
                <a:lnTo>
                  <a:pt x="636270" y="1371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5561723" y="3622547"/>
            <a:ext cx="638175" cy="2521585"/>
          </a:xfrm>
          <a:custGeom>
            <a:avLst/>
            <a:gdLst/>
            <a:ahLst/>
            <a:cxnLst/>
            <a:rect l="l" t="t" r="r" b="b"/>
            <a:pathLst>
              <a:path w="638175" h="2521585">
                <a:moveTo>
                  <a:pt x="637794" y="2514600"/>
                </a:moveTo>
                <a:lnTo>
                  <a:pt x="28194" y="0"/>
                </a:lnTo>
                <a:lnTo>
                  <a:pt x="0" y="6858"/>
                </a:lnTo>
                <a:lnTo>
                  <a:pt x="609600" y="2521458"/>
                </a:lnTo>
                <a:lnTo>
                  <a:pt x="637794" y="25146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5561723" y="3394709"/>
            <a:ext cx="638175" cy="3206115"/>
          </a:xfrm>
          <a:custGeom>
            <a:avLst/>
            <a:gdLst/>
            <a:ahLst/>
            <a:cxnLst/>
            <a:rect l="l" t="t" r="r" b="b"/>
            <a:pathLst>
              <a:path w="638175" h="3206115">
                <a:moveTo>
                  <a:pt x="637794" y="5333"/>
                </a:moveTo>
                <a:lnTo>
                  <a:pt x="609600" y="0"/>
                </a:lnTo>
                <a:lnTo>
                  <a:pt x="0" y="3200399"/>
                </a:lnTo>
                <a:lnTo>
                  <a:pt x="28194" y="3205733"/>
                </a:lnTo>
                <a:lnTo>
                  <a:pt x="637794" y="533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5564771" y="5445252"/>
            <a:ext cx="631190" cy="704850"/>
          </a:xfrm>
          <a:custGeom>
            <a:avLst/>
            <a:gdLst/>
            <a:ahLst/>
            <a:cxnLst/>
            <a:rect l="l" t="t" r="r" b="b"/>
            <a:pathLst>
              <a:path w="631189" h="704850">
                <a:moveTo>
                  <a:pt x="630936" y="19050"/>
                </a:moveTo>
                <a:lnTo>
                  <a:pt x="609600" y="0"/>
                </a:lnTo>
                <a:lnTo>
                  <a:pt x="0" y="685800"/>
                </a:lnTo>
                <a:lnTo>
                  <a:pt x="21336" y="704850"/>
                </a:lnTo>
                <a:lnTo>
                  <a:pt x="630936" y="190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7466724" y="3851147"/>
            <a:ext cx="638175" cy="2597785"/>
          </a:xfrm>
          <a:custGeom>
            <a:avLst/>
            <a:gdLst/>
            <a:ahLst/>
            <a:cxnLst/>
            <a:rect l="l" t="t" r="r" b="b"/>
            <a:pathLst>
              <a:path w="638175" h="2597785">
                <a:moveTo>
                  <a:pt x="637794" y="2590800"/>
                </a:moveTo>
                <a:lnTo>
                  <a:pt x="28194" y="0"/>
                </a:lnTo>
                <a:lnTo>
                  <a:pt x="0" y="6858"/>
                </a:lnTo>
                <a:lnTo>
                  <a:pt x="609600" y="2597658"/>
                </a:lnTo>
                <a:lnTo>
                  <a:pt x="637794" y="259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7468248" y="3619500"/>
            <a:ext cx="635000" cy="1156335"/>
          </a:xfrm>
          <a:custGeom>
            <a:avLst/>
            <a:gdLst/>
            <a:ahLst/>
            <a:cxnLst/>
            <a:rect l="l" t="t" r="r" b="b"/>
            <a:pathLst>
              <a:path w="635000" h="1156335">
                <a:moveTo>
                  <a:pt x="634746" y="12953"/>
                </a:moveTo>
                <a:lnTo>
                  <a:pt x="609600" y="0"/>
                </a:lnTo>
                <a:lnTo>
                  <a:pt x="0" y="1142999"/>
                </a:lnTo>
                <a:lnTo>
                  <a:pt x="25146" y="1155953"/>
                </a:lnTo>
                <a:lnTo>
                  <a:pt x="634746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467486" y="4307585"/>
            <a:ext cx="636270" cy="1837689"/>
          </a:xfrm>
          <a:custGeom>
            <a:avLst/>
            <a:gdLst/>
            <a:ahLst/>
            <a:cxnLst/>
            <a:rect l="l" t="t" r="r" b="b"/>
            <a:pathLst>
              <a:path w="636270" h="1837689">
                <a:moveTo>
                  <a:pt x="636270" y="1828800"/>
                </a:moveTo>
                <a:lnTo>
                  <a:pt x="26670" y="0"/>
                </a:lnTo>
                <a:lnTo>
                  <a:pt x="0" y="8382"/>
                </a:lnTo>
                <a:lnTo>
                  <a:pt x="609600" y="1837182"/>
                </a:lnTo>
                <a:lnTo>
                  <a:pt x="636270" y="1828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467486" y="3164585"/>
            <a:ext cx="636270" cy="1837689"/>
          </a:xfrm>
          <a:custGeom>
            <a:avLst/>
            <a:gdLst/>
            <a:ahLst/>
            <a:cxnLst/>
            <a:rect l="l" t="t" r="r" b="b"/>
            <a:pathLst>
              <a:path w="636270" h="1837689">
                <a:moveTo>
                  <a:pt x="636270" y="1828800"/>
                </a:moveTo>
                <a:lnTo>
                  <a:pt x="26670" y="0"/>
                </a:lnTo>
                <a:lnTo>
                  <a:pt x="0" y="8382"/>
                </a:lnTo>
                <a:lnTo>
                  <a:pt x="609600" y="1837182"/>
                </a:lnTo>
                <a:lnTo>
                  <a:pt x="636270" y="1828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468248" y="3848100"/>
            <a:ext cx="635000" cy="1156335"/>
          </a:xfrm>
          <a:custGeom>
            <a:avLst/>
            <a:gdLst/>
            <a:ahLst/>
            <a:cxnLst/>
            <a:rect l="l" t="t" r="r" b="b"/>
            <a:pathLst>
              <a:path w="635000" h="1156335">
                <a:moveTo>
                  <a:pt x="634746" y="12953"/>
                </a:moveTo>
                <a:lnTo>
                  <a:pt x="609600" y="0"/>
                </a:lnTo>
                <a:lnTo>
                  <a:pt x="0" y="1142999"/>
                </a:lnTo>
                <a:lnTo>
                  <a:pt x="25146" y="1155953"/>
                </a:lnTo>
                <a:lnTo>
                  <a:pt x="634746" y="129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69009" y="4532376"/>
            <a:ext cx="633730" cy="930910"/>
          </a:xfrm>
          <a:custGeom>
            <a:avLst/>
            <a:gdLst/>
            <a:ahLst/>
            <a:cxnLst/>
            <a:rect l="l" t="t" r="r" b="b"/>
            <a:pathLst>
              <a:path w="633729" h="930910">
                <a:moveTo>
                  <a:pt x="633222" y="16001"/>
                </a:moveTo>
                <a:lnTo>
                  <a:pt x="609600" y="0"/>
                </a:lnTo>
                <a:lnTo>
                  <a:pt x="0" y="914399"/>
                </a:lnTo>
                <a:lnTo>
                  <a:pt x="23622" y="930401"/>
                </a:lnTo>
                <a:lnTo>
                  <a:pt x="633222" y="160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467486" y="4306823"/>
            <a:ext cx="636270" cy="1610360"/>
          </a:xfrm>
          <a:custGeom>
            <a:avLst/>
            <a:gdLst/>
            <a:ahLst/>
            <a:cxnLst/>
            <a:rect l="l" t="t" r="r" b="b"/>
            <a:pathLst>
              <a:path w="636270" h="1610360">
                <a:moveTo>
                  <a:pt x="636270" y="9906"/>
                </a:moveTo>
                <a:lnTo>
                  <a:pt x="609600" y="0"/>
                </a:lnTo>
                <a:lnTo>
                  <a:pt x="0" y="1600200"/>
                </a:lnTo>
                <a:lnTo>
                  <a:pt x="26670" y="1610106"/>
                </a:lnTo>
                <a:lnTo>
                  <a:pt x="636270" y="99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469009" y="5675376"/>
            <a:ext cx="633730" cy="930910"/>
          </a:xfrm>
          <a:custGeom>
            <a:avLst/>
            <a:gdLst/>
            <a:ahLst/>
            <a:cxnLst/>
            <a:rect l="l" t="t" r="r" b="b"/>
            <a:pathLst>
              <a:path w="633729" h="930909">
                <a:moveTo>
                  <a:pt x="633222" y="16001"/>
                </a:moveTo>
                <a:lnTo>
                  <a:pt x="609600" y="0"/>
                </a:lnTo>
                <a:lnTo>
                  <a:pt x="0" y="914399"/>
                </a:lnTo>
                <a:lnTo>
                  <a:pt x="23622" y="930401"/>
                </a:lnTo>
                <a:lnTo>
                  <a:pt x="633222" y="160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1384439" y="3073145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299"/>
                </a:moveTo>
                <a:lnTo>
                  <a:pt x="209550" y="76199"/>
                </a:lnTo>
                <a:lnTo>
                  <a:pt x="0" y="76199"/>
                </a:lnTo>
                <a:lnTo>
                  <a:pt x="0" y="114299"/>
                </a:lnTo>
                <a:lnTo>
                  <a:pt x="209550" y="114299"/>
                </a:lnTo>
                <a:close/>
              </a:path>
              <a:path w="381000" h="190500">
                <a:moveTo>
                  <a:pt x="381000" y="95249"/>
                </a:moveTo>
                <a:lnTo>
                  <a:pt x="190500" y="0"/>
                </a:lnTo>
                <a:lnTo>
                  <a:pt x="190500" y="76199"/>
                </a:lnTo>
                <a:lnTo>
                  <a:pt x="209550" y="76199"/>
                </a:lnTo>
                <a:lnTo>
                  <a:pt x="209550" y="180975"/>
                </a:lnTo>
                <a:lnTo>
                  <a:pt x="381000" y="95249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299"/>
                </a:lnTo>
                <a:lnTo>
                  <a:pt x="190500" y="114299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375039" y="44447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3289427" y="3987546"/>
            <a:ext cx="381635" cy="190500"/>
          </a:xfrm>
          <a:custGeom>
            <a:avLst/>
            <a:gdLst/>
            <a:ahLst/>
            <a:cxnLst/>
            <a:rect l="l" t="t" r="r" b="b"/>
            <a:pathLst>
              <a:path w="381635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635" h="190500">
                <a:moveTo>
                  <a:pt x="381012" y="95250"/>
                </a:moveTo>
                <a:lnTo>
                  <a:pt x="190512" y="0"/>
                </a:lnTo>
                <a:lnTo>
                  <a:pt x="190512" y="76200"/>
                </a:lnTo>
                <a:lnTo>
                  <a:pt x="209550" y="76200"/>
                </a:lnTo>
                <a:lnTo>
                  <a:pt x="209550" y="180981"/>
                </a:lnTo>
                <a:lnTo>
                  <a:pt x="381012" y="95250"/>
                </a:lnTo>
                <a:close/>
              </a:path>
              <a:path w="381635" h="190500">
                <a:moveTo>
                  <a:pt x="209550" y="180981"/>
                </a:moveTo>
                <a:lnTo>
                  <a:pt x="209550" y="114300"/>
                </a:lnTo>
                <a:lnTo>
                  <a:pt x="190512" y="114300"/>
                </a:lnTo>
                <a:lnTo>
                  <a:pt x="190512" y="190500"/>
                </a:lnTo>
                <a:lnTo>
                  <a:pt x="209550" y="180981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289427" y="4444746"/>
            <a:ext cx="381635" cy="190500"/>
          </a:xfrm>
          <a:custGeom>
            <a:avLst/>
            <a:gdLst/>
            <a:ahLst/>
            <a:cxnLst/>
            <a:rect l="l" t="t" r="r" b="b"/>
            <a:pathLst>
              <a:path w="381635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635" h="190500">
                <a:moveTo>
                  <a:pt x="381012" y="95250"/>
                </a:moveTo>
                <a:lnTo>
                  <a:pt x="190512" y="0"/>
                </a:lnTo>
                <a:lnTo>
                  <a:pt x="190512" y="76200"/>
                </a:lnTo>
                <a:lnTo>
                  <a:pt x="209550" y="76200"/>
                </a:lnTo>
                <a:lnTo>
                  <a:pt x="209550" y="180981"/>
                </a:lnTo>
                <a:lnTo>
                  <a:pt x="381012" y="95250"/>
                </a:lnTo>
                <a:close/>
              </a:path>
              <a:path w="381635" h="190500">
                <a:moveTo>
                  <a:pt x="209550" y="180981"/>
                </a:moveTo>
                <a:lnTo>
                  <a:pt x="209550" y="114300"/>
                </a:lnTo>
                <a:lnTo>
                  <a:pt x="190512" y="114300"/>
                </a:lnTo>
                <a:lnTo>
                  <a:pt x="190512" y="190500"/>
                </a:lnTo>
                <a:lnTo>
                  <a:pt x="209550" y="180981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280039" y="3073145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4280039" y="5816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194439" y="33017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194439" y="6044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194439" y="65021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194439" y="3530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185039" y="33017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0987" y="95250"/>
                </a:moveTo>
                <a:lnTo>
                  <a:pt x="190487" y="0"/>
                </a:lnTo>
                <a:lnTo>
                  <a:pt x="190487" y="76200"/>
                </a:lnTo>
                <a:lnTo>
                  <a:pt x="209550" y="76200"/>
                </a:lnTo>
                <a:lnTo>
                  <a:pt x="209550" y="180968"/>
                </a:lnTo>
                <a:lnTo>
                  <a:pt x="380987" y="95250"/>
                </a:lnTo>
                <a:close/>
              </a:path>
              <a:path w="381000" h="190500">
                <a:moveTo>
                  <a:pt x="209550" y="180968"/>
                </a:moveTo>
                <a:lnTo>
                  <a:pt x="209550" y="114300"/>
                </a:lnTo>
                <a:lnTo>
                  <a:pt x="190487" y="114300"/>
                </a:lnTo>
                <a:lnTo>
                  <a:pt x="190487" y="190500"/>
                </a:lnTo>
                <a:lnTo>
                  <a:pt x="209550" y="180968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185039" y="4673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0987" y="95250"/>
                </a:moveTo>
                <a:lnTo>
                  <a:pt x="190487" y="0"/>
                </a:lnTo>
                <a:lnTo>
                  <a:pt x="190487" y="76200"/>
                </a:lnTo>
                <a:lnTo>
                  <a:pt x="209550" y="76200"/>
                </a:lnTo>
                <a:lnTo>
                  <a:pt x="209550" y="180968"/>
                </a:lnTo>
                <a:lnTo>
                  <a:pt x="380987" y="95250"/>
                </a:lnTo>
                <a:close/>
              </a:path>
              <a:path w="381000" h="190500">
                <a:moveTo>
                  <a:pt x="209550" y="180968"/>
                </a:moveTo>
                <a:lnTo>
                  <a:pt x="209550" y="114300"/>
                </a:lnTo>
                <a:lnTo>
                  <a:pt x="190487" y="114300"/>
                </a:lnTo>
                <a:lnTo>
                  <a:pt x="190487" y="190500"/>
                </a:lnTo>
                <a:lnTo>
                  <a:pt x="209550" y="180968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185039" y="53591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0987" y="95250"/>
                </a:moveTo>
                <a:lnTo>
                  <a:pt x="190487" y="0"/>
                </a:lnTo>
                <a:lnTo>
                  <a:pt x="190487" y="76200"/>
                </a:lnTo>
                <a:lnTo>
                  <a:pt x="209550" y="76200"/>
                </a:lnTo>
                <a:lnTo>
                  <a:pt x="209550" y="180968"/>
                </a:lnTo>
                <a:lnTo>
                  <a:pt x="380987" y="95250"/>
                </a:lnTo>
                <a:close/>
              </a:path>
              <a:path w="381000" h="190500">
                <a:moveTo>
                  <a:pt x="209550" y="180968"/>
                </a:moveTo>
                <a:lnTo>
                  <a:pt x="209550" y="114300"/>
                </a:lnTo>
                <a:lnTo>
                  <a:pt x="190487" y="114300"/>
                </a:lnTo>
                <a:lnTo>
                  <a:pt x="190487" y="190500"/>
                </a:lnTo>
                <a:lnTo>
                  <a:pt x="209550" y="180968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185039" y="6044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0987" y="95250"/>
                </a:moveTo>
                <a:lnTo>
                  <a:pt x="190487" y="0"/>
                </a:lnTo>
                <a:lnTo>
                  <a:pt x="190487" y="76200"/>
                </a:lnTo>
                <a:lnTo>
                  <a:pt x="209550" y="76200"/>
                </a:lnTo>
                <a:lnTo>
                  <a:pt x="209550" y="180968"/>
                </a:lnTo>
                <a:lnTo>
                  <a:pt x="380987" y="95250"/>
                </a:lnTo>
                <a:close/>
              </a:path>
              <a:path w="381000" h="190500">
                <a:moveTo>
                  <a:pt x="209550" y="180968"/>
                </a:moveTo>
                <a:lnTo>
                  <a:pt x="209550" y="114300"/>
                </a:lnTo>
                <a:lnTo>
                  <a:pt x="190487" y="114300"/>
                </a:lnTo>
                <a:lnTo>
                  <a:pt x="190487" y="190500"/>
                </a:lnTo>
                <a:lnTo>
                  <a:pt x="209550" y="180968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7099427" y="3073145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7099427" y="3758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099427" y="42161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099427" y="4673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099427" y="4901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099427" y="53591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099427" y="5816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099427" y="65021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8090027" y="3530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8090027" y="62735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090027" y="6044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090027" y="55877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090027" y="5816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090027" y="4901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090027" y="42161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090027" y="44447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090027" y="3758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9004427" y="3073145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004427" y="33017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004427" y="3530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9004427" y="3758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9004427" y="39875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9004427" y="42161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9004427" y="44447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9004427" y="4673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9004427" y="4901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9004427" y="51305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9004427" y="53591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9004427" y="55877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9004427" y="58163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9004427" y="60449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9004427" y="62735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9004427" y="6502146"/>
            <a:ext cx="381000" cy="190500"/>
          </a:xfrm>
          <a:custGeom>
            <a:avLst/>
            <a:gdLst/>
            <a:ahLst/>
            <a:cxnLst/>
            <a:rect l="l" t="t" r="r" b="b"/>
            <a:pathLst>
              <a:path w="381000" h="190500">
                <a:moveTo>
                  <a:pt x="209550" y="114300"/>
                </a:moveTo>
                <a:lnTo>
                  <a:pt x="209550" y="76200"/>
                </a:lnTo>
                <a:lnTo>
                  <a:pt x="0" y="76200"/>
                </a:lnTo>
                <a:lnTo>
                  <a:pt x="0" y="114300"/>
                </a:lnTo>
                <a:lnTo>
                  <a:pt x="209550" y="114300"/>
                </a:lnTo>
                <a:close/>
              </a:path>
              <a:path w="381000" h="190500">
                <a:moveTo>
                  <a:pt x="381000" y="95250"/>
                </a:moveTo>
                <a:lnTo>
                  <a:pt x="190500" y="0"/>
                </a:lnTo>
                <a:lnTo>
                  <a:pt x="190500" y="76200"/>
                </a:lnTo>
                <a:lnTo>
                  <a:pt x="209550" y="76200"/>
                </a:lnTo>
                <a:lnTo>
                  <a:pt x="209550" y="180975"/>
                </a:lnTo>
                <a:lnTo>
                  <a:pt x="381000" y="95250"/>
                </a:lnTo>
                <a:close/>
              </a:path>
              <a:path w="381000" h="190500">
                <a:moveTo>
                  <a:pt x="209550" y="180975"/>
                </a:moveTo>
                <a:lnTo>
                  <a:pt x="209550" y="114300"/>
                </a:lnTo>
                <a:lnTo>
                  <a:pt x="190500" y="114300"/>
                </a:lnTo>
                <a:lnTo>
                  <a:pt x="190500" y="190500"/>
                </a:lnTo>
                <a:lnTo>
                  <a:pt x="209550" y="18097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 txBox="1"/>
          <p:nvPr/>
        </p:nvSpPr>
        <p:spPr>
          <a:xfrm>
            <a:off x="9464173" y="3043681"/>
            <a:ext cx="139065" cy="369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0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60"/>
              </a:lnSpc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3" name="object 2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分组密码简图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27639" y="2634995"/>
            <a:ext cx="2133600" cy="533400"/>
          </a:xfrm>
          <a:custGeom>
            <a:avLst/>
            <a:gdLst/>
            <a:ahLst/>
            <a:cxnLst/>
            <a:rect l="l" t="t" r="r" b="b"/>
            <a:pathLst>
              <a:path w="2133600" h="533400">
                <a:moveTo>
                  <a:pt x="2133600" y="445007"/>
                </a:moveTo>
                <a:lnTo>
                  <a:pt x="2133600" y="89153"/>
                </a:lnTo>
                <a:lnTo>
                  <a:pt x="2126646" y="54649"/>
                </a:lnTo>
                <a:lnTo>
                  <a:pt x="2107691" y="26288"/>
                </a:lnTo>
                <a:lnTo>
                  <a:pt x="2079593" y="7072"/>
                </a:lnTo>
                <a:lnTo>
                  <a:pt x="2045208" y="0"/>
                </a:lnTo>
                <a:lnTo>
                  <a:pt x="89154" y="0"/>
                </a:lnTo>
                <a:lnTo>
                  <a:pt x="54649" y="7072"/>
                </a:lnTo>
                <a:lnTo>
                  <a:pt x="26288" y="26288"/>
                </a:lnTo>
                <a:lnTo>
                  <a:pt x="7072" y="54649"/>
                </a:lnTo>
                <a:lnTo>
                  <a:pt x="0" y="89153"/>
                </a:lnTo>
                <a:lnTo>
                  <a:pt x="0" y="445007"/>
                </a:lnTo>
                <a:lnTo>
                  <a:pt x="7072" y="479393"/>
                </a:lnTo>
                <a:lnTo>
                  <a:pt x="26289" y="507491"/>
                </a:lnTo>
                <a:lnTo>
                  <a:pt x="54649" y="526446"/>
                </a:lnTo>
                <a:lnTo>
                  <a:pt x="89154" y="533399"/>
                </a:lnTo>
                <a:lnTo>
                  <a:pt x="2045208" y="533399"/>
                </a:lnTo>
                <a:lnTo>
                  <a:pt x="2079593" y="526446"/>
                </a:lnTo>
                <a:lnTo>
                  <a:pt x="2107691" y="507491"/>
                </a:lnTo>
                <a:lnTo>
                  <a:pt x="2126646" y="479393"/>
                </a:lnTo>
                <a:lnTo>
                  <a:pt x="2133600" y="445007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23067" y="2630423"/>
            <a:ext cx="2143760" cy="543560"/>
          </a:xfrm>
          <a:custGeom>
            <a:avLst/>
            <a:gdLst/>
            <a:ahLst/>
            <a:cxnLst/>
            <a:rect l="l" t="t" r="r" b="b"/>
            <a:pathLst>
              <a:path w="2143760" h="543560">
                <a:moveTo>
                  <a:pt x="2143506" y="449579"/>
                </a:moveTo>
                <a:lnTo>
                  <a:pt x="2143506" y="93725"/>
                </a:lnTo>
                <a:lnTo>
                  <a:pt x="2142744" y="84581"/>
                </a:lnTo>
                <a:lnTo>
                  <a:pt x="2130531" y="46387"/>
                </a:lnTo>
                <a:lnTo>
                  <a:pt x="2088150" y="8469"/>
                </a:lnTo>
                <a:lnTo>
                  <a:pt x="2049780" y="0"/>
                </a:lnTo>
                <a:lnTo>
                  <a:pt x="93725" y="0"/>
                </a:lnTo>
                <a:lnTo>
                  <a:pt x="37976" y="18416"/>
                </a:lnTo>
                <a:lnTo>
                  <a:pt x="4571" y="66293"/>
                </a:lnTo>
                <a:lnTo>
                  <a:pt x="0" y="93725"/>
                </a:lnTo>
                <a:lnTo>
                  <a:pt x="0" y="449579"/>
                </a:lnTo>
                <a:lnTo>
                  <a:pt x="9906" y="490727"/>
                </a:lnTo>
                <a:lnTo>
                  <a:pt x="9906" y="85343"/>
                </a:lnTo>
                <a:lnTo>
                  <a:pt x="11429" y="76961"/>
                </a:lnTo>
                <a:lnTo>
                  <a:pt x="13715" y="68579"/>
                </a:lnTo>
                <a:lnTo>
                  <a:pt x="13715" y="69341"/>
                </a:lnTo>
                <a:lnTo>
                  <a:pt x="16001" y="63055"/>
                </a:lnTo>
                <a:lnTo>
                  <a:pt x="16001" y="60959"/>
                </a:lnTo>
                <a:lnTo>
                  <a:pt x="19811" y="53339"/>
                </a:lnTo>
                <a:lnTo>
                  <a:pt x="19811" y="54101"/>
                </a:lnTo>
                <a:lnTo>
                  <a:pt x="23621" y="47751"/>
                </a:lnTo>
                <a:lnTo>
                  <a:pt x="23621" y="47243"/>
                </a:lnTo>
                <a:lnTo>
                  <a:pt x="28955" y="40385"/>
                </a:lnTo>
                <a:lnTo>
                  <a:pt x="34290" y="34289"/>
                </a:lnTo>
                <a:lnTo>
                  <a:pt x="40386" y="28955"/>
                </a:lnTo>
                <a:lnTo>
                  <a:pt x="47243" y="23621"/>
                </a:lnTo>
                <a:lnTo>
                  <a:pt x="47243" y="23926"/>
                </a:lnTo>
                <a:lnTo>
                  <a:pt x="53340" y="20269"/>
                </a:lnTo>
                <a:lnTo>
                  <a:pt x="53340" y="19811"/>
                </a:lnTo>
                <a:lnTo>
                  <a:pt x="60960" y="16001"/>
                </a:lnTo>
                <a:lnTo>
                  <a:pt x="60960" y="16763"/>
                </a:lnTo>
                <a:lnTo>
                  <a:pt x="68580" y="13993"/>
                </a:lnTo>
                <a:lnTo>
                  <a:pt x="68580" y="13715"/>
                </a:lnTo>
                <a:lnTo>
                  <a:pt x="76962" y="11429"/>
                </a:lnTo>
                <a:lnTo>
                  <a:pt x="85344" y="9905"/>
                </a:lnTo>
                <a:lnTo>
                  <a:pt x="2058162" y="9905"/>
                </a:lnTo>
                <a:lnTo>
                  <a:pt x="2066544" y="11429"/>
                </a:lnTo>
                <a:lnTo>
                  <a:pt x="2074926" y="13715"/>
                </a:lnTo>
                <a:lnTo>
                  <a:pt x="2074926" y="13993"/>
                </a:lnTo>
                <a:lnTo>
                  <a:pt x="2082545" y="16763"/>
                </a:lnTo>
                <a:lnTo>
                  <a:pt x="2082545" y="16001"/>
                </a:lnTo>
                <a:lnTo>
                  <a:pt x="2090166" y="19811"/>
                </a:lnTo>
                <a:lnTo>
                  <a:pt x="2090166" y="20269"/>
                </a:lnTo>
                <a:lnTo>
                  <a:pt x="2096262" y="23926"/>
                </a:lnTo>
                <a:lnTo>
                  <a:pt x="2096262" y="23621"/>
                </a:lnTo>
                <a:lnTo>
                  <a:pt x="2103120" y="28955"/>
                </a:lnTo>
                <a:lnTo>
                  <a:pt x="2109216" y="34289"/>
                </a:lnTo>
                <a:lnTo>
                  <a:pt x="2114550" y="40385"/>
                </a:lnTo>
                <a:lnTo>
                  <a:pt x="2119884" y="47243"/>
                </a:lnTo>
                <a:lnTo>
                  <a:pt x="2119884" y="47751"/>
                </a:lnTo>
                <a:lnTo>
                  <a:pt x="2123694" y="54101"/>
                </a:lnTo>
                <a:lnTo>
                  <a:pt x="2123694" y="53339"/>
                </a:lnTo>
                <a:lnTo>
                  <a:pt x="2127504" y="60959"/>
                </a:lnTo>
                <a:lnTo>
                  <a:pt x="2127504" y="63055"/>
                </a:lnTo>
                <a:lnTo>
                  <a:pt x="2129790" y="69341"/>
                </a:lnTo>
                <a:lnTo>
                  <a:pt x="2129790" y="68579"/>
                </a:lnTo>
                <a:lnTo>
                  <a:pt x="2132076" y="76961"/>
                </a:lnTo>
                <a:lnTo>
                  <a:pt x="2133600" y="85343"/>
                </a:lnTo>
                <a:lnTo>
                  <a:pt x="2133600" y="490196"/>
                </a:lnTo>
                <a:lnTo>
                  <a:pt x="2135036" y="487950"/>
                </a:lnTo>
                <a:lnTo>
                  <a:pt x="2142744" y="458723"/>
                </a:lnTo>
                <a:lnTo>
                  <a:pt x="2143506" y="449579"/>
                </a:lnTo>
                <a:close/>
              </a:path>
              <a:path w="2143760" h="543560">
                <a:moveTo>
                  <a:pt x="16764" y="482345"/>
                </a:moveTo>
                <a:lnTo>
                  <a:pt x="13716" y="473963"/>
                </a:lnTo>
                <a:lnTo>
                  <a:pt x="13716" y="474725"/>
                </a:lnTo>
                <a:lnTo>
                  <a:pt x="11430" y="466344"/>
                </a:lnTo>
                <a:lnTo>
                  <a:pt x="9906" y="457961"/>
                </a:lnTo>
                <a:lnTo>
                  <a:pt x="9906" y="490727"/>
                </a:lnTo>
                <a:lnTo>
                  <a:pt x="12890" y="496697"/>
                </a:lnTo>
                <a:lnTo>
                  <a:pt x="16002" y="501576"/>
                </a:lnTo>
                <a:lnTo>
                  <a:pt x="16002" y="482345"/>
                </a:lnTo>
                <a:lnTo>
                  <a:pt x="16764" y="482345"/>
                </a:lnTo>
                <a:close/>
              </a:path>
              <a:path w="2143760" h="543560">
                <a:moveTo>
                  <a:pt x="16763" y="60959"/>
                </a:moveTo>
                <a:lnTo>
                  <a:pt x="16001" y="60959"/>
                </a:lnTo>
                <a:lnTo>
                  <a:pt x="16001" y="63055"/>
                </a:lnTo>
                <a:lnTo>
                  <a:pt x="16763" y="60959"/>
                </a:lnTo>
                <a:close/>
              </a:path>
              <a:path w="2143760" h="543560">
                <a:moveTo>
                  <a:pt x="24384" y="496823"/>
                </a:moveTo>
                <a:lnTo>
                  <a:pt x="19812" y="489203"/>
                </a:lnTo>
                <a:lnTo>
                  <a:pt x="19812" y="489966"/>
                </a:lnTo>
                <a:lnTo>
                  <a:pt x="16002" y="482345"/>
                </a:lnTo>
                <a:lnTo>
                  <a:pt x="16002" y="501576"/>
                </a:lnTo>
                <a:lnTo>
                  <a:pt x="18659" y="505744"/>
                </a:lnTo>
                <a:lnTo>
                  <a:pt x="23622" y="511632"/>
                </a:lnTo>
                <a:lnTo>
                  <a:pt x="23622" y="496061"/>
                </a:lnTo>
                <a:lnTo>
                  <a:pt x="24384" y="496823"/>
                </a:lnTo>
                <a:close/>
              </a:path>
              <a:path w="2143760" h="543560">
                <a:moveTo>
                  <a:pt x="24383" y="46481"/>
                </a:moveTo>
                <a:lnTo>
                  <a:pt x="23621" y="47243"/>
                </a:lnTo>
                <a:lnTo>
                  <a:pt x="23621" y="47751"/>
                </a:lnTo>
                <a:lnTo>
                  <a:pt x="24383" y="46481"/>
                </a:lnTo>
                <a:close/>
              </a:path>
              <a:path w="2143760" h="543560">
                <a:moveTo>
                  <a:pt x="47244" y="530629"/>
                </a:moveTo>
                <a:lnTo>
                  <a:pt x="47244" y="519683"/>
                </a:lnTo>
                <a:lnTo>
                  <a:pt x="40386" y="514349"/>
                </a:lnTo>
                <a:lnTo>
                  <a:pt x="34290" y="509016"/>
                </a:lnTo>
                <a:lnTo>
                  <a:pt x="28956" y="502919"/>
                </a:lnTo>
                <a:lnTo>
                  <a:pt x="23622" y="496061"/>
                </a:lnTo>
                <a:lnTo>
                  <a:pt x="23622" y="511632"/>
                </a:lnTo>
                <a:lnTo>
                  <a:pt x="25575" y="513950"/>
                </a:lnTo>
                <a:lnTo>
                  <a:pt x="34290" y="521969"/>
                </a:lnTo>
                <a:lnTo>
                  <a:pt x="41148" y="527304"/>
                </a:lnTo>
                <a:lnTo>
                  <a:pt x="47244" y="530629"/>
                </a:lnTo>
                <a:close/>
              </a:path>
              <a:path w="2143760" h="543560">
                <a:moveTo>
                  <a:pt x="47243" y="23926"/>
                </a:moveTo>
                <a:lnTo>
                  <a:pt x="47243" y="23621"/>
                </a:lnTo>
                <a:lnTo>
                  <a:pt x="46481" y="24383"/>
                </a:lnTo>
                <a:lnTo>
                  <a:pt x="47243" y="23926"/>
                </a:lnTo>
                <a:close/>
              </a:path>
              <a:path w="2143760" h="543560">
                <a:moveTo>
                  <a:pt x="54102" y="523494"/>
                </a:moveTo>
                <a:lnTo>
                  <a:pt x="46482" y="518921"/>
                </a:lnTo>
                <a:lnTo>
                  <a:pt x="47244" y="519683"/>
                </a:lnTo>
                <a:lnTo>
                  <a:pt x="47244" y="530629"/>
                </a:lnTo>
                <a:lnTo>
                  <a:pt x="49530" y="531876"/>
                </a:lnTo>
                <a:lnTo>
                  <a:pt x="53340" y="533644"/>
                </a:lnTo>
                <a:lnTo>
                  <a:pt x="53340" y="523494"/>
                </a:lnTo>
                <a:lnTo>
                  <a:pt x="54102" y="523494"/>
                </a:lnTo>
                <a:close/>
              </a:path>
              <a:path w="2143760" h="543560">
                <a:moveTo>
                  <a:pt x="54102" y="19811"/>
                </a:moveTo>
                <a:lnTo>
                  <a:pt x="53340" y="19811"/>
                </a:lnTo>
                <a:lnTo>
                  <a:pt x="53340" y="20269"/>
                </a:lnTo>
                <a:lnTo>
                  <a:pt x="54102" y="19811"/>
                </a:lnTo>
                <a:close/>
              </a:path>
              <a:path w="2143760" h="543560">
                <a:moveTo>
                  <a:pt x="69342" y="529590"/>
                </a:moveTo>
                <a:lnTo>
                  <a:pt x="60960" y="526541"/>
                </a:lnTo>
                <a:lnTo>
                  <a:pt x="60960" y="527304"/>
                </a:lnTo>
                <a:lnTo>
                  <a:pt x="53340" y="523494"/>
                </a:lnTo>
                <a:lnTo>
                  <a:pt x="53340" y="533644"/>
                </a:lnTo>
                <a:lnTo>
                  <a:pt x="59955" y="536715"/>
                </a:lnTo>
                <a:lnTo>
                  <a:pt x="68580" y="539383"/>
                </a:lnTo>
                <a:lnTo>
                  <a:pt x="68580" y="529590"/>
                </a:lnTo>
                <a:lnTo>
                  <a:pt x="69342" y="529590"/>
                </a:lnTo>
                <a:close/>
              </a:path>
              <a:path w="2143760" h="543560">
                <a:moveTo>
                  <a:pt x="69342" y="13715"/>
                </a:moveTo>
                <a:lnTo>
                  <a:pt x="68580" y="13715"/>
                </a:lnTo>
                <a:lnTo>
                  <a:pt x="68580" y="13993"/>
                </a:lnTo>
                <a:lnTo>
                  <a:pt x="69342" y="13715"/>
                </a:lnTo>
                <a:close/>
              </a:path>
              <a:path w="2143760" h="543560">
                <a:moveTo>
                  <a:pt x="2074926" y="538716"/>
                </a:moveTo>
                <a:lnTo>
                  <a:pt x="2074926" y="529589"/>
                </a:lnTo>
                <a:lnTo>
                  <a:pt x="2066544" y="531875"/>
                </a:lnTo>
                <a:lnTo>
                  <a:pt x="2058162" y="533399"/>
                </a:lnTo>
                <a:lnTo>
                  <a:pt x="85344" y="533399"/>
                </a:lnTo>
                <a:lnTo>
                  <a:pt x="76962" y="531876"/>
                </a:lnTo>
                <a:lnTo>
                  <a:pt x="68580" y="529590"/>
                </a:lnTo>
                <a:lnTo>
                  <a:pt x="68580" y="539383"/>
                </a:lnTo>
                <a:lnTo>
                  <a:pt x="70946" y="540115"/>
                </a:lnTo>
                <a:lnTo>
                  <a:pt x="82278" y="542252"/>
                </a:lnTo>
                <a:lnTo>
                  <a:pt x="93726" y="543305"/>
                </a:lnTo>
                <a:lnTo>
                  <a:pt x="2049780" y="543305"/>
                </a:lnTo>
                <a:lnTo>
                  <a:pt x="2058924" y="542543"/>
                </a:lnTo>
                <a:lnTo>
                  <a:pt x="2068830" y="541019"/>
                </a:lnTo>
                <a:lnTo>
                  <a:pt x="2074926" y="538716"/>
                </a:lnTo>
                <a:close/>
              </a:path>
              <a:path w="2143760" h="543560">
                <a:moveTo>
                  <a:pt x="2074926" y="13993"/>
                </a:moveTo>
                <a:lnTo>
                  <a:pt x="2074926" y="13715"/>
                </a:lnTo>
                <a:lnTo>
                  <a:pt x="2074164" y="13715"/>
                </a:lnTo>
                <a:lnTo>
                  <a:pt x="2074926" y="13993"/>
                </a:lnTo>
                <a:close/>
              </a:path>
              <a:path w="2143760" h="543560">
                <a:moveTo>
                  <a:pt x="2090166" y="532958"/>
                </a:moveTo>
                <a:lnTo>
                  <a:pt x="2090166" y="523493"/>
                </a:lnTo>
                <a:lnTo>
                  <a:pt x="2082545" y="527303"/>
                </a:lnTo>
                <a:lnTo>
                  <a:pt x="2082545" y="526541"/>
                </a:lnTo>
                <a:lnTo>
                  <a:pt x="2074164" y="529589"/>
                </a:lnTo>
                <a:lnTo>
                  <a:pt x="2074926" y="529589"/>
                </a:lnTo>
                <a:lnTo>
                  <a:pt x="2074926" y="538716"/>
                </a:lnTo>
                <a:lnTo>
                  <a:pt x="2090166" y="532958"/>
                </a:lnTo>
                <a:close/>
              </a:path>
              <a:path w="2143760" h="543560">
                <a:moveTo>
                  <a:pt x="2090166" y="20269"/>
                </a:moveTo>
                <a:lnTo>
                  <a:pt x="2090166" y="19811"/>
                </a:lnTo>
                <a:lnTo>
                  <a:pt x="2089404" y="19811"/>
                </a:lnTo>
                <a:lnTo>
                  <a:pt x="2090166" y="20269"/>
                </a:lnTo>
                <a:close/>
              </a:path>
              <a:path w="2143760" h="543560">
                <a:moveTo>
                  <a:pt x="2097024" y="518921"/>
                </a:moveTo>
                <a:lnTo>
                  <a:pt x="2089404" y="523493"/>
                </a:lnTo>
                <a:lnTo>
                  <a:pt x="2090166" y="523493"/>
                </a:lnTo>
                <a:lnTo>
                  <a:pt x="2090166" y="532958"/>
                </a:lnTo>
                <a:lnTo>
                  <a:pt x="2096262" y="530654"/>
                </a:lnTo>
                <a:lnTo>
                  <a:pt x="2096262" y="519683"/>
                </a:lnTo>
                <a:lnTo>
                  <a:pt x="2097024" y="518921"/>
                </a:lnTo>
                <a:close/>
              </a:path>
              <a:path w="2143760" h="543560">
                <a:moveTo>
                  <a:pt x="2097024" y="24383"/>
                </a:moveTo>
                <a:lnTo>
                  <a:pt x="2096262" y="23621"/>
                </a:lnTo>
                <a:lnTo>
                  <a:pt x="2096262" y="23926"/>
                </a:lnTo>
                <a:lnTo>
                  <a:pt x="2097024" y="24383"/>
                </a:lnTo>
                <a:close/>
              </a:path>
              <a:path w="2143760" h="543560">
                <a:moveTo>
                  <a:pt x="2119884" y="511642"/>
                </a:moveTo>
                <a:lnTo>
                  <a:pt x="2119884" y="496061"/>
                </a:lnTo>
                <a:lnTo>
                  <a:pt x="2114550" y="502919"/>
                </a:lnTo>
                <a:lnTo>
                  <a:pt x="2109216" y="509015"/>
                </a:lnTo>
                <a:lnTo>
                  <a:pt x="2103120" y="514349"/>
                </a:lnTo>
                <a:lnTo>
                  <a:pt x="2096262" y="519683"/>
                </a:lnTo>
                <a:lnTo>
                  <a:pt x="2096262" y="530654"/>
                </a:lnTo>
                <a:lnTo>
                  <a:pt x="2097118" y="530331"/>
                </a:lnTo>
                <a:lnTo>
                  <a:pt x="2119507" y="512230"/>
                </a:lnTo>
                <a:lnTo>
                  <a:pt x="2119884" y="511642"/>
                </a:lnTo>
                <a:close/>
              </a:path>
              <a:path w="2143760" h="543560">
                <a:moveTo>
                  <a:pt x="2119884" y="47751"/>
                </a:moveTo>
                <a:lnTo>
                  <a:pt x="2119884" y="47243"/>
                </a:lnTo>
                <a:lnTo>
                  <a:pt x="2119122" y="46481"/>
                </a:lnTo>
                <a:lnTo>
                  <a:pt x="2119884" y="47751"/>
                </a:lnTo>
                <a:close/>
              </a:path>
              <a:path w="2143760" h="543560">
                <a:moveTo>
                  <a:pt x="2127504" y="499728"/>
                </a:moveTo>
                <a:lnTo>
                  <a:pt x="2127504" y="482345"/>
                </a:lnTo>
                <a:lnTo>
                  <a:pt x="2123694" y="489965"/>
                </a:lnTo>
                <a:lnTo>
                  <a:pt x="2123694" y="489203"/>
                </a:lnTo>
                <a:lnTo>
                  <a:pt x="2119122" y="496823"/>
                </a:lnTo>
                <a:lnTo>
                  <a:pt x="2119884" y="496061"/>
                </a:lnTo>
                <a:lnTo>
                  <a:pt x="2119884" y="511642"/>
                </a:lnTo>
                <a:lnTo>
                  <a:pt x="2127504" y="499728"/>
                </a:lnTo>
                <a:close/>
              </a:path>
              <a:path w="2143760" h="543560">
                <a:moveTo>
                  <a:pt x="2127504" y="63055"/>
                </a:moveTo>
                <a:lnTo>
                  <a:pt x="2127504" y="60959"/>
                </a:lnTo>
                <a:lnTo>
                  <a:pt x="2126742" y="60959"/>
                </a:lnTo>
                <a:lnTo>
                  <a:pt x="2127504" y="63055"/>
                </a:lnTo>
                <a:close/>
              </a:path>
              <a:path w="2143760" h="543560">
                <a:moveTo>
                  <a:pt x="2133600" y="490196"/>
                </a:moveTo>
                <a:lnTo>
                  <a:pt x="2133600" y="457961"/>
                </a:lnTo>
                <a:lnTo>
                  <a:pt x="2132076" y="466343"/>
                </a:lnTo>
                <a:lnTo>
                  <a:pt x="2129790" y="474725"/>
                </a:lnTo>
                <a:lnTo>
                  <a:pt x="2129790" y="473963"/>
                </a:lnTo>
                <a:lnTo>
                  <a:pt x="2126742" y="482345"/>
                </a:lnTo>
                <a:lnTo>
                  <a:pt x="2127504" y="482345"/>
                </a:lnTo>
                <a:lnTo>
                  <a:pt x="2127504" y="499728"/>
                </a:lnTo>
                <a:lnTo>
                  <a:pt x="2133600" y="4901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11123" y="2700782"/>
            <a:ext cx="216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子密钥生成算法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03639" y="4920996"/>
            <a:ext cx="1066800" cy="838200"/>
          </a:xfrm>
          <a:custGeom>
            <a:avLst/>
            <a:gdLst/>
            <a:ahLst/>
            <a:cxnLst/>
            <a:rect l="l" t="t" r="r" b="b"/>
            <a:pathLst>
              <a:path w="1066800" h="838200">
                <a:moveTo>
                  <a:pt x="1066800" y="698753"/>
                </a:moveTo>
                <a:lnTo>
                  <a:pt x="1066800" y="140207"/>
                </a:lnTo>
                <a:lnTo>
                  <a:pt x="1059685" y="96072"/>
                </a:lnTo>
                <a:lnTo>
                  <a:pt x="1039880" y="57607"/>
                </a:lnTo>
                <a:lnTo>
                  <a:pt x="1009686" y="27188"/>
                </a:lnTo>
                <a:lnTo>
                  <a:pt x="971409" y="7193"/>
                </a:lnTo>
                <a:lnTo>
                  <a:pt x="927354" y="0"/>
                </a:lnTo>
                <a:lnTo>
                  <a:pt x="140208" y="0"/>
                </a:lnTo>
                <a:lnTo>
                  <a:pt x="96072" y="7193"/>
                </a:lnTo>
                <a:lnTo>
                  <a:pt x="57607" y="27188"/>
                </a:lnTo>
                <a:lnTo>
                  <a:pt x="27188" y="57607"/>
                </a:lnTo>
                <a:lnTo>
                  <a:pt x="7193" y="96072"/>
                </a:lnTo>
                <a:lnTo>
                  <a:pt x="0" y="140207"/>
                </a:lnTo>
                <a:lnTo>
                  <a:pt x="0" y="698753"/>
                </a:lnTo>
                <a:lnTo>
                  <a:pt x="7193" y="742809"/>
                </a:lnTo>
                <a:lnTo>
                  <a:pt x="27188" y="781086"/>
                </a:lnTo>
                <a:lnTo>
                  <a:pt x="57607" y="811280"/>
                </a:lnTo>
                <a:lnTo>
                  <a:pt x="96072" y="831085"/>
                </a:lnTo>
                <a:lnTo>
                  <a:pt x="140208" y="838199"/>
                </a:lnTo>
                <a:lnTo>
                  <a:pt x="927354" y="838199"/>
                </a:lnTo>
                <a:lnTo>
                  <a:pt x="971409" y="831085"/>
                </a:lnTo>
                <a:lnTo>
                  <a:pt x="1009686" y="811280"/>
                </a:lnTo>
                <a:lnTo>
                  <a:pt x="1039880" y="781086"/>
                </a:lnTo>
                <a:lnTo>
                  <a:pt x="1059685" y="742809"/>
                </a:lnTo>
                <a:lnTo>
                  <a:pt x="1066800" y="698753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99067" y="4916423"/>
            <a:ext cx="1076960" cy="848360"/>
          </a:xfrm>
          <a:custGeom>
            <a:avLst/>
            <a:gdLst/>
            <a:ahLst/>
            <a:cxnLst/>
            <a:rect l="l" t="t" r="r" b="b"/>
            <a:pathLst>
              <a:path w="1076960" h="848360">
                <a:moveTo>
                  <a:pt x="1076706" y="703325"/>
                </a:moveTo>
                <a:lnTo>
                  <a:pt x="1076706" y="144779"/>
                </a:lnTo>
                <a:lnTo>
                  <a:pt x="1075944" y="137159"/>
                </a:lnTo>
                <a:lnTo>
                  <a:pt x="1075944" y="129539"/>
                </a:lnTo>
                <a:lnTo>
                  <a:pt x="1061268" y="80138"/>
                </a:lnTo>
                <a:lnTo>
                  <a:pt x="1031347" y="39957"/>
                </a:lnTo>
                <a:lnTo>
                  <a:pt x="989626" y="12182"/>
                </a:lnTo>
                <a:lnTo>
                  <a:pt x="939546" y="0"/>
                </a:lnTo>
                <a:lnTo>
                  <a:pt x="144780" y="0"/>
                </a:lnTo>
                <a:lnTo>
                  <a:pt x="94169" y="9214"/>
                </a:lnTo>
                <a:lnTo>
                  <a:pt x="50868" y="35080"/>
                </a:lnTo>
                <a:lnTo>
                  <a:pt x="18708" y="74077"/>
                </a:lnTo>
                <a:lnTo>
                  <a:pt x="1523" y="122681"/>
                </a:lnTo>
                <a:lnTo>
                  <a:pt x="0" y="137159"/>
                </a:lnTo>
                <a:lnTo>
                  <a:pt x="0" y="710945"/>
                </a:lnTo>
                <a:lnTo>
                  <a:pt x="762" y="718565"/>
                </a:lnTo>
                <a:lnTo>
                  <a:pt x="1524" y="725423"/>
                </a:lnTo>
                <a:lnTo>
                  <a:pt x="3048" y="732281"/>
                </a:lnTo>
                <a:lnTo>
                  <a:pt x="9906" y="755521"/>
                </a:lnTo>
                <a:lnTo>
                  <a:pt x="9906" y="137921"/>
                </a:lnTo>
                <a:lnTo>
                  <a:pt x="12191" y="117347"/>
                </a:lnTo>
                <a:lnTo>
                  <a:pt x="13715" y="110489"/>
                </a:lnTo>
                <a:lnTo>
                  <a:pt x="13715" y="111251"/>
                </a:lnTo>
                <a:lnTo>
                  <a:pt x="16001" y="104393"/>
                </a:lnTo>
                <a:lnTo>
                  <a:pt x="17525" y="100329"/>
                </a:lnTo>
                <a:lnTo>
                  <a:pt x="17525" y="98297"/>
                </a:lnTo>
                <a:lnTo>
                  <a:pt x="20574" y="92201"/>
                </a:lnTo>
                <a:lnTo>
                  <a:pt x="22859" y="86105"/>
                </a:lnTo>
                <a:lnTo>
                  <a:pt x="25907" y="80009"/>
                </a:lnTo>
                <a:lnTo>
                  <a:pt x="25907" y="80771"/>
                </a:lnTo>
                <a:lnTo>
                  <a:pt x="32765" y="69341"/>
                </a:lnTo>
                <a:lnTo>
                  <a:pt x="40386" y="58673"/>
                </a:lnTo>
                <a:lnTo>
                  <a:pt x="48767" y="49593"/>
                </a:lnTo>
                <a:lnTo>
                  <a:pt x="49529" y="48767"/>
                </a:lnTo>
                <a:lnTo>
                  <a:pt x="58673" y="40385"/>
                </a:lnTo>
                <a:lnTo>
                  <a:pt x="69341" y="32765"/>
                </a:lnTo>
                <a:lnTo>
                  <a:pt x="80009" y="26365"/>
                </a:lnTo>
                <a:lnTo>
                  <a:pt x="80009" y="25907"/>
                </a:lnTo>
                <a:lnTo>
                  <a:pt x="86105" y="22859"/>
                </a:lnTo>
                <a:lnTo>
                  <a:pt x="92201" y="20573"/>
                </a:lnTo>
                <a:lnTo>
                  <a:pt x="98297" y="17525"/>
                </a:lnTo>
                <a:lnTo>
                  <a:pt x="98297" y="18287"/>
                </a:lnTo>
                <a:lnTo>
                  <a:pt x="104394" y="16001"/>
                </a:lnTo>
                <a:lnTo>
                  <a:pt x="110489" y="13969"/>
                </a:lnTo>
                <a:lnTo>
                  <a:pt x="110489" y="13715"/>
                </a:lnTo>
                <a:lnTo>
                  <a:pt x="117348" y="12191"/>
                </a:lnTo>
                <a:lnTo>
                  <a:pt x="137922" y="9905"/>
                </a:lnTo>
                <a:lnTo>
                  <a:pt x="939546" y="9990"/>
                </a:lnTo>
                <a:lnTo>
                  <a:pt x="959358" y="12191"/>
                </a:lnTo>
                <a:lnTo>
                  <a:pt x="966216" y="13715"/>
                </a:lnTo>
                <a:lnTo>
                  <a:pt x="966216" y="13969"/>
                </a:lnTo>
                <a:lnTo>
                  <a:pt x="972312" y="16001"/>
                </a:lnTo>
                <a:lnTo>
                  <a:pt x="978408" y="18287"/>
                </a:lnTo>
                <a:lnTo>
                  <a:pt x="978408" y="17525"/>
                </a:lnTo>
                <a:lnTo>
                  <a:pt x="984504" y="20573"/>
                </a:lnTo>
                <a:lnTo>
                  <a:pt x="990600" y="22859"/>
                </a:lnTo>
                <a:lnTo>
                  <a:pt x="996696" y="25907"/>
                </a:lnTo>
                <a:lnTo>
                  <a:pt x="996696" y="26365"/>
                </a:lnTo>
                <a:lnTo>
                  <a:pt x="1007363" y="32765"/>
                </a:lnTo>
                <a:lnTo>
                  <a:pt x="1018032" y="40385"/>
                </a:lnTo>
                <a:lnTo>
                  <a:pt x="1027176" y="48826"/>
                </a:lnTo>
                <a:lnTo>
                  <a:pt x="1027938" y="49529"/>
                </a:lnTo>
                <a:lnTo>
                  <a:pt x="1036319" y="58673"/>
                </a:lnTo>
                <a:lnTo>
                  <a:pt x="1043940" y="69341"/>
                </a:lnTo>
                <a:lnTo>
                  <a:pt x="1050798" y="80771"/>
                </a:lnTo>
                <a:lnTo>
                  <a:pt x="1050798" y="80009"/>
                </a:lnTo>
                <a:lnTo>
                  <a:pt x="1053846" y="86105"/>
                </a:lnTo>
                <a:lnTo>
                  <a:pt x="1056132" y="92201"/>
                </a:lnTo>
                <a:lnTo>
                  <a:pt x="1059180" y="98297"/>
                </a:lnTo>
                <a:lnTo>
                  <a:pt x="1059180" y="100329"/>
                </a:lnTo>
                <a:lnTo>
                  <a:pt x="1060704" y="104393"/>
                </a:lnTo>
                <a:lnTo>
                  <a:pt x="1062990" y="111251"/>
                </a:lnTo>
                <a:lnTo>
                  <a:pt x="1062990" y="110489"/>
                </a:lnTo>
                <a:lnTo>
                  <a:pt x="1064514" y="117347"/>
                </a:lnTo>
                <a:lnTo>
                  <a:pt x="1066800" y="137921"/>
                </a:lnTo>
                <a:lnTo>
                  <a:pt x="1066800" y="752027"/>
                </a:lnTo>
                <a:lnTo>
                  <a:pt x="1075944" y="710945"/>
                </a:lnTo>
                <a:lnTo>
                  <a:pt x="1076706" y="703325"/>
                </a:lnTo>
                <a:close/>
              </a:path>
              <a:path w="1076960" h="848360">
                <a:moveTo>
                  <a:pt x="18288" y="749807"/>
                </a:moveTo>
                <a:lnTo>
                  <a:pt x="16002" y="743711"/>
                </a:lnTo>
                <a:lnTo>
                  <a:pt x="13716" y="736853"/>
                </a:lnTo>
                <a:lnTo>
                  <a:pt x="13716" y="737615"/>
                </a:lnTo>
                <a:lnTo>
                  <a:pt x="12192" y="730757"/>
                </a:lnTo>
                <a:lnTo>
                  <a:pt x="9906" y="710183"/>
                </a:lnTo>
                <a:lnTo>
                  <a:pt x="9906" y="755521"/>
                </a:lnTo>
                <a:lnTo>
                  <a:pt x="10031" y="755947"/>
                </a:lnTo>
                <a:lnTo>
                  <a:pt x="17526" y="771125"/>
                </a:lnTo>
                <a:lnTo>
                  <a:pt x="17526" y="749807"/>
                </a:lnTo>
                <a:lnTo>
                  <a:pt x="18288" y="749807"/>
                </a:lnTo>
                <a:close/>
              </a:path>
              <a:path w="1076960" h="848360">
                <a:moveTo>
                  <a:pt x="18287" y="98297"/>
                </a:moveTo>
                <a:lnTo>
                  <a:pt x="17525" y="98297"/>
                </a:lnTo>
                <a:lnTo>
                  <a:pt x="17525" y="100329"/>
                </a:lnTo>
                <a:lnTo>
                  <a:pt x="18287" y="98297"/>
                </a:lnTo>
                <a:close/>
              </a:path>
              <a:path w="1076960" h="848360">
                <a:moveTo>
                  <a:pt x="49530" y="811560"/>
                </a:moveTo>
                <a:lnTo>
                  <a:pt x="49530" y="799337"/>
                </a:lnTo>
                <a:lnTo>
                  <a:pt x="48768" y="798575"/>
                </a:lnTo>
                <a:lnTo>
                  <a:pt x="40386" y="789431"/>
                </a:lnTo>
                <a:lnTo>
                  <a:pt x="32766" y="778763"/>
                </a:lnTo>
                <a:lnTo>
                  <a:pt x="25908" y="767333"/>
                </a:lnTo>
                <a:lnTo>
                  <a:pt x="25908" y="768095"/>
                </a:lnTo>
                <a:lnTo>
                  <a:pt x="22860" y="761999"/>
                </a:lnTo>
                <a:lnTo>
                  <a:pt x="20574" y="755903"/>
                </a:lnTo>
                <a:lnTo>
                  <a:pt x="17526" y="749807"/>
                </a:lnTo>
                <a:lnTo>
                  <a:pt x="17526" y="771125"/>
                </a:lnTo>
                <a:lnTo>
                  <a:pt x="20702" y="777559"/>
                </a:lnTo>
                <a:lnTo>
                  <a:pt x="34928" y="797106"/>
                </a:lnTo>
                <a:lnTo>
                  <a:pt x="49530" y="811560"/>
                </a:lnTo>
                <a:close/>
              </a:path>
              <a:path w="1076960" h="848360">
                <a:moveTo>
                  <a:pt x="49529" y="48767"/>
                </a:moveTo>
                <a:lnTo>
                  <a:pt x="48767" y="49529"/>
                </a:lnTo>
                <a:lnTo>
                  <a:pt x="49164" y="49164"/>
                </a:lnTo>
                <a:lnTo>
                  <a:pt x="49529" y="48767"/>
                </a:lnTo>
                <a:close/>
              </a:path>
              <a:path w="1076960" h="848360">
                <a:moveTo>
                  <a:pt x="49164" y="49164"/>
                </a:moveTo>
                <a:lnTo>
                  <a:pt x="48767" y="49529"/>
                </a:lnTo>
                <a:lnTo>
                  <a:pt x="49164" y="49164"/>
                </a:lnTo>
                <a:close/>
              </a:path>
              <a:path w="1076960" h="848360">
                <a:moveTo>
                  <a:pt x="49164" y="798941"/>
                </a:moveTo>
                <a:lnTo>
                  <a:pt x="48768" y="798512"/>
                </a:lnTo>
                <a:lnTo>
                  <a:pt x="49164" y="798941"/>
                </a:lnTo>
                <a:close/>
              </a:path>
              <a:path w="1076960" h="848360">
                <a:moveTo>
                  <a:pt x="49530" y="799337"/>
                </a:moveTo>
                <a:lnTo>
                  <a:pt x="49164" y="798941"/>
                </a:lnTo>
                <a:lnTo>
                  <a:pt x="48768" y="798575"/>
                </a:lnTo>
                <a:lnTo>
                  <a:pt x="49530" y="799337"/>
                </a:lnTo>
                <a:close/>
              </a:path>
              <a:path w="1076960" h="848360">
                <a:moveTo>
                  <a:pt x="49529" y="48826"/>
                </a:moveTo>
                <a:lnTo>
                  <a:pt x="49164" y="49164"/>
                </a:lnTo>
                <a:lnTo>
                  <a:pt x="49529" y="48826"/>
                </a:lnTo>
                <a:close/>
              </a:path>
              <a:path w="1076960" h="848360">
                <a:moveTo>
                  <a:pt x="80772" y="822197"/>
                </a:moveTo>
                <a:lnTo>
                  <a:pt x="69342" y="815339"/>
                </a:lnTo>
                <a:lnTo>
                  <a:pt x="58674" y="807719"/>
                </a:lnTo>
                <a:lnTo>
                  <a:pt x="49164" y="798941"/>
                </a:lnTo>
                <a:lnTo>
                  <a:pt x="49530" y="799337"/>
                </a:lnTo>
                <a:lnTo>
                  <a:pt x="49530" y="811560"/>
                </a:lnTo>
                <a:lnTo>
                  <a:pt x="52578" y="814577"/>
                </a:lnTo>
                <a:lnTo>
                  <a:pt x="64008" y="822959"/>
                </a:lnTo>
                <a:lnTo>
                  <a:pt x="75438" y="830579"/>
                </a:lnTo>
                <a:lnTo>
                  <a:pt x="80010" y="832591"/>
                </a:lnTo>
                <a:lnTo>
                  <a:pt x="80010" y="822197"/>
                </a:lnTo>
                <a:lnTo>
                  <a:pt x="80772" y="822197"/>
                </a:lnTo>
                <a:close/>
              </a:path>
              <a:path w="1076960" h="848360">
                <a:moveTo>
                  <a:pt x="80772" y="25907"/>
                </a:moveTo>
                <a:lnTo>
                  <a:pt x="80009" y="25907"/>
                </a:lnTo>
                <a:lnTo>
                  <a:pt x="80009" y="26365"/>
                </a:lnTo>
                <a:lnTo>
                  <a:pt x="80772" y="25907"/>
                </a:lnTo>
                <a:close/>
              </a:path>
              <a:path w="1076960" h="848360">
                <a:moveTo>
                  <a:pt x="111252" y="834389"/>
                </a:moveTo>
                <a:lnTo>
                  <a:pt x="104394" y="832103"/>
                </a:lnTo>
                <a:lnTo>
                  <a:pt x="98298" y="829817"/>
                </a:lnTo>
                <a:lnTo>
                  <a:pt x="98298" y="830579"/>
                </a:lnTo>
                <a:lnTo>
                  <a:pt x="92202" y="827531"/>
                </a:lnTo>
                <a:lnTo>
                  <a:pt x="86106" y="825245"/>
                </a:lnTo>
                <a:lnTo>
                  <a:pt x="80010" y="822197"/>
                </a:lnTo>
                <a:lnTo>
                  <a:pt x="80010" y="832591"/>
                </a:lnTo>
                <a:lnTo>
                  <a:pt x="92975" y="838297"/>
                </a:lnTo>
                <a:lnTo>
                  <a:pt x="109027" y="843600"/>
                </a:lnTo>
                <a:lnTo>
                  <a:pt x="110490" y="843880"/>
                </a:lnTo>
                <a:lnTo>
                  <a:pt x="110490" y="834389"/>
                </a:lnTo>
                <a:lnTo>
                  <a:pt x="111252" y="834389"/>
                </a:lnTo>
                <a:close/>
              </a:path>
              <a:path w="1076960" h="848360">
                <a:moveTo>
                  <a:pt x="111252" y="13715"/>
                </a:moveTo>
                <a:lnTo>
                  <a:pt x="110489" y="13715"/>
                </a:lnTo>
                <a:lnTo>
                  <a:pt x="110489" y="13969"/>
                </a:lnTo>
                <a:lnTo>
                  <a:pt x="111252" y="13715"/>
                </a:lnTo>
                <a:close/>
              </a:path>
              <a:path w="1076960" h="848360">
                <a:moveTo>
                  <a:pt x="966216" y="841738"/>
                </a:moveTo>
                <a:lnTo>
                  <a:pt x="966216" y="834389"/>
                </a:lnTo>
                <a:lnTo>
                  <a:pt x="959358" y="835913"/>
                </a:lnTo>
                <a:lnTo>
                  <a:pt x="939546" y="838115"/>
                </a:lnTo>
                <a:lnTo>
                  <a:pt x="137922" y="838199"/>
                </a:lnTo>
                <a:lnTo>
                  <a:pt x="117348" y="835913"/>
                </a:lnTo>
                <a:lnTo>
                  <a:pt x="110490" y="834389"/>
                </a:lnTo>
                <a:lnTo>
                  <a:pt x="110490" y="843880"/>
                </a:lnTo>
                <a:lnTo>
                  <a:pt x="125621" y="846774"/>
                </a:lnTo>
                <a:lnTo>
                  <a:pt x="144780" y="848105"/>
                </a:lnTo>
                <a:lnTo>
                  <a:pt x="931926" y="848105"/>
                </a:lnTo>
                <a:lnTo>
                  <a:pt x="938784" y="847420"/>
                </a:lnTo>
                <a:lnTo>
                  <a:pt x="947166" y="847343"/>
                </a:lnTo>
                <a:lnTo>
                  <a:pt x="966216" y="841738"/>
                </a:lnTo>
                <a:close/>
              </a:path>
              <a:path w="1076960" h="848360">
                <a:moveTo>
                  <a:pt x="966216" y="13969"/>
                </a:moveTo>
                <a:lnTo>
                  <a:pt x="966216" y="13715"/>
                </a:lnTo>
                <a:lnTo>
                  <a:pt x="965454" y="13715"/>
                </a:lnTo>
                <a:lnTo>
                  <a:pt x="966216" y="13969"/>
                </a:lnTo>
                <a:close/>
              </a:path>
              <a:path w="1076960" h="848360">
                <a:moveTo>
                  <a:pt x="996696" y="832407"/>
                </a:moveTo>
                <a:lnTo>
                  <a:pt x="996696" y="822197"/>
                </a:lnTo>
                <a:lnTo>
                  <a:pt x="990600" y="825245"/>
                </a:lnTo>
                <a:lnTo>
                  <a:pt x="984504" y="827531"/>
                </a:lnTo>
                <a:lnTo>
                  <a:pt x="978408" y="830579"/>
                </a:lnTo>
                <a:lnTo>
                  <a:pt x="978408" y="829817"/>
                </a:lnTo>
                <a:lnTo>
                  <a:pt x="972312" y="832103"/>
                </a:lnTo>
                <a:lnTo>
                  <a:pt x="965454" y="834389"/>
                </a:lnTo>
                <a:lnTo>
                  <a:pt x="966216" y="834389"/>
                </a:lnTo>
                <a:lnTo>
                  <a:pt x="966216" y="841738"/>
                </a:lnTo>
                <a:lnTo>
                  <a:pt x="995891" y="833007"/>
                </a:lnTo>
                <a:lnTo>
                  <a:pt x="996696" y="832407"/>
                </a:lnTo>
                <a:close/>
              </a:path>
              <a:path w="1076960" h="848360">
                <a:moveTo>
                  <a:pt x="996696" y="26365"/>
                </a:moveTo>
                <a:lnTo>
                  <a:pt x="996696" y="25907"/>
                </a:lnTo>
                <a:lnTo>
                  <a:pt x="995934" y="25907"/>
                </a:lnTo>
                <a:lnTo>
                  <a:pt x="996696" y="26365"/>
                </a:lnTo>
                <a:close/>
              </a:path>
              <a:path w="1076960" h="848360">
                <a:moveTo>
                  <a:pt x="1027938" y="809120"/>
                </a:moveTo>
                <a:lnTo>
                  <a:pt x="1027938" y="798575"/>
                </a:lnTo>
                <a:lnTo>
                  <a:pt x="1027176" y="799337"/>
                </a:lnTo>
                <a:lnTo>
                  <a:pt x="1018032" y="807719"/>
                </a:lnTo>
                <a:lnTo>
                  <a:pt x="1007363" y="815339"/>
                </a:lnTo>
                <a:lnTo>
                  <a:pt x="995934" y="822197"/>
                </a:lnTo>
                <a:lnTo>
                  <a:pt x="996696" y="822197"/>
                </a:lnTo>
                <a:lnTo>
                  <a:pt x="996696" y="832407"/>
                </a:lnTo>
                <a:lnTo>
                  <a:pt x="1027938" y="809120"/>
                </a:lnTo>
                <a:close/>
              </a:path>
              <a:path w="1076960" h="848360">
                <a:moveTo>
                  <a:pt x="1027938" y="49529"/>
                </a:moveTo>
                <a:lnTo>
                  <a:pt x="1027176" y="48767"/>
                </a:lnTo>
                <a:lnTo>
                  <a:pt x="1027541" y="49164"/>
                </a:lnTo>
                <a:lnTo>
                  <a:pt x="1027938" y="49529"/>
                </a:lnTo>
                <a:close/>
              </a:path>
              <a:path w="1076960" h="848360">
                <a:moveTo>
                  <a:pt x="1027541" y="49164"/>
                </a:moveTo>
                <a:lnTo>
                  <a:pt x="1027176" y="48767"/>
                </a:lnTo>
                <a:lnTo>
                  <a:pt x="1027541" y="49164"/>
                </a:lnTo>
                <a:close/>
              </a:path>
              <a:path w="1076960" h="848360">
                <a:moveTo>
                  <a:pt x="1027541" y="798941"/>
                </a:moveTo>
                <a:lnTo>
                  <a:pt x="1027176" y="799279"/>
                </a:lnTo>
                <a:lnTo>
                  <a:pt x="1027541" y="798941"/>
                </a:lnTo>
                <a:close/>
              </a:path>
              <a:path w="1076960" h="848360">
                <a:moveTo>
                  <a:pt x="1027938" y="798575"/>
                </a:moveTo>
                <a:lnTo>
                  <a:pt x="1027541" y="798941"/>
                </a:lnTo>
                <a:lnTo>
                  <a:pt x="1027176" y="799337"/>
                </a:lnTo>
                <a:lnTo>
                  <a:pt x="1027938" y="798575"/>
                </a:lnTo>
                <a:close/>
              </a:path>
              <a:path w="1076960" h="848360">
                <a:moveTo>
                  <a:pt x="1027938" y="49593"/>
                </a:moveTo>
                <a:lnTo>
                  <a:pt x="1027541" y="49164"/>
                </a:lnTo>
                <a:lnTo>
                  <a:pt x="1027938" y="49593"/>
                </a:lnTo>
                <a:close/>
              </a:path>
              <a:path w="1076960" h="848360">
                <a:moveTo>
                  <a:pt x="1059180" y="769030"/>
                </a:moveTo>
                <a:lnTo>
                  <a:pt x="1059180" y="749807"/>
                </a:lnTo>
                <a:lnTo>
                  <a:pt x="1056132" y="755903"/>
                </a:lnTo>
                <a:lnTo>
                  <a:pt x="1053846" y="761999"/>
                </a:lnTo>
                <a:lnTo>
                  <a:pt x="1050798" y="768095"/>
                </a:lnTo>
                <a:lnTo>
                  <a:pt x="1050798" y="767333"/>
                </a:lnTo>
                <a:lnTo>
                  <a:pt x="1043940" y="778763"/>
                </a:lnTo>
                <a:lnTo>
                  <a:pt x="1036319" y="789431"/>
                </a:lnTo>
                <a:lnTo>
                  <a:pt x="1027541" y="798941"/>
                </a:lnTo>
                <a:lnTo>
                  <a:pt x="1027938" y="798575"/>
                </a:lnTo>
                <a:lnTo>
                  <a:pt x="1027938" y="809120"/>
                </a:lnTo>
                <a:lnTo>
                  <a:pt x="1036691" y="802595"/>
                </a:lnTo>
                <a:lnTo>
                  <a:pt x="1059180" y="769030"/>
                </a:lnTo>
                <a:close/>
              </a:path>
              <a:path w="1076960" h="848360">
                <a:moveTo>
                  <a:pt x="1059180" y="100329"/>
                </a:moveTo>
                <a:lnTo>
                  <a:pt x="1059180" y="98297"/>
                </a:lnTo>
                <a:lnTo>
                  <a:pt x="1058418" y="98297"/>
                </a:lnTo>
                <a:lnTo>
                  <a:pt x="1059180" y="100329"/>
                </a:lnTo>
                <a:close/>
              </a:path>
              <a:path w="1076960" h="848360">
                <a:moveTo>
                  <a:pt x="1066800" y="752027"/>
                </a:moveTo>
                <a:lnTo>
                  <a:pt x="1066800" y="710183"/>
                </a:lnTo>
                <a:lnTo>
                  <a:pt x="1064514" y="730757"/>
                </a:lnTo>
                <a:lnTo>
                  <a:pt x="1062990" y="737615"/>
                </a:lnTo>
                <a:lnTo>
                  <a:pt x="1062990" y="736853"/>
                </a:lnTo>
                <a:lnTo>
                  <a:pt x="1060704" y="743711"/>
                </a:lnTo>
                <a:lnTo>
                  <a:pt x="1058418" y="749807"/>
                </a:lnTo>
                <a:lnTo>
                  <a:pt x="1059180" y="749807"/>
                </a:lnTo>
                <a:lnTo>
                  <a:pt x="1059180" y="769030"/>
                </a:lnTo>
                <a:lnTo>
                  <a:pt x="1064923" y="760458"/>
                </a:lnTo>
                <a:lnTo>
                  <a:pt x="1066800" y="7520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66371" y="4956302"/>
            <a:ext cx="94234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轮函数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70"/>
              </a:lnSpc>
            </a:pPr>
            <a:r>
              <a:rPr sz="2400" b="1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80039" y="4920996"/>
            <a:ext cx="1066800" cy="762000"/>
          </a:xfrm>
          <a:custGeom>
            <a:avLst/>
            <a:gdLst/>
            <a:ahLst/>
            <a:cxnLst/>
            <a:rect l="l" t="t" r="r" b="b"/>
            <a:pathLst>
              <a:path w="1066800" h="762000">
                <a:moveTo>
                  <a:pt x="1066800" y="635507"/>
                </a:moveTo>
                <a:lnTo>
                  <a:pt x="1066800" y="127253"/>
                </a:lnTo>
                <a:lnTo>
                  <a:pt x="1056893" y="77795"/>
                </a:lnTo>
                <a:lnTo>
                  <a:pt x="1029842" y="37337"/>
                </a:lnTo>
                <a:lnTo>
                  <a:pt x="989647" y="10025"/>
                </a:lnTo>
                <a:lnTo>
                  <a:pt x="940308" y="0"/>
                </a:lnTo>
                <a:lnTo>
                  <a:pt x="127254" y="0"/>
                </a:lnTo>
                <a:lnTo>
                  <a:pt x="77795" y="10025"/>
                </a:lnTo>
                <a:lnTo>
                  <a:pt x="37337" y="37337"/>
                </a:lnTo>
                <a:lnTo>
                  <a:pt x="10025" y="77795"/>
                </a:lnTo>
                <a:lnTo>
                  <a:pt x="0" y="127253"/>
                </a:lnTo>
                <a:lnTo>
                  <a:pt x="0" y="635507"/>
                </a:lnTo>
                <a:lnTo>
                  <a:pt x="10025" y="684847"/>
                </a:lnTo>
                <a:lnTo>
                  <a:pt x="37338" y="725042"/>
                </a:lnTo>
                <a:lnTo>
                  <a:pt x="77795" y="752093"/>
                </a:lnTo>
                <a:lnTo>
                  <a:pt x="127254" y="761999"/>
                </a:lnTo>
                <a:lnTo>
                  <a:pt x="940308" y="761999"/>
                </a:lnTo>
                <a:lnTo>
                  <a:pt x="989647" y="752093"/>
                </a:lnTo>
                <a:lnTo>
                  <a:pt x="1029842" y="725042"/>
                </a:lnTo>
                <a:lnTo>
                  <a:pt x="1056893" y="684847"/>
                </a:lnTo>
                <a:lnTo>
                  <a:pt x="1066800" y="635507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5467" y="4916423"/>
            <a:ext cx="1076960" cy="772160"/>
          </a:xfrm>
          <a:custGeom>
            <a:avLst/>
            <a:gdLst/>
            <a:ahLst/>
            <a:cxnLst/>
            <a:rect l="l" t="t" r="r" b="b"/>
            <a:pathLst>
              <a:path w="1076960" h="772160">
                <a:moveTo>
                  <a:pt x="1076706" y="646937"/>
                </a:moveTo>
                <a:lnTo>
                  <a:pt x="1076706" y="131825"/>
                </a:lnTo>
                <a:lnTo>
                  <a:pt x="1075944" y="124967"/>
                </a:lnTo>
                <a:lnTo>
                  <a:pt x="1075944" y="118109"/>
                </a:lnTo>
                <a:lnTo>
                  <a:pt x="1062312" y="72609"/>
                </a:lnTo>
                <a:lnTo>
                  <a:pt x="1035453" y="36356"/>
                </a:lnTo>
                <a:lnTo>
                  <a:pt x="997787" y="11453"/>
                </a:lnTo>
                <a:lnTo>
                  <a:pt x="951738" y="0"/>
                </a:lnTo>
                <a:lnTo>
                  <a:pt x="131826" y="0"/>
                </a:lnTo>
                <a:lnTo>
                  <a:pt x="85389" y="8715"/>
                </a:lnTo>
                <a:lnTo>
                  <a:pt x="46201" y="31975"/>
                </a:lnTo>
                <a:lnTo>
                  <a:pt x="17249" y="67251"/>
                </a:lnTo>
                <a:lnTo>
                  <a:pt x="1523" y="112013"/>
                </a:lnTo>
                <a:lnTo>
                  <a:pt x="0" y="124967"/>
                </a:lnTo>
                <a:lnTo>
                  <a:pt x="0" y="646938"/>
                </a:lnTo>
                <a:lnTo>
                  <a:pt x="762" y="653033"/>
                </a:lnTo>
                <a:lnTo>
                  <a:pt x="1524" y="659891"/>
                </a:lnTo>
                <a:lnTo>
                  <a:pt x="3048" y="666749"/>
                </a:lnTo>
                <a:lnTo>
                  <a:pt x="9438" y="688287"/>
                </a:lnTo>
                <a:lnTo>
                  <a:pt x="9906" y="689240"/>
                </a:lnTo>
                <a:lnTo>
                  <a:pt x="9906" y="125729"/>
                </a:lnTo>
                <a:lnTo>
                  <a:pt x="12191" y="107441"/>
                </a:lnTo>
                <a:lnTo>
                  <a:pt x="15239" y="95249"/>
                </a:lnTo>
                <a:lnTo>
                  <a:pt x="15239" y="96011"/>
                </a:lnTo>
                <a:lnTo>
                  <a:pt x="19049" y="83819"/>
                </a:lnTo>
                <a:lnTo>
                  <a:pt x="19049" y="84581"/>
                </a:lnTo>
                <a:lnTo>
                  <a:pt x="24383" y="73151"/>
                </a:lnTo>
                <a:lnTo>
                  <a:pt x="24383" y="73913"/>
                </a:lnTo>
                <a:lnTo>
                  <a:pt x="30479" y="63245"/>
                </a:lnTo>
                <a:lnTo>
                  <a:pt x="30479" y="64007"/>
                </a:lnTo>
                <a:lnTo>
                  <a:pt x="37337" y="55092"/>
                </a:lnTo>
                <a:lnTo>
                  <a:pt x="37337" y="54101"/>
                </a:lnTo>
                <a:lnTo>
                  <a:pt x="44957" y="45789"/>
                </a:lnTo>
                <a:lnTo>
                  <a:pt x="45719" y="44957"/>
                </a:lnTo>
                <a:lnTo>
                  <a:pt x="54101" y="37337"/>
                </a:lnTo>
                <a:lnTo>
                  <a:pt x="54101" y="38099"/>
                </a:lnTo>
                <a:lnTo>
                  <a:pt x="63245" y="31066"/>
                </a:lnTo>
                <a:lnTo>
                  <a:pt x="63245" y="30479"/>
                </a:lnTo>
                <a:lnTo>
                  <a:pt x="73151" y="24819"/>
                </a:lnTo>
                <a:lnTo>
                  <a:pt x="73151" y="24383"/>
                </a:lnTo>
                <a:lnTo>
                  <a:pt x="83819" y="19405"/>
                </a:lnTo>
                <a:lnTo>
                  <a:pt x="83819" y="19049"/>
                </a:lnTo>
                <a:lnTo>
                  <a:pt x="95249" y="15478"/>
                </a:lnTo>
                <a:lnTo>
                  <a:pt x="95249" y="15239"/>
                </a:lnTo>
                <a:lnTo>
                  <a:pt x="113538" y="10667"/>
                </a:lnTo>
                <a:lnTo>
                  <a:pt x="113538" y="11429"/>
                </a:lnTo>
                <a:lnTo>
                  <a:pt x="125730" y="9905"/>
                </a:lnTo>
                <a:lnTo>
                  <a:pt x="951738" y="10001"/>
                </a:lnTo>
                <a:lnTo>
                  <a:pt x="969263" y="12191"/>
                </a:lnTo>
                <a:lnTo>
                  <a:pt x="981456" y="15239"/>
                </a:lnTo>
                <a:lnTo>
                  <a:pt x="981456" y="15478"/>
                </a:lnTo>
                <a:lnTo>
                  <a:pt x="992886" y="19049"/>
                </a:lnTo>
                <a:lnTo>
                  <a:pt x="992886" y="19405"/>
                </a:lnTo>
                <a:lnTo>
                  <a:pt x="1003554" y="24383"/>
                </a:lnTo>
                <a:lnTo>
                  <a:pt x="1003554" y="24819"/>
                </a:lnTo>
                <a:lnTo>
                  <a:pt x="1013460" y="30479"/>
                </a:lnTo>
                <a:lnTo>
                  <a:pt x="1013460" y="31066"/>
                </a:lnTo>
                <a:lnTo>
                  <a:pt x="1022604" y="38099"/>
                </a:lnTo>
                <a:lnTo>
                  <a:pt x="1022604" y="37337"/>
                </a:lnTo>
                <a:lnTo>
                  <a:pt x="1030986" y="45719"/>
                </a:lnTo>
                <a:lnTo>
                  <a:pt x="1030986" y="44957"/>
                </a:lnTo>
                <a:lnTo>
                  <a:pt x="1039368" y="54101"/>
                </a:lnTo>
                <a:lnTo>
                  <a:pt x="1039368" y="55092"/>
                </a:lnTo>
                <a:lnTo>
                  <a:pt x="1046226" y="64007"/>
                </a:lnTo>
                <a:lnTo>
                  <a:pt x="1046226" y="63245"/>
                </a:lnTo>
                <a:lnTo>
                  <a:pt x="1052322" y="73913"/>
                </a:lnTo>
                <a:lnTo>
                  <a:pt x="1052322" y="73151"/>
                </a:lnTo>
                <a:lnTo>
                  <a:pt x="1057656" y="84581"/>
                </a:lnTo>
                <a:lnTo>
                  <a:pt x="1057656" y="85851"/>
                </a:lnTo>
                <a:lnTo>
                  <a:pt x="1061466" y="96011"/>
                </a:lnTo>
                <a:lnTo>
                  <a:pt x="1061466" y="95249"/>
                </a:lnTo>
                <a:lnTo>
                  <a:pt x="1064514" y="107441"/>
                </a:lnTo>
                <a:lnTo>
                  <a:pt x="1066800" y="125729"/>
                </a:lnTo>
                <a:lnTo>
                  <a:pt x="1066800" y="686743"/>
                </a:lnTo>
                <a:lnTo>
                  <a:pt x="1076706" y="646937"/>
                </a:lnTo>
                <a:close/>
              </a:path>
              <a:path w="1076960" h="772160">
                <a:moveTo>
                  <a:pt x="11430" y="658368"/>
                </a:moveTo>
                <a:lnTo>
                  <a:pt x="9906" y="646176"/>
                </a:lnTo>
                <a:lnTo>
                  <a:pt x="9906" y="689240"/>
                </a:lnTo>
                <a:lnTo>
                  <a:pt x="10668" y="690794"/>
                </a:lnTo>
                <a:lnTo>
                  <a:pt x="10668" y="658368"/>
                </a:lnTo>
                <a:lnTo>
                  <a:pt x="11430" y="658368"/>
                </a:lnTo>
                <a:close/>
              </a:path>
              <a:path w="1076960" h="772160">
                <a:moveTo>
                  <a:pt x="38100" y="717804"/>
                </a:moveTo>
                <a:lnTo>
                  <a:pt x="30480" y="707897"/>
                </a:lnTo>
                <a:lnTo>
                  <a:pt x="30480" y="708660"/>
                </a:lnTo>
                <a:lnTo>
                  <a:pt x="24384" y="697991"/>
                </a:lnTo>
                <a:lnTo>
                  <a:pt x="24384" y="698754"/>
                </a:lnTo>
                <a:lnTo>
                  <a:pt x="19050" y="687324"/>
                </a:lnTo>
                <a:lnTo>
                  <a:pt x="19050" y="688085"/>
                </a:lnTo>
                <a:lnTo>
                  <a:pt x="15240" y="675894"/>
                </a:lnTo>
                <a:lnTo>
                  <a:pt x="15240" y="676655"/>
                </a:lnTo>
                <a:lnTo>
                  <a:pt x="10668" y="658368"/>
                </a:lnTo>
                <a:lnTo>
                  <a:pt x="10668" y="690794"/>
                </a:lnTo>
                <a:lnTo>
                  <a:pt x="19083" y="707955"/>
                </a:lnTo>
                <a:lnTo>
                  <a:pt x="31949" y="725689"/>
                </a:lnTo>
                <a:lnTo>
                  <a:pt x="37338" y="730970"/>
                </a:lnTo>
                <a:lnTo>
                  <a:pt x="37338" y="717804"/>
                </a:lnTo>
                <a:lnTo>
                  <a:pt x="38100" y="717804"/>
                </a:lnTo>
                <a:close/>
              </a:path>
              <a:path w="1076960" h="772160">
                <a:moveTo>
                  <a:pt x="38099" y="54101"/>
                </a:moveTo>
                <a:lnTo>
                  <a:pt x="37337" y="54101"/>
                </a:lnTo>
                <a:lnTo>
                  <a:pt x="37337" y="55092"/>
                </a:lnTo>
                <a:lnTo>
                  <a:pt x="38099" y="54101"/>
                </a:lnTo>
                <a:close/>
              </a:path>
              <a:path w="1076960" h="772160">
                <a:moveTo>
                  <a:pt x="45720" y="726185"/>
                </a:moveTo>
                <a:lnTo>
                  <a:pt x="37338" y="717804"/>
                </a:lnTo>
                <a:lnTo>
                  <a:pt x="37338" y="730970"/>
                </a:lnTo>
                <a:lnTo>
                  <a:pt x="44958" y="738438"/>
                </a:lnTo>
                <a:lnTo>
                  <a:pt x="44958" y="726185"/>
                </a:lnTo>
                <a:lnTo>
                  <a:pt x="45720" y="726185"/>
                </a:lnTo>
                <a:close/>
              </a:path>
              <a:path w="1076960" h="772160">
                <a:moveTo>
                  <a:pt x="45719" y="44957"/>
                </a:moveTo>
                <a:lnTo>
                  <a:pt x="44957" y="45719"/>
                </a:lnTo>
                <a:lnTo>
                  <a:pt x="45355" y="45355"/>
                </a:lnTo>
                <a:lnTo>
                  <a:pt x="45719" y="44957"/>
                </a:lnTo>
                <a:close/>
              </a:path>
              <a:path w="1076960" h="772160">
                <a:moveTo>
                  <a:pt x="45355" y="45355"/>
                </a:moveTo>
                <a:lnTo>
                  <a:pt x="44957" y="45719"/>
                </a:lnTo>
                <a:lnTo>
                  <a:pt x="45355" y="45355"/>
                </a:lnTo>
                <a:close/>
              </a:path>
              <a:path w="1076960" h="772160">
                <a:moveTo>
                  <a:pt x="64008" y="741426"/>
                </a:moveTo>
                <a:lnTo>
                  <a:pt x="54102" y="733805"/>
                </a:lnTo>
                <a:lnTo>
                  <a:pt x="54102" y="734568"/>
                </a:lnTo>
                <a:lnTo>
                  <a:pt x="44958" y="726185"/>
                </a:lnTo>
                <a:lnTo>
                  <a:pt x="44958" y="738438"/>
                </a:lnTo>
                <a:lnTo>
                  <a:pt x="48006" y="741426"/>
                </a:lnTo>
                <a:lnTo>
                  <a:pt x="57912" y="749046"/>
                </a:lnTo>
                <a:lnTo>
                  <a:pt x="63246" y="752246"/>
                </a:lnTo>
                <a:lnTo>
                  <a:pt x="63246" y="741426"/>
                </a:lnTo>
                <a:lnTo>
                  <a:pt x="64008" y="741426"/>
                </a:lnTo>
                <a:close/>
              </a:path>
              <a:path w="1076960" h="772160">
                <a:moveTo>
                  <a:pt x="45719" y="45021"/>
                </a:moveTo>
                <a:lnTo>
                  <a:pt x="45355" y="45355"/>
                </a:lnTo>
                <a:lnTo>
                  <a:pt x="45719" y="45021"/>
                </a:lnTo>
                <a:close/>
              </a:path>
              <a:path w="1076960" h="772160">
                <a:moveTo>
                  <a:pt x="64007" y="30479"/>
                </a:moveTo>
                <a:lnTo>
                  <a:pt x="63245" y="30479"/>
                </a:lnTo>
                <a:lnTo>
                  <a:pt x="63245" y="31066"/>
                </a:lnTo>
                <a:lnTo>
                  <a:pt x="64007" y="30479"/>
                </a:lnTo>
                <a:close/>
              </a:path>
              <a:path w="1076960" h="772160">
                <a:moveTo>
                  <a:pt x="73914" y="747521"/>
                </a:moveTo>
                <a:lnTo>
                  <a:pt x="63246" y="741426"/>
                </a:lnTo>
                <a:lnTo>
                  <a:pt x="63246" y="752246"/>
                </a:lnTo>
                <a:lnTo>
                  <a:pt x="69342" y="755904"/>
                </a:lnTo>
                <a:lnTo>
                  <a:pt x="73152" y="757625"/>
                </a:lnTo>
                <a:lnTo>
                  <a:pt x="73152" y="747521"/>
                </a:lnTo>
                <a:lnTo>
                  <a:pt x="73914" y="747521"/>
                </a:lnTo>
                <a:close/>
              </a:path>
              <a:path w="1076960" h="772160">
                <a:moveTo>
                  <a:pt x="73913" y="24383"/>
                </a:moveTo>
                <a:lnTo>
                  <a:pt x="73151" y="24383"/>
                </a:lnTo>
                <a:lnTo>
                  <a:pt x="73151" y="24819"/>
                </a:lnTo>
                <a:lnTo>
                  <a:pt x="73913" y="24383"/>
                </a:lnTo>
                <a:close/>
              </a:path>
              <a:path w="1076960" h="772160">
                <a:moveTo>
                  <a:pt x="84582" y="752855"/>
                </a:moveTo>
                <a:lnTo>
                  <a:pt x="73152" y="747521"/>
                </a:lnTo>
                <a:lnTo>
                  <a:pt x="73152" y="757625"/>
                </a:lnTo>
                <a:lnTo>
                  <a:pt x="83820" y="762444"/>
                </a:lnTo>
                <a:lnTo>
                  <a:pt x="83820" y="752855"/>
                </a:lnTo>
                <a:lnTo>
                  <a:pt x="84582" y="752855"/>
                </a:lnTo>
                <a:close/>
              </a:path>
              <a:path w="1076960" h="772160">
                <a:moveTo>
                  <a:pt x="84581" y="19049"/>
                </a:moveTo>
                <a:lnTo>
                  <a:pt x="83819" y="19049"/>
                </a:lnTo>
                <a:lnTo>
                  <a:pt x="83819" y="19405"/>
                </a:lnTo>
                <a:lnTo>
                  <a:pt x="84581" y="19049"/>
                </a:lnTo>
                <a:close/>
              </a:path>
              <a:path w="1076960" h="772160">
                <a:moveTo>
                  <a:pt x="96012" y="756666"/>
                </a:moveTo>
                <a:lnTo>
                  <a:pt x="83820" y="752855"/>
                </a:lnTo>
                <a:lnTo>
                  <a:pt x="83820" y="762444"/>
                </a:lnTo>
                <a:lnTo>
                  <a:pt x="95250" y="766188"/>
                </a:lnTo>
                <a:lnTo>
                  <a:pt x="95250" y="756666"/>
                </a:lnTo>
                <a:lnTo>
                  <a:pt x="96012" y="756666"/>
                </a:lnTo>
                <a:close/>
              </a:path>
              <a:path w="1076960" h="772160">
                <a:moveTo>
                  <a:pt x="96012" y="15239"/>
                </a:moveTo>
                <a:lnTo>
                  <a:pt x="95249" y="15239"/>
                </a:lnTo>
                <a:lnTo>
                  <a:pt x="95249" y="15478"/>
                </a:lnTo>
                <a:lnTo>
                  <a:pt x="96012" y="15239"/>
                </a:lnTo>
                <a:close/>
              </a:path>
              <a:path w="1076960" h="772160">
                <a:moveTo>
                  <a:pt x="981456" y="764264"/>
                </a:moveTo>
                <a:lnTo>
                  <a:pt x="981456" y="756665"/>
                </a:lnTo>
                <a:lnTo>
                  <a:pt x="969263" y="759713"/>
                </a:lnTo>
                <a:lnTo>
                  <a:pt x="951738" y="761904"/>
                </a:lnTo>
                <a:lnTo>
                  <a:pt x="125730" y="761999"/>
                </a:lnTo>
                <a:lnTo>
                  <a:pt x="107442" y="759713"/>
                </a:lnTo>
                <a:lnTo>
                  <a:pt x="95250" y="756666"/>
                </a:lnTo>
                <a:lnTo>
                  <a:pt x="95250" y="766188"/>
                </a:lnTo>
                <a:lnTo>
                  <a:pt x="99617" y="767614"/>
                </a:lnTo>
                <a:lnTo>
                  <a:pt x="115824" y="770896"/>
                </a:lnTo>
                <a:lnTo>
                  <a:pt x="131826" y="771905"/>
                </a:lnTo>
                <a:lnTo>
                  <a:pt x="944880" y="771905"/>
                </a:lnTo>
                <a:lnTo>
                  <a:pt x="950976" y="771228"/>
                </a:lnTo>
                <a:lnTo>
                  <a:pt x="957834" y="771143"/>
                </a:lnTo>
                <a:lnTo>
                  <a:pt x="981456" y="764264"/>
                </a:lnTo>
                <a:close/>
              </a:path>
              <a:path w="1076960" h="772160">
                <a:moveTo>
                  <a:pt x="981456" y="15478"/>
                </a:moveTo>
                <a:lnTo>
                  <a:pt x="981456" y="15239"/>
                </a:lnTo>
                <a:lnTo>
                  <a:pt x="980694" y="15239"/>
                </a:lnTo>
                <a:lnTo>
                  <a:pt x="981456" y="15478"/>
                </a:lnTo>
                <a:close/>
              </a:path>
              <a:path w="1076960" h="772160">
                <a:moveTo>
                  <a:pt x="992886" y="752093"/>
                </a:moveTo>
                <a:lnTo>
                  <a:pt x="980694" y="756665"/>
                </a:lnTo>
                <a:lnTo>
                  <a:pt x="981456" y="756665"/>
                </a:lnTo>
                <a:lnTo>
                  <a:pt x="981456" y="764264"/>
                </a:lnTo>
                <a:lnTo>
                  <a:pt x="992124" y="761157"/>
                </a:lnTo>
                <a:lnTo>
                  <a:pt x="992124" y="752855"/>
                </a:lnTo>
                <a:lnTo>
                  <a:pt x="992886" y="752093"/>
                </a:lnTo>
                <a:close/>
              </a:path>
              <a:path w="1076960" h="772160">
                <a:moveTo>
                  <a:pt x="992886" y="19405"/>
                </a:moveTo>
                <a:lnTo>
                  <a:pt x="992886" y="19049"/>
                </a:lnTo>
                <a:lnTo>
                  <a:pt x="992124" y="19049"/>
                </a:lnTo>
                <a:lnTo>
                  <a:pt x="992886" y="19405"/>
                </a:lnTo>
                <a:close/>
              </a:path>
              <a:path w="1076960" h="772160">
                <a:moveTo>
                  <a:pt x="1003554" y="757800"/>
                </a:moveTo>
                <a:lnTo>
                  <a:pt x="1003554" y="747521"/>
                </a:lnTo>
                <a:lnTo>
                  <a:pt x="992124" y="752855"/>
                </a:lnTo>
                <a:lnTo>
                  <a:pt x="992124" y="761157"/>
                </a:lnTo>
                <a:lnTo>
                  <a:pt x="1003491" y="757846"/>
                </a:lnTo>
                <a:close/>
              </a:path>
              <a:path w="1076960" h="772160">
                <a:moveTo>
                  <a:pt x="1003554" y="24819"/>
                </a:moveTo>
                <a:lnTo>
                  <a:pt x="1003554" y="24383"/>
                </a:lnTo>
                <a:lnTo>
                  <a:pt x="1002791" y="24383"/>
                </a:lnTo>
                <a:lnTo>
                  <a:pt x="1003554" y="24819"/>
                </a:lnTo>
                <a:close/>
              </a:path>
              <a:path w="1076960" h="772160">
                <a:moveTo>
                  <a:pt x="1013460" y="750504"/>
                </a:moveTo>
                <a:lnTo>
                  <a:pt x="1013460" y="741425"/>
                </a:lnTo>
                <a:lnTo>
                  <a:pt x="1002791" y="747521"/>
                </a:lnTo>
                <a:lnTo>
                  <a:pt x="1003554" y="747521"/>
                </a:lnTo>
                <a:lnTo>
                  <a:pt x="1003554" y="757800"/>
                </a:lnTo>
                <a:lnTo>
                  <a:pt x="1013460" y="750504"/>
                </a:lnTo>
                <a:close/>
              </a:path>
              <a:path w="1076960" h="772160">
                <a:moveTo>
                  <a:pt x="1013460" y="31066"/>
                </a:moveTo>
                <a:lnTo>
                  <a:pt x="1013460" y="30479"/>
                </a:lnTo>
                <a:lnTo>
                  <a:pt x="1012697" y="30479"/>
                </a:lnTo>
                <a:lnTo>
                  <a:pt x="1013460" y="31066"/>
                </a:lnTo>
                <a:close/>
              </a:path>
              <a:path w="1076960" h="772160">
                <a:moveTo>
                  <a:pt x="1039368" y="731423"/>
                </a:moveTo>
                <a:lnTo>
                  <a:pt x="1039368" y="717803"/>
                </a:lnTo>
                <a:lnTo>
                  <a:pt x="1022604" y="734567"/>
                </a:lnTo>
                <a:lnTo>
                  <a:pt x="1022604" y="733805"/>
                </a:lnTo>
                <a:lnTo>
                  <a:pt x="1012697" y="741425"/>
                </a:lnTo>
                <a:lnTo>
                  <a:pt x="1013460" y="741425"/>
                </a:lnTo>
                <a:lnTo>
                  <a:pt x="1013460" y="750504"/>
                </a:lnTo>
                <a:lnTo>
                  <a:pt x="1039368" y="731423"/>
                </a:lnTo>
                <a:close/>
              </a:path>
              <a:path w="1076960" h="772160">
                <a:moveTo>
                  <a:pt x="1039368" y="55092"/>
                </a:moveTo>
                <a:lnTo>
                  <a:pt x="1039368" y="54101"/>
                </a:lnTo>
                <a:lnTo>
                  <a:pt x="1038606" y="54101"/>
                </a:lnTo>
                <a:lnTo>
                  <a:pt x="1039368" y="55092"/>
                </a:lnTo>
                <a:close/>
              </a:path>
              <a:path w="1076960" h="772160">
                <a:moveTo>
                  <a:pt x="1066800" y="686743"/>
                </a:moveTo>
                <a:lnTo>
                  <a:pt x="1066800" y="646175"/>
                </a:lnTo>
                <a:lnTo>
                  <a:pt x="1064514" y="664463"/>
                </a:lnTo>
                <a:lnTo>
                  <a:pt x="1061466" y="676655"/>
                </a:lnTo>
                <a:lnTo>
                  <a:pt x="1061466" y="675893"/>
                </a:lnTo>
                <a:lnTo>
                  <a:pt x="1057656" y="688085"/>
                </a:lnTo>
                <a:lnTo>
                  <a:pt x="1057656" y="687323"/>
                </a:lnTo>
                <a:lnTo>
                  <a:pt x="1052322" y="698753"/>
                </a:lnTo>
                <a:lnTo>
                  <a:pt x="1052322" y="697991"/>
                </a:lnTo>
                <a:lnTo>
                  <a:pt x="1046226" y="708659"/>
                </a:lnTo>
                <a:lnTo>
                  <a:pt x="1046226" y="707897"/>
                </a:lnTo>
                <a:lnTo>
                  <a:pt x="1038606" y="717803"/>
                </a:lnTo>
                <a:lnTo>
                  <a:pt x="1039368" y="717803"/>
                </a:lnTo>
                <a:lnTo>
                  <a:pt x="1039368" y="731423"/>
                </a:lnTo>
                <a:lnTo>
                  <a:pt x="1040058" y="730915"/>
                </a:lnTo>
                <a:lnTo>
                  <a:pt x="1065231" y="693046"/>
                </a:lnTo>
                <a:lnTo>
                  <a:pt x="1066800" y="686743"/>
                </a:lnTo>
                <a:close/>
              </a:path>
              <a:path w="1076960" h="772160">
                <a:moveTo>
                  <a:pt x="1057656" y="85851"/>
                </a:moveTo>
                <a:lnTo>
                  <a:pt x="1057656" y="84581"/>
                </a:lnTo>
                <a:lnTo>
                  <a:pt x="1056894" y="83819"/>
                </a:lnTo>
                <a:lnTo>
                  <a:pt x="1057656" y="8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42771" y="4918202"/>
            <a:ext cx="94234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轮函数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70"/>
              </a:lnSpc>
            </a:pPr>
            <a:r>
              <a:rPr sz="2400" b="1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4627" y="4920996"/>
            <a:ext cx="1066800" cy="762000"/>
          </a:xfrm>
          <a:custGeom>
            <a:avLst/>
            <a:gdLst/>
            <a:ahLst/>
            <a:cxnLst/>
            <a:rect l="l" t="t" r="r" b="b"/>
            <a:pathLst>
              <a:path w="1066800" h="762000">
                <a:moveTo>
                  <a:pt x="1066800" y="635508"/>
                </a:moveTo>
                <a:lnTo>
                  <a:pt x="1066800" y="127254"/>
                </a:lnTo>
                <a:lnTo>
                  <a:pt x="1056893" y="77795"/>
                </a:lnTo>
                <a:lnTo>
                  <a:pt x="1029842" y="37338"/>
                </a:lnTo>
                <a:lnTo>
                  <a:pt x="989647" y="10025"/>
                </a:lnTo>
                <a:lnTo>
                  <a:pt x="940308" y="0"/>
                </a:lnTo>
                <a:lnTo>
                  <a:pt x="127254" y="0"/>
                </a:lnTo>
                <a:lnTo>
                  <a:pt x="77795" y="10025"/>
                </a:lnTo>
                <a:lnTo>
                  <a:pt x="37337" y="37338"/>
                </a:lnTo>
                <a:lnTo>
                  <a:pt x="10025" y="77795"/>
                </a:lnTo>
                <a:lnTo>
                  <a:pt x="0" y="127254"/>
                </a:lnTo>
                <a:lnTo>
                  <a:pt x="0" y="635508"/>
                </a:lnTo>
                <a:lnTo>
                  <a:pt x="10025" y="684847"/>
                </a:lnTo>
                <a:lnTo>
                  <a:pt x="37338" y="725043"/>
                </a:lnTo>
                <a:lnTo>
                  <a:pt x="77795" y="752094"/>
                </a:lnTo>
                <a:lnTo>
                  <a:pt x="127254" y="762000"/>
                </a:lnTo>
                <a:lnTo>
                  <a:pt x="940308" y="762000"/>
                </a:lnTo>
                <a:lnTo>
                  <a:pt x="989647" y="752094"/>
                </a:lnTo>
                <a:lnTo>
                  <a:pt x="1029842" y="725043"/>
                </a:lnTo>
                <a:lnTo>
                  <a:pt x="1056893" y="684847"/>
                </a:lnTo>
                <a:lnTo>
                  <a:pt x="1066800" y="635508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90067" y="4916423"/>
            <a:ext cx="1076960" cy="772160"/>
          </a:xfrm>
          <a:custGeom>
            <a:avLst/>
            <a:gdLst/>
            <a:ahLst/>
            <a:cxnLst/>
            <a:rect l="l" t="t" r="r" b="b"/>
            <a:pathLst>
              <a:path w="1076959" h="772160">
                <a:moveTo>
                  <a:pt x="1076706" y="646937"/>
                </a:moveTo>
                <a:lnTo>
                  <a:pt x="1076706" y="131825"/>
                </a:lnTo>
                <a:lnTo>
                  <a:pt x="1075944" y="124967"/>
                </a:lnTo>
                <a:lnTo>
                  <a:pt x="1075944" y="118109"/>
                </a:lnTo>
                <a:lnTo>
                  <a:pt x="1062312" y="72609"/>
                </a:lnTo>
                <a:lnTo>
                  <a:pt x="1035453" y="36356"/>
                </a:lnTo>
                <a:lnTo>
                  <a:pt x="997787" y="11453"/>
                </a:lnTo>
                <a:lnTo>
                  <a:pt x="951738" y="0"/>
                </a:lnTo>
                <a:lnTo>
                  <a:pt x="131826" y="0"/>
                </a:lnTo>
                <a:lnTo>
                  <a:pt x="85395" y="8715"/>
                </a:lnTo>
                <a:lnTo>
                  <a:pt x="46205" y="31975"/>
                </a:lnTo>
                <a:lnTo>
                  <a:pt x="17250" y="67251"/>
                </a:lnTo>
                <a:lnTo>
                  <a:pt x="1523" y="112013"/>
                </a:lnTo>
                <a:lnTo>
                  <a:pt x="0" y="124967"/>
                </a:lnTo>
                <a:lnTo>
                  <a:pt x="0" y="646938"/>
                </a:lnTo>
                <a:lnTo>
                  <a:pt x="762" y="653033"/>
                </a:lnTo>
                <a:lnTo>
                  <a:pt x="1524" y="659891"/>
                </a:lnTo>
                <a:lnTo>
                  <a:pt x="3048" y="666749"/>
                </a:lnTo>
                <a:lnTo>
                  <a:pt x="9438" y="688285"/>
                </a:lnTo>
                <a:lnTo>
                  <a:pt x="9906" y="689238"/>
                </a:lnTo>
                <a:lnTo>
                  <a:pt x="9906" y="125729"/>
                </a:lnTo>
                <a:lnTo>
                  <a:pt x="12191" y="107441"/>
                </a:lnTo>
                <a:lnTo>
                  <a:pt x="15239" y="95249"/>
                </a:lnTo>
                <a:lnTo>
                  <a:pt x="15239" y="96011"/>
                </a:lnTo>
                <a:lnTo>
                  <a:pt x="19049" y="83819"/>
                </a:lnTo>
                <a:lnTo>
                  <a:pt x="19049" y="84581"/>
                </a:lnTo>
                <a:lnTo>
                  <a:pt x="24383" y="73151"/>
                </a:lnTo>
                <a:lnTo>
                  <a:pt x="24383" y="73913"/>
                </a:lnTo>
                <a:lnTo>
                  <a:pt x="30479" y="63245"/>
                </a:lnTo>
                <a:lnTo>
                  <a:pt x="30479" y="64007"/>
                </a:lnTo>
                <a:lnTo>
                  <a:pt x="37337" y="55092"/>
                </a:lnTo>
                <a:lnTo>
                  <a:pt x="37337" y="54101"/>
                </a:lnTo>
                <a:lnTo>
                  <a:pt x="44957" y="45789"/>
                </a:lnTo>
                <a:lnTo>
                  <a:pt x="45719" y="44957"/>
                </a:lnTo>
                <a:lnTo>
                  <a:pt x="54101" y="37337"/>
                </a:lnTo>
                <a:lnTo>
                  <a:pt x="54101" y="38099"/>
                </a:lnTo>
                <a:lnTo>
                  <a:pt x="63245" y="31066"/>
                </a:lnTo>
                <a:lnTo>
                  <a:pt x="63245" y="30479"/>
                </a:lnTo>
                <a:lnTo>
                  <a:pt x="73151" y="24819"/>
                </a:lnTo>
                <a:lnTo>
                  <a:pt x="73151" y="24383"/>
                </a:lnTo>
                <a:lnTo>
                  <a:pt x="83819" y="19405"/>
                </a:lnTo>
                <a:lnTo>
                  <a:pt x="83819" y="19049"/>
                </a:lnTo>
                <a:lnTo>
                  <a:pt x="95249" y="15478"/>
                </a:lnTo>
                <a:lnTo>
                  <a:pt x="95249" y="15239"/>
                </a:lnTo>
                <a:lnTo>
                  <a:pt x="113538" y="10667"/>
                </a:lnTo>
                <a:lnTo>
                  <a:pt x="113538" y="11429"/>
                </a:lnTo>
                <a:lnTo>
                  <a:pt x="125730" y="9905"/>
                </a:lnTo>
                <a:lnTo>
                  <a:pt x="951738" y="10001"/>
                </a:lnTo>
                <a:lnTo>
                  <a:pt x="969263" y="12191"/>
                </a:lnTo>
                <a:lnTo>
                  <a:pt x="981456" y="15239"/>
                </a:lnTo>
                <a:lnTo>
                  <a:pt x="981456" y="15478"/>
                </a:lnTo>
                <a:lnTo>
                  <a:pt x="992886" y="19049"/>
                </a:lnTo>
                <a:lnTo>
                  <a:pt x="992886" y="19405"/>
                </a:lnTo>
                <a:lnTo>
                  <a:pt x="1003554" y="24383"/>
                </a:lnTo>
                <a:lnTo>
                  <a:pt x="1003554" y="24819"/>
                </a:lnTo>
                <a:lnTo>
                  <a:pt x="1013460" y="30479"/>
                </a:lnTo>
                <a:lnTo>
                  <a:pt x="1013460" y="31066"/>
                </a:lnTo>
                <a:lnTo>
                  <a:pt x="1022604" y="38099"/>
                </a:lnTo>
                <a:lnTo>
                  <a:pt x="1022604" y="37337"/>
                </a:lnTo>
                <a:lnTo>
                  <a:pt x="1030986" y="45719"/>
                </a:lnTo>
                <a:lnTo>
                  <a:pt x="1030986" y="44957"/>
                </a:lnTo>
                <a:lnTo>
                  <a:pt x="1039368" y="54101"/>
                </a:lnTo>
                <a:lnTo>
                  <a:pt x="1039368" y="55092"/>
                </a:lnTo>
                <a:lnTo>
                  <a:pt x="1046226" y="64007"/>
                </a:lnTo>
                <a:lnTo>
                  <a:pt x="1046226" y="63245"/>
                </a:lnTo>
                <a:lnTo>
                  <a:pt x="1052322" y="73913"/>
                </a:lnTo>
                <a:lnTo>
                  <a:pt x="1052322" y="73151"/>
                </a:lnTo>
                <a:lnTo>
                  <a:pt x="1057656" y="84581"/>
                </a:lnTo>
                <a:lnTo>
                  <a:pt x="1057656" y="85851"/>
                </a:lnTo>
                <a:lnTo>
                  <a:pt x="1061466" y="96011"/>
                </a:lnTo>
                <a:lnTo>
                  <a:pt x="1061466" y="95249"/>
                </a:lnTo>
                <a:lnTo>
                  <a:pt x="1064514" y="107441"/>
                </a:lnTo>
                <a:lnTo>
                  <a:pt x="1066800" y="125729"/>
                </a:lnTo>
                <a:lnTo>
                  <a:pt x="1066800" y="686743"/>
                </a:lnTo>
                <a:lnTo>
                  <a:pt x="1076706" y="646937"/>
                </a:lnTo>
                <a:close/>
              </a:path>
              <a:path w="1076959" h="772160">
                <a:moveTo>
                  <a:pt x="11430" y="658368"/>
                </a:moveTo>
                <a:lnTo>
                  <a:pt x="9906" y="646176"/>
                </a:lnTo>
                <a:lnTo>
                  <a:pt x="9906" y="689238"/>
                </a:lnTo>
                <a:lnTo>
                  <a:pt x="10668" y="690791"/>
                </a:lnTo>
                <a:lnTo>
                  <a:pt x="10668" y="658368"/>
                </a:lnTo>
                <a:lnTo>
                  <a:pt x="11430" y="658368"/>
                </a:lnTo>
                <a:close/>
              </a:path>
              <a:path w="1076959" h="772160">
                <a:moveTo>
                  <a:pt x="38100" y="717804"/>
                </a:moveTo>
                <a:lnTo>
                  <a:pt x="30480" y="707897"/>
                </a:lnTo>
                <a:lnTo>
                  <a:pt x="30480" y="708660"/>
                </a:lnTo>
                <a:lnTo>
                  <a:pt x="24384" y="697991"/>
                </a:lnTo>
                <a:lnTo>
                  <a:pt x="24384" y="698754"/>
                </a:lnTo>
                <a:lnTo>
                  <a:pt x="19050" y="687324"/>
                </a:lnTo>
                <a:lnTo>
                  <a:pt x="19050" y="688085"/>
                </a:lnTo>
                <a:lnTo>
                  <a:pt x="15240" y="675894"/>
                </a:lnTo>
                <a:lnTo>
                  <a:pt x="15240" y="676655"/>
                </a:lnTo>
                <a:lnTo>
                  <a:pt x="10668" y="658368"/>
                </a:lnTo>
                <a:lnTo>
                  <a:pt x="10668" y="690791"/>
                </a:lnTo>
                <a:lnTo>
                  <a:pt x="19083" y="707950"/>
                </a:lnTo>
                <a:lnTo>
                  <a:pt x="31949" y="725684"/>
                </a:lnTo>
                <a:lnTo>
                  <a:pt x="37338" y="730966"/>
                </a:lnTo>
                <a:lnTo>
                  <a:pt x="37338" y="717804"/>
                </a:lnTo>
                <a:lnTo>
                  <a:pt x="38100" y="717804"/>
                </a:lnTo>
                <a:close/>
              </a:path>
              <a:path w="1076959" h="772160">
                <a:moveTo>
                  <a:pt x="38099" y="54101"/>
                </a:moveTo>
                <a:lnTo>
                  <a:pt x="37337" y="54101"/>
                </a:lnTo>
                <a:lnTo>
                  <a:pt x="37337" y="55092"/>
                </a:lnTo>
                <a:lnTo>
                  <a:pt x="38099" y="54101"/>
                </a:lnTo>
                <a:close/>
              </a:path>
              <a:path w="1076959" h="772160">
                <a:moveTo>
                  <a:pt x="45720" y="726185"/>
                </a:moveTo>
                <a:lnTo>
                  <a:pt x="37338" y="717804"/>
                </a:lnTo>
                <a:lnTo>
                  <a:pt x="37338" y="730966"/>
                </a:lnTo>
                <a:lnTo>
                  <a:pt x="44958" y="738437"/>
                </a:lnTo>
                <a:lnTo>
                  <a:pt x="44958" y="726185"/>
                </a:lnTo>
                <a:lnTo>
                  <a:pt x="45720" y="726185"/>
                </a:lnTo>
                <a:close/>
              </a:path>
              <a:path w="1076959" h="772160">
                <a:moveTo>
                  <a:pt x="45719" y="44957"/>
                </a:moveTo>
                <a:lnTo>
                  <a:pt x="44957" y="45719"/>
                </a:lnTo>
                <a:lnTo>
                  <a:pt x="45355" y="45355"/>
                </a:lnTo>
                <a:lnTo>
                  <a:pt x="45719" y="44957"/>
                </a:lnTo>
                <a:close/>
              </a:path>
              <a:path w="1076959" h="772160">
                <a:moveTo>
                  <a:pt x="45355" y="45355"/>
                </a:moveTo>
                <a:lnTo>
                  <a:pt x="44957" y="45719"/>
                </a:lnTo>
                <a:lnTo>
                  <a:pt x="45355" y="45355"/>
                </a:lnTo>
                <a:close/>
              </a:path>
              <a:path w="1076959" h="772160">
                <a:moveTo>
                  <a:pt x="64008" y="741426"/>
                </a:moveTo>
                <a:lnTo>
                  <a:pt x="54102" y="733805"/>
                </a:lnTo>
                <a:lnTo>
                  <a:pt x="54102" y="734568"/>
                </a:lnTo>
                <a:lnTo>
                  <a:pt x="44958" y="726185"/>
                </a:lnTo>
                <a:lnTo>
                  <a:pt x="44958" y="738437"/>
                </a:lnTo>
                <a:lnTo>
                  <a:pt x="48006" y="741426"/>
                </a:lnTo>
                <a:lnTo>
                  <a:pt x="57912" y="749046"/>
                </a:lnTo>
                <a:lnTo>
                  <a:pt x="63246" y="752246"/>
                </a:lnTo>
                <a:lnTo>
                  <a:pt x="63246" y="741426"/>
                </a:lnTo>
                <a:lnTo>
                  <a:pt x="64008" y="741426"/>
                </a:lnTo>
                <a:close/>
              </a:path>
              <a:path w="1076959" h="772160">
                <a:moveTo>
                  <a:pt x="45719" y="45021"/>
                </a:moveTo>
                <a:lnTo>
                  <a:pt x="45355" y="45355"/>
                </a:lnTo>
                <a:lnTo>
                  <a:pt x="45719" y="45021"/>
                </a:lnTo>
                <a:close/>
              </a:path>
              <a:path w="1076959" h="772160">
                <a:moveTo>
                  <a:pt x="64007" y="30479"/>
                </a:moveTo>
                <a:lnTo>
                  <a:pt x="63245" y="30479"/>
                </a:lnTo>
                <a:lnTo>
                  <a:pt x="63245" y="31066"/>
                </a:lnTo>
                <a:lnTo>
                  <a:pt x="64007" y="30479"/>
                </a:lnTo>
                <a:close/>
              </a:path>
              <a:path w="1076959" h="772160">
                <a:moveTo>
                  <a:pt x="73914" y="747521"/>
                </a:moveTo>
                <a:lnTo>
                  <a:pt x="63246" y="741426"/>
                </a:lnTo>
                <a:lnTo>
                  <a:pt x="63246" y="752246"/>
                </a:lnTo>
                <a:lnTo>
                  <a:pt x="69342" y="755904"/>
                </a:lnTo>
                <a:lnTo>
                  <a:pt x="73152" y="757625"/>
                </a:lnTo>
                <a:lnTo>
                  <a:pt x="73152" y="747521"/>
                </a:lnTo>
                <a:lnTo>
                  <a:pt x="73914" y="747521"/>
                </a:lnTo>
                <a:close/>
              </a:path>
              <a:path w="1076959" h="772160">
                <a:moveTo>
                  <a:pt x="73913" y="24383"/>
                </a:moveTo>
                <a:lnTo>
                  <a:pt x="73151" y="24383"/>
                </a:lnTo>
                <a:lnTo>
                  <a:pt x="73151" y="24819"/>
                </a:lnTo>
                <a:lnTo>
                  <a:pt x="73913" y="24383"/>
                </a:lnTo>
                <a:close/>
              </a:path>
              <a:path w="1076959" h="772160">
                <a:moveTo>
                  <a:pt x="84582" y="752855"/>
                </a:moveTo>
                <a:lnTo>
                  <a:pt x="73152" y="747521"/>
                </a:lnTo>
                <a:lnTo>
                  <a:pt x="73152" y="757625"/>
                </a:lnTo>
                <a:lnTo>
                  <a:pt x="83820" y="762444"/>
                </a:lnTo>
                <a:lnTo>
                  <a:pt x="83820" y="752855"/>
                </a:lnTo>
                <a:lnTo>
                  <a:pt x="84582" y="752855"/>
                </a:lnTo>
                <a:close/>
              </a:path>
              <a:path w="1076959" h="772160">
                <a:moveTo>
                  <a:pt x="84581" y="19049"/>
                </a:moveTo>
                <a:lnTo>
                  <a:pt x="83819" y="19049"/>
                </a:lnTo>
                <a:lnTo>
                  <a:pt x="83819" y="19405"/>
                </a:lnTo>
                <a:lnTo>
                  <a:pt x="84581" y="19049"/>
                </a:lnTo>
                <a:close/>
              </a:path>
              <a:path w="1076959" h="772160">
                <a:moveTo>
                  <a:pt x="96012" y="756666"/>
                </a:moveTo>
                <a:lnTo>
                  <a:pt x="83820" y="752855"/>
                </a:lnTo>
                <a:lnTo>
                  <a:pt x="83820" y="762444"/>
                </a:lnTo>
                <a:lnTo>
                  <a:pt x="95250" y="766188"/>
                </a:lnTo>
                <a:lnTo>
                  <a:pt x="95250" y="756666"/>
                </a:lnTo>
                <a:lnTo>
                  <a:pt x="96012" y="756666"/>
                </a:lnTo>
                <a:close/>
              </a:path>
              <a:path w="1076959" h="772160">
                <a:moveTo>
                  <a:pt x="96012" y="15239"/>
                </a:moveTo>
                <a:lnTo>
                  <a:pt x="95249" y="15239"/>
                </a:lnTo>
                <a:lnTo>
                  <a:pt x="95249" y="15478"/>
                </a:lnTo>
                <a:lnTo>
                  <a:pt x="96012" y="15239"/>
                </a:lnTo>
                <a:close/>
              </a:path>
              <a:path w="1076959" h="772160">
                <a:moveTo>
                  <a:pt x="981456" y="764264"/>
                </a:moveTo>
                <a:lnTo>
                  <a:pt x="981456" y="756665"/>
                </a:lnTo>
                <a:lnTo>
                  <a:pt x="969263" y="759713"/>
                </a:lnTo>
                <a:lnTo>
                  <a:pt x="951738" y="761904"/>
                </a:lnTo>
                <a:lnTo>
                  <a:pt x="125730" y="761999"/>
                </a:lnTo>
                <a:lnTo>
                  <a:pt x="107442" y="759713"/>
                </a:lnTo>
                <a:lnTo>
                  <a:pt x="95250" y="756666"/>
                </a:lnTo>
                <a:lnTo>
                  <a:pt x="95250" y="766188"/>
                </a:lnTo>
                <a:lnTo>
                  <a:pt x="99617" y="767614"/>
                </a:lnTo>
                <a:lnTo>
                  <a:pt x="115824" y="770896"/>
                </a:lnTo>
                <a:lnTo>
                  <a:pt x="131826" y="771905"/>
                </a:lnTo>
                <a:lnTo>
                  <a:pt x="944880" y="771905"/>
                </a:lnTo>
                <a:lnTo>
                  <a:pt x="950976" y="771228"/>
                </a:lnTo>
                <a:lnTo>
                  <a:pt x="957834" y="771143"/>
                </a:lnTo>
                <a:lnTo>
                  <a:pt x="981456" y="764264"/>
                </a:lnTo>
                <a:close/>
              </a:path>
              <a:path w="1076959" h="772160">
                <a:moveTo>
                  <a:pt x="981456" y="15478"/>
                </a:moveTo>
                <a:lnTo>
                  <a:pt x="981456" y="15239"/>
                </a:lnTo>
                <a:lnTo>
                  <a:pt x="980694" y="15239"/>
                </a:lnTo>
                <a:lnTo>
                  <a:pt x="981456" y="15478"/>
                </a:lnTo>
                <a:close/>
              </a:path>
              <a:path w="1076959" h="772160">
                <a:moveTo>
                  <a:pt x="992886" y="752093"/>
                </a:moveTo>
                <a:lnTo>
                  <a:pt x="980694" y="756665"/>
                </a:lnTo>
                <a:lnTo>
                  <a:pt x="981456" y="756665"/>
                </a:lnTo>
                <a:lnTo>
                  <a:pt x="981456" y="764264"/>
                </a:lnTo>
                <a:lnTo>
                  <a:pt x="992124" y="761157"/>
                </a:lnTo>
                <a:lnTo>
                  <a:pt x="992124" y="752855"/>
                </a:lnTo>
                <a:lnTo>
                  <a:pt x="992886" y="752093"/>
                </a:lnTo>
                <a:close/>
              </a:path>
              <a:path w="1076959" h="772160">
                <a:moveTo>
                  <a:pt x="992886" y="19405"/>
                </a:moveTo>
                <a:lnTo>
                  <a:pt x="992886" y="19049"/>
                </a:lnTo>
                <a:lnTo>
                  <a:pt x="992124" y="19049"/>
                </a:lnTo>
                <a:lnTo>
                  <a:pt x="992886" y="19405"/>
                </a:lnTo>
                <a:close/>
              </a:path>
              <a:path w="1076959" h="772160">
                <a:moveTo>
                  <a:pt x="1003554" y="757800"/>
                </a:moveTo>
                <a:lnTo>
                  <a:pt x="1003554" y="747521"/>
                </a:lnTo>
                <a:lnTo>
                  <a:pt x="992124" y="752855"/>
                </a:lnTo>
                <a:lnTo>
                  <a:pt x="992124" y="761157"/>
                </a:lnTo>
                <a:lnTo>
                  <a:pt x="1003491" y="757846"/>
                </a:lnTo>
                <a:close/>
              </a:path>
              <a:path w="1076959" h="772160">
                <a:moveTo>
                  <a:pt x="1003554" y="24819"/>
                </a:moveTo>
                <a:lnTo>
                  <a:pt x="1003554" y="24383"/>
                </a:lnTo>
                <a:lnTo>
                  <a:pt x="1002791" y="24383"/>
                </a:lnTo>
                <a:lnTo>
                  <a:pt x="1003554" y="24819"/>
                </a:lnTo>
                <a:close/>
              </a:path>
              <a:path w="1076959" h="772160">
                <a:moveTo>
                  <a:pt x="1013460" y="750504"/>
                </a:moveTo>
                <a:lnTo>
                  <a:pt x="1013460" y="741425"/>
                </a:lnTo>
                <a:lnTo>
                  <a:pt x="1002791" y="747521"/>
                </a:lnTo>
                <a:lnTo>
                  <a:pt x="1003554" y="747521"/>
                </a:lnTo>
                <a:lnTo>
                  <a:pt x="1003554" y="757800"/>
                </a:lnTo>
                <a:lnTo>
                  <a:pt x="1013460" y="750504"/>
                </a:lnTo>
                <a:close/>
              </a:path>
              <a:path w="1076959" h="772160">
                <a:moveTo>
                  <a:pt x="1013460" y="31066"/>
                </a:moveTo>
                <a:lnTo>
                  <a:pt x="1013460" y="30479"/>
                </a:lnTo>
                <a:lnTo>
                  <a:pt x="1012697" y="30479"/>
                </a:lnTo>
                <a:lnTo>
                  <a:pt x="1013460" y="31066"/>
                </a:lnTo>
                <a:close/>
              </a:path>
              <a:path w="1076959" h="772160">
                <a:moveTo>
                  <a:pt x="1039368" y="731423"/>
                </a:moveTo>
                <a:lnTo>
                  <a:pt x="1039368" y="717803"/>
                </a:lnTo>
                <a:lnTo>
                  <a:pt x="1022604" y="734567"/>
                </a:lnTo>
                <a:lnTo>
                  <a:pt x="1022604" y="733805"/>
                </a:lnTo>
                <a:lnTo>
                  <a:pt x="1012697" y="741425"/>
                </a:lnTo>
                <a:lnTo>
                  <a:pt x="1013460" y="741425"/>
                </a:lnTo>
                <a:lnTo>
                  <a:pt x="1013460" y="750504"/>
                </a:lnTo>
                <a:lnTo>
                  <a:pt x="1039368" y="731423"/>
                </a:lnTo>
                <a:close/>
              </a:path>
              <a:path w="1076959" h="772160">
                <a:moveTo>
                  <a:pt x="1039368" y="55092"/>
                </a:moveTo>
                <a:lnTo>
                  <a:pt x="1039368" y="54101"/>
                </a:lnTo>
                <a:lnTo>
                  <a:pt x="1038606" y="54101"/>
                </a:lnTo>
                <a:lnTo>
                  <a:pt x="1039368" y="55092"/>
                </a:lnTo>
                <a:close/>
              </a:path>
              <a:path w="1076959" h="772160">
                <a:moveTo>
                  <a:pt x="1066800" y="686743"/>
                </a:moveTo>
                <a:lnTo>
                  <a:pt x="1066800" y="646175"/>
                </a:lnTo>
                <a:lnTo>
                  <a:pt x="1064514" y="664463"/>
                </a:lnTo>
                <a:lnTo>
                  <a:pt x="1061466" y="676655"/>
                </a:lnTo>
                <a:lnTo>
                  <a:pt x="1061466" y="675893"/>
                </a:lnTo>
                <a:lnTo>
                  <a:pt x="1057656" y="688085"/>
                </a:lnTo>
                <a:lnTo>
                  <a:pt x="1057656" y="687323"/>
                </a:lnTo>
                <a:lnTo>
                  <a:pt x="1052322" y="698753"/>
                </a:lnTo>
                <a:lnTo>
                  <a:pt x="1052322" y="697991"/>
                </a:lnTo>
                <a:lnTo>
                  <a:pt x="1046226" y="708659"/>
                </a:lnTo>
                <a:lnTo>
                  <a:pt x="1046226" y="707897"/>
                </a:lnTo>
                <a:lnTo>
                  <a:pt x="1038606" y="717803"/>
                </a:lnTo>
                <a:lnTo>
                  <a:pt x="1039368" y="717803"/>
                </a:lnTo>
                <a:lnTo>
                  <a:pt x="1039368" y="731423"/>
                </a:lnTo>
                <a:lnTo>
                  <a:pt x="1040058" y="730915"/>
                </a:lnTo>
                <a:lnTo>
                  <a:pt x="1065231" y="693046"/>
                </a:lnTo>
                <a:lnTo>
                  <a:pt x="1066800" y="686743"/>
                </a:lnTo>
                <a:close/>
              </a:path>
              <a:path w="1076959" h="772160">
                <a:moveTo>
                  <a:pt x="1057656" y="85851"/>
                </a:moveTo>
                <a:lnTo>
                  <a:pt x="1057656" y="84581"/>
                </a:lnTo>
                <a:lnTo>
                  <a:pt x="1056894" y="83819"/>
                </a:lnTo>
                <a:lnTo>
                  <a:pt x="1057656" y="858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57371" y="4918202"/>
            <a:ext cx="94234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87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轮函数</a:t>
            </a:r>
            <a:endParaRPr sz="2400">
              <a:latin typeface="宋体"/>
              <a:cs typeface="宋体"/>
            </a:endParaRPr>
          </a:p>
          <a:p>
            <a:pPr algn="ctr">
              <a:lnSpc>
                <a:spcPts val="2870"/>
              </a:lnSpc>
            </a:pPr>
            <a:r>
              <a:rPr sz="2400" b="1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0639" y="4463796"/>
            <a:ext cx="6858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56067" y="4459223"/>
            <a:ext cx="695960" cy="1838960"/>
          </a:xfrm>
          <a:custGeom>
            <a:avLst/>
            <a:gdLst/>
            <a:ahLst/>
            <a:cxnLst/>
            <a:rect l="l" t="t" r="r" b="b"/>
            <a:pathLst>
              <a:path w="695960" h="1838960">
                <a:moveTo>
                  <a:pt x="695705" y="1838705"/>
                </a:moveTo>
                <a:lnTo>
                  <a:pt x="695705" y="0"/>
                </a:lnTo>
                <a:lnTo>
                  <a:pt x="0" y="0"/>
                </a:lnTo>
                <a:lnTo>
                  <a:pt x="0" y="1838705"/>
                </a:lnTo>
                <a:lnTo>
                  <a:pt x="4571" y="1838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685800" y="9905"/>
                </a:lnTo>
                <a:lnTo>
                  <a:pt x="685800" y="4572"/>
                </a:lnTo>
                <a:lnTo>
                  <a:pt x="690372" y="9905"/>
                </a:lnTo>
                <a:lnTo>
                  <a:pt x="690372" y="1838705"/>
                </a:lnTo>
                <a:lnTo>
                  <a:pt x="695705" y="1838705"/>
                </a:lnTo>
                <a:close/>
              </a:path>
              <a:path w="695960" h="18389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695960" h="1838960">
                <a:moveTo>
                  <a:pt x="9906" y="1828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1828800"/>
                </a:lnTo>
                <a:lnTo>
                  <a:pt x="9906" y="1828800"/>
                </a:lnTo>
                <a:close/>
              </a:path>
              <a:path w="695960" h="1838960">
                <a:moveTo>
                  <a:pt x="690372" y="1828800"/>
                </a:moveTo>
                <a:lnTo>
                  <a:pt x="4571" y="1828800"/>
                </a:lnTo>
                <a:lnTo>
                  <a:pt x="9906" y="1833372"/>
                </a:lnTo>
                <a:lnTo>
                  <a:pt x="9906" y="1838705"/>
                </a:lnTo>
                <a:lnTo>
                  <a:pt x="685800" y="1838705"/>
                </a:lnTo>
                <a:lnTo>
                  <a:pt x="685800" y="1833372"/>
                </a:lnTo>
                <a:lnTo>
                  <a:pt x="690372" y="1828800"/>
                </a:lnTo>
                <a:close/>
              </a:path>
              <a:path w="695960" h="1838960">
                <a:moveTo>
                  <a:pt x="9906" y="1838705"/>
                </a:moveTo>
                <a:lnTo>
                  <a:pt x="9906" y="1833372"/>
                </a:lnTo>
                <a:lnTo>
                  <a:pt x="4571" y="1828800"/>
                </a:lnTo>
                <a:lnTo>
                  <a:pt x="4571" y="1838705"/>
                </a:lnTo>
                <a:lnTo>
                  <a:pt x="9906" y="1838705"/>
                </a:lnTo>
                <a:close/>
              </a:path>
              <a:path w="695960" h="1838960">
                <a:moveTo>
                  <a:pt x="690372" y="9905"/>
                </a:moveTo>
                <a:lnTo>
                  <a:pt x="685800" y="4572"/>
                </a:lnTo>
                <a:lnTo>
                  <a:pt x="685800" y="9905"/>
                </a:lnTo>
                <a:lnTo>
                  <a:pt x="690372" y="9905"/>
                </a:lnTo>
                <a:close/>
              </a:path>
              <a:path w="695960" h="1838960">
                <a:moveTo>
                  <a:pt x="690372" y="1828800"/>
                </a:moveTo>
                <a:lnTo>
                  <a:pt x="690372" y="9905"/>
                </a:lnTo>
                <a:lnTo>
                  <a:pt x="685800" y="9905"/>
                </a:lnTo>
                <a:lnTo>
                  <a:pt x="685800" y="1828800"/>
                </a:lnTo>
                <a:lnTo>
                  <a:pt x="690372" y="1828800"/>
                </a:lnTo>
                <a:close/>
              </a:path>
              <a:path w="695960" h="1838960">
                <a:moveTo>
                  <a:pt x="690372" y="1838705"/>
                </a:moveTo>
                <a:lnTo>
                  <a:pt x="690372" y="1828800"/>
                </a:lnTo>
                <a:lnTo>
                  <a:pt x="685800" y="1833372"/>
                </a:lnTo>
                <a:lnTo>
                  <a:pt x="685800" y="1838705"/>
                </a:lnTo>
                <a:lnTo>
                  <a:pt x="690372" y="1838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612525" y="4505960"/>
            <a:ext cx="381635" cy="1732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/>
                <a:cs typeface="宋体"/>
              </a:rPr>
              <a:t>明 文 分 组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71027" y="4387596"/>
            <a:ext cx="685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66467" y="4383023"/>
            <a:ext cx="695960" cy="1838960"/>
          </a:xfrm>
          <a:custGeom>
            <a:avLst/>
            <a:gdLst/>
            <a:ahLst/>
            <a:cxnLst/>
            <a:rect l="l" t="t" r="r" b="b"/>
            <a:pathLst>
              <a:path w="695959" h="1838960">
                <a:moveTo>
                  <a:pt x="695705" y="1838705"/>
                </a:moveTo>
                <a:lnTo>
                  <a:pt x="695705" y="0"/>
                </a:lnTo>
                <a:lnTo>
                  <a:pt x="0" y="0"/>
                </a:lnTo>
                <a:lnTo>
                  <a:pt x="0" y="1838705"/>
                </a:lnTo>
                <a:lnTo>
                  <a:pt x="4559" y="18387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685800" y="9905"/>
                </a:lnTo>
                <a:lnTo>
                  <a:pt x="685800" y="4572"/>
                </a:lnTo>
                <a:lnTo>
                  <a:pt x="690359" y="9905"/>
                </a:lnTo>
                <a:lnTo>
                  <a:pt x="690359" y="1838705"/>
                </a:lnTo>
                <a:lnTo>
                  <a:pt x="695705" y="1838705"/>
                </a:lnTo>
                <a:close/>
              </a:path>
              <a:path w="695959" h="18389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695959" h="1838960">
                <a:moveTo>
                  <a:pt x="9906" y="18288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1828800"/>
                </a:lnTo>
                <a:lnTo>
                  <a:pt x="9906" y="1828800"/>
                </a:lnTo>
                <a:close/>
              </a:path>
              <a:path w="695959" h="1838960">
                <a:moveTo>
                  <a:pt x="690359" y="1828800"/>
                </a:moveTo>
                <a:lnTo>
                  <a:pt x="4559" y="1828800"/>
                </a:lnTo>
                <a:lnTo>
                  <a:pt x="9906" y="1833372"/>
                </a:lnTo>
                <a:lnTo>
                  <a:pt x="9906" y="1838705"/>
                </a:lnTo>
                <a:lnTo>
                  <a:pt x="685800" y="1838705"/>
                </a:lnTo>
                <a:lnTo>
                  <a:pt x="685800" y="1833372"/>
                </a:lnTo>
                <a:lnTo>
                  <a:pt x="690359" y="1828800"/>
                </a:lnTo>
                <a:close/>
              </a:path>
              <a:path w="695959" h="1838960">
                <a:moveTo>
                  <a:pt x="9906" y="1838705"/>
                </a:moveTo>
                <a:lnTo>
                  <a:pt x="9906" y="1833372"/>
                </a:lnTo>
                <a:lnTo>
                  <a:pt x="4559" y="1828800"/>
                </a:lnTo>
                <a:lnTo>
                  <a:pt x="4559" y="1838705"/>
                </a:lnTo>
                <a:lnTo>
                  <a:pt x="9906" y="1838705"/>
                </a:lnTo>
                <a:close/>
              </a:path>
              <a:path w="695959" h="1838960">
                <a:moveTo>
                  <a:pt x="690359" y="9905"/>
                </a:moveTo>
                <a:lnTo>
                  <a:pt x="685800" y="4572"/>
                </a:lnTo>
                <a:lnTo>
                  <a:pt x="685800" y="9905"/>
                </a:lnTo>
                <a:lnTo>
                  <a:pt x="690359" y="9905"/>
                </a:lnTo>
                <a:close/>
              </a:path>
              <a:path w="695959" h="1838960">
                <a:moveTo>
                  <a:pt x="690359" y="1828800"/>
                </a:moveTo>
                <a:lnTo>
                  <a:pt x="690359" y="9905"/>
                </a:lnTo>
                <a:lnTo>
                  <a:pt x="685800" y="9905"/>
                </a:lnTo>
                <a:lnTo>
                  <a:pt x="685800" y="1828800"/>
                </a:lnTo>
                <a:lnTo>
                  <a:pt x="690359" y="1828800"/>
                </a:lnTo>
                <a:close/>
              </a:path>
              <a:path w="695959" h="1838960">
                <a:moveTo>
                  <a:pt x="690359" y="1838705"/>
                </a:moveTo>
                <a:lnTo>
                  <a:pt x="690359" y="1828800"/>
                </a:lnTo>
                <a:lnTo>
                  <a:pt x="685800" y="1833372"/>
                </a:lnTo>
                <a:lnTo>
                  <a:pt x="685800" y="1838705"/>
                </a:lnTo>
                <a:lnTo>
                  <a:pt x="690359" y="1838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22925" y="4856479"/>
            <a:ext cx="38163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latin typeface="宋体"/>
                <a:cs typeface="宋体"/>
              </a:rPr>
              <a:t>密 文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813439" y="1949195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514350"/>
                </a:moveTo>
                <a:lnTo>
                  <a:pt x="514350" y="514350"/>
                </a:lnTo>
                <a:lnTo>
                  <a:pt x="514350" y="0"/>
                </a:lnTo>
                <a:lnTo>
                  <a:pt x="342900" y="86106"/>
                </a:lnTo>
                <a:lnTo>
                  <a:pt x="171450" y="0"/>
                </a:lnTo>
                <a:lnTo>
                  <a:pt x="171450" y="514350"/>
                </a:lnTo>
                <a:lnTo>
                  <a:pt x="0" y="514350"/>
                </a:lnTo>
                <a:lnTo>
                  <a:pt x="342900" y="685800"/>
                </a:lnTo>
                <a:lnTo>
                  <a:pt x="685800" y="51435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93627" y="1941576"/>
            <a:ext cx="726440" cy="699135"/>
          </a:xfrm>
          <a:custGeom>
            <a:avLst/>
            <a:gdLst/>
            <a:ahLst/>
            <a:cxnLst/>
            <a:rect l="l" t="t" r="r" b="b"/>
            <a:pathLst>
              <a:path w="726439" h="699135">
                <a:moveTo>
                  <a:pt x="191262" y="517398"/>
                </a:moveTo>
                <a:lnTo>
                  <a:pt x="0" y="517398"/>
                </a:lnTo>
                <a:lnTo>
                  <a:pt x="19812" y="527304"/>
                </a:lnTo>
                <a:lnTo>
                  <a:pt x="22098" y="518159"/>
                </a:lnTo>
                <a:lnTo>
                  <a:pt x="40386" y="527304"/>
                </a:lnTo>
                <a:lnTo>
                  <a:pt x="186690" y="527304"/>
                </a:lnTo>
                <a:lnTo>
                  <a:pt x="186690" y="521970"/>
                </a:lnTo>
                <a:lnTo>
                  <a:pt x="191262" y="517398"/>
                </a:lnTo>
                <a:close/>
              </a:path>
              <a:path w="726439" h="699135">
                <a:moveTo>
                  <a:pt x="40386" y="527304"/>
                </a:moveTo>
                <a:lnTo>
                  <a:pt x="22098" y="518159"/>
                </a:lnTo>
                <a:lnTo>
                  <a:pt x="19812" y="527304"/>
                </a:lnTo>
                <a:lnTo>
                  <a:pt x="40386" y="527304"/>
                </a:lnTo>
                <a:close/>
              </a:path>
              <a:path w="726439" h="699135">
                <a:moveTo>
                  <a:pt x="363093" y="688657"/>
                </a:moveTo>
                <a:lnTo>
                  <a:pt x="40386" y="527304"/>
                </a:lnTo>
                <a:lnTo>
                  <a:pt x="19812" y="527304"/>
                </a:lnTo>
                <a:lnTo>
                  <a:pt x="361188" y="697992"/>
                </a:lnTo>
                <a:lnTo>
                  <a:pt x="361188" y="689610"/>
                </a:lnTo>
                <a:lnTo>
                  <a:pt x="363093" y="688657"/>
                </a:lnTo>
                <a:close/>
              </a:path>
              <a:path w="726439" h="699135">
                <a:moveTo>
                  <a:pt x="363093" y="88201"/>
                </a:moveTo>
                <a:lnTo>
                  <a:pt x="186690" y="0"/>
                </a:lnTo>
                <a:lnTo>
                  <a:pt x="186690" y="517398"/>
                </a:lnTo>
                <a:lnTo>
                  <a:pt x="189738" y="517398"/>
                </a:lnTo>
                <a:lnTo>
                  <a:pt x="189738" y="12192"/>
                </a:lnTo>
                <a:lnTo>
                  <a:pt x="196596" y="7620"/>
                </a:lnTo>
                <a:lnTo>
                  <a:pt x="196596" y="15636"/>
                </a:lnTo>
                <a:lnTo>
                  <a:pt x="361188" y="98294"/>
                </a:lnTo>
                <a:lnTo>
                  <a:pt x="361188" y="89154"/>
                </a:lnTo>
                <a:lnTo>
                  <a:pt x="363093" y="88201"/>
                </a:lnTo>
                <a:close/>
              </a:path>
              <a:path w="726439" h="699135">
                <a:moveTo>
                  <a:pt x="191262" y="527304"/>
                </a:moveTo>
                <a:lnTo>
                  <a:pt x="191262" y="517398"/>
                </a:lnTo>
                <a:lnTo>
                  <a:pt x="186690" y="521970"/>
                </a:lnTo>
                <a:lnTo>
                  <a:pt x="186690" y="527304"/>
                </a:lnTo>
                <a:lnTo>
                  <a:pt x="191262" y="527304"/>
                </a:lnTo>
                <a:close/>
              </a:path>
              <a:path w="726439" h="699135">
                <a:moveTo>
                  <a:pt x="196596" y="15636"/>
                </a:moveTo>
                <a:lnTo>
                  <a:pt x="196596" y="7620"/>
                </a:lnTo>
                <a:lnTo>
                  <a:pt x="189738" y="12192"/>
                </a:lnTo>
                <a:lnTo>
                  <a:pt x="196596" y="15636"/>
                </a:lnTo>
                <a:close/>
              </a:path>
              <a:path w="726439" h="699135">
                <a:moveTo>
                  <a:pt x="196596" y="527304"/>
                </a:moveTo>
                <a:lnTo>
                  <a:pt x="196596" y="15636"/>
                </a:lnTo>
                <a:lnTo>
                  <a:pt x="189738" y="12192"/>
                </a:lnTo>
                <a:lnTo>
                  <a:pt x="189738" y="517398"/>
                </a:lnTo>
                <a:lnTo>
                  <a:pt x="191262" y="517398"/>
                </a:lnTo>
                <a:lnTo>
                  <a:pt x="191262" y="527304"/>
                </a:lnTo>
                <a:lnTo>
                  <a:pt x="196596" y="527304"/>
                </a:lnTo>
                <a:close/>
              </a:path>
              <a:path w="726439" h="699135">
                <a:moveTo>
                  <a:pt x="364998" y="89154"/>
                </a:moveTo>
                <a:lnTo>
                  <a:pt x="363093" y="88201"/>
                </a:lnTo>
                <a:lnTo>
                  <a:pt x="361188" y="89154"/>
                </a:lnTo>
                <a:lnTo>
                  <a:pt x="364998" y="89154"/>
                </a:lnTo>
                <a:close/>
              </a:path>
              <a:path w="726439" h="699135">
                <a:moveTo>
                  <a:pt x="364998" y="97917"/>
                </a:moveTo>
                <a:lnTo>
                  <a:pt x="364998" y="89154"/>
                </a:lnTo>
                <a:lnTo>
                  <a:pt x="361188" y="89154"/>
                </a:lnTo>
                <a:lnTo>
                  <a:pt x="361188" y="98294"/>
                </a:lnTo>
                <a:lnTo>
                  <a:pt x="362712" y="99060"/>
                </a:lnTo>
                <a:lnTo>
                  <a:pt x="364998" y="97917"/>
                </a:lnTo>
                <a:close/>
              </a:path>
              <a:path w="726439" h="699135">
                <a:moveTo>
                  <a:pt x="364998" y="689610"/>
                </a:moveTo>
                <a:lnTo>
                  <a:pt x="363093" y="688657"/>
                </a:lnTo>
                <a:lnTo>
                  <a:pt x="361188" y="689610"/>
                </a:lnTo>
                <a:lnTo>
                  <a:pt x="364998" y="689610"/>
                </a:lnTo>
                <a:close/>
              </a:path>
              <a:path w="726439" h="699135">
                <a:moveTo>
                  <a:pt x="364998" y="697613"/>
                </a:moveTo>
                <a:lnTo>
                  <a:pt x="364998" y="689610"/>
                </a:lnTo>
                <a:lnTo>
                  <a:pt x="361188" y="689610"/>
                </a:lnTo>
                <a:lnTo>
                  <a:pt x="361188" y="697992"/>
                </a:lnTo>
                <a:lnTo>
                  <a:pt x="362712" y="698754"/>
                </a:lnTo>
                <a:lnTo>
                  <a:pt x="364998" y="697613"/>
                </a:lnTo>
                <a:close/>
              </a:path>
              <a:path w="726439" h="699135">
                <a:moveTo>
                  <a:pt x="539496" y="517398"/>
                </a:moveTo>
                <a:lnTo>
                  <a:pt x="539496" y="0"/>
                </a:lnTo>
                <a:lnTo>
                  <a:pt x="363093" y="88201"/>
                </a:lnTo>
                <a:lnTo>
                  <a:pt x="364998" y="89154"/>
                </a:lnTo>
                <a:lnTo>
                  <a:pt x="364998" y="97917"/>
                </a:lnTo>
                <a:lnTo>
                  <a:pt x="529590" y="15621"/>
                </a:lnTo>
                <a:lnTo>
                  <a:pt x="529590" y="7620"/>
                </a:lnTo>
                <a:lnTo>
                  <a:pt x="536448" y="12192"/>
                </a:lnTo>
                <a:lnTo>
                  <a:pt x="536448" y="517398"/>
                </a:lnTo>
                <a:lnTo>
                  <a:pt x="539496" y="517398"/>
                </a:lnTo>
                <a:close/>
              </a:path>
              <a:path w="726439" h="699135">
                <a:moveTo>
                  <a:pt x="705612" y="527663"/>
                </a:moveTo>
                <a:lnTo>
                  <a:pt x="705612" y="527304"/>
                </a:lnTo>
                <a:lnTo>
                  <a:pt x="685800" y="527304"/>
                </a:lnTo>
                <a:lnTo>
                  <a:pt x="363093" y="688657"/>
                </a:lnTo>
                <a:lnTo>
                  <a:pt x="364998" y="689610"/>
                </a:lnTo>
                <a:lnTo>
                  <a:pt x="364998" y="697613"/>
                </a:lnTo>
                <a:lnTo>
                  <a:pt x="705612" y="527663"/>
                </a:lnTo>
                <a:close/>
              </a:path>
              <a:path w="726439" h="699135">
                <a:moveTo>
                  <a:pt x="536448" y="12192"/>
                </a:moveTo>
                <a:lnTo>
                  <a:pt x="529590" y="7620"/>
                </a:lnTo>
                <a:lnTo>
                  <a:pt x="529590" y="15621"/>
                </a:lnTo>
                <a:lnTo>
                  <a:pt x="536448" y="12192"/>
                </a:lnTo>
                <a:close/>
              </a:path>
              <a:path w="726439" h="699135">
                <a:moveTo>
                  <a:pt x="536448" y="517398"/>
                </a:moveTo>
                <a:lnTo>
                  <a:pt x="536448" y="12192"/>
                </a:lnTo>
                <a:lnTo>
                  <a:pt x="529590" y="15621"/>
                </a:lnTo>
                <a:lnTo>
                  <a:pt x="529590" y="527304"/>
                </a:lnTo>
                <a:lnTo>
                  <a:pt x="534162" y="527304"/>
                </a:lnTo>
                <a:lnTo>
                  <a:pt x="534162" y="517398"/>
                </a:lnTo>
                <a:lnTo>
                  <a:pt x="536448" y="517398"/>
                </a:lnTo>
                <a:close/>
              </a:path>
              <a:path w="726439" h="699135">
                <a:moveTo>
                  <a:pt x="726186" y="517398"/>
                </a:moveTo>
                <a:lnTo>
                  <a:pt x="534162" y="517398"/>
                </a:lnTo>
                <a:lnTo>
                  <a:pt x="539496" y="521970"/>
                </a:lnTo>
                <a:lnTo>
                  <a:pt x="539496" y="527304"/>
                </a:lnTo>
                <a:lnTo>
                  <a:pt x="685800" y="527304"/>
                </a:lnTo>
                <a:lnTo>
                  <a:pt x="704088" y="518159"/>
                </a:lnTo>
                <a:lnTo>
                  <a:pt x="705612" y="527304"/>
                </a:lnTo>
                <a:lnTo>
                  <a:pt x="705612" y="527663"/>
                </a:lnTo>
                <a:lnTo>
                  <a:pt x="726186" y="517398"/>
                </a:lnTo>
                <a:close/>
              </a:path>
              <a:path w="726439" h="699135">
                <a:moveTo>
                  <a:pt x="539496" y="527304"/>
                </a:moveTo>
                <a:lnTo>
                  <a:pt x="539496" y="521970"/>
                </a:lnTo>
                <a:lnTo>
                  <a:pt x="534162" y="517398"/>
                </a:lnTo>
                <a:lnTo>
                  <a:pt x="534162" y="527304"/>
                </a:lnTo>
                <a:lnTo>
                  <a:pt x="539496" y="527304"/>
                </a:lnTo>
                <a:close/>
              </a:path>
              <a:path w="726439" h="699135">
                <a:moveTo>
                  <a:pt x="705612" y="527304"/>
                </a:moveTo>
                <a:lnTo>
                  <a:pt x="704088" y="518159"/>
                </a:lnTo>
                <a:lnTo>
                  <a:pt x="685800" y="527304"/>
                </a:lnTo>
                <a:lnTo>
                  <a:pt x="705612" y="527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739773" y="1519682"/>
            <a:ext cx="85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8000"/>
                </a:solidFill>
                <a:latin typeface="宋体"/>
                <a:cs typeface="宋体"/>
              </a:rPr>
              <a:t>密钥</a:t>
            </a:r>
            <a:r>
              <a:rPr sz="2400" b="1" dirty="0">
                <a:solidFill>
                  <a:srgbClr val="008000"/>
                </a:solidFill>
                <a:latin typeface="Arial"/>
                <a:cs typeface="Arial"/>
              </a:rPr>
              <a:t>K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679839" y="3854196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0"/>
                </a:moveTo>
                <a:lnTo>
                  <a:pt x="0" y="609600"/>
                </a:lnTo>
                <a:lnTo>
                  <a:pt x="914399" y="609600"/>
                </a:lnTo>
                <a:lnTo>
                  <a:pt x="914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75267" y="3849623"/>
            <a:ext cx="924560" cy="619760"/>
          </a:xfrm>
          <a:custGeom>
            <a:avLst/>
            <a:gdLst/>
            <a:ahLst/>
            <a:cxnLst/>
            <a:rect l="l" t="t" r="r" b="b"/>
            <a:pathLst>
              <a:path w="924560" h="619760">
                <a:moveTo>
                  <a:pt x="924306" y="619505"/>
                </a:moveTo>
                <a:lnTo>
                  <a:pt x="924306" y="0"/>
                </a:lnTo>
                <a:lnTo>
                  <a:pt x="0" y="0"/>
                </a:lnTo>
                <a:lnTo>
                  <a:pt x="0" y="619505"/>
                </a:lnTo>
                <a:lnTo>
                  <a:pt x="4571" y="619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914399" y="9905"/>
                </a:lnTo>
                <a:lnTo>
                  <a:pt x="914399" y="4572"/>
                </a:lnTo>
                <a:lnTo>
                  <a:pt x="918971" y="9905"/>
                </a:lnTo>
                <a:lnTo>
                  <a:pt x="918971" y="619505"/>
                </a:lnTo>
                <a:lnTo>
                  <a:pt x="924306" y="619505"/>
                </a:lnTo>
                <a:close/>
              </a:path>
              <a:path w="924560" h="619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924560" h="619760">
                <a:moveTo>
                  <a:pt x="9906" y="609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609600"/>
                </a:lnTo>
                <a:lnTo>
                  <a:pt x="9906" y="609600"/>
                </a:lnTo>
                <a:close/>
              </a:path>
              <a:path w="924560" h="619760">
                <a:moveTo>
                  <a:pt x="918971" y="609600"/>
                </a:moveTo>
                <a:lnTo>
                  <a:pt x="4571" y="609600"/>
                </a:lnTo>
                <a:lnTo>
                  <a:pt x="9906" y="614172"/>
                </a:lnTo>
                <a:lnTo>
                  <a:pt x="9906" y="619505"/>
                </a:lnTo>
                <a:lnTo>
                  <a:pt x="914399" y="619505"/>
                </a:lnTo>
                <a:lnTo>
                  <a:pt x="914399" y="614172"/>
                </a:lnTo>
                <a:lnTo>
                  <a:pt x="918971" y="609600"/>
                </a:lnTo>
                <a:close/>
              </a:path>
              <a:path w="924560" h="619760">
                <a:moveTo>
                  <a:pt x="9906" y="619505"/>
                </a:moveTo>
                <a:lnTo>
                  <a:pt x="9906" y="614172"/>
                </a:lnTo>
                <a:lnTo>
                  <a:pt x="4571" y="609600"/>
                </a:lnTo>
                <a:lnTo>
                  <a:pt x="4571" y="619505"/>
                </a:lnTo>
                <a:lnTo>
                  <a:pt x="9906" y="619505"/>
                </a:lnTo>
                <a:close/>
              </a:path>
              <a:path w="924560" h="619760">
                <a:moveTo>
                  <a:pt x="918971" y="9905"/>
                </a:moveTo>
                <a:lnTo>
                  <a:pt x="914399" y="4572"/>
                </a:lnTo>
                <a:lnTo>
                  <a:pt x="914399" y="9905"/>
                </a:lnTo>
                <a:lnTo>
                  <a:pt x="918971" y="9905"/>
                </a:lnTo>
                <a:close/>
              </a:path>
              <a:path w="924560" h="619760">
                <a:moveTo>
                  <a:pt x="918971" y="609600"/>
                </a:moveTo>
                <a:lnTo>
                  <a:pt x="918971" y="9905"/>
                </a:lnTo>
                <a:lnTo>
                  <a:pt x="914399" y="9905"/>
                </a:lnTo>
                <a:lnTo>
                  <a:pt x="914399" y="609600"/>
                </a:lnTo>
                <a:lnTo>
                  <a:pt x="918971" y="609600"/>
                </a:lnTo>
                <a:close/>
              </a:path>
              <a:path w="924560" h="619760">
                <a:moveTo>
                  <a:pt x="918971" y="619505"/>
                </a:moveTo>
                <a:lnTo>
                  <a:pt x="918971" y="609600"/>
                </a:lnTo>
                <a:lnTo>
                  <a:pt x="914399" y="614172"/>
                </a:lnTo>
                <a:lnTo>
                  <a:pt x="914399" y="619505"/>
                </a:lnTo>
                <a:lnTo>
                  <a:pt x="918971" y="619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742571" y="3837685"/>
            <a:ext cx="789305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9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子密钥</a:t>
            </a:r>
            <a:endParaRPr sz="2000">
              <a:latin typeface="宋体"/>
              <a:cs typeface="宋体"/>
            </a:endParaRPr>
          </a:p>
          <a:p>
            <a:pPr algn="ctr">
              <a:lnSpc>
                <a:spcPts val="2390"/>
              </a:lnSpc>
            </a:pPr>
            <a:r>
              <a:rPr sz="2000" b="1" spc="5" dirty="0">
                <a:latin typeface="Arial"/>
                <a:cs typeface="Arial"/>
              </a:rPr>
              <a:t>K</a:t>
            </a:r>
            <a:r>
              <a:rPr sz="1950" b="1" spc="7" baseline="-21367" dirty="0">
                <a:latin typeface="Arial"/>
                <a:cs typeface="Arial"/>
              </a:rPr>
              <a:t>1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280039" y="3854196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0"/>
                </a:moveTo>
                <a:lnTo>
                  <a:pt x="0" y="609600"/>
                </a:lnTo>
                <a:lnTo>
                  <a:pt x="914400" y="6096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75467" y="3849623"/>
            <a:ext cx="924560" cy="619760"/>
          </a:xfrm>
          <a:custGeom>
            <a:avLst/>
            <a:gdLst/>
            <a:ahLst/>
            <a:cxnLst/>
            <a:rect l="l" t="t" r="r" b="b"/>
            <a:pathLst>
              <a:path w="924560" h="619760">
                <a:moveTo>
                  <a:pt x="924306" y="619505"/>
                </a:moveTo>
                <a:lnTo>
                  <a:pt x="924306" y="0"/>
                </a:lnTo>
                <a:lnTo>
                  <a:pt x="0" y="0"/>
                </a:lnTo>
                <a:lnTo>
                  <a:pt x="0" y="619505"/>
                </a:lnTo>
                <a:lnTo>
                  <a:pt x="4572" y="619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914400" y="9905"/>
                </a:lnTo>
                <a:lnTo>
                  <a:pt x="914400" y="4572"/>
                </a:lnTo>
                <a:lnTo>
                  <a:pt x="918972" y="9905"/>
                </a:lnTo>
                <a:lnTo>
                  <a:pt x="918972" y="619505"/>
                </a:lnTo>
                <a:lnTo>
                  <a:pt x="924306" y="619505"/>
                </a:lnTo>
                <a:close/>
              </a:path>
              <a:path w="924560" h="619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924560" h="619760">
                <a:moveTo>
                  <a:pt x="9905" y="609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609600"/>
                </a:lnTo>
                <a:lnTo>
                  <a:pt x="9905" y="609600"/>
                </a:lnTo>
                <a:close/>
              </a:path>
              <a:path w="924560" h="619760">
                <a:moveTo>
                  <a:pt x="918972" y="609600"/>
                </a:moveTo>
                <a:lnTo>
                  <a:pt x="4572" y="609600"/>
                </a:lnTo>
                <a:lnTo>
                  <a:pt x="9905" y="614172"/>
                </a:lnTo>
                <a:lnTo>
                  <a:pt x="9905" y="619505"/>
                </a:lnTo>
                <a:lnTo>
                  <a:pt x="914400" y="619505"/>
                </a:lnTo>
                <a:lnTo>
                  <a:pt x="914400" y="614172"/>
                </a:lnTo>
                <a:lnTo>
                  <a:pt x="918972" y="609600"/>
                </a:lnTo>
                <a:close/>
              </a:path>
              <a:path w="924560" h="619760">
                <a:moveTo>
                  <a:pt x="9905" y="619505"/>
                </a:moveTo>
                <a:lnTo>
                  <a:pt x="9905" y="614172"/>
                </a:lnTo>
                <a:lnTo>
                  <a:pt x="4572" y="609600"/>
                </a:lnTo>
                <a:lnTo>
                  <a:pt x="4572" y="619505"/>
                </a:lnTo>
                <a:lnTo>
                  <a:pt x="9905" y="619505"/>
                </a:lnTo>
                <a:close/>
              </a:path>
              <a:path w="924560" h="619760">
                <a:moveTo>
                  <a:pt x="918972" y="9905"/>
                </a:moveTo>
                <a:lnTo>
                  <a:pt x="914400" y="4572"/>
                </a:lnTo>
                <a:lnTo>
                  <a:pt x="914400" y="9905"/>
                </a:lnTo>
                <a:lnTo>
                  <a:pt x="918972" y="9905"/>
                </a:lnTo>
                <a:close/>
              </a:path>
              <a:path w="924560" h="619760">
                <a:moveTo>
                  <a:pt x="918972" y="609600"/>
                </a:moveTo>
                <a:lnTo>
                  <a:pt x="918972" y="9905"/>
                </a:lnTo>
                <a:lnTo>
                  <a:pt x="914400" y="9905"/>
                </a:lnTo>
                <a:lnTo>
                  <a:pt x="914400" y="609600"/>
                </a:lnTo>
                <a:lnTo>
                  <a:pt x="918972" y="609600"/>
                </a:lnTo>
                <a:close/>
              </a:path>
              <a:path w="924560" h="619760">
                <a:moveTo>
                  <a:pt x="918972" y="619505"/>
                </a:moveTo>
                <a:lnTo>
                  <a:pt x="918972" y="609600"/>
                </a:lnTo>
                <a:lnTo>
                  <a:pt x="914400" y="614172"/>
                </a:lnTo>
                <a:lnTo>
                  <a:pt x="914400" y="619505"/>
                </a:lnTo>
                <a:lnTo>
                  <a:pt x="918972" y="619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342771" y="3837685"/>
            <a:ext cx="789305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9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子密钥</a:t>
            </a:r>
            <a:endParaRPr sz="2000">
              <a:latin typeface="宋体"/>
              <a:cs typeface="宋体"/>
            </a:endParaRPr>
          </a:p>
          <a:p>
            <a:pPr algn="ctr">
              <a:lnSpc>
                <a:spcPts val="2390"/>
              </a:lnSpc>
            </a:pPr>
            <a:r>
              <a:rPr sz="2000" b="1" spc="5" dirty="0">
                <a:latin typeface="Arial"/>
                <a:cs typeface="Arial"/>
              </a:rPr>
              <a:t>K</a:t>
            </a:r>
            <a:r>
              <a:rPr sz="1950" b="1" spc="7" baseline="-21367" dirty="0">
                <a:latin typeface="Arial"/>
                <a:cs typeface="Arial"/>
              </a:rPr>
              <a:t>2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94627" y="3854196"/>
            <a:ext cx="914400" cy="609600"/>
          </a:xfrm>
          <a:custGeom>
            <a:avLst/>
            <a:gdLst/>
            <a:ahLst/>
            <a:cxnLst/>
            <a:rect l="l" t="t" r="r" b="b"/>
            <a:pathLst>
              <a:path w="914400" h="609600">
                <a:moveTo>
                  <a:pt x="0" y="0"/>
                </a:moveTo>
                <a:lnTo>
                  <a:pt x="0" y="609600"/>
                </a:lnTo>
                <a:lnTo>
                  <a:pt x="914400" y="609600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90067" y="3849623"/>
            <a:ext cx="924560" cy="619760"/>
          </a:xfrm>
          <a:custGeom>
            <a:avLst/>
            <a:gdLst/>
            <a:ahLst/>
            <a:cxnLst/>
            <a:rect l="l" t="t" r="r" b="b"/>
            <a:pathLst>
              <a:path w="924559" h="619760">
                <a:moveTo>
                  <a:pt x="924305" y="619505"/>
                </a:moveTo>
                <a:lnTo>
                  <a:pt x="924305" y="0"/>
                </a:lnTo>
                <a:lnTo>
                  <a:pt x="0" y="0"/>
                </a:lnTo>
                <a:lnTo>
                  <a:pt x="0" y="619505"/>
                </a:lnTo>
                <a:lnTo>
                  <a:pt x="4559" y="619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914400" y="9905"/>
                </a:lnTo>
                <a:lnTo>
                  <a:pt x="914400" y="4572"/>
                </a:lnTo>
                <a:lnTo>
                  <a:pt x="918959" y="9905"/>
                </a:lnTo>
                <a:lnTo>
                  <a:pt x="918959" y="619505"/>
                </a:lnTo>
                <a:lnTo>
                  <a:pt x="924305" y="619505"/>
                </a:lnTo>
                <a:close/>
              </a:path>
              <a:path w="924559" h="619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924559" h="619760">
                <a:moveTo>
                  <a:pt x="9893" y="609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609600"/>
                </a:lnTo>
                <a:lnTo>
                  <a:pt x="9893" y="609600"/>
                </a:lnTo>
                <a:close/>
              </a:path>
              <a:path w="924559" h="619760">
                <a:moveTo>
                  <a:pt x="918959" y="609600"/>
                </a:moveTo>
                <a:lnTo>
                  <a:pt x="4559" y="609600"/>
                </a:lnTo>
                <a:lnTo>
                  <a:pt x="9893" y="614172"/>
                </a:lnTo>
                <a:lnTo>
                  <a:pt x="9893" y="619505"/>
                </a:lnTo>
                <a:lnTo>
                  <a:pt x="914400" y="619505"/>
                </a:lnTo>
                <a:lnTo>
                  <a:pt x="914400" y="614172"/>
                </a:lnTo>
                <a:lnTo>
                  <a:pt x="918959" y="609600"/>
                </a:lnTo>
                <a:close/>
              </a:path>
              <a:path w="924559" h="619760">
                <a:moveTo>
                  <a:pt x="9893" y="619505"/>
                </a:moveTo>
                <a:lnTo>
                  <a:pt x="9893" y="614172"/>
                </a:lnTo>
                <a:lnTo>
                  <a:pt x="4559" y="609600"/>
                </a:lnTo>
                <a:lnTo>
                  <a:pt x="4559" y="619505"/>
                </a:lnTo>
                <a:lnTo>
                  <a:pt x="9893" y="619505"/>
                </a:lnTo>
                <a:close/>
              </a:path>
              <a:path w="924559" h="619760">
                <a:moveTo>
                  <a:pt x="918959" y="9905"/>
                </a:moveTo>
                <a:lnTo>
                  <a:pt x="914400" y="4572"/>
                </a:lnTo>
                <a:lnTo>
                  <a:pt x="914400" y="9905"/>
                </a:lnTo>
                <a:lnTo>
                  <a:pt x="918959" y="9905"/>
                </a:lnTo>
                <a:close/>
              </a:path>
              <a:path w="924559" h="619760">
                <a:moveTo>
                  <a:pt x="918959" y="609600"/>
                </a:moveTo>
                <a:lnTo>
                  <a:pt x="918959" y="9905"/>
                </a:lnTo>
                <a:lnTo>
                  <a:pt x="914400" y="9905"/>
                </a:lnTo>
                <a:lnTo>
                  <a:pt x="914400" y="609600"/>
                </a:lnTo>
                <a:lnTo>
                  <a:pt x="918959" y="609600"/>
                </a:lnTo>
                <a:close/>
              </a:path>
              <a:path w="924559" h="619760">
                <a:moveTo>
                  <a:pt x="918959" y="619505"/>
                </a:moveTo>
                <a:lnTo>
                  <a:pt x="918959" y="609600"/>
                </a:lnTo>
                <a:lnTo>
                  <a:pt x="914400" y="614172"/>
                </a:lnTo>
                <a:lnTo>
                  <a:pt x="914400" y="619505"/>
                </a:lnTo>
                <a:lnTo>
                  <a:pt x="918959" y="619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57371" y="3837685"/>
            <a:ext cx="789305" cy="631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39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子密钥</a:t>
            </a:r>
            <a:endParaRPr sz="2000">
              <a:latin typeface="宋体"/>
              <a:cs typeface="宋体"/>
            </a:endParaRPr>
          </a:p>
          <a:p>
            <a:pPr algn="ctr">
              <a:lnSpc>
                <a:spcPts val="2390"/>
              </a:lnSpc>
            </a:pPr>
            <a:r>
              <a:rPr sz="2000" b="1" spc="5" dirty="0">
                <a:latin typeface="Arial"/>
                <a:cs typeface="Arial"/>
              </a:rPr>
              <a:t>K</a:t>
            </a:r>
            <a:r>
              <a:rPr sz="1950" b="1" spc="7" baseline="-21367" dirty="0">
                <a:latin typeface="Arial"/>
                <a:cs typeface="Arial"/>
              </a:rPr>
              <a:t>n</a:t>
            </a:r>
            <a:endParaRPr sz="1950" baseline="-21367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573140" y="5073396"/>
            <a:ext cx="1221740" cy="457200"/>
          </a:xfrm>
          <a:custGeom>
            <a:avLst/>
            <a:gdLst/>
            <a:ahLst/>
            <a:cxnLst/>
            <a:rect l="l" t="t" r="r" b="b"/>
            <a:pathLst>
              <a:path w="1221740" h="457200">
                <a:moveTo>
                  <a:pt x="859536" y="342900"/>
                </a:moveTo>
                <a:lnTo>
                  <a:pt x="859536" y="114300"/>
                </a:lnTo>
                <a:lnTo>
                  <a:pt x="0" y="114300"/>
                </a:lnTo>
                <a:lnTo>
                  <a:pt x="0" y="342900"/>
                </a:lnTo>
                <a:lnTo>
                  <a:pt x="859536" y="342900"/>
                </a:lnTo>
                <a:close/>
              </a:path>
              <a:path w="1221740" h="457200">
                <a:moveTo>
                  <a:pt x="1221486" y="228600"/>
                </a:moveTo>
                <a:lnTo>
                  <a:pt x="859536" y="0"/>
                </a:lnTo>
                <a:lnTo>
                  <a:pt x="859536" y="457200"/>
                </a:lnTo>
                <a:lnTo>
                  <a:pt x="1221486" y="2286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37517" y="5187696"/>
            <a:ext cx="90805" cy="228600"/>
          </a:xfrm>
          <a:custGeom>
            <a:avLst/>
            <a:gdLst/>
            <a:ahLst/>
            <a:cxnLst/>
            <a:rect l="l" t="t" r="r" b="b"/>
            <a:pathLst>
              <a:path w="90804" h="228600">
                <a:moveTo>
                  <a:pt x="0" y="0"/>
                </a:moveTo>
                <a:lnTo>
                  <a:pt x="0" y="228600"/>
                </a:lnTo>
                <a:lnTo>
                  <a:pt x="90677" y="228600"/>
                </a:lnTo>
                <a:lnTo>
                  <a:pt x="9067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369699" y="5187696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45720">
            <a:solidFill>
              <a:srgbClr val="FFFF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68581" y="5065014"/>
            <a:ext cx="1235710" cy="474980"/>
          </a:xfrm>
          <a:custGeom>
            <a:avLst/>
            <a:gdLst/>
            <a:ahLst/>
            <a:cxnLst/>
            <a:rect l="l" t="t" r="r" b="b"/>
            <a:pathLst>
              <a:path w="1235709" h="474979">
                <a:moveTo>
                  <a:pt x="864108" y="118109"/>
                </a:moveTo>
                <a:lnTo>
                  <a:pt x="0" y="118109"/>
                </a:lnTo>
                <a:lnTo>
                  <a:pt x="0" y="356615"/>
                </a:lnTo>
                <a:lnTo>
                  <a:pt x="4572" y="356615"/>
                </a:lnTo>
                <a:lnTo>
                  <a:pt x="4572" y="128015"/>
                </a:lnTo>
                <a:lnTo>
                  <a:pt x="9906" y="122681"/>
                </a:lnTo>
                <a:lnTo>
                  <a:pt x="9906" y="128015"/>
                </a:lnTo>
                <a:lnTo>
                  <a:pt x="859536" y="128015"/>
                </a:lnTo>
                <a:lnTo>
                  <a:pt x="859536" y="122681"/>
                </a:lnTo>
                <a:lnTo>
                  <a:pt x="864108" y="118109"/>
                </a:lnTo>
                <a:close/>
              </a:path>
              <a:path w="1235709" h="474979">
                <a:moveTo>
                  <a:pt x="9906" y="128015"/>
                </a:moveTo>
                <a:lnTo>
                  <a:pt x="9906" y="122681"/>
                </a:lnTo>
                <a:lnTo>
                  <a:pt x="4572" y="128015"/>
                </a:lnTo>
                <a:lnTo>
                  <a:pt x="9906" y="128015"/>
                </a:lnTo>
                <a:close/>
              </a:path>
              <a:path w="1235709" h="474979">
                <a:moveTo>
                  <a:pt x="9906" y="346709"/>
                </a:moveTo>
                <a:lnTo>
                  <a:pt x="9906" y="128015"/>
                </a:lnTo>
                <a:lnTo>
                  <a:pt x="4572" y="128015"/>
                </a:lnTo>
                <a:lnTo>
                  <a:pt x="4572" y="346709"/>
                </a:lnTo>
                <a:lnTo>
                  <a:pt x="9906" y="346709"/>
                </a:lnTo>
                <a:close/>
              </a:path>
              <a:path w="1235709" h="474979">
                <a:moveTo>
                  <a:pt x="869442" y="456959"/>
                </a:moveTo>
                <a:lnTo>
                  <a:pt x="869442" y="346709"/>
                </a:lnTo>
                <a:lnTo>
                  <a:pt x="4572" y="346709"/>
                </a:lnTo>
                <a:lnTo>
                  <a:pt x="9906" y="351281"/>
                </a:lnTo>
                <a:lnTo>
                  <a:pt x="9906" y="356615"/>
                </a:lnTo>
                <a:lnTo>
                  <a:pt x="859536" y="356615"/>
                </a:lnTo>
                <a:lnTo>
                  <a:pt x="859536" y="351281"/>
                </a:lnTo>
                <a:lnTo>
                  <a:pt x="864108" y="356615"/>
                </a:lnTo>
                <a:lnTo>
                  <a:pt x="864108" y="460328"/>
                </a:lnTo>
                <a:lnTo>
                  <a:pt x="869442" y="456959"/>
                </a:lnTo>
                <a:close/>
              </a:path>
              <a:path w="1235709" h="474979">
                <a:moveTo>
                  <a:pt x="9906" y="356615"/>
                </a:moveTo>
                <a:lnTo>
                  <a:pt x="9906" y="351281"/>
                </a:lnTo>
                <a:lnTo>
                  <a:pt x="4572" y="346709"/>
                </a:lnTo>
                <a:lnTo>
                  <a:pt x="4572" y="356615"/>
                </a:lnTo>
                <a:lnTo>
                  <a:pt x="9906" y="356615"/>
                </a:lnTo>
                <a:close/>
              </a:path>
              <a:path w="1235709" h="474979">
                <a:moveTo>
                  <a:pt x="1235202" y="236981"/>
                </a:moveTo>
                <a:lnTo>
                  <a:pt x="859536" y="0"/>
                </a:lnTo>
                <a:lnTo>
                  <a:pt x="859536" y="118109"/>
                </a:lnTo>
                <a:lnTo>
                  <a:pt x="861822" y="118109"/>
                </a:lnTo>
                <a:lnTo>
                  <a:pt x="861822" y="12953"/>
                </a:lnTo>
                <a:lnTo>
                  <a:pt x="869442" y="8381"/>
                </a:lnTo>
                <a:lnTo>
                  <a:pt x="869442" y="17766"/>
                </a:lnTo>
                <a:lnTo>
                  <a:pt x="1217136" y="237362"/>
                </a:lnTo>
                <a:lnTo>
                  <a:pt x="1223772" y="233171"/>
                </a:lnTo>
                <a:lnTo>
                  <a:pt x="1223772" y="244215"/>
                </a:lnTo>
                <a:lnTo>
                  <a:pt x="1235202" y="236981"/>
                </a:lnTo>
                <a:close/>
              </a:path>
              <a:path w="1235709" h="474979">
                <a:moveTo>
                  <a:pt x="864108" y="128015"/>
                </a:moveTo>
                <a:lnTo>
                  <a:pt x="864108" y="118109"/>
                </a:lnTo>
                <a:lnTo>
                  <a:pt x="859536" y="122681"/>
                </a:lnTo>
                <a:lnTo>
                  <a:pt x="859536" y="128015"/>
                </a:lnTo>
                <a:lnTo>
                  <a:pt x="864108" y="128015"/>
                </a:lnTo>
                <a:close/>
              </a:path>
              <a:path w="1235709" h="474979">
                <a:moveTo>
                  <a:pt x="864108" y="356615"/>
                </a:moveTo>
                <a:lnTo>
                  <a:pt x="859536" y="351281"/>
                </a:lnTo>
                <a:lnTo>
                  <a:pt x="859536" y="356615"/>
                </a:lnTo>
                <a:lnTo>
                  <a:pt x="864108" y="356615"/>
                </a:lnTo>
                <a:close/>
              </a:path>
              <a:path w="1235709" h="474979">
                <a:moveTo>
                  <a:pt x="864108" y="460328"/>
                </a:moveTo>
                <a:lnTo>
                  <a:pt x="864108" y="356615"/>
                </a:lnTo>
                <a:lnTo>
                  <a:pt x="859536" y="356615"/>
                </a:lnTo>
                <a:lnTo>
                  <a:pt x="859536" y="474725"/>
                </a:lnTo>
                <a:lnTo>
                  <a:pt x="861822" y="473279"/>
                </a:lnTo>
                <a:lnTo>
                  <a:pt x="861822" y="461771"/>
                </a:lnTo>
                <a:lnTo>
                  <a:pt x="864108" y="460328"/>
                </a:lnTo>
                <a:close/>
              </a:path>
              <a:path w="1235709" h="474979">
                <a:moveTo>
                  <a:pt x="869442" y="17766"/>
                </a:moveTo>
                <a:lnTo>
                  <a:pt x="869442" y="8381"/>
                </a:lnTo>
                <a:lnTo>
                  <a:pt x="861822" y="12953"/>
                </a:lnTo>
                <a:lnTo>
                  <a:pt x="869442" y="17766"/>
                </a:lnTo>
                <a:close/>
              </a:path>
              <a:path w="1235709" h="474979">
                <a:moveTo>
                  <a:pt x="869442" y="128015"/>
                </a:moveTo>
                <a:lnTo>
                  <a:pt x="869442" y="17766"/>
                </a:lnTo>
                <a:lnTo>
                  <a:pt x="861822" y="12953"/>
                </a:lnTo>
                <a:lnTo>
                  <a:pt x="861822" y="118109"/>
                </a:lnTo>
                <a:lnTo>
                  <a:pt x="864108" y="118109"/>
                </a:lnTo>
                <a:lnTo>
                  <a:pt x="864108" y="128015"/>
                </a:lnTo>
                <a:lnTo>
                  <a:pt x="869442" y="128015"/>
                </a:lnTo>
                <a:close/>
              </a:path>
              <a:path w="1235709" h="474979">
                <a:moveTo>
                  <a:pt x="1223772" y="244215"/>
                </a:moveTo>
                <a:lnTo>
                  <a:pt x="1223772" y="241553"/>
                </a:lnTo>
                <a:lnTo>
                  <a:pt x="1217136" y="237362"/>
                </a:lnTo>
                <a:lnTo>
                  <a:pt x="861822" y="461771"/>
                </a:lnTo>
                <a:lnTo>
                  <a:pt x="869442" y="465581"/>
                </a:lnTo>
                <a:lnTo>
                  <a:pt x="869442" y="468456"/>
                </a:lnTo>
                <a:lnTo>
                  <a:pt x="1223772" y="244215"/>
                </a:lnTo>
                <a:close/>
              </a:path>
              <a:path w="1235709" h="474979">
                <a:moveTo>
                  <a:pt x="869442" y="468456"/>
                </a:moveTo>
                <a:lnTo>
                  <a:pt x="869442" y="465581"/>
                </a:lnTo>
                <a:lnTo>
                  <a:pt x="861822" y="461771"/>
                </a:lnTo>
                <a:lnTo>
                  <a:pt x="861822" y="473279"/>
                </a:lnTo>
                <a:lnTo>
                  <a:pt x="869442" y="468456"/>
                </a:lnTo>
                <a:close/>
              </a:path>
              <a:path w="1235709" h="474979">
                <a:moveTo>
                  <a:pt x="1223772" y="241553"/>
                </a:moveTo>
                <a:lnTo>
                  <a:pt x="1223772" y="233171"/>
                </a:lnTo>
                <a:lnTo>
                  <a:pt x="1217136" y="237362"/>
                </a:lnTo>
                <a:lnTo>
                  <a:pt x="1223772" y="241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32945" y="5183123"/>
            <a:ext cx="99822" cy="2385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42267" y="5183123"/>
            <a:ext cx="55244" cy="238760"/>
          </a:xfrm>
          <a:custGeom>
            <a:avLst/>
            <a:gdLst/>
            <a:ahLst/>
            <a:cxnLst/>
            <a:rect l="l" t="t" r="r" b="b"/>
            <a:pathLst>
              <a:path w="55245" h="238760">
                <a:moveTo>
                  <a:pt x="54864" y="238505"/>
                </a:moveTo>
                <a:lnTo>
                  <a:pt x="54864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5720" y="9905"/>
                </a:lnTo>
                <a:lnTo>
                  <a:pt x="45720" y="4571"/>
                </a:lnTo>
                <a:lnTo>
                  <a:pt x="50292" y="9905"/>
                </a:lnTo>
                <a:lnTo>
                  <a:pt x="50292" y="238505"/>
                </a:lnTo>
                <a:lnTo>
                  <a:pt x="54864" y="238505"/>
                </a:lnTo>
                <a:close/>
              </a:path>
              <a:path w="55245" h="238760">
                <a:moveTo>
                  <a:pt x="9906" y="9905"/>
                </a:moveTo>
                <a:lnTo>
                  <a:pt x="9906" y="4571"/>
                </a:lnTo>
                <a:lnTo>
                  <a:pt x="4572" y="9905"/>
                </a:lnTo>
                <a:lnTo>
                  <a:pt x="9906" y="9905"/>
                </a:lnTo>
                <a:close/>
              </a:path>
              <a:path w="55245" h="238760">
                <a:moveTo>
                  <a:pt x="9906" y="228599"/>
                </a:moveTo>
                <a:lnTo>
                  <a:pt x="9906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6" y="228599"/>
                </a:lnTo>
                <a:close/>
              </a:path>
              <a:path w="55245" h="238760">
                <a:moveTo>
                  <a:pt x="50292" y="228599"/>
                </a:moveTo>
                <a:lnTo>
                  <a:pt x="4572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45720" y="238505"/>
                </a:lnTo>
                <a:lnTo>
                  <a:pt x="45720" y="233171"/>
                </a:lnTo>
                <a:lnTo>
                  <a:pt x="50292" y="228599"/>
                </a:lnTo>
                <a:close/>
              </a:path>
              <a:path w="55245" h="238760">
                <a:moveTo>
                  <a:pt x="9906" y="238505"/>
                </a:moveTo>
                <a:lnTo>
                  <a:pt x="9906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55245" h="238760">
                <a:moveTo>
                  <a:pt x="50292" y="9905"/>
                </a:moveTo>
                <a:lnTo>
                  <a:pt x="45720" y="4571"/>
                </a:lnTo>
                <a:lnTo>
                  <a:pt x="45720" y="9905"/>
                </a:lnTo>
                <a:lnTo>
                  <a:pt x="50292" y="9905"/>
                </a:lnTo>
                <a:close/>
              </a:path>
              <a:path w="55245" h="238760">
                <a:moveTo>
                  <a:pt x="50292" y="228599"/>
                </a:moveTo>
                <a:lnTo>
                  <a:pt x="50292" y="9905"/>
                </a:lnTo>
                <a:lnTo>
                  <a:pt x="45720" y="9905"/>
                </a:lnTo>
                <a:lnTo>
                  <a:pt x="45720" y="228599"/>
                </a:lnTo>
                <a:lnTo>
                  <a:pt x="50292" y="228599"/>
                </a:lnTo>
                <a:close/>
              </a:path>
              <a:path w="55245" h="238760">
                <a:moveTo>
                  <a:pt x="50292" y="238505"/>
                </a:moveTo>
                <a:lnTo>
                  <a:pt x="50292" y="228599"/>
                </a:lnTo>
                <a:lnTo>
                  <a:pt x="45720" y="233171"/>
                </a:lnTo>
                <a:lnTo>
                  <a:pt x="45720" y="238505"/>
                </a:lnTo>
                <a:lnTo>
                  <a:pt x="5029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46439" y="514959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42900" y="342900"/>
                </a:moveTo>
                <a:lnTo>
                  <a:pt x="342900" y="114299"/>
                </a:lnTo>
                <a:lnTo>
                  <a:pt x="0" y="114300"/>
                </a:lnTo>
                <a:lnTo>
                  <a:pt x="57150" y="228600"/>
                </a:lnTo>
                <a:lnTo>
                  <a:pt x="57150" y="342900"/>
                </a:lnTo>
                <a:lnTo>
                  <a:pt x="342900" y="342900"/>
                </a:lnTo>
                <a:close/>
              </a:path>
              <a:path w="457200" h="457200">
                <a:moveTo>
                  <a:pt x="57150" y="342900"/>
                </a:moveTo>
                <a:lnTo>
                  <a:pt x="57150" y="228600"/>
                </a:lnTo>
                <a:lnTo>
                  <a:pt x="0" y="342900"/>
                </a:lnTo>
                <a:lnTo>
                  <a:pt x="57150" y="342900"/>
                </a:lnTo>
                <a:close/>
              </a:path>
              <a:path w="457200" h="457200">
                <a:moveTo>
                  <a:pt x="457200" y="228600"/>
                </a:moveTo>
                <a:lnTo>
                  <a:pt x="342900" y="0"/>
                </a:lnTo>
                <a:lnTo>
                  <a:pt x="342900" y="457200"/>
                </a:lnTo>
                <a:lnTo>
                  <a:pt x="457200" y="22860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138819" y="5129784"/>
            <a:ext cx="470534" cy="497840"/>
          </a:xfrm>
          <a:custGeom>
            <a:avLst/>
            <a:gdLst/>
            <a:ahLst/>
            <a:cxnLst/>
            <a:rect l="l" t="t" r="r" b="b"/>
            <a:pathLst>
              <a:path w="470535" h="497839">
                <a:moveTo>
                  <a:pt x="350520" y="129539"/>
                </a:moveTo>
                <a:lnTo>
                  <a:pt x="0" y="129539"/>
                </a:lnTo>
                <a:lnTo>
                  <a:pt x="7619" y="144684"/>
                </a:lnTo>
                <a:lnTo>
                  <a:pt x="7620" y="139445"/>
                </a:lnTo>
                <a:lnTo>
                  <a:pt x="12192" y="132587"/>
                </a:lnTo>
                <a:lnTo>
                  <a:pt x="15598" y="139401"/>
                </a:lnTo>
                <a:lnTo>
                  <a:pt x="345948" y="139445"/>
                </a:lnTo>
                <a:lnTo>
                  <a:pt x="345948" y="134111"/>
                </a:lnTo>
                <a:lnTo>
                  <a:pt x="350520" y="129539"/>
                </a:lnTo>
                <a:close/>
              </a:path>
              <a:path w="470535" h="497839">
                <a:moveTo>
                  <a:pt x="60960" y="266820"/>
                </a:moveTo>
                <a:lnTo>
                  <a:pt x="60960" y="250697"/>
                </a:lnTo>
                <a:lnTo>
                  <a:pt x="60001" y="248792"/>
                </a:lnTo>
                <a:lnTo>
                  <a:pt x="0" y="368045"/>
                </a:lnTo>
                <a:lnTo>
                  <a:pt x="7620" y="368045"/>
                </a:lnTo>
                <a:lnTo>
                  <a:pt x="7620" y="358139"/>
                </a:lnTo>
                <a:lnTo>
                  <a:pt x="15621" y="358094"/>
                </a:lnTo>
                <a:lnTo>
                  <a:pt x="60960" y="266820"/>
                </a:lnTo>
                <a:close/>
              </a:path>
              <a:path w="470535" h="497839">
                <a:moveTo>
                  <a:pt x="15621" y="139445"/>
                </a:moveTo>
                <a:lnTo>
                  <a:pt x="12192" y="132587"/>
                </a:lnTo>
                <a:lnTo>
                  <a:pt x="7620" y="139445"/>
                </a:lnTo>
                <a:lnTo>
                  <a:pt x="15621" y="139445"/>
                </a:lnTo>
                <a:close/>
              </a:path>
              <a:path w="470535" h="497839">
                <a:moveTo>
                  <a:pt x="70104" y="248411"/>
                </a:moveTo>
                <a:lnTo>
                  <a:pt x="15621" y="139445"/>
                </a:lnTo>
                <a:lnTo>
                  <a:pt x="7620" y="139445"/>
                </a:lnTo>
                <a:lnTo>
                  <a:pt x="7619" y="144684"/>
                </a:lnTo>
                <a:lnTo>
                  <a:pt x="60001" y="248792"/>
                </a:lnTo>
                <a:lnTo>
                  <a:pt x="60960" y="246887"/>
                </a:lnTo>
                <a:lnTo>
                  <a:pt x="60960" y="266820"/>
                </a:lnTo>
                <a:lnTo>
                  <a:pt x="70104" y="248411"/>
                </a:lnTo>
                <a:close/>
              </a:path>
              <a:path w="470535" h="497839">
                <a:moveTo>
                  <a:pt x="15598" y="358139"/>
                </a:moveTo>
                <a:lnTo>
                  <a:pt x="7620" y="358139"/>
                </a:lnTo>
                <a:lnTo>
                  <a:pt x="12192" y="364997"/>
                </a:lnTo>
                <a:lnTo>
                  <a:pt x="15598" y="358139"/>
                </a:lnTo>
                <a:close/>
              </a:path>
              <a:path w="470535" h="497839">
                <a:moveTo>
                  <a:pt x="355854" y="457199"/>
                </a:moveTo>
                <a:lnTo>
                  <a:pt x="355854" y="358139"/>
                </a:lnTo>
                <a:lnTo>
                  <a:pt x="15598" y="358139"/>
                </a:lnTo>
                <a:lnTo>
                  <a:pt x="12192" y="364997"/>
                </a:lnTo>
                <a:lnTo>
                  <a:pt x="7620" y="358139"/>
                </a:lnTo>
                <a:lnTo>
                  <a:pt x="7620" y="368045"/>
                </a:lnTo>
                <a:lnTo>
                  <a:pt x="345948" y="368045"/>
                </a:lnTo>
                <a:lnTo>
                  <a:pt x="345948" y="362711"/>
                </a:lnTo>
                <a:lnTo>
                  <a:pt x="350520" y="368045"/>
                </a:lnTo>
                <a:lnTo>
                  <a:pt x="350520" y="467867"/>
                </a:lnTo>
                <a:lnTo>
                  <a:pt x="355854" y="457199"/>
                </a:lnTo>
                <a:close/>
              </a:path>
              <a:path w="470535" h="497839">
                <a:moveTo>
                  <a:pt x="60960" y="250697"/>
                </a:moveTo>
                <a:lnTo>
                  <a:pt x="60960" y="246887"/>
                </a:lnTo>
                <a:lnTo>
                  <a:pt x="60001" y="248792"/>
                </a:lnTo>
                <a:lnTo>
                  <a:pt x="60960" y="250697"/>
                </a:lnTo>
                <a:close/>
              </a:path>
              <a:path w="470535" h="497839">
                <a:moveTo>
                  <a:pt x="355854" y="19811"/>
                </a:moveTo>
                <a:lnTo>
                  <a:pt x="345948" y="0"/>
                </a:lnTo>
                <a:lnTo>
                  <a:pt x="345948" y="129539"/>
                </a:lnTo>
                <a:lnTo>
                  <a:pt x="346710" y="129539"/>
                </a:lnTo>
                <a:lnTo>
                  <a:pt x="346710" y="22097"/>
                </a:lnTo>
                <a:lnTo>
                  <a:pt x="355854" y="19811"/>
                </a:lnTo>
                <a:close/>
              </a:path>
              <a:path w="470535" h="497839">
                <a:moveTo>
                  <a:pt x="350520" y="139445"/>
                </a:moveTo>
                <a:lnTo>
                  <a:pt x="350520" y="129539"/>
                </a:lnTo>
                <a:lnTo>
                  <a:pt x="345948" y="134111"/>
                </a:lnTo>
                <a:lnTo>
                  <a:pt x="345948" y="139445"/>
                </a:lnTo>
                <a:lnTo>
                  <a:pt x="350520" y="139445"/>
                </a:lnTo>
                <a:close/>
              </a:path>
              <a:path w="470535" h="497839">
                <a:moveTo>
                  <a:pt x="350520" y="368045"/>
                </a:moveTo>
                <a:lnTo>
                  <a:pt x="345948" y="362711"/>
                </a:lnTo>
                <a:lnTo>
                  <a:pt x="345948" y="368045"/>
                </a:lnTo>
                <a:lnTo>
                  <a:pt x="350520" y="368045"/>
                </a:lnTo>
                <a:close/>
              </a:path>
              <a:path w="470535" h="497839">
                <a:moveTo>
                  <a:pt x="350520" y="467867"/>
                </a:moveTo>
                <a:lnTo>
                  <a:pt x="350520" y="368045"/>
                </a:lnTo>
                <a:lnTo>
                  <a:pt x="345948" y="368045"/>
                </a:lnTo>
                <a:lnTo>
                  <a:pt x="345948" y="497585"/>
                </a:lnTo>
                <a:lnTo>
                  <a:pt x="346710" y="496057"/>
                </a:lnTo>
                <a:lnTo>
                  <a:pt x="346710" y="475487"/>
                </a:lnTo>
                <a:lnTo>
                  <a:pt x="350520" y="467867"/>
                </a:lnTo>
                <a:close/>
              </a:path>
              <a:path w="470535" h="497839">
                <a:moveTo>
                  <a:pt x="470154" y="248411"/>
                </a:moveTo>
                <a:lnTo>
                  <a:pt x="355854" y="19811"/>
                </a:lnTo>
                <a:lnTo>
                  <a:pt x="346710" y="22097"/>
                </a:lnTo>
                <a:lnTo>
                  <a:pt x="460057" y="248792"/>
                </a:lnTo>
                <a:lnTo>
                  <a:pt x="461009" y="246887"/>
                </a:lnTo>
                <a:lnTo>
                  <a:pt x="461009" y="266756"/>
                </a:lnTo>
                <a:lnTo>
                  <a:pt x="470154" y="248411"/>
                </a:lnTo>
                <a:close/>
              </a:path>
              <a:path w="470535" h="497839">
                <a:moveTo>
                  <a:pt x="355854" y="139445"/>
                </a:moveTo>
                <a:lnTo>
                  <a:pt x="355854" y="40385"/>
                </a:lnTo>
                <a:lnTo>
                  <a:pt x="346710" y="22097"/>
                </a:lnTo>
                <a:lnTo>
                  <a:pt x="346710" y="129539"/>
                </a:lnTo>
                <a:lnTo>
                  <a:pt x="350520" y="129539"/>
                </a:lnTo>
                <a:lnTo>
                  <a:pt x="350520" y="139445"/>
                </a:lnTo>
                <a:lnTo>
                  <a:pt x="355854" y="139445"/>
                </a:lnTo>
                <a:close/>
              </a:path>
              <a:path w="470535" h="497839">
                <a:moveTo>
                  <a:pt x="461009" y="266756"/>
                </a:moveTo>
                <a:lnTo>
                  <a:pt x="461009" y="250697"/>
                </a:lnTo>
                <a:lnTo>
                  <a:pt x="460057" y="248792"/>
                </a:lnTo>
                <a:lnTo>
                  <a:pt x="346710" y="475487"/>
                </a:lnTo>
                <a:lnTo>
                  <a:pt x="355854" y="477011"/>
                </a:lnTo>
                <a:lnTo>
                  <a:pt x="355854" y="477713"/>
                </a:lnTo>
                <a:lnTo>
                  <a:pt x="461009" y="266756"/>
                </a:lnTo>
                <a:close/>
              </a:path>
              <a:path w="470535" h="497839">
                <a:moveTo>
                  <a:pt x="355854" y="477713"/>
                </a:moveTo>
                <a:lnTo>
                  <a:pt x="355854" y="477011"/>
                </a:lnTo>
                <a:lnTo>
                  <a:pt x="346710" y="475487"/>
                </a:lnTo>
                <a:lnTo>
                  <a:pt x="346710" y="496057"/>
                </a:lnTo>
                <a:lnTo>
                  <a:pt x="355854" y="477713"/>
                </a:lnTo>
                <a:close/>
              </a:path>
              <a:path w="470535" h="497839">
                <a:moveTo>
                  <a:pt x="461009" y="250697"/>
                </a:moveTo>
                <a:lnTo>
                  <a:pt x="461009" y="246887"/>
                </a:lnTo>
                <a:lnTo>
                  <a:pt x="460057" y="248792"/>
                </a:lnTo>
                <a:lnTo>
                  <a:pt x="461009" y="2506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70439" y="507339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457200" y="342899"/>
                </a:moveTo>
                <a:lnTo>
                  <a:pt x="457200" y="114299"/>
                </a:lnTo>
                <a:lnTo>
                  <a:pt x="0" y="114300"/>
                </a:lnTo>
                <a:lnTo>
                  <a:pt x="76200" y="228600"/>
                </a:lnTo>
                <a:lnTo>
                  <a:pt x="76200" y="342900"/>
                </a:lnTo>
                <a:lnTo>
                  <a:pt x="457200" y="342899"/>
                </a:lnTo>
                <a:close/>
              </a:path>
              <a:path w="609600" h="457200">
                <a:moveTo>
                  <a:pt x="76200" y="342900"/>
                </a:moveTo>
                <a:lnTo>
                  <a:pt x="76200" y="228600"/>
                </a:lnTo>
                <a:lnTo>
                  <a:pt x="0" y="342900"/>
                </a:lnTo>
                <a:lnTo>
                  <a:pt x="76200" y="342900"/>
                </a:lnTo>
                <a:close/>
              </a:path>
              <a:path w="609600" h="457200">
                <a:moveTo>
                  <a:pt x="609600" y="228599"/>
                </a:moveTo>
                <a:lnTo>
                  <a:pt x="457200" y="0"/>
                </a:lnTo>
                <a:lnTo>
                  <a:pt x="457200" y="457200"/>
                </a:lnTo>
                <a:lnTo>
                  <a:pt x="609600" y="2285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62057" y="5058155"/>
            <a:ext cx="624205" cy="488950"/>
          </a:xfrm>
          <a:custGeom>
            <a:avLst/>
            <a:gdLst/>
            <a:ahLst/>
            <a:cxnLst/>
            <a:rect l="l" t="t" r="r" b="b"/>
            <a:pathLst>
              <a:path w="624204" h="488950">
                <a:moveTo>
                  <a:pt x="465581" y="124968"/>
                </a:moveTo>
                <a:lnTo>
                  <a:pt x="0" y="124968"/>
                </a:lnTo>
                <a:lnTo>
                  <a:pt x="8382" y="137620"/>
                </a:lnTo>
                <a:lnTo>
                  <a:pt x="8382" y="134874"/>
                </a:lnTo>
                <a:lnTo>
                  <a:pt x="12954" y="127254"/>
                </a:lnTo>
                <a:lnTo>
                  <a:pt x="18001" y="134824"/>
                </a:lnTo>
                <a:lnTo>
                  <a:pt x="461009" y="134874"/>
                </a:lnTo>
                <a:lnTo>
                  <a:pt x="461009" y="129540"/>
                </a:lnTo>
                <a:lnTo>
                  <a:pt x="465581" y="124968"/>
                </a:lnTo>
                <a:close/>
              </a:path>
              <a:path w="624204" h="488950">
                <a:moveTo>
                  <a:pt x="80772" y="258796"/>
                </a:moveTo>
                <a:lnTo>
                  <a:pt x="80772" y="246888"/>
                </a:lnTo>
                <a:lnTo>
                  <a:pt x="79005" y="244221"/>
                </a:lnTo>
                <a:lnTo>
                  <a:pt x="0" y="363474"/>
                </a:lnTo>
                <a:lnTo>
                  <a:pt x="8381" y="363474"/>
                </a:lnTo>
                <a:lnTo>
                  <a:pt x="8382" y="353568"/>
                </a:lnTo>
                <a:lnTo>
                  <a:pt x="18034" y="353518"/>
                </a:lnTo>
                <a:lnTo>
                  <a:pt x="80772" y="258796"/>
                </a:lnTo>
                <a:close/>
              </a:path>
              <a:path w="624204" h="488950">
                <a:moveTo>
                  <a:pt x="18034" y="134874"/>
                </a:moveTo>
                <a:lnTo>
                  <a:pt x="12954" y="127254"/>
                </a:lnTo>
                <a:lnTo>
                  <a:pt x="8382" y="134874"/>
                </a:lnTo>
                <a:lnTo>
                  <a:pt x="18034" y="134874"/>
                </a:lnTo>
                <a:close/>
              </a:path>
              <a:path w="624204" h="488950">
                <a:moveTo>
                  <a:pt x="90678" y="243840"/>
                </a:moveTo>
                <a:lnTo>
                  <a:pt x="18034" y="134874"/>
                </a:lnTo>
                <a:lnTo>
                  <a:pt x="8382" y="134874"/>
                </a:lnTo>
                <a:lnTo>
                  <a:pt x="8382" y="137620"/>
                </a:lnTo>
                <a:lnTo>
                  <a:pt x="79005" y="244221"/>
                </a:lnTo>
                <a:lnTo>
                  <a:pt x="80772" y="241554"/>
                </a:lnTo>
                <a:lnTo>
                  <a:pt x="80772" y="258796"/>
                </a:lnTo>
                <a:lnTo>
                  <a:pt x="90678" y="243840"/>
                </a:lnTo>
                <a:close/>
              </a:path>
              <a:path w="624204" h="488950">
                <a:moveTo>
                  <a:pt x="18001" y="353568"/>
                </a:moveTo>
                <a:lnTo>
                  <a:pt x="8382" y="353568"/>
                </a:lnTo>
                <a:lnTo>
                  <a:pt x="12954" y="361188"/>
                </a:lnTo>
                <a:lnTo>
                  <a:pt x="18001" y="353568"/>
                </a:lnTo>
                <a:close/>
              </a:path>
              <a:path w="624204" h="488950">
                <a:moveTo>
                  <a:pt x="470916" y="456438"/>
                </a:moveTo>
                <a:lnTo>
                  <a:pt x="470916" y="353568"/>
                </a:lnTo>
                <a:lnTo>
                  <a:pt x="18001" y="353568"/>
                </a:lnTo>
                <a:lnTo>
                  <a:pt x="12954" y="361188"/>
                </a:lnTo>
                <a:lnTo>
                  <a:pt x="8382" y="353568"/>
                </a:lnTo>
                <a:lnTo>
                  <a:pt x="8381" y="363474"/>
                </a:lnTo>
                <a:lnTo>
                  <a:pt x="461009" y="363474"/>
                </a:lnTo>
                <a:lnTo>
                  <a:pt x="461009" y="358140"/>
                </a:lnTo>
                <a:lnTo>
                  <a:pt x="465581" y="363474"/>
                </a:lnTo>
                <a:lnTo>
                  <a:pt x="465581" y="464439"/>
                </a:lnTo>
                <a:lnTo>
                  <a:pt x="470916" y="456438"/>
                </a:lnTo>
                <a:close/>
              </a:path>
              <a:path w="624204" h="488950">
                <a:moveTo>
                  <a:pt x="80772" y="246888"/>
                </a:moveTo>
                <a:lnTo>
                  <a:pt x="80772" y="241554"/>
                </a:lnTo>
                <a:lnTo>
                  <a:pt x="79005" y="244221"/>
                </a:lnTo>
                <a:lnTo>
                  <a:pt x="80772" y="246888"/>
                </a:lnTo>
                <a:close/>
              </a:path>
              <a:path w="624204" h="488950">
                <a:moveTo>
                  <a:pt x="624078" y="243840"/>
                </a:moveTo>
                <a:lnTo>
                  <a:pt x="461009" y="0"/>
                </a:lnTo>
                <a:lnTo>
                  <a:pt x="461009" y="124968"/>
                </a:lnTo>
                <a:lnTo>
                  <a:pt x="461772" y="124968"/>
                </a:lnTo>
                <a:lnTo>
                  <a:pt x="461772" y="18288"/>
                </a:lnTo>
                <a:lnTo>
                  <a:pt x="470916" y="15240"/>
                </a:lnTo>
                <a:lnTo>
                  <a:pt x="470916" y="32004"/>
                </a:lnTo>
                <a:lnTo>
                  <a:pt x="612394" y="244221"/>
                </a:lnTo>
                <a:lnTo>
                  <a:pt x="614172" y="241554"/>
                </a:lnTo>
                <a:lnTo>
                  <a:pt x="614172" y="258699"/>
                </a:lnTo>
                <a:lnTo>
                  <a:pt x="624078" y="243840"/>
                </a:lnTo>
                <a:close/>
              </a:path>
              <a:path w="624204" h="488950">
                <a:moveTo>
                  <a:pt x="465581" y="134874"/>
                </a:moveTo>
                <a:lnTo>
                  <a:pt x="465581" y="124968"/>
                </a:lnTo>
                <a:lnTo>
                  <a:pt x="461009" y="129540"/>
                </a:lnTo>
                <a:lnTo>
                  <a:pt x="461009" y="134874"/>
                </a:lnTo>
                <a:lnTo>
                  <a:pt x="465581" y="134874"/>
                </a:lnTo>
                <a:close/>
              </a:path>
              <a:path w="624204" h="488950">
                <a:moveTo>
                  <a:pt x="465581" y="363474"/>
                </a:moveTo>
                <a:lnTo>
                  <a:pt x="461009" y="358140"/>
                </a:lnTo>
                <a:lnTo>
                  <a:pt x="461009" y="363474"/>
                </a:lnTo>
                <a:lnTo>
                  <a:pt x="465581" y="363474"/>
                </a:lnTo>
                <a:close/>
              </a:path>
              <a:path w="624204" h="488950">
                <a:moveTo>
                  <a:pt x="465581" y="464439"/>
                </a:moveTo>
                <a:lnTo>
                  <a:pt x="465581" y="363474"/>
                </a:lnTo>
                <a:lnTo>
                  <a:pt x="461009" y="363474"/>
                </a:lnTo>
                <a:lnTo>
                  <a:pt x="461009" y="488442"/>
                </a:lnTo>
                <a:lnTo>
                  <a:pt x="461772" y="487299"/>
                </a:lnTo>
                <a:lnTo>
                  <a:pt x="461772" y="470154"/>
                </a:lnTo>
                <a:lnTo>
                  <a:pt x="465581" y="464439"/>
                </a:lnTo>
                <a:close/>
              </a:path>
              <a:path w="624204" h="488950">
                <a:moveTo>
                  <a:pt x="470916" y="32004"/>
                </a:moveTo>
                <a:lnTo>
                  <a:pt x="470916" y="15240"/>
                </a:lnTo>
                <a:lnTo>
                  <a:pt x="461772" y="18288"/>
                </a:lnTo>
                <a:lnTo>
                  <a:pt x="470916" y="32004"/>
                </a:lnTo>
                <a:close/>
              </a:path>
              <a:path w="624204" h="488950">
                <a:moveTo>
                  <a:pt x="470916" y="134874"/>
                </a:moveTo>
                <a:lnTo>
                  <a:pt x="470916" y="32004"/>
                </a:lnTo>
                <a:lnTo>
                  <a:pt x="461772" y="18288"/>
                </a:lnTo>
                <a:lnTo>
                  <a:pt x="461772" y="124968"/>
                </a:lnTo>
                <a:lnTo>
                  <a:pt x="465581" y="124968"/>
                </a:lnTo>
                <a:lnTo>
                  <a:pt x="465581" y="134874"/>
                </a:lnTo>
                <a:lnTo>
                  <a:pt x="470916" y="134874"/>
                </a:lnTo>
                <a:close/>
              </a:path>
              <a:path w="624204" h="488950">
                <a:moveTo>
                  <a:pt x="614172" y="258699"/>
                </a:moveTo>
                <a:lnTo>
                  <a:pt x="614172" y="246888"/>
                </a:lnTo>
                <a:lnTo>
                  <a:pt x="612394" y="244221"/>
                </a:lnTo>
                <a:lnTo>
                  <a:pt x="461772" y="470154"/>
                </a:lnTo>
                <a:lnTo>
                  <a:pt x="470916" y="472440"/>
                </a:lnTo>
                <a:lnTo>
                  <a:pt x="470916" y="473583"/>
                </a:lnTo>
                <a:lnTo>
                  <a:pt x="614172" y="258699"/>
                </a:lnTo>
                <a:close/>
              </a:path>
              <a:path w="624204" h="488950">
                <a:moveTo>
                  <a:pt x="470916" y="473583"/>
                </a:moveTo>
                <a:lnTo>
                  <a:pt x="470916" y="472440"/>
                </a:lnTo>
                <a:lnTo>
                  <a:pt x="461772" y="470154"/>
                </a:lnTo>
                <a:lnTo>
                  <a:pt x="461772" y="487299"/>
                </a:lnTo>
                <a:lnTo>
                  <a:pt x="470916" y="473583"/>
                </a:lnTo>
                <a:close/>
              </a:path>
              <a:path w="624204" h="488950">
                <a:moveTo>
                  <a:pt x="614172" y="246888"/>
                </a:moveTo>
                <a:lnTo>
                  <a:pt x="614172" y="241554"/>
                </a:lnTo>
                <a:lnTo>
                  <a:pt x="612394" y="244221"/>
                </a:lnTo>
                <a:lnTo>
                  <a:pt x="614172" y="246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61427" y="4997196"/>
            <a:ext cx="609600" cy="457200"/>
          </a:xfrm>
          <a:custGeom>
            <a:avLst/>
            <a:gdLst/>
            <a:ahLst/>
            <a:cxnLst/>
            <a:rect l="l" t="t" r="r" b="b"/>
            <a:pathLst>
              <a:path w="609600" h="457200">
                <a:moveTo>
                  <a:pt x="457200" y="342899"/>
                </a:moveTo>
                <a:lnTo>
                  <a:pt x="457200" y="114299"/>
                </a:lnTo>
                <a:lnTo>
                  <a:pt x="0" y="114300"/>
                </a:lnTo>
                <a:lnTo>
                  <a:pt x="76200" y="228600"/>
                </a:lnTo>
                <a:lnTo>
                  <a:pt x="76200" y="342900"/>
                </a:lnTo>
                <a:lnTo>
                  <a:pt x="457200" y="342899"/>
                </a:lnTo>
                <a:close/>
              </a:path>
              <a:path w="609600" h="457200">
                <a:moveTo>
                  <a:pt x="76200" y="342900"/>
                </a:moveTo>
                <a:lnTo>
                  <a:pt x="76200" y="228600"/>
                </a:lnTo>
                <a:lnTo>
                  <a:pt x="0" y="342900"/>
                </a:lnTo>
                <a:lnTo>
                  <a:pt x="76200" y="342900"/>
                </a:lnTo>
                <a:close/>
              </a:path>
              <a:path w="609600" h="457200">
                <a:moveTo>
                  <a:pt x="609600" y="228599"/>
                </a:moveTo>
                <a:lnTo>
                  <a:pt x="457200" y="0"/>
                </a:lnTo>
                <a:lnTo>
                  <a:pt x="457200" y="457200"/>
                </a:lnTo>
                <a:lnTo>
                  <a:pt x="609600" y="228599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53057" y="4981955"/>
            <a:ext cx="624205" cy="488950"/>
          </a:xfrm>
          <a:custGeom>
            <a:avLst/>
            <a:gdLst/>
            <a:ahLst/>
            <a:cxnLst/>
            <a:rect l="l" t="t" r="r" b="b"/>
            <a:pathLst>
              <a:path w="624204" h="488950">
                <a:moveTo>
                  <a:pt x="465581" y="124967"/>
                </a:moveTo>
                <a:lnTo>
                  <a:pt x="0" y="124967"/>
                </a:lnTo>
                <a:lnTo>
                  <a:pt x="8382" y="137620"/>
                </a:lnTo>
                <a:lnTo>
                  <a:pt x="8382" y="134873"/>
                </a:lnTo>
                <a:lnTo>
                  <a:pt x="12954" y="127253"/>
                </a:lnTo>
                <a:lnTo>
                  <a:pt x="18001" y="134824"/>
                </a:lnTo>
                <a:lnTo>
                  <a:pt x="461009" y="134873"/>
                </a:lnTo>
                <a:lnTo>
                  <a:pt x="461009" y="129539"/>
                </a:lnTo>
                <a:lnTo>
                  <a:pt x="465581" y="124967"/>
                </a:lnTo>
                <a:close/>
              </a:path>
              <a:path w="624204" h="488950">
                <a:moveTo>
                  <a:pt x="80772" y="258796"/>
                </a:moveTo>
                <a:lnTo>
                  <a:pt x="80772" y="246887"/>
                </a:lnTo>
                <a:lnTo>
                  <a:pt x="79005" y="244220"/>
                </a:lnTo>
                <a:lnTo>
                  <a:pt x="0" y="363473"/>
                </a:lnTo>
                <a:lnTo>
                  <a:pt x="8381" y="363473"/>
                </a:lnTo>
                <a:lnTo>
                  <a:pt x="8382" y="353567"/>
                </a:lnTo>
                <a:lnTo>
                  <a:pt x="18034" y="353518"/>
                </a:lnTo>
                <a:lnTo>
                  <a:pt x="80772" y="258796"/>
                </a:lnTo>
                <a:close/>
              </a:path>
              <a:path w="624204" h="488950">
                <a:moveTo>
                  <a:pt x="18034" y="134873"/>
                </a:moveTo>
                <a:lnTo>
                  <a:pt x="12954" y="127253"/>
                </a:lnTo>
                <a:lnTo>
                  <a:pt x="8382" y="134873"/>
                </a:lnTo>
                <a:lnTo>
                  <a:pt x="18034" y="134873"/>
                </a:lnTo>
                <a:close/>
              </a:path>
              <a:path w="624204" h="488950">
                <a:moveTo>
                  <a:pt x="90678" y="243839"/>
                </a:moveTo>
                <a:lnTo>
                  <a:pt x="18034" y="134873"/>
                </a:lnTo>
                <a:lnTo>
                  <a:pt x="8382" y="134873"/>
                </a:lnTo>
                <a:lnTo>
                  <a:pt x="8382" y="137620"/>
                </a:lnTo>
                <a:lnTo>
                  <a:pt x="79005" y="244220"/>
                </a:lnTo>
                <a:lnTo>
                  <a:pt x="80772" y="241553"/>
                </a:lnTo>
                <a:lnTo>
                  <a:pt x="80772" y="258796"/>
                </a:lnTo>
                <a:lnTo>
                  <a:pt x="90678" y="243839"/>
                </a:lnTo>
                <a:close/>
              </a:path>
              <a:path w="624204" h="488950">
                <a:moveTo>
                  <a:pt x="18001" y="353567"/>
                </a:moveTo>
                <a:lnTo>
                  <a:pt x="8382" y="353567"/>
                </a:lnTo>
                <a:lnTo>
                  <a:pt x="12954" y="361187"/>
                </a:lnTo>
                <a:lnTo>
                  <a:pt x="18001" y="353567"/>
                </a:lnTo>
                <a:close/>
              </a:path>
              <a:path w="624204" h="488950">
                <a:moveTo>
                  <a:pt x="470916" y="456437"/>
                </a:moveTo>
                <a:lnTo>
                  <a:pt x="470916" y="353567"/>
                </a:lnTo>
                <a:lnTo>
                  <a:pt x="18001" y="353567"/>
                </a:lnTo>
                <a:lnTo>
                  <a:pt x="12954" y="361187"/>
                </a:lnTo>
                <a:lnTo>
                  <a:pt x="8382" y="353567"/>
                </a:lnTo>
                <a:lnTo>
                  <a:pt x="8381" y="363473"/>
                </a:lnTo>
                <a:lnTo>
                  <a:pt x="461009" y="363473"/>
                </a:lnTo>
                <a:lnTo>
                  <a:pt x="461009" y="358139"/>
                </a:lnTo>
                <a:lnTo>
                  <a:pt x="465581" y="363473"/>
                </a:lnTo>
                <a:lnTo>
                  <a:pt x="465581" y="464438"/>
                </a:lnTo>
                <a:lnTo>
                  <a:pt x="470916" y="456437"/>
                </a:lnTo>
                <a:close/>
              </a:path>
              <a:path w="624204" h="488950">
                <a:moveTo>
                  <a:pt x="80772" y="246887"/>
                </a:moveTo>
                <a:lnTo>
                  <a:pt x="80772" y="241553"/>
                </a:lnTo>
                <a:lnTo>
                  <a:pt x="79005" y="244220"/>
                </a:lnTo>
                <a:lnTo>
                  <a:pt x="80772" y="246887"/>
                </a:lnTo>
                <a:close/>
              </a:path>
              <a:path w="624204" h="488950">
                <a:moveTo>
                  <a:pt x="624078" y="243839"/>
                </a:moveTo>
                <a:lnTo>
                  <a:pt x="461009" y="0"/>
                </a:lnTo>
                <a:lnTo>
                  <a:pt x="461009" y="124967"/>
                </a:lnTo>
                <a:lnTo>
                  <a:pt x="461772" y="124967"/>
                </a:lnTo>
                <a:lnTo>
                  <a:pt x="461772" y="18287"/>
                </a:lnTo>
                <a:lnTo>
                  <a:pt x="470916" y="15239"/>
                </a:lnTo>
                <a:lnTo>
                  <a:pt x="470916" y="32003"/>
                </a:lnTo>
                <a:lnTo>
                  <a:pt x="612394" y="244220"/>
                </a:lnTo>
                <a:lnTo>
                  <a:pt x="614172" y="241553"/>
                </a:lnTo>
                <a:lnTo>
                  <a:pt x="614172" y="258698"/>
                </a:lnTo>
                <a:lnTo>
                  <a:pt x="624078" y="243839"/>
                </a:lnTo>
                <a:close/>
              </a:path>
              <a:path w="624204" h="488950">
                <a:moveTo>
                  <a:pt x="465581" y="134873"/>
                </a:moveTo>
                <a:lnTo>
                  <a:pt x="465581" y="124967"/>
                </a:lnTo>
                <a:lnTo>
                  <a:pt x="461009" y="129539"/>
                </a:lnTo>
                <a:lnTo>
                  <a:pt x="461009" y="134873"/>
                </a:lnTo>
                <a:lnTo>
                  <a:pt x="465581" y="134873"/>
                </a:lnTo>
                <a:close/>
              </a:path>
              <a:path w="624204" h="488950">
                <a:moveTo>
                  <a:pt x="465581" y="363473"/>
                </a:moveTo>
                <a:lnTo>
                  <a:pt x="461009" y="358139"/>
                </a:lnTo>
                <a:lnTo>
                  <a:pt x="461009" y="363473"/>
                </a:lnTo>
                <a:lnTo>
                  <a:pt x="465581" y="363473"/>
                </a:lnTo>
                <a:close/>
              </a:path>
              <a:path w="624204" h="488950">
                <a:moveTo>
                  <a:pt x="465581" y="464438"/>
                </a:moveTo>
                <a:lnTo>
                  <a:pt x="465581" y="363473"/>
                </a:lnTo>
                <a:lnTo>
                  <a:pt x="461009" y="363473"/>
                </a:lnTo>
                <a:lnTo>
                  <a:pt x="461009" y="488441"/>
                </a:lnTo>
                <a:lnTo>
                  <a:pt x="461772" y="487298"/>
                </a:lnTo>
                <a:lnTo>
                  <a:pt x="461772" y="470153"/>
                </a:lnTo>
                <a:lnTo>
                  <a:pt x="465581" y="464438"/>
                </a:lnTo>
                <a:close/>
              </a:path>
              <a:path w="624204" h="488950">
                <a:moveTo>
                  <a:pt x="470916" y="32003"/>
                </a:moveTo>
                <a:lnTo>
                  <a:pt x="470916" y="15239"/>
                </a:lnTo>
                <a:lnTo>
                  <a:pt x="461772" y="18287"/>
                </a:lnTo>
                <a:lnTo>
                  <a:pt x="470916" y="32003"/>
                </a:lnTo>
                <a:close/>
              </a:path>
              <a:path w="624204" h="488950">
                <a:moveTo>
                  <a:pt x="470916" y="134873"/>
                </a:moveTo>
                <a:lnTo>
                  <a:pt x="470916" y="32003"/>
                </a:lnTo>
                <a:lnTo>
                  <a:pt x="461772" y="18287"/>
                </a:lnTo>
                <a:lnTo>
                  <a:pt x="461772" y="124967"/>
                </a:lnTo>
                <a:lnTo>
                  <a:pt x="465581" y="124967"/>
                </a:lnTo>
                <a:lnTo>
                  <a:pt x="465581" y="134873"/>
                </a:lnTo>
                <a:lnTo>
                  <a:pt x="470916" y="134873"/>
                </a:lnTo>
                <a:close/>
              </a:path>
              <a:path w="624204" h="488950">
                <a:moveTo>
                  <a:pt x="614172" y="258698"/>
                </a:moveTo>
                <a:lnTo>
                  <a:pt x="614172" y="246887"/>
                </a:lnTo>
                <a:lnTo>
                  <a:pt x="612394" y="244220"/>
                </a:lnTo>
                <a:lnTo>
                  <a:pt x="461772" y="470153"/>
                </a:lnTo>
                <a:lnTo>
                  <a:pt x="470916" y="472439"/>
                </a:lnTo>
                <a:lnTo>
                  <a:pt x="470916" y="473582"/>
                </a:lnTo>
                <a:lnTo>
                  <a:pt x="614172" y="258698"/>
                </a:lnTo>
                <a:close/>
              </a:path>
              <a:path w="624204" h="488950">
                <a:moveTo>
                  <a:pt x="470916" y="473582"/>
                </a:moveTo>
                <a:lnTo>
                  <a:pt x="470916" y="472439"/>
                </a:lnTo>
                <a:lnTo>
                  <a:pt x="461772" y="470153"/>
                </a:lnTo>
                <a:lnTo>
                  <a:pt x="461772" y="487298"/>
                </a:lnTo>
                <a:lnTo>
                  <a:pt x="470916" y="473582"/>
                </a:lnTo>
                <a:close/>
              </a:path>
              <a:path w="624204" h="488950">
                <a:moveTo>
                  <a:pt x="614172" y="246887"/>
                </a:moveTo>
                <a:lnTo>
                  <a:pt x="614172" y="241553"/>
                </a:lnTo>
                <a:lnTo>
                  <a:pt x="612394" y="244220"/>
                </a:lnTo>
                <a:lnTo>
                  <a:pt x="614172" y="24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425573" y="3250183"/>
            <a:ext cx="10414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0" spc="-5" dirty="0">
                <a:latin typeface="Arial"/>
                <a:cs typeface="Arial"/>
              </a:rPr>
              <a:t>…</a:t>
            </a:r>
            <a:endParaRPr sz="8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213239" y="3152394"/>
            <a:ext cx="1153160" cy="702310"/>
          </a:xfrm>
          <a:custGeom>
            <a:avLst/>
            <a:gdLst/>
            <a:ahLst/>
            <a:cxnLst/>
            <a:rect l="l" t="t" r="r" b="b"/>
            <a:pathLst>
              <a:path w="1153160" h="702310">
                <a:moveTo>
                  <a:pt x="153970" y="587781"/>
                </a:moveTo>
                <a:lnTo>
                  <a:pt x="115062" y="522732"/>
                </a:lnTo>
                <a:lnTo>
                  <a:pt x="0" y="701802"/>
                </a:lnTo>
                <a:lnTo>
                  <a:pt x="137922" y="691420"/>
                </a:lnTo>
                <a:lnTo>
                  <a:pt x="137922" y="597408"/>
                </a:lnTo>
                <a:lnTo>
                  <a:pt x="153970" y="587781"/>
                </a:lnTo>
                <a:close/>
              </a:path>
              <a:path w="1153160" h="702310">
                <a:moveTo>
                  <a:pt x="173423" y="620305"/>
                </a:moveTo>
                <a:lnTo>
                  <a:pt x="153970" y="587781"/>
                </a:lnTo>
                <a:lnTo>
                  <a:pt x="137922" y="597408"/>
                </a:lnTo>
                <a:lnTo>
                  <a:pt x="156972" y="630174"/>
                </a:lnTo>
                <a:lnTo>
                  <a:pt x="173423" y="620305"/>
                </a:lnTo>
                <a:close/>
              </a:path>
              <a:path w="1153160" h="702310">
                <a:moveTo>
                  <a:pt x="212597" y="685800"/>
                </a:moveTo>
                <a:lnTo>
                  <a:pt x="173423" y="620305"/>
                </a:lnTo>
                <a:lnTo>
                  <a:pt x="156972" y="630174"/>
                </a:lnTo>
                <a:lnTo>
                  <a:pt x="137922" y="597408"/>
                </a:lnTo>
                <a:lnTo>
                  <a:pt x="137922" y="691420"/>
                </a:lnTo>
                <a:lnTo>
                  <a:pt x="212597" y="685800"/>
                </a:lnTo>
                <a:close/>
              </a:path>
              <a:path w="1153160" h="702310">
                <a:moveTo>
                  <a:pt x="1152906" y="32765"/>
                </a:moveTo>
                <a:lnTo>
                  <a:pt x="1133856" y="0"/>
                </a:lnTo>
                <a:lnTo>
                  <a:pt x="153970" y="587781"/>
                </a:lnTo>
                <a:lnTo>
                  <a:pt x="173423" y="620305"/>
                </a:lnTo>
                <a:lnTo>
                  <a:pt x="1152906" y="3276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18189" y="3168395"/>
            <a:ext cx="190500" cy="685800"/>
          </a:xfrm>
          <a:custGeom>
            <a:avLst/>
            <a:gdLst/>
            <a:ahLst/>
            <a:cxnLst/>
            <a:rect l="l" t="t" r="r" b="b"/>
            <a:pathLst>
              <a:path w="190500" h="685800">
                <a:moveTo>
                  <a:pt x="190500" y="495300"/>
                </a:moveTo>
                <a:lnTo>
                  <a:pt x="0" y="495300"/>
                </a:lnTo>
                <a:lnTo>
                  <a:pt x="76200" y="647700"/>
                </a:lnTo>
                <a:lnTo>
                  <a:pt x="76200" y="514350"/>
                </a:lnTo>
                <a:lnTo>
                  <a:pt x="114300" y="514350"/>
                </a:lnTo>
                <a:lnTo>
                  <a:pt x="114300" y="647700"/>
                </a:lnTo>
                <a:lnTo>
                  <a:pt x="190500" y="495300"/>
                </a:lnTo>
                <a:close/>
              </a:path>
              <a:path w="190500" h="685800">
                <a:moveTo>
                  <a:pt x="114300" y="49530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495300"/>
                </a:lnTo>
                <a:lnTo>
                  <a:pt x="114300" y="495300"/>
                </a:lnTo>
                <a:close/>
              </a:path>
              <a:path w="190500" h="685800">
                <a:moveTo>
                  <a:pt x="114300" y="647700"/>
                </a:moveTo>
                <a:lnTo>
                  <a:pt x="114300" y="514350"/>
                </a:lnTo>
                <a:lnTo>
                  <a:pt x="76200" y="514350"/>
                </a:lnTo>
                <a:lnTo>
                  <a:pt x="76200" y="647700"/>
                </a:lnTo>
                <a:lnTo>
                  <a:pt x="95250" y="685800"/>
                </a:lnTo>
                <a:lnTo>
                  <a:pt x="114300" y="647700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48057" y="3151632"/>
            <a:ext cx="1380490" cy="702945"/>
          </a:xfrm>
          <a:custGeom>
            <a:avLst/>
            <a:gdLst/>
            <a:ahLst/>
            <a:cxnLst/>
            <a:rect l="l" t="t" r="r" b="b"/>
            <a:pathLst>
              <a:path w="1380490" h="702945">
                <a:moveTo>
                  <a:pt x="1218620" y="600547"/>
                </a:moveTo>
                <a:lnTo>
                  <a:pt x="17525" y="0"/>
                </a:lnTo>
                <a:lnTo>
                  <a:pt x="0" y="34290"/>
                </a:lnTo>
                <a:lnTo>
                  <a:pt x="1201488" y="634658"/>
                </a:lnTo>
                <a:lnTo>
                  <a:pt x="1218620" y="600547"/>
                </a:lnTo>
                <a:close/>
              </a:path>
              <a:path w="1380490" h="702945">
                <a:moveTo>
                  <a:pt x="1235202" y="702563"/>
                </a:moveTo>
                <a:lnTo>
                  <a:pt x="1235202" y="608837"/>
                </a:lnTo>
                <a:lnTo>
                  <a:pt x="1218438" y="643127"/>
                </a:lnTo>
                <a:lnTo>
                  <a:pt x="1201488" y="634658"/>
                </a:lnTo>
                <a:lnTo>
                  <a:pt x="1167384" y="702563"/>
                </a:lnTo>
                <a:lnTo>
                  <a:pt x="1235202" y="702563"/>
                </a:lnTo>
                <a:close/>
              </a:path>
              <a:path w="1380490" h="702945">
                <a:moveTo>
                  <a:pt x="1235202" y="608837"/>
                </a:moveTo>
                <a:lnTo>
                  <a:pt x="1218620" y="600547"/>
                </a:lnTo>
                <a:lnTo>
                  <a:pt x="1201488" y="634658"/>
                </a:lnTo>
                <a:lnTo>
                  <a:pt x="1218438" y="643127"/>
                </a:lnTo>
                <a:lnTo>
                  <a:pt x="1235202" y="608837"/>
                </a:lnTo>
                <a:close/>
              </a:path>
              <a:path w="1380490" h="702945">
                <a:moveTo>
                  <a:pt x="1379982" y="702563"/>
                </a:moveTo>
                <a:lnTo>
                  <a:pt x="1252728" y="532637"/>
                </a:lnTo>
                <a:lnTo>
                  <a:pt x="1218620" y="600547"/>
                </a:lnTo>
                <a:lnTo>
                  <a:pt x="1235202" y="608837"/>
                </a:lnTo>
                <a:lnTo>
                  <a:pt x="1235202" y="702563"/>
                </a:lnTo>
                <a:lnTo>
                  <a:pt x="1379982" y="702563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17989" y="4463796"/>
            <a:ext cx="190500" cy="457200"/>
          </a:xfrm>
          <a:custGeom>
            <a:avLst/>
            <a:gdLst/>
            <a:ahLst/>
            <a:cxnLst/>
            <a:rect l="l" t="t" r="r" b="b"/>
            <a:pathLst>
              <a:path w="190500" h="457200">
                <a:moveTo>
                  <a:pt x="190500" y="266700"/>
                </a:moveTo>
                <a:lnTo>
                  <a:pt x="0" y="266700"/>
                </a:lnTo>
                <a:lnTo>
                  <a:pt x="76200" y="419100"/>
                </a:lnTo>
                <a:lnTo>
                  <a:pt x="76200" y="285750"/>
                </a:lnTo>
                <a:lnTo>
                  <a:pt x="114300" y="285750"/>
                </a:lnTo>
                <a:lnTo>
                  <a:pt x="114300" y="419100"/>
                </a:lnTo>
                <a:lnTo>
                  <a:pt x="190500" y="266700"/>
                </a:lnTo>
                <a:close/>
              </a:path>
              <a:path w="190500" h="457200">
                <a:moveTo>
                  <a:pt x="114300" y="26670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266700"/>
                </a:lnTo>
                <a:lnTo>
                  <a:pt x="114300" y="266700"/>
                </a:lnTo>
                <a:close/>
              </a:path>
              <a:path w="190500" h="457200">
                <a:moveTo>
                  <a:pt x="114300" y="419100"/>
                </a:moveTo>
                <a:lnTo>
                  <a:pt x="114300" y="285750"/>
                </a:lnTo>
                <a:lnTo>
                  <a:pt x="76200" y="285750"/>
                </a:lnTo>
                <a:lnTo>
                  <a:pt x="76200" y="419100"/>
                </a:lnTo>
                <a:lnTo>
                  <a:pt x="95250" y="457200"/>
                </a:lnTo>
                <a:lnTo>
                  <a:pt x="114300" y="419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18189" y="4463796"/>
            <a:ext cx="190500" cy="457200"/>
          </a:xfrm>
          <a:custGeom>
            <a:avLst/>
            <a:gdLst/>
            <a:ahLst/>
            <a:cxnLst/>
            <a:rect l="l" t="t" r="r" b="b"/>
            <a:pathLst>
              <a:path w="190500" h="457200">
                <a:moveTo>
                  <a:pt x="190500" y="266700"/>
                </a:moveTo>
                <a:lnTo>
                  <a:pt x="0" y="266700"/>
                </a:lnTo>
                <a:lnTo>
                  <a:pt x="76200" y="419100"/>
                </a:lnTo>
                <a:lnTo>
                  <a:pt x="76200" y="285750"/>
                </a:lnTo>
                <a:lnTo>
                  <a:pt x="114300" y="285750"/>
                </a:lnTo>
                <a:lnTo>
                  <a:pt x="114300" y="419100"/>
                </a:lnTo>
                <a:lnTo>
                  <a:pt x="190500" y="266700"/>
                </a:lnTo>
                <a:close/>
              </a:path>
              <a:path w="190500" h="457200">
                <a:moveTo>
                  <a:pt x="114300" y="26670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266700"/>
                </a:lnTo>
                <a:lnTo>
                  <a:pt x="114300" y="266700"/>
                </a:lnTo>
                <a:close/>
              </a:path>
              <a:path w="190500" h="457200">
                <a:moveTo>
                  <a:pt x="114300" y="419100"/>
                </a:moveTo>
                <a:lnTo>
                  <a:pt x="114300" y="285750"/>
                </a:lnTo>
                <a:lnTo>
                  <a:pt x="76200" y="285750"/>
                </a:lnTo>
                <a:lnTo>
                  <a:pt x="76200" y="419100"/>
                </a:lnTo>
                <a:lnTo>
                  <a:pt x="95250" y="457200"/>
                </a:lnTo>
                <a:lnTo>
                  <a:pt x="114300" y="419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232777" y="4463796"/>
            <a:ext cx="190500" cy="457200"/>
          </a:xfrm>
          <a:custGeom>
            <a:avLst/>
            <a:gdLst/>
            <a:ahLst/>
            <a:cxnLst/>
            <a:rect l="l" t="t" r="r" b="b"/>
            <a:pathLst>
              <a:path w="190500" h="457200">
                <a:moveTo>
                  <a:pt x="190500" y="266700"/>
                </a:moveTo>
                <a:lnTo>
                  <a:pt x="0" y="266700"/>
                </a:lnTo>
                <a:lnTo>
                  <a:pt x="76200" y="419100"/>
                </a:lnTo>
                <a:lnTo>
                  <a:pt x="76200" y="285750"/>
                </a:lnTo>
                <a:lnTo>
                  <a:pt x="114300" y="285750"/>
                </a:lnTo>
                <a:lnTo>
                  <a:pt x="114300" y="419100"/>
                </a:lnTo>
                <a:lnTo>
                  <a:pt x="190500" y="266700"/>
                </a:lnTo>
                <a:close/>
              </a:path>
              <a:path w="190500" h="457200">
                <a:moveTo>
                  <a:pt x="114300" y="266700"/>
                </a:moveTo>
                <a:lnTo>
                  <a:pt x="114300" y="0"/>
                </a:lnTo>
                <a:lnTo>
                  <a:pt x="76200" y="0"/>
                </a:lnTo>
                <a:lnTo>
                  <a:pt x="76200" y="266700"/>
                </a:lnTo>
                <a:lnTo>
                  <a:pt x="114300" y="266700"/>
                </a:lnTo>
                <a:close/>
              </a:path>
              <a:path w="190500" h="457200">
                <a:moveTo>
                  <a:pt x="114300" y="419100"/>
                </a:moveTo>
                <a:lnTo>
                  <a:pt x="114300" y="285750"/>
                </a:lnTo>
                <a:lnTo>
                  <a:pt x="76200" y="285750"/>
                </a:lnTo>
                <a:lnTo>
                  <a:pt x="76200" y="419100"/>
                </a:lnTo>
                <a:lnTo>
                  <a:pt x="95250" y="457200"/>
                </a:lnTo>
                <a:lnTo>
                  <a:pt x="114300" y="4191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79639" y="2482595"/>
            <a:ext cx="1524000" cy="19766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75067" y="2478023"/>
            <a:ext cx="1534160" cy="2016760"/>
          </a:xfrm>
          <a:custGeom>
            <a:avLst/>
            <a:gdLst/>
            <a:ahLst/>
            <a:cxnLst/>
            <a:rect l="l" t="t" r="r" b="b"/>
            <a:pathLst>
              <a:path w="1534160" h="2016760">
                <a:moveTo>
                  <a:pt x="1533906" y="512826"/>
                </a:moveTo>
                <a:lnTo>
                  <a:pt x="1533906" y="106680"/>
                </a:lnTo>
                <a:lnTo>
                  <a:pt x="1533144" y="96012"/>
                </a:lnTo>
                <a:lnTo>
                  <a:pt x="1520952" y="55626"/>
                </a:lnTo>
                <a:lnTo>
                  <a:pt x="1494991" y="24345"/>
                </a:lnTo>
                <a:lnTo>
                  <a:pt x="1459230" y="4572"/>
                </a:lnTo>
                <a:lnTo>
                  <a:pt x="1427226" y="0"/>
                </a:lnTo>
                <a:lnTo>
                  <a:pt x="106680" y="0"/>
                </a:lnTo>
                <a:lnTo>
                  <a:pt x="50772" y="15938"/>
                </a:lnTo>
                <a:lnTo>
                  <a:pt x="15938" y="50772"/>
                </a:lnTo>
                <a:lnTo>
                  <a:pt x="761" y="96012"/>
                </a:lnTo>
                <a:lnTo>
                  <a:pt x="0" y="106680"/>
                </a:lnTo>
                <a:lnTo>
                  <a:pt x="0" y="512826"/>
                </a:lnTo>
                <a:lnTo>
                  <a:pt x="8376" y="554340"/>
                </a:lnTo>
                <a:lnTo>
                  <a:pt x="9906" y="556599"/>
                </a:lnTo>
                <a:lnTo>
                  <a:pt x="9906" y="96774"/>
                </a:lnTo>
                <a:lnTo>
                  <a:pt x="11429" y="86868"/>
                </a:lnTo>
                <a:lnTo>
                  <a:pt x="11429" y="87630"/>
                </a:lnTo>
                <a:lnTo>
                  <a:pt x="13715" y="80200"/>
                </a:lnTo>
                <a:lnTo>
                  <a:pt x="13715" y="77724"/>
                </a:lnTo>
                <a:lnTo>
                  <a:pt x="17525" y="68580"/>
                </a:lnTo>
                <a:lnTo>
                  <a:pt x="17525" y="69342"/>
                </a:lnTo>
                <a:lnTo>
                  <a:pt x="21336" y="60198"/>
                </a:lnTo>
                <a:lnTo>
                  <a:pt x="21336" y="60960"/>
                </a:lnTo>
                <a:lnTo>
                  <a:pt x="25907" y="53775"/>
                </a:lnTo>
                <a:lnTo>
                  <a:pt x="25907" y="52578"/>
                </a:lnTo>
                <a:lnTo>
                  <a:pt x="32003" y="44958"/>
                </a:lnTo>
                <a:lnTo>
                  <a:pt x="38099" y="38100"/>
                </a:lnTo>
                <a:lnTo>
                  <a:pt x="44957" y="32004"/>
                </a:lnTo>
                <a:lnTo>
                  <a:pt x="52577" y="25908"/>
                </a:lnTo>
                <a:lnTo>
                  <a:pt x="52577" y="26670"/>
                </a:lnTo>
                <a:lnTo>
                  <a:pt x="60198" y="21820"/>
                </a:lnTo>
                <a:lnTo>
                  <a:pt x="60198" y="21336"/>
                </a:lnTo>
                <a:lnTo>
                  <a:pt x="68580" y="17843"/>
                </a:lnTo>
                <a:lnTo>
                  <a:pt x="68580" y="17526"/>
                </a:lnTo>
                <a:lnTo>
                  <a:pt x="77723" y="13716"/>
                </a:lnTo>
                <a:lnTo>
                  <a:pt x="77723" y="14478"/>
                </a:lnTo>
                <a:lnTo>
                  <a:pt x="86867" y="11664"/>
                </a:lnTo>
                <a:lnTo>
                  <a:pt x="86867" y="11430"/>
                </a:lnTo>
                <a:lnTo>
                  <a:pt x="96012" y="10023"/>
                </a:lnTo>
                <a:lnTo>
                  <a:pt x="1437894" y="10023"/>
                </a:lnTo>
                <a:lnTo>
                  <a:pt x="1447038" y="11430"/>
                </a:lnTo>
                <a:lnTo>
                  <a:pt x="1447038" y="11664"/>
                </a:lnTo>
                <a:lnTo>
                  <a:pt x="1456182" y="14478"/>
                </a:lnTo>
                <a:lnTo>
                  <a:pt x="1456182" y="13716"/>
                </a:lnTo>
                <a:lnTo>
                  <a:pt x="1465326" y="17526"/>
                </a:lnTo>
                <a:lnTo>
                  <a:pt x="1465326" y="17843"/>
                </a:lnTo>
                <a:lnTo>
                  <a:pt x="1473708" y="21336"/>
                </a:lnTo>
                <a:lnTo>
                  <a:pt x="1473708" y="21820"/>
                </a:lnTo>
                <a:lnTo>
                  <a:pt x="1481328" y="26670"/>
                </a:lnTo>
                <a:lnTo>
                  <a:pt x="1481328" y="25908"/>
                </a:lnTo>
                <a:lnTo>
                  <a:pt x="1488948" y="32004"/>
                </a:lnTo>
                <a:lnTo>
                  <a:pt x="1495806" y="38100"/>
                </a:lnTo>
                <a:lnTo>
                  <a:pt x="1501902" y="44958"/>
                </a:lnTo>
                <a:lnTo>
                  <a:pt x="1507998" y="52578"/>
                </a:lnTo>
                <a:lnTo>
                  <a:pt x="1507998" y="53775"/>
                </a:lnTo>
                <a:lnTo>
                  <a:pt x="1512570" y="60960"/>
                </a:lnTo>
                <a:lnTo>
                  <a:pt x="1512570" y="60198"/>
                </a:lnTo>
                <a:lnTo>
                  <a:pt x="1516380" y="69342"/>
                </a:lnTo>
                <a:lnTo>
                  <a:pt x="1516380" y="68580"/>
                </a:lnTo>
                <a:lnTo>
                  <a:pt x="1520190" y="77724"/>
                </a:lnTo>
                <a:lnTo>
                  <a:pt x="1520190" y="80200"/>
                </a:lnTo>
                <a:lnTo>
                  <a:pt x="1522476" y="87630"/>
                </a:lnTo>
                <a:lnTo>
                  <a:pt x="1522476" y="86868"/>
                </a:lnTo>
                <a:lnTo>
                  <a:pt x="1524000" y="96774"/>
                </a:lnTo>
                <a:lnTo>
                  <a:pt x="1524000" y="556654"/>
                </a:lnTo>
                <a:lnTo>
                  <a:pt x="1525524" y="553974"/>
                </a:lnTo>
                <a:lnTo>
                  <a:pt x="1528572" y="544830"/>
                </a:lnTo>
                <a:lnTo>
                  <a:pt x="1531620" y="534162"/>
                </a:lnTo>
                <a:lnTo>
                  <a:pt x="1533144" y="523494"/>
                </a:lnTo>
                <a:lnTo>
                  <a:pt x="1533906" y="512826"/>
                </a:lnTo>
                <a:close/>
              </a:path>
              <a:path w="1534160" h="2016760">
                <a:moveTo>
                  <a:pt x="14478" y="541782"/>
                </a:moveTo>
                <a:lnTo>
                  <a:pt x="11430" y="531876"/>
                </a:lnTo>
                <a:lnTo>
                  <a:pt x="11430" y="532638"/>
                </a:lnTo>
                <a:lnTo>
                  <a:pt x="9906" y="522732"/>
                </a:lnTo>
                <a:lnTo>
                  <a:pt x="9906" y="556599"/>
                </a:lnTo>
                <a:lnTo>
                  <a:pt x="13716" y="562225"/>
                </a:lnTo>
                <a:lnTo>
                  <a:pt x="13716" y="541782"/>
                </a:lnTo>
                <a:lnTo>
                  <a:pt x="14478" y="541782"/>
                </a:lnTo>
                <a:close/>
              </a:path>
              <a:path w="1534160" h="2016760">
                <a:moveTo>
                  <a:pt x="14477" y="77724"/>
                </a:moveTo>
                <a:lnTo>
                  <a:pt x="13715" y="77724"/>
                </a:lnTo>
                <a:lnTo>
                  <a:pt x="13715" y="80200"/>
                </a:lnTo>
                <a:lnTo>
                  <a:pt x="14477" y="77724"/>
                </a:lnTo>
                <a:close/>
              </a:path>
              <a:path w="1534160" h="2016760">
                <a:moveTo>
                  <a:pt x="26670" y="566928"/>
                </a:moveTo>
                <a:lnTo>
                  <a:pt x="21336" y="558546"/>
                </a:lnTo>
                <a:lnTo>
                  <a:pt x="21336" y="559308"/>
                </a:lnTo>
                <a:lnTo>
                  <a:pt x="17526" y="550164"/>
                </a:lnTo>
                <a:lnTo>
                  <a:pt x="17526" y="550926"/>
                </a:lnTo>
                <a:lnTo>
                  <a:pt x="13716" y="541782"/>
                </a:lnTo>
                <a:lnTo>
                  <a:pt x="13716" y="562225"/>
                </a:lnTo>
                <a:lnTo>
                  <a:pt x="25908" y="580228"/>
                </a:lnTo>
                <a:lnTo>
                  <a:pt x="25908" y="566928"/>
                </a:lnTo>
                <a:lnTo>
                  <a:pt x="26670" y="566928"/>
                </a:lnTo>
                <a:close/>
              </a:path>
              <a:path w="1534160" h="2016760">
                <a:moveTo>
                  <a:pt x="26669" y="52578"/>
                </a:moveTo>
                <a:lnTo>
                  <a:pt x="25907" y="52578"/>
                </a:lnTo>
                <a:lnTo>
                  <a:pt x="25907" y="53775"/>
                </a:lnTo>
                <a:lnTo>
                  <a:pt x="26669" y="52578"/>
                </a:lnTo>
                <a:close/>
              </a:path>
              <a:path w="1534160" h="2016760">
                <a:moveTo>
                  <a:pt x="60960" y="598170"/>
                </a:moveTo>
                <a:lnTo>
                  <a:pt x="52578" y="592836"/>
                </a:lnTo>
                <a:lnTo>
                  <a:pt x="52578" y="593598"/>
                </a:lnTo>
                <a:lnTo>
                  <a:pt x="44958" y="587502"/>
                </a:lnTo>
                <a:lnTo>
                  <a:pt x="38100" y="581406"/>
                </a:lnTo>
                <a:lnTo>
                  <a:pt x="32004" y="574548"/>
                </a:lnTo>
                <a:lnTo>
                  <a:pt x="25908" y="566928"/>
                </a:lnTo>
                <a:lnTo>
                  <a:pt x="25908" y="580228"/>
                </a:lnTo>
                <a:lnTo>
                  <a:pt x="31265" y="588140"/>
                </a:lnTo>
                <a:lnTo>
                  <a:pt x="60198" y="607594"/>
                </a:lnTo>
                <a:lnTo>
                  <a:pt x="60198" y="598170"/>
                </a:lnTo>
                <a:lnTo>
                  <a:pt x="60960" y="598170"/>
                </a:lnTo>
                <a:close/>
              </a:path>
              <a:path w="1534160" h="2016760">
                <a:moveTo>
                  <a:pt x="60960" y="21336"/>
                </a:moveTo>
                <a:lnTo>
                  <a:pt x="60198" y="21336"/>
                </a:lnTo>
                <a:lnTo>
                  <a:pt x="60198" y="21820"/>
                </a:lnTo>
                <a:lnTo>
                  <a:pt x="60960" y="21336"/>
                </a:lnTo>
                <a:close/>
              </a:path>
              <a:path w="1534160" h="2016760">
                <a:moveTo>
                  <a:pt x="69342" y="601980"/>
                </a:moveTo>
                <a:lnTo>
                  <a:pt x="60198" y="598170"/>
                </a:lnTo>
                <a:lnTo>
                  <a:pt x="60198" y="607594"/>
                </a:lnTo>
                <a:lnTo>
                  <a:pt x="65192" y="610952"/>
                </a:lnTo>
                <a:lnTo>
                  <a:pt x="68580" y="611651"/>
                </a:lnTo>
                <a:lnTo>
                  <a:pt x="68580" y="601980"/>
                </a:lnTo>
                <a:lnTo>
                  <a:pt x="69342" y="601980"/>
                </a:lnTo>
                <a:close/>
              </a:path>
              <a:path w="1534160" h="2016760">
                <a:moveTo>
                  <a:pt x="69342" y="17526"/>
                </a:moveTo>
                <a:lnTo>
                  <a:pt x="68580" y="17526"/>
                </a:lnTo>
                <a:lnTo>
                  <a:pt x="68580" y="17843"/>
                </a:lnTo>
                <a:lnTo>
                  <a:pt x="69342" y="17526"/>
                </a:lnTo>
                <a:close/>
              </a:path>
              <a:path w="1534160" h="2016760">
                <a:moveTo>
                  <a:pt x="87630" y="608076"/>
                </a:moveTo>
                <a:lnTo>
                  <a:pt x="77724" y="605028"/>
                </a:lnTo>
                <a:lnTo>
                  <a:pt x="77724" y="605790"/>
                </a:lnTo>
                <a:lnTo>
                  <a:pt x="68580" y="601980"/>
                </a:lnTo>
                <a:lnTo>
                  <a:pt x="68580" y="611651"/>
                </a:lnTo>
                <a:lnTo>
                  <a:pt x="86868" y="615421"/>
                </a:lnTo>
                <a:lnTo>
                  <a:pt x="86868" y="608076"/>
                </a:lnTo>
                <a:lnTo>
                  <a:pt x="87630" y="608076"/>
                </a:lnTo>
                <a:close/>
              </a:path>
              <a:path w="1534160" h="2016760">
                <a:moveTo>
                  <a:pt x="87630" y="11430"/>
                </a:moveTo>
                <a:lnTo>
                  <a:pt x="86867" y="11430"/>
                </a:lnTo>
                <a:lnTo>
                  <a:pt x="86867" y="11664"/>
                </a:lnTo>
                <a:lnTo>
                  <a:pt x="87630" y="11430"/>
                </a:lnTo>
                <a:close/>
              </a:path>
              <a:path w="1534160" h="2016760">
                <a:moveTo>
                  <a:pt x="736833" y="1981683"/>
                </a:moveTo>
                <a:lnTo>
                  <a:pt x="734197" y="1946264"/>
                </a:lnTo>
                <a:lnTo>
                  <a:pt x="262128" y="609600"/>
                </a:lnTo>
                <a:lnTo>
                  <a:pt x="96012" y="609482"/>
                </a:lnTo>
                <a:lnTo>
                  <a:pt x="86868" y="608076"/>
                </a:lnTo>
                <a:lnTo>
                  <a:pt x="86868" y="615421"/>
                </a:lnTo>
                <a:lnTo>
                  <a:pt x="106680" y="619506"/>
                </a:lnTo>
                <a:lnTo>
                  <a:pt x="254508" y="619506"/>
                </a:lnTo>
                <a:lnTo>
                  <a:pt x="254508" y="616458"/>
                </a:lnTo>
                <a:lnTo>
                  <a:pt x="259080" y="619506"/>
                </a:lnTo>
                <a:lnTo>
                  <a:pt x="259080" y="629399"/>
                </a:lnTo>
                <a:lnTo>
                  <a:pt x="736833" y="1981683"/>
                </a:lnTo>
                <a:close/>
              </a:path>
              <a:path w="1534160" h="2016760">
                <a:moveTo>
                  <a:pt x="259080" y="619506"/>
                </a:moveTo>
                <a:lnTo>
                  <a:pt x="254508" y="616458"/>
                </a:lnTo>
                <a:lnTo>
                  <a:pt x="255584" y="619506"/>
                </a:lnTo>
                <a:lnTo>
                  <a:pt x="259080" y="619506"/>
                </a:lnTo>
                <a:close/>
              </a:path>
              <a:path w="1534160" h="2016760">
                <a:moveTo>
                  <a:pt x="255584" y="619506"/>
                </a:moveTo>
                <a:lnTo>
                  <a:pt x="254508" y="616458"/>
                </a:lnTo>
                <a:lnTo>
                  <a:pt x="254508" y="619506"/>
                </a:lnTo>
                <a:lnTo>
                  <a:pt x="255584" y="619506"/>
                </a:lnTo>
                <a:close/>
              </a:path>
              <a:path w="1534160" h="2016760">
                <a:moveTo>
                  <a:pt x="259080" y="629399"/>
                </a:moveTo>
                <a:lnTo>
                  <a:pt x="259080" y="619506"/>
                </a:lnTo>
                <a:lnTo>
                  <a:pt x="255584" y="619506"/>
                </a:lnTo>
                <a:lnTo>
                  <a:pt x="259080" y="629399"/>
                </a:lnTo>
                <a:close/>
              </a:path>
              <a:path w="1534160" h="2016760">
                <a:moveTo>
                  <a:pt x="1447038" y="617437"/>
                </a:moveTo>
                <a:lnTo>
                  <a:pt x="1447038" y="608076"/>
                </a:lnTo>
                <a:lnTo>
                  <a:pt x="1437894" y="609482"/>
                </a:lnTo>
                <a:lnTo>
                  <a:pt x="634746" y="609600"/>
                </a:lnTo>
                <a:lnTo>
                  <a:pt x="640080" y="681290"/>
                </a:lnTo>
                <a:lnTo>
                  <a:pt x="640080" y="619506"/>
                </a:lnTo>
                <a:lnTo>
                  <a:pt x="644652" y="614172"/>
                </a:lnTo>
                <a:lnTo>
                  <a:pt x="645049" y="619506"/>
                </a:lnTo>
                <a:lnTo>
                  <a:pt x="1427226" y="619506"/>
                </a:lnTo>
                <a:lnTo>
                  <a:pt x="1437894" y="618744"/>
                </a:lnTo>
                <a:lnTo>
                  <a:pt x="1447038" y="617437"/>
                </a:lnTo>
                <a:close/>
              </a:path>
              <a:path w="1534160" h="2016760">
                <a:moveTo>
                  <a:pt x="645049" y="619506"/>
                </a:moveTo>
                <a:lnTo>
                  <a:pt x="644652" y="614172"/>
                </a:lnTo>
                <a:lnTo>
                  <a:pt x="640080" y="619506"/>
                </a:lnTo>
                <a:lnTo>
                  <a:pt x="645049" y="619506"/>
                </a:lnTo>
                <a:close/>
              </a:path>
              <a:path w="1534160" h="2016760">
                <a:moveTo>
                  <a:pt x="749046" y="2016252"/>
                </a:moveTo>
                <a:lnTo>
                  <a:pt x="645049" y="619506"/>
                </a:lnTo>
                <a:lnTo>
                  <a:pt x="640080" y="619506"/>
                </a:lnTo>
                <a:lnTo>
                  <a:pt x="640080" y="681290"/>
                </a:lnTo>
                <a:lnTo>
                  <a:pt x="734197" y="1946264"/>
                </a:lnTo>
                <a:lnTo>
                  <a:pt x="745998" y="1979676"/>
                </a:lnTo>
                <a:lnTo>
                  <a:pt x="745998" y="2007624"/>
                </a:lnTo>
                <a:lnTo>
                  <a:pt x="749046" y="2016252"/>
                </a:lnTo>
                <a:close/>
              </a:path>
              <a:path w="1534160" h="2016760">
                <a:moveTo>
                  <a:pt x="745998" y="1979676"/>
                </a:moveTo>
                <a:lnTo>
                  <a:pt x="734197" y="1946264"/>
                </a:lnTo>
                <a:lnTo>
                  <a:pt x="736833" y="1981683"/>
                </a:lnTo>
                <a:lnTo>
                  <a:pt x="736925" y="1981944"/>
                </a:lnTo>
                <a:lnTo>
                  <a:pt x="745998" y="1979676"/>
                </a:lnTo>
                <a:close/>
              </a:path>
              <a:path w="1534160" h="2016760">
                <a:moveTo>
                  <a:pt x="736925" y="1981944"/>
                </a:moveTo>
                <a:lnTo>
                  <a:pt x="736833" y="1981683"/>
                </a:lnTo>
                <a:lnTo>
                  <a:pt x="736854" y="1981962"/>
                </a:lnTo>
                <a:close/>
              </a:path>
              <a:path w="1534160" h="2016760">
                <a:moveTo>
                  <a:pt x="745998" y="2007624"/>
                </a:moveTo>
                <a:lnTo>
                  <a:pt x="745998" y="1979676"/>
                </a:lnTo>
                <a:lnTo>
                  <a:pt x="736925" y="1981944"/>
                </a:lnTo>
                <a:lnTo>
                  <a:pt x="745998" y="2007624"/>
                </a:lnTo>
                <a:close/>
              </a:path>
              <a:path w="1534160" h="2016760">
                <a:moveTo>
                  <a:pt x="1447038" y="11664"/>
                </a:moveTo>
                <a:lnTo>
                  <a:pt x="1447038" y="11430"/>
                </a:lnTo>
                <a:lnTo>
                  <a:pt x="1446276" y="11430"/>
                </a:lnTo>
                <a:lnTo>
                  <a:pt x="1447038" y="11664"/>
                </a:lnTo>
                <a:close/>
              </a:path>
              <a:path w="1534160" h="2016760">
                <a:moveTo>
                  <a:pt x="1465326" y="611548"/>
                </a:moveTo>
                <a:lnTo>
                  <a:pt x="1465326" y="601980"/>
                </a:lnTo>
                <a:lnTo>
                  <a:pt x="1456182" y="605790"/>
                </a:lnTo>
                <a:lnTo>
                  <a:pt x="1456182" y="605028"/>
                </a:lnTo>
                <a:lnTo>
                  <a:pt x="1446276" y="608076"/>
                </a:lnTo>
                <a:lnTo>
                  <a:pt x="1447038" y="608076"/>
                </a:lnTo>
                <a:lnTo>
                  <a:pt x="1447038" y="617437"/>
                </a:lnTo>
                <a:lnTo>
                  <a:pt x="1448562" y="617220"/>
                </a:lnTo>
                <a:lnTo>
                  <a:pt x="1465326" y="611548"/>
                </a:lnTo>
                <a:close/>
              </a:path>
              <a:path w="1534160" h="2016760">
                <a:moveTo>
                  <a:pt x="1465326" y="17843"/>
                </a:moveTo>
                <a:lnTo>
                  <a:pt x="1465326" y="17526"/>
                </a:lnTo>
                <a:lnTo>
                  <a:pt x="1464564" y="17526"/>
                </a:lnTo>
                <a:lnTo>
                  <a:pt x="1465326" y="17843"/>
                </a:lnTo>
                <a:close/>
              </a:path>
              <a:path w="1534160" h="2016760">
                <a:moveTo>
                  <a:pt x="1473708" y="608638"/>
                </a:moveTo>
                <a:lnTo>
                  <a:pt x="1473708" y="598170"/>
                </a:lnTo>
                <a:lnTo>
                  <a:pt x="1464564" y="601980"/>
                </a:lnTo>
                <a:lnTo>
                  <a:pt x="1465326" y="601980"/>
                </a:lnTo>
                <a:lnTo>
                  <a:pt x="1465326" y="611548"/>
                </a:lnTo>
                <a:lnTo>
                  <a:pt x="1473454" y="608798"/>
                </a:lnTo>
                <a:lnTo>
                  <a:pt x="1473708" y="608638"/>
                </a:lnTo>
                <a:close/>
              </a:path>
              <a:path w="1534160" h="2016760">
                <a:moveTo>
                  <a:pt x="1473708" y="21820"/>
                </a:moveTo>
                <a:lnTo>
                  <a:pt x="1473708" y="21336"/>
                </a:lnTo>
                <a:lnTo>
                  <a:pt x="1472946" y="21336"/>
                </a:lnTo>
                <a:lnTo>
                  <a:pt x="1473708" y="21820"/>
                </a:lnTo>
                <a:close/>
              </a:path>
              <a:path w="1534160" h="2016760">
                <a:moveTo>
                  <a:pt x="1507998" y="581557"/>
                </a:moveTo>
                <a:lnTo>
                  <a:pt x="1507998" y="566928"/>
                </a:lnTo>
                <a:lnTo>
                  <a:pt x="1501902" y="574548"/>
                </a:lnTo>
                <a:lnTo>
                  <a:pt x="1495806" y="581406"/>
                </a:lnTo>
                <a:lnTo>
                  <a:pt x="1488948" y="587502"/>
                </a:lnTo>
                <a:lnTo>
                  <a:pt x="1481328" y="593598"/>
                </a:lnTo>
                <a:lnTo>
                  <a:pt x="1481328" y="592836"/>
                </a:lnTo>
                <a:lnTo>
                  <a:pt x="1472946" y="598170"/>
                </a:lnTo>
                <a:lnTo>
                  <a:pt x="1473708" y="598170"/>
                </a:lnTo>
                <a:lnTo>
                  <a:pt x="1473708" y="608638"/>
                </a:lnTo>
                <a:lnTo>
                  <a:pt x="1494991" y="595188"/>
                </a:lnTo>
                <a:lnTo>
                  <a:pt x="1507998" y="581557"/>
                </a:lnTo>
                <a:close/>
              </a:path>
              <a:path w="1534160" h="2016760">
                <a:moveTo>
                  <a:pt x="1507998" y="53775"/>
                </a:moveTo>
                <a:lnTo>
                  <a:pt x="1507998" y="52578"/>
                </a:lnTo>
                <a:lnTo>
                  <a:pt x="1507236" y="52578"/>
                </a:lnTo>
                <a:lnTo>
                  <a:pt x="1507998" y="53775"/>
                </a:lnTo>
                <a:close/>
              </a:path>
              <a:path w="1534160" h="2016760">
                <a:moveTo>
                  <a:pt x="1520190" y="563354"/>
                </a:moveTo>
                <a:lnTo>
                  <a:pt x="1520190" y="541782"/>
                </a:lnTo>
                <a:lnTo>
                  <a:pt x="1516380" y="550926"/>
                </a:lnTo>
                <a:lnTo>
                  <a:pt x="1516380" y="550164"/>
                </a:lnTo>
                <a:lnTo>
                  <a:pt x="1512570" y="559308"/>
                </a:lnTo>
                <a:lnTo>
                  <a:pt x="1512570" y="558546"/>
                </a:lnTo>
                <a:lnTo>
                  <a:pt x="1507236" y="566928"/>
                </a:lnTo>
                <a:lnTo>
                  <a:pt x="1507998" y="566928"/>
                </a:lnTo>
                <a:lnTo>
                  <a:pt x="1507998" y="581557"/>
                </a:lnTo>
                <a:lnTo>
                  <a:pt x="1512570" y="576754"/>
                </a:lnTo>
                <a:lnTo>
                  <a:pt x="1520190" y="563354"/>
                </a:lnTo>
                <a:close/>
              </a:path>
              <a:path w="1534160" h="2016760">
                <a:moveTo>
                  <a:pt x="1520190" y="80200"/>
                </a:moveTo>
                <a:lnTo>
                  <a:pt x="1520190" y="77724"/>
                </a:lnTo>
                <a:lnTo>
                  <a:pt x="1519428" y="77724"/>
                </a:lnTo>
                <a:lnTo>
                  <a:pt x="1520190" y="80200"/>
                </a:lnTo>
                <a:close/>
              </a:path>
              <a:path w="1534160" h="2016760">
                <a:moveTo>
                  <a:pt x="1524000" y="556654"/>
                </a:moveTo>
                <a:lnTo>
                  <a:pt x="1524000" y="522732"/>
                </a:lnTo>
                <a:lnTo>
                  <a:pt x="1522476" y="532638"/>
                </a:lnTo>
                <a:lnTo>
                  <a:pt x="1522476" y="531876"/>
                </a:lnTo>
                <a:lnTo>
                  <a:pt x="1519428" y="541782"/>
                </a:lnTo>
                <a:lnTo>
                  <a:pt x="1520190" y="541782"/>
                </a:lnTo>
                <a:lnTo>
                  <a:pt x="1520190" y="563354"/>
                </a:lnTo>
                <a:lnTo>
                  <a:pt x="1524000" y="556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217809" y="2524759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1813"/>
                </a:solidFill>
                <a:latin typeface="华文楷体"/>
                <a:cs typeface="华文楷体"/>
              </a:rPr>
              <a:t>分组长度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536839" y="1568196"/>
            <a:ext cx="32004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32267" y="1561735"/>
            <a:ext cx="3243580" cy="621665"/>
          </a:xfrm>
          <a:custGeom>
            <a:avLst/>
            <a:gdLst/>
            <a:ahLst/>
            <a:cxnLst/>
            <a:rect l="l" t="t" r="r" b="b"/>
            <a:pathLst>
              <a:path w="3243579" h="621664">
                <a:moveTo>
                  <a:pt x="1609783" y="104050"/>
                </a:moveTo>
                <a:lnTo>
                  <a:pt x="1587244" y="42496"/>
                </a:lnTo>
                <a:lnTo>
                  <a:pt x="1556650" y="16003"/>
                </a:lnTo>
                <a:lnTo>
                  <a:pt x="1518458" y="3317"/>
                </a:lnTo>
                <a:lnTo>
                  <a:pt x="1475085" y="0"/>
                </a:lnTo>
                <a:lnTo>
                  <a:pt x="1428951" y="1614"/>
                </a:lnTo>
                <a:lnTo>
                  <a:pt x="1382473" y="3723"/>
                </a:lnTo>
                <a:lnTo>
                  <a:pt x="1338072" y="1888"/>
                </a:lnTo>
                <a:lnTo>
                  <a:pt x="106680" y="1888"/>
                </a:lnTo>
                <a:lnTo>
                  <a:pt x="39262" y="26039"/>
                </a:lnTo>
                <a:lnTo>
                  <a:pt x="2285" y="87232"/>
                </a:lnTo>
                <a:lnTo>
                  <a:pt x="0" y="108568"/>
                </a:lnTo>
                <a:lnTo>
                  <a:pt x="0" y="514714"/>
                </a:lnTo>
                <a:lnTo>
                  <a:pt x="762" y="525382"/>
                </a:lnTo>
                <a:lnTo>
                  <a:pt x="2286" y="536050"/>
                </a:lnTo>
                <a:lnTo>
                  <a:pt x="5958" y="550383"/>
                </a:lnTo>
                <a:lnTo>
                  <a:pt x="9906" y="558950"/>
                </a:lnTo>
                <a:lnTo>
                  <a:pt x="9906" y="98662"/>
                </a:lnTo>
                <a:lnTo>
                  <a:pt x="11429" y="88756"/>
                </a:lnTo>
                <a:lnTo>
                  <a:pt x="11429" y="89518"/>
                </a:lnTo>
                <a:lnTo>
                  <a:pt x="13715" y="82089"/>
                </a:lnTo>
                <a:lnTo>
                  <a:pt x="13715" y="79612"/>
                </a:lnTo>
                <a:lnTo>
                  <a:pt x="17525" y="70468"/>
                </a:lnTo>
                <a:lnTo>
                  <a:pt x="17525" y="71230"/>
                </a:lnTo>
                <a:lnTo>
                  <a:pt x="21336" y="62086"/>
                </a:lnTo>
                <a:lnTo>
                  <a:pt x="21336" y="62848"/>
                </a:lnTo>
                <a:lnTo>
                  <a:pt x="25907" y="55664"/>
                </a:lnTo>
                <a:lnTo>
                  <a:pt x="25907" y="54466"/>
                </a:lnTo>
                <a:lnTo>
                  <a:pt x="32003" y="46846"/>
                </a:lnTo>
                <a:lnTo>
                  <a:pt x="38099" y="39988"/>
                </a:lnTo>
                <a:lnTo>
                  <a:pt x="44957" y="33892"/>
                </a:lnTo>
                <a:lnTo>
                  <a:pt x="52577" y="27796"/>
                </a:lnTo>
                <a:lnTo>
                  <a:pt x="52577" y="28558"/>
                </a:lnTo>
                <a:lnTo>
                  <a:pt x="60198" y="23709"/>
                </a:lnTo>
                <a:lnTo>
                  <a:pt x="60198" y="23224"/>
                </a:lnTo>
                <a:lnTo>
                  <a:pt x="68580" y="19732"/>
                </a:lnTo>
                <a:lnTo>
                  <a:pt x="68580" y="19414"/>
                </a:lnTo>
                <a:lnTo>
                  <a:pt x="77723" y="15604"/>
                </a:lnTo>
                <a:lnTo>
                  <a:pt x="77723" y="16366"/>
                </a:lnTo>
                <a:lnTo>
                  <a:pt x="86867" y="13553"/>
                </a:lnTo>
                <a:lnTo>
                  <a:pt x="86867" y="13318"/>
                </a:lnTo>
                <a:lnTo>
                  <a:pt x="96773" y="11794"/>
                </a:lnTo>
                <a:lnTo>
                  <a:pt x="1513332" y="11794"/>
                </a:lnTo>
                <a:lnTo>
                  <a:pt x="1523238" y="13318"/>
                </a:lnTo>
                <a:lnTo>
                  <a:pt x="1523238" y="13553"/>
                </a:lnTo>
                <a:lnTo>
                  <a:pt x="1532382" y="16366"/>
                </a:lnTo>
                <a:lnTo>
                  <a:pt x="1532382" y="15604"/>
                </a:lnTo>
                <a:lnTo>
                  <a:pt x="1541526" y="19414"/>
                </a:lnTo>
                <a:lnTo>
                  <a:pt x="1541526" y="19732"/>
                </a:lnTo>
                <a:lnTo>
                  <a:pt x="1549908" y="23224"/>
                </a:lnTo>
                <a:lnTo>
                  <a:pt x="1549908" y="23709"/>
                </a:lnTo>
                <a:lnTo>
                  <a:pt x="1557528" y="28558"/>
                </a:lnTo>
                <a:lnTo>
                  <a:pt x="1557528" y="27796"/>
                </a:lnTo>
                <a:lnTo>
                  <a:pt x="1565148" y="33892"/>
                </a:lnTo>
                <a:lnTo>
                  <a:pt x="1572006" y="39988"/>
                </a:lnTo>
                <a:lnTo>
                  <a:pt x="1578102" y="46846"/>
                </a:lnTo>
                <a:lnTo>
                  <a:pt x="1584198" y="54466"/>
                </a:lnTo>
                <a:lnTo>
                  <a:pt x="1584198" y="55664"/>
                </a:lnTo>
                <a:lnTo>
                  <a:pt x="1588770" y="62848"/>
                </a:lnTo>
                <a:lnTo>
                  <a:pt x="1588770" y="62086"/>
                </a:lnTo>
                <a:lnTo>
                  <a:pt x="1592580" y="71230"/>
                </a:lnTo>
                <a:lnTo>
                  <a:pt x="1592580" y="70468"/>
                </a:lnTo>
                <a:lnTo>
                  <a:pt x="1596390" y="79612"/>
                </a:lnTo>
                <a:lnTo>
                  <a:pt x="1596390" y="82089"/>
                </a:lnTo>
                <a:lnTo>
                  <a:pt x="1598676" y="89518"/>
                </a:lnTo>
                <a:lnTo>
                  <a:pt x="1598676" y="88756"/>
                </a:lnTo>
                <a:lnTo>
                  <a:pt x="1600200" y="98662"/>
                </a:lnTo>
                <a:lnTo>
                  <a:pt x="1600962" y="113140"/>
                </a:lnTo>
                <a:lnTo>
                  <a:pt x="1605534" y="113199"/>
                </a:lnTo>
                <a:lnTo>
                  <a:pt x="1605534" y="103996"/>
                </a:lnTo>
                <a:lnTo>
                  <a:pt x="1609783" y="104050"/>
                </a:lnTo>
                <a:close/>
              </a:path>
              <a:path w="3243579" h="621664">
                <a:moveTo>
                  <a:pt x="14478" y="543670"/>
                </a:moveTo>
                <a:lnTo>
                  <a:pt x="11430" y="533764"/>
                </a:lnTo>
                <a:lnTo>
                  <a:pt x="11430" y="534526"/>
                </a:lnTo>
                <a:lnTo>
                  <a:pt x="9906" y="524620"/>
                </a:lnTo>
                <a:lnTo>
                  <a:pt x="9906" y="558950"/>
                </a:lnTo>
                <a:lnTo>
                  <a:pt x="12749" y="565121"/>
                </a:lnTo>
                <a:lnTo>
                  <a:pt x="13716" y="566629"/>
                </a:lnTo>
                <a:lnTo>
                  <a:pt x="13716" y="543670"/>
                </a:lnTo>
                <a:lnTo>
                  <a:pt x="14478" y="543670"/>
                </a:lnTo>
                <a:close/>
              </a:path>
              <a:path w="3243579" h="621664">
                <a:moveTo>
                  <a:pt x="14477" y="79612"/>
                </a:moveTo>
                <a:lnTo>
                  <a:pt x="13715" y="79612"/>
                </a:lnTo>
                <a:lnTo>
                  <a:pt x="13715" y="82089"/>
                </a:lnTo>
                <a:lnTo>
                  <a:pt x="14477" y="79612"/>
                </a:lnTo>
                <a:close/>
              </a:path>
              <a:path w="3243579" h="621664">
                <a:moveTo>
                  <a:pt x="26670" y="568816"/>
                </a:moveTo>
                <a:lnTo>
                  <a:pt x="21336" y="560434"/>
                </a:lnTo>
                <a:lnTo>
                  <a:pt x="21336" y="561196"/>
                </a:lnTo>
                <a:lnTo>
                  <a:pt x="17526" y="552052"/>
                </a:lnTo>
                <a:lnTo>
                  <a:pt x="17526" y="552814"/>
                </a:lnTo>
                <a:lnTo>
                  <a:pt x="13716" y="543670"/>
                </a:lnTo>
                <a:lnTo>
                  <a:pt x="13716" y="566629"/>
                </a:lnTo>
                <a:lnTo>
                  <a:pt x="21547" y="578848"/>
                </a:lnTo>
                <a:lnTo>
                  <a:pt x="25908" y="583933"/>
                </a:lnTo>
                <a:lnTo>
                  <a:pt x="25908" y="568816"/>
                </a:lnTo>
                <a:lnTo>
                  <a:pt x="26670" y="568816"/>
                </a:lnTo>
                <a:close/>
              </a:path>
              <a:path w="3243579" h="621664">
                <a:moveTo>
                  <a:pt x="26669" y="54466"/>
                </a:moveTo>
                <a:lnTo>
                  <a:pt x="25907" y="54466"/>
                </a:lnTo>
                <a:lnTo>
                  <a:pt x="25907" y="55664"/>
                </a:lnTo>
                <a:lnTo>
                  <a:pt x="26669" y="54466"/>
                </a:lnTo>
                <a:close/>
              </a:path>
              <a:path w="3243579" h="621664">
                <a:moveTo>
                  <a:pt x="60960" y="600058"/>
                </a:moveTo>
                <a:lnTo>
                  <a:pt x="52578" y="594724"/>
                </a:lnTo>
                <a:lnTo>
                  <a:pt x="52578" y="595486"/>
                </a:lnTo>
                <a:lnTo>
                  <a:pt x="44958" y="589390"/>
                </a:lnTo>
                <a:lnTo>
                  <a:pt x="38100" y="583294"/>
                </a:lnTo>
                <a:lnTo>
                  <a:pt x="32004" y="576436"/>
                </a:lnTo>
                <a:lnTo>
                  <a:pt x="25908" y="568816"/>
                </a:lnTo>
                <a:lnTo>
                  <a:pt x="25908" y="583933"/>
                </a:lnTo>
                <a:lnTo>
                  <a:pt x="31242" y="590152"/>
                </a:lnTo>
                <a:lnTo>
                  <a:pt x="38862" y="597010"/>
                </a:lnTo>
                <a:lnTo>
                  <a:pt x="47244" y="603106"/>
                </a:lnTo>
                <a:lnTo>
                  <a:pt x="60198" y="610645"/>
                </a:lnTo>
                <a:lnTo>
                  <a:pt x="60198" y="600058"/>
                </a:lnTo>
                <a:lnTo>
                  <a:pt x="60960" y="600058"/>
                </a:lnTo>
                <a:close/>
              </a:path>
              <a:path w="3243579" h="621664">
                <a:moveTo>
                  <a:pt x="60960" y="23224"/>
                </a:moveTo>
                <a:lnTo>
                  <a:pt x="60198" y="23224"/>
                </a:lnTo>
                <a:lnTo>
                  <a:pt x="60198" y="23709"/>
                </a:lnTo>
                <a:lnTo>
                  <a:pt x="60960" y="23224"/>
                </a:lnTo>
                <a:close/>
              </a:path>
              <a:path w="3243579" h="621664">
                <a:moveTo>
                  <a:pt x="69342" y="603868"/>
                </a:moveTo>
                <a:lnTo>
                  <a:pt x="60198" y="600058"/>
                </a:lnTo>
                <a:lnTo>
                  <a:pt x="60198" y="610645"/>
                </a:lnTo>
                <a:lnTo>
                  <a:pt x="60488" y="610814"/>
                </a:lnTo>
                <a:lnTo>
                  <a:pt x="68580" y="613858"/>
                </a:lnTo>
                <a:lnTo>
                  <a:pt x="68580" y="603868"/>
                </a:lnTo>
                <a:lnTo>
                  <a:pt x="69342" y="603868"/>
                </a:lnTo>
                <a:close/>
              </a:path>
              <a:path w="3243579" h="621664">
                <a:moveTo>
                  <a:pt x="69342" y="19414"/>
                </a:moveTo>
                <a:lnTo>
                  <a:pt x="68580" y="19414"/>
                </a:lnTo>
                <a:lnTo>
                  <a:pt x="68580" y="19732"/>
                </a:lnTo>
                <a:lnTo>
                  <a:pt x="69342" y="19414"/>
                </a:lnTo>
                <a:close/>
              </a:path>
              <a:path w="3243579" h="621664">
                <a:moveTo>
                  <a:pt x="87630" y="609964"/>
                </a:moveTo>
                <a:lnTo>
                  <a:pt x="77724" y="606916"/>
                </a:lnTo>
                <a:lnTo>
                  <a:pt x="77724" y="607678"/>
                </a:lnTo>
                <a:lnTo>
                  <a:pt x="68580" y="603868"/>
                </a:lnTo>
                <a:lnTo>
                  <a:pt x="68580" y="613858"/>
                </a:lnTo>
                <a:lnTo>
                  <a:pt x="75599" y="616498"/>
                </a:lnTo>
                <a:lnTo>
                  <a:pt x="86868" y="619039"/>
                </a:lnTo>
                <a:lnTo>
                  <a:pt x="86868" y="609964"/>
                </a:lnTo>
                <a:lnTo>
                  <a:pt x="87630" y="609964"/>
                </a:lnTo>
                <a:close/>
              </a:path>
              <a:path w="3243579" h="621664">
                <a:moveTo>
                  <a:pt x="87630" y="13318"/>
                </a:moveTo>
                <a:lnTo>
                  <a:pt x="86867" y="13318"/>
                </a:lnTo>
                <a:lnTo>
                  <a:pt x="86867" y="13553"/>
                </a:lnTo>
                <a:lnTo>
                  <a:pt x="87630" y="13318"/>
                </a:lnTo>
                <a:close/>
              </a:path>
              <a:path w="3243579" h="621664">
                <a:moveTo>
                  <a:pt x="1523238" y="617519"/>
                </a:moveTo>
                <a:lnTo>
                  <a:pt x="1523238" y="609964"/>
                </a:lnTo>
                <a:lnTo>
                  <a:pt x="1513332" y="611488"/>
                </a:lnTo>
                <a:lnTo>
                  <a:pt x="96774" y="611488"/>
                </a:lnTo>
                <a:lnTo>
                  <a:pt x="86868" y="609964"/>
                </a:lnTo>
                <a:lnTo>
                  <a:pt x="86868" y="619039"/>
                </a:lnTo>
                <a:lnTo>
                  <a:pt x="91392" y="620058"/>
                </a:lnTo>
                <a:lnTo>
                  <a:pt x="106680" y="621394"/>
                </a:lnTo>
                <a:lnTo>
                  <a:pt x="1503426" y="621394"/>
                </a:lnTo>
                <a:lnTo>
                  <a:pt x="1523238" y="617519"/>
                </a:lnTo>
                <a:close/>
              </a:path>
              <a:path w="3243579" h="621664">
                <a:moveTo>
                  <a:pt x="1523238" y="13553"/>
                </a:moveTo>
                <a:lnTo>
                  <a:pt x="1523238" y="13318"/>
                </a:lnTo>
                <a:lnTo>
                  <a:pt x="1522476" y="13318"/>
                </a:lnTo>
                <a:lnTo>
                  <a:pt x="1523238" y="13553"/>
                </a:lnTo>
                <a:close/>
              </a:path>
              <a:path w="3243579" h="621664">
                <a:moveTo>
                  <a:pt x="1541526" y="613943"/>
                </a:moveTo>
                <a:lnTo>
                  <a:pt x="1541526" y="603868"/>
                </a:lnTo>
                <a:lnTo>
                  <a:pt x="1532382" y="607678"/>
                </a:lnTo>
                <a:lnTo>
                  <a:pt x="1532382" y="606916"/>
                </a:lnTo>
                <a:lnTo>
                  <a:pt x="1522476" y="609964"/>
                </a:lnTo>
                <a:lnTo>
                  <a:pt x="1523238" y="609964"/>
                </a:lnTo>
                <a:lnTo>
                  <a:pt x="1523238" y="617519"/>
                </a:lnTo>
                <a:lnTo>
                  <a:pt x="1541526" y="613943"/>
                </a:lnTo>
                <a:close/>
              </a:path>
              <a:path w="3243579" h="621664">
                <a:moveTo>
                  <a:pt x="1541526" y="19732"/>
                </a:moveTo>
                <a:lnTo>
                  <a:pt x="1541526" y="19414"/>
                </a:lnTo>
                <a:lnTo>
                  <a:pt x="1540764" y="19414"/>
                </a:lnTo>
                <a:lnTo>
                  <a:pt x="1541526" y="19732"/>
                </a:lnTo>
                <a:close/>
              </a:path>
              <a:path w="3243579" h="621664">
                <a:moveTo>
                  <a:pt x="1549908" y="609239"/>
                </a:moveTo>
                <a:lnTo>
                  <a:pt x="1549908" y="600058"/>
                </a:lnTo>
                <a:lnTo>
                  <a:pt x="1540764" y="603868"/>
                </a:lnTo>
                <a:lnTo>
                  <a:pt x="1541526" y="603868"/>
                </a:lnTo>
                <a:lnTo>
                  <a:pt x="1541526" y="613943"/>
                </a:lnTo>
                <a:lnTo>
                  <a:pt x="1542608" y="613731"/>
                </a:lnTo>
                <a:lnTo>
                  <a:pt x="1549908" y="609239"/>
                </a:lnTo>
                <a:close/>
              </a:path>
              <a:path w="3243579" h="621664">
                <a:moveTo>
                  <a:pt x="1549908" y="23709"/>
                </a:moveTo>
                <a:lnTo>
                  <a:pt x="1549908" y="23224"/>
                </a:lnTo>
                <a:lnTo>
                  <a:pt x="1549146" y="23224"/>
                </a:lnTo>
                <a:lnTo>
                  <a:pt x="1549908" y="23709"/>
                </a:lnTo>
                <a:close/>
              </a:path>
              <a:path w="3243579" h="621664">
                <a:moveTo>
                  <a:pt x="1584198" y="581789"/>
                </a:moveTo>
                <a:lnTo>
                  <a:pt x="1584198" y="568816"/>
                </a:lnTo>
                <a:lnTo>
                  <a:pt x="1578102" y="576436"/>
                </a:lnTo>
                <a:lnTo>
                  <a:pt x="1572006" y="583294"/>
                </a:lnTo>
                <a:lnTo>
                  <a:pt x="1565148" y="589390"/>
                </a:lnTo>
                <a:lnTo>
                  <a:pt x="1557528" y="595486"/>
                </a:lnTo>
                <a:lnTo>
                  <a:pt x="1557528" y="594724"/>
                </a:lnTo>
                <a:lnTo>
                  <a:pt x="1549146" y="600058"/>
                </a:lnTo>
                <a:lnTo>
                  <a:pt x="1549908" y="600058"/>
                </a:lnTo>
                <a:lnTo>
                  <a:pt x="1549908" y="609239"/>
                </a:lnTo>
                <a:lnTo>
                  <a:pt x="1575001" y="593796"/>
                </a:lnTo>
                <a:lnTo>
                  <a:pt x="1584198" y="581789"/>
                </a:lnTo>
                <a:close/>
              </a:path>
              <a:path w="3243579" h="621664">
                <a:moveTo>
                  <a:pt x="1584198" y="55664"/>
                </a:moveTo>
                <a:lnTo>
                  <a:pt x="1584198" y="54466"/>
                </a:lnTo>
                <a:lnTo>
                  <a:pt x="1583436" y="54466"/>
                </a:lnTo>
                <a:lnTo>
                  <a:pt x="1584198" y="55664"/>
                </a:lnTo>
                <a:close/>
              </a:path>
              <a:path w="3243579" h="621664">
                <a:moveTo>
                  <a:pt x="1596390" y="565871"/>
                </a:moveTo>
                <a:lnTo>
                  <a:pt x="1596390" y="543670"/>
                </a:lnTo>
                <a:lnTo>
                  <a:pt x="1592580" y="552814"/>
                </a:lnTo>
                <a:lnTo>
                  <a:pt x="1592580" y="552052"/>
                </a:lnTo>
                <a:lnTo>
                  <a:pt x="1588770" y="561196"/>
                </a:lnTo>
                <a:lnTo>
                  <a:pt x="1588770" y="560434"/>
                </a:lnTo>
                <a:lnTo>
                  <a:pt x="1583436" y="568816"/>
                </a:lnTo>
                <a:lnTo>
                  <a:pt x="1584198" y="568816"/>
                </a:lnTo>
                <a:lnTo>
                  <a:pt x="1584198" y="581789"/>
                </a:lnTo>
                <a:lnTo>
                  <a:pt x="1596390" y="565871"/>
                </a:lnTo>
                <a:close/>
              </a:path>
              <a:path w="3243579" h="621664">
                <a:moveTo>
                  <a:pt x="1596390" y="82089"/>
                </a:moveTo>
                <a:lnTo>
                  <a:pt x="1596390" y="79612"/>
                </a:lnTo>
                <a:lnTo>
                  <a:pt x="1595628" y="79612"/>
                </a:lnTo>
                <a:lnTo>
                  <a:pt x="1596390" y="82089"/>
                </a:lnTo>
                <a:close/>
              </a:path>
              <a:path w="3243579" h="621664">
                <a:moveTo>
                  <a:pt x="3204972" y="133804"/>
                </a:moveTo>
                <a:lnTo>
                  <a:pt x="3108691" y="132479"/>
                </a:lnTo>
                <a:lnTo>
                  <a:pt x="1600200" y="256396"/>
                </a:lnTo>
                <a:lnTo>
                  <a:pt x="1600200" y="524620"/>
                </a:lnTo>
                <a:lnTo>
                  <a:pt x="1598676" y="534526"/>
                </a:lnTo>
                <a:lnTo>
                  <a:pt x="1598676" y="533764"/>
                </a:lnTo>
                <a:lnTo>
                  <a:pt x="1595628" y="543670"/>
                </a:lnTo>
                <a:lnTo>
                  <a:pt x="1596390" y="543670"/>
                </a:lnTo>
                <a:lnTo>
                  <a:pt x="1596390" y="565871"/>
                </a:lnTo>
                <a:lnTo>
                  <a:pt x="1598086" y="563657"/>
                </a:lnTo>
                <a:lnTo>
                  <a:pt x="1605534" y="538335"/>
                </a:lnTo>
                <a:lnTo>
                  <a:pt x="1605534" y="265540"/>
                </a:lnTo>
                <a:lnTo>
                  <a:pt x="1610106" y="260968"/>
                </a:lnTo>
                <a:lnTo>
                  <a:pt x="1610106" y="265164"/>
                </a:lnTo>
                <a:lnTo>
                  <a:pt x="3204972" y="133804"/>
                </a:lnTo>
                <a:close/>
              </a:path>
              <a:path w="3243579" h="621664">
                <a:moveTo>
                  <a:pt x="1610106" y="108568"/>
                </a:moveTo>
                <a:lnTo>
                  <a:pt x="1609783" y="104050"/>
                </a:lnTo>
                <a:lnTo>
                  <a:pt x="1605534" y="103996"/>
                </a:lnTo>
                <a:lnTo>
                  <a:pt x="1610106" y="108568"/>
                </a:lnTo>
                <a:close/>
              </a:path>
              <a:path w="3243579" h="621664">
                <a:moveTo>
                  <a:pt x="1610106" y="113258"/>
                </a:moveTo>
                <a:lnTo>
                  <a:pt x="1610106" y="108568"/>
                </a:lnTo>
                <a:lnTo>
                  <a:pt x="1605534" y="103996"/>
                </a:lnTo>
                <a:lnTo>
                  <a:pt x="1605534" y="113199"/>
                </a:lnTo>
                <a:lnTo>
                  <a:pt x="1610106" y="113258"/>
                </a:lnTo>
                <a:close/>
              </a:path>
              <a:path w="3243579" h="621664">
                <a:moveTo>
                  <a:pt x="1610106" y="265164"/>
                </a:moveTo>
                <a:lnTo>
                  <a:pt x="1610106" y="260968"/>
                </a:lnTo>
                <a:lnTo>
                  <a:pt x="1605534" y="265540"/>
                </a:lnTo>
                <a:lnTo>
                  <a:pt x="1610106" y="265164"/>
                </a:lnTo>
                <a:close/>
              </a:path>
              <a:path w="3243579" h="621664">
                <a:moveTo>
                  <a:pt x="1610106" y="514714"/>
                </a:moveTo>
                <a:lnTo>
                  <a:pt x="1610106" y="265164"/>
                </a:lnTo>
                <a:lnTo>
                  <a:pt x="1605534" y="265540"/>
                </a:lnTo>
                <a:lnTo>
                  <a:pt x="1605534" y="538335"/>
                </a:lnTo>
                <a:lnTo>
                  <a:pt x="1609344" y="525382"/>
                </a:lnTo>
                <a:lnTo>
                  <a:pt x="1610106" y="514714"/>
                </a:lnTo>
                <a:close/>
              </a:path>
              <a:path w="3243579" h="621664">
                <a:moveTo>
                  <a:pt x="3243072" y="130666"/>
                </a:moveTo>
                <a:lnTo>
                  <a:pt x="3243072" y="124570"/>
                </a:lnTo>
                <a:lnTo>
                  <a:pt x="1609783" y="104050"/>
                </a:lnTo>
                <a:lnTo>
                  <a:pt x="1610106" y="108568"/>
                </a:lnTo>
                <a:lnTo>
                  <a:pt x="1610106" y="113258"/>
                </a:lnTo>
                <a:lnTo>
                  <a:pt x="3108691" y="132479"/>
                </a:lnTo>
                <a:lnTo>
                  <a:pt x="3204972" y="124570"/>
                </a:lnTo>
                <a:lnTo>
                  <a:pt x="3204972" y="133804"/>
                </a:lnTo>
                <a:lnTo>
                  <a:pt x="3243072" y="130666"/>
                </a:lnTo>
                <a:close/>
              </a:path>
              <a:path w="3243579" h="621664">
                <a:moveTo>
                  <a:pt x="3204972" y="133714"/>
                </a:moveTo>
                <a:lnTo>
                  <a:pt x="3204972" y="124570"/>
                </a:lnTo>
                <a:lnTo>
                  <a:pt x="3108691" y="132479"/>
                </a:lnTo>
                <a:lnTo>
                  <a:pt x="3204972" y="133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713109" y="1610359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1813"/>
                </a:solidFill>
                <a:latin typeface="华文楷体"/>
                <a:cs typeface="华文楷体"/>
              </a:rPr>
              <a:t>密钥长度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575439" y="5411723"/>
            <a:ext cx="1523987" cy="1338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570867" y="5392673"/>
            <a:ext cx="1534160" cy="1362710"/>
          </a:xfrm>
          <a:custGeom>
            <a:avLst/>
            <a:gdLst/>
            <a:ahLst/>
            <a:cxnLst/>
            <a:rect l="l" t="t" r="r" b="b"/>
            <a:pathLst>
              <a:path w="1534159" h="1362709">
                <a:moveTo>
                  <a:pt x="255238" y="742949"/>
                </a:moveTo>
                <a:lnTo>
                  <a:pt x="106680" y="742949"/>
                </a:lnTo>
                <a:lnTo>
                  <a:pt x="68016" y="750200"/>
                </a:lnTo>
                <a:lnTo>
                  <a:pt x="35156" y="770610"/>
                </a:lnTo>
                <a:lnTo>
                  <a:pt x="11578" y="801192"/>
                </a:lnTo>
                <a:lnTo>
                  <a:pt x="761" y="838961"/>
                </a:lnTo>
                <a:lnTo>
                  <a:pt x="0" y="849629"/>
                </a:lnTo>
                <a:lnTo>
                  <a:pt x="0" y="1255775"/>
                </a:lnTo>
                <a:lnTo>
                  <a:pt x="762" y="1266443"/>
                </a:lnTo>
                <a:lnTo>
                  <a:pt x="2286" y="1277111"/>
                </a:lnTo>
                <a:lnTo>
                  <a:pt x="9906" y="1299621"/>
                </a:lnTo>
                <a:lnTo>
                  <a:pt x="9906" y="839723"/>
                </a:lnTo>
                <a:lnTo>
                  <a:pt x="11429" y="829817"/>
                </a:lnTo>
                <a:lnTo>
                  <a:pt x="11429" y="830579"/>
                </a:lnTo>
                <a:lnTo>
                  <a:pt x="13715" y="823150"/>
                </a:lnTo>
                <a:lnTo>
                  <a:pt x="13715" y="820673"/>
                </a:lnTo>
                <a:lnTo>
                  <a:pt x="17525" y="811529"/>
                </a:lnTo>
                <a:lnTo>
                  <a:pt x="17525" y="812291"/>
                </a:lnTo>
                <a:lnTo>
                  <a:pt x="21336" y="803147"/>
                </a:lnTo>
                <a:lnTo>
                  <a:pt x="21336" y="803909"/>
                </a:lnTo>
                <a:lnTo>
                  <a:pt x="25907" y="796725"/>
                </a:lnTo>
                <a:lnTo>
                  <a:pt x="25907" y="795527"/>
                </a:lnTo>
                <a:lnTo>
                  <a:pt x="32003" y="787907"/>
                </a:lnTo>
                <a:lnTo>
                  <a:pt x="38099" y="781049"/>
                </a:lnTo>
                <a:lnTo>
                  <a:pt x="44957" y="774953"/>
                </a:lnTo>
                <a:lnTo>
                  <a:pt x="52577" y="768857"/>
                </a:lnTo>
                <a:lnTo>
                  <a:pt x="52577" y="769619"/>
                </a:lnTo>
                <a:lnTo>
                  <a:pt x="60198" y="764770"/>
                </a:lnTo>
                <a:lnTo>
                  <a:pt x="60198" y="764285"/>
                </a:lnTo>
                <a:lnTo>
                  <a:pt x="68580" y="760793"/>
                </a:lnTo>
                <a:lnTo>
                  <a:pt x="68580" y="760475"/>
                </a:lnTo>
                <a:lnTo>
                  <a:pt x="77723" y="756665"/>
                </a:lnTo>
                <a:lnTo>
                  <a:pt x="77723" y="757427"/>
                </a:lnTo>
                <a:lnTo>
                  <a:pt x="86867" y="754614"/>
                </a:lnTo>
                <a:lnTo>
                  <a:pt x="86867" y="754379"/>
                </a:lnTo>
                <a:lnTo>
                  <a:pt x="96012" y="752973"/>
                </a:lnTo>
                <a:lnTo>
                  <a:pt x="254508" y="752855"/>
                </a:lnTo>
                <a:lnTo>
                  <a:pt x="254508" y="746759"/>
                </a:lnTo>
                <a:lnTo>
                  <a:pt x="255238" y="742949"/>
                </a:lnTo>
                <a:close/>
              </a:path>
              <a:path w="1534159" h="1362709">
                <a:moveTo>
                  <a:pt x="14478" y="1284731"/>
                </a:moveTo>
                <a:lnTo>
                  <a:pt x="11430" y="1274825"/>
                </a:lnTo>
                <a:lnTo>
                  <a:pt x="11430" y="1275587"/>
                </a:lnTo>
                <a:lnTo>
                  <a:pt x="9906" y="1265681"/>
                </a:lnTo>
                <a:lnTo>
                  <a:pt x="9906" y="1299621"/>
                </a:lnTo>
                <a:lnTo>
                  <a:pt x="11219" y="1303502"/>
                </a:lnTo>
                <a:lnTo>
                  <a:pt x="13716" y="1307123"/>
                </a:lnTo>
                <a:lnTo>
                  <a:pt x="13716" y="1284731"/>
                </a:lnTo>
                <a:lnTo>
                  <a:pt x="14478" y="1284731"/>
                </a:lnTo>
                <a:close/>
              </a:path>
              <a:path w="1534159" h="1362709">
                <a:moveTo>
                  <a:pt x="14477" y="820673"/>
                </a:moveTo>
                <a:lnTo>
                  <a:pt x="13715" y="820673"/>
                </a:lnTo>
                <a:lnTo>
                  <a:pt x="13715" y="823150"/>
                </a:lnTo>
                <a:lnTo>
                  <a:pt x="14477" y="820673"/>
                </a:lnTo>
                <a:close/>
              </a:path>
              <a:path w="1534159" h="1362709">
                <a:moveTo>
                  <a:pt x="26670" y="1309877"/>
                </a:moveTo>
                <a:lnTo>
                  <a:pt x="21336" y="1301495"/>
                </a:lnTo>
                <a:lnTo>
                  <a:pt x="21336" y="1302257"/>
                </a:lnTo>
                <a:lnTo>
                  <a:pt x="17526" y="1293113"/>
                </a:lnTo>
                <a:lnTo>
                  <a:pt x="17526" y="1293875"/>
                </a:lnTo>
                <a:lnTo>
                  <a:pt x="13716" y="1284731"/>
                </a:lnTo>
                <a:lnTo>
                  <a:pt x="13716" y="1307123"/>
                </a:lnTo>
                <a:lnTo>
                  <a:pt x="25908" y="1324810"/>
                </a:lnTo>
                <a:lnTo>
                  <a:pt x="25908" y="1309877"/>
                </a:lnTo>
                <a:lnTo>
                  <a:pt x="26670" y="1309877"/>
                </a:lnTo>
                <a:close/>
              </a:path>
              <a:path w="1534159" h="1362709">
                <a:moveTo>
                  <a:pt x="26669" y="795527"/>
                </a:moveTo>
                <a:lnTo>
                  <a:pt x="25907" y="795527"/>
                </a:lnTo>
                <a:lnTo>
                  <a:pt x="25907" y="796725"/>
                </a:lnTo>
                <a:lnTo>
                  <a:pt x="26669" y="795527"/>
                </a:lnTo>
                <a:close/>
              </a:path>
              <a:path w="1534159" h="1362709">
                <a:moveTo>
                  <a:pt x="60960" y="1341119"/>
                </a:moveTo>
                <a:lnTo>
                  <a:pt x="52578" y="1335785"/>
                </a:lnTo>
                <a:lnTo>
                  <a:pt x="52578" y="1336547"/>
                </a:lnTo>
                <a:lnTo>
                  <a:pt x="44958" y="1330451"/>
                </a:lnTo>
                <a:lnTo>
                  <a:pt x="38100" y="1324355"/>
                </a:lnTo>
                <a:lnTo>
                  <a:pt x="32004" y="1317497"/>
                </a:lnTo>
                <a:lnTo>
                  <a:pt x="25908" y="1309877"/>
                </a:lnTo>
                <a:lnTo>
                  <a:pt x="25908" y="1324810"/>
                </a:lnTo>
                <a:lnTo>
                  <a:pt x="27455" y="1327056"/>
                </a:lnTo>
                <a:lnTo>
                  <a:pt x="49204" y="1345640"/>
                </a:lnTo>
                <a:lnTo>
                  <a:pt x="60198" y="1350595"/>
                </a:lnTo>
                <a:lnTo>
                  <a:pt x="60198" y="1341119"/>
                </a:lnTo>
                <a:lnTo>
                  <a:pt x="60960" y="1341119"/>
                </a:lnTo>
                <a:close/>
              </a:path>
              <a:path w="1534159" h="1362709">
                <a:moveTo>
                  <a:pt x="60960" y="764285"/>
                </a:moveTo>
                <a:lnTo>
                  <a:pt x="60198" y="764285"/>
                </a:lnTo>
                <a:lnTo>
                  <a:pt x="60198" y="764770"/>
                </a:lnTo>
                <a:lnTo>
                  <a:pt x="60960" y="764285"/>
                </a:lnTo>
                <a:close/>
              </a:path>
              <a:path w="1534159" h="1362709">
                <a:moveTo>
                  <a:pt x="69342" y="1344929"/>
                </a:moveTo>
                <a:lnTo>
                  <a:pt x="60198" y="1341119"/>
                </a:lnTo>
                <a:lnTo>
                  <a:pt x="60198" y="1350595"/>
                </a:lnTo>
                <a:lnTo>
                  <a:pt x="68580" y="1354374"/>
                </a:lnTo>
                <a:lnTo>
                  <a:pt x="68580" y="1344929"/>
                </a:lnTo>
                <a:lnTo>
                  <a:pt x="69342" y="1344929"/>
                </a:lnTo>
                <a:close/>
              </a:path>
              <a:path w="1534159" h="1362709">
                <a:moveTo>
                  <a:pt x="69342" y="760475"/>
                </a:moveTo>
                <a:lnTo>
                  <a:pt x="68580" y="760475"/>
                </a:lnTo>
                <a:lnTo>
                  <a:pt x="68580" y="760793"/>
                </a:lnTo>
                <a:lnTo>
                  <a:pt x="69342" y="760475"/>
                </a:lnTo>
                <a:close/>
              </a:path>
              <a:path w="1534159" h="1362709">
                <a:moveTo>
                  <a:pt x="87630" y="1351025"/>
                </a:moveTo>
                <a:lnTo>
                  <a:pt x="77724" y="1347977"/>
                </a:lnTo>
                <a:lnTo>
                  <a:pt x="77724" y="1348739"/>
                </a:lnTo>
                <a:lnTo>
                  <a:pt x="68580" y="1344929"/>
                </a:lnTo>
                <a:lnTo>
                  <a:pt x="68580" y="1354374"/>
                </a:lnTo>
                <a:lnTo>
                  <a:pt x="74676" y="1357121"/>
                </a:lnTo>
                <a:lnTo>
                  <a:pt x="85344" y="1360169"/>
                </a:lnTo>
                <a:lnTo>
                  <a:pt x="86868" y="1360387"/>
                </a:lnTo>
                <a:lnTo>
                  <a:pt x="86868" y="1351025"/>
                </a:lnTo>
                <a:lnTo>
                  <a:pt x="87630" y="1351025"/>
                </a:lnTo>
                <a:close/>
              </a:path>
              <a:path w="1534159" h="1362709">
                <a:moveTo>
                  <a:pt x="87630" y="754379"/>
                </a:moveTo>
                <a:lnTo>
                  <a:pt x="86867" y="754379"/>
                </a:lnTo>
                <a:lnTo>
                  <a:pt x="86867" y="754614"/>
                </a:lnTo>
                <a:lnTo>
                  <a:pt x="87630" y="754379"/>
                </a:lnTo>
                <a:close/>
              </a:path>
              <a:path w="1534159" h="1362709">
                <a:moveTo>
                  <a:pt x="1447038" y="1360387"/>
                </a:moveTo>
                <a:lnTo>
                  <a:pt x="1447038" y="1351025"/>
                </a:lnTo>
                <a:lnTo>
                  <a:pt x="1437894" y="1352432"/>
                </a:lnTo>
                <a:lnTo>
                  <a:pt x="96012" y="1352432"/>
                </a:lnTo>
                <a:lnTo>
                  <a:pt x="86868" y="1351025"/>
                </a:lnTo>
                <a:lnTo>
                  <a:pt x="86868" y="1360387"/>
                </a:lnTo>
                <a:lnTo>
                  <a:pt x="96012" y="1361693"/>
                </a:lnTo>
                <a:lnTo>
                  <a:pt x="106680" y="1362455"/>
                </a:lnTo>
                <a:lnTo>
                  <a:pt x="1427226" y="1362455"/>
                </a:lnTo>
                <a:lnTo>
                  <a:pt x="1437894" y="1361693"/>
                </a:lnTo>
                <a:lnTo>
                  <a:pt x="1447038" y="1360387"/>
                </a:lnTo>
                <a:close/>
              </a:path>
              <a:path w="1534159" h="1362709">
                <a:moveTo>
                  <a:pt x="259079" y="742949"/>
                </a:moveTo>
                <a:lnTo>
                  <a:pt x="255238" y="742949"/>
                </a:lnTo>
                <a:lnTo>
                  <a:pt x="254508" y="746759"/>
                </a:lnTo>
                <a:lnTo>
                  <a:pt x="259079" y="742949"/>
                </a:lnTo>
                <a:close/>
              </a:path>
              <a:path w="1534159" h="1362709">
                <a:moveTo>
                  <a:pt x="259079" y="752855"/>
                </a:moveTo>
                <a:lnTo>
                  <a:pt x="259079" y="742949"/>
                </a:lnTo>
                <a:lnTo>
                  <a:pt x="254508" y="746759"/>
                </a:lnTo>
                <a:lnTo>
                  <a:pt x="254508" y="752855"/>
                </a:lnTo>
                <a:lnTo>
                  <a:pt x="259079" y="752855"/>
                </a:lnTo>
                <a:close/>
              </a:path>
              <a:path w="1534159" h="1362709">
                <a:moveTo>
                  <a:pt x="643392" y="742949"/>
                </a:moveTo>
                <a:lnTo>
                  <a:pt x="397763" y="0"/>
                </a:lnTo>
                <a:lnTo>
                  <a:pt x="255238" y="742949"/>
                </a:lnTo>
                <a:lnTo>
                  <a:pt x="259079" y="742949"/>
                </a:lnTo>
                <a:lnTo>
                  <a:pt x="259079" y="752855"/>
                </a:lnTo>
                <a:lnTo>
                  <a:pt x="262890" y="752855"/>
                </a:lnTo>
                <a:lnTo>
                  <a:pt x="393953" y="67619"/>
                </a:lnTo>
                <a:lnTo>
                  <a:pt x="393953" y="20573"/>
                </a:lnTo>
                <a:lnTo>
                  <a:pt x="403097" y="19811"/>
                </a:lnTo>
                <a:lnTo>
                  <a:pt x="403097" y="48207"/>
                </a:lnTo>
                <a:lnTo>
                  <a:pt x="636270" y="752855"/>
                </a:lnTo>
                <a:lnTo>
                  <a:pt x="640079" y="752855"/>
                </a:lnTo>
                <a:lnTo>
                  <a:pt x="640080" y="742949"/>
                </a:lnTo>
                <a:lnTo>
                  <a:pt x="643392" y="742949"/>
                </a:lnTo>
                <a:close/>
              </a:path>
              <a:path w="1534159" h="1362709">
                <a:moveTo>
                  <a:pt x="403097" y="19811"/>
                </a:moveTo>
                <a:lnTo>
                  <a:pt x="393953" y="20573"/>
                </a:lnTo>
                <a:lnTo>
                  <a:pt x="399656" y="37806"/>
                </a:lnTo>
                <a:lnTo>
                  <a:pt x="403097" y="19811"/>
                </a:lnTo>
                <a:close/>
              </a:path>
              <a:path w="1534159" h="1362709">
                <a:moveTo>
                  <a:pt x="399656" y="37806"/>
                </a:moveTo>
                <a:lnTo>
                  <a:pt x="393953" y="20573"/>
                </a:lnTo>
                <a:lnTo>
                  <a:pt x="393953" y="67619"/>
                </a:lnTo>
                <a:lnTo>
                  <a:pt x="399656" y="37806"/>
                </a:lnTo>
                <a:close/>
              </a:path>
              <a:path w="1534159" h="1362709">
                <a:moveTo>
                  <a:pt x="403097" y="48207"/>
                </a:moveTo>
                <a:lnTo>
                  <a:pt x="403097" y="19811"/>
                </a:lnTo>
                <a:lnTo>
                  <a:pt x="399656" y="37806"/>
                </a:lnTo>
                <a:lnTo>
                  <a:pt x="403097" y="48207"/>
                </a:lnTo>
                <a:close/>
              </a:path>
              <a:path w="1534159" h="1362709">
                <a:moveTo>
                  <a:pt x="644652" y="746759"/>
                </a:moveTo>
                <a:lnTo>
                  <a:pt x="643392" y="742949"/>
                </a:lnTo>
                <a:lnTo>
                  <a:pt x="640080" y="742949"/>
                </a:lnTo>
                <a:lnTo>
                  <a:pt x="644652" y="746759"/>
                </a:lnTo>
                <a:close/>
              </a:path>
              <a:path w="1534159" h="1362709">
                <a:moveTo>
                  <a:pt x="644652" y="752855"/>
                </a:moveTo>
                <a:lnTo>
                  <a:pt x="644652" y="746759"/>
                </a:lnTo>
                <a:lnTo>
                  <a:pt x="640080" y="742949"/>
                </a:lnTo>
                <a:lnTo>
                  <a:pt x="640079" y="752855"/>
                </a:lnTo>
                <a:lnTo>
                  <a:pt x="644652" y="752855"/>
                </a:lnTo>
                <a:close/>
              </a:path>
              <a:path w="1534159" h="1362709">
                <a:moveTo>
                  <a:pt x="1533906" y="1255775"/>
                </a:moveTo>
                <a:lnTo>
                  <a:pt x="1533906" y="849629"/>
                </a:lnTo>
                <a:lnTo>
                  <a:pt x="1533144" y="838961"/>
                </a:lnTo>
                <a:lnTo>
                  <a:pt x="1512930" y="786167"/>
                </a:lnTo>
                <a:lnTo>
                  <a:pt x="1472842" y="753126"/>
                </a:lnTo>
                <a:lnTo>
                  <a:pt x="1427226" y="742949"/>
                </a:lnTo>
                <a:lnTo>
                  <a:pt x="643392" y="742949"/>
                </a:lnTo>
                <a:lnTo>
                  <a:pt x="644652" y="746759"/>
                </a:lnTo>
                <a:lnTo>
                  <a:pt x="644652" y="752855"/>
                </a:lnTo>
                <a:lnTo>
                  <a:pt x="1437894" y="752973"/>
                </a:lnTo>
                <a:lnTo>
                  <a:pt x="1447038" y="754379"/>
                </a:lnTo>
                <a:lnTo>
                  <a:pt x="1447038" y="754614"/>
                </a:lnTo>
                <a:lnTo>
                  <a:pt x="1456182" y="757427"/>
                </a:lnTo>
                <a:lnTo>
                  <a:pt x="1456182" y="756665"/>
                </a:lnTo>
                <a:lnTo>
                  <a:pt x="1465326" y="760475"/>
                </a:lnTo>
                <a:lnTo>
                  <a:pt x="1465326" y="760793"/>
                </a:lnTo>
                <a:lnTo>
                  <a:pt x="1473708" y="764285"/>
                </a:lnTo>
                <a:lnTo>
                  <a:pt x="1473708" y="764770"/>
                </a:lnTo>
                <a:lnTo>
                  <a:pt x="1481328" y="769619"/>
                </a:lnTo>
                <a:lnTo>
                  <a:pt x="1481328" y="768857"/>
                </a:lnTo>
                <a:lnTo>
                  <a:pt x="1488948" y="774953"/>
                </a:lnTo>
                <a:lnTo>
                  <a:pt x="1495806" y="781049"/>
                </a:lnTo>
                <a:lnTo>
                  <a:pt x="1501902" y="787907"/>
                </a:lnTo>
                <a:lnTo>
                  <a:pt x="1507998" y="795527"/>
                </a:lnTo>
                <a:lnTo>
                  <a:pt x="1507998" y="796725"/>
                </a:lnTo>
                <a:lnTo>
                  <a:pt x="1512570" y="803909"/>
                </a:lnTo>
                <a:lnTo>
                  <a:pt x="1512570" y="803147"/>
                </a:lnTo>
                <a:lnTo>
                  <a:pt x="1516380" y="812291"/>
                </a:lnTo>
                <a:lnTo>
                  <a:pt x="1516380" y="811529"/>
                </a:lnTo>
                <a:lnTo>
                  <a:pt x="1520190" y="820673"/>
                </a:lnTo>
                <a:lnTo>
                  <a:pt x="1520190" y="823150"/>
                </a:lnTo>
                <a:lnTo>
                  <a:pt x="1522476" y="830579"/>
                </a:lnTo>
                <a:lnTo>
                  <a:pt x="1522476" y="829817"/>
                </a:lnTo>
                <a:lnTo>
                  <a:pt x="1524000" y="839723"/>
                </a:lnTo>
                <a:lnTo>
                  <a:pt x="1524000" y="1300225"/>
                </a:lnTo>
                <a:lnTo>
                  <a:pt x="1525524" y="1296923"/>
                </a:lnTo>
                <a:lnTo>
                  <a:pt x="1528572" y="1287779"/>
                </a:lnTo>
                <a:lnTo>
                  <a:pt x="1531620" y="1277111"/>
                </a:lnTo>
                <a:lnTo>
                  <a:pt x="1533144" y="1266443"/>
                </a:lnTo>
                <a:lnTo>
                  <a:pt x="1533906" y="1255775"/>
                </a:lnTo>
                <a:close/>
              </a:path>
              <a:path w="1534159" h="1362709">
                <a:moveTo>
                  <a:pt x="1447038" y="754614"/>
                </a:moveTo>
                <a:lnTo>
                  <a:pt x="1447038" y="754379"/>
                </a:lnTo>
                <a:lnTo>
                  <a:pt x="1446276" y="754379"/>
                </a:lnTo>
                <a:lnTo>
                  <a:pt x="1447038" y="754614"/>
                </a:lnTo>
                <a:close/>
              </a:path>
              <a:path w="1534159" h="1362709">
                <a:moveTo>
                  <a:pt x="1465326" y="1355089"/>
                </a:moveTo>
                <a:lnTo>
                  <a:pt x="1465326" y="1344929"/>
                </a:lnTo>
                <a:lnTo>
                  <a:pt x="1456182" y="1348739"/>
                </a:lnTo>
                <a:lnTo>
                  <a:pt x="1456182" y="1347977"/>
                </a:lnTo>
                <a:lnTo>
                  <a:pt x="1446276" y="1351025"/>
                </a:lnTo>
                <a:lnTo>
                  <a:pt x="1447038" y="1351025"/>
                </a:lnTo>
                <a:lnTo>
                  <a:pt x="1447038" y="1360387"/>
                </a:lnTo>
                <a:lnTo>
                  <a:pt x="1448562" y="1360169"/>
                </a:lnTo>
                <a:lnTo>
                  <a:pt x="1459230" y="1357121"/>
                </a:lnTo>
                <a:lnTo>
                  <a:pt x="1465326" y="1355089"/>
                </a:lnTo>
                <a:close/>
              </a:path>
              <a:path w="1534159" h="1362709">
                <a:moveTo>
                  <a:pt x="1465326" y="760793"/>
                </a:moveTo>
                <a:lnTo>
                  <a:pt x="1465326" y="760475"/>
                </a:lnTo>
                <a:lnTo>
                  <a:pt x="1464564" y="760475"/>
                </a:lnTo>
                <a:lnTo>
                  <a:pt x="1465326" y="760793"/>
                </a:lnTo>
                <a:close/>
              </a:path>
              <a:path w="1534159" h="1362709">
                <a:moveTo>
                  <a:pt x="1473708" y="1351612"/>
                </a:moveTo>
                <a:lnTo>
                  <a:pt x="1473708" y="1341119"/>
                </a:lnTo>
                <a:lnTo>
                  <a:pt x="1464564" y="1344929"/>
                </a:lnTo>
                <a:lnTo>
                  <a:pt x="1465326" y="1344929"/>
                </a:lnTo>
                <a:lnTo>
                  <a:pt x="1465326" y="1355089"/>
                </a:lnTo>
                <a:lnTo>
                  <a:pt x="1468374" y="1354073"/>
                </a:lnTo>
                <a:lnTo>
                  <a:pt x="1473708" y="1351612"/>
                </a:lnTo>
                <a:close/>
              </a:path>
              <a:path w="1534159" h="1362709">
                <a:moveTo>
                  <a:pt x="1473708" y="764770"/>
                </a:moveTo>
                <a:lnTo>
                  <a:pt x="1473708" y="764285"/>
                </a:lnTo>
                <a:lnTo>
                  <a:pt x="1472946" y="764285"/>
                </a:lnTo>
                <a:lnTo>
                  <a:pt x="1473708" y="764770"/>
                </a:lnTo>
                <a:close/>
              </a:path>
              <a:path w="1534159" h="1362709">
                <a:moveTo>
                  <a:pt x="1507998" y="1325287"/>
                </a:moveTo>
                <a:lnTo>
                  <a:pt x="1507998" y="1309877"/>
                </a:lnTo>
                <a:lnTo>
                  <a:pt x="1501902" y="1317497"/>
                </a:lnTo>
                <a:lnTo>
                  <a:pt x="1495806" y="1324355"/>
                </a:lnTo>
                <a:lnTo>
                  <a:pt x="1488948" y="1330451"/>
                </a:lnTo>
                <a:lnTo>
                  <a:pt x="1481328" y="1336547"/>
                </a:lnTo>
                <a:lnTo>
                  <a:pt x="1481328" y="1335785"/>
                </a:lnTo>
                <a:lnTo>
                  <a:pt x="1472946" y="1341119"/>
                </a:lnTo>
                <a:lnTo>
                  <a:pt x="1473708" y="1341119"/>
                </a:lnTo>
                <a:lnTo>
                  <a:pt x="1473708" y="1351612"/>
                </a:lnTo>
                <a:lnTo>
                  <a:pt x="1478280" y="1349501"/>
                </a:lnTo>
                <a:lnTo>
                  <a:pt x="1486662" y="1344167"/>
                </a:lnTo>
                <a:lnTo>
                  <a:pt x="1495044" y="1338071"/>
                </a:lnTo>
                <a:lnTo>
                  <a:pt x="1502664" y="1331213"/>
                </a:lnTo>
                <a:lnTo>
                  <a:pt x="1507998" y="1325287"/>
                </a:lnTo>
                <a:close/>
              </a:path>
              <a:path w="1534159" h="1362709">
                <a:moveTo>
                  <a:pt x="1507998" y="796725"/>
                </a:moveTo>
                <a:lnTo>
                  <a:pt x="1507998" y="795527"/>
                </a:lnTo>
                <a:lnTo>
                  <a:pt x="1507236" y="795527"/>
                </a:lnTo>
                <a:lnTo>
                  <a:pt x="1507998" y="796725"/>
                </a:lnTo>
                <a:close/>
              </a:path>
              <a:path w="1534159" h="1362709">
                <a:moveTo>
                  <a:pt x="1520190" y="1308027"/>
                </a:moveTo>
                <a:lnTo>
                  <a:pt x="1520190" y="1284731"/>
                </a:lnTo>
                <a:lnTo>
                  <a:pt x="1516380" y="1293875"/>
                </a:lnTo>
                <a:lnTo>
                  <a:pt x="1516380" y="1293113"/>
                </a:lnTo>
                <a:lnTo>
                  <a:pt x="1512570" y="1302257"/>
                </a:lnTo>
                <a:lnTo>
                  <a:pt x="1512570" y="1301495"/>
                </a:lnTo>
                <a:lnTo>
                  <a:pt x="1507236" y="1309877"/>
                </a:lnTo>
                <a:lnTo>
                  <a:pt x="1507998" y="1309877"/>
                </a:lnTo>
                <a:lnTo>
                  <a:pt x="1507998" y="1325287"/>
                </a:lnTo>
                <a:lnTo>
                  <a:pt x="1509522" y="1323593"/>
                </a:lnTo>
                <a:lnTo>
                  <a:pt x="1515618" y="1315211"/>
                </a:lnTo>
                <a:lnTo>
                  <a:pt x="1520190" y="1308027"/>
                </a:lnTo>
                <a:close/>
              </a:path>
              <a:path w="1534159" h="1362709">
                <a:moveTo>
                  <a:pt x="1520190" y="823150"/>
                </a:moveTo>
                <a:lnTo>
                  <a:pt x="1520190" y="820673"/>
                </a:lnTo>
                <a:lnTo>
                  <a:pt x="1519428" y="820673"/>
                </a:lnTo>
                <a:lnTo>
                  <a:pt x="1520190" y="823150"/>
                </a:lnTo>
                <a:close/>
              </a:path>
              <a:path w="1534159" h="1362709">
                <a:moveTo>
                  <a:pt x="1524000" y="1300225"/>
                </a:moveTo>
                <a:lnTo>
                  <a:pt x="1524000" y="1265681"/>
                </a:lnTo>
                <a:lnTo>
                  <a:pt x="1522476" y="1275587"/>
                </a:lnTo>
                <a:lnTo>
                  <a:pt x="1522476" y="1274825"/>
                </a:lnTo>
                <a:lnTo>
                  <a:pt x="1519428" y="1284731"/>
                </a:lnTo>
                <a:lnTo>
                  <a:pt x="1520190" y="1284731"/>
                </a:lnTo>
                <a:lnTo>
                  <a:pt x="1520190" y="1308027"/>
                </a:lnTo>
                <a:lnTo>
                  <a:pt x="1520952" y="1306829"/>
                </a:lnTo>
                <a:lnTo>
                  <a:pt x="1524000" y="1300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713609" y="6182359"/>
            <a:ext cx="1247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D1813"/>
                </a:solidFill>
                <a:latin typeface="华文楷体"/>
                <a:cs typeface="华文楷体"/>
              </a:rPr>
              <a:t>迭代次数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分组密码的设计准则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300" y="2105025"/>
            <a:ext cx="18745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6300" y="3043809"/>
            <a:ext cx="18745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6300" y="3983356"/>
            <a:ext cx="18745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6300" y="4922901"/>
            <a:ext cx="18745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6300" y="5861686"/>
            <a:ext cx="187452" cy="1965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81066" y="2038604"/>
            <a:ext cx="4718050" cy="420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分组长度</a:t>
            </a:r>
            <a:r>
              <a:rPr sz="2400" b="1" spc="-5" dirty="0">
                <a:solidFill>
                  <a:srgbClr val="650065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650065"/>
                </a:solidFill>
                <a:latin typeface="宋体"/>
                <a:cs typeface="宋体"/>
              </a:rPr>
              <a:t>能够抵御选择明文攻击</a:t>
            </a:r>
            <a:r>
              <a:rPr sz="2400" b="1" dirty="0">
                <a:solidFill>
                  <a:srgbClr val="650065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2700" marR="311785">
              <a:lnSpc>
                <a:spcPct val="220000"/>
              </a:lnSpc>
            </a:pPr>
            <a:r>
              <a:rPr sz="2800" b="1" spc="-5" dirty="0">
                <a:solidFill>
                  <a:srgbClr val="0000FF"/>
                </a:solidFill>
                <a:latin typeface="宋体"/>
                <a:cs typeface="宋体"/>
              </a:rPr>
              <a:t>密钥长度</a:t>
            </a:r>
            <a:r>
              <a:rPr sz="2400" b="1" spc="-5" dirty="0">
                <a:solidFill>
                  <a:srgbClr val="650065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650065"/>
                </a:solidFill>
                <a:latin typeface="宋体"/>
                <a:cs typeface="宋体"/>
              </a:rPr>
              <a:t>能够抵御唯密文攻</a:t>
            </a: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击</a:t>
            </a:r>
            <a:r>
              <a:rPr sz="2400" b="1" dirty="0">
                <a:solidFill>
                  <a:srgbClr val="650065"/>
                </a:solidFill>
                <a:latin typeface="Arial"/>
                <a:cs typeface="Arial"/>
              </a:rPr>
              <a:t>) </a:t>
            </a:r>
            <a:r>
              <a:rPr sz="2800" b="1" spc="-5" dirty="0">
                <a:solidFill>
                  <a:srgbClr val="008000"/>
                </a:solidFill>
                <a:latin typeface="宋体"/>
                <a:cs typeface="宋体"/>
              </a:rPr>
              <a:t>轮函数</a:t>
            </a:r>
            <a:r>
              <a:rPr sz="2800" b="1" spc="-5" dirty="0">
                <a:solidFill>
                  <a:srgbClr val="008000"/>
                </a:solidFill>
                <a:latin typeface="Arial"/>
                <a:cs typeface="Arial"/>
              </a:rPr>
              <a:t>F</a:t>
            </a:r>
            <a:r>
              <a:rPr sz="2800" b="1" spc="-5" dirty="0">
                <a:solidFill>
                  <a:srgbClr val="008000"/>
                </a:solidFill>
                <a:latin typeface="宋体"/>
                <a:cs typeface="宋体"/>
              </a:rPr>
              <a:t>的设计准则</a:t>
            </a:r>
            <a:endParaRPr sz="2800">
              <a:latin typeface="宋体"/>
              <a:cs typeface="宋体"/>
            </a:endParaRPr>
          </a:p>
          <a:p>
            <a:pPr marL="12700" marR="1843405">
              <a:lnSpc>
                <a:spcPct val="220000"/>
              </a:lnSpc>
            </a:pPr>
            <a:r>
              <a:rPr sz="2800" b="1" spc="-5" dirty="0">
                <a:solidFill>
                  <a:srgbClr val="008000"/>
                </a:solidFill>
                <a:latin typeface="宋体"/>
                <a:cs typeface="宋体"/>
              </a:rPr>
              <a:t>子密钥的生成方法 迭代的轮数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53567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轮函数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F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的设计准则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73" y="1848104"/>
            <a:ext cx="8180705" cy="3758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582930">
              <a:lnSpc>
                <a:spcPct val="13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轮函数</a:t>
            </a:r>
            <a:r>
              <a:rPr sz="2400" b="1" spc="-5" dirty="0">
                <a:latin typeface="Arial"/>
                <a:cs typeface="Arial"/>
              </a:rPr>
              <a:t>F</a:t>
            </a:r>
            <a:r>
              <a:rPr sz="2400" b="1" dirty="0">
                <a:latin typeface="宋体"/>
                <a:cs typeface="宋体"/>
              </a:rPr>
              <a:t>是分组密码的核心，是分组密码中单轮加解密 函数，其基本准则：</a:t>
            </a:r>
            <a:endParaRPr sz="24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FD1813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 err="1">
                <a:solidFill>
                  <a:srgbClr val="FF0065"/>
                </a:solidFill>
                <a:latin typeface="新宋体"/>
                <a:cs typeface="新宋体"/>
              </a:rPr>
              <a:t>非线性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dirty="0">
                <a:latin typeface="宋体"/>
                <a:cs typeface="宋体"/>
              </a:rPr>
              <a:t>主要依</a:t>
            </a:r>
            <a:r>
              <a:rPr sz="2400" b="1" spc="-5" dirty="0">
                <a:latin typeface="宋体"/>
                <a:cs typeface="宋体"/>
              </a:rPr>
              <a:t>赖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spc="-5" dirty="0">
                <a:latin typeface="宋体"/>
                <a:cs typeface="宋体"/>
              </a:rPr>
              <a:t>盒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5" dirty="0">
                <a:latin typeface="宋体"/>
                <a:cs typeface="宋体"/>
              </a:rPr>
              <a:t>；</a:t>
            </a:r>
            <a:endParaRPr sz="24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FD1813"/>
              </a:buClr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65"/>
                </a:solidFill>
                <a:latin typeface="新宋体"/>
                <a:cs typeface="新宋体"/>
              </a:rPr>
              <a:t>可逆性</a:t>
            </a:r>
            <a:r>
              <a:rPr sz="2400" b="1" spc="-5" dirty="0">
                <a:latin typeface="Arial"/>
                <a:cs typeface="Arial"/>
              </a:rPr>
              <a:t>(</a:t>
            </a:r>
            <a:r>
              <a:rPr sz="2400" b="1" dirty="0">
                <a:latin typeface="宋体"/>
                <a:cs typeface="宋体"/>
              </a:rPr>
              <a:t>能够实现解</a:t>
            </a:r>
            <a:r>
              <a:rPr sz="2400" b="1" spc="-5" dirty="0">
                <a:latin typeface="宋体"/>
                <a:cs typeface="宋体"/>
              </a:rPr>
              <a:t>密</a:t>
            </a:r>
            <a:r>
              <a:rPr sz="2400" b="1" dirty="0">
                <a:latin typeface="Arial"/>
                <a:cs typeface="Arial"/>
              </a:rPr>
              <a:t>);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SzPct val="75000"/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D1813"/>
                </a:solidFill>
                <a:latin typeface="新宋体"/>
                <a:cs typeface="新宋体"/>
              </a:rPr>
              <a:t>雪崩效应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;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宋体"/>
                <a:cs typeface="宋体"/>
              </a:rPr>
              <a:t>其主要性能指标</a:t>
            </a:r>
            <a:r>
              <a:rPr sz="2400" b="1" dirty="0">
                <a:latin typeface="宋体"/>
                <a:cs typeface="宋体"/>
              </a:rPr>
              <a:t>是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安全性、速度、灵活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性</a:t>
            </a:r>
            <a:r>
              <a:rPr sz="2400" b="1" spc="-10" dirty="0">
                <a:solidFill>
                  <a:srgbClr val="0000FF"/>
                </a:solidFill>
                <a:latin typeface="黑体"/>
                <a:cs typeface="黑体"/>
              </a:rPr>
              <a:t>。</a:t>
            </a:r>
            <a:endParaRPr sz="2400" dirty="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子密钥的生成方法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10773" y="1910587"/>
            <a:ext cx="8825230" cy="430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92735" indent="582930">
              <a:lnSpc>
                <a:spcPct val="145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子密钥的生成也是迭代分组算法的一个重要组成部分，  是从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初始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种子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密钥</a:t>
            </a:r>
            <a:r>
              <a:rPr sz="2400" b="1" dirty="0">
                <a:latin typeface="宋体"/>
                <a:cs typeface="宋体"/>
              </a:rPr>
              <a:t>产生迭代的各轮要使用的子密钥的算法。</a:t>
            </a:r>
            <a:endParaRPr sz="2400" dirty="0">
              <a:latin typeface="宋体"/>
              <a:cs typeface="宋体"/>
            </a:endParaRPr>
          </a:p>
          <a:p>
            <a:pPr marL="354965" marR="5080">
              <a:lnSpc>
                <a:spcPct val="145000"/>
              </a:lnSpc>
            </a:pPr>
            <a:r>
              <a:rPr sz="2400" b="1" dirty="0">
                <a:latin typeface="宋体"/>
                <a:cs typeface="宋体"/>
              </a:rPr>
              <a:t>也就是说，轮函数</a:t>
            </a:r>
            <a:r>
              <a:rPr sz="2400" b="1" spc="-5" dirty="0">
                <a:latin typeface="Arial"/>
                <a:cs typeface="Arial"/>
              </a:rPr>
              <a:t>F</a:t>
            </a:r>
            <a:r>
              <a:rPr sz="2400" b="1" dirty="0">
                <a:latin typeface="宋体"/>
                <a:cs typeface="宋体"/>
              </a:rPr>
              <a:t>的功能是在子密钥的参与和控制下实现的， 子密钥的生成很重要，其评价指标：</a:t>
            </a:r>
            <a:endParaRPr sz="2400" dirty="0">
              <a:latin typeface="宋体"/>
              <a:cs typeface="宋体"/>
            </a:endParaRPr>
          </a:p>
          <a:p>
            <a:pPr marL="448945" indent="-436245">
              <a:lnSpc>
                <a:spcPct val="100000"/>
              </a:lnSpc>
              <a:spcBef>
                <a:spcPts val="620"/>
              </a:spcBef>
              <a:buClr>
                <a:srgbClr val="FD1813"/>
              </a:buClr>
              <a:buSzPct val="175000"/>
              <a:buFont typeface="Wingdings"/>
              <a:buChar char=""/>
              <a:tabLst>
                <a:tab pos="449580" algn="l"/>
              </a:tabLst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实现简单、速度满足要求；</a:t>
            </a:r>
            <a:endParaRPr sz="2400" dirty="0">
              <a:latin typeface="新宋体"/>
              <a:cs typeface="新宋体"/>
            </a:endParaRPr>
          </a:p>
          <a:p>
            <a:pPr marL="448945" indent="-436245">
              <a:lnSpc>
                <a:spcPct val="100000"/>
              </a:lnSpc>
              <a:spcBef>
                <a:spcPts val="455"/>
              </a:spcBef>
              <a:buClr>
                <a:srgbClr val="FD1813"/>
              </a:buClr>
              <a:buSzPct val="175000"/>
              <a:buFont typeface="Wingdings"/>
              <a:buChar char=""/>
              <a:tabLst>
                <a:tab pos="449580" algn="l"/>
              </a:tabLst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种子密钥的所有比特对每个子密钥比特的影响应大致相同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;</a:t>
            </a:r>
            <a:endParaRPr sz="2400" dirty="0">
              <a:latin typeface="新宋体"/>
              <a:cs typeface="新宋体"/>
            </a:endParaRPr>
          </a:p>
          <a:p>
            <a:pPr marL="448945" indent="-436245">
              <a:lnSpc>
                <a:spcPct val="100000"/>
              </a:lnSpc>
              <a:spcBef>
                <a:spcPts val="455"/>
              </a:spcBef>
              <a:buClr>
                <a:srgbClr val="FD1813"/>
              </a:buClr>
              <a:buSzPct val="175000"/>
              <a:buFont typeface="Wingdings"/>
              <a:buChar char=""/>
              <a:tabLst>
                <a:tab pos="449580" algn="l"/>
              </a:tabLst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没有弱密钥或弱密钥容易确定；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>
            <a:extLst>
              <a:ext uri="{FF2B5EF4-FFF2-40B4-BE49-F238E27FC236}">
                <a16:creationId xmlns:a16="http://schemas.microsoft.com/office/drawing/2014/main" id="{F02A364E-146C-4104-B813-A3326B3C1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C935BFF-8428-4C8E-9000-F65D5F1E2E00}"/>
              </a:ext>
            </a:extLst>
          </p:cNvPr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20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1EFA1D-83E1-4E82-911F-6DB75B23E1F7}"/>
              </a:ext>
            </a:extLst>
          </p:cNvPr>
          <p:cNvSpPr txBox="1"/>
          <p:nvPr/>
        </p:nvSpPr>
        <p:spPr>
          <a:xfrm>
            <a:off x="2512334" y="1478136"/>
            <a:ext cx="5668731" cy="26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20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第三讲</a:t>
            </a:r>
            <a:endParaRPr lang="en-US" altLang="zh-CN" sz="6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20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分组密码</a:t>
            </a:r>
          </a:p>
        </p:txBody>
      </p:sp>
    </p:spTree>
    <p:extLst>
      <p:ext uri="{BB962C8B-B14F-4D97-AF65-F5344CB8AC3E}">
        <p14:creationId xmlns:p14="http://schemas.microsoft.com/office/powerpoint/2010/main" val="190904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迭代的轮数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77473" y="2081276"/>
            <a:ext cx="829627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分组密码一般采用简单的、安全性弱的加密函数进行多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75000"/>
              </a:lnSpc>
            </a:pPr>
            <a:r>
              <a:rPr sz="2400" b="1" dirty="0">
                <a:latin typeface="宋体"/>
                <a:cs typeface="宋体"/>
              </a:rPr>
              <a:t>轮迭代运算，使得安全性增强。一般来说，分组密码迭代轮 数越多，密码分析越困难，但也不是追求迭代轮数越多越好， 过多迭代轮数会使加解密算法的性能下降，而安全性增强不 </a:t>
            </a:r>
            <a:r>
              <a:rPr sz="2400" b="1" spc="-5" dirty="0">
                <a:latin typeface="宋体"/>
                <a:cs typeface="宋体"/>
              </a:rPr>
              <a:t>明显</a:t>
            </a:r>
            <a:r>
              <a:rPr sz="2400" b="1" spc="-10" dirty="0">
                <a:latin typeface="宋体"/>
                <a:cs typeface="宋体"/>
              </a:rPr>
              <a:t>。</a:t>
            </a:r>
            <a:r>
              <a:rPr sz="2400" b="1" spc="-535" dirty="0">
                <a:latin typeface="宋体"/>
                <a:cs typeface="宋体"/>
              </a:rPr>
              <a:t> 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决定迭代轮数的准则：使密码分析的难度大于简单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穷举搜索攻击的难度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。</a:t>
            </a:r>
            <a:r>
              <a:rPr sz="2400" b="1" dirty="0">
                <a:latin typeface="宋体"/>
                <a:cs typeface="宋体"/>
              </a:rPr>
              <a:t>分组密码迭代轮数一般采用</a:t>
            </a:r>
            <a:r>
              <a:rPr sz="2400" b="1" spc="-5" dirty="0">
                <a:latin typeface="Arial"/>
                <a:cs typeface="Arial"/>
              </a:rPr>
              <a:t>8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10</a:t>
            </a:r>
            <a:r>
              <a:rPr sz="2400" b="1" spc="-5" dirty="0">
                <a:latin typeface="宋体"/>
                <a:cs typeface="宋体"/>
              </a:rPr>
              <a:t>，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400" b="1" spc="-5" dirty="0">
                <a:latin typeface="Arial"/>
                <a:cs typeface="Arial"/>
              </a:rPr>
              <a:t>12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16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20</a:t>
            </a:r>
            <a:r>
              <a:rPr sz="2400" b="1" dirty="0">
                <a:latin typeface="宋体"/>
                <a:cs typeface="宋体"/>
              </a:rPr>
              <a:t>的居多。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77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算法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3783" y="2219324"/>
            <a:ext cx="188213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93783" y="3158871"/>
            <a:ext cx="188213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93783" y="4093845"/>
            <a:ext cx="188213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93783" y="5033391"/>
            <a:ext cx="188213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30073" y="2181225"/>
            <a:ext cx="2857500" cy="3268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Times New Roman"/>
                <a:cs typeface="Times New Roman"/>
              </a:rPr>
              <a:t>DE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宋体"/>
                <a:cs typeface="宋体"/>
              </a:rPr>
              <a:t>算法的简介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latin typeface="Times New Roman"/>
                <a:cs typeface="Times New Roman"/>
              </a:rPr>
              <a:t>DE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宋体"/>
                <a:cs typeface="宋体"/>
              </a:rPr>
              <a:t>算法的实现</a:t>
            </a:r>
            <a:endParaRPr sz="2800" dirty="0">
              <a:latin typeface="宋体"/>
              <a:cs typeface="宋体"/>
            </a:endParaRPr>
          </a:p>
          <a:p>
            <a:pPr marL="12700" marR="5080">
              <a:lnSpc>
                <a:spcPct val="220000"/>
              </a:lnSpc>
            </a:pPr>
            <a:r>
              <a:rPr sz="2800" b="1" spc="-5" dirty="0">
                <a:latin typeface="Times New Roman"/>
                <a:cs typeface="Times New Roman"/>
              </a:rPr>
              <a:t>DE</a:t>
            </a:r>
            <a:r>
              <a:rPr sz="2800" b="1" dirty="0">
                <a:latin typeface="Times New Roman"/>
                <a:cs typeface="Times New Roman"/>
              </a:rPr>
              <a:t>S</a:t>
            </a:r>
            <a:r>
              <a:rPr sz="2800" b="1" spc="-5" dirty="0">
                <a:latin typeface="宋体"/>
                <a:cs typeface="宋体"/>
              </a:rPr>
              <a:t>算法的安全性 多重</a:t>
            </a:r>
            <a:r>
              <a:rPr sz="2800" b="1" spc="-5" dirty="0">
                <a:latin typeface="Times New Roman"/>
                <a:cs typeface="Times New Roman"/>
              </a:rPr>
              <a:t>DES</a:t>
            </a:r>
            <a:r>
              <a:rPr sz="2800" b="1" spc="-5" dirty="0">
                <a:latin typeface="宋体"/>
                <a:cs typeface="宋体"/>
              </a:rPr>
              <a:t>算法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677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简介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348872" y="1628648"/>
            <a:ext cx="8646028" cy="43859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3530" indent="734060" algn="just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1973</a:t>
            </a:r>
            <a:r>
              <a:rPr sz="2400" b="1" spc="-5" dirty="0">
                <a:latin typeface="新宋体"/>
                <a:cs typeface="新宋体"/>
              </a:rPr>
              <a:t>年，美国的国家标准局认识到建立数据加密标准的迫切性，开始</a:t>
            </a:r>
            <a:r>
              <a:rPr sz="2400" b="1" dirty="0">
                <a:latin typeface="新宋体"/>
                <a:cs typeface="新宋体"/>
              </a:rPr>
              <a:t>征集联邦数据加密标准。有很多公司着手这项工作并提交了</a:t>
            </a:r>
            <a:r>
              <a:rPr sz="2400" b="1" spc="-5" dirty="0">
                <a:latin typeface="新宋体"/>
                <a:cs typeface="新宋体"/>
              </a:rPr>
              <a:t>一些建议，最后</a:t>
            </a:r>
            <a:r>
              <a:rPr sz="2400" b="1" dirty="0">
                <a:latin typeface="新宋体"/>
                <a:cs typeface="新宋体"/>
              </a:rPr>
              <a:t>IBM</a:t>
            </a:r>
            <a:r>
              <a:rPr sz="2400" b="1" spc="-5" dirty="0">
                <a:latin typeface="新宋体"/>
                <a:cs typeface="新宋体"/>
              </a:rPr>
              <a:t>公司的</a:t>
            </a:r>
            <a:r>
              <a:rPr sz="2400" b="1" dirty="0">
                <a:latin typeface="新宋体"/>
                <a:cs typeface="新宋体"/>
              </a:rPr>
              <a:t>Luci</a:t>
            </a:r>
            <a:r>
              <a:rPr lang="en-US" altLang="zh-CN" sz="2400" b="1" dirty="0">
                <a:latin typeface="新宋体"/>
                <a:cs typeface="新宋体"/>
              </a:rPr>
              <a:t>f</a:t>
            </a:r>
            <a:r>
              <a:rPr sz="2400" b="1" dirty="0">
                <a:latin typeface="新宋体"/>
                <a:cs typeface="新宋体"/>
              </a:rPr>
              <a:t>fer</a:t>
            </a:r>
            <a:r>
              <a:rPr sz="2400" b="1" spc="-5" dirty="0">
                <a:latin typeface="新宋体"/>
                <a:cs typeface="新宋体"/>
              </a:rPr>
              <a:t>加密系统获得了胜利。</a:t>
            </a:r>
            <a:r>
              <a:rPr sz="2400" b="1" spc="-10" dirty="0">
                <a:solidFill>
                  <a:srgbClr val="FD1813"/>
                </a:solidFill>
                <a:latin typeface="新宋体"/>
                <a:cs typeface="新宋体"/>
              </a:rPr>
              <a:t>经</a:t>
            </a:r>
            <a:r>
              <a:rPr sz="2400" b="1" dirty="0">
                <a:solidFill>
                  <a:srgbClr val="FD1813"/>
                </a:solidFill>
                <a:latin typeface="新宋体"/>
                <a:cs typeface="新宋体"/>
              </a:rPr>
              <a:t>过两年多的公开讨论之后</a:t>
            </a:r>
            <a:r>
              <a:rPr sz="2400" b="1" dirty="0">
                <a:latin typeface="新宋体"/>
                <a:cs typeface="新宋体"/>
              </a:rPr>
              <a:t>，1977</a:t>
            </a:r>
            <a:r>
              <a:rPr sz="2400" b="1" spc="-5" dirty="0">
                <a:latin typeface="新宋体"/>
                <a:cs typeface="新宋体"/>
              </a:rPr>
              <a:t>年</a:t>
            </a:r>
            <a:r>
              <a:rPr sz="2400" b="1" dirty="0">
                <a:latin typeface="新宋体"/>
                <a:cs typeface="新宋体"/>
              </a:rPr>
              <a:t>1</a:t>
            </a:r>
            <a:r>
              <a:rPr sz="2400" b="1" spc="-5" dirty="0">
                <a:latin typeface="新宋体"/>
                <a:cs typeface="新宋体"/>
              </a:rPr>
              <a:t>月</a:t>
            </a:r>
            <a:r>
              <a:rPr sz="2400" b="1" dirty="0">
                <a:latin typeface="新宋体"/>
                <a:cs typeface="新宋体"/>
              </a:rPr>
              <a:t>15</a:t>
            </a:r>
            <a:r>
              <a:rPr sz="2400" b="1" spc="-5" dirty="0">
                <a:latin typeface="新宋体"/>
                <a:cs typeface="新宋体"/>
              </a:rPr>
              <a:t>日</a:t>
            </a:r>
            <a:r>
              <a:rPr sz="2400" b="1" dirty="0">
                <a:latin typeface="新宋体"/>
                <a:cs typeface="新宋体"/>
              </a:rPr>
              <a:t>NBS</a:t>
            </a:r>
            <a:r>
              <a:rPr sz="2400" b="1" spc="-5" dirty="0">
                <a:latin typeface="新宋体"/>
                <a:cs typeface="新宋体"/>
              </a:rPr>
              <a:t>决定利用这个算法，并将其更名为数据加密标准</a:t>
            </a:r>
            <a:r>
              <a:rPr sz="2400" b="1" dirty="0">
                <a:latin typeface="新宋体"/>
                <a:cs typeface="新宋体"/>
              </a:rPr>
              <a:t>(Data</a:t>
            </a:r>
            <a:r>
              <a:rPr lang="en-US" altLang="zh-CN" sz="2400" b="1" spc="-5" dirty="0">
                <a:latin typeface="新宋体"/>
                <a:cs typeface="新宋体"/>
              </a:rPr>
              <a:t> </a:t>
            </a:r>
            <a:r>
              <a:rPr sz="2400" b="1" dirty="0">
                <a:latin typeface="新宋体"/>
                <a:cs typeface="新宋体"/>
              </a:rPr>
              <a:t>Encryption Standards,</a:t>
            </a:r>
            <a:r>
              <a:rPr sz="2400" b="1" spc="20" dirty="0">
                <a:latin typeface="新宋体"/>
                <a:cs typeface="新宋体"/>
              </a:rPr>
              <a:t> </a:t>
            </a:r>
            <a:r>
              <a:rPr sz="2400" b="1" dirty="0">
                <a:latin typeface="新宋体"/>
                <a:cs typeface="新宋体"/>
              </a:rPr>
              <a:t>DES)</a:t>
            </a:r>
            <a:r>
              <a:rPr sz="2400" b="1" spc="-5" dirty="0">
                <a:latin typeface="新宋体"/>
                <a:cs typeface="新宋体"/>
              </a:rPr>
              <a:t>。</a:t>
            </a:r>
            <a:r>
              <a:rPr sz="2400" b="1" spc="-5" dirty="0" err="1">
                <a:latin typeface="新宋体"/>
                <a:cs typeface="新宋体"/>
              </a:rPr>
              <a:t>不久，其他组织也认可和采用</a:t>
            </a:r>
            <a:r>
              <a:rPr sz="2400" b="1" dirty="0" err="1">
                <a:latin typeface="新宋体"/>
                <a:cs typeface="新宋体"/>
              </a:rPr>
              <a:t>DES</a:t>
            </a:r>
            <a:r>
              <a:rPr sz="2400" b="1" spc="-5" dirty="0" err="1">
                <a:latin typeface="新宋体"/>
                <a:cs typeface="新宋体"/>
              </a:rPr>
              <a:t>作为加密算法</a:t>
            </a:r>
            <a:r>
              <a:rPr lang="zh-CN" altLang="en-US" sz="2400" b="1" spc="-5" dirty="0">
                <a:latin typeface="新宋体"/>
                <a:cs typeface="新宋体"/>
              </a:rPr>
              <a:t>，</a:t>
            </a:r>
            <a:r>
              <a:rPr sz="2400" b="1" dirty="0">
                <a:latin typeface="新宋体"/>
                <a:cs typeface="新宋体"/>
              </a:rPr>
              <a:t>供商业和非国防性政府部分使用。当时，确定有效期为</a:t>
            </a:r>
            <a:r>
              <a:rPr sz="2400" b="1" spc="5" dirty="0">
                <a:latin typeface="新宋体"/>
                <a:cs typeface="新宋体"/>
              </a:rPr>
              <a:t>5</a:t>
            </a:r>
            <a:r>
              <a:rPr sz="2400" b="1" dirty="0">
                <a:latin typeface="新宋体"/>
                <a:cs typeface="新宋体"/>
              </a:rPr>
              <a:t>年</a:t>
            </a:r>
            <a:r>
              <a:rPr lang="zh-CN" altLang="en-US" sz="2400" b="1" dirty="0">
                <a:latin typeface="新宋体"/>
                <a:cs typeface="新宋体"/>
              </a:rPr>
              <a:t>，</a:t>
            </a:r>
            <a:r>
              <a:rPr sz="2400" b="1" spc="-5" dirty="0">
                <a:latin typeface="新宋体"/>
                <a:cs typeface="新宋体"/>
              </a:rPr>
              <a:t>随后在</a:t>
            </a:r>
            <a:r>
              <a:rPr sz="2400" b="1" dirty="0">
                <a:latin typeface="新宋体"/>
                <a:cs typeface="新宋体"/>
              </a:rPr>
              <a:t>1983</a:t>
            </a:r>
            <a:r>
              <a:rPr sz="2400" b="1" spc="-5" dirty="0">
                <a:latin typeface="新宋体"/>
                <a:cs typeface="新宋体"/>
              </a:rPr>
              <a:t>年、</a:t>
            </a:r>
            <a:r>
              <a:rPr sz="2400" b="1" dirty="0">
                <a:latin typeface="新宋体"/>
                <a:cs typeface="新宋体"/>
              </a:rPr>
              <a:t>1988</a:t>
            </a:r>
            <a:r>
              <a:rPr sz="2400" b="1" spc="-5" dirty="0">
                <a:latin typeface="新宋体"/>
                <a:cs typeface="新宋体"/>
              </a:rPr>
              <a:t>年、</a:t>
            </a:r>
            <a:r>
              <a:rPr sz="2400" b="1" dirty="0">
                <a:latin typeface="新宋体"/>
                <a:cs typeface="新宋体"/>
              </a:rPr>
              <a:t>1993</a:t>
            </a:r>
            <a:r>
              <a:rPr sz="2400" b="1" spc="-5" dirty="0">
                <a:latin typeface="新宋体"/>
                <a:cs typeface="新宋体"/>
              </a:rPr>
              <a:t>年三次再度授权该算法续用五年</a:t>
            </a:r>
            <a:r>
              <a:rPr sz="2400" b="1" dirty="0">
                <a:latin typeface="新宋体"/>
                <a:cs typeface="新宋体"/>
              </a:rPr>
              <a:t>，1997</a:t>
            </a:r>
            <a:r>
              <a:rPr sz="2400" b="1" spc="-5" dirty="0">
                <a:latin typeface="新宋体"/>
                <a:cs typeface="新宋体"/>
              </a:rPr>
              <a:t>年开始征集</a:t>
            </a:r>
            <a:r>
              <a:rPr sz="2400" b="1" dirty="0">
                <a:latin typeface="新宋体"/>
                <a:cs typeface="新宋体"/>
              </a:rPr>
              <a:t>AES(</a:t>
            </a:r>
            <a:r>
              <a:rPr sz="2400" b="1" dirty="0" err="1">
                <a:solidFill>
                  <a:srgbClr val="FF0065"/>
                </a:solidFill>
                <a:latin typeface="新宋体"/>
                <a:cs typeface="新宋体"/>
              </a:rPr>
              <a:t>高级加密标准</a:t>
            </a:r>
            <a:r>
              <a:rPr lang="zh-CN" altLang="en-US" sz="2400" b="1" dirty="0">
                <a:solidFill>
                  <a:srgbClr val="FF0065"/>
                </a:solidFill>
                <a:latin typeface="新宋体"/>
                <a:cs typeface="新宋体"/>
              </a:rPr>
              <a:t>）</a:t>
            </a:r>
            <a:r>
              <a:rPr sz="2400" b="1" dirty="0">
                <a:latin typeface="新宋体"/>
                <a:cs typeface="新宋体"/>
              </a:rPr>
              <a:t>，2000</a:t>
            </a:r>
            <a:r>
              <a:rPr sz="2400" b="1" spc="-5" dirty="0">
                <a:latin typeface="新宋体"/>
                <a:cs typeface="新宋体"/>
              </a:rPr>
              <a:t>年选定比利时人设计的</a:t>
            </a:r>
            <a:r>
              <a:rPr sz="2400" b="1" dirty="0">
                <a:latin typeface="新宋体"/>
                <a:cs typeface="新宋体"/>
              </a:rPr>
              <a:t>Rijndael</a:t>
            </a:r>
            <a:r>
              <a:rPr sz="2400" b="1" spc="-5" dirty="0">
                <a:latin typeface="新宋体"/>
                <a:cs typeface="新宋体"/>
              </a:rPr>
              <a:t>算法作为新标准。</a:t>
            </a:r>
            <a:endParaRPr sz="2400" dirty="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715771"/>
            <a:ext cx="61410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公开征集密码算法标准的主要要求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72831" y="2310383"/>
            <a:ext cx="15849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831" y="3025139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2831" y="4379976"/>
            <a:ext cx="158495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2831" y="5090921"/>
            <a:ext cx="158495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2831" y="5805678"/>
            <a:ext cx="158495" cy="166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06073" y="2158238"/>
            <a:ext cx="7175500" cy="3884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算法必须是安全的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具有加密保护信息安全的能力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 marR="5080" indent="-635">
              <a:lnSpc>
                <a:spcPct val="175000"/>
              </a:lnSpc>
              <a:spcBef>
                <a:spcPts val="575"/>
              </a:spcBef>
            </a:pPr>
            <a:r>
              <a:rPr sz="2400" b="1" spc="-5" dirty="0">
                <a:latin typeface="宋体"/>
                <a:cs typeface="宋体"/>
              </a:rPr>
              <a:t>算法必须是公开的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有完整的算法说明、容易理解、能为所有 </a:t>
            </a:r>
            <a:r>
              <a:rPr sz="2000" b="1" spc="-5" dirty="0">
                <a:solidFill>
                  <a:srgbClr val="0000FF"/>
                </a:solidFill>
                <a:latin typeface="宋体"/>
                <a:cs typeface="宋体"/>
              </a:rPr>
              <a:t>用户使用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 marL="12700" marR="2119630">
              <a:lnSpc>
                <a:spcPct val="195000"/>
              </a:lnSpc>
            </a:pPr>
            <a:r>
              <a:rPr sz="2400" b="1" dirty="0">
                <a:latin typeface="宋体"/>
                <a:cs typeface="宋体"/>
              </a:rPr>
              <a:t>能够经济、有效的硬件实</a:t>
            </a:r>
            <a:r>
              <a:rPr sz="2400" b="1" spc="-10" dirty="0">
                <a:latin typeface="宋体"/>
                <a:cs typeface="宋体"/>
              </a:rPr>
              <a:t>现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b="1" spc="5" dirty="0">
                <a:solidFill>
                  <a:srgbClr val="0000FF"/>
                </a:solidFill>
                <a:latin typeface="宋体"/>
                <a:cs typeface="宋体"/>
              </a:rPr>
              <a:t>性能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好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b="1" spc="-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latin typeface="宋体"/>
                <a:cs typeface="宋体"/>
              </a:rPr>
              <a:t>；  </a:t>
            </a:r>
            <a:r>
              <a:rPr sz="2400" b="1" spc="-5" dirty="0">
                <a:latin typeface="宋体"/>
                <a:cs typeface="宋体"/>
              </a:rPr>
              <a:t>能够得到批</a:t>
            </a:r>
            <a:r>
              <a:rPr sz="2400" b="1" dirty="0">
                <a:latin typeface="宋体"/>
                <a:cs typeface="宋体"/>
              </a:rPr>
              <a:t>准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合法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b="1" spc="-5" dirty="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宋体"/>
                <a:cs typeface="宋体"/>
              </a:rPr>
              <a:t>可出口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0000FF"/>
                </a:solidFill>
                <a:latin typeface="宋体"/>
                <a:cs typeface="宋体"/>
              </a:rPr>
              <a:t>大众化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b="1" spc="2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latin typeface="宋体"/>
                <a:cs typeface="宋体"/>
              </a:rPr>
              <a:t>；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77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概述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2257425"/>
            <a:ext cx="158495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2972181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3686938"/>
            <a:ext cx="158495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231" y="4397883"/>
            <a:ext cx="158495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4231" y="5112639"/>
            <a:ext cx="158495" cy="166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44231" y="5823586"/>
            <a:ext cx="158495" cy="171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77473" y="2158238"/>
            <a:ext cx="8021955" cy="395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分组加密算法：明文和密文为</a:t>
            </a:r>
            <a:r>
              <a:rPr sz="2400" b="1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64</a:t>
            </a:r>
            <a:r>
              <a:rPr sz="2400" b="1" dirty="0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位</a:t>
            </a:r>
            <a:r>
              <a:rPr sz="2400" b="1" dirty="0">
                <a:latin typeface="宋体"/>
                <a:cs typeface="宋体"/>
              </a:rPr>
              <a:t>分组长度。</a:t>
            </a:r>
            <a:endParaRPr sz="2400" dirty="0">
              <a:latin typeface="宋体"/>
              <a:cs typeface="宋体"/>
            </a:endParaRPr>
          </a:p>
          <a:p>
            <a:pPr marL="12700" marR="40005">
              <a:lnSpc>
                <a:spcPct val="195000"/>
              </a:lnSpc>
            </a:pPr>
            <a:r>
              <a:rPr sz="2400" b="1" dirty="0">
                <a:latin typeface="宋体"/>
                <a:cs typeface="宋体"/>
              </a:rPr>
              <a:t>对称算法：加密和解密除密钥编排不同外，使</a:t>
            </a:r>
            <a:r>
              <a:rPr sz="2400" b="1" spc="-5" dirty="0">
                <a:latin typeface="宋体"/>
                <a:cs typeface="宋体"/>
              </a:rPr>
              <a:t>用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同一算法</a:t>
            </a:r>
            <a:r>
              <a:rPr sz="2400" b="1" spc="-10" dirty="0">
                <a:latin typeface="宋体"/>
                <a:cs typeface="宋体"/>
              </a:rPr>
              <a:t>。 </a:t>
            </a:r>
            <a:r>
              <a:rPr sz="2400" b="1" spc="-5" dirty="0">
                <a:latin typeface="宋体"/>
                <a:cs typeface="宋体"/>
              </a:rPr>
              <a:t>密钥长度</a:t>
            </a:r>
            <a:r>
              <a:rPr sz="2400" b="1" dirty="0">
                <a:latin typeface="宋体"/>
                <a:cs typeface="宋体"/>
              </a:rPr>
              <a:t>：</a:t>
            </a:r>
            <a:r>
              <a:rPr sz="2400" b="1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56</a:t>
            </a:r>
            <a:r>
              <a:rPr sz="2400" b="1" dirty="0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位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但存在弱密钥，容易避开。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95000"/>
              </a:lnSpc>
            </a:pPr>
            <a:r>
              <a:rPr sz="2400" b="1" spc="-5" dirty="0">
                <a:latin typeface="宋体"/>
                <a:cs typeface="宋体"/>
              </a:rPr>
              <a:t>采用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混乱</a:t>
            </a:r>
            <a:r>
              <a:rPr sz="2400" b="1" dirty="0">
                <a:latin typeface="宋体"/>
                <a:cs typeface="宋体"/>
              </a:rPr>
              <a:t>和</a:t>
            </a:r>
            <a:r>
              <a:rPr sz="2400" b="1" spc="5" dirty="0">
                <a:solidFill>
                  <a:srgbClr val="FD1813"/>
                </a:solidFill>
                <a:latin typeface="宋体"/>
                <a:cs typeface="宋体"/>
              </a:rPr>
              <a:t>扩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散</a:t>
            </a:r>
            <a:r>
              <a:rPr sz="2400" b="1" dirty="0">
                <a:latin typeface="宋体"/>
                <a:cs typeface="宋体"/>
              </a:rPr>
              <a:t>的组合，</a:t>
            </a:r>
            <a:r>
              <a:rPr sz="2400" b="1" dirty="0">
                <a:highlight>
                  <a:srgbClr val="FFFF00"/>
                </a:highlight>
                <a:latin typeface="宋体"/>
                <a:cs typeface="宋体"/>
              </a:rPr>
              <a:t>每个组合先替代后置换，共</a:t>
            </a:r>
            <a:r>
              <a:rPr sz="2400" b="1" dirty="0">
                <a:solidFill>
                  <a:srgbClr val="0000FF"/>
                </a:solidFill>
                <a:highlight>
                  <a:srgbClr val="FFFF00"/>
                </a:highlight>
                <a:latin typeface="Arial"/>
                <a:cs typeface="Arial"/>
              </a:rPr>
              <a:t>16</a:t>
            </a:r>
            <a:r>
              <a:rPr sz="2400" b="1" dirty="0">
                <a:solidFill>
                  <a:srgbClr val="0000FF"/>
                </a:solidFill>
                <a:highlight>
                  <a:srgbClr val="FFFF00"/>
                </a:highlight>
                <a:latin typeface="宋体"/>
                <a:cs typeface="宋体"/>
              </a:rPr>
              <a:t>轮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。 </a:t>
            </a:r>
            <a:r>
              <a:rPr sz="2400" b="1" dirty="0">
                <a:latin typeface="宋体"/>
                <a:cs typeface="宋体"/>
              </a:rPr>
              <a:t>只使用了标准的算术和逻辑运算，易于实现。</a:t>
            </a:r>
            <a:endParaRPr sz="24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现代密码学诞生的标志之一，揭开了商用密码研究的序幕。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灯片编号占位符 4">
            <a:extLst>
              <a:ext uri="{FF2B5EF4-FFF2-40B4-BE49-F238E27FC236}">
                <a16:creationId xmlns:a16="http://schemas.microsoft.com/office/drawing/2014/main" id="{164569F3-A2F2-4108-B347-38058A4B0B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F881E31-16EB-4FC2-8058-1D073A3187E2}" type="slidenum">
              <a:rPr lang="en-US" altLang="zh-CN" sz="1600"/>
              <a:pPr algn="r"/>
              <a:t>25</a:t>
            </a:fld>
            <a:endParaRPr lang="en-US" altLang="zh-CN" sz="160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463D6F4-A672-4B56-AE6C-F6C8035AE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2028826"/>
            <a:ext cx="3200400" cy="71596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比特明文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BC7FD71D-7F50-4173-AD5C-0AA3BCBAF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3781426"/>
            <a:ext cx="3200400" cy="79216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DES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算法加密</a:t>
            </a:r>
          </a:p>
        </p:txBody>
      </p:sp>
      <p:sp>
        <p:nvSpPr>
          <p:cNvPr id="30726" name="Rectangle 4">
            <a:extLst>
              <a:ext uri="{FF2B5EF4-FFF2-40B4-BE49-F238E27FC236}">
                <a16:creationId xmlns:a16="http://schemas.microsoft.com/office/drawing/2014/main" id="{49989E34-EAA8-457D-AB64-E9E716BB6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5534026"/>
            <a:ext cx="3200400" cy="71596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比特密文</a:t>
            </a:r>
          </a:p>
        </p:txBody>
      </p:sp>
      <p:sp>
        <p:nvSpPr>
          <p:cNvPr id="30727" name="Rectangle 5">
            <a:extLst>
              <a:ext uri="{FF2B5EF4-FFF2-40B4-BE49-F238E27FC236}">
                <a16:creationId xmlns:a16="http://schemas.microsoft.com/office/drawing/2014/main" id="{1CE873C1-6AC6-4B24-AEF1-34C4ADD4F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7700" y="3629027"/>
            <a:ext cx="3657600" cy="11128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 dirty="0"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比特的密钥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（内含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比特校验位）</a:t>
            </a:r>
          </a:p>
        </p:txBody>
      </p:sp>
      <p:sp>
        <p:nvSpPr>
          <p:cNvPr id="30728" name="Line 6">
            <a:extLst>
              <a:ext uri="{FF2B5EF4-FFF2-40B4-BE49-F238E27FC236}">
                <a16:creationId xmlns:a16="http://schemas.microsoft.com/office/drawing/2014/main" id="{E59E6092-2EDD-4124-A7D2-5B17477D1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74478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7">
            <a:extLst>
              <a:ext uri="{FF2B5EF4-FFF2-40B4-BE49-F238E27FC236}">
                <a16:creationId xmlns:a16="http://schemas.microsoft.com/office/drawing/2014/main" id="{8EFF6DA0-E5B2-4E8D-BD29-5570E6688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6900" y="4543426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8">
            <a:extLst>
              <a:ext uri="{FF2B5EF4-FFF2-40B4-BE49-F238E27FC236}">
                <a16:creationId xmlns:a16="http://schemas.microsoft.com/office/drawing/2014/main" id="{00278F43-4014-4A25-A0B0-A52FF712FE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7100" y="4162426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6265E58E-8F69-486C-9321-6A7DB7C40309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16770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算法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灯片编号占位符 4">
            <a:extLst>
              <a:ext uri="{FF2B5EF4-FFF2-40B4-BE49-F238E27FC236}">
                <a16:creationId xmlns:a16="http://schemas.microsoft.com/office/drawing/2014/main" id="{D101FB21-2FA5-4D31-96BE-3A880F6EAD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A21DAFD-CE02-49B6-AF81-44E821E2D82C}" type="slidenum">
              <a:rPr lang="en-US" altLang="zh-CN" sz="1600"/>
              <a:pPr algn="r"/>
              <a:t>26</a:t>
            </a:fld>
            <a:endParaRPr lang="en-US" altLang="zh-CN" sz="1600"/>
          </a:p>
        </p:txBody>
      </p:sp>
      <p:sp>
        <p:nvSpPr>
          <p:cNvPr id="31747" name="TextBox 12">
            <a:extLst>
              <a:ext uri="{FF2B5EF4-FFF2-40B4-BE49-F238E27FC236}">
                <a16:creationId xmlns:a16="http://schemas.microsoft.com/office/drawing/2014/main" id="{37F7EFEF-B75A-4D94-B85B-A6CE32D389F4}"/>
              </a:ext>
            </a:extLst>
          </p:cNvPr>
          <p:cNvSpPr txBox="1"/>
          <p:nvPr/>
        </p:nvSpPr>
        <p:spPr>
          <a:xfrm>
            <a:off x="1282700" y="524193"/>
            <a:ext cx="16002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0711EF7F-2F8C-49EB-8551-D3A0FA8CC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1" y="1800227"/>
            <a:ext cx="6444713" cy="37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600"/>
              </a:lnSpc>
              <a:buBlip>
                <a:blip r:embed="rId2"/>
              </a:buBlip>
            </a:pP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密钥长度：</a:t>
            </a:r>
            <a:r>
              <a:rPr lang="en-US" altLang="zh-CN" sz="2400" dirty="0">
                <a:solidFill>
                  <a:srgbClr val="0000FF"/>
                </a:solidFill>
                <a:highlight>
                  <a:srgbClr val="FFFF00"/>
                </a:highlight>
                <a:latin typeface="华文中宋" panose="02010600040101010101" pitchFamily="2" charset="-122"/>
                <a:ea typeface="华文中宋" panose="02010600040101010101" pitchFamily="2" charset="-122"/>
              </a:rPr>
              <a:t>56位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但存在弱密钥，容易避开。</a:t>
            </a: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8B6E60A8-E7C6-498E-A02E-001AD8561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1" y="2333626"/>
            <a:ext cx="8074967" cy="108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若输入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比特，则第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24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40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48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56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为奇偶检验位。</a:t>
            </a:r>
            <a:endParaRPr lang="en-US" altLang="zh-CN" sz="24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CE51F3-2399-41C7-843F-B1C59BFD8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3552826"/>
            <a:ext cx="6174126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密钥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为：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133457799BBCDFF1(64</a:t>
            </a:r>
            <a:r>
              <a:rPr lang="zh-CN" altLang="en-US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位）</a:t>
            </a:r>
            <a:endParaRPr lang="en-US" altLang="zh-CN" sz="24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276D7FD-6D97-4940-9A85-E4132404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4162426"/>
            <a:ext cx="6973384" cy="113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00010011 00110100  01010111  01111001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10011011 10111100  11011111  11110001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E71FF7-E011-4419-B5F6-B81E3B1A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5381626"/>
            <a:ext cx="6973384" cy="113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0001001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0011010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0101011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0111100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1001101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1011110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1101111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1111000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3552044-B339-4923-984A-00036263015F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167703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密钥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灯片编号占位符 4">
            <a:extLst>
              <a:ext uri="{FF2B5EF4-FFF2-40B4-BE49-F238E27FC236}">
                <a16:creationId xmlns:a16="http://schemas.microsoft.com/office/drawing/2014/main" id="{34D6BAF9-6A55-4D85-8EA0-EBF3D350E4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022C6D4-F420-4CB8-A796-7B3678FE4E19}" type="slidenum">
              <a:rPr lang="en-US" altLang="zh-CN" sz="1600"/>
              <a:pPr algn="r"/>
              <a:t>27</a:t>
            </a:fld>
            <a:endParaRPr lang="en-US" altLang="zh-CN" sz="1600"/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969CD18A-98C2-454A-A81D-5EA9AA866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1495424"/>
            <a:ext cx="5105400" cy="487362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比特明文数据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2773" name="AutoShape 7">
            <a:extLst>
              <a:ext uri="{FF2B5EF4-FFF2-40B4-BE49-F238E27FC236}">
                <a16:creationId xmlns:a16="http://schemas.microsoft.com/office/drawing/2014/main" id="{BFD0D7DE-8655-4ED7-BA25-FFC2B670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2333624"/>
            <a:ext cx="3829050" cy="4873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初始置换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20E8B-4DA3-4132-A965-ADC5C0A0C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3222624"/>
            <a:ext cx="3829050" cy="812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2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在密钥控制下</a:t>
            </a:r>
          </a:p>
          <a:p>
            <a:pPr algn="ctr">
              <a:defRPr/>
            </a:pPr>
            <a:r>
              <a:rPr kumimoji="1" lang="en-US" altLang="zh-CN" sz="2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16</a:t>
            </a:r>
            <a:r>
              <a:rPr kumimoji="1" lang="zh-CN" altLang="en-US" sz="24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轮迭代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 algn="ctr">
              <a:defRPr/>
            </a:pP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6DDAFFCD-284A-41A0-B136-7E66E3DF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5245099"/>
            <a:ext cx="3829050" cy="487362"/>
          </a:xfrm>
          <a:prstGeom prst="roundRect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初始逆置换</a:t>
            </a:r>
            <a:r>
              <a:rPr kumimoji="1"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IP</a:t>
            </a:r>
            <a:r>
              <a:rPr kumimoji="1" lang="en-US" altLang="zh-CN" sz="2400" baseline="30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-1</a:t>
            </a:r>
            <a:endParaRPr kumimoji="1"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ctr">
              <a:defRPr/>
            </a:pPr>
            <a:endParaRPr kumimoji="1"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32776" name="Rectangle 10">
            <a:extLst>
              <a:ext uri="{FF2B5EF4-FFF2-40B4-BE49-F238E27FC236}">
                <a16:creationId xmlns:a16="http://schemas.microsoft.com/office/drawing/2014/main" id="{8FA02FD2-51EB-4F41-96FA-933E8531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6113462"/>
            <a:ext cx="5105400" cy="487363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输出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比特密文数据</a:t>
            </a: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>
              <a:buFont typeface="Arial" panose="020B0604020202020204" pitchFamily="34" charset="0"/>
              <a:buNone/>
            </a:pP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825" name="Rectangle 11">
            <a:extLst>
              <a:ext uri="{FF2B5EF4-FFF2-40B4-BE49-F238E27FC236}">
                <a16:creationId xmlns:a16="http://schemas.microsoft.com/office/drawing/2014/main" id="{29E2D8B7-262F-4311-9EF1-6039F2E0A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6069012"/>
            <a:ext cx="5105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E9DA8F0E-CB31-4EC6-8195-12826D7BB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75" y="4406899"/>
            <a:ext cx="3829050" cy="487362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交换左右</a:t>
            </a:r>
            <a:r>
              <a:rPr kumimoji="1"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32</a:t>
            </a:r>
            <a:r>
              <a:rPr kumimoji="1"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比特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</a:p>
          <a:p>
            <a:pPr algn="ctr">
              <a:defRPr/>
            </a:pP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34827" name="Line 15">
            <a:extLst>
              <a:ext uri="{FF2B5EF4-FFF2-40B4-BE49-F238E27FC236}">
                <a16:creationId xmlns:a16="http://schemas.microsoft.com/office/drawing/2014/main" id="{8FE10E00-85BF-4E9F-9464-A05C12E117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900" y="4056061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17">
            <a:extLst>
              <a:ext uri="{FF2B5EF4-FFF2-40B4-BE49-F238E27FC236}">
                <a16:creationId xmlns:a16="http://schemas.microsoft.com/office/drawing/2014/main" id="{B6F84DF1-081C-4690-9DFC-E4D32AD72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4800" y="5732461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Line 17">
            <a:extLst>
              <a:ext uri="{FF2B5EF4-FFF2-40B4-BE49-F238E27FC236}">
                <a16:creationId xmlns:a16="http://schemas.microsoft.com/office/drawing/2014/main" id="{45A2A626-9873-42A0-BD38-E8A158F13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4894261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7">
            <a:extLst>
              <a:ext uri="{FF2B5EF4-FFF2-40B4-BE49-F238E27FC236}">
                <a16:creationId xmlns:a16="http://schemas.microsoft.com/office/drawing/2014/main" id="{7C57FA3F-2B2E-48BD-BF03-0FFED621FC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4056061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7">
            <a:extLst>
              <a:ext uri="{FF2B5EF4-FFF2-40B4-BE49-F238E27FC236}">
                <a16:creationId xmlns:a16="http://schemas.microsoft.com/office/drawing/2014/main" id="{A4B0A506-8732-4F65-B42B-5D473A3C0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1952624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17">
            <a:extLst>
              <a:ext uri="{FF2B5EF4-FFF2-40B4-BE49-F238E27FC236}">
                <a16:creationId xmlns:a16="http://schemas.microsoft.com/office/drawing/2014/main" id="{C0B831C1-0347-4005-85B5-17032DCAA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6700" y="2867024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TextBox 23">
            <a:extLst>
              <a:ext uri="{FF2B5EF4-FFF2-40B4-BE49-F238E27FC236}">
                <a16:creationId xmlns:a16="http://schemas.microsoft.com/office/drawing/2014/main" id="{A6A8896F-A795-4677-8C64-3F4AAA4FCD9D}"/>
              </a:ext>
            </a:extLst>
          </p:cNvPr>
          <p:cNvSpPr txBox="1"/>
          <p:nvPr/>
        </p:nvSpPr>
        <p:spPr>
          <a:xfrm>
            <a:off x="1131569" y="524193"/>
            <a:ext cx="25146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算法框图</a:t>
            </a: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4C12D03E-AD8B-4F73-99C4-EC5754E254B1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2692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算法框图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90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加密流程图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6839" y="1644395"/>
            <a:ext cx="1523999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2267" y="16398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5" y="314705"/>
                </a:moveTo>
                <a:lnTo>
                  <a:pt x="1533905" y="0"/>
                </a:lnTo>
                <a:lnTo>
                  <a:pt x="0" y="0"/>
                </a:lnTo>
                <a:lnTo>
                  <a:pt x="0" y="314706"/>
                </a:lnTo>
                <a:lnTo>
                  <a:pt x="4571" y="314706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71" y="9905"/>
                </a:lnTo>
                <a:lnTo>
                  <a:pt x="1528571" y="314705"/>
                </a:lnTo>
                <a:lnTo>
                  <a:pt x="1533905" y="314705"/>
                </a:lnTo>
                <a:close/>
              </a:path>
              <a:path w="1534160" h="314960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534160" h="314960">
                <a:moveTo>
                  <a:pt x="9905" y="304800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5" y="304800"/>
                </a:lnTo>
                <a:close/>
              </a:path>
              <a:path w="1534160" h="314960">
                <a:moveTo>
                  <a:pt x="1528571" y="304799"/>
                </a:moveTo>
                <a:lnTo>
                  <a:pt x="4571" y="304800"/>
                </a:lnTo>
                <a:lnTo>
                  <a:pt x="9905" y="309371"/>
                </a:lnTo>
                <a:lnTo>
                  <a:pt x="9905" y="314706"/>
                </a:lnTo>
                <a:lnTo>
                  <a:pt x="1524000" y="314705"/>
                </a:lnTo>
                <a:lnTo>
                  <a:pt x="1524000" y="309371"/>
                </a:lnTo>
                <a:lnTo>
                  <a:pt x="1528571" y="304799"/>
                </a:lnTo>
                <a:close/>
              </a:path>
              <a:path w="1534160" h="314960">
                <a:moveTo>
                  <a:pt x="9905" y="314706"/>
                </a:moveTo>
                <a:lnTo>
                  <a:pt x="9905" y="309371"/>
                </a:lnTo>
                <a:lnTo>
                  <a:pt x="4571" y="304800"/>
                </a:lnTo>
                <a:lnTo>
                  <a:pt x="4571" y="314706"/>
                </a:lnTo>
                <a:lnTo>
                  <a:pt x="9905" y="314706"/>
                </a:lnTo>
                <a:close/>
              </a:path>
              <a:path w="1534160" h="314960">
                <a:moveTo>
                  <a:pt x="1528571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71" y="9905"/>
                </a:lnTo>
                <a:close/>
              </a:path>
              <a:path w="1534160" h="314960">
                <a:moveTo>
                  <a:pt x="1528571" y="304799"/>
                </a:moveTo>
                <a:lnTo>
                  <a:pt x="1528571" y="9905"/>
                </a:lnTo>
                <a:lnTo>
                  <a:pt x="1524000" y="9905"/>
                </a:lnTo>
                <a:lnTo>
                  <a:pt x="1524000" y="304799"/>
                </a:lnTo>
                <a:lnTo>
                  <a:pt x="1528571" y="304799"/>
                </a:lnTo>
                <a:close/>
              </a:path>
              <a:path w="1534160" h="314960">
                <a:moveTo>
                  <a:pt x="1528571" y="314705"/>
                </a:moveTo>
                <a:lnTo>
                  <a:pt x="1528571" y="304799"/>
                </a:lnTo>
                <a:lnTo>
                  <a:pt x="1524000" y="309371"/>
                </a:lnTo>
                <a:lnTo>
                  <a:pt x="1524000" y="314705"/>
                </a:lnTo>
                <a:lnTo>
                  <a:pt x="1528571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13109" y="1643126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64</a:t>
            </a:r>
            <a:r>
              <a:rPr sz="1800" b="1" spc="-5" dirty="0">
                <a:solidFill>
                  <a:srgbClr val="FF0065"/>
                </a:solidFill>
                <a:latin typeface="宋体"/>
                <a:cs typeface="宋体"/>
              </a:rPr>
              <a:t>位明文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1039" y="1644395"/>
            <a:ext cx="12954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56467" y="1639823"/>
            <a:ext cx="1305560" cy="314960"/>
          </a:xfrm>
          <a:custGeom>
            <a:avLst/>
            <a:gdLst/>
            <a:ahLst/>
            <a:cxnLst/>
            <a:rect l="l" t="t" r="r" b="b"/>
            <a:pathLst>
              <a:path w="1305560" h="314960">
                <a:moveTo>
                  <a:pt x="1305306" y="156972"/>
                </a:moveTo>
                <a:lnTo>
                  <a:pt x="1304544" y="152400"/>
                </a:lnTo>
                <a:lnTo>
                  <a:pt x="1303782" y="148590"/>
                </a:lnTo>
                <a:lnTo>
                  <a:pt x="1303020" y="144018"/>
                </a:lnTo>
                <a:lnTo>
                  <a:pt x="1257734" y="97494"/>
                </a:lnTo>
                <a:lnTo>
                  <a:pt x="1220137" y="78379"/>
                </a:lnTo>
                <a:lnTo>
                  <a:pt x="1174897" y="61810"/>
                </a:lnTo>
                <a:lnTo>
                  <a:pt x="1123757" y="47623"/>
                </a:lnTo>
                <a:lnTo>
                  <a:pt x="1068461" y="35653"/>
                </a:lnTo>
                <a:lnTo>
                  <a:pt x="1010754" y="25736"/>
                </a:lnTo>
                <a:lnTo>
                  <a:pt x="952380" y="17708"/>
                </a:lnTo>
                <a:lnTo>
                  <a:pt x="895083" y="11404"/>
                </a:lnTo>
                <a:lnTo>
                  <a:pt x="840608" y="6660"/>
                </a:lnTo>
                <a:lnTo>
                  <a:pt x="790697" y="3312"/>
                </a:lnTo>
                <a:lnTo>
                  <a:pt x="747096" y="1195"/>
                </a:lnTo>
                <a:lnTo>
                  <a:pt x="685800" y="0"/>
                </a:lnTo>
                <a:lnTo>
                  <a:pt x="618744" y="0"/>
                </a:lnTo>
                <a:lnTo>
                  <a:pt x="557146" y="1290"/>
                </a:lnTo>
                <a:lnTo>
                  <a:pt x="513550" y="3414"/>
                </a:lnTo>
                <a:lnTo>
                  <a:pt x="463722" y="6750"/>
                </a:lnTo>
                <a:lnTo>
                  <a:pt x="409388" y="11467"/>
                </a:lnTo>
                <a:lnTo>
                  <a:pt x="352273" y="17734"/>
                </a:lnTo>
                <a:lnTo>
                  <a:pt x="294103" y="25722"/>
                </a:lnTo>
                <a:lnTo>
                  <a:pt x="236602" y="35598"/>
                </a:lnTo>
                <a:lnTo>
                  <a:pt x="181497" y="47534"/>
                </a:lnTo>
                <a:lnTo>
                  <a:pt x="130513" y="61697"/>
                </a:lnTo>
                <a:lnTo>
                  <a:pt x="85374" y="78258"/>
                </a:lnTo>
                <a:lnTo>
                  <a:pt x="47806" y="97385"/>
                </a:lnTo>
                <a:lnTo>
                  <a:pt x="2285" y="144018"/>
                </a:lnTo>
                <a:lnTo>
                  <a:pt x="0" y="153162"/>
                </a:lnTo>
                <a:lnTo>
                  <a:pt x="0" y="157734"/>
                </a:lnTo>
                <a:lnTo>
                  <a:pt x="762" y="162306"/>
                </a:lnTo>
                <a:lnTo>
                  <a:pt x="762" y="166116"/>
                </a:lnTo>
                <a:lnTo>
                  <a:pt x="3810" y="175260"/>
                </a:lnTo>
                <a:lnTo>
                  <a:pt x="9906" y="182660"/>
                </a:lnTo>
                <a:lnTo>
                  <a:pt x="9906" y="153924"/>
                </a:lnTo>
                <a:lnTo>
                  <a:pt x="10668" y="150114"/>
                </a:lnTo>
                <a:lnTo>
                  <a:pt x="59009" y="101838"/>
                </a:lnTo>
                <a:lnTo>
                  <a:pt x="98284" y="83255"/>
                </a:lnTo>
                <a:lnTo>
                  <a:pt x="145460" y="67158"/>
                </a:lnTo>
                <a:lnTo>
                  <a:pt x="198723" y="53397"/>
                </a:lnTo>
                <a:lnTo>
                  <a:pt x="256254" y="41823"/>
                </a:lnTo>
                <a:lnTo>
                  <a:pt x="316239" y="32284"/>
                </a:lnTo>
                <a:lnTo>
                  <a:pt x="376942" y="24624"/>
                </a:lnTo>
                <a:lnTo>
                  <a:pt x="436304" y="18715"/>
                </a:lnTo>
                <a:lnTo>
                  <a:pt x="492752" y="14383"/>
                </a:lnTo>
                <a:lnTo>
                  <a:pt x="544389" y="11486"/>
                </a:lnTo>
                <a:lnTo>
                  <a:pt x="589399" y="9875"/>
                </a:lnTo>
                <a:lnTo>
                  <a:pt x="625965" y="9398"/>
                </a:lnTo>
                <a:lnTo>
                  <a:pt x="652272" y="9906"/>
                </a:lnTo>
                <a:lnTo>
                  <a:pt x="685800" y="9906"/>
                </a:lnTo>
                <a:lnTo>
                  <a:pt x="718566" y="10668"/>
                </a:lnTo>
                <a:lnTo>
                  <a:pt x="743273" y="10665"/>
                </a:lnTo>
                <a:lnTo>
                  <a:pt x="778606" y="11940"/>
                </a:lnTo>
                <a:lnTo>
                  <a:pt x="824319" y="14723"/>
                </a:lnTo>
                <a:lnTo>
                  <a:pt x="876292" y="19023"/>
                </a:lnTo>
                <a:lnTo>
                  <a:pt x="933057" y="25016"/>
                </a:lnTo>
                <a:lnTo>
                  <a:pt x="992731" y="32887"/>
                </a:lnTo>
                <a:lnTo>
                  <a:pt x="1052760" y="42737"/>
                </a:lnTo>
                <a:lnTo>
                  <a:pt x="1110897" y="54700"/>
                </a:lnTo>
                <a:lnTo>
                  <a:pt x="1164897" y="68908"/>
                </a:lnTo>
                <a:lnTo>
                  <a:pt x="1212517" y="85497"/>
                </a:lnTo>
                <a:lnTo>
                  <a:pt x="1251510" y="104598"/>
                </a:lnTo>
                <a:lnTo>
                  <a:pt x="1294638" y="150876"/>
                </a:lnTo>
                <a:lnTo>
                  <a:pt x="1295400" y="153924"/>
                </a:lnTo>
                <a:lnTo>
                  <a:pt x="1295400" y="182350"/>
                </a:lnTo>
                <a:lnTo>
                  <a:pt x="1304544" y="161544"/>
                </a:lnTo>
                <a:lnTo>
                  <a:pt x="1305306" y="156972"/>
                </a:lnTo>
                <a:close/>
              </a:path>
              <a:path w="1305560" h="314960">
                <a:moveTo>
                  <a:pt x="1295400" y="182350"/>
                </a:moveTo>
                <a:lnTo>
                  <a:pt x="1295400" y="160782"/>
                </a:lnTo>
                <a:lnTo>
                  <a:pt x="1294638" y="164592"/>
                </a:lnTo>
                <a:lnTo>
                  <a:pt x="1278742" y="189103"/>
                </a:lnTo>
                <a:lnTo>
                  <a:pt x="1210912" y="229809"/>
                </a:lnTo>
                <a:lnTo>
                  <a:pt x="1163345" y="246288"/>
                </a:lnTo>
                <a:lnTo>
                  <a:pt x="1109586" y="260374"/>
                </a:lnTo>
                <a:lnTo>
                  <a:pt x="1051818" y="272210"/>
                </a:lnTo>
                <a:lnTo>
                  <a:pt x="992224" y="281939"/>
                </a:lnTo>
                <a:lnTo>
                  <a:pt x="932988" y="289703"/>
                </a:lnTo>
                <a:lnTo>
                  <a:pt x="875981" y="295670"/>
                </a:lnTo>
                <a:lnTo>
                  <a:pt x="823749" y="299941"/>
                </a:lnTo>
                <a:lnTo>
                  <a:pt x="779251" y="302630"/>
                </a:lnTo>
                <a:lnTo>
                  <a:pt x="718566" y="304038"/>
                </a:lnTo>
                <a:lnTo>
                  <a:pt x="685800" y="304800"/>
                </a:lnTo>
                <a:lnTo>
                  <a:pt x="652272" y="304800"/>
                </a:lnTo>
                <a:lnTo>
                  <a:pt x="625965" y="305039"/>
                </a:lnTo>
                <a:lnTo>
                  <a:pt x="618744" y="304970"/>
                </a:lnTo>
                <a:lnTo>
                  <a:pt x="541530" y="302829"/>
                </a:lnTo>
                <a:lnTo>
                  <a:pt x="490460" y="300019"/>
                </a:lnTo>
                <a:lnTo>
                  <a:pt x="435049" y="295858"/>
                </a:lnTo>
                <a:lnTo>
                  <a:pt x="376861" y="290175"/>
                </a:lnTo>
                <a:lnTo>
                  <a:pt x="317782" y="282835"/>
                </a:lnTo>
                <a:lnTo>
                  <a:pt x="259211" y="273644"/>
                </a:lnTo>
                <a:lnTo>
                  <a:pt x="202874" y="262449"/>
                </a:lnTo>
                <a:lnTo>
                  <a:pt x="150412" y="249087"/>
                </a:lnTo>
                <a:lnTo>
                  <a:pt x="103470" y="233393"/>
                </a:lnTo>
                <a:lnTo>
                  <a:pt x="63690" y="215204"/>
                </a:lnTo>
                <a:lnTo>
                  <a:pt x="12192" y="170688"/>
                </a:lnTo>
                <a:lnTo>
                  <a:pt x="10668" y="163830"/>
                </a:lnTo>
                <a:lnTo>
                  <a:pt x="9906" y="160782"/>
                </a:lnTo>
                <a:lnTo>
                  <a:pt x="23456" y="199111"/>
                </a:lnTo>
                <a:lnTo>
                  <a:pt x="91176" y="238742"/>
                </a:lnTo>
                <a:lnTo>
                  <a:pt x="136356" y="254823"/>
                </a:lnTo>
                <a:lnTo>
                  <a:pt x="187152" y="268616"/>
                </a:lnTo>
                <a:lnTo>
                  <a:pt x="242120" y="280272"/>
                </a:lnTo>
                <a:lnTo>
                  <a:pt x="299811" y="289942"/>
                </a:lnTo>
                <a:lnTo>
                  <a:pt x="358780" y="297777"/>
                </a:lnTo>
                <a:lnTo>
                  <a:pt x="417579" y="303928"/>
                </a:lnTo>
                <a:lnTo>
                  <a:pt x="474762" y="308547"/>
                </a:lnTo>
                <a:lnTo>
                  <a:pt x="528882" y="311785"/>
                </a:lnTo>
                <a:lnTo>
                  <a:pt x="578493" y="313792"/>
                </a:lnTo>
                <a:lnTo>
                  <a:pt x="618744" y="314648"/>
                </a:lnTo>
                <a:lnTo>
                  <a:pt x="658398" y="314720"/>
                </a:lnTo>
                <a:lnTo>
                  <a:pt x="685800" y="313944"/>
                </a:lnTo>
                <a:lnTo>
                  <a:pt x="718566" y="313944"/>
                </a:lnTo>
                <a:lnTo>
                  <a:pt x="751332" y="312420"/>
                </a:lnTo>
                <a:lnTo>
                  <a:pt x="773802" y="312197"/>
                </a:lnTo>
                <a:lnTo>
                  <a:pt x="808141" y="310613"/>
                </a:lnTo>
                <a:lnTo>
                  <a:pt x="852024" y="307520"/>
                </a:lnTo>
                <a:lnTo>
                  <a:pt x="903127" y="302773"/>
                </a:lnTo>
                <a:lnTo>
                  <a:pt x="959128" y="296226"/>
                </a:lnTo>
                <a:lnTo>
                  <a:pt x="1017701" y="287733"/>
                </a:lnTo>
                <a:lnTo>
                  <a:pt x="1076522" y="277148"/>
                </a:lnTo>
                <a:lnTo>
                  <a:pt x="1133269" y="264326"/>
                </a:lnTo>
                <a:lnTo>
                  <a:pt x="1185617" y="249120"/>
                </a:lnTo>
                <a:lnTo>
                  <a:pt x="1231243" y="231385"/>
                </a:lnTo>
                <a:lnTo>
                  <a:pt x="1267821" y="210974"/>
                </a:lnTo>
                <a:lnTo>
                  <a:pt x="1293030" y="187742"/>
                </a:lnTo>
                <a:lnTo>
                  <a:pt x="1295400" y="182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1233" y="1657604"/>
            <a:ext cx="636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置换</a:t>
            </a:r>
            <a:r>
              <a:rPr sz="1600" b="1" dirty="0">
                <a:latin typeface="Times New Roman"/>
                <a:cs typeface="Times New Roman"/>
              </a:rPr>
              <a:t>IP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60839" y="1733550"/>
            <a:ext cx="1600200" cy="127635"/>
          </a:xfrm>
          <a:custGeom>
            <a:avLst/>
            <a:gdLst/>
            <a:ahLst/>
            <a:cxnLst/>
            <a:rect l="l" t="t" r="r" b="b"/>
            <a:pathLst>
              <a:path w="1600200" h="127635">
                <a:moveTo>
                  <a:pt x="1485899" y="68579"/>
                </a:moveTo>
                <a:lnTo>
                  <a:pt x="1485899" y="58673"/>
                </a:lnTo>
                <a:lnTo>
                  <a:pt x="0" y="58673"/>
                </a:lnTo>
                <a:lnTo>
                  <a:pt x="0" y="68579"/>
                </a:lnTo>
                <a:lnTo>
                  <a:pt x="1485899" y="68579"/>
                </a:lnTo>
                <a:close/>
              </a:path>
              <a:path w="1600200" h="127635">
                <a:moveTo>
                  <a:pt x="1600200" y="63245"/>
                </a:moveTo>
                <a:lnTo>
                  <a:pt x="1473708" y="0"/>
                </a:lnTo>
                <a:lnTo>
                  <a:pt x="1473708" y="58673"/>
                </a:lnTo>
                <a:lnTo>
                  <a:pt x="1485899" y="58673"/>
                </a:lnTo>
                <a:lnTo>
                  <a:pt x="1485899" y="121084"/>
                </a:lnTo>
                <a:lnTo>
                  <a:pt x="1600200" y="63245"/>
                </a:lnTo>
                <a:close/>
              </a:path>
              <a:path w="1600200" h="127635">
                <a:moveTo>
                  <a:pt x="1485899" y="121084"/>
                </a:moveTo>
                <a:lnTo>
                  <a:pt x="1485899" y="68579"/>
                </a:lnTo>
                <a:lnTo>
                  <a:pt x="1473708" y="68579"/>
                </a:lnTo>
                <a:lnTo>
                  <a:pt x="1473708" y="127253"/>
                </a:lnTo>
                <a:lnTo>
                  <a:pt x="1485899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9839" y="3092195"/>
            <a:ext cx="761999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50953" y="3088640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41839" y="2253995"/>
            <a:ext cx="3581399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37267" y="2249423"/>
            <a:ext cx="3591560" cy="924560"/>
          </a:xfrm>
          <a:custGeom>
            <a:avLst/>
            <a:gdLst/>
            <a:ahLst/>
            <a:cxnLst/>
            <a:rect l="l" t="t" r="r" b="b"/>
            <a:pathLst>
              <a:path w="3591559" h="924560">
                <a:moveTo>
                  <a:pt x="3591306" y="924305"/>
                </a:moveTo>
                <a:lnTo>
                  <a:pt x="3591306" y="0"/>
                </a:lnTo>
                <a:lnTo>
                  <a:pt x="0" y="0"/>
                </a:lnTo>
                <a:lnTo>
                  <a:pt x="0" y="924305"/>
                </a:lnTo>
                <a:lnTo>
                  <a:pt x="4572" y="9243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581399" y="9905"/>
                </a:lnTo>
                <a:lnTo>
                  <a:pt x="3581399" y="4571"/>
                </a:lnTo>
                <a:lnTo>
                  <a:pt x="3585959" y="9905"/>
                </a:lnTo>
                <a:lnTo>
                  <a:pt x="3585959" y="924305"/>
                </a:lnTo>
                <a:lnTo>
                  <a:pt x="3591306" y="924305"/>
                </a:lnTo>
                <a:close/>
              </a:path>
              <a:path w="3591559" h="9245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591559" h="924560">
                <a:moveTo>
                  <a:pt x="9905" y="914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914399"/>
                </a:lnTo>
                <a:lnTo>
                  <a:pt x="9905" y="914399"/>
                </a:lnTo>
                <a:close/>
              </a:path>
              <a:path w="3591559" h="924560">
                <a:moveTo>
                  <a:pt x="3585959" y="914399"/>
                </a:moveTo>
                <a:lnTo>
                  <a:pt x="4572" y="914399"/>
                </a:lnTo>
                <a:lnTo>
                  <a:pt x="9905" y="918971"/>
                </a:lnTo>
                <a:lnTo>
                  <a:pt x="9905" y="924305"/>
                </a:lnTo>
                <a:lnTo>
                  <a:pt x="3581399" y="924305"/>
                </a:lnTo>
                <a:lnTo>
                  <a:pt x="3581399" y="918971"/>
                </a:lnTo>
                <a:lnTo>
                  <a:pt x="3585959" y="914399"/>
                </a:lnTo>
                <a:close/>
              </a:path>
              <a:path w="3591559" h="924560">
                <a:moveTo>
                  <a:pt x="9905" y="924305"/>
                </a:moveTo>
                <a:lnTo>
                  <a:pt x="9905" y="918971"/>
                </a:lnTo>
                <a:lnTo>
                  <a:pt x="4572" y="914399"/>
                </a:lnTo>
                <a:lnTo>
                  <a:pt x="4572" y="924305"/>
                </a:lnTo>
                <a:lnTo>
                  <a:pt x="9905" y="924305"/>
                </a:lnTo>
                <a:close/>
              </a:path>
              <a:path w="3591559" h="924560">
                <a:moveTo>
                  <a:pt x="3585959" y="9905"/>
                </a:moveTo>
                <a:lnTo>
                  <a:pt x="3581399" y="4571"/>
                </a:lnTo>
                <a:lnTo>
                  <a:pt x="3581399" y="9905"/>
                </a:lnTo>
                <a:lnTo>
                  <a:pt x="3585959" y="9905"/>
                </a:lnTo>
                <a:close/>
              </a:path>
              <a:path w="3591559" h="924560">
                <a:moveTo>
                  <a:pt x="3585959" y="914399"/>
                </a:moveTo>
                <a:lnTo>
                  <a:pt x="3585959" y="9905"/>
                </a:lnTo>
                <a:lnTo>
                  <a:pt x="3581399" y="9905"/>
                </a:lnTo>
                <a:lnTo>
                  <a:pt x="3581399" y="914399"/>
                </a:lnTo>
                <a:lnTo>
                  <a:pt x="3585959" y="914399"/>
                </a:lnTo>
                <a:close/>
              </a:path>
              <a:path w="3591559" h="924560">
                <a:moveTo>
                  <a:pt x="3585959" y="924305"/>
                </a:moveTo>
                <a:lnTo>
                  <a:pt x="3585959" y="914399"/>
                </a:lnTo>
                <a:lnTo>
                  <a:pt x="3581399" y="918971"/>
                </a:lnTo>
                <a:lnTo>
                  <a:pt x="3581399" y="924305"/>
                </a:lnTo>
                <a:lnTo>
                  <a:pt x="3585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9639" y="2482595"/>
            <a:ext cx="6858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85067" y="2478023"/>
            <a:ext cx="695960" cy="238760"/>
          </a:xfrm>
          <a:custGeom>
            <a:avLst/>
            <a:gdLst/>
            <a:ahLst/>
            <a:cxnLst/>
            <a:rect l="l" t="t" r="r" b="b"/>
            <a:pathLst>
              <a:path w="695960" h="238760">
                <a:moveTo>
                  <a:pt x="695706" y="238505"/>
                </a:moveTo>
                <a:lnTo>
                  <a:pt x="695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85800" y="9905"/>
                </a:lnTo>
                <a:lnTo>
                  <a:pt x="685800" y="4571"/>
                </a:lnTo>
                <a:lnTo>
                  <a:pt x="690372" y="9905"/>
                </a:lnTo>
                <a:lnTo>
                  <a:pt x="690372" y="238505"/>
                </a:lnTo>
                <a:lnTo>
                  <a:pt x="695706" y="238505"/>
                </a:lnTo>
                <a:close/>
              </a:path>
              <a:path w="6959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959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695960" h="238760">
                <a:moveTo>
                  <a:pt x="6903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685800" y="238505"/>
                </a:lnTo>
                <a:lnTo>
                  <a:pt x="685800" y="233171"/>
                </a:lnTo>
                <a:lnTo>
                  <a:pt x="690372" y="228599"/>
                </a:lnTo>
                <a:close/>
              </a:path>
              <a:path w="6959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695960" h="238760">
                <a:moveTo>
                  <a:pt x="690372" y="9905"/>
                </a:moveTo>
                <a:lnTo>
                  <a:pt x="685800" y="4571"/>
                </a:lnTo>
                <a:lnTo>
                  <a:pt x="685800" y="9905"/>
                </a:lnTo>
                <a:lnTo>
                  <a:pt x="690372" y="9905"/>
                </a:lnTo>
                <a:close/>
              </a:path>
              <a:path w="695960" h="238760">
                <a:moveTo>
                  <a:pt x="690372" y="228599"/>
                </a:moveTo>
                <a:lnTo>
                  <a:pt x="690372" y="9905"/>
                </a:lnTo>
                <a:lnTo>
                  <a:pt x="685800" y="9905"/>
                </a:lnTo>
                <a:lnTo>
                  <a:pt x="685800" y="228599"/>
                </a:lnTo>
                <a:lnTo>
                  <a:pt x="690372" y="228599"/>
                </a:lnTo>
                <a:close/>
              </a:path>
              <a:path w="695960" h="238760">
                <a:moveTo>
                  <a:pt x="690372" y="238505"/>
                </a:moveTo>
                <a:lnTo>
                  <a:pt x="690372" y="228599"/>
                </a:lnTo>
                <a:lnTo>
                  <a:pt x="685800" y="233171"/>
                </a:lnTo>
                <a:lnTo>
                  <a:pt x="685800" y="238505"/>
                </a:lnTo>
                <a:lnTo>
                  <a:pt x="690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49729" y="24409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75627" y="2177795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175627" y="2174240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207393" y="1949195"/>
            <a:ext cx="127253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51439" y="2101976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400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89717" y="2101595"/>
            <a:ext cx="127000" cy="379730"/>
          </a:xfrm>
          <a:custGeom>
            <a:avLst/>
            <a:gdLst/>
            <a:ahLst/>
            <a:cxnLst/>
            <a:rect l="l" t="t" r="r" b="b"/>
            <a:pathLst>
              <a:path w="127000" h="379730">
                <a:moveTo>
                  <a:pt x="67817" y="371716"/>
                </a:moveTo>
                <a:lnTo>
                  <a:pt x="67817" y="265176"/>
                </a:lnTo>
                <a:lnTo>
                  <a:pt x="58673" y="265176"/>
                </a:lnTo>
                <a:lnTo>
                  <a:pt x="58601" y="252630"/>
                </a:lnTo>
                <a:lnTo>
                  <a:pt x="0" y="252984"/>
                </a:lnTo>
                <a:lnTo>
                  <a:pt x="64007" y="379476"/>
                </a:lnTo>
                <a:lnTo>
                  <a:pt x="67817" y="371716"/>
                </a:lnTo>
                <a:close/>
              </a:path>
              <a:path w="127000" h="379730">
                <a:moveTo>
                  <a:pt x="67781" y="252575"/>
                </a:moveTo>
                <a:lnTo>
                  <a:pt x="67055" y="0"/>
                </a:lnTo>
                <a:lnTo>
                  <a:pt x="57149" y="0"/>
                </a:lnTo>
                <a:lnTo>
                  <a:pt x="58601" y="252630"/>
                </a:lnTo>
                <a:lnTo>
                  <a:pt x="67781" y="252575"/>
                </a:lnTo>
                <a:close/>
              </a:path>
              <a:path w="127000" h="379730">
                <a:moveTo>
                  <a:pt x="67817" y="265176"/>
                </a:moveTo>
                <a:lnTo>
                  <a:pt x="67781" y="252575"/>
                </a:lnTo>
                <a:lnTo>
                  <a:pt x="58601" y="252630"/>
                </a:lnTo>
                <a:lnTo>
                  <a:pt x="58673" y="265176"/>
                </a:lnTo>
                <a:lnTo>
                  <a:pt x="67817" y="265176"/>
                </a:lnTo>
                <a:close/>
              </a:path>
              <a:path w="127000" h="379730">
                <a:moveTo>
                  <a:pt x="126491" y="252222"/>
                </a:moveTo>
                <a:lnTo>
                  <a:pt x="67781" y="252575"/>
                </a:lnTo>
                <a:lnTo>
                  <a:pt x="67817" y="371716"/>
                </a:lnTo>
                <a:lnTo>
                  <a:pt x="126491" y="252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575439" y="2571750"/>
            <a:ext cx="914400" cy="127635"/>
          </a:xfrm>
          <a:custGeom>
            <a:avLst/>
            <a:gdLst/>
            <a:ahLst/>
            <a:cxnLst/>
            <a:rect l="l" t="t" r="r" b="b"/>
            <a:pathLst>
              <a:path w="914400" h="127635">
                <a:moveTo>
                  <a:pt x="127253" y="58673"/>
                </a:moveTo>
                <a:lnTo>
                  <a:pt x="127253" y="0"/>
                </a:lnTo>
                <a:lnTo>
                  <a:pt x="0" y="63245"/>
                </a:lnTo>
                <a:lnTo>
                  <a:pt x="114287" y="120731"/>
                </a:lnTo>
                <a:lnTo>
                  <a:pt x="114287" y="58673"/>
                </a:lnTo>
                <a:lnTo>
                  <a:pt x="127253" y="58673"/>
                </a:lnTo>
                <a:close/>
              </a:path>
              <a:path w="914400" h="127635">
                <a:moveTo>
                  <a:pt x="914387" y="68579"/>
                </a:moveTo>
                <a:lnTo>
                  <a:pt x="914387" y="58673"/>
                </a:lnTo>
                <a:lnTo>
                  <a:pt x="114287" y="58673"/>
                </a:lnTo>
                <a:lnTo>
                  <a:pt x="114287" y="68579"/>
                </a:lnTo>
                <a:lnTo>
                  <a:pt x="914387" y="68579"/>
                </a:lnTo>
                <a:close/>
              </a:path>
              <a:path w="914400" h="127635">
                <a:moveTo>
                  <a:pt x="127253" y="127253"/>
                </a:moveTo>
                <a:lnTo>
                  <a:pt x="127253" y="68579"/>
                </a:lnTo>
                <a:lnTo>
                  <a:pt x="114287" y="68579"/>
                </a:lnTo>
                <a:lnTo>
                  <a:pt x="114287" y="120731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03839" y="2533650"/>
            <a:ext cx="687070" cy="127000"/>
          </a:xfrm>
          <a:custGeom>
            <a:avLst/>
            <a:gdLst/>
            <a:ahLst/>
            <a:cxnLst/>
            <a:rect l="l" t="t" r="r" b="b"/>
            <a:pathLst>
              <a:path w="687070" h="127000">
                <a:moveTo>
                  <a:pt x="126565" y="58601"/>
                </a:moveTo>
                <a:lnTo>
                  <a:pt x="122681" y="0"/>
                </a:lnTo>
                <a:lnTo>
                  <a:pt x="0" y="71628"/>
                </a:lnTo>
                <a:lnTo>
                  <a:pt x="114300" y="119474"/>
                </a:lnTo>
                <a:lnTo>
                  <a:pt x="114300" y="59436"/>
                </a:lnTo>
                <a:lnTo>
                  <a:pt x="126565" y="58601"/>
                </a:lnTo>
                <a:close/>
              </a:path>
              <a:path w="687070" h="127000">
                <a:moveTo>
                  <a:pt x="127172" y="67772"/>
                </a:moveTo>
                <a:lnTo>
                  <a:pt x="126565" y="58601"/>
                </a:lnTo>
                <a:lnTo>
                  <a:pt x="114300" y="59436"/>
                </a:lnTo>
                <a:lnTo>
                  <a:pt x="115062" y="68580"/>
                </a:lnTo>
                <a:lnTo>
                  <a:pt x="127172" y="67772"/>
                </a:lnTo>
                <a:close/>
              </a:path>
              <a:path w="687070" h="127000">
                <a:moveTo>
                  <a:pt x="131064" y="126492"/>
                </a:moveTo>
                <a:lnTo>
                  <a:pt x="127172" y="67772"/>
                </a:lnTo>
                <a:lnTo>
                  <a:pt x="115062" y="68580"/>
                </a:lnTo>
                <a:lnTo>
                  <a:pt x="114300" y="59436"/>
                </a:lnTo>
                <a:lnTo>
                  <a:pt x="114300" y="119474"/>
                </a:lnTo>
                <a:lnTo>
                  <a:pt x="131064" y="126492"/>
                </a:lnTo>
                <a:close/>
              </a:path>
              <a:path w="687070" h="127000">
                <a:moveTo>
                  <a:pt x="686562" y="30480"/>
                </a:moveTo>
                <a:lnTo>
                  <a:pt x="685800" y="20574"/>
                </a:lnTo>
                <a:lnTo>
                  <a:pt x="126565" y="58601"/>
                </a:lnTo>
                <a:lnTo>
                  <a:pt x="127172" y="67772"/>
                </a:lnTo>
                <a:lnTo>
                  <a:pt x="686562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46867" y="2711195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60" h="76200">
                <a:moveTo>
                  <a:pt x="0" y="0"/>
                </a:moveTo>
                <a:lnTo>
                  <a:pt x="0" y="76200"/>
                </a:lnTo>
                <a:lnTo>
                  <a:pt x="9906" y="76200"/>
                </a:lnTo>
                <a:lnTo>
                  <a:pt x="9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90220" y="2101595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988193" y="2939795"/>
            <a:ext cx="12725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426593" y="2939795"/>
            <a:ext cx="127241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51439" y="2782823"/>
            <a:ext cx="2439670" cy="162560"/>
          </a:xfrm>
          <a:custGeom>
            <a:avLst/>
            <a:gdLst/>
            <a:ahLst/>
            <a:cxnLst/>
            <a:rect l="l" t="t" r="r" b="b"/>
            <a:pathLst>
              <a:path w="2439670" h="162560">
                <a:moveTo>
                  <a:pt x="2439162" y="9906"/>
                </a:moveTo>
                <a:lnTo>
                  <a:pt x="2438400" y="0"/>
                </a:lnTo>
                <a:lnTo>
                  <a:pt x="0" y="152400"/>
                </a:lnTo>
                <a:lnTo>
                  <a:pt x="762" y="162306"/>
                </a:lnTo>
                <a:lnTo>
                  <a:pt x="243916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589915" y="2783840"/>
            <a:ext cx="23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18864" y="278384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51439" y="2782823"/>
            <a:ext cx="2439670" cy="162560"/>
          </a:xfrm>
          <a:custGeom>
            <a:avLst/>
            <a:gdLst/>
            <a:ahLst/>
            <a:cxnLst/>
            <a:rect l="l" t="t" r="r" b="b"/>
            <a:pathLst>
              <a:path w="2439670" h="162560">
                <a:moveTo>
                  <a:pt x="2439162" y="152399"/>
                </a:moveTo>
                <a:lnTo>
                  <a:pt x="762" y="0"/>
                </a:lnTo>
                <a:lnTo>
                  <a:pt x="0" y="9906"/>
                </a:lnTo>
                <a:lnTo>
                  <a:pt x="2438400" y="162305"/>
                </a:lnTo>
                <a:lnTo>
                  <a:pt x="2439162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146439" y="2482595"/>
            <a:ext cx="1143000" cy="3048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0" tIns="1143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FF0065"/>
                </a:solidFill>
                <a:latin typeface="宋体"/>
                <a:cs typeface="宋体"/>
              </a:rPr>
              <a:t>第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1</a:t>
            </a:r>
            <a:r>
              <a:rPr sz="1800" b="1" spc="-10" dirty="0">
                <a:solidFill>
                  <a:srgbClr val="FF0065"/>
                </a:solidFill>
                <a:latin typeface="宋体"/>
                <a:cs typeface="宋体"/>
              </a:rPr>
              <a:t>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023227" y="2863595"/>
            <a:ext cx="175260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053967" y="2862326"/>
            <a:ext cx="1691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r>
              <a:rPr sz="1800" spc="-5" dirty="0">
                <a:latin typeface="宋体"/>
                <a:cs typeface="宋体"/>
              </a:rPr>
              <a:t>⊕</a:t>
            </a: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17532" y="1757433"/>
            <a:ext cx="9156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r>
              <a:rPr sz="1800" spc="-11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00FF"/>
                </a:solidFill>
                <a:latin typeface="Arial"/>
                <a:cs typeface="Arial"/>
              </a:rPr>
              <a:t>32</a:t>
            </a: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位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58196" y="1795533"/>
            <a:ext cx="91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b="1" dirty="0">
                <a:solidFill>
                  <a:srgbClr val="00339A"/>
                </a:solidFill>
                <a:latin typeface="Arial"/>
                <a:cs typeface="Arial"/>
              </a:rPr>
              <a:t>32</a:t>
            </a:r>
            <a:r>
              <a:rPr sz="1800" b="1" spc="-5" dirty="0">
                <a:solidFill>
                  <a:srgbClr val="00339A"/>
                </a:solidFill>
                <a:latin typeface="宋体"/>
                <a:cs typeface="宋体"/>
              </a:rPr>
              <a:t>位</a:t>
            </a:r>
            <a:r>
              <a:rPr sz="180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270639" y="2330576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207393" y="2330195"/>
            <a:ext cx="127253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79839" y="4387596"/>
            <a:ext cx="761999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734189" y="4440428"/>
            <a:ext cx="65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</a:t>
            </a:r>
            <a:r>
              <a:rPr sz="2700" spc="-7" baseline="13888" dirty="0">
                <a:latin typeface="Arial"/>
                <a:cs typeface="Arial"/>
              </a:rPr>
              <a:t>=</a:t>
            </a:r>
            <a:r>
              <a:rPr sz="2700" i="1" spc="-7" baseline="13888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441839" y="3625596"/>
            <a:ext cx="3581399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37267" y="3621023"/>
            <a:ext cx="3591560" cy="924560"/>
          </a:xfrm>
          <a:custGeom>
            <a:avLst/>
            <a:gdLst/>
            <a:ahLst/>
            <a:cxnLst/>
            <a:rect l="l" t="t" r="r" b="b"/>
            <a:pathLst>
              <a:path w="3591559" h="924560">
                <a:moveTo>
                  <a:pt x="3591306" y="924305"/>
                </a:moveTo>
                <a:lnTo>
                  <a:pt x="3591306" y="0"/>
                </a:lnTo>
                <a:lnTo>
                  <a:pt x="0" y="0"/>
                </a:lnTo>
                <a:lnTo>
                  <a:pt x="0" y="924306"/>
                </a:lnTo>
                <a:lnTo>
                  <a:pt x="4572" y="924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581399" y="9905"/>
                </a:lnTo>
                <a:lnTo>
                  <a:pt x="3581399" y="4572"/>
                </a:lnTo>
                <a:lnTo>
                  <a:pt x="3585959" y="9905"/>
                </a:lnTo>
                <a:lnTo>
                  <a:pt x="3585959" y="924305"/>
                </a:lnTo>
                <a:lnTo>
                  <a:pt x="3591306" y="924305"/>
                </a:lnTo>
                <a:close/>
              </a:path>
              <a:path w="3591559" h="924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591559" h="924560">
                <a:moveTo>
                  <a:pt x="9905" y="914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3591559" h="924560">
                <a:moveTo>
                  <a:pt x="3585959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3581399" y="924305"/>
                </a:lnTo>
                <a:lnTo>
                  <a:pt x="3581399" y="918972"/>
                </a:lnTo>
                <a:lnTo>
                  <a:pt x="3585959" y="914400"/>
                </a:lnTo>
                <a:close/>
              </a:path>
              <a:path w="3591559" h="924560">
                <a:moveTo>
                  <a:pt x="9905" y="924306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6"/>
                </a:lnTo>
                <a:lnTo>
                  <a:pt x="9905" y="924306"/>
                </a:lnTo>
                <a:close/>
              </a:path>
              <a:path w="3591559" h="924560">
                <a:moveTo>
                  <a:pt x="3585959" y="9905"/>
                </a:moveTo>
                <a:lnTo>
                  <a:pt x="3581399" y="4572"/>
                </a:lnTo>
                <a:lnTo>
                  <a:pt x="3581399" y="9905"/>
                </a:lnTo>
                <a:lnTo>
                  <a:pt x="3585959" y="9905"/>
                </a:lnTo>
                <a:close/>
              </a:path>
              <a:path w="3591559" h="924560">
                <a:moveTo>
                  <a:pt x="3585959" y="914400"/>
                </a:moveTo>
                <a:lnTo>
                  <a:pt x="3585959" y="9905"/>
                </a:lnTo>
                <a:lnTo>
                  <a:pt x="3581399" y="9905"/>
                </a:lnTo>
                <a:lnTo>
                  <a:pt x="3581399" y="914400"/>
                </a:lnTo>
                <a:lnTo>
                  <a:pt x="3585959" y="914400"/>
                </a:lnTo>
                <a:close/>
              </a:path>
              <a:path w="3591559" h="924560">
                <a:moveTo>
                  <a:pt x="3585959" y="924305"/>
                </a:moveTo>
                <a:lnTo>
                  <a:pt x="3585959" y="914400"/>
                </a:lnTo>
                <a:lnTo>
                  <a:pt x="3581399" y="918972"/>
                </a:lnTo>
                <a:lnTo>
                  <a:pt x="3581399" y="924305"/>
                </a:lnTo>
                <a:lnTo>
                  <a:pt x="3585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89639" y="3854196"/>
            <a:ext cx="68580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885067" y="3849623"/>
            <a:ext cx="695960" cy="238760"/>
          </a:xfrm>
          <a:custGeom>
            <a:avLst/>
            <a:gdLst/>
            <a:ahLst/>
            <a:cxnLst/>
            <a:rect l="l" t="t" r="r" b="b"/>
            <a:pathLst>
              <a:path w="695960" h="238760">
                <a:moveTo>
                  <a:pt x="695706" y="238505"/>
                </a:moveTo>
                <a:lnTo>
                  <a:pt x="695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685800" y="9905"/>
                </a:lnTo>
                <a:lnTo>
                  <a:pt x="685800" y="4572"/>
                </a:lnTo>
                <a:lnTo>
                  <a:pt x="690372" y="9905"/>
                </a:lnTo>
                <a:lnTo>
                  <a:pt x="690372" y="238505"/>
                </a:lnTo>
                <a:lnTo>
                  <a:pt x="695706" y="238505"/>
                </a:lnTo>
                <a:close/>
              </a:path>
              <a:path w="6959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959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695960" h="238760">
                <a:moveTo>
                  <a:pt x="6903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685800" y="238505"/>
                </a:lnTo>
                <a:lnTo>
                  <a:pt x="685800" y="233172"/>
                </a:lnTo>
                <a:lnTo>
                  <a:pt x="690372" y="228600"/>
                </a:lnTo>
                <a:close/>
              </a:path>
              <a:path w="6959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695960" h="238760">
                <a:moveTo>
                  <a:pt x="690372" y="9905"/>
                </a:moveTo>
                <a:lnTo>
                  <a:pt x="685800" y="4572"/>
                </a:lnTo>
                <a:lnTo>
                  <a:pt x="685800" y="9905"/>
                </a:lnTo>
                <a:lnTo>
                  <a:pt x="690372" y="9905"/>
                </a:lnTo>
                <a:close/>
              </a:path>
              <a:path w="695960" h="238760">
                <a:moveTo>
                  <a:pt x="690372" y="228600"/>
                </a:moveTo>
                <a:lnTo>
                  <a:pt x="690372" y="9905"/>
                </a:lnTo>
                <a:lnTo>
                  <a:pt x="685800" y="9905"/>
                </a:lnTo>
                <a:lnTo>
                  <a:pt x="685800" y="228600"/>
                </a:lnTo>
                <a:lnTo>
                  <a:pt x="690372" y="228600"/>
                </a:lnTo>
                <a:close/>
              </a:path>
              <a:path w="695960" h="238760">
                <a:moveTo>
                  <a:pt x="690372" y="238505"/>
                </a:moveTo>
                <a:lnTo>
                  <a:pt x="690372" y="228600"/>
                </a:lnTo>
                <a:lnTo>
                  <a:pt x="685800" y="233172"/>
                </a:lnTo>
                <a:lnTo>
                  <a:pt x="685800" y="238505"/>
                </a:lnTo>
                <a:lnTo>
                  <a:pt x="690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49729" y="38125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175627" y="35493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175627" y="3545840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989717" y="3473196"/>
            <a:ext cx="127000" cy="379730"/>
          </a:xfrm>
          <a:custGeom>
            <a:avLst/>
            <a:gdLst/>
            <a:ahLst/>
            <a:cxnLst/>
            <a:rect l="l" t="t" r="r" b="b"/>
            <a:pathLst>
              <a:path w="127000" h="379729">
                <a:moveTo>
                  <a:pt x="67817" y="371716"/>
                </a:moveTo>
                <a:lnTo>
                  <a:pt x="67817" y="265176"/>
                </a:lnTo>
                <a:lnTo>
                  <a:pt x="58673" y="265176"/>
                </a:lnTo>
                <a:lnTo>
                  <a:pt x="58601" y="252630"/>
                </a:lnTo>
                <a:lnTo>
                  <a:pt x="0" y="252984"/>
                </a:lnTo>
                <a:lnTo>
                  <a:pt x="64007" y="379476"/>
                </a:lnTo>
                <a:lnTo>
                  <a:pt x="67817" y="371716"/>
                </a:lnTo>
                <a:close/>
              </a:path>
              <a:path w="127000" h="379729">
                <a:moveTo>
                  <a:pt x="67781" y="252575"/>
                </a:moveTo>
                <a:lnTo>
                  <a:pt x="67055" y="0"/>
                </a:lnTo>
                <a:lnTo>
                  <a:pt x="57149" y="0"/>
                </a:lnTo>
                <a:lnTo>
                  <a:pt x="58601" y="252630"/>
                </a:lnTo>
                <a:lnTo>
                  <a:pt x="67781" y="252575"/>
                </a:lnTo>
                <a:close/>
              </a:path>
              <a:path w="127000" h="379729">
                <a:moveTo>
                  <a:pt x="67817" y="265176"/>
                </a:moveTo>
                <a:lnTo>
                  <a:pt x="67781" y="252575"/>
                </a:lnTo>
                <a:lnTo>
                  <a:pt x="58601" y="252630"/>
                </a:lnTo>
                <a:lnTo>
                  <a:pt x="58673" y="265176"/>
                </a:lnTo>
                <a:lnTo>
                  <a:pt x="67817" y="265176"/>
                </a:lnTo>
                <a:close/>
              </a:path>
              <a:path w="127000" h="379729">
                <a:moveTo>
                  <a:pt x="126491" y="252222"/>
                </a:moveTo>
                <a:lnTo>
                  <a:pt x="67781" y="252575"/>
                </a:lnTo>
                <a:lnTo>
                  <a:pt x="67817" y="371716"/>
                </a:lnTo>
                <a:lnTo>
                  <a:pt x="126491" y="252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75439" y="3943350"/>
            <a:ext cx="914400" cy="127635"/>
          </a:xfrm>
          <a:custGeom>
            <a:avLst/>
            <a:gdLst/>
            <a:ahLst/>
            <a:cxnLst/>
            <a:rect l="l" t="t" r="r" b="b"/>
            <a:pathLst>
              <a:path w="914400" h="127635">
                <a:moveTo>
                  <a:pt x="127253" y="58674"/>
                </a:moveTo>
                <a:lnTo>
                  <a:pt x="127253" y="0"/>
                </a:lnTo>
                <a:lnTo>
                  <a:pt x="0" y="63246"/>
                </a:lnTo>
                <a:lnTo>
                  <a:pt x="114287" y="120731"/>
                </a:lnTo>
                <a:lnTo>
                  <a:pt x="114287" y="58674"/>
                </a:lnTo>
                <a:lnTo>
                  <a:pt x="127253" y="58674"/>
                </a:lnTo>
                <a:close/>
              </a:path>
              <a:path w="914400" h="127635">
                <a:moveTo>
                  <a:pt x="914387" y="68579"/>
                </a:moveTo>
                <a:lnTo>
                  <a:pt x="914387" y="58673"/>
                </a:lnTo>
                <a:lnTo>
                  <a:pt x="114287" y="58674"/>
                </a:lnTo>
                <a:lnTo>
                  <a:pt x="114287" y="68579"/>
                </a:lnTo>
                <a:lnTo>
                  <a:pt x="914387" y="68579"/>
                </a:lnTo>
                <a:close/>
              </a:path>
              <a:path w="914400" h="127635">
                <a:moveTo>
                  <a:pt x="127253" y="127253"/>
                </a:moveTo>
                <a:lnTo>
                  <a:pt x="127253" y="68579"/>
                </a:lnTo>
                <a:lnTo>
                  <a:pt x="114287" y="68579"/>
                </a:lnTo>
                <a:lnTo>
                  <a:pt x="114287" y="120731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203839" y="3895344"/>
            <a:ext cx="687070" cy="127635"/>
          </a:xfrm>
          <a:custGeom>
            <a:avLst/>
            <a:gdLst/>
            <a:ahLst/>
            <a:cxnLst/>
            <a:rect l="l" t="t" r="r" b="b"/>
            <a:pathLst>
              <a:path w="687070" h="127635">
                <a:moveTo>
                  <a:pt x="126545" y="58652"/>
                </a:moveTo>
                <a:lnTo>
                  <a:pt x="122681" y="0"/>
                </a:lnTo>
                <a:lnTo>
                  <a:pt x="0" y="71628"/>
                </a:lnTo>
                <a:lnTo>
                  <a:pt x="114300" y="120139"/>
                </a:lnTo>
                <a:lnTo>
                  <a:pt x="114300" y="59436"/>
                </a:lnTo>
                <a:lnTo>
                  <a:pt x="126545" y="58652"/>
                </a:lnTo>
                <a:close/>
              </a:path>
              <a:path w="687070" h="127635">
                <a:moveTo>
                  <a:pt x="127197" y="68549"/>
                </a:moveTo>
                <a:lnTo>
                  <a:pt x="126545" y="58652"/>
                </a:lnTo>
                <a:lnTo>
                  <a:pt x="114300" y="59436"/>
                </a:lnTo>
                <a:lnTo>
                  <a:pt x="115062" y="69342"/>
                </a:lnTo>
                <a:lnTo>
                  <a:pt x="127197" y="68549"/>
                </a:lnTo>
                <a:close/>
              </a:path>
              <a:path w="687070" h="127635">
                <a:moveTo>
                  <a:pt x="131064" y="127254"/>
                </a:moveTo>
                <a:lnTo>
                  <a:pt x="127197" y="68549"/>
                </a:lnTo>
                <a:lnTo>
                  <a:pt x="115062" y="69342"/>
                </a:lnTo>
                <a:lnTo>
                  <a:pt x="114300" y="59436"/>
                </a:lnTo>
                <a:lnTo>
                  <a:pt x="114300" y="120139"/>
                </a:lnTo>
                <a:lnTo>
                  <a:pt x="131064" y="127254"/>
                </a:lnTo>
                <a:close/>
              </a:path>
              <a:path w="687070" h="127635">
                <a:moveTo>
                  <a:pt x="686562" y="32004"/>
                </a:moveTo>
                <a:lnTo>
                  <a:pt x="685800" y="22860"/>
                </a:lnTo>
                <a:lnTo>
                  <a:pt x="126545" y="58652"/>
                </a:lnTo>
                <a:lnTo>
                  <a:pt x="127197" y="68549"/>
                </a:lnTo>
                <a:lnTo>
                  <a:pt x="686562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46867" y="4082796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60" h="76200">
                <a:moveTo>
                  <a:pt x="0" y="0"/>
                </a:moveTo>
                <a:lnTo>
                  <a:pt x="0" y="76200"/>
                </a:lnTo>
                <a:lnTo>
                  <a:pt x="9906" y="76200"/>
                </a:lnTo>
                <a:lnTo>
                  <a:pt x="9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90220" y="3473196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8193" y="4311396"/>
            <a:ext cx="12725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426593" y="4311396"/>
            <a:ext cx="127241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51439" y="4154423"/>
            <a:ext cx="2439670" cy="162560"/>
          </a:xfrm>
          <a:custGeom>
            <a:avLst/>
            <a:gdLst/>
            <a:ahLst/>
            <a:cxnLst/>
            <a:rect l="l" t="t" r="r" b="b"/>
            <a:pathLst>
              <a:path w="2439670" h="162560">
                <a:moveTo>
                  <a:pt x="2439162" y="9906"/>
                </a:moveTo>
                <a:lnTo>
                  <a:pt x="2438400" y="0"/>
                </a:lnTo>
                <a:lnTo>
                  <a:pt x="0" y="152400"/>
                </a:lnTo>
                <a:lnTo>
                  <a:pt x="762" y="162306"/>
                </a:lnTo>
                <a:lnTo>
                  <a:pt x="2439162" y="9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615061" y="4155440"/>
            <a:ext cx="186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44773" y="4155440"/>
            <a:ext cx="224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51439" y="4154423"/>
            <a:ext cx="2439670" cy="162560"/>
          </a:xfrm>
          <a:custGeom>
            <a:avLst/>
            <a:gdLst/>
            <a:ahLst/>
            <a:cxnLst/>
            <a:rect l="l" t="t" r="r" b="b"/>
            <a:pathLst>
              <a:path w="2439670" h="162560">
                <a:moveTo>
                  <a:pt x="2439162" y="152399"/>
                </a:moveTo>
                <a:lnTo>
                  <a:pt x="762" y="0"/>
                </a:lnTo>
                <a:lnTo>
                  <a:pt x="0" y="9906"/>
                </a:lnTo>
                <a:lnTo>
                  <a:pt x="2438400" y="162305"/>
                </a:lnTo>
                <a:lnTo>
                  <a:pt x="2439162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222639" y="3854196"/>
            <a:ext cx="1066800" cy="30480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1143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FF0065"/>
                </a:solidFill>
                <a:latin typeface="宋体"/>
                <a:cs typeface="宋体"/>
              </a:rPr>
              <a:t>第</a:t>
            </a:r>
            <a:r>
              <a:rPr sz="1800" b="1" spc="-5" dirty="0">
                <a:solidFill>
                  <a:srgbClr val="FF0065"/>
                </a:solidFill>
                <a:latin typeface="Arial"/>
                <a:cs typeface="Arial"/>
              </a:rPr>
              <a:t>i</a:t>
            </a:r>
            <a:r>
              <a:rPr sz="1800" b="1" spc="-10" dirty="0">
                <a:solidFill>
                  <a:srgbClr val="FF0065"/>
                </a:solidFill>
                <a:latin typeface="宋体"/>
                <a:cs typeface="宋体"/>
              </a:rPr>
              <a:t>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23227" y="4235196"/>
            <a:ext cx="1722881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005961" y="4233926"/>
            <a:ext cx="1758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i-1</a:t>
            </a:r>
            <a:r>
              <a:rPr sz="1800" spc="-5" dirty="0">
                <a:latin typeface="宋体"/>
                <a:cs typeface="宋体"/>
              </a:rPr>
              <a:t>⊕</a:t>
            </a: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i-1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270639" y="370217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9" y="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207393" y="3701796"/>
            <a:ext cx="127253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966672" y="3202177"/>
            <a:ext cx="309245" cy="2381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05070" y="3183121"/>
            <a:ext cx="309245" cy="2381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137039" y="6063996"/>
            <a:ext cx="990600" cy="304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441839" y="4997196"/>
            <a:ext cx="3581399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437267" y="4992623"/>
            <a:ext cx="3591560" cy="924560"/>
          </a:xfrm>
          <a:custGeom>
            <a:avLst/>
            <a:gdLst/>
            <a:ahLst/>
            <a:cxnLst/>
            <a:rect l="l" t="t" r="r" b="b"/>
            <a:pathLst>
              <a:path w="3591559" h="924560">
                <a:moveTo>
                  <a:pt x="3591306" y="924305"/>
                </a:moveTo>
                <a:lnTo>
                  <a:pt x="3591306" y="0"/>
                </a:lnTo>
                <a:lnTo>
                  <a:pt x="0" y="0"/>
                </a:lnTo>
                <a:lnTo>
                  <a:pt x="0" y="924306"/>
                </a:lnTo>
                <a:lnTo>
                  <a:pt x="4572" y="9243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581399" y="9905"/>
                </a:lnTo>
                <a:lnTo>
                  <a:pt x="3581399" y="4572"/>
                </a:lnTo>
                <a:lnTo>
                  <a:pt x="3585959" y="9905"/>
                </a:lnTo>
                <a:lnTo>
                  <a:pt x="3585959" y="924305"/>
                </a:lnTo>
                <a:lnTo>
                  <a:pt x="3591306" y="924305"/>
                </a:lnTo>
                <a:close/>
              </a:path>
              <a:path w="3591559" h="9245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591559" h="924560">
                <a:moveTo>
                  <a:pt x="9905" y="9144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914400"/>
                </a:lnTo>
                <a:lnTo>
                  <a:pt x="9905" y="914400"/>
                </a:lnTo>
                <a:close/>
              </a:path>
              <a:path w="3591559" h="924560">
                <a:moveTo>
                  <a:pt x="3585959" y="914400"/>
                </a:moveTo>
                <a:lnTo>
                  <a:pt x="4572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3581399" y="924305"/>
                </a:lnTo>
                <a:lnTo>
                  <a:pt x="3581399" y="918972"/>
                </a:lnTo>
                <a:lnTo>
                  <a:pt x="3585959" y="914400"/>
                </a:lnTo>
                <a:close/>
              </a:path>
              <a:path w="3591559" h="924560">
                <a:moveTo>
                  <a:pt x="9905" y="924306"/>
                </a:moveTo>
                <a:lnTo>
                  <a:pt x="9905" y="918972"/>
                </a:lnTo>
                <a:lnTo>
                  <a:pt x="4572" y="914400"/>
                </a:lnTo>
                <a:lnTo>
                  <a:pt x="4572" y="924306"/>
                </a:lnTo>
                <a:lnTo>
                  <a:pt x="9905" y="924306"/>
                </a:lnTo>
                <a:close/>
              </a:path>
              <a:path w="3591559" h="924560">
                <a:moveTo>
                  <a:pt x="3585959" y="9905"/>
                </a:moveTo>
                <a:lnTo>
                  <a:pt x="3581399" y="4572"/>
                </a:lnTo>
                <a:lnTo>
                  <a:pt x="3581399" y="9905"/>
                </a:lnTo>
                <a:lnTo>
                  <a:pt x="3585959" y="9905"/>
                </a:lnTo>
                <a:close/>
              </a:path>
              <a:path w="3591559" h="924560">
                <a:moveTo>
                  <a:pt x="3585959" y="914400"/>
                </a:moveTo>
                <a:lnTo>
                  <a:pt x="3585959" y="9905"/>
                </a:lnTo>
                <a:lnTo>
                  <a:pt x="3581399" y="9905"/>
                </a:lnTo>
                <a:lnTo>
                  <a:pt x="3581399" y="914400"/>
                </a:lnTo>
                <a:lnTo>
                  <a:pt x="3585959" y="914400"/>
                </a:lnTo>
                <a:close/>
              </a:path>
              <a:path w="3591559" h="924560">
                <a:moveTo>
                  <a:pt x="3585959" y="924305"/>
                </a:moveTo>
                <a:lnTo>
                  <a:pt x="3585959" y="914400"/>
                </a:lnTo>
                <a:lnTo>
                  <a:pt x="3581399" y="918972"/>
                </a:lnTo>
                <a:lnTo>
                  <a:pt x="3581399" y="924305"/>
                </a:lnTo>
                <a:lnTo>
                  <a:pt x="3585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889639" y="5225796"/>
            <a:ext cx="68580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85067" y="5221223"/>
            <a:ext cx="695960" cy="238760"/>
          </a:xfrm>
          <a:custGeom>
            <a:avLst/>
            <a:gdLst/>
            <a:ahLst/>
            <a:cxnLst/>
            <a:rect l="l" t="t" r="r" b="b"/>
            <a:pathLst>
              <a:path w="695960" h="238760">
                <a:moveTo>
                  <a:pt x="695706" y="238505"/>
                </a:moveTo>
                <a:lnTo>
                  <a:pt x="695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685800" y="9905"/>
                </a:lnTo>
                <a:lnTo>
                  <a:pt x="685800" y="4572"/>
                </a:lnTo>
                <a:lnTo>
                  <a:pt x="690372" y="9905"/>
                </a:lnTo>
                <a:lnTo>
                  <a:pt x="690372" y="238505"/>
                </a:lnTo>
                <a:lnTo>
                  <a:pt x="695706" y="238505"/>
                </a:lnTo>
                <a:close/>
              </a:path>
              <a:path w="6959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959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695960" h="238760">
                <a:moveTo>
                  <a:pt x="6903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685800" y="238505"/>
                </a:lnTo>
                <a:lnTo>
                  <a:pt x="685800" y="233172"/>
                </a:lnTo>
                <a:lnTo>
                  <a:pt x="690372" y="228600"/>
                </a:lnTo>
                <a:close/>
              </a:path>
              <a:path w="6959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695960" h="238760">
                <a:moveTo>
                  <a:pt x="690372" y="9905"/>
                </a:moveTo>
                <a:lnTo>
                  <a:pt x="685800" y="4572"/>
                </a:lnTo>
                <a:lnTo>
                  <a:pt x="685800" y="9905"/>
                </a:lnTo>
                <a:lnTo>
                  <a:pt x="690372" y="9905"/>
                </a:lnTo>
                <a:close/>
              </a:path>
              <a:path w="695960" h="238760">
                <a:moveTo>
                  <a:pt x="690372" y="228600"/>
                </a:moveTo>
                <a:lnTo>
                  <a:pt x="690372" y="9905"/>
                </a:lnTo>
                <a:lnTo>
                  <a:pt x="685800" y="9905"/>
                </a:lnTo>
                <a:lnTo>
                  <a:pt x="685800" y="228600"/>
                </a:lnTo>
                <a:lnTo>
                  <a:pt x="690372" y="228600"/>
                </a:lnTo>
                <a:close/>
              </a:path>
              <a:path w="695960" h="238760">
                <a:moveTo>
                  <a:pt x="690372" y="238505"/>
                </a:moveTo>
                <a:lnTo>
                  <a:pt x="690372" y="228600"/>
                </a:lnTo>
                <a:lnTo>
                  <a:pt x="685800" y="233172"/>
                </a:lnTo>
                <a:lnTo>
                  <a:pt x="685800" y="238505"/>
                </a:lnTo>
                <a:lnTo>
                  <a:pt x="690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5149729" y="51841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7175627" y="49209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175627" y="4973828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989717" y="4844796"/>
            <a:ext cx="127000" cy="379730"/>
          </a:xfrm>
          <a:custGeom>
            <a:avLst/>
            <a:gdLst/>
            <a:ahLst/>
            <a:cxnLst/>
            <a:rect l="l" t="t" r="r" b="b"/>
            <a:pathLst>
              <a:path w="127000" h="379729">
                <a:moveTo>
                  <a:pt x="67817" y="371716"/>
                </a:moveTo>
                <a:lnTo>
                  <a:pt x="67817" y="265176"/>
                </a:lnTo>
                <a:lnTo>
                  <a:pt x="58673" y="265176"/>
                </a:lnTo>
                <a:lnTo>
                  <a:pt x="58601" y="252630"/>
                </a:lnTo>
                <a:lnTo>
                  <a:pt x="0" y="252984"/>
                </a:lnTo>
                <a:lnTo>
                  <a:pt x="64007" y="379476"/>
                </a:lnTo>
                <a:lnTo>
                  <a:pt x="67817" y="371716"/>
                </a:lnTo>
                <a:close/>
              </a:path>
              <a:path w="127000" h="379729">
                <a:moveTo>
                  <a:pt x="67781" y="252575"/>
                </a:moveTo>
                <a:lnTo>
                  <a:pt x="67055" y="0"/>
                </a:lnTo>
                <a:lnTo>
                  <a:pt x="57149" y="0"/>
                </a:lnTo>
                <a:lnTo>
                  <a:pt x="58601" y="252630"/>
                </a:lnTo>
                <a:lnTo>
                  <a:pt x="67781" y="252575"/>
                </a:lnTo>
                <a:close/>
              </a:path>
              <a:path w="127000" h="379729">
                <a:moveTo>
                  <a:pt x="67817" y="265176"/>
                </a:moveTo>
                <a:lnTo>
                  <a:pt x="67781" y="252575"/>
                </a:lnTo>
                <a:lnTo>
                  <a:pt x="58601" y="252630"/>
                </a:lnTo>
                <a:lnTo>
                  <a:pt x="58673" y="265176"/>
                </a:lnTo>
                <a:lnTo>
                  <a:pt x="67817" y="265176"/>
                </a:lnTo>
                <a:close/>
              </a:path>
              <a:path w="127000" h="379729">
                <a:moveTo>
                  <a:pt x="126491" y="252222"/>
                </a:moveTo>
                <a:lnTo>
                  <a:pt x="67781" y="252575"/>
                </a:lnTo>
                <a:lnTo>
                  <a:pt x="67817" y="371716"/>
                </a:lnTo>
                <a:lnTo>
                  <a:pt x="126491" y="2522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575439" y="5314950"/>
            <a:ext cx="914400" cy="127635"/>
          </a:xfrm>
          <a:custGeom>
            <a:avLst/>
            <a:gdLst/>
            <a:ahLst/>
            <a:cxnLst/>
            <a:rect l="l" t="t" r="r" b="b"/>
            <a:pathLst>
              <a:path w="914400" h="127635">
                <a:moveTo>
                  <a:pt x="127253" y="58674"/>
                </a:moveTo>
                <a:lnTo>
                  <a:pt x="127253" y="0"/>
                </a:lnTo>
                <a:lnTo>
                  <a:pt x="0" y="63246"/>
                </a:lnTo>
                <a:lnTo>
                  <a:pt x="114287" y="120731"/>
                </a:lnTo>
                <a:lnTo>
                  <a:pt x="114287" y="58674"/>
                </a:lnTo>
                <a:lnTo>
                  <a:pt x="127253" y="58674"/>
                </a:lnTo>
                <a:close/>
              </a:path>
              <a:path w="914400" h="127635">
                <a:moveTo>
                  <a:pt x="914387" y="68579"/>
                </a:moveTo>
                <a:lnTo>
                  <a:pt x="914387" y="58674"/>
                </a:lnTo>
                <a:lnTo>
                  <a:pt x="114287" y="58674"/>
                </a:lnTo>
                <a:lnTo>
                  <a:pt x="114287" y="68579"/>
                </a:lnTo>
                <a:lnTo>
                  <a:pt x="914387" y="68579"/>
                </a:lnTo>
                <a:close/>
              </a:path>
              <a:path w="914400" h="127635">
                <a:moveTo>
                  <a:pt x="127253" y="127253"/>
                </a:moveTo>
                <a:lnTo>
                  <a:pt x="127253" y="68579"/>
                </a:lnTo>
                <a:lnTo>
                  <a:pt x="114287" y="68579"/>
                </a:lnTo>
                <a:lnTo>
                  <a:pt x="114287" y="120731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06125" y="5244846"/>
            <a:ext cx="684530" cy="127000"/>
          </a:xfrm>
          <a:custGeom>
            <a:avLst/>
            <a:gdLst/>
            <a:ahLst/>
            <a:cxnLst/>
            <a:rect l="l" t="t" r="r" b="b"/>
            <a:pathLst>
              <a:path w="684529" h="127000">
                <a:moveTo>
                  <a:pt x="125804" y="58616"/>
                </a:moveTo>
                <a:lnTo>
                  <a:pt x="121919" y="0"/>
                </a:lnTo>
                <a:lnTo>
                  <a:pt x="0" y="71628"/>
                </a:lnTo>
                <a:lnTo>
                  <a:pt x="113537" y="119433"/>
                </a:lnTo>
                <a:lnTo>
                  <a:pt x="113537" y="59436"/>
                </a:lnTo>
                <a:lnTo>
                  <a:pt x="125804" y="58616"/>
                </a:lnTo>
                <a:close/>
              </a:path>
              <a:path w="684529" h="127000">
                <a:moveTo>
                  <a:pt x="126410" y="67770"/>
                </a:moveTo>
                <a:lnTo>
                  <a:pt x="125804" y="58616"/>
                </a:lnTo>
                <a:lnTo>
                  <a:pt x="113537" y="59436"/>
                </a:lnTo>
                <a:lnTo>
                  <a:pt x="114299" y="68580"/>
                </a:lnTo>
                <a:lnTo>
                  <a:pt x="126410" y="67770"/>
                </a:lnTo>
                <a:close/>
              </a:path>
              <a:path w="684529" h="127000">
                <a:moveTo>
                  <a:pt x="130301" y="126492"/>
                </a:moveTo>
                <a:lnTo>
                  <a:pt x="126410" y="67770"/>
                </a:lnTo>
                <a:lnTo>
                  <a:pt x="114299" y="68580"/>
                </a:lnTo>
                <a:lnTo>
                  <a:pt x="113537" y="59436"/>
                </a:lnTo>
                <a:lnTo>
                  <a:pt x="113537" y="119433"/>
                </a:lnTo>
                <a:lnTo>
                  <a:pt x="130301" y="126492"/>
                </a:lnTo>
                <a:close/>
              </a:path>
              <a:path w="684529" h="127000">
                <a:moveTo>
                  <a:pt x="684276" y="30480"/>
                </a:moveTo>
                <a:lnTo>
                  <a:pt x="683513" y="21336"/>
                </a:lnTo>
                <a:lnTo>
                  <a:pt x="125804" y="58616"/>
                </a:lnTo>
                <a:lnTo>
                  <a:pt x="126410" y="67770"/>
                </a:lnTo>
                <a:lnTo>
                  <a:pt x="684276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046867" y="5454396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60" h="76200">
                <a:moveTo>
                  <a:pt x="0" y="0"/>
                </a:moveTo>
                <a:lnTo>
                  <a:pt x="0" y="76200"/>
                </a:lnTo>
                <a:lnTo>
                  <a:pt x="9906" y="76200"/>
                </a:lnTo>
                <a:lnTo>
                  <a:pt x="99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490220" y="4844796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88193" y="5682996"/>
            <a:ext cx="12725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26593" y="5682996"/>
            <a:ext cx="127241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51439" y="5526023"/>
            <a:ext cx="2439670" cy="162560"/>
          </a:xfrm>
          <a:custGeom>
            <a:avLst/>
            <a:gdLst/>
            <a:ahLst/>
            <a:cxnLst/>
            <a:rect l="l" t="t" r="r" b="b"/>
            <a:pathLst>
              <a:path w="2439670" h="162560">
                <a:moveTo>
                  <a:pt x="2439162" y="9905"/>
                </a:moveTo>
                <a:lnTo>
                  <a:pt x="2438400" y="0"/>
                </a:lnTo>
                <a:lnTo>
                  <a:pt x="0" y="152399"/>
                </a:lnTo>
                <a:lnTo>
                  <a:pt x="762" y="162305"/>
                </a:lnTo>
                <a:lnTo>
                  <a:pt x="2439162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237109" y="5583428"/>
            <a:ext cx="78994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2700" i="1" spc="-7" baseline="13888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16</a:t>
            </a:r>
            <a:r>
              <a:rPr sz="2700" spc="-7" baseline="13888" dirty="0">
                <a:latin typeface="Arial"/>
                <a:cs typeface="Arial"/>
              </a:rPr>
              <a:t>=</a:t>
            </a:r>
            <a:r>
              <a:rPr sz="2700" i="1" spc="-7" baseline="13888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051439" y="5526023"/>
            <a:ext cx="2439670" cy="162560"/>
          </a:xfrm>
          <a:custGeom>
            <a:avLst/>
            <a:gdLst/>
            <a:ahLst/>
            <a:cxnLst/>
            <a:rect l="l" t="t" r="r" b="b"/>
            <a:pathLst>
              <a:path w="2439670" h="162560">
                <a:moveTo>
                  <a:pt x="2439162" y="152399"/>
                </a:moveTo>
                <a:lnTo>
                  <a:pt x="762" y="0"/>
                </a:lnTo>
                <a:lnTo>
                  <a:pt x="0" y="9906"/>
                </a:lnTo>
                <a:lnTo>
                  <a:pt x="2438400" y="162305"/>
                </a:lnTo>
                <a:lnTo>
                  <a:pt x="2439162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222639" y="5225796"/>
            <a:ext cx="1066800" cy="304800"/>
          </a:xfrm>
          <a:prstGeom prst="rect">
            <a:avLst/>
          </a:prstGeom>
          <a:solidFill>
            <a:srgbClr val="003399"/>
          </a:solidFill>
        </p:spPr>
        <p:txBody>
          <a:bodyPr vert="horz" wrap="square" lIns="0" tIns="11430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90"/>
              </a:spcBef>
            </a:pPr>
            <a:r>
              <a:rPr sz="1800" b="1" spc="-5" dirty="0">
                <a:solidFill>
                  <a:srgbClr val="FF0065"/>
                </a:solidFill>
                <a:latin typeface="宋体"/>
                <a:cs typeface="宋体"/>
              </a:rPr>
              <a:t>第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16</a:t>
            </a:r>
            <a:r>
              <a:rPr sz="1800" b="1" spc="-10" dirty="0">
                <a:solidFill>
                  <a:srgbClr val="FF0065"/>
                </a:solidFill>
                <a:latin typeface="宋体"/>
                <a:cs typeface="宋体"/>
              </a:rPr>
              <a:t>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185039" y="6063996"/>
            <a:ext cx="2209799" cy="304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6275965" y="5583428"/>
            <a:ext cx="2028189" cy="76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055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16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15</a:t>
            </a:r>
            <a:r>
              <a:rPr sz="1800" spc="-5" dirty="0">
                <a:latin typeface="宋体"/>
                <a:cs typeface="宋体"/>
              </a:rPr>
              <a:t>⊕</a:t>
            </a: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15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16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270639" y="5073776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9" y="0"/>
                </a:lnTo>
              </a:path>
            </a:pathLst>
          </a:custGeom>
          <a:ln w="99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207393" y="5073396"/>
            <a:ext cx="127253" cy="15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3966672" y="4573778"/>
            <a:ext cx="309245" cy="2381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05070" y="4554721"/>
            <a:ext cx="309245" cy="23812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584839" y="5987796"/>
            <a:ext cx="1295400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580267" y="5983223"/>
            <a:ext cx="1305560" cy="314960"/>
          </a:xfrm>
          <a:custGeom>
            <a:avLst/>
            <a:gdLst/>
            <a:ahLst/>
            <a:cxnLst/>
            <a:rect l="l" t="t" r="r" b="b"/>
            <a:pathLst>
              <a:path w="1305560" h="314960">
                <a:moveTo>
                  <a:pt x="1305306" y="156972"/>
                </a:moveTo>
                <a:lnTo>
                  <a:pt x="1304544" y="152400"/>
                </a:lnTo>
                <a:lnTo>
                  <a:pt x="1303782" y="148590"/>
                </a:lnTo>
                <a:lnTo>
                  <a:pt x="1303020" y="144018"/>
                </a:lnTo>
                <a:lnTo>
                  <a:pt x="1257738" y="97494"/>
                </a:lnTo>
                <a:lnTo>
                  <a:pt x="1220142" y="78379"/>
                </a:lnTo>
                <a:lnTo>
                  <a:pt x="1174902" y="61810"/>
                </a:lnTo>
                <a:lnTo>
                  <a:pt x="1123762" y="47623"/>
                </a:lnTo>
                <a:lnTo>
                  <a:pt x="1068467" y="35653"/>
                </a:lnTo>
                <a:lnTo>
                  <a:pt x="1010759" y="25736"/>
                </a:lnTo>
                <a:lnTo>
                  <a:pt x="952384" y="17708"/>
                </a:lnTo>
                <a:lnTo>
                  <a:pt x="895087" y="11404"/>
                </a:lnTo>
                <a:lnTo>
                  <a:pt x="840610" y="6660"/>
                </a:lnTo>
                <a:lnTo>
                  <a:pt x="790699" y="3312"/>
                </a:lnTo>
                <a:lnTo>
                  <a:pt x="747097" y="1195"/>
                </a:lnTo>
                <a:lnTo>
                  <a:pt x="685800" y="0"/>
                </a:lnTo>
                <a:lnTo>
                  <a:pt x="618744" y="0"/>
                </a:lnTo>
                <a:lnTo>
                  <a:pt x="557146" y="1290"/>
                </a:lnTo>
                <a:lnTo>
                  <a:pt x="513550" y="3414"/>
                </a:lnTo>
                <a:lnTo>
                  <a:pt x="463722" y="6750"/>
                </a:lnTo>
                <a:lnTo>
                  <a:pt x="409388" y="11467"/>
                </a:lnTo>
                <a:lnTo>
                  <a:pt x="352273" y="17734"/>
                </a:lnTo>
                <a:lnTo>
                  <a:pt x="294103" y="25722"/>
                </a:lnTo>
                <a:lnTo>
                  <a:pt x="236602" y="35598"/>
                </a:lnTo>
                <a:lnTo>
                  <a:pt x="181497" y="47534"/>
                </a:lnTo>
                <a:lnTo>
                  <a:pt x="130513" y="61697"/>
                </a:lnTo>
                <a:lnTo>
                  <a:pt x="85374" y="78258"/>
                </a:lnTo>
                <a:lnTo>
                  <a:pt x="47806" y="97385"/>
                </a:lnTo>
                <a:lnTo>
                  <a:pt x="2285" y="144018"/>
                </a:lnTo>
                <a:lnTo>
                  <a:pt x="0" y="153162"/>
                </a:lnTo>
                <a:lnTo>
                  <a:pt x="0" y="157734"/>
                </a:lnTo>
                <a:lnTo>
                  <a:pt x="762" y="162306"/>
                </a:lnTo>
                <a:lnTo>
                  <a:pt x="762" y="166116"/>
                </a:lnTo>
                <a:lnTo>
                  <a:pt x="3810" y="175260"/>
                </a:lnTo>
                <a:lnTo>
                  <a:pt x="9906" y="182660"/>
                </a:lnTo>
                <a:lnTo>
                  <a:pt x="9906" y="153924"/>
                </a:lnTo>
                <a:lnTo>
                  <a:pt x="10668" y="150114"/>
                </a:lnTo>
                <a:lnTo>
                  <a:pt x="59009" y="101838"/>
                </a:lnTo>
                <a:lnTo>
                  <a:pt x="98284" y="83255"/>
                </a:lnTo>
                <a:lnTo>
                  <a:pt x="145460" y="67158"/>
                </a:lnTo>
                <a:lnTo>
                  <a:pt x="198723" y="53397"/>
                </a:lnTo>
                <a:lnTo>
                  <a:pt x="256254" y="41823"/>
                </a:lnTo>
                <a:lnTo>
                  <a:pt x="316239" y="32284"/>
                </a:lnTo>
                <a:lnTo>
                  <a:pt x="376942" y="24624"/>
                </a:lnTo>
                <a:lnTo>
                  <a:pt x="436304" y="18715"/>
                </a:lnTo>
                <a:lnTo>
                  <a:pt x="492752" y="14383"/>
                </a:lnTo>
                <a:lnTo>
                  <a:pt x="544389" y="11486"/>
                </a:lnTo>
                <a:lnTo>
                  <a:pt x="589399" y="9875"/>
                </a:lnTo>
                <a:lnTo>
                  <a:pt x="625965" y="9398"/>
                </a:lnTo>
                <a:lnTo>
                  <a:pt x="652272" y="9906"/>
                </a:lnTo>
                <a:lnTo>
                  <a:pt x="685800" y="9906"/>
                </a:lnTo>
                <a:lnTo>
                  <a:pt x="718566" y="10668"/>
                </a:lnTo>
                <a:lnTo>
                  <a:pt x="743273" y="10665"/>
                </a:lnTo>
                <a:lnTo>
                  <a:pt x="778606" y="11940"/>
                </a:lnTo>
                <a:lnTo>
                  <a:pt x="824319" y="14723"/>
                </a:lnTo>
                <a:lnTo>
                  <a:pt x="876292" y="19023"/>
                </a:lnTo>
                <a:lnTo>
                  <a:pt x="933057" y="25016"/>
                </a:lnTo>
                <a:lnTo>
                  <a:pt x="992731" y="32887"/>
                </a:lnTo>
                <a:lnTo>
                  <a:pt x="1052760" y="42737"/>
                </a:lnTo>
                <a:lnTo>
                  <a:pt x="1110897" y="54700"/>
                </a:lnTo>
                <a:lnTo>
                  <a:pt x="1164897" y="68908"/>
                </a:lnTo>
                <a:lnTo>
                  <a:pt x="1212517" y="85497"/>
                </a:lnTo>
                <a:lnTo>
                  <a:pt x="1251510" y="104598"/>
                </a:lnTo>
                <a:lnTo>
                  <a:pt x="1294638" y="150876"/>
                </a:lnTo>
                <a:lnTo>
                  <a:pt x="1295400" y="153924"/>
                </a:lnTo>
                <a:lnTo>
                  <a:pt x="1295400" y="182350"/>
                </a:lnTo>
                <a:lnTo>
                  <a:pt x="1304544" y="161544"/>
                </a:lnTo>
                <a:lnTo>
                  <a:pt x="1305306" y="156972"/>
                </a:lnTo>
                <a:close/>
              </a:path>
              <a:path w="1305560" h="314960">
                <a:moveTo>
                  <a:pt x="1295400" y="182350"/>
                </a:moveTo>
                <a:lnTo>
                  <a:pt x="1295400" y="160782"/>
                </a:lnTo>
                <a:lnTo>
                  <a:pt x="1294638" y="164592"/>
                </a:lnTo>
                <a:lnTo>
                  <a:pt x="1278742" y="189103"/>
                </a:lnTo>
                <a:lnTo>
                  <a:pt x="1210912" y="229809"/>
                </a:lnTo>
                <a:lnTo>
                  <a:pt x="1163345" y="246288"/>
                </a:lnTo>
                <a:lnTo>
                  <a:pt x="1109586" y="260374"/>
                </a:lnTo>
                <a:lnTo>
                  <a:pt x="1051818" y="272210"/>
                </a:lnTo>
                <a:lnTo>
                  <a:pt x="992224" y="281939"/>
                </a:lnTo>
                <a:lnTo>
                  <a:pt x="932988" y="289703"/>
                </a:lnTo>
                <a:lnTo>
                  <a:pt x="875981" y="295670"/>
                </a:lnTo>
                <a:lnTo>
                  <a:pt x="823749" y="299941"/>
                </a:lnTo>
                <a:lnTo>
                  <a:pt x="779251" y="302630"/>
                </a:lnTo>
                <a:lnTo>
                  <a:pt x="718566" y="304038"/>
                </a:lnTo>
                <a:lnTo>
                  <a:pt x="685800" y="304800"/>
                </a:lnTo>
                <a:lnTo>
                  <a:pt x="652272" y="304800"/>
                </a:lnTo>
                <a:lnTo>
                  <a:pt x="625965" y="305039"/>
                </a:lnTo>
                <a:lnTo>
                  <a:pt x="618744" y="304970"/>
                </a:lnTo>
                <a:lnTo>
                  <a:pt x="541530" y="302829"/>
                </a:lnTo>
                <a:lnTo>
                  <a:pt x="490460" y="300019"/>
                </a:lnTo>
                <a:lnTo>
                  <a:pt x="435049" y="295858"/>
                </a:lnTo>
                <a:lnTo>
                  <a:pt x="376861" y="290175"/>
                </a:lnTo>
                <a:lnTo>
                  <a:pt x="317782" y="282835"/>
                </a:lnTo>
                <a:lnTo>
                  <a:pt x="259211" y="273644"/>
                </a:lnTo>
                <a:lnTo>
                  <a:pt x="202874" y="262449"/>
                </a:lnTo>
                <a:lnTo>
                  <a:pt x="150412" y="249087"/>
                </a:lnTo>
                <a:lnTo>
                  <a:pt x="103470" y="233393"/>
                </a:lnTo>
                <a:lnTo>
                  <a:pt x="63690" y="215204"/>
                </a:lnTo>
                <a:lnTo>
                  <a:pt x="12192" y="170688"/>
                </a:lnTo>
                <a:lnTo>
                  <a:pt x="10668" y="163830"/>
                </a:lnTo>
                <a:lnTo>
                  <a:pt x="9906" y="160782"/>
                </a:lnTo>
                <a:lnTo>
                  <a:pt x="23456" y="199111"/>
                </a:lnTo>
                <a:lnTo>
                  <a:pt x="91176" y="238742"/>
                </a:lnTo>
                <a:lnTo>
                  <a:pt x="136356" y="254823"/>
                </a:lnTo>
                <a:lnTo>
                  <a:pt x="187152" y="268616"/>
                </a:lnTo>
                <a:lnTo>
                  <a:pt x="242120" y="280272"/>
                </a:lnTo>
                <a:lnTo>
                  <a:pt x="299811" y="289942"/>
                </a:lnTo>
                <a:lnTo>
                  <a:pt x="358780" y="297777"/>
                </a:lnTo>
                <a:lnTo>
                  <a:pt x="417579" y="303928"/>
                </a:lnTo>
                <a:lnTo>
                  <a:pt x="474762" y="308547"/>
                </a:lnTo>
                <a:lnTo>
                  <a:pt x="528882" y="311785"/>
                </a:lnTo>
                <a:lnTo>
                  <a:pt x="578493" y="313792"/>
                </a:lnTo>
                <a:lnTo>
                  <a:pt x="618744" y="314648"/>
                </a:lnTo>
                <a:lnTo>
                  <a:pt x="658398" y="314720"/>
                </a:lnTo>
                <a:lnTo>
                  <a:pt x="685800" y="313944"/>
                </a:lnTo>
                <a:lnTo>
                  <a:pt x="718566" y="313944"/>
                </a:lnTo>
                <a:lnTo>
                  <a:pt x="751332" y="312420"/>
                </a:lnTo>
                <a:lnTo>
                  <a:pt x="773802" y="312197"/>
                </a:lnTo>
                <a:lnTo>
                  <a:pt x="808141" y="310613"/>
                </a:lnTo>
                <a:lnTo>
                  <a:pt x="852024" y="307520"/>
                </a:lnTo>
                <a:lnTo>
                  <a:pt x="903127" y="302773"/>
                </a:lnTo>
                <a:lnTo>
                  <a:pt x="959128" y="296226"/>
                </a:lnTo>
                <a:lnTo>
                  <a:pt x="1017701" y="287733"/>
                </a:lnTo>
                <a:lnTo>
                  <a:pt x="1076522" y="277148"/>
                </a:lnTo>
                <a:lnTo>
                  <a:pt x="1133269" y="264326"/>
                </a:lnTo>
                <a:lnTo>
                  <a:pt x="1185617" y="249120"/>
                </a:lnTo>
                <a:lnTo>
                  <a:pt x="1231243" y="231385"/>
                </a:lnTo>
                <a:lnTo>
                  <a:pt x="1267821" y="210974"/>
                </a:lnTo>
                <a:lnTo>
                  <a:pt x="1293030" y="187742"/>
                </a:lnTo>
                <a:lnTo>
                  <a:pt x="1295400" y="182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858645" y="6001003"/>
            <a:ext cx="7486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置换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575" b="1" baseline="26455" dirty="0">
                <a:latin typeface="Times New Roman"/>
                <a:cs typeface="Times New Roman"/>
              </a:rPr>
              <a:t>-1</a:t>
            </a:r>
            <a:endParaRPr sz="1575" baseline="26455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049915" y="5907785"/>
            <a:ext cx="535305" cy="241300"/>
          </a:xfrm>
          <a:custGeom>
            <a:avLst/>
            <a:gdLst/>
            <a:ahLst/>
            <a:cxnLst/>
            <a:rect l="l" t="t" r="r" b="b"/>
            <a:pathLst>
              <a:path w="535304" h="241300">
                <a:moveTo>
                  <a:pt x="420063" y="178499"/>
                </a:moveTo>
                <a:lnTo>
                  <a:pt x="3810" y="0"/>
                </a:lnTo>
                <a:lnTo>
                  <a:pt x="0" y="8382"/>
                </a:lnTo>
                <a:lnTo>
                  <a:pt x="416416" y="186952"/>
                </a:lnTo>
                <a:lnTo>
                  <a:pt x="420063" y="178499"/>
                </a:lnTo>
                <a:close/>
              </a:path>
              <a:path w="535304" h="241300">
                <a:moveTo>
                  <a:pt x="432054" y="238493"/>
                </a:moveTo>
                <a:lnTo>
                  <a:pt x="432054" y="183642"/>
                </a:lnTo>
                <a:lnTo>
                  <a:pt x="428244" y="192023"/>
                </a:lnTo>
                <a:lnTo>
                  <a:pt x="416416" y="186952"/>
                </a:lnTo>
                <a:lnTo>
                  <a:pt x="393192" y="240791"/>
                </a:lnTo>
                <a:lnTo>
                  <a:pt x="432054" y="238493"/>
                </a:lnTo>
                <a:close/>
              </a:path>
              <a:path w="535304" h="241300">
                <a:moveTo>
                  <a:pt x="432054" y="183642"/>
                </a:moveTo>
                <a:lnTo>
                  <a:pt x="420063" y="178499"/>
                </a:lnTo>
                <a:lnTo>
                  <a:pt x="416416" y="186952"/>
                </a:lnTo>
                <a:lnTo>
                  <a:pt x="428244" y="192023"/>
                </a:lnTo>
                <a:lnTo>
                  <a:pt x="432054" y="183642"/>
                </a:lnTo>
                <a:close/>
              </a:path>
              <a:path w="535304" h="241300">
                <a:moveTo>
                  <a:pt x="534924" y="232409"/>
                </a:moveTo>
                <a:lnTo>
                  <a:pt x="443484" y="124205"/>
                </a:lnTo>
                <a:lnTo>
                  <a:pt x="420063" y="178499"/>
                </a:lnTo>
                <a:lnTo>
                  <a:pt x="432054" y="183642"/>
                </a:lnTo>
                <a:lnTo>
                  <a:pt x="432054" y="238493"/>
                </a:lnTo>
                <a:lnTo>
                  <a:pt x="534924" y="2324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880239" y="5907785"/>
            <a:ext cx="612140" cy="247650"/>
          </a:xfrm>
          <a:custGeom>
            <a:avLst/>
            <a:gdLst/>
            <a:ahLst/>
            <a:cxnLst/>
            <a:rect l="l" t="t" r="r" b="b"/>
            <a:pathLst>
              <a:path w="612139" h="247650">
                <a:moveTo>
                  <a:pt x="117597" y="183836"/>
                </a:moveTo>
                <a:lnTo>
                  <a:pt x="96773" y="128778"/>
                </a:lnTo>
                <a:lnTo>
                  <a:pt x="0" y="232410"/>
                </a:lnTo>
                <a:lnTo>
                  <a:pt x="105917" y="243799"/>
                </a:lnTo>
                <a:lnTo>
                  <a:pt x="105917" y="188214"/>
                </a:lnTo>
                <a:lnTo>
                  <a:pt x="117597" y="183836"/>
                </a:lnTo>
                <a:close/>
              </a:path>
              <a:path w="612139" h="247650">
                <a:moveTo>
                  <a:pt x="121000" y="192835"/>
                </a:moveTo>
                <a:lnTo>
                  <a:pt x="117597" y="183836"/>
                </a:lnTo>
                <a:lnTo>
                  <a:pt x="105917" y="188214"/>
                </a:lnTo>
                <a:lnTo>
                  <a:pt x="108965" y="197358"/>
                </a:lnTo>
                <a:lnTo>
                  <a:pt x="121000" y="192835"/>
                </a:lnTo>
                <a:close/>
              </a:path>
              <a:path w="612139" h="247650">
                <a:moveTo>
                  <a:pt x="141731" y="247650"/>
                </a:moveTo>
                <a:lnTo>
                  <a:pt x="121000" y="192835"/>
                </a:lnTo>
                <a:lnTo>
                  <a:pt x="108965" y="197358"/>
                </a:lnTo>
                <a:lnTo>
                  <a:pt x="105917" y="188214"/>
                </a:lnTo>
                <a:lnTo>
                  <a:pt x="105917" y="243799"/>
                </a:lnTo>
                <a:lnTo>
                  <a:pt x="141731" y="247650"/>
                </a:lnTo>
                <a:close/>
              </a:path>
              <a:path w="612139" h="247650">
                <a:moveTo>
                  <a:pt x="611885" y="8382"/>
                </a:moveTo>
                <a:lnTo>
                  <a:pt x="608076" y="0"/>
                </a:lnTo>
                <a:lnTo>
                  <a:pt x="117597" y="183836"/>
                </a:lnTo>
                <a:lnTo>
                  <a:pt x="121000" y="192835"/>
                </a:lnTo>
                <a:lnTo>
                  <a:pt x="611885" y="83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31193" y="6292596"/>
            <a:ext cx="127253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432439" y="6521195"/>
            <a:ext cx="1524000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27867" y="65166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59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14705"/>
                </a:lnTo>
                <a:lnTo>
                  <a:pt x="1533906" y="314705"/>
                </a:lnTo>
                <a:close/>
              </a:path>
              <a:path w="1534160" h="314959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60" h="314959">
                <a:moveTo>
                  <a:pt x="9905" y="3048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534160" h="314959">
                <a:moveTo>
                  <a:pt x="15285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72" y="304800"/>
                </a:lnTo>
                <a:close/>
              </a:path>
              <a:path w="1534160" h="314959">
                <a:moveTo>
                  <a:pt x="9905" y="314705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534160" h="314959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14959">
                <a:moveTo>
                  <a:pt x="1528572" y="3048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72" y="304800"/>
                </a:lnTo>
                <a:close/>
              </a:path>
              <a:path w="1534160" h="314959">
                <a:moveTo>
                  <a:pt x="1528572" y="314705"/>
                </a:moveTo>
                <a:lnTo>
                  <a:pt x="1528572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4627759" y="6518400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64</a:t>
            </a:r>
            <a:r>
              <a:rPr sz="1800" b="1" spc="-5" dirty="0">
                <a:solidFill>
                  <a:srgbClr val="FF0065"/>
                </a:solidFill>
                <a:latin typeface="宋体"/>
                <a:cs typeface="宋体"/>
              </a:rPr>
              <a:t>位密文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3899039" y="2482595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299"/>
                </a:moveTo>
                <a:lnTo>
                  <a:pt x="275514" y="47073"/>
                </a:lnTo>
                <a:lnTo>
                  <a:pt x="242584" y="22238"/>
                </a:lnTo>
                <a:lnTo>
                  <a:pt x="200729" y="5888"/>
                </a:lnTo>
                <a:lnTo>
                  <a:pt x="152400" y="0"/>
                </a:lnTo>
                <a:lnTo>
                  <a:pt x="104363" y="5888"/>
                </a:lnTo>
                <a:lnTo>
                  <a:pt x="62544" y="22238"/>
                </a:lnTo>
                <a:lnTo>
                  <a:pt x="29504" y="47073"/>
                </a:lnTo>
                <a:lnTo>
                  <a:pt x="7802" y="78418"/>
                </a:lnTo>
                <a:lnTo>
                  <a:pt x="0" y="114300"/>
                </a:lnTo>
                <a:lnTo>
                  <a:pt x="7802" y="150473"/>
                </a:lnTo>
                <a:lnTo>
                  <a:pt x="29504" y="181855"/>
                </a:lnTo>
                <a:lnTo>
                  <a:pt x="62544" y="206581"/>
                </a:lnTo>
                <a:lnTo>
                  <a:pt x="104363" y="222784"/>
                </a:lnTo>
                <a:lnTo>
                  <a:pt x="152400" y="228600"/>
                </a:lnTo>
                <a:lnTo>
                  <a:pt x="200729" y="222784"/>
                </a:lnTo>
                <a:lnTo>
                  <a:pt x="242584" y="206581"/>
                </a:lnTo>
                <a:lnTo>
                  <a:pt x="275514" y="181855"/>
                </a:lnTo>
                <a:lnTo>
                  <a:pt x="297070" y="150473"/>
                </a:lnTo>
                <a:lnTo>
                  <a:pt x="30480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899039" y="259727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051820" y="2482595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8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051820" y="260985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86847" y="2471507"/>
            <a:ext cx="330200" cy="252095"/>
          </a:xfrm>
          <a:custGeom>
            <a:avLst/>
            <a:gdLst/>
            <a:ahLst/>
            <a:cxnLst/>
            <a:rect l="l" t="t" r="r" b="b"/>
            <a:pathLst>
              <a:path w="330200" h="252094">
                <a:moveTo>
                  <a:pt x="329946" y="125388"/>
                </a:moveTo>
                <a:lnTo>
                  <a:pt x="329946" y="118530"/>
                </a:lnTo>
                <a:lnTo>
                  <a:pt x="329184" y="111672"/>
                </a:lnTo>
                <a:lnTo>
                  <a:pt x="315817" y="74388"/>
                </a:lnTo>
                <a:lnTo>
                  <a:pt x="261431" y="22248"/>
                </a:lnTo>
                <a:lnTo>
                  <a:pt x="224851" y="7389"/>
                </a:lnTo>
                <a:lnTo>
                  <a:pt x="184973" y="0"/>
                </a:lnTo>
                <a:lnTo>
                  <a:pt x="144017" y="79"/>
                </a:lnTo>
                <a:lnTo>
                  <a:pt x="104203" y="7625"/>
                </a:lnTo>
                <a:lnTo>
                  <a:pt x="67751" y="22636"/>
                </a:lnTo>
                <a:lnTo>
                  <a:pt x="36880" y="45109"/>
                </a:lnTo>
                <a:lnTo>
                  <a:pt x="761" y="112434"/>
                </a:lnTo>
                <a:lnTo>
                  <a:pt x="0" y="119292"/>
                </a:lnTo>
                <a:lnTo>
                  <a:pt x="0" y="133008"/>
                </a:lnTo>
                <a:lnTo>
                  <a:pt x="762" y="139866"/>
                </a:lnTo>
                <a:lnTo>
                  <a:pt x="2286" y="145962"/>
                </a:lnTo>
                <a:lnTo>
                  <a:pt x="16197" y="180483"/>
                </a:lnTo>
                <a:lnTo>
                  <a:pt x="25146" y="191509"/>
                </a:lnTo>
                <a:lnTo>
                  <a:pt x="25146" y="120054"/>
                </a:lnTo>
                <a:lnTo>
                  <a:pt x="25908" y="115482"/>
                </a:lnTo>
                <a:lnTo>
                  <a:pt x="62649" y="56473"/>
                </a:lnTo>
                <a:lnTo>
                  <a:pt x="129641" y="27474"/>
                </a:lnTo>
                <a:lnTo>
                  <a:pt x="168001" y="24238"/>
                </a:lnTo>
                <a:lnTo>
                  <a:pt x="206150" y="28514"/>
                </a:lnTo>
                <a:lnTo>
                  <a:pt x="241496" y="40306"/>
                </a:lnTo>
                <a:lnTo>
                  <a:pt x="271447" y="59619"/>
                </a:lnTo>
                <a:lnTo>
                  <a:pt x="293412" y="86454"/>
                </a:lnTo>
                <a:lnTo>
                  <a:pt x="304800" y="120816"/>
                </a:lnTo>
                <a:lnTo>
                  <a:pt x="304800" y="193635"/>
                </a:lnTo>
                <a:lnTo>
                  <a:pt x="306038" y="192421"/>
                </a:lnTo>
                <a:lnTo>
                  <a:pt x="322891" y="161946"/>
                </a:lnTo>
                <a:lnTo>
                  <a:pt x="329946" y="125388"/>
                </a:lnTo>
                <a:close/>
              </a:path>
              <a:path w="330200" h="252094">
                <a:moveTo>
                  <a:pt x="304800" y="193635"/>
                </a:moveTo>
                <a:lnTo>
                  <a:pt x="304800" y="131484"/>
                </a:lnTo>
                <a:lnTo>
                  <a:pt x="291300" y="168473"/>
                </a:lnTo>
                <a:lnTo>
                  <a:pt x="265475" y="196502"/>
                </a:lnTo>
                <a:lnTo>
                  <a:pt x="230742" y="215547"/>
                </a:lnTo>
                <a:lnTo>
                  <a:pt x="190518" y="225586"/>
                </a:lnTo>
                <a:lnTo>
                  <a:pt x="148223" y="226594"/>
                </a:lnTo>
                <a:lnTo>
                  <a:pt x="107272" y="218550"/>
                </a:lnTo>
                <a:lnTo>
                  <a:pt x="71085" y="201429"/>
                </a:lnTo>
                <a:lnTo>
                  <a:pt x="43078" y="175209"/>
                </a:lnTo>
                <a:lnTo>
                  <a:pt x="26670" y="139866"/>
                </a:lnTo>
                <a:lnTo>
                  <a:pt x="25146" y="130722"/>
                </a:lnTo>
                <a:lnTo>
                  <a:pt x="25146" y="191509"/>
                </a:lnTo>
                <a:lnTo>
                  <a:pt x="67841" y="229076"/>
                </a:lnTo>
                <a:lnTo>
                  <a:pt x="139014" y="250912"/>
                </a:lnTo>
                <a:lnTo>
                  <a:pt x="177336" y="251985"/>
                </a:lnTo>
                <a:lnTo>
                  <a:pt x="215034" y="246597"/>
                </a:lnTo>
                <a:lnTo>
                  <a:pt x="250274" y="234823"/>
                </a:lnTo>
                <a:lnTo>
                  <a:pt x="281220" y="216739"/>
                </a:lnTo>
                <a:lnTo>
                  <a:pt x="304800" y="193635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901325" y="385267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299"/>
                </a:moveTo>
                <a:lnTo>
                  <a:pt x="275295" y="47073"/>
                </a:lnTo>
                <a:lnTo>
                  <a:pt x="242255" y="22238"/>
                </a:lnTo>
                <a:lnTo>
                  <a:pt x="200436" y="5888"/>
                </a:lnTo>
                <a:lnTo>
                  <a:pt x="152400" y="0"/>
                </a:lnTo>
                <a:lnTo>
                  <a:pt x="104070" y="5888"/>
                </a:lnTo>
                <a:lnTo>
                  <a:pt x="62215" y="22238"/>
                </a:lnTo>
                <a:lnTo>
                  <a:pt x="29285" y="47073"/>
                </a:lnTo>
                <a:lnTo>
                  <a:pt x="7729" y="78418"/>
                </a:lnTo>
                <a:lnTo>
                  <a:pt x="0" y="114300"/>
                </a:lnTo>
                <a:lnTo>
                  <a:pt x="7729" y="150473"/>
                </a:lnTo>
                <a:lnTo>
                  <a:pt x="29285" y="181855"/>
                </a:lnTo>
                <a:lnTo>
                  <a:pt x="62215" y="206581"/>
                </a:lnTo>
                <a:lnTo>
                  <a:pt x="104070" y="222784"/>
                </a:lnTo>
                <a:lnTo>
                  <a:pt x="152400" y="228600"/>
                </a:lnTo>
                <a:lnTo>
                  <a:pt x="200436" y="222784"/>
                </a:lnTo>
                <a:lnTo>
                  <a:pt x="242255" y="206581"/>
                </a:lnTo>
                <a:lnTo>
                  <a:pt x="275295" y="181855"/>
                </a:lnTo>
                <a:lnTo>
                  <a:pt x="296997" y="150473"/>
                </a:lnTo>
                <a:lnTo>
                  <a:pt x="30480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01325" y="39673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053344" y="3852671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4053344" y="3979926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888371" y="3841396"/>
            <a:ext cx="330200" cy="252729"/>
          </a:xfrm>
          <a:custGeom>
            <a:avLst/>
            <a:gdLst/>
            <a:ahLst/>
            <a:cxnLst/>
            <a:rect l="l" t="t" r="r" b="b"/>
            <a:pathLst>
              <a:path w="330200" h="252729">
                <a:moveTo>
                  <a:pt x="329946" y="125575"/>
                </a:moveTo>
                <a:lnTo>
                  <a:pt x="329946" y="118717"/>
                </a:lnTo>
                <a:lnTo>
                  <a:pt x="329184" y="111859"/>
                </a:lnTo>
                <a:lnTo>
                  <a:pt x="315680" y="74517"/>
                </a:lnTo>
                <a:lnTo>
                  <a:pt x="261273" y="22291"/>
                </a:lnTo>
                <a:lnTo>
                  <a:pt x="224767" y="7404"/>
                </a:lnTo>
                <a:lnTo>
                  <a:pt x="184991" y="0"/>
                </a:lnTo>
                <a:lnTo>
                  <a:pt x="144142" y="76"/>
                </a:lnTo>
                <a:lnTo>
                  <a:pt x="104420" y="7631"/>
                </a:lnTo>
                <a:lnTo>
                  <a:pt x="68022" y="22665"/>
                </a:lnTo>
                <a:lnTo>
                  <a:pt x="37148" y="45176"/>
                </a:lnTo>
                <a:lnTo>
                  <a:pt x="761" y="112621"/>
                </a:lnTo>
                <a:lnTo>
                  <a:pt x="0" y="119479"/>
                </a:lnTo>
                <a:lnTo>
                  <a:pt x="0" y="133195"/>
                </a:lnTo>
                <a:lnTo>
                  <a:pt x="762" y="140053"/>
                </a:lnTo>
                <a:lnTo>
                  <a:pt x="2286" y="146149"/>
                </a:lnTo>
                <a:lnTo>
                  <a:pt x="16322" y="180758"/>
                </a:lnTo>
                <a:lnTo>
                  <a:pt x="25146" y="191602"/>
                </a:lnTo>
                <a:lnTo>
                  <a:pt x="25146" y="125575"/>
                </a:lnTo>
                <a:lnTo>
                  <a:pt x="25908" y="120241"/>
                </a:lnTo>
                <a:lnTo>
                  <a:pt x="25908" y="115669"/>
                </a:lnTo>
                <a:lnTo>
                  <a:pt x="39186" y="82315"/>
                </a:lnTo>
                <a:lnTo>
                  <a:pt x="62691" y="56548"/>
                </a:lnTo>
                <a:lnTo>
                  <a:pt x="93805" y="38347"/>
                </a:lnTo>
                <a:lnTo>
                  <a:pt x="129911" y="27691"/>
                </a:lnTo>
                <a:lnTo>
                  <a:pt x="168392" y="24558"/>
                </a:lnTo>
                <a:lnTo>
                  <a:pt x="206630" y="28928"/>
                </a:lnTo>
                <a:lnTo>
                  <a:pt x="242007" y="40778"/>
                </a:lnTo>
                <a:lnTo>
                  <a:pt x="271905" y="60089"/>
                </a:lnTo>
                <a:lnTo>
                  <a:pt x="293709" y="86837"/>
                </a:lnTo>
                <a:lnTo>
                  <a:pt x="304800" y="121003"/>
                </a:lnTo>
                <a:lnTo>
                  <a:pt x="304800" y="193759"/>
                </a:lnTo>
                <a:lnTo>
                  <a:pt x="306131" y="192452"/>
                </a:lnTo>
                <a:lnTo>
                  <a:pt x="322934" y="162027"/>
                </a:lnTo>
                <a:lnTo>
                  <a:pt x="329946" y="125575"/>
                </a:lnTo>
                <a:close/>
              </a:path>
              <a:path w="330200" h="252729">
                <a:moveTo>
                  <a:pt x="304800" y="193759"/>
                </a:moveTo>
                <a:lnTo>
                  <a:pt x="304800" y="131671"/>
                </a:lnTo>
                <a:lnTo>
                  <a:pt x="291238" y="168689"/>
                </a:lnTo>
                <a:lnTo>
                  <a:pt x="265431" y="196724"/>
                </a:lnTo>
                <a:lnTo>
                  <a:pt x="230767" y="215760"/>
                </a:lnTo>
                <a:lnTo>
                  <a:pt x="190637" y="225779"/>
                </a:lnTo>
                <a:lnTo>
                  <a:pt x="148433" y="226766"/>
                </a:lnTo>
                <a:lnTo>
                  <a:pt x="107543" y="218703"/>
                </a:lnTo>
                <a:lnTo>
                  <a:pt x="71359" y="201575"/>
                </a:lnTo>
                <a:lnTo>
                  <a:pt x="43271" y="175364"/>
                </a:lnTo>
                <a:lnTo>
                  <a:pt x="26670" y="140053"/>
                </a:lnTo>
                <a:lnTo>
                  <a:pt x="25146" y="130909"/>
                </a:lnTo>
                <a:lnTo>
                  <a:pt x="25146" y="191602"/>
                </a:lnTo>
                <a:lnTo>
                  <a:pt x="68109" y="229385"/>
                </a:lnTo>
                <a:lnTo>
                  <a:pt x="139309" y="251133"/>
                </a:lnTo>
                <a:lnTo>
                  <a:pt x="177612" y="252144"/>
                </a:lnTo>
                <a:lnTo>
                  <a:pt x="215277" y="246694"/>
                </a:lnTo>
                <a:lnTo>
                  <a:pt x="250472" y="234872"/>
                </a:lnTo>
                <a:lnTo>
                  <a:pt x="281367" y="216762"/>
                </a:lnTo>
                <a:lnTo>
                  <a:pt x="304800" y="193759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899039" y="522427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299"/>
                </a:moveTo>
                <a:lnTo>
                  <a:pt x="275514" y="47073"/>
                </a:lnTo>
                <a:lnTo>
                  <a:pt x="242584" y="22238"/>
                </a:lnTo>
                <a:lnTo>
                  <a:pt x="200729" y="5888"/>
                </a:lnTo>
                <a:lnTo>
                  <a:pt x="152400" y="0"/>
                </a:lnTo>
                <a:lnTo>
                  <a:pt x="104363" y="5888"/>
                </a:lnTo>
                <a:lnTo>
                  <a:pt x="62544" y="22238"/>
                </a:lnTo>
                <a:lnTo>
                  <a:pt x="29504" y="47073"/>
                </a:lnTo>
                <a:lnTo>
                  <a:pt x="7802" y="78418"/>
                </a:lnTo>
                <a:lnTo>
                  <a:pt x="0" y="114300"/>
                </a:lnTo>
                <a:lnTo>
                  <a:pt x="7802" y="150473"/>
                </a:lnTo>
                <a:lnTo>
                  <a:pt x="29504" y="181855"/>
                </a:lnTo>
                <a:lnTo>
                  <a:pt x="62544" y="206581"/>
                </a:lnTo>
                <a:lnTo>
                  <a:pt x="104363" y="222784"/>
                </a:lnTo>
                <a:lnTo>
                  <a:pt x="152400" y="228600"/>
                </a:lnTo>
                <a:lnTo>
                  <a:pt x="200729" y="222784"/>
                </a:lnTo>
                <a:lnTo>
                  <a:pt x="242584" y="206581"/>
                </a:lnTo>
                <a:lnTo>
                  <a:pt x="275514" y="181855"/>
                </a:lnTo>
                <a:lnTo>
                  <a:pt x="297070" y="150473"/>
                </a:lnTo>
                <a:lnTo>
                  <a:pt x="30480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899039" y="53389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051820" y="5224271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051820" y="5351526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86847" y="5213151"/>
            <a:ext cx="330200" cy="252095"/>
          </a:xfrm>
          <a:custGeom>
            <a:avLst/>
            <a:gdLst/>
            <a:ahLst/>
            <a:cxnLst/>
            <a:rect l="l" t="t" r="r" b="b"/>
            <a:pathLst>
              <a:path w="330200" h="252095">
                <a:moveTo>
                  <a:pt x="329946" y="125420"/>
                </a:moveTo>
                <a:lnTo>
                  <a:pt x="329946" y="118562"/>
                </a:lnTo>
                <a:lnTo>
                  <a:pt x="329184" y="111704"/>
                </a:lnTo>
                <a:lnTo>
                  <a:pt x="315814" y="74438"/>
                </a:lnTo>
                <a:lnTo>
                  <a:pt x="261406" y="22289"/>
                </a:lnTo>
                <a:lnTo>
                  <a:pt x="224813" y="7411"/>
                </a:lnTo>
                <a:lnTo>
                  <a:pt x="184922" y="0"/>
                </a:lnTo>
                <a:lnTo>
                  <a:pt x="143956" y="58"/>
                </a:lnTo>
                <a:lnTo>
                  <a:pt x="104136" y="7587"/>
                </a:lnTo>
                <a:lnTo>
                  <a:pt x="67685" y="22591"/>
                </a:lnTo>
                <a:lnTo>
                  <a:pt x="36824" y="45070"/>
                </a:lnTo>
                <a:lnTo>
                  <a:pt x="761" y="112466"/>
                </a:lnTo>
                <a:lnTo>
                  <a:pt x="0" y="119324"/>
                </a:lnTo>
                <a:lnTo>
                  <a:pt x="0" y="133040"/>
                </a:lnTo>
                <a:lnTo>
                  <a:pt x="762" y="139898"/>
                </a:lnTo>
                <a:lnTo>
                  <a:pt x="2286" y="145994"/>
                </a:lnTo>
                <a:lnTo>
                  <a:pt x="16235" y="180575"/>
                </a:lnTo>
                <a:lnTo>
                  <a:pt x="25146" y="191548"/>
                </a:lnTo>
                <a:lnTo>
                  <a:pt x="25146" y="120086"/>
                </a:lnTo>
                <a:lnTo>
                  <a:pt x="25908" y="115514"/>
                </a:lnTo>
                <a:lnTo>
                  <a:pt x="62415" y="56521"/>
                </a:lnTo>
                <a:lnTo>
                  <a:pt x="129505" y="27572"/>
                </a:lnTo>
                <a:lnTo>
                  <a:pt x="167973" y="24360"/>
                </a:lnTo>
                <a:lnTo>
                  <a:pt x="206231" y="28653"/>
                </a:lnTo>
                <a:lnTo>
                  <a:pt x="241661" y="40451"/>
                </a:lnTo>
                <a:lnTo>
                  <a:pt x="271645" y="59750"/>
                </a:lnTo>
                <a:lnTo>
                  <a:pt x="293564" y="86550"/>
                </a:lnTo>
                <a:lnTo>
                  <a:pt x="304800" y="120848"/>
                </a:lnTo>
                <a:lnTo>
                  <a:pt x="304800" y="193594"/>
                </a:lnTo>
                <a:lnTo>
                  <a:pt x="306107" y="192313"/>
                </a:lnTo>
                <a:lnTo>
                  <a:pt x="322929" y="161885"/>
                </a:lnTo>
                <a:lnTo>
                  <a:pt x="329946" y="125420"/>
                </a:lnTo>
                <a:close/>
              </a:path>
              <a:path w="330200" h="252095">
                <a:moveTo>
                  <a:pt x="304800" y="193594"/>
                </a:moveTo>
                <a:lnTo>
                  <a:pt x="304800" y="131516"/>
                </a:lnTo>
                <a:lnTo>
                  <a:pt x="291189" y="168520"/>
                </a:lnTo>
                <a:lnTo>
                  <a:pt x="265312" y="196553"/>
                </a:lnTo>
                <a:lnTo>
                  <a:pt x="230572" y="215596"/>
                </a:lnTo>
                <a:lnTo>
                  <a:pt x="190374" y="225627"/>
                </a:lnTo>
                <a:lnTo>
                  <a:pt x="148122" y="226626"/>
                </a:lnTo>
                <a:lnTo>
                  <a:pt x="107221" y="218573"/>
                </a:lnTo>
                <a:lnTo>
                  <a:pt x="71076" y="201448"/>
                </a:lnTo>
                <a:lnTo>
                  <a:pt x="43090" y="175230"/>
                </a:lnTo>
                <a:lnTo>
                  <a:pt x="26670" y="139898"/>
                </a:lnTo>
                <a:lnTo>
                  <a:pt x="25146" y="130754"/>
                </a:lnTo>
                <a:lnTo>
                  <a:pt x="25146" y="191548"/>
                </a:lnTo>
                <a:lnTo>
                  <a:pt x="67934" y="229181"/>
                </a:lnTo>
                <a:lnTo>
                  <a:pt x="139135" y="250941"/>
                </a:lnTo>
                <a:lnTo>
                  <a:pt x="177460" y="251964"/>
                </a:lnTo>
                <a:lnTo>
                  <a:pt x="215155" y="246529"/>
                </a:lnTo>
                <a:lnTo>
                  <a:pt x="250384" y="234719"/>
                </a:lnTo>
                <a:lnTo>
                  <a:pt x="281313" y="216619"/>
                </a:lnTo>
                <a:lnTo>
                  <a:pt x="304800" y="193594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677545"/>
            <a:ext cx="4938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加密过程的公式化描述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5259" y="4987264"/>
            <a:ext cx="810895" cy="3479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528320" algn="l"/>
              </a:tabLst>
            </a:pPr>
            <a:r>
              <a:rPr sz="2100" spc="5" dirty="0">
                <a:latin typeface="Times New Roman"/>
                <a:cs typeface="Times New Roman"/>
              </a:rPr>
              <a:t>16	16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8715" y="3276802"/>
            <a:ext cx="4066540" cy="12096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  <a:tabLst>
                <a:tab pos="473075" algn="l"/>
              </a:tabLst>
            </a:pPr>
            <a:r>
              <a:rPr sz="5475" i="1" spc="-165" baseline="14459" dirty="0">
                <a:latin typeface="Times New Roman"/>
                <a:cs typeface="Times New Roman"/>
              </a:rPr>
              <a:t>L</a:t>
            </a:r>
            <a:r>
              <a:rPr sz="2100" i="1" spc="-110" dirty="0">
                <a:latin typeface="Times New Roman"/>
                <a:cs typeface="Times New Roman"/>
              </a:rPr>
              <a:t>i	</a:t>
            </a:r>
            <a:r>
              <a:rPr sz="5475" spc="7" baseline="14459" dirty="0">
                <a:latin typeface="Symbol"/>
                <a:cs typeface="Symbol"/>
              </a:rPr>
              <a:t></a:t>
            </a:r>
            <a:r>
              <a:rPr sz="5475" spc="-30" baseline="14459" dirty="0">
                <a:latin typeface="Times New Roman"/>
                <a:cs typeface="Times New Roman"/>
              </a:rPr>
              <a:t> </a:t>
            </a:r>
            <a:r>
              <a:rPr sz="5475" i="1" spc="-44" baseline="14459" dirty="0">
                <a:latin typeface="Times New Roman"/>
                <a:cs typeface="Times New Roman"/>
              </a:rPr>
              <a:t>R</a:t>
            </a:r>
            <a:r>
              <a:rPr sz="2100" i="1" spc="-30" dirty="0">
                <a:latin typeface="Times New Roman"/>
                <a:cs typeface="Times New Roman"/>
              </a:rPr>
              <a:t>i</a:t>
            </a:r>
            <a:r>
              <a:rPr sz="2100" spc="-30" dirty="0">
                <a:latin typeface="Symbol"/>
                <a:cs typeface="Symbol"/>
              </a:rPr>
              <a:t></a:t>
            </a:r>
            <a:r>
              <a:rPr sz="2100" spc="-30" dirty="0"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  <a:tabLst>
                <a:tab pos="502284" algn="l"/>
              </a:tabLst>
            </a:pPr>
            <a:r>
              <a:rPr sz="3650" i="1" spc="-95" dirty="0">
                <a:latin typeface="Times New Roman"/>
                <a:cs typeface="Times New Roman"/>
              </a:rPr>
              <a:t>R</a:t>
            </a:r>
            <a:r>
              <a:rPr sz="3150" i="1" spc="-142" baseline="-25132" dirty="0">
                <a:latin typeface="Times New Roman"/>
                <a:cs typeface="Times New Roman"/>
              </a:rPr>
              <a:t>i	</a:t>
            </a:r>
            <a:r>
              <a:rPr sz="3650" spc="5" dirty="0">
                <a:latin typeface="Symbol"/>
                <a:cs typeface="Symbol"/>
              </a:rPr>
              <a:t></a:t>
            </a:r>
            <a:r>
              <a:rPr sz="3650" spc="-30" dirty="0">
                <a:latin typeface="Times New Roman"/>
                <a:cs typeface="Times New Roman"/>
              </a:rPr>
              <a:t> </a:t>
            </a:r>
            <a:r>
              <a:rPr sz="3650" i="1" spc="-35" dirty="0">
                <a:latin typeface="Times New Roman"/>
                <a:cs typeface="Times New Roman"/>
              </a:rPr>
              <a:t>L</a:t>
            </a:r>
            <a:r>
              <a:rPr sz="3150" i="1" spc="-52" baseline="-25132" dirty="0">
                <a:latin typeface="Times New Roman"/>
                <a:cs typeface="Times New Roman"/>
              </a:rPr>
              <a:t>i</a:t>
            </a:r>
            <a:r>
              <a:rPr sz="3150" spc="-52" baseline="-25132" dirty="0">
                <a:latin typeface="Symbol"/>
                <a:cs typeface="Symbol"/>
              </a:rPr>
              <a:t></a:t>
            </a:r>
            <a:r>
              <a:rPr sz="3150" spc="-52" baseline="-25132" dirty="0">
                <a:latin typeface="Times New Roman"/>
                <a:cs typeface="Times New Roman"/>
              </a:rPr>
              <a:t>1</a:t>
            </a:r>
            <a:r>
              <a:rPr sz="3150" spc="337" baseline="-25132" dirty="0">
                <a:latin typeface="Times New Roman"/>
                <a:cs typeface="Times New Roman"/>
              </a:rPr>
              <a:t> </a:t>
            </a:r>
            <a:r>
              <a:rPr sz="3650" spc="5" dirty="0">
                <a:latin typeface="Symbol"/>
                <a:cs typeface="Symbol"/>
              </a:rPr>
              <a:t></a:t>
            </a:r>
            <a:r>
              <a:rPr sz="3650" spc="-195" dirty="0">
                <a:latin typeface="Times New Roman"/>
                <a:cs typeface="Times New Roman"/>
              </a:rPr>
              <a:t> </a:t>
            </a:r>
            <a:r>
              <a:rPr sz="3650" i="1" dirty="0">
                <a:latin typeface="Times New Roman"/>
                <a:cs typeface="Times New Roman"/>
              </a:rPr>
              <a:t>F</a:t>
            </a:r>
            <a:r>
              <a:rPr sz="3650" i="1" spc="-525" dirty="0">
                <a:latin typeface="Times New Roman"/>
                <a:cs typeface="Times New Roman"/>
              </a:rPr>
              <a:t> </a:t>
            </a:r>
            <a:r>
              <a:rPr sz="3650" spc="20" dirty="0">
                <a:latin typeface="Times New Roman"/>
                <a:cs typeface="Times New Roman"/>
              </a:rPr>
              <a:t>(</a:t>
            </a:r>
            <a:r>
              <a:rPr sz="3650" i="1" spc="20" dirty="0">
                <a:latin typeface="Times New Roman"/>
                <a:cs typeface="Times New Roman"/>
              </a:rPr>
              <a:t>R</a:t>
            </a:r>
            <a:r>
              <a:rPr sz="3150" i="1" spc="30" baseline="-25132" dirty="0">
                <a:latin typeface="Times New Roman"/>
                <a:cs typeface="Times New Roman"/>
              </a:rPr>
              <a:t>i</a:t>
            </a:r>
            <a:r>
              <a:rPr sz="3150" spc="30" baseline="-25132" dirty="0">
                <a:latin typeface="Symbol"/>
                <a:cs typeface="Symbol"/>
              </a:rPr>
              <a:t></a:t>
            </a:r>
            <a:r>
              <a:rPr sz="3150" spc="30" baseline="-25132" dirty="0">
                <a:latin typeface="Times New Roman"/>
                <a:cs typeface="Times New Roman"/>
              </a:rPr>
              <a:t>1</a:t>
            </a:r>
            <a:r>
              <a:rPr sz="3150" spc="-509" baseline="-25132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,</a:t>
            </a:r>
            <a:r>
              <a:rPr sz="3650" spc="-470" dirty="0">
                <a:latin typeface="Times New Roman"/>
                <a:cs typeface="Times New Roman"/>
              </a:rPr>
              <a:t> </a:t>
            </a:r>
            <a:r>
              <a:rPr sz="3650" i="1" spc="5" dirty="0">
                <a:latin typeface="Times New Roman"/>
                <a:cs typeface="Times New Roman"/>
              </a:rPr>
              <a:t>k</a:t>
            </a:r>
            <a:r>
              <a:rPr sz="3150" i="1" spc="7" baseline="-25132" dirty="0">
                <a:latin typeface="Times New Roman"/>
                <a:cs typeface="Times New Roman"/>
              </a:rPr>
              <a:t>i</a:t>
            </a:r>
            <a:r>
              <a:rPr sz="3150" i="1" spc="-82" baseline="-25132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40911" y="3037539"/>
            <a:ext cx="2440940" cy="144907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83185">
              <a:lnSpc>
                <a:spcPct val="100000"/>
              </a:lnSpc>
              <a:spcBef>
                <a:spcPts val="1320"/>
              </a:spcBef>
            </a:pPr>
            <a:r>
              <a:rPr sz="3650" i="1" dirty="0">
                <a:latin typeface="Times New Roman"/>
                <a:cs typeface="Times New Roman"/>
              </a:rPr>
              <a:t>i</a:t>
            </a:r>
            <a:r>
              <a:rPr sz="3650" i="1" spc="-30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spc="-484" dirty="0">
                <a:latin typeface="Times New Roman"/>
                <a:cs typeface="Times New Roman"/>
              </a:rPr>
              <a:t> </a:t>
            </a:r>
            <a:r>
              <a:rPr sz="3650" spc="-175" dirty="0">
                <a:latin typeface="Times New Roman"/>
                <a:cs typeface="Times New Roman"/>
              </a:rPr>
              <a:t>1,</a:t>
            </a:r>
            <a:r>
              <a:rPr sz="3650" spc="-475" dirty="0">
                <a:latin typeface="Times New Roman"/>
                <a:cs typeface="Times New Roman"/>
              </a:rPr>
              <a:t> </a:t>
            </a:r>
            <a:r>
              <a:rPr sz="3650" spc="40" dirty="0">
                <a:latin typeface="Times New Roman"/>
                <a:cs typeface="Times New Roman"/>
              </a:rPr>
              <a:t>2,</a:t>
            </a:r>
            <a:r>
              <a:rPr sz="3650" spc="40" dirty="0">
                <a:latin typeface="MT Extra"/>
                <a:cs typeface="MT Extra"/>
              </a:rPr>
              <a:t></a:t>
            </a:r>
            <a:r>
              <a:rPr sz="3650" spc="40" dirty="0">
                <a:latin typeface="Times New Roman"/>
                <a:cs typeface="Times New Roman"/>
              </a:rPr>
              <a:t>,16</a:t>
            </a:r>
            <a:endParaRPr sz="3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3650" i="1" dirty="0">
                <a:latin typeface="Times New Roman"/>
                <a:cs typeface="Times New Roman"/>
              </a:rPr>
              <a:t>i</a:t>
            </a:r>
            <a:r>
              <a:rPr sz="3650" i="1" spc="-30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Symbol"/>
                <a:cs typeface="Symbol"/>
              </a:rPr>
              <a:t></a:t>
            </a:r>
            <a:r>
              <a:rPr sz="3650" spc="-480" dirty="0">
                <a:latin typeface="Times New Roman"/>
                <a:cs typeface="Times New Roman"/>
              </a:rPr>
              <a:t> </a:t>
            </a:r>
            <a:r>
              <a:rPr sz="3650" spc="-170" dirty="0">
                <a:latin typeface="Times New Roman"/>
                <a:cs typeface="Times New Roman"/>
              </a:rPr>
              <a:t>1,</a:t>
            </a:r>
            <a:r>
              <a:rPr sz="3650" spc="-480" dirty="0">
                <a:latin typeface="Times New Roman"/>
                <a:cs typeface="Times New Roman"/>
              </a:rPr>
              <a:t> </a:t>
            </a:r>
            <a:r>
              <a:rPr sz="3650" spc="40" dirty="0">
                <a:latin typeface="Times New Roman"/>
                <a:cs typeface="Times New Roman"/>
              </a:rPr>
              <a:t>2,</a:t>
            </a:r>
            <a:r>
              <a:rPr sz="3650" spc="40" dirty="0">
                <a:latin typeface="MT Extra"/>
                <a:cs typeface="MT Extra"/>
              </a:rPr>
              <a:t></a:t>
            </a:r>
            <a:r>
              <a:rPr sz="3650" spc="40" dirty="0">
                <a:latin typeface="Times New Roman"/>
                <a:cs typeface="Times New Roman"/>
              </a:rPr>
              <a:t>,16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8715" y="2480894"/>
            <a:ext cx="4878070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65835" algn="l"/>
              </a:tabLst>
            </a:pPr>
            <a:r>
              <a:rPr sz="3650" i="1" spc="-85" dirty="0">
                <a:latin typeface="Times New Roman"/>
                <a:cs typeface="Times New Roman"/>
              </a:rPr>
              <a:t>L</a:t>
            </a:r>
            <a:r>
              <a:rPr sz="3150" spc="-127" baseline="-25132" dirty="0">
                <a:latin typeface="Times New Roman"/>
                <a:cs typeface="Times New Roman"/>
              </a:rPr>
              <a:t>0</a:t>
            </a:r>
            <a:r>
              <a:rPr sz="3150" spc="-352" baseline="-25132" dirty="0">
                <a:latin typeface="Times New Roman"/>
                <a:cs typeface="Times New Roman"/>
              </a:rPr>
              <a:t> </a:t>
            </a:r>
            <a:r>
              <a:rPr sz="3650" i="1" spc="-70" dirty="0">
                <a:latin typeface="Times New Roman"/>
                <a:cs typeface="Times New Roman"/>
              </a:rPr>
              <a:t>R</a:t>
            </a:r>
            <a:r>
              <a:rPr sz="3150" spc="-104" baseline="-25132" dirty="0">
                <a:latin typeface="Times New Roman"/>
                <a:cs typeface="Times New Roman"/>
              </a:rPr>
              <a:t>0	</a:t>
            </a:r>
            <a:r>
              <a:rPr sz="3650" spc="5" dirty="0">
                <a:latin typeface="Symbol"/>
                <a:cs typeface="Symbol"/>
              </a:rPr>
              <a:t></a:t>
            </a:r>
            <a:r>
              <a:rPr sz="3650" spc="-40" dirty="0">
                <a:latin typeface="Times New Roman"/>
                <a:cs typeface="Times New Roman"/>
              </a:rPr>
              <a:t> </a:t>
            </a:r>
            <a:r>
              <a:rPr sz="3650" i="1" spc="30" dirty="0">
                <a:latin typeface="Times New Roman"/>
                <a:cs typeface="Times New Roman"/>
              </a:rPr>
              <a:t>IP</a:t>
            </a:r>
            <a:r>
              <a:rPr sz="3650" spc="30" dirty="0">
                <a:latin typeface="Times New Roman"/>
                <a:cs typeface="Times New Roman"/>
              </a:rPr>
              <a:t>(</a:t>
            </a:r>
            <a:r>
              <a:rPr sz="3650" spc="30" dirty="0">
                <a:latin typeface="Symbol"/>
                <a:cs typeface="Symbol"/>
              </a:rPr>
              <a:t></a:t>
            </a:r>
            <a:r>
              <a:rPr sz="3650" spc="-145" dirty="0">
                <a:latin typeface="Times New Roman"/>
                <a:cs typeface="Times New Roman"/>
              </a:rPr>
              <a:t> </a:t>
            </a:r>
            <a:r>
              <a:rPr sz="3650" spc="-50" dirty="0">
                <a:latin typeface="Times New Roman"/>
                <a:cs typeface="Times New Roman"/>
              </a:rPr>
              <a:t>64</a:t>
            </a:r>
            <a:r>
              <a:rPr sz="3650" i="1" spc="-50" dirty="0">
                <a:latin typeface="Times New Roman"/>
                <a:cs typeface="Times New Roman"/>
              </a:rPr>
              <a:t>bit</a:t>
            </a:r>
            <a:r>
              <a:rPr sz="3650" dirty="0">
                <a:latin typeface="宋体"/>
                <a:cs typeface="宋体"/>
              </a:rPr>
              <a:t>明</a:t>
            </a:r>
            <a:r>
              <a:rPr sz="3650" spc="5" dirty="0">
                <a:latin typeface="宋体"/>
                <a:cs typeface="宋体"/>
              </a:rPr>
              <a:t>文</a:t>
            </a:r>
            <a:r>
              <a:rPr sz="3650" spc="-1105" dirty="0">
                <a:latin typeface="宋体"/>
                <a:cs typeface="宋体"/>
              </a:rPr>
              <a:t> </a:t>
            </a:r>
            <a:r>
              <a:rPr sz="3650" spc="25" dirty="0">
                <a:latin typeface="Symbol"/>
                <a:cs typeface="Symbol"/>
              </a:rPr>
              <a:t></a:t>
            </a:r>
            <a:r>
              <a:rPr sz="3650" spc="25" dirty="0">
                <a:latin typeface="Times New Roman"/>
                <a:cs typeface="Times New Roman"/>
              </a:rPr>
              <a:t>)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87338" y="4671614"/>
            <a:ext cx="5375275" cy="582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76140" algn="l"/>
                <a:tab pos="5207000" algn="l"/>
              </a:tabLst>
            </a:pPr>
            <a:r>
              <a:rPr sz="3650" dirty="0">
                <a:latin typeface="Symbol"/>
                <a:cs typeface="Symbol"/>
              </a:rPr>
              <a:t></a:t>
            </a:r>
            <a:r>
              <a:rPr sz="3650" spc="-125" dirty="0">
                <a:latin typeface="Times New Roman"/>
                <a:cs typeface="Times New Roman"/>
              </a:rPr>
              <a:t> </a:t>
            </a:r>
            <a:r>
              <a:rPr sz="3650" dirty="0">
                <a:latin typeface="Times New Roman"/>
                <a:cs typeface="Times New Roman"/>
              </a:rPr>
              <a:t>6</a:t>
            </a:r>
            <a:r>
              <a:rPr sz="3650" spc="-60" dirty="0">
                <a:latin typeface="Times New Roman"/>
                <a:cs typeface="Times New Roman"/>
              </a:rPr>
              <a:t>4</a:t>
            </a:r>
            <a:r>
              <a:rPr sz="3650" i="1" spc="5" dirty="0">
                <a:latin typeface="Times New Roman"/>
                <a:cs typeface="Times New Roman"/>
              </a:rPr>
              <a:t>bi</a:t>
            </a:r>
            <a:r>
              <a:rPr sz="3650" i="1" spc="65" dirty="0">
                <a:latin typeface="Times New Roman"/>
                <a:cs typeface="Times New Roman"/>
              </a:rPr>
              <a:t>t</a:t>
            </a:r>
            <a:r>
              <a:rPr sz="3650" spc="5" dirty="0">
                <a:latin typeface="宋体"/>
                <a:cs typeface="宋体"/>
              </a:rPr>
              <a:t>密</a:t>
            </a:r>
            <a:r>
              <a:rPr sz="3650" spc="745" dirty="0">
                <a:latin typeface="宋体"/>
                <a:cs typeface="宋体"/>
              </a:rPr>
              <a:t>文</a:t>
            </a:r>
            <a:r>
              <a:rPr sz="3650" spc="-5" dirty="0">
                <a:latin typeface="Symbol"/>
                <a:cs typeface="Symbol"/>
              </a:rPr>
              <a:t></a:t>
            </a:r>
            <a:r>
              <a:rPr sz="3650" spc="5" dirty="0">
                <a:latin typeface="Symbol"/>
                <a:cs typeface="Symbol"/>
              </a:rPr>
              <a:t></a:t>
            </a:r>
            <a:r>
              <a:rPr sz="3650" spc="-15" dirty="0">
                <a:latin typeface="Times New Roman"/>
                <a:cs typeface="Times New Roman"/>
              </a:rPr>
              <a:t> </a:t>
            </a:r>
            <a:r>
              <a:rPr sz="3650" i="1" spc="-20" dirty="0">
                <a:latin typeface="Times New Roman"/>
                <a:cs typeface="Times New Roman"/>
              </a:rPr>
              <a:t>I</a:t>
            </a:r>
            <a:r>
              <a:rPr sz="3650" i="1" spc="195" dirty="0">
                <a:latin typeface="Times New Roman"/>
                <a:cs typeface="Times New Roman"/>
              </a:rPr>
              <a:t>P</a:t>
            </a:r>
            <a:r>
              <a:rPr sz="3150" spc="-7" baseline="43650" dirty="0">
                <a:latin typeface="Symbol"/>
                <a:cs typeface="Symbol"/>
              </a:rPr>
              <a:t></a:t>
            </a:r>
            <a:r>
              <a:rPr sz="3150" spc="7" baseline="43650" dirty="0">
                <a:latin typeface="Times New Roman"/>
                <a:cs typeface="Times New Roman"/>
              </a:rPr>
              <a:t>1</a:t>
            </a:r>
            <a:r>
              <a:rPr sz="3150" spc="-419" baseline="43650" dirty="0">
                <a:latin typeface="Times New Roman"/>
                <a:cs typeface="Times New Roman"/>
              </a:rPr>
              <a:t> </a:t>
            </a:r>
            <a:r>
              <a:rPr sz="3650" spc="210" dirty="0">
                <a:latin typeface="Times New Roman"/>
                <a:cs typeface="Times New Roman"/>
              </a:rPr>
              <a:t>(</a:t>
            </a:r>
            <a:r>
              <a:rPr sz="3650" i="1" dirty="0">
                <a:latin typeface="Times New Roman"/>
                <a:cs typeface="Times New Roman"/>
              </a:rPr>
              <a:t>R	L	</a:t>
            </a:r>
            <a:r>
              <a:rPr sz="3650" dirty="0">
                <a:latin typeface="Times New Roman"/>
                <a:cs typeface="Times New Roman"/>
              </a:rPr>
              <a:t>)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78981" y="2025395"/>
            <a:ext cx="1892300" cy="1339215"/>
          </a:xfrm>
          <a:custGeom>
            <a:avLst/>
            <a:gdLst/>
            <a:ahLst/>
            <a:cxnLst/>
            <a:rect l="l" t="t" r="r" b="b"/>
            <a:pathLst>
              <a:path w="1892300" h="1339214">
                <a:moveTo>
                  <a:pt x="749046" y="734056"/>
                </a:moveTo>
                <a:lnTo>
                  <a:pt x="749046" y="457200"/>
                </a:lnTo>
                <a:lnTo>
                  <a:pt x="0" y="1338834"/>
                </a:lnTo>
                <a:lnTo>
                  <a:pt x="749046" y="734056"/>
                </a:lnTo>
                <a:close/>
              </a:path>
              <a:path w="1892300" h="1339214">
                <a:moveTo>
                  <a:pt x="1892046" y="380999"/>
                </a:moveTo>
                <a:lnTo>
                  <a:pt x="1892046" y="76199"/>
                </a:lnTo>
                <a:lnTo>
                  <a:pt x="1886140" y="46612"/>
                </a:lnTo>
                <a:lnTo>
                  <a:pt x="1869948" y="22383"/>
                </a:lnTo>
                <a:lnTo>
                  <a:pt x="1845754" y="6012"/>
                </a:lnTo>
                <a:lnTo>
                  <a:pt x="1815846" y="0"/>
                </a:lnTo>
                <a:lnTo>
                  <a:pt x="596646" y="0"/>
                </a:lnTo>
                <a:lnTo>
                  <a:pt x="567058" y="6012"/>
                </a:lnTo>
                <a:lnTo>
                  <a:pt x="542829" y="22383"/>
                </a:lnTo>
                <a:lnTo>
                  <a:pt x="526458" y="46612"/>
                </a:lnTo>
                <a:lnTo>
                  <a:pt x="520446" y="76200"/>
                </a:lnTo>
                <a:lnTo>
                  <a:pt x="520446" y="381000"/>
                </a:lnTo>
                <a:lnTo>
                  <a:pt x="526458" y="410908"/>
                </a:lnTo>
                <a:lnTo>
                  <a:pt x="542829" y="435102"/>
                </a:lnTo>
                <a:lnTo>
                  <a:pt x="567058" y="451294"/>
                </a:lnTo>
                <a:lnTo>
                  <a:pt x="596646" y="457200"/>
                </a:lnTo>
                <a:lnTo>
                  <a:pt x="749046" y="457200"/>
                </a:lnTo>
                <a:lnTo>
                  <a:pt x="749046" y="734056"/>
                </a:lnTo>
                <a:lnTo>
                  <a:pt x="1091946" y="457200"/>
                </a:lnTo>
                <a:lnTo>
                  <a:pt x="1815846" y="457199"/>
                </a:lnTo>
                <a:lnTo>
                  <a:pt x="1845754" y="451294"/>
                </a:lnTo>
                <a:lnTo>
                  <a:pt x="1869948" y="435101"/>
                </a:lnTo>
                <a:lnTo>
                  <a:pt x="1886140" y="410908"/>
                </a:lnTo>
                <a:lnTo>
                  <a:pt x="1892046" y="380999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0799" y="2020823"/>
            <a:ext cx="1925955" cy="1370965"/>
          </a:xfrm>
          <a:custGeom>
            <a:avLst/>
            <a:gdLst/>
            <a:ahLst/>
            <a:cxnLst/>
            <a:rect l="l" t="t" r="r" b="b"/>
            <a:pathLst>
              <a:path w="1925954" h="1370964">
                <a:moveTo>
                  <a:pt x="777240" y="469749"/>
                </a:moveTo>
                <a:lnTo>
                  <a:pt x="777240" y="467106"/>
                </a:lnTo>
                <a:lnTo>
                  <a:pt x="767059" y="467106"/>
                </a:lnTo>
                <a:lnTo>
                  <a:pt x="0" y="1368552"/>
                </a:lnTo>
                <a:lnTo>
                  <a:pt x="1524" y="1370838"/>
                </a:lnTo>
                <a:lnTo>
                  <a:pt x="25146" y="1351773"/>
                </a:lnTo>
                <a:lnTo>
                  <a:pt x="25146" y="1339596"/>
                </a:lnTo>
                <a:lnTo>
                  <a:pt x="65546" y="1306993"/>
                </a:lnTo>
                <a:lnTo>
                  <a:pt x="777240" y="469749"/>
                </a:lnTo>
                <a:close/>
              </a:path>
              <a:path w="1925954" h="1370964">
                <a:moveTo>
                  <a:pt x="65546" y="1306993"/>
                </a:moveTo>
                <a:lnTo>
                  <a:pt x="25146" y="1339596"/>
                </a:lnTo>
                <a:lnTo>
                  <a:pt x="31884" y="1346334"/>
                </a:lnTo>
                <a:lnTo>
                  <a:pt x="32587" y="1345768"/>
                </a:lnTo>
                <a:lnTo>
                  <a:pt x="65546" y="1306993"/>
                </a:lnTo>
                <a:close/>
              </a:path>
              <a:path w="1925954" h="1370964">
                <a:moveTo>
                  <a:pt x="31884" y="1346334"/>
                </a:moveTo>
                <a:lnTo>
                  <a:pt x="25146" y="1339596"/>
                </a:lnTo>
                <a:lnTo>
                  <a:pt x="25146" y="1351773"/>
                </a:lnTo>
                <a:lnTo>
                  <a:pt x="31884" y="1346334"/>
                </a:lnTo>
                <a:close/>
              </a:path>
              <a:path w="1925954" h="1370964">
                <a:moveTo>
                  <a:pt x="32587" y="1345768"/>
                </a:moveTo>
                <a:lnTo>
                  <a:pt x="31884" y="1346334"/>
                </a:lnTo>
                <a:lnTo>
                  <a:pt x="32587" y="1345768"/>
                </a:lnTo>
                <a:close/>
              </a:path>
              <a:path w="1925954" h="1370964">
                <a:moveTo>
                  <a:pt x="1859280" y="465720"/>
                </a:moveTo>
                <a:lnTo>
                  <a:pt x="1859280" y="455676"/>
                </a:lnTo>
                <a:lnTo>
                  <a:pt x="1851660" y="457200"/>
                </a:lnTo>
                <a:lnTo>
                  <a:pt x="1118616" y="457200"/>
                </a:lnTo>
                <a:lnTo>
                  <a:pt x="65546" y="1306993"/>
                </a:lnTo>
                <a:lnTo>
                  <a:pt x="32587" y="1345768"/>
                </a:lnTo>
                <a:lnTo>
                  <a:pt x="1120140" y="468041"/>
                </a:lnTo>
                <a:lnTo>
                  <a:pt x="1120140" y="467106"/>
                </a:lnTo>
                <a:lnTo>
                  <a:pt x="1123188" y="465582"/>
                </a:lnTo>
                <a:lnTo>
                  <a:pt x="1123188" y="467106"/>
                </a:lnTo>
                <a:lnTo>
                  <a:pt x="1844802" y="467106"/>
                </a:lnTo>
                <a:lnTo>
                  <a:pt x="1852422" y="466344"/>
                </a:lnTo>
                <a:lnTo>
                  <a:pt x="1859280" y="465720"/>
                </a:lnTo>
                <a:close/>
              </a:path>
              <a:path w="1925954" h="1370964">
                <a:moveTo>
                  <a:pt x="1925574" y="386334"/>
                </a:moveTo>
                <a:lnTo>
                  <a:pt x="1925574" y="80772"/>
                </a:lnTo>
                <a:lnTo>
                  <a:pt x="1924050" y="64770"/>
                </a:lnTo>
                <a:lnTo>
                  <a:pt x="1906524" y="29718"/>
                </a:lnTo>
                <a:lnTo>
                  <a:pt x="1901952" y="23622"/>
                </a:lnTo>
                <a:lnTo>
                  <a:pt x="1895856" y="19050"/>
                </a:lnTo>
                <a:lnTo>
                  <a:pt x="1889760" y="13716"/>
                </a:lnTo>
                <a:lnTo>
                  <a:pt x="1882902" y="9906"/>
                </a:lnTo>
                <a:lnTo>
                  <a:pt x="1876044" y="6858"/>
                </a:lnTo>
                <a:lnTo>
                  <a:pt x="1868424" y="3810"/>
                </a:lnTo>
                <a:lnTo>
                  <a:pt x="1860804" y="1524"/>
                </a:lnTo>
                <a:lnTo>
                  <a:pt x="1851660" y="685"/>
                </a:lnTo>
                <a:lnTo>
                  <a:pt x="1844802" y="0"/>
                </a:lnTo>
                <a:lnTo>
                  <a:pt x="624840" y="0"/>
                </a:lnTo>
                <a:lnTo>
                  <a:pt x="617220" y="762"/>
                </a:lnTo>
                <a:lnTo>
                  <a:pt x="608838" y="1524"/>
                </a:lnTo>
                <a:lnTo>
                  <a:pt x="567942" y="23874"/>
                </a:lnTo>
                <a:lnTo>
                  <a:pt x="547878" y="57150"/>
                </a:lnTo>
                <a:lnTo>
                  <a:pt x="544068" y="80772"/>
                </a:lnTo>
                <a:lnTo>
                  <a:pt x="544068" y="386334"/>
                </a:lnTo>
                <a:lnTo>
                  <a:pt x="550775" y="417799"/>
                </a:lnTo>
                <a:lnTo>
                  <a:pt x="553974" y="422534"/>
                </a:lnTo>
                <a:lnTo>
                  <a:pt x="553974" y="73914"/>
                </a:lnTo>
                <a:lnTo>
                  <a:pt x="555498" y="66294"/>
                </a:lnTo>
                <a:lnTo>
                  <a:pt x="555498" y="67056"/>
                </a:lnTo>
                <a:lnTo>
                  <a:pt x="557022" y="59436"/>
                </a:lnTo>
                <a:lnTo>
                  <a:pt x="557022" y="60198"/>
                </a:lnTo>
                <a:lnTo>
                  <a:pt x="584712" y="22341"/>
                </a:lnTo>
                <a:lnTo>
                  <a:pt x="603504" y="13208"/>
                </a:lnTo>
                <a:lnTo>
                  <a:pt x="603504" y="12954"/>
                </a:lnTo>
                <a:lnTo>
                  <a:pt x="610362" y="11582"/>
                </a:lnTo>
                <a:lnTo>
                  <a:pt x="610362" y="11430"/>
                </a:lnTo>
                <a:lnTo>
                  <a:pt x="617982" y="9906"/>
                </a:lnTo>
                <a:lnTo>
                  <a:pt x="1851660" y="9906"/>
                </a:lnTo>
                <a:lnTo>
                  <a:pt x="1859280" y="11430"/>
                </a:lnTo>
                <a:lnTo>
                  <a:pt x="1859280" y="11582"/>
                </a:lnTo>
                <a:lnTo>
                  <a:pt x="1866138" y="12954"/>
                </a:lnTo>
                <a:lnTo>
                  <a:pt x="1866138" y="13208"/>
                </a:lnTo>
                <a:lnTo>
                  <a:pt x="1872234" y="15240"/>
                </a:lnTo>
                <a:lnTo>
                  <a:pt x="1884932" y="22346"/>
                </a:lnTo>
                <a:lnTo>
                  <a:pt x="1895013" y="30565"/>
                </a:lnTo>
                <a:lnTo>
                  <a:pt x="1903228" y="40646"/>
                </a:lnTo>
                <a:lnTo>
                  <a:pt x="1910334" y="53340"/>
                </a:lnTo>
                <a:lnTo>
                  <a:pt x="1912620" y="60198"/>
                </a:lnTo>
                <a:lnTo>
                  <a:pt x="1912620" y="59436"/>
                </a:lnTo>
                <a:lnTo>
                  <a:pt x="1914144" y="67056"/>
                </a:lnTo>
                <a:lnTo>
                  <a:pt x="1914144" y="66294"/>
                </a:lnTo>
                <a:lnTo>
                  <a:pt x="1915668" y="73914"/>
                </a:lnTo>
                <a:lnTo>
                  <a:pt x="1915668" y="423070"/>
                </a:lnTo>
                <a:lnTo>
                  <a:pt x="1918716" y="417576"/>
                </a:lnTo>
                <a:lnTo>
                  <a:pt x="1921764" y="409956"/>
                </a:lnTo>
                <a:lnTo>
                  <a:pt x="1924050" y="402336"/>
                </a:lnTo>
                <a:lnTo>
                  <a:pt x="1925574" y="386334"/>
                </a:lnTo>
                <a:close/>
              </a:path>
              <a:path w="1925954" h="1370964">
                <a:moveTo>
                  <a:pt x="604266" y="454152"/>
                </a:moveTo>
                <a:lnTo>
                  <a:pt x="566409" y="426461"/>
                </a:lnTo>
                <a:lnTo>
                  <a:pt x="557022" y="406908"/>
                </a:lnTo>
                <a:lnTo>
                  <a:pt x="557022" y="407670"/>
                </a:lnTo>
                <a:lnTo>
                  <a:pt x="555498" y="400050"/>
                </a:lnTo>
                <a:lnTo>
                  <a:pt x="555498" y="400812"/>
                </a:lnTo>
                <a:lnTo>
                  <a:pt x="553974" y="393192"/>
                </a:lnTo>
                <a:lnTo>
                  <a:pt x="553974" y="422534"/>
                </a:lnTo>
                <a:lnTo>
                  <a:pt x="567951" y="443226"/>
                </a:lnTo>
                <a:lnTo>
                  <a:pt x="593379" y="460400"/>
                </a:lnTo>
                <a:lnTo>
                  <a:pt x="603504" y="462558"/>
                </a:lnTo>
                <a:lnTo>
                  <a:pt x="603504" y="454152"/>
                </a:lnTo>
                <a:lnTo>
                  <a:pt x="604266" y="454152"/>
                </a:lnTo>
                <a:close/>
              </a:path>
              <a:path w="1925954" h="1370964">
                <a:moveTo>
                  <a:pt x="604266" y="12954"/>
                </a:moveTo>
                <a:lnTo>
                  <a:pt x="603504" y="12954"/>
                </a:lnTo>
                <a:lnTo>
                  <a:pt x="603504" y="13208"/>
                </a:lnTo>
                <a:lnTo>
                  <a:pt x="604266" y="12954"/>
                </a:lnTo>
                <a:close/>
              </a:path>
              <a:path w="1925954" h="1370964">
                <a:moveTo>
                  <a:pt x="611124" y="455676"/>
                </a:moveTo>
                <a:lnTo>
                  <a:pt x="603504" y="454152"/>
                </a:lnTo>
                <a:lnTo>
                  <a:pt x="603504" y="462558"/>
                </a:lnTo>
                <a:lnTo>
                  <a:pt x="610362" y="464020"/>
                </a:lnTo>
                <a:lnTo>
                  <a:pt x="610362" y="455676"/>
                </a:lnTo>
                <a:lnTo>
                  <a:pt x="611124" y="455676"/>
                </a:lnTo>
                <a:close/>
              </a:path>
              <a:path w="1925954" h="1370964">
                <a:moveTo>
                  <a:pt x="611124" y="11430"/>
                </a:moveTo>
                <a:lnTo>
                  <a:pt x="610362" y="11430"/>
                </a:lnTo>
                <a:lnTo>
                  <a:pt x="610362" y="11582"/>
                </a:lnTo>
                <a:lnTo>
                  <a:pt x="611124" y="11430"/>
                </a:lnTo>
                <a:close/>
              </a:path>
              <a:path w="1925954" h="1370964">
                <a:moveTo>
                  <a:pt x="787908" y="457200"/>
                </a:moveTo>
                <a:lnTo>
                  <a:pt x="617982" y="457200"/>
                </a:lnTo>
                <a:lnTo>
                  <a:pt x="610362" y="455676"/>
                </a:lnTo>
                <a:lnTo>
                  <a:pt x="610362" y="464020"/>
                </a:lnTo>
                <a:lnTo>
                  <a:pt x="624840" y="467106"/>
                </a:lnTo>
                <a:lnTo>
                  <a:pt x="767059" y="467106"/>
                </a:lnTo>
                <a:lnTo>
                  <a:pt x="774192" y="458724"/>
                </a:lnTo>
                <a:lnTo>
                  <a:pt x="777240" y="467106"/>
                </a:lnTo>
                <a:lnTo>
                  <a:pt x="777240" y="469749"/>
                </a:lnTo>
                <a:lnTo>
                  <a:pt x="787908" y="457200"/>
                </a:lnTo>
                <a:close/>
              </a:path>
              <a:path w="1925954" h="1370964">
                <a:moveTo>
                  <a:pt x="777240" y="467106"/>
                </a:moveTo>
                <a:lnTo>
                  <a:pt x="774192" y="458724"/>
                </a:lnTo>
                <a:lnTo>
                  <a:pt x="767059" y="467106"/>
                </a:lnTo>
                <a:lnTo>
                  <a:pt x="777240" y="467106"/>
                </a:lnTo>
                <a:close/>
              </a:path>
              <a:path w="1925954" h="1370964">
                <a:moveTo>
                  <a:pt x="1123188" y="465582"/>
                </a:moveTo>
                <a:lnTo>
                  <a:pt x="1120140" y="467106"/>
                </a:lnTo>
                <a:lnTo>
                  <a:pt x="1121299" y="467106"/>
                </a:lnTo>
                <a:lnTo>
                  <a:pt x="1123188" y="465582"/>
                </a:lnTo>
                <a:close/>
              </a:path>
              <a:path w="1925954" h="1370964">
                <a:moveTo>
                  <a:pt x="1121299" y="467106"/>
                </a:moveTo>
                <a:lnTo>
                  <a:pt x="1120140" y="467106"/>
                </a:lnTo>
                <a:lnTo>
                  <a:pt x="1120140" y="468041"/>
                </a:lnTo>
                <a:lnTo>
                  <a:pt x="1121299" y="467106"/>
                </a:lnTo>
                <a:close/>
              </a:path>
              <a:path w="1925954" h="1370964">
                <a:moveTo>
                  <a:pt x="1123188" y="467106"/>
                </a:moveTo>
                <a:lnTo>
                  <a:pt x="1123188" y="465582"/>
                </a:lnTo>
                <a:lnTo>
                  <a:pt x="1121299" y="467106"/>
                </a:lnTo>
                <a:lnTo>
                  <a:pt x="1123188" y="467106"/>
                </a:lnTo>
                <a:close/>
              </a:path>
              <a:path w="1925954" h="1370964">
                <a:moveTo>
                  <a:pt x="1859280" y="11582"/>
                </a:moveTo>
                <a:lnTo>
                  <a:pt x="1859280" y="11430"/>
                </a:lnTo>
                <a:lnTo>
                  <a:pt x="1858518" y="11430"/>
                </a:lnTo>
                <a:lnTo>
                  <a:pt x="1859280" y="11582"/>
                </a:lnTo>
                <a:close/>
              </a:path>
              <a:path w="1925954" h="1370964">
                <a:moveTo>
                  <a:pt x="1866138" y="463674"/>
                </a:moveTo>
                <a:lnTo>
                  <a:pt x="1866138" y="454152"/>
                </a:lnTo>
                <a:lnTo>
                  <a:pt x="1858518" y="455676"/>
                </a:lnTo>
                <a:lnTo>
                  <a:pt x="1859280" y="455676"/>
                </a:lnTo>
                <a:lnTo>
                  <a:pt x="1859280" y="465720"/>
                </a:lnTo>
                <a:lnTo>
                  <a:pt x="1860804" y="465582"/>
                </a:lnTo>
                <a:lnTo>
                  <a:pt x="1866138" y="463674"/>
                </a:lnTo>
                <a:close/>
              </a:path>
              <a:path w="1925954" h="1370964">
                <a:moveTo>
                  <a:pt x="1866138" y="13208"/>
                </a:moveTo>
                <a:lnTo>
                  <a:pt x="1866138" y="12954"/>
                </a:lnTo>
                <a:lnTo>
                  <a:pt x="1865376" y="12954"/>
                </a:lnTo>
                <a:lnTo>
                  <a:pt x="1866138" y="13208"/>
                </a:lnTo>
                <a:close/>
              </a:path>
              <a:path w="1925954" h="1370964">
                <a:moveTo>
                  <a:pt x="1915668" y="423070"/>
                </a:moveTo>
                <a:lnTo>
                  <a:pt x="1915668" y="393192"/>
                </a:lnTo>
                <a:lnTo>
                  <a:pt x="1914144" y="400812"/>
                </a:lnTo>
                <a:lnTo>
                  <a:pt x="1914144" y="400050"/>
                </a:lnTo>
                <a:lnTo>
                  <a:pt x="1912620" y="407670"/>
                </a:lnTo>
                <a:lnTo>
                  <a:pt x="1912620" y="406908"/>
                </a:lnTo>
                <a:lnTo>
                  <a:pt x="1910334" y="413766"/>
                </a:lnTo>
                <a:lnTo>
                  <a:pt x="1884932" y="444759"/>
                </a:lnTo>
                <a:lnTo>
                  <a:pt x="1865376" y="454152"/>
                </a:lnTo>
                <a:lnTo>
                  <a:pt x="1866138" y="454152"/>
                </a:lnTo>
                <a:lnTo>
                  <a:pt x="1866138" y="463674"/>
                </a:lnTo>
                <a:lnTo>
                  <a:pt x="1879221" y="458997"/>
                </a:lnTo>
                <a:lnTo>
                  <a:pt x="1895722" y="448575"/>
                </a:lnTo>
                <a:lnTo>
                  <a:pt x="1909242" y="434654"/>
                </a:lnTo>
                <a:lnTo>
                  <a:pt x="1915668" y="423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62755" y="2076704"/>
            <a:ext cx="1044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迭代次数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0639" y="4469129"/>
            <a:ext cx="2134870" cy="1976120"/>
          </a:xfrm>
          <a:custGeom>
            <a:avLst/>
            <a:gdLst/>
            <a:ahLst/>
            <a:cxnLst/>
            <a:rect l="l" t="t" r="r" b="b"/>
            <a:pathLst>
              <a:path w="2134870" h="1976120">
                <a:moveTo>
                  <a:pt x="2134362" y="0"/>
                </a:moveTo>
                <a:lnTo>
                  <a:pt x="1022604" y="1518666"/>
                </a:lnTo>
                <a:lnTo>
                  <a:pt x="76200" y="1518666"/>
                </a:lnTo>
                <a:lnTo>
                  <a:pt x="46612" y="1524678"/>
                </a:lnTo>
                <a:lnTo>
                  <a:pt x="22383" y="1541049"/>
                </a:lnTo>
                <a:lnTo>
                  <a:pt x="6012" y="1565278"/>
                </a:lnTo>
                <a:lnTo>
                  <a:pt x="0" y="1594866"/>
                </a:lnTo>
                <a:lnTo>
                  <a:pt x="0" y="1899666"/>
                </a:lnTo>
                <a:lnTo>
                  <a:pt x="6012" y="1929574"/>
                </a:lnTo>
                <a:lnTo>
                  <a:pt x="22383" y="1953768"/>
                </a:lnTo>
                <a:lnTo>
                  <a:pt x="46612" y="1969960"/>
                </a:lnTo>
                <a:lnTo>
                  <a:pt x="76200" y="1975866"/>
                </a:lnTo>
                <a:lnTo>
                  <a:pt x="1460754" y="1975866"/>
                </a:lnTo>
                <a:lnTo>
                  <a:pt x="1460754" y="1518666"/>
                </a:lnTo>
                <a:lnTo>
                  <a:pt x="2134362" y="0"/>
                </a:lnTo>
                <a:close/>
              </a:path>
              <a:path w="2134870" h="1976120">
                <a:moveTo>
                  <a:pt x="1752600" y="1899666"/>
                </a:moveTo>
                <a:lnTo>
                  <a:pt x="1752600" y="1594866"/>
                </a:lnTo>
                <a:lnTo>
                  <a:pt x="1746694" y="1565278"/>
                </a:lnTo>
                <a:lnTo>
                  <a:pt x="1730502" y="1541049"/>
                </a:lnTo>
                <a:lnTo>
                  <a:pt x="1706308" y="1524678"/>
                </a:lnTo>
                <a:lnTo>
                  <a:pt x="1676400" y="1518666"/>
                </a:lnTo>
                <a:lnTo>
                  <a:pt x="1460754" y="1518666"/>
                </a:lnTo>
                <a:lnTo>
                  <a:pt x="1460754" y="1975866"/>
                </a:lnTo>
                <a:lnTo>
                  <a:pt x="1676400" y="1975866"/>
                </a:lnTo>
                <a:lnTo>
                  <a:pt x="1706308" y="1969960"/>
                </a:lnTo>
                <a:lnTo>
                  <a:pt x="1730502" y="1953768"/>
                </a:lnTo>
                <a:lnTo>
                  <a:pt x="1746694" y="1929574"/>
                </a:lnTo>
                <a:lnTo>
                  <a:pt x="1752600" y="1899666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56067" y="4435602"/>
            <a:ext cx="2158365" cy="2014855"/>
          </a:xfrm>
          <a:custGeom>
            <a:avLst/>
            <a:gdLst/>
            <a:ahLst/>
            <a:cxnLst/>
            <a:rect l="l" t="t" r="r" b="b"/>
            <a:pathLst>
              <a:path w="2158365" h="2014854">
                <a:moveTo>
                  <a:pt x="1025038" y="1547622"/>
                </a:moveTo>
                <a:lnTo>
                  <a:pt x="80772" y="1547622"/>
                </a:lnTo>
                <a:lnTo>
                  <a:pt x="51396" y="1553462"/>
                </a:lnTo>
                <a:lnTo>
                  <a:pt x="26631" y="1568929"/>
                </a:lnTo>
                <a:lnTo>
                  <a:pt x="8934" y="1592031"/>
                </a:lnTo>
                <a:lnTo>
                  <a:pt x="762" y="1620774"/>
                </a:lnTo>
                <a:lnTo>
                  <a:pt x="0" y="1628394"/>
                </a:lnTo>
                <a:lnTo>
                  <a:pt x="9557" y="1628394"/>
                </a:lnTo>
                <a:lnTo>
                  <a:pt x="9906" y="1621536"/>
                </a:lnTo>
                <a:lnTo>
                  <a:pt x="11430" y="1613916"/>
                </a:lnTo>
                <a:lnTo>
                  <a:pt x="11430" y="1614678"/>
                </a:lnTo>
                <a:lnTo>
                  <a:pt x="12954" y="1607058"/>
                </a:lnTo>
                <a:lnTo>
                  <a:pt x="12954" y="1607820"/>
                </a:lnTo>
                <a:lnTo>
                  <a:pt x="40646" y="1569968"/>
                </a:lnTo>
                <a:lnTo>
                  <a:pt x="59436" y="1560830"/>
                </a:lnTo>
                <a:lnTo>
                  <a:pt x="59436" y="1560576"/>
                </a:lnTo>
                <a:lnTo>
                  <a:pt x="66294" y="1559204"/>
                </a:lnTo>
                <a:lnTo>
                  <a:pt x="66294" y="1559052"/>
                </a:lnTo>
                <a:lnTo>
                  <a:pt x="73914" y="1557528"/>
                </a:lnTo>
                <a:lnTo>
                  <a:pt x="1023366" y="1557528"/>
                </a:lnTo>
                <a:lnTo>
                  <a:pt x="1023366" y="1549908"/>
                </a:lnTo>
                <a:lnTo>
                  <a:pt x="1025038" y="1547622"/>
                </a:lnTo>
                <a:close/>
              </a:path>
              <a:path w="2158365" h="2014854">
                <a:moveTo>
                  <a:pt x="9557" y="1628394"/>
                </a:moveTo>
                <a:lnTo>
                  <a:pt x="0" y="1628394"/>
                </a:lnTo>
                <a:lnTo>
                  <a:pt x="9520" y="1629126"/>
                </a:lnTo>
                <a:lnTo>
                  <a:pt x="9557" y="1628394"/>
                </a:lnTo>
                <a:close/>
              </a:path>
              <a:path w="2158365" h="2014854">
                <a:moveTo>
                  <a:pt x="9520" y="1629126"/>
                </a:moveTo>
                <a:lnTo>
                  <a:pt x="0" y="1628394"/>
                </a:lnTo>
                <a:lnTo>
                  <a:pt x="0" y="1666494"/>
                </a:lnTo>
                <a:lnTo>
                  <a:pt x="7620" y="1666494"/>
                </a:lnTo>
                <a:lnTo>
                  <a:pt x="9520" y="1629126"/>
                </a:lnTo>
                <a:close/>
              </a:path>
              <a:path w="2158365" h="2014854">
                <a:moveTo>
                  <a:pt x="60198" y="2001774"/>
                </a:moveTo>
                <a:lnTo>
                  <a:pt x="22341" y="1974083"/>
                </a:lnTo>
                <a:lnTo>
                  <a:pt x="12954" y="1954530"/>
                </a:lnTo>
                <a:lnTo>
                  <a:pt x="12954" y="1955292"/>
                </a:lnTo>
                <a:lnTo>
                  <a:pt x="11430" y="1947672"/>
                </a:lnTo>
                <a:lnTo>
                  <a:pt x="11430" y="1948434"/>
                </a:lnTo>
                <a:lnTo>
                  <a:pt x="9906" y="1940814"/>
                </a:lnTo>
                <a:lnTo>
                  <a:pt x="9906" y="1629156"/>
                </a:lnTo>
                <a:lnTo>
                  <a:pt x="9520" y="1629126"/>
                </a:lnTo>
                <a:lnTo>
                  <a:pt x="7620" y="1666494"/>
                </a:lnTo>
                <a:lnTo>
                  <a:pt x="0" y="1666494"/>
                </a:lnTo>
                <a:lnTo>
                  <a:pt x="0" y="1933956"/>
                </a:lnTo>
                <a:lnTo>
                  <a:pt x="15088" y="1980255"/>
                </a:lnTo>
                <a:lnTo>
                  <a:pt x="29718" y="1995678"/>
                </a:lnTo>
                <a:lnTo>
                  <a:pt x="35814" y="2001012"/>
                </a:lnTo>
                <a:lnTo>
                  <a:pt x="47249" y="2006959"/>
                </a:lnTo>
                <a:lnTo>
                  <a:pt x="57359" y="2011032"/>
                </a:lnTo>
                <a:lnTo>
                  <a:pt x="59436" y="2011521"/>
                </a:lnTo>
                <a:lnTo>
                  <a:pt x="59436" y="2001774"/>
                </a:lnTo>
                <a:lnTo>
                  <a:pt x="60198" y="2001774"/>
                </a:lnTo>
                <a:close/>
              </a:path>
              <a:path w="2158365" h="2014854">
                <a:moveTo>
                  <a:pt x="9906" y="1629156"/>
                </a:moveTo>
                <a:lnTo>
                  <a:pt x="9906" y="1628394"/>
                </a:lnTo>
                <a:lnTo>
                  <a:pt x="9557" y="1628394"/>
                </a:lnTo>
                <a:lnTo>
                  <a:pt x="9520" y="1629126"/>
                </a:lnTo>
                <a:lnTo>
                  <a:pt x="9906" y="1629156"/>
                </a:lnTo>
                <a:close/>
              </a:path>
              <a:path w="2158365" h="2014854">
                <a:moveTo>
                  <a:pt x="60198" y="1560576"/>
                </a:moveTo>
                <a:lnTo>
                  <a:pt x="59436" y="1560576"/>
                </a:lnTo>
                <a:lnTo>
                  <a:pt x="59436" y="1560830"/>
                </a:lnTo>
                <a:lnTo>
                  <a:pt x="60198" y="1560576"/>
                </a:lnTo>
                <a:close/>
              </a:path>
              <a:path w="2158365" h="2014854">
                <a:moveTo>
                  <a:pt x="67056" y="2003298"/>
                </a:moveTo>
                <a:lnTo>
                  <a:pt x="59436" y="2001774"/>
                </a:lnTo>
                <a:lnTo>
                  <a:pt x="59436" y="2011521"/>
                </a:lnTo>
                <a:lnTo>
                  <a:pt x="66294" y="2013137"/>
                </a:lnTo>
                <a:lnTo>
                  <a:pt x="66294" y="2003298"/>
                </a:lnTo>
                <a:lnTo>
                  <a:pt x="67056" y="2003298"/>
                </a:lnTo>
                <a:close/>
              </a:path>
              <a:path w="2158365" h="2014854">
                <a:moveTo>
                  <a:pt x="67056" y="1559052"/>
                </a:moveTo>
                <a:lnTo>
                  <a:pt x="66294" y="1559052"/>
                </a:lnTo>
                <a:lnTo>
                  <a:pt x="66294" y="1559204"/>
                </a:lnTo>
                <a:lnTo>
                  <a:pt x="67056" y="1559052"/>
                </a:lnTo>
                <a:close/>
              </a:path>
              <a:path w="2158365" h="2014854">
                <a:moveTo>
                  <a:pt x="1696212" y="2011642"/>
                </a:moveTo>
                <a:lnTo>
                  <a:pt x="1696212" y="2003298"/>
                </a:lnTo>
                <a:lnTo>
                  <a:pt x="1688592" y="2004822"/>
                </a:lnTo>
                <a:lnTo>
                  <a:pt x="73914" y="2004822"/>
                </a:lnTo>
                <a:lnTo>
                  <a:pt x="66294" y="2003298"/>
                </a:lnTo>
                <a:lnTo>
                  <a:pt x="66294" y="2013137"/>
                </a:lnTo>
                <a:lnTo>
                  <a:pt x="67935" y="2013524"/>
                </a:lnTo>
                <a:lnTo>
                  <a:pt x="80772" y="2014728"/>
                </a:lnTo>
                <a:lnTo>
                  <a:pt x="1681733" y="2014728"/>
                </a:lnTo>
                <a:lnTo>
                  <a:pt x="1696212" y="2011642"/>
                </a:lnTo>
                <a:close/>
              </a:path>
              <a:path w="2158365" h="2014854">
                <a:moveTo>
                  <a:pt x="1027176" y="1547622"/>
                </a:moveTo>
                <a:lnTo>
                  <a:pt x="1025038" y="1547622"/>
                </a:lnTo>
                <a:lnTo>
                  <a:pt x="1023366" y="1549908"/>
                </a:lnTo>
                <a:lnTo>
                  <a:pt x="1027176" y="1547622"/>
                </a:lnTo>
                <a:close/>
              </a:path>
              <a:path w="2158365" h="2014854">
                <a:moveTo>
                  <a:pt x="1027176" y="1557528"/>
                </a:moveTo>
                <a:lnTo>
                  <a:pt x="1027176" y="1547622"/>
                </a:lnTo>
                <a:lnTo>
                  <a:pt x="1023366" y="1549908"/>
                </a:lnTo>
                <a:lnTo>
                  <a:pt x="1023366" y="1557528"/>
                </a:lnTo>
                <a:lnTo>
                  <a:pt x="1027176" y="1557528"/>
                </a:lnTo>
                <a:close/>
              </a:path>
              <a:path w="2158365" h="2014854">
                <a:moveTo>
                  <a:pt x="2134355" y="31257"/>
                </a:moveTo>
                <a:lnTo>
                  <a:pt x="1025038" y="1547622"/>
                </a:lnTo>
                <a:lnTo>
                  <a:pt x="1027176" y="1547622"/>
                </a:lnTo>
                <a:lnTo>
                  <a:pt x="1027176" y="1557528"/>
                </a:lnTo>
                <a:lnTo>
                  <a:pt x="1029462" y="1557528"/>
                </a:lnTo>
                <a:lnTo>
                  <a:pt x="2116378" y="71852"/>
                </a:lnTo>
                <a:lnTo>
                  <a:pt x="2134355" y="31257"/>
                </a:lnTo>
                <a:close/>
              </a:path>
              <a:path w="2158365" h="2014854">
                <a:moveTo>
                  <a:pt x="2142026" y="36795"/>
                </a:moveTo>
                <a:lnTo>
                  <a:pt x="2116378" y="71852"/>
                </a:lnTo>
                <a:lnTo>
                  <a:pt x="1458468" y="1557528"/>
                </a:lnTo>
                <a:lnTo>
                  <a:pt x="1465326" y="1557528"/>
                </a:lnTo>
                <a:lnTo>
                  <a:pt x="1465326" y="1547622"/>
                </a:lnTo>
                <a:lnTo>
                  <a:pt x="1472935" y="1547622"/>
                </a:lnTo>
                <a:lnTo>
                  <a:pt x="2142026" y="36795"/>
                </a:lnTo>
                <a:close/>
              </a:path>
              <a:path w="2158365" h="2014854">
                <a:moveTo>
                  <a:pt x="1472935" y="1547622"/>
                </a:moveTo>
                <a:lnTo>
                  <a:pt x="1465326" y="1547622"/>
                </a:lnTo>
                <a:lnTo>
                  <a:pt x="1469898" y="1554480"/>
                </a:lnTo>
                <a:lnTo>
                  <a:pt x="1472935" y="1547622"/>
                </a:lnTo>
                <a:close/>
              </a:path>
              <a:path w="2158365" h="2014854">
                <a:moveTo>
                  <a:pt x="1762506" y="1628394"/>
                </a:moveTo>
                <a:lnTo>
                  <a:pt x="1735874" y="1568929"/>
                </a:lnTo>
                <a:lnTo>
                  <a:pt x="1681733" y="1547622"/>
                </a:lnTo>
                <a:lnTo>
                  <a:pt x="1472935" y="1547622"/>
                </a:lnTo>
                <a:lnTo>
                  <a:pt x="1469898" y="1554480"/>
                </a:lnTo>
                <a:lnTo>
                  <a:pt x="1465326" y="1547622"/>
                </a:lnTo>
                <a:lnTo>
                  <a:pt x="1465326" y="1557528"/>
                </a:lnTo>
                <a:lnTo>
                  <a:pt x="1688592" y="1557528"/>
                </a:lnTo>
                <a:lnTo>
                  <a:pt x="1696212" y="1559052"/>
                </a:lnTo>
                <a:lnTo>
                  <a:pt x="1696212" y="1559204"/>
                </a:lnTo>
                <a:lnTo>
                  <a:pt x="1703070" y="1560576"/>
                </a:lnTo>
                <a:lnTo>
                  <a:pt x="1703070" y="1560830"/>
                </a:lnTo>
                <a:lnTo>
                  <a:pt x="1740164" y="1588278"/>
                </a:lnTo>
                <a:lnTo>
                  <a:pt x="1749552" y="1607820"/>
                </a:lnTo>
                <a:lnTo>
                  <a:pt x="1749552" y="1607058"/>
                </a:lnTo>
                <a:lnTo>
                  <a:pt x="1751076" y="1614678"/>
                </a:lnTo>
                <a:lnTo>
                  <a:pt x="1751076" y="1613916"/>
                </a:lnTo>
                <a:lnTo>
                  <a:pt x="1752600" y="1621536"/>
                </a:lnTo>
                <a:lnTo>
                  <a:pt x="1752948" y="1628394"/>
                </a:lnTo>
                <a:lnTo>
                  <a:pt x="1762506" y="1628394"/>
                </a:lnTo>
                <a:close/>
              </a:path>
              <a:path w="2158365" h="2014854">
                <a:moveTo>
                  <a:pt x="1696212" y="1559204"/>
                </a:moveTo>
                <a:lnTo>
                  <a:pt x="1696212" y="1559052"/>
                </a:lnTo>
                <a:lnTo>
                  <a:pt x="1695450" y="1559052"/>
                </a:lnTo>
                <a:lnTo>
                  <a:pt x="1696212" y="1559204"/>
                </a:lnTo>
                <a:close/>
              </a:path>
              <a:path w="2158365" h="2014854">
                <a:moveTo>
                  <a:pt x="1703070" y="2010180"/>
                </a:moveTo>
                <a:lnTo>
                  <a:pt x="1703070" y="2001774"/>
                </a:lnTo>
                <a:lnTo>
                  <a:pt x="1695450" y="2003298"/>
                </a:lnTo>
                <a:lnTo>
                  <a:pt x="1696212" y="2003298"/>
                </a:lnTo>
                <a:lnTo>
                  <a:pt x="1696212" y="2011642"/>
                </a:lnTo>
                <a:lnTo>
                  <a:pt x="1703070" y="2010180"/>
                </a:lnTo>
                <a:close/>
              </a:path>
              <a:path w="2158365" h="2014854">
                <a:moveTo>
                  <a:pt x="1703070" y="1560830"/>
                </a:moveTo>
                <a:lnTo>
                  <a:pt x="1703070" y="1560576"/>
                </a:lnTo>
                <a:lnTo>
                  <a:pt x="1702308" y="1560576"/>
                </a:lnTo>
                <a:lnTo>
                  <a:pt x="1703070" y="1560830"/>
                </a:lnTo>
                <a:close/>
              </a:path>
              <a:path w="2158365" h="2014854">
                <a:moveTo>
                  <a:pt x="1762506" y="1933956"/>
                </a:moveTo>
                <a:lnTo>
                  <a:pt x="1762506" y="1666494"/>
                </a:lnTo>
                <a:lnTo>
                  <a:pt x="1754886" y="1666494"/>
                </a:lnTo>
                <a:lnTo>
                  <a:pt x="1752985" y="1629126"/>
                </a:lnTo>
                <a:lnTo>
                  <a:pt x="1752600" y="1629156"/>
                </a:lnTo>
                <a:lnTo>
                  <a:pt x="1752600" y="1940814"/>
                </a:lnTo>
                <a:lnTo>
                  <a:pt x="1751076" y="1948434"/>
                </a:lnTo>
                <a:lnTo>
                  <a:pt x="1751076" y="1947672"/>
                </a:lnTo>
                <a:lnTo>
                  <a:pt x="1749552" y="1955292"/>
                </a:lnTo>
                <a:lnTo>
                  <a:pt x="1749552" y="1954530"/>
                </a:lnTo>
                <a:lnTo>
                  <a:pt x="1721859" y="1992387"/>
                </a:lnTo>
                <a:lnTo>
                  <a:pt x="1702308" y="2001774"/>
                </a:lnTo>
                <a:lnTo>
                  <a:pt x="1703070" y="2001774"/>
                </a:lnTo>
                <a:lnTo>
                  <a:pt x="1703070" y="2010180"/>
                </a:lnTo>
                <a:lnTo>
                  <a:pt x="1713194" y="2008022"/>
                </a:lnTo>
                <a:lnTo>
                  <a:pt x="1738622" y="1990848"/>
                </a:lnTo>
                <a:lnTo>
                  <a:pt x="1755798" y="1965421"/>
                </a:lnTo>
                <a:lnTo>
                  <a:pt x="1762506" y="1933956"/>
                </a:lnTo>
                <a:close/>
              </a:path>
              <a:path w="2158365" h="2014854">
                <a:moveTo>
                  <a:pt x="1752985" y="1629126"/>
                </a:moveTo>
                <a:lnTo>
                  <a:pt x="1752948" y="1628394"/>
                </a:lnTo>
                <a:lnTo>
                  <a:pt x="1752600" y="1628394"/>
                </a:lnTo>
                <a:lnTo>
                  <a:pt x="1752600" y="1629156"/>
                </a:lnTo>
                <a:lnTo>
                  <a:pt x="1752985" y="1629126"/>
                </a:lnTo>
                <a:close/>
              </a:path>
              <a:path w="2158365" h="2014854">
                <a:moveTo>
                  <a:pt x="1762506" y="1628394"/>
                </a:moveTo>
                <a:lnTo>
                  <a:pt x="1752948" y="1628394"/>
                </a:lnTo>
                <a:lnTo>
                  <a:pt x="1752985" y="1629126"/>
                </a:lnTo>
                <a:lnTo>
                  <a:pt x="1762506" y="1628394"/>
                </a:lnTo>
                <a:close/>
              </a:path>
              <a:path w="2158365" h="2014854">
                <a:moveTo>
                  <a:pt x="1762506" y="1666494"/>
                </a:moveTo>
                <a:lnTo>
                  <a:pt x="1762506" y="1628394"/>
                </a:lnTo>
                <a:lnTo>
                  <a:pt x="1752985" y="1629126"/>
                </a:lnTo>
                <a:lnTo>
                  <a:pt x="1754886" y="1666494"/>
                </a:lnTo>
                <a:lnTo>
                  <a:pt x="1762506" y="1666494"/>
                </a:lnTo>
                <a:close/>
              </a:path>
              <a:path w="2158365" h="2014854">
                <a:moveTo>
                  <a:pt x="2142515" y="35689"/>
                </a:moveTo>
                <a:lnTo>
                  <a:pt x="2134365" y="31243"/>
                </a:lnTo>
                <a:lnTo>
                  <a:pt x="2116378" y="71852"/>
                </a:lnTo>
                <a:lnTo>
                  <a:pt x="2142026" y="36795"/>
                </a:lnTo>
                <a:lnTo>
                  <a:pt x="2142515" y="35689"/>
                </a:lnTo>
                <a:close/>
              </a:path>
              <a:path w="2158365" h="2014854">
                <a:moveTo>
                  <a:pt x="2157984" y="762"/>
                </a:moveTo>
                <a:lnTo>
                  <a:pt x="2157222" y="0"/>
                </a:lnTo>
                <a:lnTo>
                  <a:pt x="2134365" y="31243"/>
                </a:lnTo>
                <a:lnTo>
                  <a:pt x="2142515" y="35689"/>
                </a:lnTo>
                <a:lnTo>
                  <a:pt x="2157984" y="762"/>
                </a:lnTo>
                <a:close/>
              </a:path>
              <a:path w="2158365" h="2014854">
                <a:moveTo>
                  <a:pt x="2142744" y="35814"/>
                </a:moveTo>
                <a:lnTo>
                  <a:pt x="2142515" y="35689"/>
                </a:lnTo>
                <a:lnTo>
                  <a:pt x="2142026" y="36795"/>
                </a:lnTo>
                <a:lnTo>
                  <a:pt x="2142744" y="35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616335" y="6039102"/>
            <a:ext cx="144145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逐位模</a:t>
            </a:r>
            <a:r>
              <a:rPr sz="2000" b="1" spc="-5" dirty="0">
                <a:solidFill>
                  <a:srgbClr val="006500"/>
                </a:solidFill>
                <a:latin typeface="Arial"/>
                <a:cs typeface="Arial"/>
              </a:rPr>
              <a:t>2</a:t>
            </a:r>
            <a:r>
              <a:rPr sz="2000" b="1" dirty="0">
                <a:solidFill>
                  <a:srgbClr val="006500"/>
                </a:solidFill>
                <a:latin typeface="宋体"/>
                <a:cs typeface="宋体"/>
              </a:rPr>
              <a:t>求和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50093" y="4431029"/>
            <a:ext cx="2387600" cy="1785620"/>
          </a:xfrm>
          <a:custGeom>
            <a:avLst/>
            <a:gdLst/>
            <a:ahLst/>
            <a:cxnLst/>
            <a:rect l="l" t="t" r="r" b="b"/>
            <a:pathLst>
              <a:path w="2387600" h="1785620">
                <a:moveTo>
                  <a:pt x="2387346" y="1709165"/>
                </a:moveTo>
                <a:lnTo>
                  <a:pt x="2387346" y="1404365"/>
                </a:lnTo>
                <a:lnTo>
                  <a:pt x="2381440" y="1374778"/>
                </a:lnTo>
                <a:lnTo>
                  <a:pt x="2365248" y="1350549"/>
                </a:lnTo>
                <a:lnTo>
                  <a:pt x="2341054" y="1334178"/>
                </a:lnTo>
                <a:lnTo>
                  <a:pt x="2311146" y="1328165"/>
                </a:lnTo>
                <a:lnTo>
                  <a:pt x="1676400" y="1328165"/>
                </a:lnTo>
                <a:lnTo>
                  <a:pt x="0" y="0"/>
                </a:lnTo>
                <a:lnTo>
                  <a:pt x="1371600" y="1328165"/>
                </a:lnTo>
                <a:lnTo>
                  <a:pt x="1371600" y="1785365"/>
                </a:lnTo>
                <a:lnTo>
                  <a:pt x="2311146" y="1785365"/>
                </a:lnTo>
                <a:lnTo>
                  <a:pt x="2341054" y="1779460"/>
                </a:lnTo>
                <a:lnTo>
                  <a:pt x="2365248" y="1763267"/>
                </a:lnTo>
                <a:lnTo>
                  <a:pt x="2381440" y="1739074"/>
                </a:lnTo>
                <a:lnTo>
                  <a:pt x="2387346" y="1709165"/>
                </a:lnTo>
                <a:close/>
              </a:path>
              <a:path w="2387600" h="1785620">
                <a:moveTo>
                  <a:pt x="1371600" y="1785365"/>
                </a:moveTo>
                <a:lnTo>
                  <a:pt x="1371600" y="1328165"/>
                </a:lnTo>
                <a:lnTo>
                  <a:pt x="1244346" y="1328165"/>
                </a:lnTo>
                <a:lnTo>
                  <a:pt x="1214758" y="1334178"/>
                </a:lnTo>
                <a:lnTo>
                  <a:pt x="1190529" y="1350549"/>
                </a:lnTo>
                <a:lnTo>
                  <a:pt x="1174158" y="1374778"/>
                </a:lnTo>
                <a:lnTo>
                  <a:pt x="1168146" y="1404365"/>
                </a:lnTo>
                <a:lnTo>
                  <a:pt x="1168146" y="1709165"/>
                </a:lnTo>
                <a:lnTo>
                  <a:pt x="1174158" y="1739074"/>
                </a:lnTo>
                <a:lnTo>
                  <a:pt x="1190529" y="1763267"/>
                </a:lnTo>
                <a:lnTo>
                  <a:pt x="1214758" y="1779460"/>
                </a:lnTo>
                <a:lnTo>
                  <a:pt x="1244346" y="1785365"/>
                </a:lnTo>
                <a:lnTo>
                  <a:pt x="1371600" y="1785365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19613" y="4403597"/>
            <a:ext cx="2423160" cy="1818639"/>
          </a:xfrm>
          <a:custGeom>
            <a:avLst/>
            <a:gdLst/>
            <a:ahLst/>
            <a:cxnLst/>
            <a:rect l="l" t="t" r="r" b="b"/>
            <a:pathLst>
              <a:path w="2423160" h="1818639">
                <a:moveTo>
                  <a:pt x="34005" y="23938"/>
                </a:moveTo>
                <a:lnTo>
                  <a:pt x="3810" y="0"/>
                </a:lnTo>
                <a:lnTo>
                  <a:pt x="0" y="4572"/>
                </a:lnTo>
                <a:lnTo>
                  <a:pt x="27482" y="31186"/>
                </a:lnTo>
                <a:lnTo>
                  <a:pt x="34005" y="23938"/>
                </a:lnTo>
                <a:close/>
              </a:path>
              <a:path w="2423160" h="1818639">
                <a:moveTo>
                  <a:pt x="28026" y="31713"/>
                </a:moveTo>
                <a:lnTo>
                  <a:pt x="27482" y="31186"/>
                </a:lnTo>
                <a:lnTo>
                  <a:pt x="28026" y="31713"/>
                </a:lnTo>
                <a:close/>
              </a:path>
              <a:path w="2423160" h="1818639">
                <a:moveTo>
                  <a:pt x="108205" y="95251"/>
                </a:moveTo>
                <a:lnTo>
                  <a:pt x="37361" y="26598"/>
                </a:lnTo>
                <a:lnTo>
                  <a:pt x="34005" y="23938"/>
                </a:lnTo>
                <a:lnTo>
                  <a:pt x="27482" y="31186"/>
                </a:lnTo>
                <a:lnTo>
                  <a:pt x="28026" y="31713"/>
                </a:lnTo>
                <a:lnTo>
                  <a:pt x="108205" y="95251"/>
                </a:lnTo>
                <a:close/>
              </a:path>
              <a:path w="2423160" h="1818639">
                <a:moveTo>
                  <a:pt x="1414272" y="1360932"/>
                </a:moveTo>
                <a:lnTo>
                  <a:pt x="108205" y="95251"/>
                </a:lnTo>
                <a:lnTo>
                  <a:pt x="28026" y="31713"/>
                </a:lnTo>
                <a:lnTo>
                  <a:pt x="1390376" y="1351026"/>
                </a:lnTo>
                <a:lnTo>
                  <a:pt x="1402080" y="1351026"/>
                </a:lnTo>
                <a:lnTo>
                  <a:pt x="1402080" y="1360932"/>
                </a:lnTo>
                <a:lnTo>
                  <a:pt x="1414272" y="1360932"/>
                </a:lnTo>
                <a:close/>
              </a:path>
              <a:path w="2423160" h="1818639">
                <a:moveTo>
                  <a:pt x="37361" y="26598"/>
                </a:moveTo>
                <a:lnTo>
                  <a:pt x="34290" y="23622"/>
                </a:lnTo>
                <a:lnTo>
                  <a:pt x="34005" y="23938"/>
                </a:lnTo>
                <a:lnTo>
                  <a:pt x="37361" y="26598"/>
                </a:lnTo>
                <a:close/>
              </a:path>
              <a:path w="2423160" h="1818639">
                <a:moveTo>
                  <a:pt x="1708005" y="1351026"/>
                </a:moveTo>
                <a:lnTo>
                  <a:pt x="37361" y="26598"/>
                </a:lnTo>
                <a:lnTo>
                  <a:pt x="108205" y="95251"/>
                </a:lnTo>
                <a:lnTo>
                  <a:pt x="1705356" y="1360932"/>
                </a:lnTo>
                <a:lnTo>
                  <a:pt x="1706880" y="1360932"/>
                </a:lnTo>
                <a:lnTo>
                  <a:pt x="1706880" y="1351026"/>
                </a:lnTo>
                <a:lnTo>
                  <a:pt x="1708005" y="1351026"/>
                </a:lnTo>
                <a:close/>
              </a:path>
              <a:path w="2423160" h="1818639">
                <a:moveTo>
                  <a:pt x="1402080" y="1360932"/>
                </a:moveTo>
                <a:lnTo>
                  <a:pt x="1402080" y="1351026"/>
                </a:lnTo>
                <a:lnTo>
                  <a:pt x="1399032" y="1359408"/>
                </a:lnTo>
                <a:lnTo>
                  <a:pt x="1390376" y="1351026"/>
                </a:lnTo>
                <a:lnTo>
                  <a:pt x="1274826" y="1351026"/>
                </a:lnTo>
                <a:lnTo>
                  <a:pt x="1245450" y="1356866"/>
                </a:lnTo>
                <a:lnTo>
                  <a:pt x="1220685" y="1372333"/>
                </a:lnTo>
                <a:lnTo>
                  <a:pt x="1202988" y="1395435"/>
                </a:lnTo>
                <a:lnTo>
                  <a:pt x="1194816" y="1424178"/>
                </a:lnTo>
                <a:lnTo>
                  <a:pt x="1194054" y="1431798"/>
                </a:lnTo>
                <a:lnTo>
                  <a:pt x="1203611" y="1431798"/>
                </a:lnTo>
                <a:lnTo>
                  <a:pt x="1203960" y="1424940"/>
                </a:lnTo>
                <a:lnTo>
                  <a:pt x="1205484" y="1417320"/>
                </a:lnTo>
                <a:lnTo>
                  <a:pt x="1205484" y="1418082"/>
                </a:lnTo>
                <a:lnTo>
                  <a:pt x="1207008" y="1410462"/>
                </a:lnTo>
                <a:lnTo>
                  <a:pt x="1207008" y="1411224"/>
                </a:lnTo>
                <a:lnTo>
                  <a:pt x="1234700" y="1373372"/>
                </a:lnTo>
                <a:lnTo>
                  <a:pt x="1253490" y="1364234"/>
                </a:lnTo>
                <a:lnTo>
                  <a:pt x="1253490" y="1363980"/>
                </a:lnTo>
                <a:lnTo>
                  <a:pt x="1260348" y="1362608"/>
                </a:lnTo>
                <a:lnTo>
                  <a:pt x="1260348" y="1362456"/>
                </a:lnTo>
                <a:lnTo>
                  <a:pt x="1267968" y="1360932"/>
                </a:lnTo>
                <a:lnTo>
                  <a:pt x="1402080" y="1360932"/>
                </a:lnTo>
                <a:close/>
              </a:path>
              <a:path w="2423160" h="1818639">
                <a:moveTo>
                  <a:pt x="1203611" y="1431798"/>
                </a:moveTo>
                <a:lnTo>
                  <a:pt x="1194054" y="1431798"/>
                </a:lnTo>
                <a:lnTo>
                  <a:pt x="1203574" y="1432530"/>
                </a:lnTo>
                <a:lnTo>
                  <a:pt x="1203611" y="1431798"/>
                </a:lnTo>
                <a:close/>
              </a:path>
              <a:path w="2423160" h="1818639">
                <a:moveTo>
                  <a:pt x="1203574" y="1432530"/>
                </a:moveTo>
                <a:lnTo>
                  <a:pt x="1194054" y="1431798"/>
                </a:lnTo>
                <a:lnTo>
                  <a:pt x="1194054" y="1469898"/>
                </a:lnTo>
                <a:lnTo>
                  <a:pt x="1201674" y="1469898"/>
                </a:lnTo>
                <a:lnTo>
                  <a:pt x="1203574" y="1432530"/>
                </a:lnTo>
                <a:close/>
              </a:path>
              <a:path w="2423160" h="1818639">
                <a:moveTo>
                  <a:pt x="1254252" y="1805178"/>
                </a:moveTo>
                <a:lnTo>
                  <a:pt x="1216400" y="1777485"/>
                </a:lnTo>
                <a:lnTo>
                  <a:pt x="1207008" y="1757934"/>
                </a:lnTo>
                <a:lnTo>
                  <a:pt x="1207008" y="1758696"/>
                </a:lnTo>
                <a:lnTo>
                  <a:pt x="1205484" y="1751076"/>
                </a:lnTo>
                <a:lnTo>
                  <a:pt x="1205484" y="1751838"/>
                </a:lnTo>
                <a:lnTo>
                  <a:pt x="1203960" y="1744218"/>
                </a:lnTo>
                <a:lnTo>
                  <a:pt x="1203960" y="1432560"/>
                </a:lnTo>
                <a:lnTo>
                  <a:pt x="1203574" y="1432530"/>
                </a:lnTo>
                <a:lnTo>
                  <a:pt x="1201674" y="1469898"/>
                </a:lnTo>
                <a:lnTo>
                  <a:pt x="1194054" y="1469898"/>
                </a:lnTo>
                <a:lnTo>
                  <a:pt x="1194054" y="1737360"/>
                </a:lnTo>
                <a:lnTo>
                  <a:pt x="1194816" y="1744980"/>
                </a:lnTo>
                <a:lnTo>
                  <a:pt x="1209142" y="1783659"/>
                </a:lnTo>
                <a:lnTo>
                  <a:pt x="1223772" y="1799082"/>
                </a:lnTo>
                <a:lnTo>
                  <a:pt x="1229868" y="1804416"/>
                </a:lnTo>
                <a:lnTo>
                  <a:pt x="1241298" y="1810363"/>
                </a:lnTo>
                <a:lnTo>
                  <a:pt x="1251408" y="1814436"/>
                </a:lnTo>
                <a:lnTo>
                  <a:pt x="1253490" y="1814926"/>
                </a:lnTo>
                <a:lnTo>
                  <a:pt x="1253490" y="1805178"/>
                </a:lnTo>
                <a:lnTo>
                  <a:pt x="1254252" y="1805178"/>
                </a:lnTo>
                <a:close/>
              </a:path>
              <a:path w="2423160" h="1818639">
                <a:moveTo>
                  <a:pt x="1203960" y="1432560"/>
                </a:moveTo>
                <a:lnTo>
                  <a:pt x="1203960" y="1431798"/>
                </a:lnTo>
                <a:lnTo>
                  <a:pt x="1203611" y="1431798"/>
                </a:lnTo>
                <a:lnTo>
                  <a:pt x="1203574" y="1432530"/>
                </a:lnTo>
                <a:lnTo>
                  <a:pt x="1203960" y="1432560"/>
                </a:lnTo>
                <a:close/>
              </a:path>
              <a:path w="2423160" h="1818639">
                <a:moveTo>
                  <a:pt x="1254252" y="1363980"/>
                </a:moveTo>
                <a:lnTo>
                  <a:pt x="1253490" y="1363980"/>
                </a:lnTo>
                <a:lnTo>
                  <a:pt x="1253490" y="1364234"/>
                </a:lnTo>
                <a:lnTo>
                  <a:pt x="1254252" y="1363980"/>
                </a:lnTo>
                <a:close/>
              </a:path>
              <a:path w="2423160" h="1818639">
                <a:moveTo>
                  <a:pt x="1261110" y="1806702"/>
                </a:moveTo>
                <a:lnTo>
                  <a:pt x="1253490" y="1805178"/>
                </a:lnTo>
                <a:lnTo>
                  <a:pt x="1253490" y="1814926"/>
                </a:lnTo>
                <a:lnTo>
                  <a:pt x="1260348" y="1816541"/>
                </a:lnTo>
                <a:lnTo>
                  <a:pt x="1260348" y="1806702"/>
                </a:lnTo>
                <a:lnTo>
                  <a:pt x="1261110" y="1806702"/>
                </a:lnTo>
                <a:close/>
              </a:path>
              <a:path w="2423160" h="1818639">
                <a:moveTo>
                  <a:pt x="1261110" y="1362456"/>
                </a:moveTo>
                <a:lnTo>
                  <a:pt x="1260348" y="1362456"/>
                </a:lnTo>
                <a:lnTo>
                  <a:pt x="1260348" y="1362608"/>
                </a:lnTo>
                <a:lnTo>
                  <a:pt x="1261110" y="1362456"/>
                </a:lnTo>
                <a:close/>
              </a:path>
              <a:path w="2423160" h="1818639">
                <a:moveTo>
                  <a:pt x="2356866" y="1815046"/>
                </a:moveTo>
                <a:lnTo>
                  <a:pt x="2356866" y="1806702"/>
                </a:lnTo>
                <a:lnTo>
                  <a:pt x="2349246" y="1808226"/>
                </a:lnTo>
                <a:lnTo>
                  <a:pt x="1267968" y="1808226"/>
                </a:lnTo>
                <a:lnTo>
                  <a:pt x="1260348" y="1806702"/>
                </a:lnTo>
                <a:lnTo>
                  <a:pt x="1260348" y="1816541"/>
                </a:lnTo>
                <a:lnTo>
                  <a:pt x="1261988" y="1816928"/>
                </a:lnTo>
                <a:lnTo>
                  <a:pt x="1274826" y="1818132"/>
                </a:lnTo>
                <a:lnTo>
                  <a:pt x="2342388" y="1818132"/>
                </a:lnTo>
                <a:lnTo>
                  <a:pt x="2356866" y="1815046"/>
                </a:lnTo>
                <a:close/>
              </a:path>
              <a:path w="2423160" h="1818639">
                <a:moveTo>
                  <a:pt x="1402080" y="1351026"/>
                </a:moveTo>
                <a:lnTo>
                  <a:pt x="1390376" y="1351026"/>
                </a:lnTo>
                <a:lnTo>
                  <a:pt x="1399032" y="1359408"/>
                </a:lnTo>
                <a:lnTo>
                  <a:pt x="1402080" y="1351026"/>
                </a:lnTo>
                <a:close/>
              </a:path>
              <a:path w="2423160" h="1818639">
                <a:moveTo>
                  <a:pt x="1709928" y="1352550"/>
                </a:moveTo>
                <a:lnTo>
                  <a:pt x="1708005" y="1351026"/>
                </a:lnTo>
                <a:lnTo>
                  <a:pt x="1706880" y="1351026"/>
                </a:lnTo>
                <a:lnTo>
                  <a:pt x="1709928" y="1352550"/>
                </a:lnTo>
                <a:close/>
              </a:path>
              <a:path w="2423160" h="1818639">
                <a:moveTo>
                  <a:pt x="1709928" y="1360932"/>
                </a:moveTo>
                <a:lnTo>
                  <a:pt x="1709928" y="1352550"/>
                </a:lnTo>
                <a:lnTo>
                  <a:pt x="1706880" y="1351026"/>
                </a:lnTo>
                <a:lnTo>
                  <a:pt x="1706880" y="1360932"/>
                </a:lnTo>
                <a:lnTo>
                  <a:pt x="1709928" y="1360932"/>
                </a:lnTo>
                <a:close/>
              </a:path>
              <a:path w="2423160" h="1818639">
                <a:moveTo>
                  <a:pt x="2423160" y="1431798"/>
                </a:moveTo>
                <a:lnTo>
                  <a:pt x="2396528" y="1372333"/>
                </a:lnTo>
                <a:lnTo>
                  <a:pt x="2342388" y="1351026"/>
                </a:lnTo>
                <a:lnTo>
                  <a:pt x="1708005" y="1351026"/>
                </a:lnTo>
                <a:lnTo>
                  <a:pt x="1709928" y="1352550"/>
                </a:lnTo>
                <a:lnTo>
                  <a:pt x="1709928" y="1360932"/>
                </a:lnTo>
                <a:lnTo>
                  <a:pt x="2349246" y="1360932"/>
                </a:lnTo>
                <a:lnTo>
                  <a:pt x="2356866" y="1362456"/>
                </a:lnTo>
                <a:lnTo>
                  <a:pt x="2356866" y="1362608"/>
                </a:lnTo>
                <a:lnTo>
                  <a:pt x="2363724" y="1363980"/>
                </a:lnTo>
                <a:lnTo>
                  <a:pt x="2363724" y="1364234"/>
                </a:lnTo>
                <a:lnTo>
                  <a:pt x="2369820" y="1366266"/>
                </a:lnTo>
                <a:lnTo>
                  <a:pt x="2382513" y="1373372"/>
                </a:lnTo>
                <a:lnTo>
                  <a:pt x="2392594" y="1381591"/>
                </a:lnTo>
                <a:lnTo>
                  <a:pt x="2400813" y="1391672"/>
                </a:lnTo>
                <a:lnTo>
                  <a:pt x="2407920" y="1404366"/>
                </a:lnTo>
                <a:lnTo>
                  <a:pt x="2410206" y="1411224"/>
                </a:lnTo>
                <a:lnTo>
                  <a:pt x="2410206" y="1410462"/>
                </a:lnTo>
                <a:lnTo>
                  <a:pt x="2411730" y="1418082"/>
                </a:lnTo>
                <a:lnTo>
                  <a:pt x="2411730" y="1417320"/>
                </a:lnTo>
                <a:lnTo>
                  <a:pt x="2413254" y="1424940"/>
                </a:lnTo>
                <a:lnTo>
                  <a:pt x="2413602" y="1431798"/>
                </a:lnTo>
                <a:lnTo>
                  <a:pt x="2423160" y="1431798"/>
                </a:lnTo>
                <a:close/>
              </a:path>
              <a:path w="2423160" h="1818639">
                <a:moveTo>
                  <a:pt x="2356866" y="1362608"/>
                </a:moveTo>
                <a:lnTo>
                  <a:pt x="2356866" y="1362456"/>
                </a:lnTo>
                <a:lnTo>
                  <a:pt x="2356104" y="1362456"/>
                </a:lnTo>
                <a:lnTo>
                  <a:pt x="2356866" y="1362608"/>
                </a:lnTo>
                <a:close/>
              </a:path>
              <a:path w="2423160" h="1818639">
                <a:moveTo>
                  <a:pt x="2363724" y="1813585"/>
                </a:moveTo>
                <a:lnTo>
                  <a:pt x="2363724" y="1805178"/>
                </a:lnTo>
                <a:lnTo>
                  <a:pt x="2356104" y="1806702"/>
                </a:lnTo>
                <a:lnTo>
                  <a:pt x="2356866" y="1806702"/>
                </a:lnTo>
                <a:lnTo>
                  <a:pt x="2356866" y="1815046"/>
                </a:lnTo>
                <a:lnTo>
                  <a:pt x="2363724" y="1813585"/>
                </a:lnTo>
                <a:close/>
              </a:path>
              <a:path w="2423160" h="1818639">
                <a:moveTo>
                  <a:pt x="2363724" y="1364234"/>
                </a:moveTo>
                <a:lnTo>
                  <a:pt x="2363724" y="1363980"/>
                </a:lnTo>
                <a:lnTo>
                  <a:pt x="2362962" y="1363980"/>
                </a:lnTo>
                <a:lnTo>
                  <a:pt x="2363724" y="1364234"/>
                </a:lnTo>
                <a:close/>
              </a:path>
              <a:path w="2423160" h="1818639">
                <a:moveTo>
                  <a:pt x="2423160" y="1737360"/>
                </a:moveTo>
                <a:lnTo>
                  <a:pt x="2423160" y="1469898"/>
                </a:lnTo>
                <a:lnTo>
                  <a:pt x="2415540" y="1469898"/>
                </a:lnTo>
                <a:lnTo>
                  <a:pt x="2413639" y="1432530"/>
                </a:lnTo>
                <a:lnTo>
                  <a:pt x="2413254" y="1432560"/>
                </a:lnTo>
                <a:lnTo>
                  <a:pt x="2413254" y="1744218"/>
                </a:lnTo>
                <a:lnTo>
                  <a:pt x="2411730" y="1751838"/>
                </a:lnTo>
                <a:lnTo>
                  <a:pt x="2411730" y="1751076"/>
                </a:lnTo>
                <a:lnTo>
                  <a:pt x="2410206" y="1758696"/>
                </a:lnTo>
                <a:lnTo>
                  <a:pt x="2410206" y="1757934"/>
                </a:lnTo>
                <a:lnTo>
                  <a:pt x="2382513" y="1795785"/>
                </a:lnTo>
                <a:lnTo>
                  <a:pt x="2362962" y="1805178"/>
                </a:lnTo>
                <a:lnTo>
                  <a:pt x="2363724" y="1805178"/>
                </a:lnTo>
                <a:lnTo>
                  <a:pt x="2363724" y="1813585"/>
                </a:lnTo>
                <a:lnTo>
                  <a:pt x="2373853" y="1811426"/>
                </a:lnTo>
                <a:lnTo>
                  <a:pt x="2399280" y="1794252"/>
                </a:lnTo>
                <a:lnTo>
                  <a:pt x="2416454" y="1768825"/>
                </a:lnTo>
                <a:lnTo>
                  <a:pt x="2423160" y="1737360"/>
                </a:lnTo>
                <a:close/>
              </a:path>
              <a:path w="2423160" h="1818639">
                <a:moveTo>
                  <a:pt x="2413639" y="1432530"/>
                </a:moveTo>
                <a:lnTo>
                  <a:pt x="2413602" y="1431798"/>
                </a:lnTo>
                <a:lnTo>
                  <a:pt x="2413254" y="1431798"/>
                </a:lnTo>
                <a:lnTo>
                  <a:pt x="2413254" y="1432560"/>
                </a:lnTo>
                <a:lnTo>
                  <a:pt x="2413639" y="1432530"/>
                </a:lnTo>
                <a:close/>
              </a:path>
              <a:path w="2423160" h="1818639">
                <a:moveTo>
                  <a:pt x="2423160" y="1431798"/>
                </a:moveTo>
                <a:lnTo>
                  <a:pt x="2413602" y="1431798"/>
                </a:lnTo>
                <a:lnTo>
                  <a:pt x="2413639" y="1432530"/>
                </a:lnTo>
                <a:lnTo>
                  <a:pt x="2423160" y="1431798"/>
                </a:lnTo>
                <a:close/>
              </a:path>
              <a:path w="2423160" h="1818639">
                <a:moveTo>
                  <a:pt x="2423160" y="1469898"/>
                </a:moveTo>
                <a:lnTo>
                  <a:pt x="2423160" y="1431798"/>
                </a:lnTo>
                <a:lnTo>
                  <a:pt x="2413639" y="1432530"/>
                </a:lnTo>
                <a:lnTo>
                  <a:pt x="2415540" y="1469898"/>
                </a:lnTo>
                <a:lnTo>
                  <a:pt x="2423160" y="14698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33371" y="5810503"/>
            <a:ext cx="789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轮函数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89239" y="1491996"/>
            <a:ext cx="1613535" cy="1135380"/>
          </a:xfrm>
          <a:custGeom>
            <a:avLst/>
            <a:gdLst/>
            <a:ahLst/>
            <a:cxnLst/>
            <a:rect l="l" t="t" r="r" b="b"/>
            <a:pathLst>
              <a:path w="1613535" h="1135380">
                <a:moveTo>
                  <a:pt x="1371600" y="445007"/>
                </a:moveTo>
                <a:lnTo>
                  <a:pt x="1371600" y="89153"/>
                </a:lnTo>
                <a:lnTo>
                  <a:pt x="1364646" y="54649"/>
                </a:lnTo>
                <a:lnTo>
                  <a:pt x="1345692" y="26288"/>
                </a:lnTo>
                <a:lnTo>
                  <a:pt x="1317593" y="7072"/>
                </a:lnTo>
                <a:lnTo>
                  <a:pt x="1283208" y="0"/>
                </a:lnTo>
                <a:lnTo>
                  <a:pt x="89154" y="0"/>
                </a:lnTo>
                <a:lnTo>
                  <a:pt x="54649" y="7072"/>
                </a:lnTo>
                <a:lnTo>
                  <a:pt x="26288" y="26288"/>
                </a:lnTo>
                <a:lnTo>
                  <a:pt x="7072" y="54649"/>
                </a:lnTo>
                <a:lnTo>
                  <a:pt x="0" y="89153"/>
                </a:lnTo>
                <a:lnTo>
                  <a:pt x="0" y="445007"/>
                </a:lnTo>
                <a:lnTo>
                  <a:pt x="7072" y="479393"/>
                </a:lnTo>
                <a:lnTo>
                  <a:pt x="26289" y="507491"/>
                </a:lnTo>
                <a:lnTo>
                  <a:pt x="54649" y="526446"/>
                </a:lnTo>
                <a:lnTo>
                  <a:pt x="89154" y="533399"/>
                </a:lnTo>
                <a:lnTo>
                  <a:pt x="800100" y="533399"/>
                </a:lnTo>
                <a:lnTo>
                  <a:pt x="1143000" y="787280"/>
                </a:lnTo>
                <a:lnTo>
                  <a:pt x="1143000" y="533399"/>
                </a:lnTo>
                <a:lnTo>
                  <a:pt x="1283208" y="533399"/>
                </a:lnTo>
                <a:lnTo>
                  <a:pt x="1317593" y="526446"/>
                </a:lnTo>
                <a:lnTo>
                  <a:pt x="1345692" y="507491"/>
                </a:lnTo>
                <a:lnTo>
                  <a:pt x="1364646" y="479393"/>
                </a:lnTo>
                <a:lnTo>
                  <a:pt x="1371600" y="445007"/>
                </a:lnTo>
                <a:close/>
              </a:path>
              <a:path w="1613535" h="1135380">
                <a:moveTo>
                  <a:pt x="1613154" y="1135379"/>
                </a:moveTo>
                <a:lnTo>
                  <a:pt x="1143000" y="533399"/>
                </a:lnTo>
                <a:lnTo>
                  <a:pt x="1143000" y="787280"/>
                </a:lnTo>
                <a:lnTo>
                  <a:pt x="1613154" y="1135379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84667" y="1487424"/>
            <a:ext cx="1643380" cy="1164590"/>
          </a:xfrm>
          <a:custGeom>
            <a:avLst/>
            <a:gdLst/>
            <a:ahLst/>
            <a:cxnLst/>
            <a:rect l="l" t="t" r="r" b="b"/>
            <a:pathLst>
              <a:path w="1643379" h="1164589">
                <a:moveTo>
                  <a:pt x="1381506" y="449579"/>
                </a:moveTo>
                <a:lnTo>
                  <a:pt x="1381506" y="93725"/>
                </a:lnTo>
                <a:lnTo>
                  <a:pt x="1380744" y="84581"/>
                </a:lnTo>
                <a:lnTo>
                  <a:pt x="1365504" y="41147"/>
                </a:lnTo>
                <a:lnTo>
                  <a:pt x="1331976" y="11429"/>
                </a:lnTo>
                <a:lnTo>
                  <a:pt x="1287780" y="0"/>
                </a:lnTo>
                <a:lnTo>
                  <a:pt x="93725" y="0"/>
                </a:lnTo>
                <a:lnTo>
                  <a:pt x="45268" y="13603"/>
                </a:lnTo>
                <a:lnTo>
                  <a:pt x="13603" y="45268"/>
                </a:lnTo>
                <a:lnTo>
                  <a:pt x="761" y="84581"/>
                </a:lnTo>
                <a:lnTo>
                  <a:pt x="0" y="93725"/>
                </a:lnTo>
                <a:lnTo>
                  <a:pt x="0" y="449579"/>
                </a:lnTo>
                <a:lnTo>
                  <a:pt x="7959" y="486707"/>
                </a:lnTo>
                <a:lnTo>
                  <a:pt x="9906" y="489626"/>
                </a:lnTo>
                <a:lnTo>
                  <a:pt x="9906" y="85343"/>
                </a:lnTo>
                <a:lnTo>
                  <a:pt x="11429" y="76961"/>
                </a:lnTo>
                <a:lnTo>
                  <a:pt x="13715" y="68579"/>
                </a:lnTo>
                <a:lnTo>
                  <a:pt x="13715" y="69341"/>
                </a:lnTo>
                <a:lnTo>
                  <a:pt x="16001" y="63055"/>
                </a:lnTo>
                <a:lnTo>
                  <a:pt x="16001" y="60959"/>
                </a:lnTo>
                <a:lnTo>
                  <a:pt x="19811" y="53339"/>
                </a:lnTo>
                <a:lnTo>
                  <a:pt x="19811" y="54101"/>
                </a:lnTo>
                <a:lnTo>
                  <a:pt x="23621" y="47751"/>
                </a:lnTo>
                <a:lnTo>
                  <a:pt x="23621" y="47243"/>
                </a:lnTo>
                <a:lnTo>
                  <a:pt x="28955" y="40385"/>
                </a:lnTo>
                <a:lnTo>
                  <a:pt x="34290" y="34289"/>
                </a:lnTo>
                <a:lnTo>
                  <a:pt x="40386" y="28955"/>
                </a:lnTo>
                <a:lnTo>
                  <a:pt x="47243" y="23621"/>
                </a:lnTo>
                <a:lnTo>
                  <a:pt x="47243" y="23926"/>
                </a:lnTo>
                <a:lnTo>
                  <a:pt x="53340" y="20269"/>
                </a:lnTo>
                <a:lnTo>
                  <a:pt x="53340" y="19811"/>
                </a:lnTo>
                <a:lnTo>
                  <a:pt x="60960" y="16001"/>
                </a:lnTo>
                <a:lnTo>
                  <a:pt x="60960" y="16763"/>
                </a:lnTo>
                <a:lnTo>
                  <a:pt x="68580" y="13993"/>
                </a:lnTo>
                <a:lnTo>
                  <a:pt x="68580" y="13715"/>
                </a:lnTo>
                <a:lnTo>
                  <a:pt x="76962" y="11429"/>
                </a:lnTo>
                <a:lnTo>
                  <a:pt x="85344" y="9905"/>
                </a:lnTo>
                <a:lnTo>
                  <a:pt x="1296162" y="9905"/>
                </a:lnTo>
                <a:lnTo>
                  <a:pt x="1304544" y="11429"/>
                </a:lnTo>
                <a:lnTo>
                  <a:pt x="1312926" y="13715"/>
                </a:lnTo>
                <a:lnTo>
                  <a:pt x="1312926" y="13993"/>
                </a:lnTo>
                <a:lnTo>
                  <a:pt x="1320546" y="16763"/>
                </a:lnTo>
                <a:lnTo>
                  <a:pt x="1320546" y="16001"/>
                </a:lnTo>
                <a:lnTo>
                  <a:pt x="1328166" y="19811"/>
                </a:lnTo>
                <a:lnTo>
                  <a:pt x="1328166" y="20269"/>
                </a:lnTo>
                <a:lnTo>
                  <a:pt x="1334262" y="23926"/>
                </a:lnTo>
                <a:lnTo>
                  <a:pt x="1334262" y="23621"/>
                </a:lnTo>
                <a:lnTo>
                  <a:pt x="1341120" y="28955"/>
                </a:lnTo>
                <a:lnTo>
                  <a:pt x="1347216" y="34289"/>
                </a:lnTo>
                <a:lnTo>
                  <a:pt x="1352550" y="40385"/>
                </a:lnTo>
                <a:lnTo>
                  <a:pt x="1357884" y="47243"/>
                </a:lnTo>
                <a:lnTo>
                  <a:pt x="1357884" y="47751"/>
                </a:lnTo>
                <a:lnTo>
                  <a:pt x="1361694" y="54101"/>
                </a:lnTo>
                <a:lnTo>
                  <a:pt x="1361694" y="53339"/>
                </a:lnTo>
                <a:lnTo>
                  <a:pt x="1365504" y="60959"/>
                </a:lnTo>
                <a:lnTo>
                  <a:pt x="1365504" y="63055"/>
                </a:lnTo>
                <a:lnTo>
                  <a:pt x="1367790" y="69341"/>
                </a:lnTo>
                <a:lnTo>
                  <a:pt x="1367790" y="68579"/>
                </a:lnTo>
                <a:lnTo>
                  <a:pt x="1370076" y="76961"/>
                </a:lnTo>
                <a:lnTo>
                  <a:pt x="1371600" y="85343"/>
                </a:lnTo>
                <a:lnTo>
                  <a:pt x="1371600" y="490166"/>
                </a:lnTo>
                <a:lnTo>
                  <a:pt x="1373886" y="486155"/>
                </a:lnTo>
                <a:lnTo>
                  <a:pt x="1376934" y="477011"/>
                </a:lnTo>
                <a:lnTo>
                  <a:pt x="1379220" y="468629"/>
                </a:lnTo>
                <a:lnTo>
                  <a:pt x="1380744" y="458723"/>
                </a:lnTo>
                <a:lnTo>
                  <a:pt x="1381506" y="449579"/>
                </a:lnTo>
                <a:close/>
              </a:path>
              <a:path w="1643379" h="1164589">
                <a:moveTo>
                  <a:pt x="16764" y="482345"/>
                </a:moveTo>
                <a:lnTo>
                  <a:pt x="13716" y="473963"/>
                </a:lnTo>
                <a:lnTo>
                  <a:pt x="13716" y="474725"/>
                </a:lnTo>
                <a:lnTo>
                  <a:pt x="11430" y="466344"/>
                </a:lnTo>
                <a:lnTo>
                  <a:pt x="9906" y="457961"/>
                </a:lnTo>
                <a:lnTo>
                  <a:pt x="9906" y="489626"/>
                </a:lnTo>
                <a:lnTo>
                  <a:pt x="16002" y="498768"/>
                </a:lnTo>
                <a:lnTo>
                  <a:pt x="16002" y="482345"/>
                </a:lnTo>
                <a:lnTo>
                  <a:pt x="16764" y="482345"/>
                </a:lnTo>
                <a:close/>
              </a:path>
              <a:path w="1643379" h="1164589">
                <a:moveTo>
                  <a:pt x="16763" y="60959"/>
                </a:moveTo>
                <a:lnTo>
                  <a:pt x="16001" y="60959"/>
                </a:lnTo>
                <a:lnTo>
                  <a:pt x="16001" y="63055"/>
                </a:lnTo>
                <a:lnTo>
                  <a:pt x="16763" y="60959"/>
                </a:lnTo>
                <a:close/>
              </a:path>
              <a:path w="1643379" h="1164589">
                <a:moveTo>
                  <a:pt x="24384" y="496823"/>
                </a:moveTo>
                <a:lnTo>
                  <a:pt x="19812" y="489203"/>
                </a:lnTo>
                <a:lnTo>
                  <a:pt x="19812" y="489966"/>
                </a:lnTo>
                <a:lnTo>
                  <a:pt x="16002" y="482345"/>
                </a:lnTo>
                <a:lnTo>
                  <a:pt x="16002" y="498768"/>
                </a:lnTo>
                <a:lnTo>
                  <a:pt x="23622" y="510195"/>
                </a:lnTo>
                <a:lnTo>
                  <a:pt x="23622" y="496061"/>
                </a:lnTo>
                <a:lnTo>
                  <a:pt x="24384" y="496823"/>
                </a:lnTo>
                <a:close/>
              </a:path>
              <a:path w="1643379" h="1164589">
                <a:moveTo>
                  <a:pt x="24383" y="46481"/>
                </a:moveTo>
                <a:lnTo>
                  <a:pt x="23621" y="47243"/>
                </a:lnTo>
                <a:lnTo>
                  <a:pt x="23621" y="47751"/>
                </a:lnTo>
                <a:lnTo>
                  <a:pt x="24383" y="46481"/>
                </a:lnTo>
                <a:close/>
              </a:path>
              <a:path w="1643379" h="1164589">
                <a:moveTo>
                  <a:pt x="47244" y="529108"/>
                </a:moveTo>
                <a:lnTo>
                  <a:pt x="47244" y="519683"/>
                </a:lnTo>
                <a:lnTo>
                  <a:pt x="40386" y="514349"/>
                </a:lnTo>
                <a:lnTo>
                  <a:pt x="34290" y="509016"/>
                </a:lnTo>
                <a:lnTo>
                  <a:pt x="28956" y="502919"/>
                </a:lnTo>
                <a:lnTo>
                  <a:pt x="23622" y="496061"/>
                </a:lnTo>
                <a:lnTo>
                  <a:pt x="23622" y="510195"/>
                </a:lnTo>
                <a:lnTo>
                  <a:pt x="27436" y="515900"/>
                </a:lnTo>
                <a:lnTo>
                  <a:pt x="47244" y="529108"/>
                </a:lnTo>
                <a:close/>
              </a:path>
              <a:path w="1643379" h="1164589">
                <a:moveTo>
                  <a:pt x="47243" y="23926"/>
                </a:moveTo>
                <a:lnTo>
                  <a:pt x="47243" y="23621"/>
                </a:lnTo>
                <a:lnTo>
                  <a:pt x="46481" y="24383"/>
                </a:lnTo>
                <a:lnTo>
                  <a:pt x="47243" y="23926"/>
                </a:lnTo>
                <a:close/>
              </a:path>
              <a:path w="1643379" h="1164589">
                <a:moveTo>
                  <a:pt x="54102" y="523494"/>
                </a:moveTo>
                <a:lnTo>
                  <a:pt x="46482" y="518921"/>
                </a:lnTo>
                <a:lnTo>
                  <a:pt x="47244" y="519683"/>
                </a:lnTo>
                <a:lnTo>
                  <a:pt x="47244" y="529108"/>
                </a:lnTo>
                <a:lnTo>
                  <a:pt x="53340" y="533173"/>
                </a:lnTo>
                <a:lnTo>
                  <a:pt x="53340" y="523494"/>
                </a:lnTo>
                <a:lnTo>
                  <a:pt x="54102" y="523494"/>
                </a:lnTo>
                <a:close/>
              </a:path>
              <a:path w="1643379" h="1164589">
                <a:moveTo>
                  <a:pt x="54102" y="19811"/>
                </a:moveTo>
                <a:lnTo>
                  <a:pt x="53340" y="19811"/>
                </a:lnTo>
                <a:lnTo>
                  <a:pt x="53340" y="20269"/>
                </a:lnTo>
                <a:lnTo>
                  <a:pt x="54102" y="19811"/>
                </a:lnTo>
                <a:close/>
              </a:path>
              <a:path w="1643379" h="1164589">
                <a:moveTo>
                  <a:pt x="69342" y="529590"/>
                </a:moveTo>
                <a:lnTo>
                  <a:pt x="60960" y="526541"/>
                </a:lnTo>
                <a:lnTo>
                  <a:pt x="60960" y="527304"/>
                </a:lnTo>
                <a:lnTo>
                  <a:pt x="53340" y="523494"/>
                </a:lnTo>
                <a:lnTo>
                  <a:pt x="53340" y="533173"/>
                </a:lnTo>
                <a:lnTo>
                  <a:pt x="56598" y="535346"/>
                </a:lnTo>
                <a:lnTo>
                  <a:pt x="68580" y="537914"/>
                </a:lnTo>
                <a:lnTo>
                  <a:pt x="68580" y="529590"/>
                </a:lnTo>
                <a:lnTo>
                  <a:pt x="69342" y="529590"/>
                </a:lnTo>
                <a:close/>
              </a:path>
              <a:path w="1643379" h="1164589">
                <a:moveTo>
                  <a:pt x="69342" y="13715"/>
                </a:moveTo>
                <a:lnTo>
                  <a:pt x="68580" y="13715"/>
                </a:lnTo>
                <a:lnTo>
                  <a:pt x="68580" y="13993"/>
                </a:lnTo>
                <a:lnTo>
                  <a:pt x="69342" y="13715"/>
                </a:lnTo>
                <a:close/>
              </a:path>
              <a:path w="1643379" h="1164589">
                <a:moveTo>
                  <a:pt x="1613709" y="1142734"/>
                </a:moveTo>
                <a:lnTo>
                  <a:pt x="1591867" y="1114732"/>
                </a:lnTo>
                <a:lnTo>
                  <a:pt x="806958" y="533399"/>
                </a:lnTo>
                <a:lnTo>
                  <a:pt x="85344" y="533399"/>
                </a:lnTo>
                <a:lnTo>
                  <a:pt x="76962" y="531876"/>
                </a:lnTo>
                <a:lnTo>
                  <a:pt x="68580" y="529590"/>
                </a:lnTo>
                <a:lnTo>
                  <a:pt x="68580" y="537914"/>
                </a:lnTo>
                <a:lnTo>
                  <a:pt x="93726" y="543305"/>
                </a:lnTo>
                <a:lnTo>
                  <a:pt x="802386" y="543305"/>
                </a:lnTo>
                <a:lnTo>
                  <a:pt x="802386" y="541781"/>
                </a:lnTo>
                <a:lnTo>
                  <a:pt x="804672" y="543305"/>
                </a:lnTo>
                <a:lnTo>
                  <a:pt x="804672" y="543475"/>
                </a:lnTo>
                <a:lnTo>
                  <a:pt x="1613709" y="1142734"/>
                </a:lnTo>
                <a:close/>
              </a:path>
              <a:path w="1643379" h="1164589">
                <a:moveTo>
                  <a:pt x="804672" y="543305"/>
                </a:moveTo>
                <a:lnTo>
                  <a:pt x="802386" y="541781"/>
                </a:lnTo>
                <a:lnTo>
                  <a:pt x="804443" y="543305"/>
                </a:lnTo>
                <a:lnTo>
                  <a:pt x="804672" y="543305"/>
                </a:lnTo>
                <a:close/>
              </a:path>
              <a:path w="1643379" h="1164589">
                <a:moveTo>
                  <a:pt x="804443" y="543305"/>
                </a:moveTo>
                <a:lnTo>
                  <a:pt x="802386" y="541781"/>
                </a:lnTo>
                <a:lnTo>
                  <a:pt x="802386" y="543305"/>
                </a:lnTo>
                <a:lnTo>
                  <a:pt x="804443" y="543305"/>
                </a:lnTo>
                <a:close/>
              </a:path>
              <a:path w="1643379" h="1164589">
                <a:moveTo>
                  <a:pt x="804672" y="543475"/>
                </a:moveTo>
                <a:lnTo>
                  <a:pt x="804672" y="543305"/>
                </a:lnTo>
                <a:lnTo>
                  <a:pt x="804443" y="543305"/>
                </a:lnTo>
                <a:lnTo>
                  <a:pt x="804672" y="543475"/>
                </a:lnTo>
                <a:close/>
              </a:path>
              <a:path w="1643379" h="1164589">
                <a:moveTo>
                  <a:pt x="1312926" y="538972"/>
                </a:moveTo>
                <a:lnTo>
                  <a:pt x="1312926" y="529589"/>
                </a:lnTo>
                <a:lnTo>
                  <a:pt x="1304544" y="531875"/>
                </a:lnTo>
                <a:lnTo>
                  <a:pt x="1296162" y="533399"/>
                </a:lnTo>
                <a:lnTo>
                  <a:pt x="1138428" y="533399"/>
                </a:lnTo>
                <a:lnTo>
                  <a:pt x="1147572" y="545123"/>
                </a:lnTo>
                <a:lnTo>
                  <a:pt x="1147572" y="543305"/>
                </a:lnTo>
                <a:lnTo>
                  <a:pt x="1151382" y="535685"/>
                </a:lnTo>
                <a:lnTo>
                  <a:pt x="1157339" y="543305"/>
                </a:lnTo>
                <a:lnTo>
                  <a:pt x="1287780" y="543305"/>
                </a:lnTo>
                <a:lnTo>
                  <a:pt x="1296924" y="542543"/>
                </a:lnTo>
                <a:lnTo>
                  <a:pt x="1306830" y="541019"/>
                </a:lnTo>
                <a:lnTo>
                  <a:pt x="1312926" y="538972"/>
                </a:lnTo>
                <a:close/>
              </a:path>
              <a:path w="1643379" h="1164589">
                <a:moveTo>
                  <a:pt x="1157339" y="543305"/>
                </a:moveTo>
                <a:lnTo>
                  <a:pt x="1151382" y="535685"/>
                </a:lnTo>
                <a:lnTo>
                  <a:pt x="1147572" y="543305"/>
                </a:lnTo>
                <a:lnTo>
                  <a:pt x="1157339" y="543305"/>
                </a:lnTo>
                <a:close/>
              </a:path>
              <a:path w="1643379" h="1164589">
                <a:moveTo>
                  <a:pt x="1642872" y="1164335"/>
                </a:moveTo>
                <a:lnTo>
                  <a:pt x="1157339" y="543305"/>
                </a:lnTo>
                <a:lnTo>
                  <a:pt x="1147572" y="543305"/>
                </a:lnTo>
                <a:lnTo>
                  <a:pt x="1147572" y="545123"/>
                </a:lnTo>
                <a:lnTo>
                  <a:pt x="1591867" y="1114732"/>
                </a:lnTo>
                <a:lnTo>
                  <a:pt x="1620774" y="1136141"/>
                </a:lnTo>
                <a:lnTo>
                  <a:pt x="1620774" y="1147967"/>
                </a:lnTo>
                <a:lnTo>
                  <a:pt x="1642872" y="1164335"/>
                </a:lnTo>
                <a:close/>
              </a:path>
              <a:path w="1643379" h="1164589">
                <a:moveTo>
                  <a:pt x="1312926" y="13993"/>
                </a:moveTo>
                <a:lnTo>
                  <a:pt x="1312926" y="13715"/>
                </a:lnTo>
                <a:lnTo>
                  <a:pt x="1312164" y="13715"/>
                </a:lnTo>
                <a:lnTo>
                  <a:pt x="1312926" y="13993"/>
                </a:lnTo>
                <a:close/>
              </a:path>
              <a:path w="1643379" h="1164589">
                <a:moveTo>
                  <a:pt x="1328166" y="533854"/>
                </a:moveTo>
                <a:lnTo>
                  <a:pt x="1328166" y="523493"/>
                </a:lnTo>
                <a:lnTo>
                  <a:pt x="1320546" y="527303"/>
                </a:lnTo>
                <a:lnTo>
                  <a:pt x="1320546" y="526541"/>
                </a:lnTo>
                <a:lnTo>
                  <a:pt x="1312164" y="529589"/>
                </a:lnTo>
                <a:lnTo>
                  <a:pt x="1312926" y="529589"/>
                </a:lnTo>
                <a:lnTo>
                  <a:pt x="1312926" y="538972"/>
                </a:lnTo>
                <a:lnTo>
                  <a:pt x="1328166" y="533854"/>
                </a:lnTo>
                <a:close/>
              </a:path>
              <a:path w="1643379" h="1164589">
                <a:moveTo>
                  <a:pt x="1328166" y="20269"/>
                </a:moveTo>
                <a:lnTo>
                  <a:pt x="1328166" y="19811"/>
                </a:lnTo>
                <a:lnTo>
                  <a:pt x="1327404" y="19811"/>
                </a:lnTo>
                <a:lnTo>
                  <a:pt x="1328166" y="20269"/>
                </a:lnTo>
                <a:close/>
              </a:path>
              <a:path w="1643379" h="1164589">
                <a:moveTo>
                  <a:pt x="1335024" y="518921"/>
                </a:moveTo>
                <a:lnTo>
                  <a:pt x="1327404" y="523493"/>
                </a:lnTo>
                <a:lnTo>
                  <a:pt x="1328166" y="523493"/>
                </a:lnTo>
                <a:lnTo>
                  <a:pt x="1328166" y="533854"/>
                </a:lnTo>
                <a:lnTo>
                  <a:pt x="1328583" y="533713"/>
                </a:lnTo>
                <a:lnTo>
                  <a:pt x="1334262" y="530160"/>
                </a:lnTo>
                <a:lnTo>
                  <a:pt x="1334262" y="519683"/>
                </a:lnTo>
                <a:lnTo>
                  <a:pt x="1335024" y="518921"/>
                </a:lnTo>
                <a:close/>
              </a:path>
              <a:path w="1643379" h="1164589">
                <a:moveTo>
                  <a:pt x="1335024" y="24383"/>
                </a:moveTo>
                <a:lnTo>
                  <a:pt x="1334262" y="23621"/>
                </a:lnTo>
                <a:lnTo>
                  <a:pt x="1334262" y="23926"/>
                </a:lnTo>
                <a:lnTo>
                  <a:pt x="1335024" y="24383"/>
                </a:lnTo>
                <a:close/>
              </a:path>
              <a:path w="1643379" h="1164589">
                <a:moveTo>
                  <a:pt x="1357884" y="510940"/>
                </a:moveTo>
                <a:lnTo>
                  <a:pt x="1357884" y="496061"/>
                </a:lnTo>
                <a:lnTo>
                  <a:pt x="1352550" y="502919"/>
                </a:lnTo>
                <a:lnTo>
                  <a:pt x="1347216" y="509015"/>
                </a:lnTo>
                <a:lnTo>
                  <a:pt x="1341120" y="514349"/>
                </a:lnTo>
                <a:lnTo>
                  <a:pt x="1334262" y="519683"/>
                </a:lnTo>
                <a:lnTo>
                  <a:pt x="1334262" y="530160"/>
                </a:lnTo>
                <a:lnTo>
                  <a:pt x="1347282" y="522012"/>
                </a:lnTo>
                <a:lnTo>
                  <a:pt x="1357884" y="510940"/>
                </a:lnTo>
                <a:close/>
              </a:path>
              <a:path w="1643379" h="1164589">
                <a:moveTo>
                  <a:pt x="1357884" y="47751"/>
                </a:moveTo>
                <a:lnTo>
                  <a:pt x="1357884" y="47243"/>
                </a:lnTo>
                <a:lnTo>
                  <a:pt x="1357122" y="46481"/>
                </a:lnTo>
                <a:lnTo>
                  <a:pt x="1357884" y="47751"/>
                </a:lnTo>
                <a:close/>
              </a:path>
              <a:path w="1643379" h="1164589">
                <a:moveTo>
                  <a:pt x="1365504" y="500862"/>
                </a:moveTo>
                <a:lnTo>
                  <a:pt x="1365504" y="482345"/>
                </a:lnTo>
                <a:lnTo>
                  <a:pt x="1361694" y="489965"/>
                </a:lnTo>
                <a:lnTo>
                  <a:pt x="1361694" y="489203"/>
                </a:lnTo>
                <a:lnTo>
                  <a:pt x="1357122" y="496823"/>
                </a:lnTo>
                <a:lnTo>
                  <a:pt x="1357884" y="496061"/>
                </a:lnTo>
                <a:lnTo>
                  <a:pt x="1357884" y="510940"/>
                </a:lnTo>
                <a:lnTo>
                  <a:pt x="1362519" y="506099"/>
                </a:lnTo>
                <a:lnTo>
                  <a:pt x="1365504" y="500862"/>
                </a:lnTo>
                <a:close/>
              </a:path>
              <a:path w="1643379" h="1164589">
                <a:moveTo>
                  <a:pt x="1365504" y="63055"/>
                </a:moveTo>
                <a:lnTo>
                  <a:pt x="1365504" y="60959"/>
                </a:lnTo>
                <a:lnTo>
                  <a:pt x="1364742" y="60959"/>
                </a:lnTo>
                <a:lnTo>
                  <a:pt x="1365504" y="63055"/>
                </a:lnTo>
                <a:close/>
              </a:path>
              <a:path w="1643379" h="1164589">
                <a:moveTo>
                  <a:pt x="1371600" y="490166"/>
                </a:moveTo>
                <a:lnTo>
                  <a:pt x="1371600" y="457961"/>
                </a:lnTo>
                <a:lnTo>
                  <a:pt x="1370076" y="466343"/>
                </a:lnTo>
                <a:lnTo>
                  <a:pt x="1367790" y="474725"/>
                </a:lnTo>
                <a:lnTo>
                  <a:pt x="1367790" y="473963"/>
                </a:lnTo>
                <a:lnTo>
                  <a:pt x="1364742" y="482345"/>
                </a:lnTo>
                <a:lnTo>
                  <a:pt x="1365504" y="482345"/>
                </a:lnTo>
                <a:lnTo>
                  <a:pt x="1365504" y="500862"/>
                </a:lnTo>
                <a:lnTo>
                  <a:pt x="1371600" y="490166"/>
                </a:lnTo>
                <a:close/>
              </a:path>
              <a:path w="1643379" h="1164589">
                <a:moveTo>
                  <a:pt x="1620774" y="1136141"/>
                </a:moveTo>
                <a:lnTo>
                  <a:pt x="1591867" y="1114732"/>
                </a:lnTo>
                <a:lnTo>
                  <a:pt x="1613709" y="1142734"/>
                </a:lnTo>
                <a:lnTo>
                  <a:pt x="1613980" y="1142935"/>
                </a:lnTo>
                <a:lnTo>
                  <a:pt x="1620774" y="1136141"/>
                </a:lnTo>
                <a:close/>
              </a:path>
              <a:path w="1643379" h="1164589">
                <a:moveTo>
                  <a:pt x="1613980" y="1142935"/>
                </a:moveTo>
                <a:lnTo>
                  <a:pt x="1613709" y="1142734"/>
                </a:lnTo>
                <a:lnTo>
                  <a:pt x="1613916" y="1142999"/>
                </a:lnTo>
                <a:close/>
              </a:path>
              <a:path w="1643379" h="1164589">
                <a:moveTo>
                  <a:pt x="1620774" y="1147967"/>
                </a:moveTo>
                <a:lnTo>
                  <a:pt x="1620774" y="1136141"/>
                </a:lnTo>
                <a:lnTo>
                  <a:pt x="1613980" y="1142935"/>
                </a:lnTo>
                <a:lnTo>
                  <a:pt x="1620774" y="11479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852555" y="1547113"/>
            <a:ext cx="1044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初始置换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本讲主要内容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58631" y="1771778"/>
            <a:ext cx="212597" cy="225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58631" y="2848483"/>
            <a:ext cx="212597" cy="220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8631" y="3920618"/>
            <a:ext cx="212597" cy="2209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58631" y="4932046"/>
            <a:ext cx="212597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91873" y="1571625"/>
            <a:ext cx="3694429" cy="48134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/>
            <a:r>
              <a:rPr sz="3200" b="1" spc="-5" dirty="0">
                <a:latin typeface="宋体"/>
                <a:cs typeface="宋体"/>
              </a:rPr>
              <a:t>分组密码的简介</a:t>
            </a:r>
            <a:endParaRPr sz="3200" dirty="0">
              <a:latin typeface="宋体"/>
              <a:cs typeface="宋体"/>
            </a:endParaRPr>
          </a:p>
          <a:p>
            <a:endParaRPr sz="4000" dirty="0">
              <a:latin typeface="Times New Roman"/>
              <a:cs typeface="Times New Roman"/>
            </a:endParaRPr>
          </a:p>
          <a:p>
            <a:pPr marL="12700"/>
            <a:r>
              <a:rPr sz="3200" b="1" spc="-5" dirty="0">
                <a:latin typeface="Arial"/>
                <a:cs typeface="Arial"/>
              </a:rPr>
              <a:t>DES</a:t>
            </a:r>
            <a:r>
              <a:rPr sz="3200" b="1" spc="-10" dirty="0">
                <a:latin typeface="宋体"/>
                <a:cs typeface="宋体"/>
              </a:rPr>
              <a:t>密码算法</a:t>
            </a:r>
            <a:endParaRPr sz="3200" dirty="0">
              <a:latin typeface="宋体"/>
              <a:cs typeface="宋体"/>
            </a:endParaRPr>
          </a:p>
          <a:p>
            <a:endParaRPr sz="4000" dirty="0">
              <a:latin typeface="Times New Roman"/>
              <a:cs typeface="Times New Roman"/>
            </a:endParaRPr>
          </a:p>
          <a:p>
            <a:pPr marL="12700"/>
            <a:r>
              <a:rPr sz="3200" b="1" spc="-5" dirty="0" err="1">
                <a:latin typeface="Arial"/>
                <a:cs typeface="Arial"/>
              </a:rPr>
              <a:t>AES</a:t>
            </a:r>
            <a:r>
              <a:rPr sz="3200" b="1" spc="-10" dirty="0" err="1">
                <a:latin typeface="宋体"/>
                <a:cs typeface="宋体"/>
              </a:rPr>
              <a:t>密码算法</a:t>
            </a:r>
            <a:endParaRPr lang="en-US" altLang="zh-CN" sz="3200" b="1" spc="-10" dirty="0">
              <a:latin typeface="宋体"/>
              <a:cs typeface="宋体"/>
            </a:endParaRPr>
          </a:p>
          <a:p>
            <a:pPr marL="12700"/>
            <a:endParaRPr lang="en-US" altLang="zh-CN" sz="3200" b="1" spc="-10" dirty="0">
              <a:latin typeface="宋体"/>
              <a:cs typeface="宋体"/>
            </a:endParaRPr>
          </a:p>
          <a:p>
            <a:pPr marL="12700"/>
            <a:r>
              <a:rPr lang="en-US" sz="3200" b="1" spc="-5" dirty="0">
                <a:latin typeface="Arial"/>
                <a:cs typeface="Arial"/>
              </a:rPr>
              <a:t>SM4</a:t>
            </a:r>
            <a:r>
              <a:rPr lang="zh-CN" altLang="en-US" sz="3200" b="1" spc="-10" dirty="0">
                <a:latin typeface="宋体"/>
                <a:cs typeface="宋体"/>
              </a:rPr>
              <a:t>密码算法</a:t>
            </a:r>
            <a:endParaRPr sz="3200" dirty="0">
              <a:latin typeface="宋体"/>
              <a:cs typeface="宋体"/>
            </a:endParaRPr>
          </a:p>
          <a:p>
            <a:endParaRPr sz="4000" dirty="0">
              <a:latin typeface="Times New Roman"/>
              <a:cs typeface="Times New Roman"/>
            </a:endParaRPr>
          </a:p>
          <a:p>
            <a:pPr marL="12700"/>
            <a:r>
              <a:rPr sz="3200" b="1" spc="-10" dirty="0">
                <a:latin typeface="宋体"/>
              </a:rPr>
              <a:t>分组密码的操作方式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41C5CC0B-A1CA-4317-8E93-5EC01B7DEBEA}"/>
              </a:ext>
            </a:extLst>
          </p:cNvPr>
          <p:cNvSpPr/>
          <p:nvPr/>
        </p:nvSpPr>
        <p:spPr>
          <a:xfrm>
            <a:off x="2146300" y="5998846"/>
            <a:ext cx="212597" cy="2209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1230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一轮的实现流程图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0239" y="1644395"/>
            <a:ext cx="2140585" cy="329565"/>
          </a:xfrm>
          <a:custGeom>
            <a:avLst/>
            <a:gdLst/>
            <a:ahLst/>
            <a:cxnLst/>
            <a:rect l="l" t="t" r="r" b="b"/>
            <a:pathLst>
              <a:path w="2140585" h="329564">
                <a:moveTo>
                  <a:pt x="0" y="0"/>
                </a:moveTo>
                <a:lnTo>
                  <a:pt x="0" y="329184"/>
                </a:lnTo>
                <a:lnTo>
                  <a:pt x="2140458" y="329183"/>
                </a:lnTo>
                <a:lnTo>
                  <a:pt x="2140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65667" y="1639823"/>
            <a:ext cx="2150110" cy="338455"/>
          </a:xfrm>
          <a:custGeom>
            <a:avLst/>
            <a:gdLst/>
            <a:ahLst/>
            <a:cxnLst/>
            <a:rect l="l" t="t" r="r" b="b"/>
            <a:pathLst>
              <a:path w="2150110" h="338455">
                <a:moveTo>
                  <a:pt x="2149602" y="338327"/>
                </a:moveTo>
                <a:lnTo>
                  <a:pt x="2149602" y="0"/>
                </a:lnTo>
                <a:lnTo>
                  <a:pt x="0" y="0"/>
                </a:lnTo>
                <a:lnTo>
                  <a:pt x="0" y="338327"/>
                </a:lnTo>
                <a:lnTo>
                  <a:pt x="4571" y="338327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2140457" y="9905"/>
                </a:lnTo>
                <a:lnTo>
                  <a:pt x="2140457" y="4571"/>
                </a:lnTo>
                <a:lnTo>
                  <a:pt x="2145029" y="9905"/>
                </a:lnTo>
                <a:lnTo>
                  <a:pt x="2145029" y="338327"/>
                </a:lnTo>
                <a:lnTo>
                  <a:pt x="2149602" y="338327"/>
                </a:lnTo>
                <a:close/>
              </a:path>
              <a:path w="2150110" h="338455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2150110" h="338455">
                <a:moveTo>
                  <a:pt x="9906" y="328421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28421"/>
                </a:lnTo>
                <a:lnTo>
                  <a:pt x="9906" y="328421"/>
                </a:lnTo>
                <a:close/>
              </a:path>
              <a:path w="2150110" h="338455">
                <a:moveTo>
                  <a:pt x="2145029" y="328421"/>
                </a:moveTo>
                <a:lnTo>
                  <a:pt x="4571" y="328421"/>
                </a:lnTo>
                <a:lnTo>
                  <a:pt x="9906" y="333756"/>
                </a:lnTo>
                <a:lnTo>
                  <a:pt x="9906" y="338327"/>
                </a:lnTo>
                <a:lnTo>
                  <a:pt x="2140457" y="338327"/>
                </a:lnTo>
                <a:lnTo>
                  <a:pt x="2140457" y="333755"/>
                </a:lnTo>
                <a:lnTo>
                  <a:pt x="2145029" y="328421"/>
                </a:lnTo>
                <a:close/>
              </a:path>
              <a:path w="2150110" h="338455">
                <a:moveTo>
                  <a:pt x="9906" y="338327"/>
                </a:moveTo>
                <a:lnTo>
                  <a:pt x="9906" y="333756"/>
                </a:lnTo>
                <a:lnTo>
                  <a:pt x="4571" y="328421"/>
                </a:lnTo>
                <a:lnTo>
                  <a:pt x="4571" y="338327"/>
                </a:lnTo>
                <a:lnTo>
                  <a:pt x="9906" y="338327"/>
                </a:lnTo>
                <a:close/>
              </a:path>
              <a:path w="2150110" h="338455">
                <a:moveTo>
                  <a:pt x="2145029" y="9905"/>
                </a:moveTo>
                <a:lnTo>
                  <a:pt x="2140457" y="4571"/>
                </a:lnTo>
                <a:lnTo>
                  <a:pt x="2140457" y="9905"/>
                </a:lnTo>
                <a:lnTo>
                  <a:pt x="2145029" y="9905"/>
                </a:lnTo>
                <a:close/>
              </a:path>
              <a:path w="2150110" h="338455">
                <a:moveTo>
                  <a:pt x="2145029" y="328421"/>
                </a:moveTo>
                <a:lnTo>
                  <a:pt x="2145029" y="9905"/>
                </a:lnTo>
                <a:lnTo>
                  <a:pt x="2140457" y="9905"/>
                </a:lnTo>
                <a:lnTo>
                  <a:pt x="2140457" y="328421"/>
                </a:lnTo>
                <a:lnTo>
                  <a:pt x="2145029" y="328421"/>
                </a:lnTo>
                <a:close/>
              </a:path>
              <a:path w="2150110" h="338455">
                <a:moveTo>
                  <a:pt x="2145029" y="338327"/>
                </a:moveTo>
                <a:lnTo>
                  <a:pt x="2145029" y="328421"/>
                </a:lnTo>
                <a:lnTo>
                  <a:pt x="2140457" y="333755"/>
                </a:lnTo>
                <a:lnTo>
                  <a:pt x="2140457" y="338327"/>
                </a:lnTo>
                <a:lnTo>
                  <a:pt x="2145029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0239" y="1638554"/>
            <a:ext cx="21405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Times New Roman"/>
                <a:cs typeface="Times New Roman"/>
              </a:rPr>
              <a:t>L</a:t>
            </a:r>
            <a:r>
              <a:rPr sz="1950" b="1" spc="7" baseline="-17094" dirty="0">
                <a:latin typeface="Arial"/>
                <a:cs typeface="Arial"/>
              </a:rPr>
              <a:t>i-1</a:t>
            </a:r>
            <a:r>
              <a:rPr sz="1950" b="1" spc="22" baseline="-17094" dirty="0">
                <a:latin typeface="Arial"/>
                <a:cs typeface="Arial"/>
              </a:rPr>
              <a:t> </a:t>
            </a:r>
            <a:r>
              <a:rPr sz="2000" b="1" spc="-5" dirty="0">
                <a:latin typeface="宋体"/>
                <a:cs typeface="宋体"/>
              </a:rPr>
              <a:t>(32</a:t>
            </a:r>
            <a:r>
              <a:rPr sz="2000" b="1" spc="-10" dirty="0">
                <a:latin typeface="宋体"/>
                <a:cs typeface="宋体"/>
              </a:rPr>
              <a:t>比特</a:t>
            </a:r>
            <a:r>
              <a:rPr sz="2000" b="1" spc="-5" dirty="0">
                <a:latin typeface="宋体"/>
                <a:cs typeface="宋体"/>
              </a:rPr>
              <a:t>)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94439" y="1644395"/>
            <a:ext cx="2142490" cy="329565"/>
          </a:xfrm>
          <a:custGeom>
            <a:avLst/>
            <a:gdLst/>
            <a:ahLst/>
            <a:cxnLst/>
            <a:rect l="l" t="t" r="r" b="b"/>
            <a:pathLst>
              <a:path w="2142490" h="329564">
                <a:moveTo>
                  <a:pt x="0" y="0"/>
                </a:moveTo>
                <a:lnTo>
                  <a:pt x="0" y="329183"/>
                </a:lnTo>
                <a:lnTo>
                  <a:pt x="2141982" y="329183"/>
                </a:lnTo>
                <a:lnTo>
                  <a:pt x="2141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89867" y="1639823"/>
            <a:ext cx="2151380" cy="338455"/>
          </a:xfrm>
          <a:custGeom>
            <a:avLst/>
            <a:gdLst/>
            <a:ahLst/>
            <a:cxnLst/>
            <a:rect l="l" t="t" r="r" b="b"/>
            <a:pathLst>
              <a:path w="2151379" h="338455">
                <a:moveTo>
                  <a:pt x="2151125" y="338327"/>
                </a:moveTo>
                <a:lnTo>
                  <a:pt x="2151125" y="0"/>
                </a:lnTo>
                <a:lnTo>
                  <a:pt x="0" y="0"/>
                </a:lnTo>
                <a:lnTo>
                  <a:pt x="0" y="338327"/>
                </a:lnTo>
                <a:lnTo>
                  <a:pt x="4572" y="338327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2141969" y="9905"/>
                </a:lnTo>
                <a:lnTo>
                  <a:pt x="2141969" y="4571"/>
                </a:lnTo>
                <a:lnTo>
                  <a:pt x="2146554" y="9905"/>
                </a:lnTo>
                <a:lnTo>
                  <a:pt x="2146554" y="338327"/>
                </a:lnTo>
                <a:lnTo>
                  <a:pt x="2151125" y="338327"/>
                </a:lnTo>
                <a:close/>
              </a:path>
              <a:path w="2151379" h="338455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2151379" h="338455">
                <a:moveTo>
                  <a:pt x="9905" y="328421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28421"/>
                </a:lnTo>
                <a:lnTo>
                  <a:pt x="9905" y="328421"/>
                </a:lnTo>
                <a:close/>
              </a:path>
              <a:path w="2151379" h="338455">
                <a:moveTo>
                  <a:pt x="2146554" y="328421"/>
                </a:moveTo>
                <a:lnTo>
                  <a:pt x="4572" y="328421"/>
                </a:lnTo>
                <a:lnTo>
                  <a:pt x="9905" y="333755"/>
                </a:lnTo>
                <a:lnTo>
                  <a:pt x="9905" y="338327"/>
                </a:lnTo>
                <a:lnTo>
                  <a:pt x="2141969" y="338327"/>
                </a:lnTo>
                <a:lnTo>
                  <a:pt x="2141969" y="333755"/>
                </a:lnTo>
                <a:lnTo>
                  <a:pt x="2146554" y="328421"/>
                </a:lnTo>
                <a:close/>
              </a:path>
              <a:path w="2151379" h="338455">
                <a:moveTo>
                  <a:pt x="9905" y="338327"/>
                </a:moveTo>
                <a:lnTo>
                  <a:pt x="9905" y="333755"/>
                </a:lnTo>
                <a:lnTo>
                  <a:pt x="4572" y="328421"/>
                </a:lnTo>
                <a:lnTo>
                  <a:pt x="4572" y="338327"/>
                </a:lnTo>
                <a:lnTo>
                  <a:pt x="9905" y="338327"/>
                </a:lnTo>
                <a:close/>
              </a:path>
              <a:path w="2151379" h="338455">
                <a:moveTo>
                  <a:pt x="2146554" y="9905"/>
                </a:moveTo>
                <a:lnTo>
                  <a:pt x="2141969" y="4571"/>
                </a:lnTo>
                <a:lnTo>
                  <a:pt x="2141969" y="9905"/>
                </a:lnTo>
                <a:lnTo>
                  <a:pt x="2146554" y="9905"/>
                </a:lnTo>
                <a:close/>
              </a:path>
              <a:path w="2151379" h="338455">
                <a:moveTo>
                  <a:pt x="2146554" y="328421"/>
                </a:moveTo>
                <a:lnTo>
                  <a:pt x="2146554" y="9905"/>
                </a:lnTo>
                <a:lnTo>
                  <a:pt x="2141969" y="9905"/>
                </a:lnTo>
                <a:lnTo>
                  <a:pt x="2141969" y="328421"/>
                </a:lnTo>
                <a:lnTo>
                  <a:pt x="2146554" y="328421"/>
                </a:lnTo>
                <a:close/>
              </a:path>
              <a:path w="2151379" h="338455">
                <a:moveTo>
                  <a:pt x="2146554" y="338327"/>
                </a:moveTo>
                <a:lnTo>
                  <a:pt x="2146554" y="328421"/>
                </a:lnTo>
                <a:lnTo>
                  <a:pt x="2141969" y="333755"/>
                </a:lnTo>
                <a:lnTo>
                  <a:pt x="2141969" y="338327"/>
                </a:lnTo>
                <a:lnTo>
                  <a:pt x="2146554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94439" y="1638554"/>
            <a:ext cx="2142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95"/>
              </a:spcBef>
            </a:pPr>
            <a:r>
              <a:rPr sz="2000" b="1" i="1" spc="5" dirty="0">
                <a:latin typeface="Times New Roman"/>
                <a:cs typeface="Times New Roman"/>
              </a:rPr>
              <a:t>R</a:t>
            </a:r>
            <a:r>
              <a:rPr sz="1950" b="1" spc="7" baseline="-17094" dirty="0">
                <a:latin typeface="Arial"/>
                <a:cs typeface="Arial"/>
              </a:rPr>
              <a:t>i-1</a:t>
            </a:r>
            <a:r>
              <a:rPr sz="2000" b="1" spc="5" dirty="0">
                <a:latin typeface="新宋体"/>
                <a:cs typeface="新宋体"/>
              </a:rPr>
              <a:t>(32</a:t>
            </a:r>
            <a:r>
              <a:rPr sz="2000" b="1" spc="-5" dirty="0">
                <a:latin typeface="新宋体"/>
                <a:cs typeface="新宋体"/>
              </a:rPr>
              <a:t>比特</a:t>
            </a:r>
            <a:r>
              <a:rPr sz="2000" b="1" dirty="0">
                <a:latin typeface="新宋体"/>
                <a:cs typeface="新宋体"/>
              </a:rPr>
              <a:t>)</a:t>
            </a:r>
            <a:endParaRPr sz="2000">
              <a:latin typeface="新宋体"/>
              <a:cs typeface="新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17839" y="6444996"/>
            <a:ext cx="2140585" cy="329565"/>
          </a:xfrm>
          <a:custGeom>
            <a:avLst/>
            <a:gdLst/>
            <a:ahLst/>
            <a:cxnLst/>
            <a:rect l="l" t="t" r="r" b="b"/>
            <a:pathLst>
              <a:path w="2140585" h="329565">
                <a:moveTo>
                  <a:pt x="0" y="0"/>
                </a:moveTo>
                <a:lnTo>
                  <a:pt x="0" y="329183"/>
                </a:lnTo>
                <a:lnTo>
                  <a:pt x="2140458" y="329183"/>
                </a:lnTo>
                <a:lnTo>
                  <a:pt x="2140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13267" y="6440423"/>
            <a:ext cx="2150110" cy="338455"/>
          </a:xfrm>
          <a:custGeom>
            <a:avLst/>
            <a:gdLst/>
            <a:ahLst/>
            <a:cxnLst/>
            <a:rect l="l" t="t" r="r" b="b"/>
            <a:pathLst>
              <a:path w="2150110" h="338454">
                <a:moveTo>
                  <a:pt x="2149602" y="338327"/>
                </a:moveTo>
                <a:lnTo>
                  <a:pt x="2149602" y="0"/>
                </a:lnTo>
                <a:lnTo>
                  <a:pt x="0" y="0"/>
                </a:lnTo>
                <a:lnTo>
                  <a:pt x="0" y="338327"/>
                </a:lnTo>
                <a:lnTo>
                  <a:pt x="4572" y="338327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2140458" y="9905"/>
                </a:lnTo>
                <a:lnTo>
                  <a:pt x="2140458" y="4572"/>
                </a:lnTo>
                <a:lnTo>
                  <a:pt x="2145030" y="9905"/>
                </a:lnTo>
                <a:lnTo>
                  <a:pt x="2145030" y="338327"/>
                </a:lnTo>
                <a:lnTo>
                  <a:pt x="2149602" y="338327"/>
                </a:lnTo>
                <a:close/>
              </a:path>
              <a:path w="2150110" h="338454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2150110" h="338454">
                <a:moveTo>
                  <a:pt x="9906" y="328422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28422"/>
                </a:lnTo>
                <a:lnTo>
                  <a:pt x="9906" y="328422"/>
                </a:lnTo>
                <a:close/>
              </a:path>
              <a:path w="2150110" h="338454">
                <a:moveTo>
                  <a:pt x="2145030" y="328422"/>
                </a:moveTo>
                <a:lnTo>
                  <a:pt x="4571" y="328422"/>
                </a:lnTo>
                <a:lnTo>
                  <a:pt x="9906" y="333755"/>
                </a:lnTo>
                <a:lnTo>
                  <a:pt x="9906" y="338327"/>
                </a:lnTo>
                <a:lnTo>
                  <a:pt x="2140458" y="338327"/>
                </a:lnTo>
                <a:lnTo>
                  <a:pt x="2140458" y="333755"/>
                </a:lnTo>
                <a:lnTo>
                  <a:pt x="2145030" y="328422"/>
                </a:lnTo>
                <a:close/>
              </a:path>
              <a:path w="2150110" h="338454">
                <a:moveTo>
                  <a:pt x="9906" y="338327"/>
                </a:moveTo>
                <a:lnTo>
                  <a:pt x="9906" y="333755"/>
                </a:lnTo>
                <a:lnTo>
                  <a:pt x="4571" y="328422"/>
                </a:lnTo>
                <a:lnTo>
                  <a:pt x="4572" y="338327"/>
                </a:lnTo>
                <a:lnTo>
                  <a:pt x="9906" y="338327"/>
                </a:lnTo>
                <a:close/>
              </a:path>
              <a:path w="2150110" h="338454">
                <a:moveTo>
                  <a:pt x="2145030" y="9905"/>
                </a:moveTo>
                <a:lnTo>
                  <a:pt x="2140458" y="4572"/>
                </a:lnTo>
                <a:lnTo>
                  <a:pt x="2140458" y="9905"/>
                </a:lnTo>
                <a:lnTo>
                  <a:pt x="2145030" y="9905"/>
                </a:lnTo>
                <a:close/>
              </a:path>
              <a:path w="2150110" h="338454">
                <a:moveTo>
                  <a:pt x="2145030" y="328422"/>
                </a:moveTo>
                <a:lnTo>
                  <a:pt x="2145030" y="9905"/>
                </a:lnTo>
                <a:lnTo>
                  <a:pt x="2140458" y="9905"/>
                </a:lnTo>
                <a:lnTo>
                  <a:pt x="2140458" y="328422"/>
                </a:lnTo>
                <a:lnTo>
                  <a:pt x="2145030" y="328422"/>
                </a:lnTo>
                <a:close/>
              </a:path>
              <a:path w="2150110" h="338454">
                <a:moveTo>
                  <a:pt x="2145030" y="338327"/>
                </a:moveTo>
                <a:lnTo>
                  <a:pt x="2145030" y="328422"/>
                </a:lnTo>
                <a:lnTo>
                  <a:pt x="2140458" y="333755"/>
                </a:lnTo>
                <a:lnTo>
                  <a:pt x="2140458" y="338327"/>
                </a:lnTo>
                <a:lnTo>
                  <a:pt x="2145030" y="338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17839" y="6452108"/>
            <a:ext cx="2140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087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L</a:t>
            </a:r>
            <a:r>
              <a:rPr sz="1800" baseline="-16203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(32</a:t>
            </a:r>
            <a:r>
              <a:rPr sz="1600" b="1" dirty="0">
                <a:latin typeface="宋体"/>
                <a:cs typeface="宋体"/>
              </a:rPr>
              <a:t>比特</a:t>
            </a:r>
            <a:r>
              <a:rPr sz="1600" b="1" dirty="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94439" y="2863595"/>
            <a:ext cx="2142490" cy="304800"/>
          </a:xfrm>
          <a:custGeom>
            <a:avLst/>
            <a:gdLst/>
            <a:ahLst/>
            <a:cxnLst/>
            <a:rect l="l" t="t" r="r" b="b"/>
            <a:pathLst>
              <a:path w="2142490" h="304800">
                <a:moveTo>
                  <a:pt x="0" y="0"/>
                </a:moveTo>
                <a:lnTo>
                  <a:pt x="0" y="304800"/>
                </a:lnTo>
                <a:lnTo>
                  <a:pt x="2141982" y="304800"/>
                </a:lnTo>
                <a:lnTo>
                  <a:pt x="2141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89867" y="2859023"/>
            <a:ext cx="2151380" cy="314960"/>
          </a:xfrm>
          <a:custGeom>
            <a:avLst/>
            <a:gdLst/>
            <a:ahLst/>
            <a:cxnLst/>
            <a:rect l="l" t="t" r="r" b="b"/>
            <a:pathLst>
              <a:path w="2151379" h="314960">
                <a:moveTo>
                  <a:pt x="2151125" y="314705"/>
                </a:moveTo>
                <a:lnTo>
                  <a:pt x="2151125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2141969" y="9905"/>
                </a:lnTo>
                <a:lnTo>
                  <a:pt x="2141969" y="4571"/>
                </a:lnTo>
                <a:lnTo>
                  <a:pt x="2146554" y="9905"/>
                </a:lnTo>
                <a:lnTo>
                  <a:pt x="2146554" y="314705"/>
                </a:lnTo>
                <a:lnTo>
                  <a:pt x="2151125" y="314705"/>
                </a:lnTo>
                <a:close/>
              </a:path>
              <a:path w="2151379" h="3149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2151379" h="314960">
                <a:moveTo>
                  <a:pt x="9905" y="3047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799"/>
                </a:lnTo>
                <a:lnTo>
                  <a:pt x="9905" y="304799"/>
                </a:lnTo>
                <a:close/>
              </a:path>
              <a:path w="2151379" h="314960">
                <a:moveTo>
                  <a:pt x="2146554" y="304799"/>
                </a:moveTo>
                <a:lnTo>
                  <a:pt x="4572" y="304799"/>
                </a:lnTo>
                <a:lnTo>
                  <a:pt x="9905" y="309371"/>
                </a:lnTo>
                <a:lnTo>
                  <a:pt x="9905" y="314705"/>
                </a:lnTo>
                <a:lnTo>
                  <a:pt x="2141969" y="314705"/>
                </a:lnTo>
                <a:lnTo>
                  <a:pt x="2141969" y="309371"/>
                </a:lnTo>
                <a:lnTo>
                  <a:pt x="2146554" y="304799"/>
                </a:lnTo>
                <a:close/>
              </a:path>
              <a:path w="2151379" h="314960">
                <a:moveTo>
                  <a:pt x="9905" y="314705"/>
                </a:moveTo>
                <a:lnTo>
                  <a:pt x="9905" y="309371"/>
                </a:lnTo>
                <a:lnTo>
                  <a:pt x="4572" y="304799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2151379" h="314960">
                <a:moveTo>
                  <a:pt x="2146554" y="9905"/>
                </a:moveTo>
                <a:lnTo>
                  <a:pt x="2141969" y="4571"/>
                </a:lnTo>
                <a:lnTo>
                  <a:pt x="2141969" y="9905"/>
                </a:lnTo>
                <a:lnTo>
                  <a:pt x="2146554" y="9905"/>
                </a:lnTo>
                <a:close/>
              </a:path>
              <a:path w="2151379" h="314960">
                <a:moveTo>
                  <a:pt x="2146554" y="304799"/>
                </a:moveTo>
                <a:lnTo>
                  <a:pt x="2146554" y="9905"/>
                </a:lnTo>
                <a:lnTo>
                  <a:pt x="2141969" y="9905"/>
                </a:lnTo>
                <a:lnTo>
                  <a:pt x="2141969" y="304799"/>
                </a:lnTo>
                <a:lnTo>
                  <a:pt x="2146554" y="304799"/>
                </a:lnTo>
                <a:close/>
              </a:path>
              <a:path w="2151379" h="314960">
                <a:moveTo>
                  <a:pt x="2146554" y="314705"/>
                </a:moveTo>
                <a:lnTo>
                  <a:pt x="2146554" y="304799"/>
                </a:lnTo>
                <a:lnTo>
                  <a:pt x="2141969" y="309371"/>
                </a:lnTo>
                <a:lnTo>
                  <a:pt x="2141969" y="314705"/>
                </a:lnTo>
                <a:lnTo>
                  <a:pt x="2146554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94439" y="2253995"/>
            <a:ext cx="2142490" cy="405765"/>
          </a:xfrm>
          <a:custGeom>
            <a:avLst/>
            <a:gdLst/>
            <a:ahLst/>
            <a:cxnLst/>
            <a:rect l="l" t="t" r="r" b="b"/>
            <a:pathLst>
              <a:path w="2142490" h="405764">
                <a:moveTo>
                  <a:pt x="2141982" y="337566"/>
                </a:moveTo>
                <a:lnTo>
                  <a:pt x="2141982" y="67818"/>
                </a:lnTo>
                <a:lnTo>
                  <a:pt x="2136636" y="41469"/>
                </a:lnTo>
                <a:lnTo>
                  <a:pt x="2122074" y="19907"/>
                </a:lnTo>
                <a:lnTo>
                  <a:pt x="2100512" y="5345"/>
                </a:lnTo>
                <a:lnTo>
                  <a:pt x="2074164" y="0"/>
                </a:lnTo>
                <a:lnTo>
                  <a:pt x="67818" y="0"/>
                </a:lnTo>
                <a:lnTo>
                  <a:pt x="41469" y="5345"/>
                </a:lnTo>
                <a:lnTo>
                  <a:pt x="19907" y="19907"/>
                </a:lnTo>
                <a:lnTo>
                  <a:pt x="5345" y="41469"/>
                </a:lnTo>
                <a:lnTo>
                  <a:pt x="0" y="67818"/>
                </a:lnTo>
                <a:lnTo>
                  <a:pt x="0" y="337566"/>
                </a:lnTo>
                <a:lnTo>
                  <a:pt x="5345" y="363914"/>
                </a:lnTo>
                <a:lnTo>
                  <a:pt x="19907" y="385476"/>
                </a:lnTo>
                <a:lnTo>
                  <a:pt x="41469" y="400038"/>
                </a:lnTo>
                <a:lnTo>
                  <a:pt x="67818" y="405384"/>
                </a:lnTo>
                <a:lnTo>
                  <a:pt x="2074164" y="405384"/>
                </a:lnTo>
                <a:lnTo>
                  <a:pt x="2100512" y="400038"/>
                </a:lnTo>
                <a:lnTo>
                  <a:pt x="2122074" y="385476"/>
                </a:lnTo>
                <a:lnTo>
                  <a:pt x="2136636" y="363914"/>
                </a:lnTo>
                <a:lnTo>
                  <a:pt x="2141982" y="337566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89867" y="2249423"/>
            <a:ext cx="2151380" cy="414655"/>
          </a:xfrm>
          <a:custGeom>
            <a:avLst/>
            <a:gdLst/>
            <a:ahLst/>
            <a:cxnLst/>
            <a:rect l="l" t="t" r="r" b="b"/>
            <a:pathLst>
              <a:path w="2151379" h="414655">
                <a:moveTo>
                  <a:pt x="2151126" y="349757"/>
                </a:moveTo>
                <a:lnTo>
                  <a:pt x="2151126" y="64769"/>
                </a:lnTo>
                <a:lnTo>
                  <a:pt x="2149602" y="57911"/>
                </a:lnTo>
                <a:lnTo>
                  <a:pt x="2127337" y="19016"/>
                </a:lnTo>
                <a:lnTo>
                  <a:pt x="2086356" y="761"/>
                </a:lnTo>
                <a:lnTo>
                  <a:pt x="72390" y="0"/>
                </a:lnTo>
                <a:lnTo>
                  <a:pt x="49577" y="4090"/>
                </a:lnTo>
                <a:lnTo>
                  <a:pt x="13709" y="30460"/>
                </a:lnTo>
                <a:lnTo>
                  <a:pt x="761" y="65531"/>
                </a:lnTo>
                <a:lnTo>
                  <a:pt x="0" y="72389"/>
                </a:lnTo>
                <a:lnTo>
                  <a:pt x="0" y="342899"/>
                </a:lnTo>
                <a:lnTo>
                  <a:pt x="762" y="349757"/>
                </a:lnTo>
                <a:lnTo>
                  <a:pt x="1524" y="357377"/>
                </a:lnTo>
                <a:lnTo>
                  <a:pt x="3810" y="364235"/>
                </a:lnTo>
                <a:lnTo>
                  <a:pt x="6096" y="370331"/>
                </a:lnTo>
                <a:lnTo>
                  <a:pt x="9906" y="378185"/>
                </a:lnTo>
                <a:lnTo>
                  <a:pt x="9906" y="65531"/>
                </a:lnTo>
                <a:lnTo>
                  <a:pt x="10667" y="59435"/>
                </a:lnTo>
                <a:lnTo>
                  <a:pt x="12954" y="53339"/>
                </a:lnTo>
                <a:lnTo>
                  <a:pt x="14477" y="48005"/>
                </a:lnTo>
                <a:lnTo>
                  <a:pt x="18732" y="40418"/>
                </a:lnTo>
                <a:lnTo>
                  <a:pt x="22288" y="34847"/>
                </a:lnTo>
                <a:lnTo>
                  <a:pt x="26511" y="29759"/>
                </a:lnTo>
                <a:lnTo>
                  <a:pt x="32765" y="23621"/>
                </a:lnTo>
                <a:lnTo>
                  <a:pt x="37337" y="20573"/>
                </a:lnTo>
                <a:lnTo>
                  <a:pt x="42671" y="16763"/>
                </a:lnTo>
                <a:lnTo>
                  <a:pt x="50005" y="13660"/>
                </a:lnTo>
                <a:lnTo>
                  <a:pt x="57073" y="11363"/>
                </a:lnTo>
                <a:lnTo>
                  <a:pt x="64371" y="10052"/>
                </a:lnTo>
                <a:lnTo>
                  <a:pt x="72390" y="9905"/>
                </a:lnTo>
                <a:lnTo>
                  <a:pt x="2086356" y="10001"/>
                </a:lnTo>
                <a:lnTo>
                  <a:pt x="2125670" y="30375"/>
                </a:lnTo>
                <a:lnTo>
                  <a:pt x="2141220" y="66293"/>
                </a:lnTo>
                <a:lnTo>
                  <a:pt x="2141982" y="72389"/>
                </a:lnTo>
                <a:lnTo>
                  <a:pt x="2141982" y="376457"/>
                </a:lnTo>
                <a:lnTo>
                  <a:pt x="2144828" y="372068"/>
                </a:lnTo>
                <a:lnTo>
                  <a:pt x="2151126" y="349757"/>
                </a:lnTo>
                <a:close/>
              </a:path>
              <a:path w="2151379" h="414655">
                <a:moveTo>
                  <a:pt x="2141982" y="376457"/>
                </a:moveTo>
                <a:lnTo>
                  <a:pt x="2141982" y="342137"/>
                </a:lnTo>
                <a:lnTo>
                  <a:pt x="2141220" y="348995"/>
                </a:lnTo>
                <a:lnTo>
                  <a:pt x="2140458" y="355091"/>
                </a:lnTo>
                <a:lnTo>
                  <a:pt x="2120817" y="389039"/>
                </a:lnTo>
                <a:lnTo>
                  <a:pt x="2084832" y="404621"/>
                </a:lnTo>
                <a:lnTo>
                  <a:pt x="72390" y="404621"/>
                </a:lnTo>
                <a:lnTo>
                  <a:pt x="52666" y="401895"/>
                </a:lnTo>
                <a:lnTo>
                  <a:pt x="21049" y="378240"/>
                </a:lnTo>
                <a:lnTo>
                  <a:pt x="9906" y="348233"/>
                </a:lnTo>
                <a:lnTo>
                  <a:pt x="9906" y="378185"/>
                </a:lnTo>
                <a:lnTo>
                  <a:pt x="38100" y="406145"/>
                </a:lnTo>
                <a:lnTo>
                  <a:pt x="72390" y="414527"/>
                </a:lnTo>
                <a:lnTo>
                  <a:pt x="2079498" y="414527"/>
                </a:lnTo>
                <a:lnTo>
                  <a:pt x="2086356" y="413765"/>
                </a:lnTo>
                <a:lnTo>
                  <a:pt x="2093976" y="413003"/>
                </a:lnTo>
                <a:lnTo>
                  <a:pt x="2115560" y="404673"/>
                </a:lnTo>
                <a:lnTo>
                  <a:pt x="2132742" y="390701"/>
                </a:lnTo>
                <a:lnTo>
                  <a:pt x="2141982" y="376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97993" y="1949195"/>
            <a:ext cx="127635" cy="329565"/>
          </a:xfrm>
          <a:custGeom>
            <a:avLst/>
            <a:gdLst/>
            <a:ahLst/>
            <a:cxnLst/>
            <a:rect l="l" t="t" r="r" b="b"/>
            <a:pathLst>
              <a:path w="127635" h="329564">
                <a:moveTo>
                  <a:pt x="127253" y="201930"/>
                </a:moveTo>
                <a:lnTo>
                  <a:pt x="0" y="201930"/>
                </a:lnTo>
                <a:lnTo>
                  <a:pt x="51053" y="304673"/>
                </a:lnTo>
                <a:lnTo>
                  <a:pt x="51053" y="214883"/>
                </a:lnTo>
                <a:lnTo>
                  <a:pt x="76200" y="214883"/>
                </a:lnTo>
                <a:lnTo>
                  <a:pt x="76200" y="303410"/>
                </a:lnTo>
                <a:lnTo>
                  <a:pt x="127253" y="201930"/>
                </a:lnTo>
                <a:close/>
              </a:path>
              <a:path w="127635" h="329564">
                <a:moveTo>
                  <a:pt x="76200" y="201930"/>
                </a:moveTo>
                <a:lnTo>
                  <a:pt x="76200" y="0"/>
                </a:lnTo>
                <a:lnTo>
                  <a:pt x="51053" y="0"/>
                </a:lnTo>
                <a:lnTo>
                  <a:pt x="51053" y="201930"/>
                </a:lnTo>
                <a:lnTo>
                  <a:pt x="76200" y="201930"/>
                </a:lnTo>
                <a:close/>
              </a:path>
              <a:path w="127635" h="329564">
                <a:moveTo>
                  <a:pt x="76200" y="303410"/>
                </a:moveTo>
                <a:lnTo>
                  <a:pt x="76200" y="214883"/>
                </a:lnTo>
                <a:lnTo>
                  <a:pt x="51053" y="214883"/>
                </a:lnTo>
                <a:lnTo>
                  <a:pt x="51053" y="304673"/>
                </a:lnTo>
                <a:lnTo>
                  <a:pt x="63233" y="329184"/>
                </a:lnTo>
                <a:lnTo>
                  <a:pt x="76200" y="3034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97993" y="2634995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194439" y="3777996"/>
            <a:ext cx="2142490" cy="304800"/>
          </a:xfrm>
          <a:custGeom>
            <a:avLst/>
            <a:gdLst/>
            <a:ahLst/>
            <a:cxnLst/>
            <a:rect l="l" t="t" r="r" b="b"/>
            <a:pathLst>
              <a:path w="2142490" h="304800">
                <a:moveTo>
                  <a:pt x="0" y="0"/>
                </a:moveTo>
                <a:lnTo>
                  <a:pt x="0" y="304800"/>
                </a:lnTo>
                <a:lnTo>
                  <a:pt x="2141982" y="304800"/>
                </a:lnTo>
                <a:lnTo>
                  <a:pt x="2141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9867" y="3773423"/>
            <a:ext cx="2151380" cy="314960"/>
          </a:xfrm>
          <a:custGeom>
            <a:avLst/>
            <a:gdLst/>
            <a:ahLst/>
            <a:cxnLst/>
            <a:rect l="l" t="t" r="r" b="b"/>
            <a:pathLst>
              <a:path w="2151379" h="314960">
                <a:moveTo>
                  <a:pt x="2151125" y="314705"/>
                </a:moveTo>
                <a:lnTo>
                  <a:pt x="2151125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141969" y="9905"/>
                </a:lnTo>
                <a:lnTo>
                  <a:pt x="2141969" y="4572"/>
                </a:lnTo>
                <a:lnTo>
                  <a:pt x="2146554" y="9905"/>
                </a:lnTo>
                <a:lnTo>
                  <a:pt x="2146554" y="314705"/>
                </a:lnTo>
                <a:lnTo>
                  <a:pt x="2151125" y="314705"/>
                </a:lnTo>
                <a:close/>
              </a:path>
              <a:path w="2151379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151379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2151379" h="314960">
                <a:moveTo>
                  <a:pt x="2146554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2141969" y="314705"/>
                </a:lnTo>
                <a:lnTo>
                  <a:pt x="2141969" y="309372"/>
                </a:lnTo>
                <a:lnTo>
                  <a:pt x="2146554" y="304800"/>
                </a:lnTo>
                <a:close/>
              </a:path>
              <a:path w="2151379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2151379" h="314960">
                <a:moveTo>
                  <a:pt x="2146554" y="9905"/>
                </a:moveTo>
                <a:lnTo>
                  <a:pt x="2141969" y="4572"/>
                </a:lnTo>
                <a:lnTo>
                  <a:pt x="2141969" y="9905"/>
                </a:lnTo>
                <a:lnTo>
                  <a:pt x="2146554" y="9905"/>
                </a:lnTo>
                <a:close/>
              </a:path>
              <a:path w="2151379" h="314960">
                <a:moveTo>
                  <a:pt x="2146554" y="304800"/>
                </a:moveTo>
                <a:lnTo>
                  <a:pt x="2146554" y="9905"/>
                </a:lnTo>
                <a:lnTo>
                  <a:pt x="2141969" y="9905"/>
                </a:lnTo>
                <a:lnTo>
                  <a:pt x="2141969" y="304800"/>
                </a:lnTo>
                <a:lnTo>
                  <a:pt x="2146554" y="304800"/>
                </a:lnTo>
                <a:close/>
              </a:path>
              <a:path w="2151379" h="314960">
                <a:moveTo>
                  <a:pt x="2146554" y="314705"/>
                </a:moveTo>
                <a:lnTo>
                  <a:pt x="2146554" y="304800"/>
                </a:lnTo>
                <a:lnTo>
                  <a:pt x="2141969" y="309372"/>
                </a:lnTo>
                <a:lnTo>
                  <a:pt x="2141969" y="314705"/>
                </a:lnTo>
                <a:lnTo>
                  <a:pt x="2146554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197993" y="3168395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97993" y="3625596"/>
            <a:ext cx="127253" cy="219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13627" y="3409950"/>
            <a:ext cx="1143000" cy="127635"/>
          </a:xfrm>
          <a:custGeom>
            <a:avLst/>
            <a:gdLst/>
            <a:ahLst/>
            <a:cxnLst/>
            <a:rect l="l" t="t" r="r" b="b"/>
            <a:pathLst>
              <a:path w="1143000" h="127635">
                <a:moveTo>
                  <a:pt x="127266" y="51053"/>
                </a:moveTo>
                <a:lnTo>
                  <a:pt x="127266" y="0"/>
                </a:lnTo>
                <a:lnTo>
                  <a:pt x="0" y="63246"/>
                </a:lnTo>
                <a:lnTo>
                  <a:pt x="114300" y="120732"/>
                </a:lnTo>
                <a:lnTo>
                  <a:pt x="114300" y="51053"/>
                </a:lnTo>
                <a:lnTo>
                  <a:pt x="127266" y="51053"/>
                </a:lnTo>
                <a:close/>
              </a:path>
              <a:path w="1143000" h="127635">
                <a:moveTo>
                  <a:pt x="1143000" y="76200"/>
                </a:moveTo>
                <a:lnTo>
                  <a:pt x="1143000" y="51053"/>
                </a:lnTo>
                <a:lnTo>
                  <a:pt x="114300" y="51053"/>
                </a:lnTo>
                <a:lnTo>
                  <a:pt x="114300" y="76200"/>
                </a:lnTo>
                <a:lnTo>
                  <a:pt x="1143000" y="76200"/>
                </a:lnTo>
                <a:close/>
              </a:path>
              <a:path w="1143000" h="127635">
                <a:moveTo>
                  <a:pt x="127266" y="127253"/>
                </a:moveTo>
                <a:lnTo>
                  <a:pt x="127266" y="76200"/>
                </a:lnTo>
                <a:lnTo>
                  <a:pt x="114300" y="76200"/>
                </a:lnTo>
                <a:lnTo>
                  <a:pt x="114300" y="120732"/>
                </a:lnTo>
                <a:lnTo>
                  <a:pt x="127266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94439" y="4920996"/>
            <a:ext cx="2142490" cy="304800"/>
          </a:xfrm>
          <a:custGeom>
            <a:avLst/>
            <a:gdLst/>
            <a:ahLst/>
            <a:cxnLst/>
            <a:rect l="l" t="t" r="r" b="b"/>
            <a:pathLst>
              <a:path w="2142490" h="304800">
                <a:moveTo>
                  <a:pt x="0" y="0"/>
                </a:moveTo>
                <a:lnTo>
                  <a:pt x="0" y="304800"/>
                </a:lnTo>
                <a:lnTo>
                  <a:pt x="2141982" y="304800"/>
                </a:lnTo>
                <a:lnTo>
                  <a:pt x="214198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89867" y="4916423"/>
            <a:ext cx="2151380" cy="314960"/>
          </a:xfrm>
          <a:custGeom>
            <a:avLst/>
            <a:gdLst/>
            <a:ahLst/>
            <a:cxnLst/>
            <a:rect l="l" t="t" r="r" b="b"/>
            <a:pathLst>
              <a:path w="2151379" h="314960">
                <a:moveTo>
                  <a:pt x="2151125" y="314705"/>
                </a:moveTo>
                <a:lnTo>
                  <a:pt x="2151125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141969" y="9905"/>
                </a:lnTo>
                <a:lnTo>
                  <a:pt x="2141969" y="4572"/>
                </a:lnTo>
                <a:lnTo>
                  <a:pt x="2146554" y="9905"/>
                </a:lnTo>
                <a:lnTo>
                  <a:pt x="2146554" y="314705"/>
                </a:lnTo>
                <a:lnTo>
                  <a:pt x="2151125" y="314705"/>
                </a:lnTo>
                <a:close/>
              </a:path>
              <a:path w="2151379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151379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2151379" h="314960">
                <a:moveTo>
                  <a:pt x="2146554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2141969" y="314705"/>
                </a:lnTo>
                <a:lnTo>
                  <a:pt x="2141969" y="309372"/>
                </a:lnTo>
                <a:lnTo>
                  <a:pt x="2146554" y="304800"/>
                </a:lnTo>
                <a:close/>
              </a:path>
              <a:path w="2151379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2151379" h="314960">
                <a:moveTo>
                  <a:pt x="2146554" y="9905"/>
                </a:moveTo>
                <a:lnTo>
                  <a:pt x="2141969" y="4572"/>
                </a:lnTo>
                <a:lnTo>
                  <a:pt x="2141969" y="9905"/>
                </a:lnTo>
                <a:lnTo>
                  <a:pt x="2146554" y="9905"/>
                </a:lnTo>
                <a:close/>
              </a:path>
              <a:path w="2151379" h="314960">
                <a:moveTo>
                  <a:pt x="2146554" y="304800"/>
                </a:moveTo>
                <a:lnTo>
                  <a:pt x="2146554" y="9905"/>
                </a:lnTo>
                <a:lnTo>
                  <a:pt x="2141969" y="9905"/>
                </a:lnTo>
                <a:lnTo>
                  <a:pt x="2141969" y="304800"/>
                </a:lnTo>
                <a:lnTo>
                  <a:pt x="2146554" y="304800"/>
                </a:lnTo>
                <a:close/>
              </a:path>
              <a:path w="2151379" h="314960">
                <a:moveTo>
                  <a:pt x="2146554" y="314705"/>
                </a:moveTo>
                <a:lnTo>
                  <a:pt x="2146554" y="304800"/>
                </a:lnTo>
                <a:lnTo>
                  <a:pt x="2141969" y="309372"/>
                </a:lnTo>
                <a:lnTo>
                  <a:pt x="2141969" y="314705"/>
                </a:lnTo>
                <a:lnTo>
                  <a:pt x="2146554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94439" y="4311396"/>
            <a:ext cx="2142490" cy="329565"/>
          </a:xfrm>
          <a:custGeom>
            <a:avLst/>
            <a:gdLst/>
            <a:ahLst/>
            <a:cxnLst/>
            <a:rect l="l" t="t" r="r" b="b"/>
            <a:pathLst>
              <a:path w="2142490" h="329564">
                <a:moveTo>
                  <a:pt x="2141982" y="274319"/>
                </a:moveTo>
                <a:lnTo>
                  <a:pt x="2141982" y="54863"/>
                </a:lnTo>
                <a:lnTo>
                  <a:pt x="2137695" y="33754"/>
                </a:lnTo>
                <a:lnTo>
                  <a:pt x="2125980" y="16287"/>
                </a:lnTo>
                <a:lnTo>
                  <a:pt x="2108549" y="4393"/>
                </a:lnTo>
                <a:lnTo>
                  <a:pt x="2087118" y="0"/>
                </a:lnTo>
                <a:lnTo>
                  <a:pt x="54864" y="0"/>
                </a:lnTo>
                <a:lnTo>
                  <a:pt x="33754" y="4393"/>
                </a:lnTo>
                <a:lnTo>
                  <a:pt x="16287" y="16287"/>
                </a:lnTo>
                <a:lnTo>
                  <a:pt x="4393" y="33754"/>
                </a:lnTo>
                <a:lnTo>
                  <a:pt x="0" y="54863"/>
                </a:lnTo>
                <a:lnTo>
                  <a:pt x="0" y="274319"/>
                </a:lnTo>
                <a:lnTo>
                  <a:pt x="4393" y="295751"/>
                </a:lnTo>
                <a:lnTo>
                  <a:pt x="16287" y="313181"/>
                </a:lnTo>
                <a:lnTo>
                  <a:pt x="33754" y="324897"/>
                </a:lnTo>
                <a:lnTo>
                  <a:pt x="54864" y="329183"/>
                </a:lnTo>
                <a:lnTo>
                  <a:pt x="2087118" y="329183"/>
                </a:lnTo>
                <a:lnTo>
                  <a:pt x="2108549" y="324897"/>
                </a:lnTo>
                <a:lnTo>
                  <a:pt x="2125980" y="313181"/>
                </a:lnTo>
                <a:lnTo>
                  <a:pt x="2137695" y="295751"/>
                </a:lnTo>
                <a:lnTo>
                  <a:pt x="2141982" y="274319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9867" y="4306823"/>
            <a:ext cx="2151380" cy="338455"/>
          </a:xfrm>
          <a:custGeom>
            <a:avLst/>
            <a:gdLst/>
            <a:ahLst/>
            <a:cxnLst/>
            <a:rect l="l" t="t" r="r" b="b"/>
            <a:pathLst>
              <a:path w="2151379" h="338454">
                <a:moveTo>
                  <a:pt x="2151126" y="284988"/>
                </a:moveTo>
                <a:lnTo>
                  <a:pt x="2151126" y="53339"/>
                </a:lnTo>
                <a:lnTo>
                  <a:pt x="2150364" y="47243"/>
                </a:lnTo>
                <a:lnTo>
                  <a:pt x="2116213" y="5547"/>
                </a:lnTo>
                <a:lnTo>
                  <a:pt x="2091689" y="0"/>
                </a:lnTo>
                <a:lnTo>
                  <a:pt x="59436" y="0"/>
                </a:lnTo>
                <a:lnTo>
                  <a:pt x="11333" y="24801"/>
                </a:lnTo>
                <a:lnTo>
                  <a:pt x="761" y="54102"/>
                </a:lnTo>
                <a:lnTo>
                  <a:pt x="0" y="59436"/>
                </a:lnTo>
                <a:lnTo>
                  <a:pt x="0" y="278892"/>
                </a:lnTo>
                <a:lnTo>
                  <a:pt x="1524" y="291084"/>
                </a:lnTo>
                <a:lnTo>
                  <a:pt x="3048" y="296418"/>
                </a:lnTo>
                <a:lnTo>
                  <a:pt x="4572" y="302514"/>
                </a:lnTo>
                <a:lnTo>
                  <a:pt x="8808" y="309181"/>
                </a:lnTo>
                <a:lnTo>
                  <a:pt x="9906" y="311027"/>
                </a:lnTo>
                <a:lnTo>
                  <a:pt x="9906" y="54102"/>
                </a:lnTo>
                <a:lnTo>
                  <a:pt x="10668" y="49530"/>
                </a:lnTo>
                <a:lnTo>
                  <a:pt x="12191" y="44958"/>
                </a:lnTo>
                <a:lnTo>
                  <a:pt x="13716" y="39624"/>
                </a:lnTo>
                <a:lnTo>
                  <a:pt x="18897" y="30699"/>
                </a:lnTo>
                <a:lnTo>
                  <a:pt x="18897" y="28371"/>
                </a:lnTo>
                <a:lnTo>
                  <a:pt x="28194" y="21336"/>
                </a:lnTo>
                <a:lnTo>
                  <a:pt x="54080" y="9960"/>
                </a:lnTo>
                <a:lnTo>
                  <a:pt x="2097786" y="10014"/>
                </a:lnTo>
                <a:lnTo>
                  <a:pt x="2137619" y="39348"/>
                </a:lnTo>
                <a:lnTo>
                  <a:pt x="2141982" y="60197"/>
                </a:lnTo>
                <a:lnTo>
                  <a:pt x="2141982" y="309177"/>
                </a:lnTo>
                <a:lnTo>
                  <a:pt x="2146278" y="302758"/>
                </a:lnTo>
                <a:lnTo>
                  <a:pt x="2151126" y="284988"/>
                </a:lnTo>
                <a:close/>
              </a:path>
              <a:path w="2151379" h="338454">
                <a:moveTo>
                  <a:pt x="2141982" y="309177"/>
                </a:moveTo>
                <a:lnTo>
                  <a:pt x="2141982" y="278891"/>
                </a:lnTo>
                <a:lnTo>
                  <a:pt x="2141220" y="284225"/>
                </a:lnTo>
                <a:lnTo>
                  <a:pt x="2140458" y="288797"/>
                </a:lnTo>
                <a:lnTo>
                  <a:pt x="2111638" y="324602"/>
                </a:lnTo>
                <a:lnTo>
                  <a:pt x="59436" y="328422"/>
                </a:lnTo>
                <a:lnTo>
                  <a:pt x="43987" y="326141"/>
                </a:lnTo>
                <a:lnTo>
                  <a:pt x="12192" y="293370"/>
                </a:lnTo>
                <a:lnTo>
                  <a:pt x="9906" y="283464"/>
                </a:lnTo>
                <a:lnTo>
                  <a:pt x="9906" y="311027"/>
                </a:lnTo>
                <a:lnTo>
                  <a:pt x="45038" y="336518"/>
                </a:lnTo>
                <a:lnTo>
                  <a:pt x="59436" y="338328"/>
                </a:lnTo>
                <a:lnTo>
                  <a:pt x="2097786" y="338327"/>
                </a:lnTo>
                <a:lnTo>
                  <a:pt x="2103882" y="336803"/>
                </a:lnTo>
                <a:lnTo>
                  <a:pt x="2121095" y="330427"/>
                </a:lnTo>
                <a:lnTo>
                  <a:pt x="2135747" y="318492"/>
                </a:lnTo>
                <a:lnTo>
                  <a:pt x="2141982" y="309177"/>
                </a:lnTo>
                <a:close/>
              </a:path>
              <a:path w="2151379" h="338454">
                <a:moveTo>
                  <a:pt x="19113" y="30327"/>
                </a:moveTo>
                <a:lnTo>
                  <a:pt x="18897" y="28371"/>
                </a:lnTo>
                <a:lnTo>
                  <a:pt x="18897" y="30699"/>
                </a:lnTo>
                <a:lnTo>
                  <a:pt x="19113" y="30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94439" y="5454396"/>
            <a:ext cx="2142490" cy="381000"/>
          </a:xfrm>
          <a:custGeom>
            <a:avLst/>
            <a:gdLst/>
            <a:ahLst/>
            <a:cxnLst/>
            <a:rect l="l" t="t" r="r" b="b"/>
            <a:pathLst>
              <a:path w="2142490" h="381000">
                <a:moveTo>
                  <a:pt x="2141982" y="317754"/>
                </a:moveTo>
                <a:lnTo>
                  <a:pt x="2141982" y="64008"/>
                </a:lnTo>
                <a:lnTo>
                  <a:pt x="2137029" y="39219"/>
                </a:lnTo>
                <a:lnTo>
                  <a:pt x="2123503" y="18859"/>
                </a:lnTo>
                <a:lnTo>
                  <a:pt x="2103405" y="5072"/>
                </a:lnTo>
                <a:lnTo>
                  <a:pt x="2078736" y="0"/>
                </a:lnTo>
                <a:lnTo>
                  <a:pt x="64008" y="0"/>
                </a:lnTo>
                <a:lnTo>
                  <a:pt x="39219" y="5072"/>
                </a:lnTo>
                <a:lnTo>
                  <a:pt x="18859" y="18859"/>
                </a:lnTo>
                <a:lnTo>
                  <a:pt x="5072" y="39219"/>
                </a:lnTo>
                <a:lnTo>
                  <a:pt x="0" y="64008"/>
                </a:lnTo>
                <a:lnTo>
                  <a:pt x="0" y="317754"/>
                </a:lnTo>
                <a:lnTo>
                  <a:pt x="5072" y="342423"/>
                </a:lnTo>
                <a:lnTo>
                  <a:pt x="18859" y="362521"/>
                </a:lnTo>
                <a:lnTo>
                  <a:pt x="39219" y="376047"/>
                </a:lnTo>
                <a:lnTo>
                  <a:pt x="64008" y="381000"/>
                </a:lnTo>
                <a:lnTo>
                  <a:pt x="2078736" y="381000"/>
                </a:lnTo>
                <a:lnTo>
                  <a:pt x="2103405" y="376047"/>
                </a:lnTo>
                <a:lnTo>
                  <a:pt x="2123503" y="362521"/>
                </a:lnTo>
                <a:lnTo>
                  <a:pt x="2137029" y="342423"/>
                </a:lnTo>
                <a:lnTo>
                  <a:pt x="2141982" y="317754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89867" y="5449823"/>
            <a:ext cx="2151380" cy="391160"/>
          </a:xfrm>
          <a:custGeom>
            <a:avLst/>
            <a:gdLst/>
            <a:ahLst/>
            <a:cxnLst/>
            <a:rect l="l" t="t" r="r" b="b"/>
            <a:pathLst>
              <a:path w="2151379" h="391160">
                <a:moveTo>
                  <a:pt x="2151126" y="329183"/>
                </a:moveTo>
                <a:lnTo>
                  <a:pt x="2151126" y="60959"/>
                </a:lnTo>
                <a:lnTo>
                  <a:pt x="2149602" y="54101"/>
                </a:lnTo>
                <a:lnTo>
                  <a:pt x="2128218" y="17473"/>
                </a:lnTo>
                <a:lnTo>
                  <a:pt x="2089404" y="761"/>
                </a:lnTo>
                <a:lnTo>
                  <a:pt x="2083308" y="0"/>
                </a:lnTo>
                <a:lnTo>
                  <a:pt x="68580" y="0"/>
                </a:lnTo>
                <a:lnTo>
                  <a:pt x="28022" y="13473"/>
                </a:lnTo>
                <a:lnTo>
                  <a:pt x="3047" y="48005"/>
                </a:lnTo>
                <a:lnTo>
                  <a:pt x="0" y="68579"/>
                </a:lnTo>
                <a:lnTo>
                  <a:pt x="0" y="322325"/>
                </a:lnTo>
                <a:lnTo>
                  <a:pt x="9906" y="357470"/>
                </a:lnTo>
                <a:lnTo>
                  <a:pt x="9906" y="62483"/>
                </a:lnTo>
                <a:lnTo>
                  <a:pt x="10667" y="56387"/>
                </a:lnTo>
                <a:lnTo>
                  <a:pt x="31242" y="22859"/>
                </a:lnTo>
                <a:lnTo>
                  <a:pt x="68580" y="9905"/>
                </a:lnTo>
                <a:lnTo>
                  <a:pt x="2089404" y="9905"/>
                </a:lnTo>
                <a:lnTo>
                  <a:pt x="2094738" y="10667"/>
                </a:lnTo>
                <a:lnTo>
                  <a:pt x="2136766" y="44506"/>
                </a:lnTo>
                <a:lnTo>
                  <a:pt x="2141982" y="68579"/>
                </a:lnTo>
                <a:lnTo>
                  <a:pt x="2141982" y="355213"/>
                </a:lnTo>
                <a:lnTo>
                  <a:pt x="2145169" y="350282"/>
                </a:lnTo>
                <a:lnTo>
                  <a:pt x="2151126" y="329183"/>
                </a:lnTo>
                <a:close/>
              </a:path>
              <a:path w="2151379" h="391160">
                <a:moveTo>
                  <a:pt x="2141982" y="355213"/>
                </a:moveTo>
                <a:lnTo>
                  <a:pt x="2141982" y="322325"/>
                </a:lnTo>
                <a:lnTo>
                  <a:pt x="2140458" y="334517"/>
                </a:lnTo>
                <a:lnTo>
                  <a:pt x="2133419" y="352208"/>
                </a:lnTo>
                <a:lnTo>
                  <a:pt x="2122046" y="366212"/>
                </a:lnTo>
                <a:lnTo>
                  <a:pt x="2106925" y="375989"/>
                </a:lnTo>
                <a:lnTo>
                  <a:pt x="2088642" y="380999"/>
                </a:lnTo>
                <a:lnTo>
                  <a:pt x="68580" y="380999"/>
                </a:lnTo>
                <a:lnTo>
                  <a:pt x="50271" y="378474"/>
                </a:lnTo>
                <a:lnTo>
                  <a:pt x="12192" y="339851"/>
                </a:lnTo>
                <a:lnTo>
                  <a:pt x="9906" y="328421"/>
                </a:lnTo>
                <a:lnTo>
                  <a:pt x="9906" y="357470"/>
                </a:lnTo>
                <a:lnTo>
                  <a:pt x="44230" y="386567"/>
                </a:lnTo>
                <a:lnTo>
                  <a:pt x="68580" y="390905"/>
                </a:lnTo>
                <a:lnTo>
                  <a:pt x="2083308" y="390905"/>
                </a:lnTo>
                <a:lnTo>
                  <a:pt x="2097024" y="389381"/>
                </a:lnTo>
                <a:lnTo>
                  <a:pt x="2117339" y="381520"/>
                </a:lnTo>
                <a:lnTo>
                  <a:pt x="2133647" y="368107"/>
                </a:lnTo>
                <a:lnTo>
                  <a:pt x="2141982" y="355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97993" y="4082796"/>
            <a:ext cx="127635" cy="262255"/>
          </a:xfrm>
          <a:custGeom>
            <a:avLst/>
            <a:gdLst/>
            <a:ahLst/>
            <a:cxnLst/>
            <a:rect l="l" t="t" r="r" b="b"/>
            <a:pathLst>
              <a:path w="127635" h="262254">
                <a:moveTo>
                  <a:pt x="127253" y="135636"/>
                </a:moveTo>
                <a:lnTo>
                  <a:pt x="0" y="135636"/>
                </a:lnTo>
                <a:lnTo>
                  <a:pt x="51053" y="237764"/>
                </a:lnTo>
                <a:lnTo>
                  <a:pt x="51053" y="147827"/>
                </a:lnTo>
                <a:lnTo>
                  <a:pt x="76200" y="147827"/>
                </a:lnTo>
                <a:lnTo>
                  <a:pt x="76200" y="236508"/>
                </a:lnTo>
                <a:lnTo>
                  <a:pt x="127253" y="135636"/>
                </a:lnTo>
                <a:close/>
              </a:path>
              <a:path w="127635" h="262254">
                <a:moveTo>
                  <a:pt x="76200" y="135636"/>
                </a:moveTo>
                <a:lnTo>
                  <a:pt x="76200" y="0"/>
                </a:lnTo>
                <a:lnTo>
                  <a:pt x="51053" y="0"/>
                </a:lnTo>
                <a:lnTo>
                  <a:pt x="51053" y="135636"/>
                </a:lnTo>
                <a:lnTo>
                  <a:pt x="76200" y="135636"/>
                </a:lnTo>
                <a:close/>
              </a:path>
              <a:path w="127635" h="262254">
                <a:moveTo>
                  <a:pt x="76200" y="236508"/>
                </a:moveTo>
                <a:lnTo>
                  <a:pt x="76200" y="147827"/>
                </a:lnTo>
                <a:lnTo>
                  <a:pt x="51053" y="147827"/>
                </a:lnTo>
                <a:lnTo>
                  <a:pt x="51053" y="237764"/>
                </a:lnTo>
                <a:lnTo>
                  <a:pt x="63233" y="262127"/>
                </a:lnTo>
                <a:lnTo>
                  <a:pt x="76200" y="236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97993" y="46161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127253" y="178307"/>
                </a:moveTo>
                <a:lnTo>
                  <a:pt x="0" y="178307"/>
                </a:lnTo>
                <a:lnTo>
                  <a:pt x="51053" y="280436"/>
                </a:lnTo>
                <a:lnTo>
                  <a:pt x="51053" y="190500"/>
                </a:lnTo>
                <a:lnTo>
                  <a:pt x="76200" y="190500"/>
                </a:lnTo>
                <a:lnTo>
                  <a:pt x="76200" y="279180"/>
                </a:lnTo>
                <a:lnTo>
                  <a:pt x="127253" y="178307"/>
                </a:lnTo>
                <a:close/>
              </a:path>
              <a:path w="127635" h="304800">
                <a:moveTo>
                  <a:pt x="76200" y="178307"/>
                </a:moveTo>
                <a:lnTo>
                  <a:pt x="76200" y="0"/>
                </a:lnTo>
                <a:lnTo>
                  <a:pt x="51053" y="0"/>
                </a:lnTo>
                <a:lnTo>
                  <a:pt x="51053" y="178307"/>
                </a:lnTo>
                <a:lnTo>
                  <a:pt x="76200" y="178307"/>
                </a:lnTo>
                <a:close/>
              </a:path>
              <a:path w="127635" h="304800">
                <a:moveTo>
                  <a:pt x="76200" y="279180"/>
                </a:moveTo>
                <a:lnTo>
                  <a:pt x="76200" y="190500"/>
                </a:lnTo>
                <a:lnTo>
                  <a:pt x="51053" y="190500"/>
                </a:lnTo>
                <a:lnTo>
                  <a:pt x="51053" y="280436"/>
                </a:lnTo>
                <a:lnTo>
                  <a:pt x="63233" y="304800"/>
                </a:lnTo>
                <a:lnTo>
                  <a:pt x="76200" y="279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194439" y="6444996"/>
            <a:ext cx="2142490" cy="329565"/>
          </a:xfrm>
          <a:custGeom>
            <a:avLst/>
            <a:gdLst/>
            <a:ahLst/>
            <a:cxnLst/>
            <a:rect l="l" t="t" r="r" b="b"/>
            <a:pathLst>
              <a:path w="2142490" h="329565">
                <a:moveTo>
                  <a:pt x="0" y="0"/>
                </a:moveTo>
                <a:lnTo>
                  <a:pt x="0" y="329184"/>
                </a:lnTo>
                <a:lnTo>
                  <a:pt x="2141981" y="329184"/>
                </a:lnTo>
                <a:lnTo>
                  <a:pt x="21419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189867" y="6440423"/>
            <a:ext cx="2151380" cy="338455"/>
          </a:xfrm>
          <a:custGeom>
            <a:avLst/>
            <a:gdLst/>
            <a:ahLst/>
            <a:cxnLst/>
            <a:rect l="l" t="t" r="r" b="b"/>
            <a:pathLst>
              <a:path w="2151379" h="338454">
                <a:moveTo>
                  <a:pt x="2151125" y="338328"/>
                </a:moveTo>
                <a:lnTo>
                  <a:pt x="2151125" y="0"/>
                </a:lnTo>
                <a:lnTo>
                  <a:pt x="0" y="0"/>
                </a:lnTo>
                <a:lnTo>
                  <a:pt x="0" y="338328"/>
                </a:lnTo>
                <a:lnTo>
                  <a:pt x="4572" y="338328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141969" y="9905"/>
                </a:lnTo>
                <a:lnTo>
                  <a:pt x="2141969" y="4572"/>
                </a:lnTo>
                <a:lnTo>
                  <a:pt x="2146554" y="9905"/>
                </a:lnTo>
                <a:lnTo>
                  <a:pt x="2146554" y="338328"/>
                </a:lnTo>
                <a:lnTo>
                  <a:pt x="2151125" y="338328"/>
                </a:lnTo>
                <a:close/>
              </a:path>
              <a:path w="2151379" h="338454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151379" h="338454">
                <a:moveTo>
                  <a:pt x="9905" y="328422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28422"/>
                </a:lnTo>
                <a:lnTo>
                  <a:pt x="9905" y="328422"/>
                </a:lnTo>
                <a:close/>
              </a:path>
              <a:path w="2151379" h="338454">
                <a:moveTo>
                  <a:pt x="2146554" y="328422"/>
                </a:moveTo>
                <a:lnTo>
                  <a:pt x="4572" y="328422"/>
                </a:lnTo>
                <a:lnTo>
                  <a:pt x="9905" y="333756"/>
                </a:lnTo>
                <a:lnTo>
                  <a:pt x="9905" y="338328"/>
                </a:lnTo>
                <a:lnTo>
                  <a:pt x="2141969" y="338328"/>
                </a:lnTo>
                <a:lnTo>
                  <a:pt x="2141969" y="333756"/>
                </a:lnTo>
                <a:lnTo>
                  <a:pt x="2146554" y="328422"/>
                </a:lnTo>
                <a:close/>
              </a:path>
              <a:path w="2151379" h="338454">
                <a:moveTo>
                  <a:pt x="9905" y="338328"/>
                </a:moveTo>
                <a:lnTo>
                  <a:pt x="9905" y="333756"/>
                </a:lnTo>
                <a:lnTo>
                  <a:pt x="4572" y="328422"/>
                </a:lnTo>
                <a:lnTo>
                  <a:pt x="4572" y="338328"/>
                </a:lnTo>
                <a:lnTo>
                  <a:pt x="9905" y="338328"/>
                </a:lnTo>
                <a:close/>
              </a:path>
              <a:path w="2151379" h="338454">
                <a:moveTo>
                  <a:pt x="2146554" y="9905"/>
                </a:moveTo>
                <a:lnTo>
                  <a:pt x="2141969" y="4572"/>
                </a:lnTo>
                <a:lnTo>
                  <a:pt x="2141969" y="9905"/>
                </a:lnTo>
                <a:lnTo>
                  <a:pt x="2146554" y="9905"/>
                </a:lnTo>
                <a:close/>
              </a:path>
              <a:path w="2151379" h="338454">
                <a:moveTo>
                  <a:pt x="2146554" y="328422"/>
                </a:moveTo>
                <a:lnTo>
                  <a:pt x="2146554" y="9905"/>
                </a:lnTo>
                <a:lnTo>
                  <a:pt x="2141969" y="9905"/>
                </a:lnTo>
                <a:lnTo>
                  <a:pt x="2141969" y="328422"/>
                </a:lnTo>
                <a:lnTo>
                  <a:pt x="2146554" y="328422"/>
                </a:lnTo>
                <a:close/>
              </a:path>
              <a:path w="2151379" h="338454">
                <a:moveTo>
                  <a:pt x="2146554" y="338328"/>
                </a:moveTo>
                <a:lnTo>
                  <a:pt x="2146554" y="328422"/>
                </a:lnTo>
                <a:lnTo>
                  <a:pt x="2141969" y="333756"/>
                </a:lnTo>
                <a:lnTo>
                  <a:pt x="2141969" y="338328"/>
                </a:lnTo>
                <a:lnTo>
                  <a:pt x="2146554" y="3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5194439" y="6439152"/>
            <a:ext cx="2142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95"/>
              </a:spcBef>
            </a:pPr>
            <a:r>
              <a:rPr sz="2000" b="1" i="1" dirty="0">
                <a:latin typeface="Times New Roman"/>
                <a:cs typeface="Times New Roman"/>
              </a:rPr>
              <a:t>R</a:t>
            </a:r>
            <a:r>
              <a:rPr sz="1950" b="1" baseline="-17094" dirty="0">
                <a:latin typeface="Times New Roman"/>
                <a:cs typeface="Times New Roman"/>
              </a:rPr>
              <a:t>i</a:t>
            </a:r>
            <a:r>
              <a:rPr sz="2000" b="1" dirty="0">
                <a:latin typeface="Times New Roman"/>
                <a:cs typeface="Times New Roman"/>
              </a:rPr>
              <a:t>(32</a:t>
            </a:r>
            <a:r>
              <a:rPr sz="2000" b="1" spc="-5" dirty="0">
                <a:latin typeface="宋体"/>
                <a:cs typeface="宋体"/>
              </a:rPr>
              <a:t>比特</a:t>
            </a:r>
            <a:r>
              <a:rPr sz="2000" b="1" spc="-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97993" y="52257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97993" y="57591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97993" y="6216396"/>
            <a:ext cx="127253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289820" y="1949195"/>
            <a:ext cx="0" cy="4191000"/>
          </a:xfrm>
          <a:custGeom>
            <a:avLst/>
            <a:gdLst/>
            <a:ahLst/>
            <a:cxnLst/>
            <a:rect l="l" t="t" r="r" b="b"/>
            <a:pathLst>
              <a:path h="4191000">
                <a:moveTo>
                  <a:pt x="0" y="0"/>
                </a:moveTo>
                <a:lnTo>
                  <a:pt x="0" y="419100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89427" y="6076950"/>
            <a:ext cx="2840990" cy="127635"/>
          </a:xfrm>
          <a:custGeom>
            <a:avLst/>
            <a:gdLst/>
            <a:ahLst/>
            <a:cxnLst/>
            <a:rect l="l" t="t" r="r" b="b"/>
            <a:pathLst>
              <a:path w="2840990" h="127635">
                <a:moveTo>
                  <a:pt x="2726436" y="76200"/>
                </a:moveTo>
                <a:lnTo>
                  <a:pt x="2726436" y="51053"/>
                </a:lnTo>
                <a:lnTo>
                  <a:pt x="0" y="51054"/>
                </a:lnTo>
                <a:lnTo>
                  <a:pt x="0" y="76200"/>
                </a:lnTo>
                <a:lnTo>
                  <a:pt x="2726436" y="76200"/>
                </a:lnTo>
                <a:close/>
              </a:path>
              <a:path w="2840990" h="127635">
                <a:moveTo>
                  <a:pt x="2840748" y="63246"/>
                </a:moveTo>
                <a:lnTo>
                  <a:pt x="2713494" y="0"/>
                </a:lnTo>
                <a:lnTo>
                  <a:pt x="2713494" y="51053"/>
                </a:lnTo>
                <a:lnTo>
                  <a:pt x="2726436" y="51053"/>
                </a:lnTo>
                <a:lnTo>
                  <a:pt x="2726436" y="120744"/>
                </a:lnTo>
                <a:lnTo>
                  <a:pt x="2840748" y="63246"/>
                </a:lnTo>
                <a:close/>
              </a:path>
              <a:path w="2840990" h="127635">
                <a:moveTo>
                  <a:pt x="2726436" y="120744"/>
                </a:moveTo>
                <a:lnTo>
                  <a:pt x="2726436" y="76200"/>
                </a:lnTo>
                <a:lnTo>
                  <a:pt x="2713494" y="76200"/>
                </a:lnTo>
                <a:lnTo>
                  <a:pt x="2713494" y="127253"/>
                </a:lnTo>
                <a:lnTo>
                  <a:pt x="2726436" y="1207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832239" y="2101976"/>
            <a:ext cx="3432810" cy="0"/>
          </a:xfrm>
          <a:custGeom>
            <a:avLst/>
            <a:gdLst/>
            <a:ahLst/>
            <a:cxnLst/>
            <a:rect l="l" t="t" r="r" b="b"/>
            <a:pathLst>
              <a:path w="3432810">
                <a:moveTo>
                  <a:pt x="0" y="0"/>
                </a:moveTo>
                <a:lnTo>
                  <a:pt x="3432810" y="0"/>
                </a:lnTo>
              </a:path>
            </a:pathLst>
          </a:custGeom>
          <a:ln w="25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68993" y="2101595"/>
            <a:ext cx="127635" cy="4343400"/>
          </a:xfrm>
          <a:custGeom>
            <a:avLst/>
            <a:gdLst/>
            <a:ahLst/>
            <a:cxnLst/>
            <a:rect l="l" t="t" r="r" b="b"/>
            <a:pathLst>
              <a:path w="127635" h="4343400">
                <a:moveTo>
                  <a:pt x="127253" y="4216908"/>
                </a:moveTo>
                <a:lnTo>
                  <a:pt x="0" y="4216908"/>
                </a:lnTo>
                <a:lnTo>
                  <a:pt x="51054" y="4319016"/>
                </a:lnTo>
                <a:lnTo>
                  <a:pt x="51054" y="4229100"/>
                </a:lnTo>
                <a:lnTo>
                  <a:pt x="76200" y="4229100"/>
                </a:lnTo>
                <a:lnTo>
                  <a:pt x="76200" y="4317800"/>
                </a:lnTo>
                <a:lnTo>
                  <a:pt x="127253" y="4216908"/>
                </a:lnTo>
                <a:close/>
              </a:path>
              <a:path w="127635" h="4343400">
                <a:moveTo>
                  <a:pt x="76200" y="4216908"/>
                </a:moveTo>
                <a:lnTo>
                  <a:pt x="76199" y="0"/>
                </a:lnTo>
                <a:lnTo>
                  <a:pt x="51053" y="0"/>
                </a:lnTo>
                <a:lnTo>
                  <a:pt x="51054" y="4216908"/>
                </a:lnTo>
                <a:lnTo>
                  <a:pt x="76200" y="4216908"/>
                </a:lnTo>
                <a:close/>
              </a:path>
              <a:path w="127635" h="4343400">
                <a:moveTo>
                  <a:pt x="76200" y="4317800"/>
                </a:moveTo>
                <a:lnTo>
                  <a:pt x="76200" y="4229100"/>
                </a:lnTo>
                <a:lnTo>
                  <a:pt x="51054" y="4229100"/>
                </a:lnTo>
                <a:lnTo>
                  <a:pt x="51054" y="4319016"/>
                </a:lnTo>
                <a:lnTo>
                  <a:pt x="63245" y="4343400"/>
                </a:lnTo>
                <a:lnTo>
                  <a:pt x="76200" y="4317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56627" y="3244595"/>
            <a:ext cx="2209800" cy="457200"/>
          </a:xfrm>
          <a:custGeom>
            <a:avLst/>
            <a:gdLst/>
            <a:ahLst/>
            <a:cxnLst/>
            <a:rect l="l" t="t" r="r" b="b"/>
            <a:pathLst>
              <a:path w="2209800" h="457200">
                <a:moveTo>
                  <a:pt x="2209800" y="380999"/>
                </a:moveTo>
                <a:lnTo>
                  <a:pt x="2209800" y="76199"/>
                </a:lnTo>
                <a:lnTo>
                  <a:pt x="2203894" y="46612"/>
                </a:lnTo>
                <a:lnTo>
                  <a:pt x="2187702" y="22383"/>
                </a:lnTo>
                <a:lnTo>
                  <a:pt x="2163508" y="6012"/>
                </a:lnTo>
                <a:lnTo>
                  <a:pt x="2133600" y="0"/>
                </a:lnTo>
                <a:lnTo>
                  <a:pt x="76200" y="0"/>
                </a:lnTo>
                <a:lnTo>
                  <a:pt x="46612" y="6012"/>
                </a:lnTo>
                <a:lnTo>
                  <a:pt x="22383" y="22383"/>
                </a:lnTo>
                <a:lnTo>
                  <a:pt x="6012" y="46612"/>
                </a:lnTo>
                <a:lnTo>
                  <a:pt x="0" y="76200"/>
                </a:lnTo>
                <a:lnTo>
                  <a:pt x="0" y="381000"/>
                </a:lnTo>
                <a:lnTo>
                  <a:pt x="6012" y="410908"/>
                </a:lnTo>
                <a:lnTo>
                  <a:pt x="22383" y="435102"/>
                </a:lnTo>
                <a:lnTo>
                  <a:pt x="46612" y="451294"/>
                </a:lnTo>
                <a:lnTo>
                  <a:pt x="76200" y="457200"/>
                </a:lnTo>
                <a:lnTo>
                  <a:pt x="2133600" y="457199"/>
                </a:lnTo>
                <a:lnTo>
                  <a:pt x="2163508" y="451294"/>
                </a:lnTo>
                <a:lnTo>
                  <a:pt x="2187702" y="435101"/>
                </a:lnTo>
                <a:lnTo>
                  <a:pt x="2203894" y="410908"/>
                </a:lnTo>
                <a:lnTo>
                  <a:pt x="2209800" y="380999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52067" y="3240023"/>
            <a:ext cx="2219960" cy="467359"/>
          </a:xfrm>
          <a:custGeom>
            <a:avLst/>
            <a:gdLst/>
            <a:ahLst/>
            <a:cxnLst/>
            <a:rect l="l" t="t" r="r" b="b"/>
            <a:pathLst>
              <a:path w="2219959" h="467360">
                <a:moveTo>
                  <a:pt x="2219706" y="385572"/>
                </a:moveTo>
                <a:lnTo>
                  <a:pt x="2219706" y="80772"/>
                </a:lnTo>
                <a:lnTo>
                  <a:pt x="2218182" y="64770"/>
                </a:lnTo>
                <a:lnTo>
                  <a:pt x="2192612" y="20921"/>
                </a:lnTo>
                <a:lnTo>
                  <a:pt x="2146554" y="762"/>
                </a:lnTo>
                <a:lnTo>
                  <a:pt x="80772" y="0"/>
                </a:lnTo>
                <a:lnTo>
                  <a:pt x="55830" y="4302"/>
                </a:lnTo>
                <a:lnTo>
                  <a:pt x="14849" y="34409"/>
                </a:lnTo>
                <a:lnTo>
                  <a:pt x="0" y="81534"/>
                </a:lnTo>
                <a:lnTo>
                  <a:pt x="0" y="386334"/>
                </a:lnTo>
                <a:lnTo>
                  <a:pt x="1524" y="402336"/>
                </a:lnTo>
                <a:lnTo>
                  <a:pt x="3810" y="409956"/>
                </a:lnTo>
                <a:lnTo>
                  <a:pt x="6858" y="417576"/>
                </a:lnTo>
                <a:lnTo>
                  <a:pt x="9906" y="423997"/>
                </a:lnTo>
                <a:lnTo>
                  <a:pt x="9906" y="73914"/>
                </a:lnTo>
                <a:lnTo>
                  <a:pt x="11429" y="66294"/>
                </a:lnTo>
                <a:lnTo>
                  <a:pt x="29723" y="31306"/>
                </a:lnTo>
                <a:lnTo>
                  <a:pt x="73914" y="9906"/>
                </a:lnTo>
                <a:lnTo>
                  <a:pt x="2145792" y="9906"/>
                </a:lnTo>
                <a:lnTo>
                  <a:pt x="2153412" y="11430"/>
                </a:lnTo>
                <a:lnTo>
                  <a:pt x="2174711" y="19462"/>
                </a:lnTo>
                <a:lnTo>
                  <a:pt x="2191688" y="33332"/>
                </a:lnTo>
                <a:lnTo>
                  <a:pt x="2203623" y="51872"/>
                </a:lnTo>
                <a:lnTo>
                  <a:pt x="2209800" y="73914"/>
                </a:lnTo>
                <a:lnTo>
                  <a:pt x="2209800" y="423242"/>
                </a:lnTo>
                <a:lnTo>
                  <a:pt x="2212737" y="418820"/>
                </a:lnTo>
                <a:lnTo>
                  <a:pt x="2218944" y="393954"/>
                </a:lnTo>
                <a:lnTo>
                  <a:pt x="2219706" y="385572"/>
                </a:lnTo>
                <a:close/>
              </a:path>
              <a:path w="2219959" h="467360">
                <a:moveTo>
                  <a:pt x="2209800" y="423242"/>
                </a:moveTo>
                <a:lnTo>
                  <a:pt x="2209800" y="393192"/>
                </a:lnTo>
                <a:lnTo>
                  <a:pt x="2208276" y="400812"/>
                </a:lnTo>
                <a:lnTo>
                  <a:pt x="2200243" y="422111"/>
                </a:lnTo>
                <a:lnTo>
                  <a:pt x="2186373" y="439088"/>
                </a:lnTo>
                <a:lnTo>
                  <a:pt x="2167833" y="451023"/>
                </a:lnTo>
                <a:lnTo>
                  <a:pt x="2146554" y="456986"/>
                </a:lnTo>
                <a:lnTo>
                  <a:pt x="80772" y="457090"/>
                </a:lnTo>
                <a:lnTo>
                  <a:pt x="59052" y="453967"/>
                </a:lnTo>
                <a:lnTo>
                  <a:pt x="38871" y="443531"/>
                </a:lnTo>
                <a:lnTo>
                  <a:pt x="22876" y="427356"/>
                </a:lnTo>
                <a:lnTo>
                  <a:pt x="12954" y="406908"/>
                </a:lnTo>
                <a:lnTo>
                  <a:pt x="9906" y="393192"/>
                </a:lnTo>
                <a:lnTo>
                  <a:pt x="9906" y="423997"/>
                </a:lnTo>
                <a:lnTo>
                  <a:pt x="35814" y="453390"/>
                </a:lnTo>
                <a:lnTo>
                  <a:pt x="80772" y="467044"/>
                </a:lnTo>
                <a:lnTo>
                  <a:pt x="2138934" y="467106"/>
                </a:lnTo>
                <a:lnTo>
                  <a:pt x="2147316" y="466344"/>
                </a:lnTo>
                <a:lnTo>
                  <a:pt x="2154936" y="465582"/>
                </a:lnTo>
                <a:lnTo>
                  <a:pt x="2178737" y="456052"/>
                </a:lnTo>
                <a:lnTo>
                  <a:pt x="2198670" y="439993"/>
                </a:lnTo>
                <a:lnTo>
                  <a:pt x="2209800" y="4232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194439" y="2301494"/>
            <a:ext cx="4428490" cy="35849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279015" algn="ctr">
              <a:lnSpc>
                <a:spcPct val="100000"/>
              </a:lnSpc>
              <a:spcBef>
                <a:spcPts val="95"/>
              </a:spcBef>
            </a:pP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选择扩展运算</a:t>
            </a: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R="2280285" algn="ctr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339A"/>
                </a:solidFill>
                <a:latin typeface="Times New Roman"/>
                <a:cs typeface="Times New Roman"/>
              </a:rPr>
              <a:t>48</a:t>
            </a:r>
            <a:r>
              <a:rPr sz="1600" b="1" dirty="0">
                <a:solidFill>
                  <a:srgbClr val="00339A"/>
                </a:solidFill>
                <a:latin typeface="宋体"/>
                <a:cs typeface="宋体"/>
              </a:rPr>
              <a:t>比特寄存器</a:t>
            </a:r>
            <a:endParaRPr sz="1600" dirty="0">
              <a:latin typeface="宋体"/>
              <a:cs typeface="宋体"/>
            </a:endParaRPr>
          </a:p>
          <a:p>
            <a:pPr marL="2517140">
              <a:lnSpc>
                <a:spcPct val="100000"/>
              </a:lnSpc>
              <a:spcBef>
                <a:spcPts val="1240"/>
              </a:spcBef>
            </a:pP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子密钥</a:t>
            </a:r>
            <a:r>
              <a:rPr sz="2000" b="1" i="1" dirty="0">
                <a:solidFill>
                  <a:srgbClr val="FD1813"/>
                </a:solidFill>
                <a:latin typeface="Times New Roman"/>
                <a:cs typeface="Times New Roman"/>
              </a:rPr>
              <a:t>K</a:t>
            </a:r>
            <a:r>
              <a:rPr sz="1950" b="1" i="1" spc="7" baseline="-21367" dirty="0">
                <a:solidFill>
                  <a:srgbClr val="FD1813"/>
                </a:solidFill>
                <a:latin typeface="Times New Roman"/>
                <a:cs typeface="Times New Roman"/>
              </a:rPr>
              <a:t>i</a:t>
            </a: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(48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比特</a:t>
            </a:r>
            <a:r>
              <a:rPr sz="1600" b="1" dirty="0">
                <a:solidFill>
                  <a:srgbClr val="FD1813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 marR="2280285" algn="ctr">
              <a:lnSpc>
                <a:spcPct val="100000"/>
              </a:lnSpc>
              <a:spcBef>
                <a:spcPts val="1640"/>
              </a:spcBef>
            </a:pPr>
            <a:r>
              <a:rPr sz="1600" b="1" dirty="0">
                <a:solidFill>
                  <a:srgbClr val="00339A"/>
                </a:solidFill>
                <a:latin typeface="Times New Roman"/>
                <a:cs typeface="Times New Roman"/>
              </a:rPr>
              <a:t>48</a:t>
            </a:r>
            <a:r>
              <a:rPr sz="1600" b="1" dirty="0">
                <a:solidFill>
                  <a:srgbClr val="00339A"/>
                </a:solidFill>
                <a:latin typeface="宋体"/>
                <a:cs typeface="宋体"/>
              </a:rPr>
              <a:t>比特寄存器</a:t>
            </a:r>
            <a:endParaRPr sz="1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2278380" algn="ctr">
              <a:lnSpc>
                <a:spcPct val="100000"/>
              </a:lnSpc>
            </a:pP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选择压缩运算</a:t>
            </a: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R="2280285" algn="ctr">
              <a:lnSpc>
                <a:spcPct val="100000"/>
              </a:lnSpc>
            </a:pPr>
            <a:r>
              <a:rPr sz="1600" b="1" dirty="0">
                <a:solidFill>
                  <a:srgbClr val="00339A"/>
                </a:solidFill>
                <a:latin typeface="Times New Roman"/>
                <a:cs typeface="Times New Roman"/>
              </a:rPr>
              <a:t>32</a:t>
            </a:r>
            <a:r>
              <a:rPr sz="1600" b="1" dirty="0">
                <a:solidFill>
                  <a:srgbClr val="00339A"/>
                </a:solidFill>
                <a:latin typeface="宋体"/>
                <a:cs typeface="宋体"/>
              </a:rPr>
              <a:t>比特寄存器</a:t>
            </a:r>
            <a:endParaRPr sz="16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R="2278380" algn="ctr">
              <a:lnSpc>
                <a:spcPct val="100000"/>
              </a:lnSpc>
            </a:pP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置换运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算</a:t>
            </a: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P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79639" y="6216396"/>
            <a:ext cx="762000" cy="304800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63500" rIns="0" bIns="0" rtlCol="0">
            <a:spAutoFit/>
          </a:bodyPr>
          <a:lstStyle/>
          <a:p>
            <a:pPr marL="76835">
              <a:lnSpc>
                <a:spcPts val="1895"/>
              </a:lnSpc>
              <a:spcBef>
                <a:spcPts val="500"/>
              </a:spcBef>
            </a:pPr>
            <a:r>
              <a:rPr sz="2700" i="1" spc="-7" baseline="13888" dirty="0">
                <a:latin typeface="Times New Roman"/>
                <a:cs typeface="Times New Roman"/>
              </a:rPr>
              <a:t>L</a:t>
            </a:r>
            <a:r>
              <a:rPr sz="1200" spc="-5" dirty="0">
                <a:latin typeface="Times New Roman"/>
                <a:cs typeface="Times New Roman"/>
              </a:rPr>
              <a:t>i</a:t>
            </a:r>
            <a:r>
              <a:rPr sz="2700" spc="-7" baseline="13888" dirty="0">
                <a:latin typeface="Times New Roman"/>
                <a:cs typeface="Times New Roman"/>
              </a:rPr>
              <a:t>=</a:t>
            </a:r>
            <a:r>
              <a:rPr sz="2700" i="1" spc="-7" baseline="13888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i-1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480427" y="6444996"/>
            <a:ext cx="1689100" cy="304800"/>
          </a:xfrm>
          <a:prstGeom prst="rect">
            <a:avLst/>
          </a:prstGeom>
          <a:solidFill>
            <a:srgbClr val="339966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spc="-7" baseline="-20833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=</a:t>
            </a:r>
            <a:r>
              <a:rPr sz="1800" i="1" spc="-5" dirty="0">
                <a:latin typeface="Times New Roman"/>
                <a:cs typeface="Times New Roman"/>
              </a:rPr>
              <a:t>L</a:t>
            </a:r>
            <a:r>
              <a:rPr sz="1800" spc="-7" baseline="-20833" dirty="0">
                <a:latin typeface="Times New Roman"/>
                <a:cs typeface="Times New Roman"/>
              </a:rPr>
              <a:t>i-1</a:t>
            </a:r>
            <a:r>
              <a:rPr sz="1800" spc="-5" dirty="0">
                <a:latin typeface="宋体"/>
                <a:cs typeface="宋体"/>
              </a:rPr>
              <a:t>⊕</a:t>
            </a:r>
            <a:r>
              <a:rPr sz="1800" i="1" spc="-5" dirty="0">
                <a:latin typeface="Times New Roman"/>
                <a:cs typeface="Times New Roman"/>
              </a:rPr>
              <a:t>F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i="1" spc="-5" dirty="0">
                <a:latin typeface="Times New Roman"/>
                <a:cs typeface="Times New Roman"/>
              </a:rPr>
              <a:t>R</a:t>
            </a:r>
            <a:r>
              <a:rPr sz="1800" spc="-7" baseline="-20833" dirty="0">
                <a:latin typeface="Times New Roman"/>
                <a:cs typeface="Times New Roman"/>
              </a:rPr>
              <a:t>i-1</a:t>
            </a:r>
            <a:r>
              <a:rPr sz="1800" spc="-5" dirty="0">
                <a:latin typeface="Times New Roman"/>
                <a:cs typeface="Times New Roman"/>
              </a:rPr>
              <a:t>,</a:t>
            </a:r>
            <a:r>
              <a:rPr sz="1800" i="1" spc="-5" dirty="0">
                <a:latin typeface="Times New Roman"/>
                <a:cs typeface="Times New Roman"/>
              </a:rPr>
              <a:t>K</a:t>
            </a:r>
            <a:r>
              <a:rPr sz="1800" spc="-7" baseline="-20833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121793" y="3402329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299"/>
                </a:moveTo>
                <a:lnTo>
                  <a:pt x="275514" y="46744"/>
                </a:lnTo>
                <a:lnTo>
                  <a:pt x="242584" y="22018"/>
                </a:lnTo>
                <a:lnTo>
                  <a:pt x="200729" y="5815"/>
                </a:lnTo>
                <a:lnTo>
                  <a:pt x="152400" y="0"/>
                </a:lnTo>
                <a:lnTo>
                  <a:pt x="104363" y="5815"/>
                </a:lnTo>
                <a:lnTo>
                  <a:pt x="62544" y="22018"/>
                </a:lnTo>
                <a:lnTo>
                  <a:pt x="29504" y="46744"/>
                </a:lnTo>
                <a:lnTo>
                  <a:pt x="7802" y="78126"/>
                </a:lnTo>
                <a:lnTo>
                  <a:pt x="0" y="114300"/>
                </a:lnTo>
                <a:lnTo>
                  <a:pt x="7802" y="150473"/>
                </a:lnTo>
                <a:lnTo>
                  <a:pt x="29504" y="181855"/>
                </a:lnTo>
                <a:lnTo>
                  <a:pt x="62544" y="206581"/>
                </a:lnTo>
                <a:lnTo>
                  <a:pt x="104363" y="222784"/>
                </a:lnTo>
                <a:lnTo>
                  <a:pt x="152400" y="228600"/>
                </a:lnTo>
                <a:lnTo>
                  <a:pt x="200729" y="222784"/>
                </a:lnTo>
                <a:lnTo>
                  <a:pt x="242584" y="206581"/>
                </a:lnTo>
                <a:lnTo>
                  <a:pt x="275514" y="181855"/>
                </a:lnTo>
                <a:lnTo>
                  <a:pt x="297070" y="150473"/>
                </a:lnTo>
                <a:lnTo>
                  <a:pt x="30480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21793" y="351624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74193" y="3402329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908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74193" y="3528821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908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08839" y="3390408"/>
            <a:ext cx="330835" cy="252729"/>
          </a:xfrm>
          <a:custGeom>
            <a:avLst/>
            <a:gdLst/>
            <a:ahLst/>
            <a:cxnLst/>
            <a:rect l="l" t="t" r="r" b="b"/>
            <a:pathLst>
              <a:path w="330835" h="252729">
                <a:moveTo>
                  <a:pt x="330708" y="125458"/>
                </a:moveTo>
                <a:lnTo>
                  <a:pt x="329946" y="118600"/>
                </a:lnTo>
                <a:lnTo>
                  <a:pt x="329946" y="112504"/>
                </a:lnTo>
                <a:lnTo>
                  <a:pt x="316305" y="74663"/>
                </a:lnTo>
                <a:lnTo>
                  <a:pt x="292723" y="44536"/>
                </a:lnTo>
                <a:lnTo>
                  <a:pt x="261432" y="22079"/>
                </a:lnTo>
                <a:lnTo>
                  <a:pt x="224664" y="7248"/>
                </a:lnTo>
                <a:lnTo>
                  <a:pt x="184653" y="0"/>
                </a:lnTo>
                <a:lnTo>
                  <a:pt x="143632" y="289"/>
                </a:lnTo>
                <a:lnTo>
                  <a:pt x="103834" y="8072"/>
                </a:lnTo>
                <a:lnTo>
                  <a:pt x="67490" y="23305"/>
                </a:lnTo>
                <a:lnTo>
                  <a:pt x="36836" y="45945"/>
                </a:lnTo>
                <a:lnTo>
                  <a:pt x="1523" y="113266"/>
                </a:lnTo>
                <a:lnTo>
                  <a:pt x="0" y="126220"/>
                </a:lnTo>
                <a:lnTo>
                  <a:pt x="1524" y="139936"/>
                </a:lnTo>
                <a:lnTo>
                  <a:pt x="2286" y="146032"/>
                </a:lnTo>
                <a:lnTo>
                  <a:pt x="16305" y="180297"/>
                </a:lnTo>
                <a:lnTo>
                  <a:pt x="25908" y="192088"/>
                </a:lnTo>
                <a:lnTo>
                  <a:pt x="25908" y="120886"/>
                </a:lnTo>
                <a:lnTo>
                  <a:pt x="26670" y="115552"/>
                </a:lnTo>
                <a:lnTo>
                  <a:pt x="62799" y="56642"/>
                </a:lnTo>
                <a:lnTo>
                  <a:pt x="130173" y="27908"/>
                </a:lnTo>
                <a:lnTo>
                  <a:pt x="168859" y="24822"/>
                </a:lnTo>
                <a:lnTo>
                  <a:pt x="207295" y="29239"/>
                </a:lnTo>
                <a:lnTo>
                  <a:pt x="242794" y="41143"/>
                </a:lnTo>
                <a:lnTo>
                  <a:pt x="272669" y="60523"/>
                </a:lnTo>
                <a:lnTo>
                  <a:pt x="294233" y="87362"/>
                </a:lnTo>
                <a:lnTo>
                  <a:pt x="304800" y="121648"/>
                </a:lnTo>
                <a:lnTo>
                  <a:pt x="304800" y="194391"/>
                </a:lnTo>
                <a:lnTo>
                  <a:pt x="306003" y="193216"/>
                </a:lnTo>
                <a:lnTo>
                  <a:pt x="323176" y="162487"/>
                </a:lnTo>
                <a:lnTo>
                  <a:pt x="330708" y="125458"/>
                </a:lnTo>
                <a:close/>
              </a:path>
              <a:path w="330835" h="252729">
                <a:moveTo>
                  <a:pt x="304800" y="194391"/>
                </a:moveTo>
                <a:lnTo>
                  <a:pt x="304800" y="131554"/>
                </a:lnTo>
                <a:lnTo>
                  <a:pt x="292356" y="168120"/>
                </a:lnTo>
                <a:lnTo>
                  <a:pt x="267168" y="196012"/>
                </a:lnTo>
                <a:lnTo>
                  <a:pt x="232728" y="215137"/>
                </a:lnTo>
                <a:lnTo>
                  <a:pt x="192530" y="225406"/>
                </a:lnTo>
                <a:lnTo>
                  <a:pt x="150068" y="226726"/>
                </a:lnTo>
                <a:lnTo>
                  <a:pt x="108833" y="219007"/>
                </a:lnTo>
                <a:lnTo>
                  <a:pt x="72320" y="202156"/>
                </a:lnTo>
                <a:lnTo>
                  <a:pt x="44022" y="176084"/>
                </a:lnTo>
                <a:lnTo>
                  <a:pt x="27432" y="140698"/>
                </a:lnTo>
                <a:lnTo>
                  <a:pt x="26670" y="135364"/>
                </a:lnTo>
                <a:lnTo>
                  <a:pt x="25908" y="130792"/>
                </a:lnTo>
                <a:lnTo>
                  <a:pt x="25908" y="192088"/>
                </a:lnTo>
                <a:lnTo>
                  <a:pt x="67916" y="228875"/>
                </a:lnTo>
                <a:lnTo>
                  <a:pt x="138890" y="251093"/>
                </a:lnTo>
                <a:lnTo>
                  <a:pt x="177112" y="252408"/>
                </a:lnTo>
                <a:lnTo>
                  <a:pt x="214745" y="247241"/>
                </a:lnTo>
                <a:lnTo>
                  <a:pt x="249978" y="235630"/>
                </a:lnTo>
                <a:lnTo>
                  <a:pt x="281001" y="217609"/>
                </a:lnTo>
                <a:lnTo>
                  <a:pt x="304800" y="194391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133223" y="6002273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299"/>
                </a:moveTo>
                <a:lnTo>
                  <a:pt x="275295" y="46744"/>
                </a:lnTo>
                <a:lnTo>
                  <a:pt x="242255" y="22018"/>
                </a:lnTo>
                <a:lnTo>
                  <a:pt x="200436" y="5815"/>
                </a:lnTo>
                <a:lnTo>
                  <a:pt x="152400" y="0"/>
                </a:lnTo>
                <a:lnTo>
                  <a:pt x="104070" y="5815"/>
                </a:lnTo>
                <a:lnTo>
                  <a:pt x="62215" y="22018"/>
                </a:lnTo>
                <a:lnTo>
                  <a:pt x="29285" y="46744"/>
                </a:lnTo>
                <a:lnTo>
                  <a:pt x="7729" y="78126"/>
                </a:lnTo>
                <a:lnTo>
                  <a:pt x="0" y="114300"/>
                </a:lnTo>
                <a:lnTo>
                  <a:pt x="7729" y="150473"/>
                </a:lnTo>
                <a:lnTo>
                  <a:pt x="29285" y="181855"/>
                </a:lnTo>
                <a:lnTo>
                  <a:pt x="62215" y="206581"/>
                </a:lnTo>
                <a:lnTo>
                  <a:pt x="104070" y="222784"/>
                </a:lnTo>
                <a:lnTo>
                  <a:pt x="152400" y="228600"/>
                </a:lnTo>
                <a:lnTo>
                  <a:pt x="200436" y="222784"/>
                </a:lnTo>
                <a:lnTo>
                  <a:pt x="242255" y="206581"/>
                </a:lnTo>
                <a:lnTo>
                  <a:pt x="275295" y="181855"/>
                </a:lnTo>
                <a:lnTo>
                  <a:pt x="296997" y="150473"/>
                </a:lnTo>
                <a:lnTo>
                  <a:pt x="30480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33223" y="611695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285242" y="6002273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285242" y="6129528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20269" y="5990976"/>
            <a:ext cx="330200" cy="252729"/>
          </a:xfrm>
          <a:custGeom>
            <a:avLst/>
            <a:gdLst/>
            <a:ahLst/>
            <a:cxnLst/>
            <a:rect l="l" t="t" r="r" b="b"/>
            <a:pathLst>
              <a:path w="330200" h="252729">
                <a:moveTo>
                  <a:pt x="329946" y="125597"/>
                </a:moveTo>
                <a:lnTo>
                  <a:pt x="329946" y="118739"/>
                </a:lnTo>
                <a:lnTo>
                  <a:pt x="329184" y="111881"/>
                </a:lnTo>
                <a:lnTo>
                  <a:pt x="316078" y="74738"/>
                </a:lnTo>
                <a:lnTo>
                  <a:pt x="262007" y="22569"/>
                </a:lnTo>
                <a:lnTo>
                  <a:pt x="225494" y="7594"/>
                </a:lnTo>
                <a:lnTo>
                  <a:pt x="185631" y="62"/>
                </a:lnTo>
                <a:lnTo>
                  <a:pt x="144644" y="0"/>
                </a:lnTo>
                <a:lnTo>
                  <a:pt x="104760" y="7432"/>
                </a:lnTo>
                <a:lnTo>
                  <a:pt x="68203" y="22386"/>
                </a:lnTo>
                <a:lnTo>
                  <a:pt x="37200" y="44888"/>
                </a:lnTo>
                <a:lnTo>
                  <a:pt x="761" y="112643"/>
                </a:lnTo>
                <a:lnTo>
                  <a:pt x="0" y="119501"/>
                </a:lnTo>
                <a:lnTo>
                  <a:pt x="0" y="133217"/>
                </a:lnTo>
                <a:lnTo>
                  <a:pt x="762" y="139313"/>
                </a:lnTo>
                <a:lnTo>
                  <a:pt x="2286" y="146171"/>
                </a:lnTo>
                <a:lnTo>
                  <a:pt x="16465" y="180775"/>
                </a:lnTo>
                <a:lnTo>
                  <a:pt x="25146" y="191408"/>
                </a:lnTo>
                <a:lnTo>
                  <a:pt x="25146" y="125597"/>
                </a:lnTo>
                <a:lnTo>
                  <a:pt x="25908" y="120263"/>
                </a:lnTo>
                <a:lnTo>
                  <a:pt x="25908" y="115691"/>
                </a:lnTo>
                <a:lnTo>
                  <a:pt x="39298" y="82177"/>
                </a:lnTo>
                <a:lnTo>
                  <a:pt x="62930" y="56355"/>
                </a:lnTo>
                <a:lnTo>
                  <a:pt x="94172" y="38178"/>
                </a:lnTo>
                <a:lnTo>
                  <a:pt x="130391" y="27599"/>
                </a:lnTo>
                <a:lnTo>
                  <a:pt x="168954" y="24570"/>
                </a:lnTo>
                <a:lnTo>
                  <a:pt x="207229" y="29045"/>
                </a:lnTo>
                <a:lnTo>
                  <a:pt x="242584" y="40974"/>
                </a:lnTo>
                <a:lnTo>
                  <a:pt x="272386" y="60313"/>
                </a:lnTo>
                <a:lnTo>
                  <a:pt x="294002" y="87012"/>
                </a:lnTo>
                <a:lnTo>
                  <a:pt x="304800" y="121025"/>
                </a:lnTo>
                <a:lnTo>
                  <a:pt x="304800" y="193664"/>
                </a:lnTo>
                <a:lnTo>
                  <a:pt x="306010" y="192476"/>
                </a:lnTo>
                <a:lnTo>
                  <a:pt x="322844" y="162051"/>
                </a:lnTo>
                <a:lnTo>
                  <a:pt x="329946" y="125597"/>
                </a:lnTo>
                <a:close/>
              </a:path>
              <a:path w="330200" h="252729">
                <a:moveTo>
                  <a:pt x="304800" y="193664"/>
                </a:moveTo>
                <a:lnTo>
                  <a:pt x="304800" y="130931"/>
                </a:lnTo>
                <a:lnTo>
                  <a:pt x="291720" y="168123"/>
                </a:lnTo>
                <a:lnTo>
                  <a:pt x="266190" y="196267"/>
                </a:lnTo>
                <a:lnTo>
                  <a:pt x="231633" y="215366"/>
                </a:lnTo>
                <a:lnTo>
                  <a:pt x="191479" y="225421"/>
                </a:lnTo>
                <a:lnTo>
                  <a:pt x="149153" y="226433"/>
                </a:lnTo>
                <a:lnTo>
                  <a:pt x="108082" y="218403"/>
                </a:lnTo>
                <a:lnTo>
                  <a:pt x="71693" y="201333"/>
                </a:lnTo>
                <a:lnTo>
                  <a:pt x="43414" y="175223"/>
                </a:lnTo>
                <a:lnTo>
                  <a:pt x="26670" y="140075"/>
                </a:lnTo>
                <a:lnTo>
                  <a:pt x="25908" y="135503"/>
                </a:lnTo>
                <a:lnTo>
                  <a:pt x="25908" y="130169"/>
                </a:lnTo>
                <a:lnTo>
                  <a:pt x="25146" y="125597"/>
                </a:lnTo>
                <a:lnTo>
                  <a:pt x="25146" y="191408"/>
                </a:lnTo>
                <a:lnTo>
                  <a:pt x="39091" y="208489"/>
                </a:lnTo>
                <a:lnTo>
                  <a:pt x="68345" y="229398"/>
                </a:lnTo>
                <a:lnTo>
                  <a:pt x="102409" y="243589"/>
                </a:lnTo>
                <a:lnTo>
                  <a:pt x="139466" y="251148"/>
                </a:lnTo>
                <a:lnTo>
                  <a:pt x="177698" y="252161"/>
                </a:lnTo>
                <a:lnTo>
                  <a:pt x="215286" y="246714"/>
                </a:lnTo>
                <a:lnTo>
                  <a:pt x="250412" y="234893"/>
                </a:lnTo>
                <a:lnTo>
                  <a:pt x="281260" y="216785"/>
                </a:lnTo>
                <a:lnTo>
                  <a:pt x="304800" y="193664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528AE69-16FB-485E-B5FE-8AD40AE4445E}"/>
              </a:ext>
            </a:extLst>
          </p:cNvPr>
          <p:cNvSpPr/>
          <p:nvPr/>
        </p:nvSpPr>
        <p:spPr>
          <a:xfrm>
            <a:off x="4402215" y="2200152"/>
            <a:ext cx="3078086" cy="371449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9" name="TextBox 44">
            <a:extLst>
              <a:ext uri="{FF2B5EF4-FFF2-40B4-BE49-F238E27FC236}">
                <a16:creationId xmlns:a16="http://schemas.microsoft.com/office/drawing/2014/main" id="{AB635064-21E1-4F42-AB24-B75AEE4EB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3116263"/>
            <a:ext cx="53340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函数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57225"/>
            <a:ext cx="5292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选择扩展置换Ｅ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(32</a:t>
            </a:r>
            <a:r>
              <a:rPr sz="2400" b="1" dirty="0">
                <a:solidFill>
                  <a:srgbClr val="006500"/>
                </a:solidFill>
                <a:latin typeface="黑体"/>
                <a:cs typeface="黑体"/>
              </a:rPr>
              <a:t>位扩展到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48</a:t>
            </a:r>
            <a:r>
              <a:rPr sz="2400" b="1" dirty="0">
                <a:solidFill>
                  <a:srgbClr val="006500"/>
                </a:solidFill>
                <a:latin typeface="黑体"/>
                <a:cs typeface="黑体"/>
              </a:rPr>
              <a:t>位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2267" y="2097023"/>
            <a:ext cx="2524760" cy="4010660"/>
          </a:xfrm>
          <a:custGeom>
            <a:avLst/>
            <a:gdLst/>
            <a:ahLst/>
            <a:cxnLst/>
            <a:rect l="l" t="t" r="r" b="b"/>
            <a:pathLst>
              <a:path w="2524760" h="4010660">
                <a:moveTo>
                  <a:pt x="2524506" y="4010405"/>
                </a:moveTo>
                <a:lnTo>
                  <a:pt x="2524505" y="0"/>
                </a:lnTo>
                <a:lnTo>
                  <a:pt x="0" y="0"/>
                </a:lnTo>
                <a:lnTo>
                  <a:pt x="0" y="4010405"/>
                </a:lnTo>
                <a:lnTo>
                  <a:pt x="4572" y="4010405"/>
                </a:lnTo>
                <a:lnTo>
                  <a:pt x="4571" y="9906"/>
                </a:lnTo>
                <a:lnTo>
                  <a:pt x="9905" y="4571"/>
                </a:lnTo>
                <a:lnTo>
                  <a:pt x="9905" y="9906"/>
                </a:lnTo>
                <a:lnTo>
                  <a:pt x="2514600" y="9905"/>
                </a:lnTo>
                <a:lnTo>
                  <a:pt x="2514600" y="4571"/>
                </a:lnTo>
                <a:lnTo>
                  <a:pt x="2519172" y="9905"/>
                </a:lnTo>
                <a:lnTo>
                  <a:pt x="2519172" y="4010405"/>
                </a:lnTo>
                <a:lnTo>
                  <a:pt x="2524506" y="4010405"/>
                </a:lnTo>
                <a:close/>
              </a:path>
              <a:path w="2524760" h="4010660">
                <a:moveTo>
                  <a:pt x="9905" y="9906"/>
                </a:moveTo>
                <a:lnTo>
                  <a:pt x="9905" y="4571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2524760" h="4010660">
                <a:moveTo>
                  <a:pt x="9906" y="4000500"/>
                </a:moveTo>
                <a:lnTo>
                  <a:pt x="9905" y="9906"/>
                </a:lnTo>
                <a:lnTo>
                  <a:pt x="4571" y="9906"/>
                </a:lnTo>
                <a:lnTo>
                  <a:pt x="4572" y="4000500"/>
                </a:lnTo>
                <a:lnTo>
                  <a:pt x="9906" y="4000500"/>
                </a:lnTo>
                <a:close/>
              </a:path>
              <a:path w="2524760" h="4010660">
                <a:moveTo>
                  <a:pt x="2519172" y="4000500"/>
                </a:moveTo>
                <a:lnTo>
                  <a:pt x="4572" y="4000500"/>
                </a:lnTo>
                <a:lnTo>
                  <a:pt x="9906" y="4005072"/>
                </a:lnTo>
                <a:lnTo>
                  <a:pt x="9906" y="4010405"/>
                </a:lnTo>
                <a:lnTo>
                  <a:pt x="2514600" y="4010405"/>
                </a:lnTo>
                <a:lnTo>
                  <a:pt x="2514600" y="4005072"/>
                </a:lnTo>
                <a:lnTo>
                  <a:pt x="2519172" y="4000500"/>
                </a:lnTo>
                <a:close/>
              </a:path>
              <a:path w="2524760" h="4010660">
                <a:moveTo>
                  <a:pt x="9906" y="4010405"/>
                </a:moveTo>
                <a:lnTo>
                  <a:pt x="9906" y="4005072"/>
                </a:lnTo>
                <a:lnTo>
                  <a:pt x="4572" y="4000500"/>
                </a:lnTo>
                <a:lnTo>
                  <a:pt x="4572" y="4010405"/>
                </a:lnTo>
                <a:lnTo>
                  <a:pt x="9906" y="4010405"/>
                </a:lnTo>
                <a:close/>
              </a:path>
              <a:path w="2524760" h="4010660">
                <a:moveTo>
                  <a:pt x="2519172" y="9905"/>
                </a:moveTo>
                <a:lnTo>
                  <a:pt x="2514600" y="4571"/>
                </a:lnTo>
                <a:lnTo>
                  <a:pt x="2514600" y="9905"/>
                </a:lnTo>
                <a:lnTo>
                  <a:pt x="2519172" y="9905"/>
                </a:lnTo>
                <a:close/>
              </a:path>
              <a:path w="2524760" h="4010660">
                <a:moveTo>
                  <a:pt x="2519172" y="4000500"/>
                </a:moveTo>
                <a:lnTo>
                  <a:pt x="2519172" y="9905"/>
                </a:lnTo>
                <a:lnTo>
                  <a:pt x="2514600" y="9905"/>
                </a:lnTo>
                <a:lnTo>
                  <a:pt x="2514600" y="4000500"/>
                </a:lnTo>
                <a:lnTo>
                  <a:pt x="2519172" y="4000500"/>
                </a:lnTo>
                <a:close/>
              </a:path>
              <a:path w="2524760" h="4010660">
                <a:moveTo>
                  <a:pt x="2519172" y="4010405"/>
                </a:moveTo>
                <a:lnTo>
                  <a:pt x="2519172" y="4000500"/>
                </a:lnTo>
                <a:lnTo>
                  <a:pt x="2514600" y="4005072"/>
                </a:lnTo>
                <a:lnTo>
                  <a:pt x="2514600" y="4010405"/>
                </a:lnTo>
                <a:lnTo>
                  <a:pt x="2519172" y="4010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94667" y="2097023"/>
            <a:ext cx="3896360" cy="4010660"/>
          </a:xfrm>
          <a:custGeom>
            <a:avLst/>
            <a:gdLst/>
            <a:ahLst/>
            <a:cxnLst/>
            <a:rect l="l" t="t" r="r" b="b"/>
            <a:pathLst>
              <a:path w="3896359" h="4010660">
                <a:moveTo>
                  <a:pt x="3896106" y="4010405"/>
                </a:moveTo>
                <a:lnTo>
                  <a:pt x="3896106" y="0"/>
                </a:lnTo>
                <a:lnTo>
                  <a:pt x="0" y="0"/>
                </a:lnTo>
                <a:lnTo>
                  <a:pt x="0" y="4010406"/>
                </a:lnTo>
                <a:lnTo>
                  <a:pt x="4572" y="40104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886199" y="9906"/>
                </a:lnTo>
                <a:lnTo>
                  <a:pt x="3886199" y="4571"/>
                </a:lnTo>
                <a:lnTo>
                  <a:pt x="3890759" y="9906"/>
                </a:lnTo>
                <a:lnTo>
                  <a:pt x="3890759" y="4010405"/>
                </a:lnTo>
                <a:lnTo>
                  <a:pt x="3896106" y="4010405"/>
                </a:lnTo>
                <a:close/>
              </a:path>
              <a:path w="3896359" h="40106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3896359" h="4010660">
                <a:moveTo>
                  <a:pt x="9906" y="40005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4000500"/>
                </a:lnTo>
                <a:lnTo>
                  <a:pt x="9906" y="4000500"/>
                </a:lnTo>
                <a:close/>
              </a:path>
              <a:path w="3896359" h="4010660">
                <a:moveTo>
                  <a:pt x="3890759" y="4000500"/>
                </a:moveTo>
                <a:lnTo>
                  <a:pt x="4572" y="4000500"/>
                </a:lnTo>
                <a:lnTo>
                  <a:pt x="9906" y="4005072"/>
                </a:lnTo>
                <a:lnTo>
                  <a:pt x="9906" y="4010406"/>
                </a:lnTo>
                <a:lnTo>
                  <a:pt x="3886199" y="4010405"/>
                </a:lnTo>
                <a:lnTo>
                  <a:pt x="3886199" y="4005072"/>
                </a:lnTo>
                <a:lnTo>
                  <a:pt x="3890759" y="4000500"/>
                </a:lnTo>
                <a:close/>
              </a:path>
              <a:path w="3896359" h="4010660">
                <a:moveTo>
                  <a:pt x="9906" y="4010406"/>
                </a:moveTo>
                <a:lnTo>
                  <a:pt x="9906" y="4005072"/>
                </a:lnTo>
                <a:lnTo>
                  <a:pt x="4572" y="4000500"/>
                </a:lnTo>
                <a:lnTo>
                  <a:pt x="4572" y="4010406"/>
                </a:lnTo>
                <a:lnTo>
                  <a:pt x="9906" y="4010406"/>
                </a:lnTo>
                <a:close/>
              </a:path>
              <a:path w="3896359" h="4010660">
                <a:moveTo>
                  <a:pt x="3890759" y="9906"/>
                </a:moveTo>
                <a:lnTo>
                  <a:pt x="3886199" y="4571"/>
                </a:lnTo>
                <a:lnTo>
                  <a:pt x="3886199" y="9906"/>
                </a:lnTo>
                <a:lnTo>
                  <a:pt x="3890759" y="9906"/>
                </a:lnTo>
                <a:close/>
              </a:path>
              <a:path w="3896359" h="4010660">
                <a:moveTo>
                  <a:pt x="3890759" y="4000500"/>
                </a:moveTo>
                <a:lnTo>
                  <a:pt x="3890759" y="9906"/>
                </a:lnTo>
                <a:lnTo>
                  <a:pt x="3886199" y="9906"/>
                </a:lnTo>
                <a:lnTo>
                  <a:pt x="3886199" y="4000500"/>
                </a:lnTo>
                <a:lnTo>
                  <a:pt x="3890759" y="4000500"/>
                </a:lnTo>
                <a:close/>
              </a:path>
              <a:path w="3896359" h="4010660">
                <a:moveTo>
                  <a:pt x="3890759" y="4010405"/>
                </a:moveTo>
                <a:lnTo>
                  <a:pt x="3890759" y="4000500"/>
                </a:lnTo>
                <a:lnTo>
                  <a:pt x="3886199" y="4005072"/>
                </a:lnTo>
                <a:lnTo>
                  <a:pt x="3886199" y="4010405"/>
                </a:lnTo>
                <a:lnTo>
                  <a:pt x="3890759" y="4010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51439" y="3777996"/>
            <a:ext cx="1447800" cy="762000"/>
          </a:xfrm>
          <a:custGeom>
            <a:avLst/>
            <a:gdLst/>
            <a:ahLst/>
            <a:cxnLst/>
            <a:rect l="l" t="t" r="r" b="b"/>
            <a:pathLst>
              <a:path w="1447800" h="762000">
                <a:moveTo>
                  <a:pt x="1085850" y="571500"/>
                </a:moveTo>
                <a:lnTo>
                  <a:pt x="1085850" y="190499"/>
                </a:lnTo>
                <a:lnTo>
                  <a:pt x="0" y="190500"/>
                </a:lnTo>
                <a:lnTo>
                  <a:pt x="0" y="571500"/>
                </a:lnTo>
                <a:lnTo>
                  <a:pt x="1085850" y="571500"/>
                </a:lnTo>
                <a:close/>
              </a:path>
              <a:path w="1447800" h="762000">
                <a:moveTo>
                  <a:pt x="1447800" y="380999"/>
                </a:moveTo>
                <a:lnTo>
                  <a:pt x="1085850" y="0"/>
                </a:lnTo>
                <a:lnTo>
                  <a:pt x="1085850" y="761999"/>
                </a:lnTo>
                <a:lnTo>
                  <a:pt x="1447800" y="380999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46867" y="3766565"/>
            <a:ext cx="1459230" cy="786130"/>
          </a:xfrm>
          <a:custGeom>
            <a:avLst/>
            <a:gdLst/>
            <a:ahLst/>
            <a:cxnLst/>
            <a:rect l="l" t="t" r="r" b="b"/>
            <a:pathLst>
              <a:path w="1459229" h="786129">
                <a:moveTo>
                  <a:pt x="1090422" y="197358"/>
                </a:moveTo>
                <a:lnTo>
                  <a:pt x="0" y="197358"/>
                </a:lnTo>
                <a:lnTo>
                  <a:pt x="0" y="588264"/>
                </a:lnTo>
                <a:lnTo>
                  <a:pt x="4572" y="588264"/>
                </a:lnTo>
                <a:lnTo>
                  <a:pt x="4572" y="207264"/>
                </a:lnTo>
                <a:lnTo>
                  <a:pt x="9905" y="201930"/>
                </a:lnTo>
                <a:lnTo>
                  <a:pt x="9905" y="207264"/>
                </a:lnTo>
                <a:lnTo>
                  <a:pt x="1085850" y="207264"/>
                </a:lnTo>
                <a:lnTo>
                  <a:pt x="1085850" y="201930"/>
                </a:lnTo>
                <a:lnTo>
                  <a:pt x="1090422" y="197358"/>
                </a:lnTo>
                <a:close/>
              </a:path>
              <a:path w="1459229" h="786129">
                <a:moveTo>
                  <a:pt x="9905" y="207264"/>
                </a:moveTo>
                <a:lnTo>
                  <a:pt x="9905" y="201930"/>
                </a:lnTo>
                <a:lnTo>
                  <a:pt x="4572" y="207264"/>
                </a:lnTo>
                <a:lnTo>
                  <a:pt x="9905" y="207264"/>
                </a:lnTo>
                <a:close/>
              </a:path>
              <a:path w="1459229" h="786129">
                <a:moveTo>
                  <a:pt x="9905" y="578358"/>
                </a:moveTo>
                <a:lnTo>
                  <a:pt x="9905" y="207264"/>
                </a:lnTo>
                <a:lnTo>
                  <a:pt x="4572" y="207264"/>
                </a:lnTo>
                <a:lnTo>
                  <a:pt x="4572" y="578358"/>
                </a:lnTo>
                <a:lnTo>
                  <a:pt x="9905" y="578358"/>
                </a:lnTo>
                <a:close/>
              </a:path>
              <a:path w="1459229" h="786129">
                <a:moveTo>
                  <a:pt x="1095756" y="761558"/>
                </a:moveTo>
                <a:lnTo>
                  <a:pt x="1095756" y="578358"/>
                </a:lnTo>
                <a:lnTo>
                  <a:pt x="4572" y="578358"/>
                </a:lnTo>
                <a:lnTo>
                  <a:pt x="9905" y="582930"/>
                </a:lnTo>
                <a:lnTo>
                  <a:pt x="9905" y="588264"/>
                </a:lnTo>
                <a:lnTo>
                  <a:pt x="1085850" y="588264"/>
                </a:lnTo>
                <a:lnTo>
                  <a:pt x="1085850" y="582930"/>
                </a:lnTo>
                <a:lnTo>
                  <a:pt x="1090422" y="588264"/>
                </a:lnTo>
                <a:lnTo>
                  <a:pt x="1090422" y="767173"/>
                </a:lnTo>
                <a:lnTo>
                  <a:pt x="1095756" y="761558"/>
                </a:lnTo>
                <a:close/>
              </a:path>
              <a:path w="1459229" h="786129">
                <a:moveTo>
                  <a:pt x="9905" y="588264"/>
                </a:moveTo>
                <a:lnTo>
                  <a:pt x="9905" y="582930"/>
                </a:lnTo>
                <a:lnTo>
                  <a:pt x="4572" y="578358"/>
                </a:lnTo>
                <a:lnTo>
                  <a:pt x="4572" y="588264"/>
                </a:lnTo>
                <a:lnTo>
                  <a:pt x="9905" y="588264"/>
                </a:lnTo>
                <a:close/>
              </a:path>
              <a:path w="1459229" h="786129">
                <a:moveTo>
                  <a:pt x="1459230" y="392430"/>
                </a:moveTo>
                <a:lnTo>
                  <a:pt x="1085850" y="0"/>
                </a:lnTo>
                <a:lnTo>
                  <a:pt x="1085850" y="197358"/>
                </a:lnTo>
                <a:lnTo>
                  <a:pt x="1087374" y="197358"/>
                </a:lnTo>
                <a:lnTo>
                  <a:pt x="1087374" y="15240"/>
                </a:lnTo>
                <a:lnTo>
                  <a:pt x="1095756" y="11430"/>
                </a:lnTo>
                <a:lnTo>
                  <a:pt x="1095756" y="24063"/>
                </a:lnTo>
                <a:lnTo>
                  <a:pt x="1446066" y="392811"/>
                </a:lnTo>
                <a:lnTo>
                  <a:pt x="1449324" y="389382"/>
                </a:lnTo>
                <a:lnTo>
                  <a:pt x="1449324" y="402861"/>
                </a:lnTo>
                <a:lnTo>
                  <a:pt x="1459230" y="392430"/>
                </a:lnTo>
                <a:close/>
              </a:path>
              <a:path w="1459229" h="786129">
                <a:moveTo>
                  <a:pt x="1090422" y="207264"/>
                </a:moveTo>
                <a:lnTo>
                  <a:pt x="1090422" y="197358"/>
                </a:lnTo>
                <a:lnTo>
                  <a:pt x="1085850" y="201930"/>
                </a:lnTo>
                <a:lnTo>
                  <a:pt x="1085850" y="207264"/>
                </a:lnTo>
                <a:lnTo>
                  <a:pt x="1090422" y="207264"/>
                </a:lnTo>
                <a:close/>
              </a:path>
              <a:path w="1459229" h="786129">
                <a:moveTo>
                  <a:pt x="1090422" y="588264"/>
                </a:moveTo>
                <a:lnTo>
                  <a:pt x="1085850" y="582930"/>
                </a:lnTo>
                <a:lnTo>
                  <a:pt x="1085850" y="588264"/>
                </a:lnTo>
                <a:lnTo>
                  <a:pt x="1090422" y="588264"/>
                </a:lnTo>
                <a:close/>
              </a:path>
              <a:path w="1459229" h="786129">
                <a:moveTo>
                  <a:pt x="1090422" y="767173"/>
                </a:moveTo>
                <a:lnTo>
                  <a:pt x="1090422" y="588264"/>
                </a:lnTo>
                <a:lnTo>
                  <a:pt x="1085850" y="588264"/>
                </a:lnTo>
                <a:lnTo>
                  <a:pt x="1085850" y="785622"/>
                </a:lnTo>
                <a:lnTo>
                  <a:pt x="1087374" y="784017"/>
                </a:lnTo>
                <a:lnTo>
                  <a:pt x="1087374" y="770382"/>
                </a:lnTo>
                <a:lnTo>
                  <a:pt x="1090422" y="767173"/>
                </a:lnTo>
                <a:close/>
              </a:path>
              <a:path w="1459229" h="786129">
                <a:moveTo>
                  <a:pt x="1095756" y="24063"/>
                </a:moveTo>
                <a:lnTo>
                  <a:pt x="1095756" y="11430"/>
                </a:lnTo>
                <a:lnTo>
                  <a:pt x="1087374" y="15240"/>
                </a:lnTo>
                <a:lnTo>
                  <a:pt x="1095756" y="24063"/>
                </a:lnTo>
                <a:close/>
              </a:path>
              <a:path w="1459229" h="786129">
                <a:moveTo>
                  <a:pt x="1095756" y="207264"/>
                </a:moveTo>
                <a:lnTo>
                  <a:pt x="1095756" y="24063"/>
                </a:lnTo>
                <a:lnTo>
                  <a:pt x="1087374" y="15240"/>
                </a:lnTo>
                <a:lnTo>
                  <a:pt x="1087374" y="197358"/>
                </a:lnTo>
                <a:lnTo>
                  <a:pt x="1090422" y="197358"/>
                </a:lnTo>
                <a:lnTo>
                  <a:pt x="1090422" y="207264"/>
                </a:lnTo>
                <a:lnTo>
                  <a:pt x="1095756" y="207264"/>
                </a:lnTo>
                <a:close/>
              </a:path>
              <a:path w="1459229" h="786129">
                <a:moveTo>
                  <a:pt x="1449324" y="402861"/>
                </a:moveTo>
                <a:lnTo>
                  <a:pt x="1449324" y="396240"/>
                </a:lnTo>
                <a:lnTo>
                  <a:pt x="1446066" y="392811"/>
                </a:lnTo>
                <a:lnTo>
                  <a:pt x="1087374" y="770382"/>
                </a:lnTo>
                <a:lnTo>
                  <a:pt x="1095756" y="773430"/>
                </a:lnTo>
                <a:lnTo>
                  <a:pt x="1095756" y="775190"/>
                </a:lnTo>
                <a:lnTo>
                  <a:pt x="1449324" y="402861"/>
                </a:lnTo>
                <a:close/>
              </a:path>
              <a:path w="1459229" h="786129">
                <a:moveTo>
                  <a:pt x="1095756" y="775190"/>
                </a:moveTo>
                <a:lnTo>
                  <a:pt x="1095756" y="773430"/>
                </a:lnTo>
                <a:lnTo>
                  <a:pt x="1087374" y="770382"/>
                </a:lnTo>
                <a:lnTo>
                  <a:pt x="1087374" y="784017"/>
                </a:lnTo>
                <a:lnTo>
                  <a:pt x="1095756" y="775190"/>
                </a:lnTo>
                <a:close/>
              </a:path>
              <a:path w="1459229" h="786129">
                <a:moveTo>
                  <a:pt x="1449324" y="396240"/>
                </a:moveTo>
                <a:lnTo>
                  <a:pt x="1449324" y="389382"/>
                </a:lnTo>
                <a:lnTo>
                  <a:pt x="1446066" y="392811"/>
                </a:lnTo>
                <a:lnTo>
                  <a:pt x="1449324" y="396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96523" y="2177823"/>
          <a:ext cx="7658099" cy="3863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8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84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737">
                <a:tc>
                  <a:txBody>
                    <a:bodyPr/>
                    <a:lstStyle/>
                    <a:p>
                      <a:pPr marL="31750">
                        <a:lnSpc>
                          <a:spcPts val="34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34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90"/>
                        </a:lnSpc>
                      </a:pPr>
                      <a:r>
                        <a:rPr sz="3200" b="1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345" algn="r">
                        <a:lnSpc>
                          <a:spcPts val="3490"/>
                        </a:lnSpc>
                      </a:pP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32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4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34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04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05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40"/>
                        </a:lnSpc>
                      </a:pPr>
                      <a:r>
                        <a:rPr sz="3200" b="1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04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08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20">
                <a:tc>
                  <a:txBody>
                    <a:bodyPr/>
                    <a:lstStyle/>
                    <a:p>
                      <a:pPr marL="3175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3640"/>
                        </a:lnSpc>
                      </a:pPr>
                      <a:r>
                        <a:rPr sz="3200" b="1" spc="-90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355" algn="r">
                        <a:lnSpc>
                          <a:spcPts val="3640"/>
                        </a:lnSpc>
                      </a:pPr>
                      <a:r>
                        <a:rPr sz="3200" b="1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08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09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3640"/>
                        </a:lnSpc>
                      </a:pPr>
                      <a:r>
                        <a:rPr sz="3200" b="1" spc="-90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12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7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112395">
                        <a:lnSpc>
                          <a:spcPts val="3640"/>
                        </a:lnSpc>
                        <a:tabLst>
                          <a:tab pos="2245360" algn="l"/>
                          <a:tab pos="3554095" algn="l"/>
                          <a:tab pos="4164329" algn="l"/>
                          <a:tab pos="4773930" algn="l"/>
                        </a:tabLst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16	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3200" b="1" spc="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13	14	15	16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00">
                <a:tc>
                  <a:txBody>
                    <a:bodyPr/>
                    <a:lstStyle/>
                    <a:p>
                      <a:pPr marL="3175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40"/>
                        </a:lnSpc>
                      </a:pPr>
                      <a:r>
                        <a:rPr sz="3200" b="1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3640"/>
                        </a:lnSpc>
                        <a:tabLst>
                          <a:tab pos="1263015" algn="l"/>
                        </a:tabLst>
                      </a:pPr>
                      <a:r>
                        <a:rPr sz="4200" b="1" baseline="30753" dirty="0">
                          <a:solidFill>
                            <a:srgbClr val="FD1813"/>
                          </a:solidFill>
                          <a:latin typeface="楷体"/>
                          <a:cs typeface="楷体"/>
                        </a:rPr>
                        <a:t>扩</a:t>
                      </a:r>
                      <a:r>
                        <a:rPr sz="4200" b="1" spc="-15" baseline="30753" dirty="0">
                          <a:solidFill>
                            <a:srgbClr val="FD1813"/>
                          </a:solidFill>
                          <a:latin typeface="楷体"/>
                          <a:cs typeface="楷体"/>
                        </a:rPr>
                        <a:t>展	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16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20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00">
                <a:tc>
                  <a:txBody>
                    <a:bodyPr/>
                    <a:lstStyle/>
                    <a:p>
                      <a:pPr marL="3175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40"/>
                        </a:lnSpc>
                      </a:pPr>
                      <a:r>
                        <a:rPr sz="3200" b="1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24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20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23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24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marL="3175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40"/>
                        </a:lnSpc>
                      </a:pPr>
                      <a:r>
                        <a:rPr sz="3200" b="1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28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24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26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27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645" algn="ctr">
                        <a:lnSpc>
                          <a:spcPts val="364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28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29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778">
                <a:tc>
                  <a:txBody>
                    <a:bodyPr/>
                    <a:lstStyle/>
                    <a:p>
                      <a:pPr marL="31750">
                        <a:lnSpc>
                          <a:spcPts val="35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35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765" algn="r">
                        <a:lnSpc>
                          <a:spcPts val="3590"/>
                        </a:lnSpc>
                      </a:pPr>
                      <a:r>
                        <a:rPr sz="3200" b="1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32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ts val="3590"/>
                        </a:lnSpc>
                      </a:pP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28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29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5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30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35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31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010" algn="ctr">
                        <a:lnSpc>
                          <a:spcPts val="3590"/>
                        </a:lnSpc>
                      </a:pPr>
                      <a:r>
                        <a:rPr sz="3200" b="1" spc="-5" dirty="0">
                          <a:solidFill>
                            <a:srgbClr val="00339A"/>
                          </a:solidFill>
                          <a:latin typeface="Times New Roman"/>
                          <a:cs typeface="Times New Roman"/>
                        </a:rPr>
                        <a:t>32 </a:t>
                      </a:r>
                      <a:r>
                        <a:rPr sz="3200" b="1" spc="-5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3200" b="1" spc="-80" dirty="0">
                          <a:solidFill>
                            <a:srgbClr val="FD181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200" b="1" spc="-5" dirty="0">
                          <a:solidFill>
                            <a:srgbClr val="006500"/>
                          </a:solidFill>
                          <a:latin typeface="Times New Roman"/>
                          <a:cs typeface="Times New Roman"/>
                        </a:rPr>
                        <a:t>01</a:t>
                      </a: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8831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压缩替代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S-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盒</a:t>
            </a:r>
            <a:r>
              <a:rPr sz="2400" b="1" spc="-5" dirty="0">
                <a:solidFill>
                  <a:srgbClr val="006500"/>
                </a:solidFill>
                <a:latin typeface="Arial"/>
                <a:cs typeface="Arial"/>
              </a:rPr>
              <a:t>(48</a:t>
            </a:r>
            <a:r>
              <a:rPr sz="2400" b="1" dirty="0">
                <a:solidFill>
                  <a:srgbClr val="006500"/>
                </a:solidFill>
                <a:latin typeface="黑体"/>
                <a:cs typeface="黑体"/>
              </a:rPr>
              <a:t>位压缩到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32</a:t>
            </a:r>
            <a:r>
              <a:rPr sz="2400" b="1" spc="-5" dirty="0">
                <a:solidFill>
                  <a:srgbClr val="006500"/>
                </a:solidFill>
                <a:latin typeface="黑体"/>
                <a:cs typeface="黑体"/>
              </a:rPr>
              <a:t>位</a:t>
            </a:r>
            <a:r>
              <a:rPr sz="2400" b="1" dirty="0">
                <a:solidFill>
                  <a:srgbClr val="0065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0239" y="2177795"/>
            <a:ext cx="6705600" cy="609600"/>
          </a:xfrm>
          <a:custGeom>
            <a:avLst/>
            <a:gdLst/>
            <a:ahLst/>
            <a:cxnLst/>
            <a:rect l="l" t="t" r="r" b="b"/>
            <a:pathLst>
              <a:path w="6705600" h="609600">
                <a:moveTo>
                  <a:pt x="0" y="0"/>
                </a:moveTo>
                <a:lnTo>
                  <a:pt x="0" y="609600"/>
                </a:lnTo>
                <a:lnTo>
                  <a:pt x="6705600" y="609600"/>
                </a:lnTo>
                <a:lnTo>
                  <a:pt x="670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56523" y="2164079"/>
            <a:ext cx="6734175" cy="638175"/>
          </a:xfrm>
          <a:custGeom>
            <a:avLst/>
            <a:gdLst/>
            <a:ahLst/>
            <a:cxnLst/>
            <a:rect l="l" t="t" r="r" b="b"/>
            <a:pathLst>
              <a:path w="6734175" h="638175">
                <a:moveTo>
                  <a:pt x="6733794" y="637794"/>
                </a:moveTo>
                <a:lnTo>
                  <a:pt x="6733794" y="0"/>
                </a:lnTo>
                <a:lnTo>
                  <a:pt x="0" y="0"/>
                </a:lnTo>
                <a:lnTo>
                  <a:pt x="0" y="637794"/>
                </a:lnTo>
                <a:lnTo>
                  <a:pt x="13715" y="6377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4" y="28194"/>
                </a:lnTo>
                <a:lnTo>
                  <a:pt x="6705600" y="28193"/>
                </a:lnTo>
                <a:lnTo>
                  <a:pt x="6705600" y="13715"/>
                </a:lnTo>
                <a:lnTo>
                  <a:pt x="6719303" y="28193"/>
                </a:lnTo>
                <a:lnTo>
                  <a:pt x="6719303" y="637794"/>
                </a:lnTo>
                <a:lnTo>
                  <a:pt x="6733794" y="637794"/>
                </a:lnTo>
                <a:close/>
              </a:path>
              <a:path w="6734175" h="6381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6734175" h="638175">
                <a:moveTo>
                  <a:pt x="28193" y="6096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609600"/>
                </a:lnTo>
                <a:lnTo>
                  <a:pt x="28193" y="609600"/>
                </a:lnTo>
                <a:close/>
              </a:path>
              <a:path w="6734175" h="638175">
                <a:moveTo>
                  <a:pt x="6719303" y="609600"/>
                </a:moveTo>
                <a:lnTo>
                  <a:pt x="13715" y="609600"/>
                </a:lnTo>
                <a:lnTo>
                  <a:pt x="28193" y="623316"/>
                </a:lnTo>
                <a:lnTo>
                  <a:pt x="28194" y="637794"/>
                </a:lnTo>
                <a:lnTo>
                  <a:pt x="6705600" y="637794"/>
                </a:lnTo>
                <a:lnTo>
                  <a:pt x="6705600" y="623315"/>
                </a:lnTo>
                <a:lnTo>
                  <a:pt x="6719303" y="609600"/>
                </a:lnTo>
                <a:close/>
              </a:path>
              <a:path w="6734175" h="638175">
                <a:moveTo>
                  <a:pt x="28194" y="637794"/>
                </a:moveTo>
                <a:lnTo>
                  <a:pt x="28193" y="623316"/>
                </a:lnTo>
                <a:lnTo>
                  <a:pt x="13715" y="609600"/>
                </a:lnTo>
                <a:lnTo>
                  <a:pt x="13715" y="637794"/>
                </a:lnTo>
                <a:lnTo>
                  <a:pt x="28194" y="637794"/>
                </a:lnTo>
                <a:close/>
              </a:path>
              <a:path w="6734175" h="638175">
                <a:moveTo>
                  <a:pt x="6719303" y="28193"/>
                </a:moveTo>
                <a:lnTo>
                  <a:pt x="6705600" y="13715"/>
                </a:lnTo>
                <a:lnTo>
                  <a:pt x="6705600" y="28193"/>
                </a:lnTo>
                <a:lnTo>
                  <a:pt x="6719303" y="28193"/>
                </a:lnTo>
                <a:close/>
              </a:path>
              <a:path w="6734175" h="638175">
                <a:moveTo>
                  <a:pt x="6719303" y="609600"/>
                </a:moveTo>
                <a:lnTo>
                  <a:pt x="6719303" y="28193"/>
                </a:lnTo>
                <a:lnTo>
                  <a:pt x="6705600" y="28193"/>
                </a:lnTo>
                <a:lnTo>
                  <a:pt x="6705600" y="609600"/>
                </a:lnTo>
                <a:lnTo>
                  <a:pt x="6719303" y="609600"/>
                </a:lnTo>
                <a:close/>
              </a:path>
              <a:path w="6734175" h="638175">
                <a:moveTo>
                  <a:pt x="6719303" y="637794"/>
                </a:moveTo>
                <a:lnTo>
                  <a:pt x="6719303" y="609600"/>
                </a:lnTo>
                <a:lnTo>
                  <a:pt x="6705600" y="623315"/>
                </a:lnTo>
                <a:lnTo>
                  <a:pt x="6705600" y="637794"/>
                </a:lnTo>
                <a:lnTo>
                  <a:pt x="6719303" y="63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70239" y="5606796"/>
            <a:ext cx="6705600" cy="609600"/>
          </a:xfrm>
          <a:custGeom>
            <a:avLst/>
            <a:gdLst/>
            <a:ahLst/>
            <a:cxnLst/>
            <a:rect l="l" t="t" r="r" b="b"/>
            <a:pathLst>
              <a:path w="6705600" h="609600">
                <a:moveTo>
                  <a:pt x="0" y="0"/>
                </a:moveTo>
                <a:lnTo>
                  <a:pt x="0" y="609600"/>
                </a:lnTo>
                <a:lnTo>
                  <a:pt x="6705600" y="609600"/>
                </a:lnTo>
                <a:lnTo>
                  <a:pt x="6705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56523" y="5593079"/>
            <a:ext cx="6734175" cy="638175"/>
          </a:xfrm>
          <a:custGeom>
            <a:avLst/>
            <a:gdLst/>
            <a:ahLst/>
            <a:cxnLst/>
            <a:rect l="l" t="t" r="r" b="b"/>
            <a:pathLst>
              <a:path w="6734175" h="638175">
                <a:moveTo>
                  <a:pt x="6733794" y="637794"/>
                </a:moveTo>
                <a:lnTo>
                  <a:pt x="6733794" y="0"/>
                </a:lnTo>
                <a:lnTo>
                  <a:pt x="0" y="0"/>
                </a:lnTo>
                <a:lnTo>
                  <a:pt x="0" y="637794"/>
                </a:lnTo>
                <a:lnTo>
                  <a:pt x="13715" y="6377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4" y="28194"/>
                </a:lnTo>
                <a:lnTo>
                  <a:pt x="6705600" y="28194"/>
                </a:lnTo>
                <a:lnTo>
                  <a:pt x="6705600" y="13716"/>
                </a:lnTo>
                <a:lnTo>
                  <a:pt x="6719303" y="28194"/>
                </a:lnTo>
                <a:lnTo>
                  <a:pt x="6719303" y="637794"/>
                </a:lnTo>
                <a:lnTo>
                  <a:pt x="6733794" y="637794"/>
                </a:lnTo>
                <a:close/>
              </a:path>
              <a:path w="6734175" h="6381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6734175" h="638175">
                <a:moveTo>
                  <a:pt x="28193" y="6096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609600"/>
                </a:lnTo>
                <a:lnTo>
                  <a:pt x="28193" y="609600"/>
                </a:lnTo>
                <a:close/>
              </a:path>
              <a:path w="6734175" h="638175">
                <a:moveTo>
                  <a:pt x="6719303" y="609600"/>
                </a:moveTo>
                <a:lnTo>
                  <a:pt x="13715" y="609600"/>
                </a:lnTo>
                <a:lnTo>
                  <a:pt x="28193" y="623316"/>
                </a:lnTo>
                <a:lnTo>
                  <a:pt x="28194" y="637794"/>
                </a:lnTo>
                <a:lnTo>
                  <a:pt x="6705600" y="637794"/>
                </a:lnTo>
                <a:lnTo>
                  <a:pt x="6705600" y="623316"/>
                </a:lnTo>
                <a:lnTo>
                  <a:pt x="6719303" y="609600"/>
                </a:lnTo>
                <a:close/>
              </a:path>
              <a:path w="6734175" h="638175">
                <a:moveTo>
                  <a:pt x="28194" y="637794"/>
                </a:moveTo>
                <a:lnTo>
                  <a:pt x="28193" y="623316"/>
                </a:lnTo>
                <a:lnTo>
                  <a:pt x="13715" y="609600"/>
                </a:lnTo>
                <a:lnTo>
                  <a:pt x="13715" y="637794"/>
                </a:lnTo>
                <a:lnTo>
                  <a:pt x="28194" y="637794"/>
                </a:lnTo>
                <a:close/>
              </a:path>
              <a:path w="6734175" h="638175">
                <a:moveTo>
                  <a:pt x="6719303" y="28194"/>
                </a:moveTo>
                <a:lnTo>
                  <a:pt x="6705600" y="13716"/>
                </a:lnTo>
                <a:lnTo>
                  <a:pt x="6705600" y="28194"/>
                </a:lnTo>
                <a:lnTo>
                  <a:pt x="6719303" y="28194"/>
                </a:lnTo>
                <a:close/>
              </a:path>
              <a:path w="6734175" h="638175">
                <a:moveTo>
                  <a:pt x="6719303" y="609600"/>
                </a:moveTo>
                <a:lnTo>
                  <a:pt x="6719303" y="28194"/>
                </a:lnTo>
                <a:lnTo>
                  <a:pt x="6705600" y="28194"/>
                </a:lnTo>
                <a:lnTo>
                  <a:pt x="6705600" y="609600"/>
                </a:lnTo>
                <a:lnTo>
                  <a:pt x="6719303" y="609600"/>
                </a:lnTo>
                <a:close/>
              </a:path>
              <a:path w="6734175" h="638175">
                <a:moveTo>
                  <a:pt x="6719303" y="637794"/>
                </a:moveTo>
                <a:lnTo>
                  <a:pt x="6719303" y="609600"/>
                </a:lnTo>
                <a:lnTo>
                  <a:pt x="6705600" y="623316"/>
                </a:lnTo>
                <a:lnTo>
                  <a:pt x="6705600" y="637794"/>
                </a:lnTo>
                <a:lnTo>
                  <a:pt x="6719303" y="6377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3723" y="3764279"/>
            <a:ext cx="485775" cy="790575"/>
          </a:xfrm>
          <a:custGeom>
            <a:avLst/>
            <a:gdLst/>
            <a:ahLst/>
            <a:cxnLst/>
            <a:rect l="l" t="t" r="r" b="b"/>
            <a:pathLst>
              <a:path w="485775" h="790575">
                <a:moveTo>
                  <a:pt x="485394" y="790194"/>
                </a:moveTo>
                <a:lnTo>
                  <a:pt x="485394" y="0"/>
                </a:lnTo>
                <a:lnTo>
                  <a:pt x="0" y="0"/>
                </a:lnTo>
                <a:lnTo>
                  <a:pt x="0" y="790194"/>
                </a:lnTo>
                <a:lnTo>
                  <a:pt x="13715" y="7901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457200" y="28194"/>
                </a:lnTo>
                <a:lnTo>
                  <a:pt x="457200" y="13716"/>
                </a:lnTo>
                <a:lnTo>
                  <a:pt x="470915" y="28194"/>
                </a:lnTo>
                <a:lnTo>
                  <a:pt x="470915" y="790194"/>
                </a:lnTo>
                <a:lnTo>
                  <a:pt x="485394" y="790194"/>
                </a:lnTo>
                <a:close/>
              </a:path>
              <a:path w="485775" h="7905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485775" h="790575">
                <a:moveTo>
                  <a:pt x="28193" y="7620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762000"/>
                </a:lnTo>
                <a:lnTo>
                  <a:pt x="28193" y="762000"/>
                </a:lnTo>
                <a:close/>
              </a:path>
              <a:path w="485775" h="790575">
                <a:moveTo>
                  <a:pt x="470915" y="762000"/>
                </a:moveTo>
                <a:lnTo>
                  <a:pt x="13715" y="762000"/>
                </a:lnTo>
                <a:lnTo>
                  <a:pt x="28193" y="775716"/>
                </a:lnTo>
                <a:lnTo>
                  <a:pt x="28193" y="790194"/>
                </a:lnTo>
                <a:lnTo>
                  <a:pt x="457200" y="790194"/>
                </a:lnTo>
                <a:lnTo>
                  <a:pt x="457200" y="775716"/>
                </a:lnTo>
                <a:lnTo>
                  <a:pt x="470915" y="762000"/>
                </a:lnTo>
                <a:close/>
              </a:path>
              <a:path w="485775" h="790575">
                <a:moveTo>
                  <a:pt x="28193" y="790194"/>
                </a:moveTo>
                <a:lnTo>
                  <a:pt x="28193" y="775716"/>
                </a:lnTo>
                <a:lnTo>
                  <a:pt x="13715" y="762000"/>
                </a:lnTo>
                <a:lnTo>
                  <a:pt x="13715" y="790194"/>
                </a:lnTo>
                <a:lnTo>
                  <a:pt x="28193" y="790194"/>
                </a:lnTo>
                <a:close/>
              </a:path>
              <a:path w="485775" h="790575">
                <a:moveTo>
                  <a:pt x="470915" y="28194"/>
                </a:moveTo>
                <a:lnTo>
                  <a:pt x="457200" y="13716"/>
                </a:lnTo>
                <a:lnTo>
                  <a:pt x="457200" y="28194"/>
                </a:lnTo>
                <a:lnTo>
                  <a:pt x="470915" y="28194"/>
                </a:lnTo>
                <a:close/>
              </a:path>
              <a:path w="485775" h="790575">
                <a:moveTo>
                  <a:pt x="470915" y="762000"/>
                </a:moveTo>
                <a:lnTo>
                  <a:pt x="470915" y="28194"/>
                </a:lnTo>
                <a:lnTo>
                  <a:pt x="457200" y="28194"/>
                </a:lnTo>
                <a:lnTo>
                  <a:pt x="457200" y="762000"/>
                </a:lnTo>
                <a:lnTo>
                  <a:pt x="470915" y="762000"/>
                </a:lnTo>
                <a:close/>
              </a:path>
              <a:path w="485775" h="790575">
                <a:moveTo>
                  <a:pt x="470915" y="790194"/>
                </a:moveTo>
                <a:lnTo>
                  <a:pt x="470915" y="762000"/>
                </a:lnTo>
                <a:lnTo>
                  <a:pt x="457200" y="775716"/>
                </a:lnTo>
                <a:lnTo>
                  <a:pt x="457200" y="790194"/>
                </a:lnTo>
                <a:lnTo>
                  <a:pt x="470915" y="790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5723" y="3764279"/>
            <a:ext cx="485775" cy="790575"/>
          </a:xfrm>
          <a:custGeom>
            <a:avLst/>
            <a:gdLst/>
            <a:ahLst/>
            <a:cxnLst/>
            <a:rect l="l" t="t" r="r" b="b"/>
            <a:pathLst>
              <a:path w="485775" h="790575">
                <a:moveTo>
                  <a:pt x="485393" y="790194"/>
                </a:moveTo>
                <a:lnTo>
                  <a:pt x="485393" y="0"/>
                </a:lnTo>
                <a:lnTo>
                  <a:pt x="0" y="0"/>
                </a:lnTo>
                <a:lnTo>
                  <a:pt x="0" y="790194"/>
                </a:lnTo>
                <a:lnTo>
                  <a:pt x="13703" y="790194"/>
                </a:lnTo>
                <a:lnTo>
                  <a:pt x="13703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457200" y="28194"/>
                </a:lnTo>
                <a:lnTo>
                  <a:pt x="457200" y="13716"/>
                </a:lnTo>
                <a:lnTo>
                  <a:pt x="470916" y="28194"/>
                </a:lnTo>
                <a:lnTo>
                  <a:pt x="470916" y="790194"/>
                </a:lnTo>
                <a:lnTo>
                  <a:pt x="485393" y="790194"/>
                </a:lnTo>
                <a:close/>
              </a:path>
              <a:path w="485775" h="790575">
                <a:moveTo>
                  <a:pt x="28194" y="28194"/>
                </a:moveTo>
                <a:lnTo>
                  <a:pt x="28194" y="13716"/>
                </a:lnTo>
                <a:lnTo>
                  <a:pt x="13703" y="28194"/>
                </a:lnTo>
                <a:lnTo>
                  <a:pt x="28194" y="28194"/>
                </a:lnTo>
                <a:close/>
              </a:path>
              <a:path w="485775" h="790575">
                <a:moveTo>
                  <a:pt x="28194" y="762000"/>
                </a:moveTo>
                <a:lnTo>
                  <a:pt x="28194" y="28194"/>
                </a:lnTo>
                <a:lnTo>
                  <a:pt x="13703" y="28194"/>
                </a:lnTo>
                <a:lnTo>
                  <a:pt x="13703" y="762000"/>
                </a:lnTo>
                <a:lnTo>
                  <a:pt x="28194" y="762000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13703" y="762000"/>
                </a:lnTo>
                <a:lnTo>
                  <a:pt x="28194" y="775716"/>
                </a:lnTo>
                <a:lnTo>
                  <a:pt x="28194" y="790194"/>
                </a:lnTo>
                <a:lnTo>
                  <a:pt x="457200" y="790194"/>
                </a:lnTo>
                <a:lnTo>
                  <a:pt x="457200" y="775716"/>
                </a:lnTo>
                <a:lnTo>
                  <a:pt x="470916" y="762000"/>
                </a:lnTo>
                <a:close/>
              </a:path>
              <a:path w="485775" h="790575">
                <a:moveTo>
                  <a:pt x="28194" y="790194"/>
                </a:moveTo>
                <a:lnTo>
                  <a:pt x="28194" y="775716"/>
                </a:lnTo>
                <a:lnTo>
                  <a:pt x="13703" y="762000"/>
                </a:lnTo>
                <a:lnTo>
                  <a:pt x="13703" y="790194"/>
                </a:lnTo>
                <a:lnTo>
                  <a:pt x="28194" y="790194"/>
                </a:lnTo>
                <a:close/>
              </a:path>
              <a:path w="485775" h="790575">
                <a:moveTo>
                  <a:pt x="470916" y="28194"/>
                </a:moveTo>
                <a:lnTo>
                  <a:pt x="457200" y="13716"/>
                </a:lnTo>
                <a:lnTo>
                  <a:pt x="457200" y="28194"/>
                </a:lnTo>
                <a:lnTo>
                  <a:pt x="470916" y="28194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470916" y="28194"/>
                </a:lnTo>
                <a:lnTo>
                  <a:pt x="457200" y="28194"/>
                </a:lnTo>
                <a:lnTo>
                  <a:pt x="457200" y="762000"/>
                </a:lnTo>
                <a:lnTo>
                  <a:pt x="470916" y="762000"/>
                </a:lnTo>
                <a:close/>
              </a:path>
              <a:path w="485775" h="790575">
                <a:moveTo>
                  <a:pt x="470916" y="790194"/>
                </a:moveTo>
                <a:lnTo>
                  <a:pt x="470916" y="762000"/>
                </a:lnTo>
                <a:lnTo>
                  <a:pt x="457200" y="775716"/>
                </a:lnTo>
                <a:lnTo>
                  <a:pt x="457200" y="790194"/>
                </a:lnTo>
                <a:lnTo>
                  <a:pt x="470916" y="790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7723" y="3764279"/>
            <a:ext cx="485775" cy="790575"/>
          </a:xfrm>
          <a:custGeom>
            <a:avLst/>
            <a:gdLst/>
            <a:ahLst/>
            <a:cxnLst/>
            <a:rect l="l" t="t" r="r" b="b"/>
            <a:pathLst>
              <a:path w="485775" h="790575">
                <a:moveTo>
                  <a:pt x="485393" y="790194"/>
                </a:moveTo>
                <a:lnTo>
                  <a:pt x="485393" y="0"/>
                </a:lnTo>
                <a:lnTo>
                  <a:pt x="0" y="0"/>
                </a:lnTo>
                <a:lnTo>
                  <a:pt x="0" y="790194"/>
                </a:lnTo>
                <a:lnTo>
                  <a:pt x="13716" y="7901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457200" y="28194"/>
                </a:lnTo>
                <a:lnTo>
                  <a:pt x="457200" y="13716"/>
                </a:lnTo>
                <a:lnTo>
                  <a:pt x="470916" y="28194"/>
                </a:lnTo>
                <a:lnTo>
                  <a:pt x="470916" y="790194"/>
                </a:lnTo>
                <a:lnTo>
                  <a:pt x="485393" y="790194"/>
                </a:lnTo>
                <a:close/>
              </a:path>
              <a:path w="485775" h="7905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485775" h="790575">
                <a:moveTo>
                  <a:pt x="28194" y="7620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762000"/>
                </a:lnTo>
                <a:lnTo>
                  <a:pt x="28194" y="762000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13716" y="762000"/>
                </a:lnTo>
                <a:lnTo>
                  <a:pt x="28194" y="775716"/>
                </a:lnTo>
                <a:lnTo>
                  <a:pt x="28194" y="790194"/>
                </a:lnTo>
                <a:lnTo>
                  <a:pt x="457200" y="790194"/>
                </a:lnTo>
                <a:lnTo>
                  <a:pt x="457200" y="775716"/>
                </a:lnTo>
                <a:lnTo>
                  <a:pt x="470916" y="762000"/>
                </a:lnTo>
                <a:close/>
              </a:path>
              <a:path w="485775" h="790575">
                <a:moveTo>
                  <a:pt x="28194" y="790194"/>
                </a:moveTo>
                <a:lnTo>
                  <a:pt x="28194" y="775716"/>
                </a:lnTo>
                <a:lnTo>
                  <a:pt x="13716" y="762000"/>
                </a:lnTo>
                <a:lnTo>
                  <a:pt x="13716" y="790194"/>
                </a:lnTo>
                <a:lnTo>
                  <a:pt x="28194" y="790194"/>
                </a:lnTo>
                <a:close/>
              </a:path>
              <a:path w="485775" h="790575">
                <a:moveTo>
                  <a:pt x="470916" y="28194"/>
                </a:moveTo>
                <a:lnTo>
                  <a:pt x="457200" y="13716"/>
                </a:lnTo>
                <a:lnTo>
                  <a:pt x="457200" y="28194"/>
                </a:lnTo>
                <a:lnTo>
                  <a:pt x="470916" y="28194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470916" y="28194"/>
                </a:lnTo>
                <a:lnTo>
                  <a:pt x="457200" y="28194"/>
                </a:lnTo>
                <a:lnTo>
                  <a:pt x="457200" y="762000"/>
                </a:lnTo>
                <a:lnTo>
                  <a:pt x="470916" y="762000"/>
                </a:lnTo>
                <a:close/>
              </a:path>
              <a:path w="485775" h="790575">
                <a:moveTo>
                  <a:pt x="470916" y="790194"/>
                </a:moveTo>
                <a:lnTo>
                  <a:pt x="470916" y="762000"/>
                </a:lnTo>
                <a:lnTo>
                  <a:pt x="457200" y="775716"/>
                </a:lnTo>
                <a:lnTo>
                  <a:pt x="457200" y="790194"/>
                </a:lnTo>
                <a:lnTo>
                  <a:pt x="470916" y="790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9723" y="3764279"/>
            <a:ext cx="485775" cy="790575"/>
          </a:xfrm>
          <a:custGeom>
            <a:avLst/>
            <a:gdLst/>
            <a:ahLst/>
            <a:cxnLst/>
            <a:rect l="l" t="t" r="r" b="b"/>
            <a:pathLst>
              <a:path w="485775" h="790575">
                <a:moveTo>
                  <a:pt x="485393" y="790194"/>
                </a:moveTo>
                <a:lnTo>
                  <a:pt x="485393" y="0"/>
                </a:lnTo>
                <a:lnTo>
                  <a:pt x="0" y="0"/>
                </a:lnTo>
                <a:lnTo>
                  <a:pt x="0" y="790194"/>
                </a:lnTo>
                <a:lnTo>
                  <a:pt x="13716" y="7901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457200" y="28194"/>
                </a:lnTo>
                <a:lnTo>
                  <a:pt x="457200" y="13716"/>
                </a:lnTo>
                <a:lnTo>
                  <a:pt x="470916" y="28194"/>
                </a:lnTo>
                <a:lnTo>
                  <a:pt x="470916" y="790194"/>
                </a:lnTo>
                <a:lnTo>
                  <a:pt x="485393" y="790194"/>
                </a:lnTo>
                <a:close/>
              </a:path>
              <a:path w="485775" h="7905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485775" h="790575">
                <a:moveTo>
                  <a:pt x="28194" y="7620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762000"/>
                </a:lnTo>
                <a:lnTo>
                  <a:pt x="28194" y="762000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13716" y="762000"/>
                </a:lnTo>
                <a:lnTo>
                  <a:pt x="28194" y="775716"/>
                </a:lnTo>
                <a:lnTo>
                  <a:pt x="28194" y="790194"/>
                </a:lnTo>
                <a:lnTo>
                  <a:pt x="457200" y="790194"/>
                </a:lnTo>
                <a:lnTo>
                  <a:pt x="457200" y="775716"/>
                </a:lnTo>
                <a:lnTo>
                  <a:pt x="470916" y="762000"/>
                </a:lnTo>
                <a:close/>
              </a:path>
              <a:path w="485775" h="790575">
                <a:moveTo>
                  <a:pt x="28194" y="790194"/>
                </a:moveTo>
                <a:lnTo>
                  <a:pt x="28194" y="775716"/>
                </a:lnTo>
                <a:lnTo>
                  <a:pt x="13716" y="762000"/>
                </a:lnTo>
                <a:lnTo>
                  <a:pt x="13716" y="790194"/>
                </a:lnTo>
                <a:lnTo>
                  <a:pt x="28194" y="790194"/>
                </a:lnTo>
                <a:close/>
              </a:path>
              <a:path w="485775" h="790575">
                <a:moveTo>
                  <a:pt x="470916" y="28194"/>
                </a:moveTo>
                <a:lnTo>
                  <a:pt x="457200" y="13716"/>
                </a:lnTo>
                <a:lnTo>
                  <a:pt x="457200" y="28194"/>
                </a:lnTo>
                <a:lnTo>
                  <a:pt x="470916" y="28194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470916" y="28194"/>
                </a:lnTo>
                <a:lnTo>
                  <a:pt x="457200" y="28194"/>
                </a:lnTo>
                <a:lnTo>
                  <a:pt x="457200" y="762000"/>
                </a:lnTo>
                <a:lnTo>
                  <a:pt x="470916" y="762000"/>
                </a:lnTo>
                <a:close/>
              </a:path>
              <a:path w="485775" h="790575">
                <a:moveTo>
                  <a:pt x="470916" y="790194"/>
                </a:moveTo>
                <a:lnTo>
                  <a:pt x="470916" y="762000"/>
                </a:lnTo>
                <a:lnTo>
                  <a:pt x="457200" y="775716"/>
                </a:lnTo>
                <a:lnTo>
                  <a:pt x="457200" y="790194"/>
                </a:lnTo>
                <a:lnTo>
                  <a:pt x="470916" y="790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61723" y="3764279"/>
            <a:ext cx="485775" cy="790575"/>
          </a:xfrm>
          <a:custGeom>
            <a:avLst/>
            <a:gdLst/>
            <a:ahLst/>
            <a:cxnLst/>
            <a:rect l="l" t="t" r="r" b="b"/>
            <a:pathLst>
              <a:path w="485775" h="790575">
                <a:moveTo>
                  <a:pt x="485393" y="790194"/>
                </a:moveTo>
                <a:lnTo>
                  <a:pt x="485393" y="0"/>
                </a:lnTo>
                <a:lnTo>
                  <a:pt x="0" y="0"/>
                </a:lnTo>
                <a:lnTo>
                  <a:pt x="0" y="790194"/>
                </a:lnTo>
                <a:lnTo>
                  <a:pt x="13716" y="7901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457200" y="28194"/>
                </a:lnTo>
                <a:lnTo>
                  <a:pt x="457200" y="13716"/>
                </a:lnTo>
                <a:lnTo>
                  <a:pt x="470916" y="28194"/>
                </a:lnTo>
                <a:lnTo>
                  <a:pt x="470916" y="790194"/>
                </a:lnTo>
                <a:lnTo>
                  <a:pt x="485393" y="790194"/>
                </a:lnTo>
                <a:close/>
              </a:path>
              <a:path w="485775" h="7905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485775" h="790575">
                <a:moveTo>
                  <a:pt x="28194" y="7620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762000"/>
                </a:lnTo>
                <a:lnTo>
                  <a:pt x="28194" y="762000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13716" y="762000"/>
                </a:lnTo>
                <a:lnTo>
                  <a:pt x="28194" y="775716"/>
                </a:lnTo>
                <a:lnTo>
                  <a:pt x="28194" y="790194"/>
                </a:lnTo>
                <a:lnTo>
                  <a:pt x="457200" y="790194"/>
                </a:lnTo>
                <a:lnTo>
                  <a:pt x="457200" y="775716"/>
                </a:lnTo>
                <a:lnTo>
                  <a:pt x="470916" y="762000"/>
                </a:lnTo>
                <a:close/>
              </a:path>
              <a:path w="485775" h="790575">
                <a:moveTo>
                  <a:pt x="28194" y="790194"/>
                </a:moveTo>
                <a:lnTo>
                  <a:pt x="28194" y="775716"/>
                </a:lnTo>
                <a:lnTo>
                  <a:pt x="13716" y="762000"/>
                </a:lnTo>
                <a:lnTo>
                  <a:pt x="13716" y="790194"/>
                </a:lnTo>
                <a:lnTo>
                  <a:pt x="28194" y="790194"/>
                </a:lnTo>
                <a:close/>
              </a:path>
              <a:path w="485775" h="790575">
                <a:moveTo>
                  <a:pt x="470916" y="28194"/>
                </a:moveTo>
                <a:lnTo>
                  <a:pt x="457200" y="13716"/>
                </a:lnTo>
                <a:lnTo>
                  <a:pt x="457200" y="28194"/>
                </a:lnTo>
                <a:lnTo>
                  <a:pt x="470916" y="28194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470916" y="28194"/>
                </a:lnTo>
                <a:lnTo>
                  <a:pt x="457200" y="28194"/>
                </a:lnTo>
                <a:lnTo>
                  <a:pt x="457200" y="762000"/>
                </a:lnTo>
                <a:lnTo>
                  <a:pt x="470916" y="762000"/>
                </a:lnTo>
                <a:close/>
              </a:path>
              <a:path w="485775" h="790575">
                <a:moveTo>
                  <a:pt x="470916" y="790194"/>
                </a:moveTo>
                <a:lnTo>
                  <a:pt x="470916" y="762000"/>
                </a:lnTo>
                <a:lnTo>
                  <a:pt x="457200" y="775716"/>
                </a:lnTo>
                <a:lnTo>
                  <a:pt x="457200" y="790194"/>
                </a:lnTo>
                <a:lnTo>
                  <a:pt x="470916" y="790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23723" y="3764279"/>
            <a:ext cx="485775" cy="790575"/>
          </a:xfrm>
          <a:custGeom>
            <a:avLst/>
            <a:gdLst/>
            <a:ahLst/>
            <a:cxnLst/>
            <a:rect l="l" t="t" r="r" b="b"/>
            <a:pathLst>
              <a:path w="485775" h="790575">
                <a:moveTo>
                  <a:pt x="485393" y="790194"/>
                </a:moveTo>
                <a:lnTo>
                  <a:pt x="485393" y="0"/>
                </a:lnTo>
                <a:lnTo>
                  <a:pt x="0" y="0"/>
                </a:lnTo>
                <a:lnTo>
                  <a:pt x="0" y="790194"/>
                </a:lnTo>
                <a:lnTo>
                  <a:pt x="13703" y="790194"/>
                </a:lnTo>
                <a:lnTo>
                  <a:pt x="13703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457187" y="28194"/>
                </a:lnTo>
                <a:lnTo>
                  <a:pt x="457187" y="13716"/>
                </a:lnTo>
                <a:lnTo>
                  <a:pt x="470903" y="28194"/>
                </a:lnTo>
                <a:lnTo>
                  <a:pt x="470903" y="790194"/>
                </a:lnTo>
                <a:lnTo>
                  <a:pt x="485393" y="790194"/>
                </a:lnTo>
                <a:close/>
              </a:path>
              <a:path w="485775" h="790575">
                <a:moveTo>
                  <a:pt x="28194" y="28194"/>
                </a:moveTo>
                <a:lnTo>
                  <a:pt x="28194" y="13716"/>
                </a:lnTo>
                <a:lnTo>
                  <a:pt x="13703" y="28194"/>
                </a:lnTo>
                <a:lnTo>
                  <a:pt x="28194" y="28194"/>
                </a:lnTo>
                <a:close/>
              </a:path>
              <a:path w="485775" h="790575">
                <a:moveTo>
                  <a:pt x="28194" y="762000"/>
                </a:moveTo>
                <a:lnTo>
                  <a:pt x="28194" y="28194"/>
                </a:lnTo>
                <a:lnTo>
                  <a:pt x="13703" y="28194"/>
                </a:lnTo>
                <a:lnTo>
                  <a:pt x="13703" y="762000"/>
                </a:lnTo>
                <a:lnTo>
                  <a:pt x="28194" y="762000"/>
                </a:lnTo>
                <a:close/>
              </a:path>
              <a:path w="485775" h="790575">
                <a:moveTo>
                  <a:pt x="470903" y="762000"/>
                </a:moveTo>
                <a:lnTo>
                  <a:pt x="13703" y="762000"/>
                </a:lnTo>
                <a:lnTo>
                  <a:pt x="28194" y="775716"/>
                </a:lnTo>
                <a:lnTo>
                  <a:pt x="28194" y="790194"/>
                </a:lnTo>
                <a:lnTo>
                  <a:pt x="457187" y="790194"/>
                </a:lnTo>
                <a:lnTo>
                  <a:pt x="457187" y="775716"/>
                </a:lnTo>
                <a:lnTo>
                  <a:pt x="470903" y="762000"/>
                </a:lnTo>
                <a:close/>
              </a:path>
              <a:path w="485775" h="790575">
                <a:moveTo>
                  <a:pt x="28194" y="790194"/>
                </a:moveTo>
                <a:lnTo>
                  <a:pt x="28194" y="775716"/>
                </a:lnTo>
                <a:lnTo>
                  <a:pt x="13703" y="762000"/>
                </a:lnTo>
                <a:lnTo>
                  <a:pt x="13703" y="790194"/>
                </a:lnTo>
                <a:lnTo>
                  <a:pt x="28194" y="790194"/>
                </a:lnTo>
                <a:close/>
              </a:path>
              <a:path w="485775" h="790575">
                <a:moveTo>
                  <a:pt x="470903" y="28194"/>
                </a:moveTo>
                <a:lnTo>
                  <a:pt x="457187" y="13716"/>
                </a:lnTo>
                <a:lnTo>
                  <a:pt x="457187" y="28194"/>
                </a:lnTo>
                <a:lnTo>
                  <a:pt x="470903" y="28194"/>
                </a:lnTo>
                <a:close/>
              </a:path>
              <a:path w="485775" h="790575">
                <a:moveTo>
                  <a:pt x="470903" y="762000"/>
                </a:moveTo>
                <a:lnTo>
                  <a:pt x="470903" y="28194"/>
                </a:lnTo>
                <a:lnTo>
                  <a:pt x="457187" y="28194"/>
                </a:lnTo>
                <a:lnTo>
                  <a:pt x="457187" y="762000"/>
                </a:lnTo>
                <a:lnTo>
                  <a:pt x="470903" y="762000"/>
                </a:lnTo>
                <a:close/>
              </a:path>
              <a:path w="485775" h="790575">
                <a:moveTo>
                  <a:pt x="470903" y="790194"/>
                </a:moveTo>
                <a:lnTo>
                  <a:pt x="470903" y="762000"/>
                </a:lnTo>
                <a:lnTo>
                  <a:pt x="457187" y="775716"/>
                </a:lnTo>
                <a:lnTo>
                  <a:pt x="457187" y="790194"/>
                </a:lnTo>
                <a:lnTo>
                  <a:pt x="470903" y="790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85710" y="3764279"/>
            <a:ext cx="485775" cy="790575"/>
          </a:xfrm>
          <a:custGeom>
            <a:avLst/>
            <a:gdLst/>
            <a:ahLst/>
            <a:cxnLst/>
            <a:rect l="l" t="t" r="r" b="b"/>
            <a:pathLst>
              <a:path w="485775" h="790575">
                <a:moveTo>
                  <a:pt x="485394" y="790194"/>
                </a:moveTo>
                <a:lnTo>
                  <a:pt x="485394" y="0"/>
                </a:lnTo>
                <a:lnTo>
                  <a:pt x="0" y="0"/>
                </a:lnTo>
                <a:lnTo>
                  <a:pt x="0" y="790194"/>
                </a:lnTo>
                <a:lnTo>
                  <a:pt x="13716" y="790194"/>
                </a:lnTo>
                <a:lnTo>
                  <a:pt x="13716" y="28194"/>
                </a:lnTo>
                <a:lnTo>
                  <a:pt x="28206" y="13716"/>
                </a:lnTo>
                <a:lnTo>
                  <a:pt x="28206" y="28194"/>
                </a:lnTo>
                <a:lnTo>
                  <a:pt x="457212" y="28194"/>
                </a:lnTo>
                <a:lnTo>
                  <a:pt x="457212" y="13716"/>
                </a:lnTo>
                <a:lnTo>
                  <a:pt x="470916" y="28194"/>
                </a:lnTo>
                <a:lnTo>
                  <a:pt x="470916" y="790194"/>
                </a:lnTo>
                <a:lnTo>
                  <a:pt x="485394" y="790194"/>
                </a:lnTo>
                <a:close/>
              </a:path>
              <a:path w="485775" h="790575">
                <a:moveTo>
                  <a:pt x="28206" y="28194"/>
                </a:moveTo>
                <a:lnTo>
                  <a:pt x="28206" y="13716"/>
                </a:lnTo>
                <a:lnTo>
                  <a:pt x="13716" y="28194"/>
                </a:lnTo>
                <a:lnTo>
                  <a:pt x="28206" y="28194"/>
                </a:lnTo>
                <a:close/>
              </a:path>
              <a:path w="485775" h="790575">
                <a:moveTo>
                  <a:pt x="28206" y="762000"/>
                </a:moveTo>
                <a:lnTo>
                  <a:pt x="28206" y="28194"/>
                </a:lnTo>
                <a:lnTo>
                  <a:pt x="13716" y="28194"/>
                </a:lnTo>
                <a:lnTo>
                  <a:pt x="13716" y="762000"/>
                </a:lnTo>
                <a:lnTo>
                  <a:pt x="28206" y="762000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13716" y="762000"/>
                </a:lnTo>
                <a:lnTo>
                  <a:pt x="28206" y="775716"/>
                </a:lnTo>
                <a:lnTo>
                  <a:pt x="28206" y="790194"/>
                </a:lnTo>
                <a:lnTo>
                  <a:pt x="457212" y="790194"/>
                </a:lnTo>
                <a:lnTo>
                  <a:pt x="457212" y="775716"/>
                </a:lnTo>
                <a:lnTo>
                  <a:pt x="470916" y="762000"/>
                </a:lnTo>
                <a:close/>
              </a:path>
              <a:path w="485775" h="790575">
                <a:moveTo>
                  <a:pt x="28206" y="790194"/>
                </a:moveTo>
                <a:lnTo>
                  <a:pt x="28206" y="775716"/>
                </a:lnTo>
                <a:lnTo>
                  <a:pt x="13716" y="762000"/>
                </a:lnTo>
                <a:lnTo>
                  <a:pt x="13716" y="790194"/>
                </a:lnTo>
                <a:lnTo>
                  <a:pt x="28206" y="790194"/>
                </a:lnTo>
                <a:close/>
              </a:path>
              <a:path w="485775" h="790575">
                <a:moveTo>
                  <a:pt x="470916" y="28194"/>
                </a:moveTo>
                <a:lnTo>
                  <a:pt x="457212" y="13716"/>
                </a:lnTo>
                <a:lnTo>
                  <a:pt x="457212" y="28194"/>
                </a:lnTo>
                <a:lnTo>
                  <a:pt x="470916" y="28194"/>
                </a:lnTo>
                <a:close/>
              </a:path>
              <a:path w="485775" h="790575">
                <a:moveTo>
                  <a:pt x="470916" y="762000"/>
                </a:moveTo>
                <a:lnTo>
                  <a:pt x="470916" y="28194"/>
                </a:lnTo>
                <a:lnTo>
                  <a:pt x="457212" y="28194"/>
                </a:lnTo>
                <a:lnTo>
                  <a:pt x="457212" y="762000"/>
                </a:lnTo>
                <a:lnTo>
                  <a:pt x="470916" y="762000"/>
                </a:lnTo>
                <a:close/>
              </a:path>
              <a:path w="485775" h="790575">
                <a:moveTo>
                  <a:pt x="470916" y="790194"/>
                </a:moveTo>
                <a:lnTo>
                  <a:pt x="470916" y="762000"/>
                </a:lnTo>
                <a:lnTo>
                  <a:pt x="457212" y="775716"/>
                </a:lnTo>
                <a:lnTo>
                  <a:pt x="457212" y="790194"/>
                </a:lnTo>
                <a:lnTo>
                  <a:pt x="470916" y="790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47724" y="3764279"/>
            <a:ext cx="485775" cy="790575"/>
          </a:xfrm>
          <a:custGeom>
            <a:avLst/>
            <a:gdLst/>
            <a:ahLst/>
            <a:cxnLst/>
            <a:rect l="l" t="t" r="r" b="b"/>
            <a:pathLst>
              <a:path w="485775" h="790575">
                <a:moveTo>
                  <a:pt x="485394" y="790194"/>
                </a:moveTo>
                <a:lnTo>
                  <a:pt x="485394" y="0"/>
                </a:lnTo>
                <a:lnTo>
                  <a:pt x="0" y="0"/>
                </a:lnTo>
                <a:lnTo>
                  <a:pt x="0" y="790194"/>
                </a:lnTo>
                <a:lnTo>
                  <a:pt x="13703" y="790194"/>
                </a:lnTo>
                <a:lnTo>
                  <a:pt x="13703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457200" y="28194"/>
                </a:lnTo>
                <a:lnTo>
                  <a:pt x="457200" y="13716"/>
                </a:lnTo>
                <a:lnTo>
                  <a:pt x="470903" y="28194"/>
                </a:lnTo>
                <a:lnTo>
                  <a:pt x="470903" y="790194"/>
                </a:lnTo>
                <a:lnTo>
                  <a:pt x="485394" y="790194"/>
                </a:lnTo>
                <a:close/>
              </a:path>
              <a:path w="485775" h="790575">
                <a:moveTo>
                  <a:pt x="28193" y="28194"/>
                </a:moveTo>
                <a:lnTo>
                  <a:pt x="28193" y="13716"/>
                </a:lnTo>
                <a:lnTo>
                  <a:pt x="13703" y="28194"/>
                </a:lnTo>
                <a:lnTo>
                  <a:pt x="28193" y="28194"/>
                </a:lnTo>
                <a:close/>
              </a:path>
              <a:path w="485775" h="790575">
                <a:moveTo>
                  <a:pt x="28193" y="762000"/>
                </a:moveTo>
                <a:lnTo>
                  <a:pt x="28193" y="28194"/>
                </a:lnTo>
                <a:lnTo>
                  <a:pt x="13703" y="28194"/>
                </a:lnTo>
                <a:lnTo>
                  <a:pt x="13703" y="762000"/>
                </a:lnTo>
                <a:lnTo>
                  <a:pt x="28193" y="762000"/>
                </a:lnTo>
                <a:close/>
              </a:path>
              <a:path w="485775" h="790575">
                <a:moveTo>
                  <a:pt x="470903" y="762000"/>
                </a:moveTo>
                <a:lnTo>
                  <a:pt x="13703" y="762000"/>
                </a:lnTo>
                <a:lnTo>
                  <a:pt x="28193" y="775716"/>
                </a:lnTo>
                <a:lnTo>
                  <a:pt x="28193" y="790194"/>
                </a:lnTo>
                <a:lnTo>
                  <a:pt x="457200" y="790194"/>
                </a:lnTo>
                <a:lnTo>
                  <a:pt x="457200" y="775716"/>
                </a:lnTo>
                <a:lnTo>
                  <a:pt x="470903" y="762000"/>
                </a:lnTo>
                <a:close/>
              </a:path>
              <a:path w="485775" h="790575">
                <a:moveTo>
                  <a:pt x="28193" y="790194"/>
                </a:moveTo>
                <a:lnTo>
                  <a:pt x="28193" y="775716"/>
                </a:lnTo>
                <a:lnTo>
                  <a:pt x="13703" y="762000"/>
                </a:lnTo>
                <a:lnTo>
                  <a:pt x="13703" y="790194"/>
                </a:lnTo>
                <a:lnTo>
                  <a:pt x="28193" y="790194"/>
                </a:lnTo>
                <a:close/>
              </a:path>
              <a:path w="485775" h="790575">
                <a:moveTo>
                  <a:pt x="470903" y="28194"/>
                </a:moveTo>
                <a:lnTo>
                  <a:pt x="457200" y="13716"/>
                </a:lnTo>
                <a:lnTo>
                  <a:pt x="457200" y="28194"/>
                </a:lnTo>
                <a:lnTo>
                  <a:pt x="470903" y="28194"/>
                </a:lnTo>
                <a:close/>
              </a:path>
              <a:path w="485775" h="790575">
                <a:moveTo>
                  <a:pt x="470903" y="762000"/>
                </a:moveTo>
                <a:lnTo>
                  <a:pt x="470903" y="28194"/>
                </a:lnTo>
                <a:lnTo>
                  <a:pt x="457200" y="28194"/>
                </a:lnTo>
                <a:lnTo>
                  <a:pt x="457200" y="762000"/>
                </a:lnTo>
                <a:lnTo>
                  <a:pt x="470903" y="762000"/>
                </a:lnTo>
                <a:close/>
              </a:path>
              <a:path w="485775" h="790575">
                <a:moveTo>
                  <a:pt x="470903" y="790194"/>
                </a:moveTo>
                <a:lnTo>
                  <a:pt x="470903" y="762000"/>
                </a:lnTo>
                <a:lnTo>
                  <a:pt x="457200" y="775716"/>
                </a:lnTo>
                <a:lnTo>
                  <a:pt x="457200" y="790194"/>
                </a:lnTo>
                <a:lnTo>
                  <a:pt x="470903" y="7901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2793" y="2787395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5" h="990600">
                <a:moveTo>
                  <a:pt x="63245" y="914400"/>
                </a:moveTo>
                <a:lnTo>
                  <a:pt x="0" y="864107"/>
                </a:lnTo>
                <a:lnTo>
                  <a:pt x="52577" y="969263"/>
                </a:lnTo>
                <a:lnTo>
                  <a:pt x="52577" y="914400"/>
                </a:lnTo>
                <a:lnTo>
                  <a:pt x="63245" y="914400"/>
                </a:lnTo>
                <a:close/>
              </a:path>
              <a:path w="127635" h="990600">
                <a:moveTo>
                  <a:pt x="74675" y="9054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05917"/>
                </a:lnTo>
                <a:lnTo>
                  <a:pt x="63245" y="914400"/>
                </a:lnTo>
                <a:lnTo>
                  <a:pt x="74675" y="905419"/>
                </a:lnTo>
                <a:close/>
              </a:path>
              <a:path w="127635" h="990600">
                <a:moveTo>
                  <a:pt x="74675" y="968012"/>
                </a:moveTo>
                <a:lnTo>
                  <a:pt x="74675" y="914400"/>
                </a:lnTo>
                <a:lnTo>
                  <a:pt x="52577" y="914400"/>
                </a:lnTo>
                <a:lnTo>
                  <a:pt x="52577" y="969263"/>
                </a:lnTo>
                <a:lnTo>
                  <a:pt x="63245" y="990600"/>
                </a:lnTo>
                <a:lnTo>
                  <a:pt x="74675" y="968012"/>
                </a:lnTo>
                <a:close/>
              </a:path>
              <a:path w="127635" h="990600">
                <a:moveTo>
                  <a:pt x="127253" y="864107"/>
                </a:moveTo>
                <a:lnTo>
                  <a:pt x="63245" y="914400"/>
                </a:lnTo>
                <a:lnTo>
                  <a:pt x="74675" y="914400"/>
                </a:lnTo>
                <a:lnTo>
                  <a:pt x="74675" y="968012"/>
                </a:lnTo>
                <a:lnTo>
                  <a:pt x="127253" y="864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54793" y="2787395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5" h="990600">
                <a:moveTo>
                  <a:pt x="63246" y="914400"/>
                </a:moveTo>
                <a:lnTo>
                  <a:pt x="0" y="864108"/>
                </a:lnTo>
                <a:lnTo>
                  <a:pt x="52577" y="969263"/>
                </a:lnTo>
                <a:lnTo>
                  <a:pt x="52577" y="914400"/>
                </a:lnTo>
                <a:lnTo>
                  <a:pt x="63246" y="914400"/>
                </a:lnTo>
                <a:close/>
              </a:path>
              <a:path w="127635" h="990600">
                <a:moveTo>
                  <a:pt x="74675" y="9054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05917"/>
                </a:lnTo>
                <a:lnTo>
                  <a:pt x="63246" y="914400"/>
                </a:lnTo>
                <a:lnTo>
                  <a:pt x="74675" y="905419"/>
                </a:lnTo>
                <a:close/>
              </a:path>
              <a:path w="127635" h="990600">
                <a:moveTo>
                  <a:pt x="74675" y="968012"/>
                </a:moveTo>
                <a:lnTo>
                  <a:pt x="74675" y="914400"/>
                </a:lnTo>
                <a:lnTo>
                  <a:pt x="52577" y="914400"/>
                </a:lnTo>
                <a:lnTo>
                  <a:pt x="52577" y="969263"/>
                </a:lnTo>
                <a:lnTo>
                  <a:pt x="63246" y="990600"/>
                </a:lnTo>
                <a:lnTo>
                  <a:pt x="74675" y="968012"/>
                </a:lnTo>
                <a:close/>
              </a:path>
              <a:path w="127635" h="990600">
                <a:moveTo>
                  <a:pt x="127253" y="864108"/>
                </a:moveTo>
                <a:lnTo>
                  <a:pt x="63246" y="914400"/>
                </a:lnTo>
                <a:lnTo>
                  <a:pt x="74675" y="914400"/>
                </a:lnTo>
                <a:lnTo>
                  <a:pt x="74675" y="968012"/>
                </a:lnTo>
                <a:lnTo>
                  <a:pt x="127253" y="864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6793" y="2787395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5" h="990600">
                <a:moveTo>
                  <a:pt x="63246" y="914400"/>
                </a:moveTo>
                <a:lnTo>
                  <a:pt x="0" y="864108"/>
                </a:lnTo>
                <a:lnTo>
                  <a:pt x="52577" y="969263"/>
                </a:lnTo>
                <a:lnTo>
                  <a:pt x="52577" y="914400"/>
                </a:lnTo>
                <a:lnTo>
                  <a:pt x="63246" y="914400"/>
                </a:lnTo>
                <a:close/>
              </a:path>
              <a:path w="127635" h="990600">
                <a:moveTo>
                  <a:pt x="74675" y="9054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05917"/>
                </a:lnTo>
                <a:lnTo>
                  <a:pt x="63246" y="914400"/>
                </a:lnTo>
                <a:lnTo>
                  <a:pt x="74675" y="905419"/>
                </a:lnTo>
                <a:close/>
              </a:path>
              <a:path w="127635" h="990600">
                <a:moveTo>
                  <a:pt x="74675" y="968012"/>
                </a:moveTo>
                <a:lnTo>
                  <a:pt x="74675" y="914400"/>
                </a:lnTo>
                <a:lnTo>
                  <a:pt x="52577" y="914400"/>
                </a:lnTo>
                <a:lnTo>
                  <a:pt x="52577" y="969263"/>
                </a:lnTo>
                <a:lnTo>
                  <a:pt x="63246" y="990600"/>
                </a:lnTo>
                <a:lnTo>
                  <a:pt x="74675" y="968012"/>
                </a:lnTo>
                <a:close/>
              </a:path>
              <a:path w="127635" h="990600">
                <a:moveTo>
                  <a:pt x="127253" y="864108"/>
                </a:moveTo>
                <a:lnTo>
                  <a:pt x="63246" y="914400"/>
                </a:lnTo>
                <a:lnTo>
                  <a:pt x="74675" y="914400"/>
                </a:lnTo>
                <a:lnTo>
                  <a:pt x="74675" y="968012"/>
                </a:lnTo>
                <a:lnTo>
                  <a:pt x="127253" y="864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78793" y="2787395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5" h="990600">
                <a:moveTo>
                  <a:pt x="63246" y="914400"/>
                </a:moveTo>
                <a:lnTo>
                  <a:pt x="0" y="864108"/>
                </a:lnTo>
                <a:lnTo>
                  <a:pt x="52577" y="969263"/>
                </a:lnTo>
                <a:lnTo>
                  <a:pt x="52577" y="914400"/>
                </a:lnTo>
                <a:lnTo>
                  <a:pt x="63246" y="914400"/>
                </a:lnTo>
                <a:close/>
              </a:path>
              <a:path w="127635" h="990600">
                <a:moveTo>
                  <a:pt x="74675" y="9054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05917"/>
                </a:lnTo>
                <a:lnTo>
                  <a:pt x="63246" y="914400"/>
                </a:lnTo>
                <a:lnTo>
                  <a:pt x="74675" y="905419"/>
                </a:lnTo>
                <a:close/>
              </a:path>
              <a:path w="127635" h="990600">
                <a:moveTo>
                  <a:pt x="74675" y="968012"/>
                </a:moveTo>
                <a:lnTo>
                  <a:pt x="74675" y="914400"/>
                </a:lnTo>
                <a:lnTo>
                  <a:pt x="52577" y="914400"/>
                </a:lnTo>
                <a:lnTo>
                  <a:pt x="52577" y="969263"/>
                </a:lnTo>
                <a:lnTo>
                  <a:pt x="63246" y="990600"/>
                </a:lnTo>
                <a:lnTo>
                  <a:pt x="74675" y="968012"/>
                </a:lnTo>
                <a:close/>
              </a:path>
              <a:path w="127635" h="990600">
                <a:moveTo>
                  <a:pt x="127253" y="864108"/>
                </a:moveTo>
                <a:lnTo>
                  <a:pt x="63246" y="914400"/>
                </a:lnTo>
                <a:lnTo>
                  <a:pt x="74675" y="914400"/>
                </a:lnTo>
                <a:lnTo>
                  <a:pt x="74675" y="968012"/>
                </a:lnTo>
                <a:lnTo>
                  <a:pt x="127253" y="864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0793" y="2787395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5" h="990600">
                <a:moveTo>
                  <a:pt x="63246" y="914400"/>
                </a:moveTo>
                <a:lnTo>
                  <a:pt x="0" y="864108"/>
                </a:lnTo>
                <a:lnTo>
                  <a:pt x="52577" y="969263"/>
                </a:lnTo>
                <a:lnTo>
                  <a:pt x="52577" y="914400"/>
                </a:lnTo>
                <a:lnTo>
                  <a:pt x="63246" y="914400"/>
                </a:lnTo>
                <a:close/>
              </a:path>
              <a:path w="127635" h="990600">
                <a:moveTo>
                  <a:pt x="74675" y="9054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05917"/>
                </a:lnTo>
                <a:lnTo>
                  <a:pt x="63246" y="914400"/>
                </a:lnTo>
                <a:lnTo>
                  <a:pt x="74675" y="905419"/>
                </a:lnTo>
                <a:close/>
              </a:path>
              <a:path w="127635" h="990600">
                <a:moveTo>
                  <a:pt x="74675" y="968012"/>
                </a:moveTo>
                <a:lnTo>
                  <a:pt x="74675" y="914400"/>
                </a:lnTo>
                <a:lnTo>
                  <a:pt x="52577" y="914400"/>
                </a:lnTo>
                <a:lnTo>
                  <a:pt x="52577" y="969263"/>
                </a:lnTo>
                <a:lnTo>
                  <a:pt x="63246" y="990600"/>
                </a:lnTo>
                <a:lnTo>
                  <a:pt x="74675" y="968012"/>
                </a:lnTo>
                <a:close/>
              </a:path>
              <a:path w="127635" h="990600">
                <a:moveTo>
                  <a:pt x="127253" y="864108"/>
                </a:moveTo>
                <a:lnTo>
                  <a:pt x="63246" y="914400"/>
                </a:lnTo>
                <a:lnTo>
                  <a:pt x="74675" y="914400"/>
                </a:lnTo>
                <a:lnTo>
                  <a:pt x="74675" y="968012"/>
                </a:lnTo>
                <a:lnTo>
                  <a:pt x="127253" y="8641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02793" y="2787395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4" h="990600">
                <a:moveTo>
                  <a:pt x="63233" y="914400"/>
                </a:moveTo>
                <a:lnTo>
                  <a:pt x="0" y="864107"/>
                </a:lnTo>
                <a:lnTo>
                  <a:pt x="52577" y="969285"/>
                </a:lnTo>
                <a:lnTo>
                  <a:pt x="52577" y="914400"/>
                </a:lnTo>
                <a:lnTo>
                  <a:pt x="63233" y="914400"/>
                </a:lnTo>
                <a:close/>
              </a:path>
              <a:path w="127634" h="990600">
                <a:moveTo>
                  <a:pt x="74675" y="90540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05925"/>
                </a:lnTo>
                <a:lnTo>
                  <a:pt x="63233" y="914400"/>
                </a:lnTo>
                <a:lnTo>
                  <a:pt x="74675" y="905409"/>
                </a:lnTo>
                <a:close/>
              </a:path>
              <a:path w="127634" h="990600">
                <a:moveTo>
                  <a:pt x="74675" y="967987"/>
                </a:moveTo>
                <a:lnTo>
                  <a:pt x="74675" y="914400"/>
                </a:lnTo>
                <a:lnTo>
                  <a:pt x="52577" y="914400"/>
                </a:lnTo>
                <a:lnTo>
                  <a:pt x="52577" y="969285"/>
                </a:lnTo>
                <a:lnTo>
                  <a:pt x="63233" y="990600"/>
                </a:lnTo>
                <a:lnTo>
                  <a:pt x="74675" y="967987"/>
                </a:lnTo>
                <a:close/>
              </a:path>
              <a:path w="127634" h="990600">
                <a:moveTo>
                  <a:pt x="127241" y="864107"/>
                </a:moveTo>
                <a:lnTo>
                  <a:pt x="63233" y="914400"/>
                </a:lnTo>
                <a:lnTo>
                  <a:pt x="74675" y="914400"/>
                </a:lnTo>
                <a:lnTo>
                  <a:pt x="74675" y="967987"/>
                </a:lnTo>
                <a:lnTo>
                  <a:pt x="127241" y="864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264793" y="2787395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4" h="990600">
                <a:moveTo>
                  <a:pt x="63233" y="914400"/>
                </a:moveTo>
                <a:lnTo>
                  <a:pt x="0" y="864107"/>
                </a:lnTo>
                <a:lnTo>
                  <a:pt x="52577" y="969285"/>
                </a:lnTo>
                <a:lnTo>
                  <a:pt x="52577" y="914400"/>
                </a:lnTo>
                <a:lnTo>
                  <a:pt x="63233" y="914400"/>
                </a:lnTo>
                <a:close/>
              </a:path>
              <a:path w="127634" h="990600">
                <a:moveTo>
                  <a:pt x="74675" y="905411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05925"/>
                </a:lnTo>
                <a:lnTo>
                  <a:pt x="63233" y="914400"/>
                </a:lnTo>
                <a:lnTo>
                  <a:pt x="74675" y="905411"/>
                </a:lnTo>
                <a:close/>
              </a:path>
              <a:path w="127634" h="990600">
                <a:moveTo>
                  <a:pt x="74675" y="967991"/>
                </a:moveTo>
                <a:lnTo>
                  <a:pt x="74675" y="914400"/>
                </a:lnTo>
                <a:lnTo>
                  <a:pt x="52577" y="914400"/>
                </a:lnTo>
                <a:lnTo>
                  <a:pt x="52577" y="969285"/>
                </a:lnTo>
                <a:lnTo>
                  <a:pt x="63233" y="990600"/>
                </a:lnTo>
                <a:lnTo>
                  <a:pt x="74675" y="967991"/>
                </a:lnTo>
                <a:close/>
              </a:path>
              <a:path w="127634" h="990600">
                <a:moveTo>
                  <a:pt x="127254" y="864107"/>
                </a:moveTo>
                <a:lnTo>
                  <a:pt x="63233" y="914400"/>
                </a:lnTo>
                <a:lnTo>
                  <a:pt x="74675" y="914400"/>
                </a:lnTo>
                <a:lnTo>
                  <a:pt x="74675" y="967991"/>
                </a:lnTo>
                <a:lnTo>
                  <a:pt x="127254" y="864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26793" y="2787395"/>
            <a:ext cx="127635" cy="990600"/>
          </a:xfrm>
          <a:custGeom>
            <a:avLst/>
            <a:gdLst/>
            <a:ahLst/>
            <a:cxnLst/>
            <a:rect l="l" t="t" r="r" b="b"/>
            <a:pathLst>
              <a:path w="127634" h="990600">
                <a:moveTo>
                  <a:pt x="63233" y="914400"/>
                </a:moveTo>
                <a:lnTo>
                  <a:pt x="0" y="864107"/>
                </a:lnTo>
                <a:lnTo>
                  <a:pt x="52577" y="969285"/>
                </a:lnTo>
                <a:lnTo>
                  <a:pt x="52577" y="914400"/>
                </a:lnTo>
                <a:lnTo>
                  <a:pt x="63233" y="914400"/>
                </a:lnTo>
                <a:close/>
              </a:path>
              <a:path w="127634" h="990600">
                <a:moveTo>
                  <a:pt x="74675" y="905411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05925"/>
                </a:lnTo>
                <a:lnTo>
                  <a:pt x="63233" y="914400"/>
                </a:lnTo>
                <a:lnTo>
                  <a:pt x="74675" y="905411"/>
                </a:lnTo>
                <a:close/>
              </a:path>
              <a:path w="127634" h="990600">
                <a:moveTo>
                  <a:pt x="74675" y="967991"/>
                </a:moveTo>
                <a:lnTo>
                  <a:pt x="74675" y="914400"/>
                </a:lnTo>
                <a:lnTo>
                  <a:pt x="52577" y="914400"/>
                </a:lnTo>
                <a:lnTo>
                  <a:pt x="52577" y="969285"/>
                </a:lnTo>
                <a:lnTo>
                  <a:pt x="63233" y="990600"/>
                </a:lnTo>
                <a:lnTo>
                  <a:pt x="74675" y="967991"/>
                </a:lnTo>
                <a:close/>
              </a:path>
              <a:path w="127634" h="990600">
                <a:moveTo>
                  <a:pt x="127254" y="864107"/>
                </a:moveTo>
                <a:lnTo>
                  <a:pt x="63233" y="914400"/>
                </a:lnTo>
                <a:lnTo>
                  <a:pt x="74675" y="914400"/>
                </a:lnTo>
                <a:lnTo>
                  <a:pt x="74675" y="967991"/>
                </a:lnTo>
                <a:lnTo>
                  <a:pt x="127254" y="8641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2793" y="4539996"/>
            <a:ext cx="127635" cy="1066800"/>
          </a:xfrm>
          <a:custGeom>
            <a:avLst/>
            <a:gdLst/>
            <a:ahLst/>
            <a:cxnLst/>
            <a:rect l="l" t="t" r="r" b="b"/>
            <a:pathLst>
              <a:path w="127635" h="1066800">
                <a:moveTo>
                  <a:pt x="63245" y="990600"/>
                </a:moveTo>
                <a:lnTo>
                  <a:pt x="0" y="940307"/>
                </a:lnTo>
                <a:lnTo>
                  <a:pt x="52577" y="1045463"/>
                </a:lnTo>
                <a:lnTo>
                  <a:pt x="52577" y="990600"/>
                </a:lnTo>
                <a:lnTo>
                  <a:pt x="63245" y="990600"/>
                </a:lnTo>
                <a:close/>
              </a:path>
              <a:path w="127635" h="1066800">
                <a:moveTo>
                  <a:pt x="74675" y="981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82117"/>
                </a:lnTo>
                <a:lnTo>
                  <a:pt x="63245" y="990600"/>
                </a:lnTo>
                <a:lnTo>
                  <a:pt x="74675" y="981619"/>
                </a:lnTo>
                <a:close/>
              </a:path>
              <a:path w="127635" h="1066800">
                <a:moveTo>
                  <a:pt x="74675" y="1044212"/>
                </a:moveTo>
                <a:lnTo>
                  <a:pt x="74675" y="990600"/>
                </a:lnTo>
                <a:lnTo>
                  <a:pt x="52577" y="990600"/>
                </a:lnTo>
                <a:lnTo>
                  <a:pt x="52577" y="1045463"/>
                </a:lnTo>
                <a:lnTo>
                  <a:pt x="63245" y="1066800"/>
                </a:lnTo>
                <a:lnTo>
                  <a:pt x="74675" y="1044212"/>
                </a:lnTo>
                <a:close/>
              </a:path>
              <a:path w="127635" h="1066800">
                <a:moveTo>
                  <a:pt x="127253" y="940307"/>
                </a:moveTo>
                <a:lnTo>
                  <a:pt x="63245" y="990600"/>
                </a:lnTo>
                <a:lnTo>
                  <a:pt x="74675" y="990600"/>
                </a:lnTo>
                <a:lnTo>
                  <a:pt x="74675" y="1044212"/>
                </a:lnTo>
                <a:lnTo>
                  <a:pt x="127253" y="940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454793" y="4539996"/>
            <a:ext cx="127635" cy="1066800"/>
          </a:xfrm>
          <a:custGeom>
            <a:avLst/>
            <a:gdLst/>
            <a:ahLst/>
            <a:cxnLst/>
            <a:rect l="l" t="t" r="r" b="b"/>
            <a:pathLst>
              <a:path w="127635" h="1066800">
                <a:moveTo>
                  <a:pt x="63246" y="990600"/>
                </a:moveTo>
                <a:lnTo>
                  <a:pt x="0" y="940307"/>
                </a:lnTo>
                <a:lnTo>
                  <a:pt x="52577" y="1045463"/>
                </a:lnTo>
                <a:lnTo>
                  <a:pt x="52577" y="990600"/>
                </a:lnTo>
                <a:lnTo>
                  <a:pt x="63246" y="990600"/>
                </a:lnTo>
                <a:close/>
              </a:path>
              <a:path w="127635" h="1066800">
                <a:moveTo>
                  <a:pt x="74675" y="981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82117"/>
                </a:lnTo>
                <a:lnTo>
                  <a:pt x="63246" y="990600"/>
                </a:lnTo>
                <a:lnTo>
                  <a:pt x="74675" y="981619"/>
                </a:lnTo>
                <a:close/>
              </a:path>
              <a:path w="127635" h="1066800">
                <a:moveTo>
                  <a:pt x="74675" y="1044212"/>
                </a:moveTo>
                <a:lnTo>
                  <a:pt x="74675" y="990600"/>
                </a:lnTo>
                <a:lnTo>
                  <a:pt x="52577" y="990600"/>
                </a:lnTo>
                <a:lnTo>
                  <a:pt x="52577" y="1045463"/>
                </a:lnTo>
                <a:lnTo>
                  <a:pt x="63246" y="1066800"/>
                </a:lnTo>
                <a:lnTo>
                  <a:pt x="74675" y="1044212"/>
                </a:lnTo>
                <a:close/>
              </a:path>
              <a:path w="127635" h="1066800">
                <a:moveTo>
                  <a:pt x="127253" y="940307"/>
                </a:moveTo>
                <a:lnTo>
                  <a:pt x="63246" y="990600"/>
                </a:lnTo>
                <a:lnTo>
                  <a:pt x="74675" y="990600"/>
                </a:lnTo>
                <a:lnTo>
                  <a:pt x="74675" y="1044212"/>
                </a:lnTo>
                <a:lnTo>
                  <a:pt x="127253" y="940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16793" y="4539996"/>
            <a:ext cx="127635" cy="1066800"/>
          </a:xfrm>
          <a:custGeom>
            <a:avLst/>
            <a:gdLst/>
            <a:ahLst/>
            <a:cxnLst/>
            <a:rect l="l" t="t" r="r" b="b"/>
            <a:pathLst>
              <a:path w="127635" h="1066800">
                <a:moveTo>
                  <a:pt x="63246" y="990600"/>
                </a:moveTo>
                <a:lnTo>
                  <a:pt x="0" y="940307"/>
                </a:lnTo>
                <a:lnTo>
                  <a:pt x="52577" y="1045463"/>
                </a:lnTo>
                <a:lnTo>
                  <a:pt x="52577" y="990600"/>
                </a:lnTo>
                <a:lnTo>
                  <a:pt x="63246" y="990600"/>
                </a:lnTo>
                <a:close/>
              </a:path>
              <a:path w="127635" h="1066800">
                <a:moveTo>
                  <a:pt x="74675" y="981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82117"/>
                </a:lnTo>
                <a:lnTo>
                  <a:pt x="63246" y="990600"/>
                </a:lnTo>
                <a:lnTo>
                  <a:pt x="74675" y="981619"/>
                </a:lnTo>
                <a:close/>
              </a:path>
              <a:path w="127635" h="1066800">
                <a:moveTo>
                  <a:pt x="74675" y="1044212"/>
                </a:moveTo>
                <a:lnTo>
                  <a:pt x="74675" y="990600"/>
                </a:lnTo>
                <a:lnTo>
                  <a:pt x="52577" y="990600"/>
                </a:lnTo>
                <a:lnTo>
                  <a:pt x="52577" y="1045463"/>
                </a:lnTo>
                <a:lnTo>
                  <a:pt x="63246" y="1066800"/>
                </a:lnTo>
                <a:lnTo>
                  <a:pt x="74675" y="1044212"/>
                </a:lnTo>
                <a:close/>
              </a:path>
              <a:path w="127635" h="1066800">
                <a:moveTo>
                  <a:pt x="127253" y="940307"/>
                </a:moveTo>
                <a:lnTo>
                  <a:pt x="63246" y="990600"/>
                </a:lnTo>
                <a:lnTo>
                  <a:pt x="74675" y="990600"/>
                </a:lnTo>
                <a:lnTo>
                  <a:pt x="74675" y="1044212"/>
                </a:lnTo>
                <a:lnTo>
                  <a:pt x="127253" y="940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78793" y="4539996"/>
            <a:ext cx="127635" cy="1066800"/>
          </a:xfrm>
          <a:custGeom>
            <a:avLst/>
            <a:gdLst/>
            <a:ahLst/>
            <a:cxnLst/>
            <a:rect l="l" t="t" r="r" b="b"/>
            <a:pathLst>
              <a:path w="127635" h="1066800">
                <a:moveTo>
                  <a:pt x="63246" y="990600"/>
                </a:moveTo>
                <a:lnTo>
                  <a:pt x="0" y="940307"/>
                </a:lnTo>
                <a:lnTo>
                  <a:pt x="52577" y="1045463"/>
                </a:lnTo>
                <a:lnTo>
                  <a:pt x="52577" y="990600"/>
                </a:lnTo>
                <a:lnTo>
                  <a:pt x="63246" y="990600"/>
                </a:lnTo>
                <a:close/>
              </a:path>
              <a:path w="127635" h="1066800">
                <a:moveTo>
                  <a:pt x="74675" y="981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82117"/>
                </a:lnTo>
                <a:lnTo>
                  <a:pt x="63246" y="990600"/>
                </a:lnTo>
                <a:lnTo>
                  <a:pt x="74675" y="981619"/>
                </a:lnTo>
                <a:close/>
              </a:path>
              <a:path w="127635" h="1066800">
                <a:moveTo>
                  <a:pt x="74675" y="1044212"/>
                </a:moveTo>
                <a:lnTo>
                  <a:pt x="74675" y="990600"/>
                </a:lnTo>
                <a:lnTo>
                  <a:pt x="52577" y="990600"/>
                </a:lnTo>
                <a:lnTo>
                  <a:pt x="52577" y="1045463"/>
                </a:lnTo>
                <a:lnTo>
                  <a:pt x="63246" y="1066800"/>
                </a:lnTo>
                <a:lnTo>
                  <a:pt x="74675" y="1044212"/>
                </a:lnTo>
                <a:close/>
              </a:path>
              <a:path w="127635" h="1066800">
                <a:moveTo>
                  <a:pt x="127253" y="940307"/>
                </a:moveTo>
                <a:lnTo>
                  <a:pt x="63246" y="990600"/>
                </a:lnTo>
                <a:lnTo>
                  <a:pt x="74675" y="990600"/>
                </a:lnTo>
                <a:lnTo>
                  <a:pt x="74675" y="1044212"/>
                </a:lnTo>
                <a:lnTo>
                  <a:pt x="127253" y="940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740793" y="4539996"/>
            <a:ext cx="127635" cy="1066800"/>
          </a:xfrm>
          <a:custGeom>
            <a:avLst/>
            <a:gdLst/>
            <a:ahLst/>
            <a:cxnLst/>
            <a:rect l="l" t="t" r="r" b="b"/>
            <a:pathLst>
              <a:path w="127635" h="1066800">
                <a:moveTo>
                  <a:pt x="63246" y="990600"/>
                </a:moveTo>
                <a:lnTo>
                  <a:pt x="0" y="940307"/>
                </a:lnTo>
                <a:lnTo>
                  <a:pt x="52577" y="1045463"/>
                </a:lnTo>
                <a:lnTo>
                  <a:pt x="52577" y="990600"/>
                </a:lnTo>
                <a:lnTo>
                  <a:pt x="63246" y="990600"/>
                </a:lnTo>
                <a:close/>
              </a:path>
              <a:path w="127635" h="1066800">
                <a:moveTo>
                  <a:pt x="74675" y="981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82117"/>
                </a:lnTo>
                <a:lnTo>
                  <a:pt x="63246" y="990600"/>
                </a:lnTo>
                <a:lnTo>
                  <a:pt x="74675" y="981619"/>
                </a:lnTo>
                <a:close/>
              </a:path>
              <a:path w="127635" h="1066800">
                <a:moveTo>
                  <a:pt x="74675" y="1044212"/>
                </a:moveTo>
                <a:lnTo>
                  <a:pt x="74675" y="990600"/>
                </a:lnTo>
                <a:lnTo>
                  <a:pt x="52577" y="990600"/>
                </a:lnTo>
                <a:lnTo>
                  <a:pt x="52577" y="1045463"/>
                </a:lnTo>
                <a:lnTo>
                  <a:pt x="63246" y="1066800"/>
                </a:lnTo>
                <a:lnTo>
                  <a:pt x="74675" y="1044212"/>
                </a:lnTo>
                <a:close/>
              </a:path>
              <a:path w="127635" h="1066800">
                <a:moveTo>
                  <a:pt x="127253" y="940307"/>
                </a:moveTo>
                <a:lnTo>
                  <a:pt x="63246" y="990600"/>
                </a:lnTo>
                <a:lnTo>
                  <a:pt x="74675" y="990600"/>
                </a:lnTo>
                <a:lnTo>
                  <a:pt x="74675" y="1044212"/>
                </a:lnTo>
                <a:lnTo>
                  <a:pt x="127253" y="940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02793" y="4539996"/>
            <a:ext cx="127635" cy="1066800"/>
          </a:xfrm>
          <a:custGeom>
            <a:avLst/>
            <a:gdLst/>
            <a:ahLst/>
            <a:cxnLst/>
            <a:rect l="l" t="t" r="r" b="b"/>
            <a:pathLst>
              <a:path w="127634" h="1066800">
                <a:moveTo>
                  <a:pt x="63233" y="990600"/>
                </a:moveTo>
                <a:lnTo>
                  <a:pt x="0" y="940307"/>
                </a:lnTo>
                <a:lnTo>
                  <a:pt x="52577" y="1045485"/>
                </a:lnTo>
                <a:lnTo>
                  <a:pt x="52577" y="990600"/>
                </a:lnTo>
                <a:lnTo>
                  <a:pt x="63233" y="990600"/>
                </a:lnTo>
                <a:close/>
              </a:path>
              <a:path w="127634" h="1066800">
                <a:moveTo>
                  <a:pt x="74675" y="98160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82125"/>
                </a:lnTo>
                <a:lnTo>
                  <a:pt x="63233" y="990600"/>
                </a:lnTo>
                <a:lnTo>
                  <a:pt x="74675" y="981609"/>
                </a:lnTo>
                <a:close/>
              </a:path>
              <a:path w="127634" h="1066800">
                <a:moveTo>
                  <a:pt x="74675" y="1044187"/>
                </a:moveTo>
                <a:lnTo>
                  <a:pt x="74675" y="990600"/>
                </a:lnTo>
                <a:lnTo>
                  <a:pt x="52577" y="990600"/>
                </a:lnTo>
                <a:lnTo>
                  <a:pt x="52577" y="1045485"/>
                </a:lnTo>
                <a:lnTo>
                  <a:pt x="63233" y="1066800"/>
                </a:lnTo>
                <a:lnTo>
                  <a:pt x="74675" y="1044187"/>
                </a:lnTo>
                <a:close/>
              </a:path>
              <a:path w="127634" h="1066800">
                <a:moveTo>
                  <a:pt x="127241" y="940307"/>
                </a:moveTo>
                <a:lnTo>
                  <a:pt x="63233" y="990600"/>
                </a:lnTo>
                <a:lnTo>
                  <a:pt x="74675" y="990600"/>
                </a:lnTo>
                <a:lnTo>
                  <a:pt x="74675" y="1044187"/>
                </a:lnTo>
                <a:lnTo>
                  <a:pt x="127241" y="940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264793" y="4539996"/>
            <a:ext cx="127635" cy="1066800"/>
          </a:xfrm>
          <a:custGeom>
            <a:avLst/>
            <a:gdLst/>
            <a:ahLst/>
            <a:cxnLst/>
            <a:rect l="l" t="t" r="r" b="b"/>
            <a:pathLst>
              <a:path w="127634" h="1066800">
                <a:moveTo>
                  <a:pt x="63233" y="990600"/>
                </a:moveTo>
                <a:lnTo>
                  <a:pt x="0" y="940307"/>
                </a:lnTo>
                <a:lnTo>
                  <a:pt x="52577" y="1045485"/>
                </a:lnTo>
                <a:lnTo>
                  <a:pt x="52577" y="990600"/>
                </a:lnTo>
                <a:lnTo>
                  <a:pt x="63233" y="990600"/>
                </a:lnTo>
                <a:close/>
              </a:path>
              <a:path w="127634" h="1066800">
                <a:moveTo>
                  <a:pt x="74675" y="981611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82125"/>
                </a:lnTo>
                <a:lnTo>
                  <a:pt x="63233" y="990600"/>
                </a:lnTo>
                <a:lnTo>
                  <a:pt x="74675" y="981611"/>
                </a:lnTo>
                <a:close/>
              </a:path>
              <a:path w="127634" h="1066800">
                <a:moveTo>
                  <a:pt x="74675" y="1044191"/>
                </a:moveTo>
                <a:lnTo>
                  <a:pt x="74675" y="990600"/>
                </a:lnTo>
                <a:lnTo>
                  <a:pt x="52577" y="990600"/>
                </a:lnTo>
                <a:lnTo>
                  <a:pt x="52577" y="1045485"/>
                </a:lnTo>
                <a:lnTo>
                  <a:pt x="63233" y="1066800"/>
                </a:lnTo>
                <a:lnTo>
                  <a:pt x="74675" y="1044191"/>
                </a:lnTo>
                <a:close/>
              </a:path>
              <a:path w="127634" h="1066800">
                <a:moveTo>
                  <a:pt x="127254" y="940307"/>
                </a:moveTo>
                <a:lnTo>
                  <a:pt x="63233" y="990600"/>
                </a:lnTo>
                <a:lnTo>
                  <a:pt x="74675" y="990600"/>
                </a:lnTo>
                <a:lnTo>
                  <a:pt x="74675" y="1044191"/>
                </a:lnTo>
                <a:lnTo>
                  <a:pt x="127254" y="940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26793" y="4539996"/>
            <a:ext cx="127635" cy="1066800"/>
          </a:xfrm>
          <a:custGeom>
            <a:avLst/>
            <a:gdLst/>
            <a:ahLst/>
            <a:cxnLst/>
            <a:rect l="l" t="t" r="r" b="b"/>
            <a:pathLst>
              <a:path w="127634" h="1066800">
                <a:moveTo>
                  <a:pt x="63233" y="990600"/>
                </a:moveTo>
                <a:lnTo>
                  <a:pt x="0" y="940307"/>
                </a:lnTo>
                <a:lnTo>
                  <a:pt x="52577" y="1045485"/>
                </a:lnTo>
                <a:lnTo>
                  <a:pt x="52577" y="990600"/>
                </a:lnTo>
                <a:lnTo>
                  <a:pt x="63233" y="990600"/>
                </a:lnTo>
                <a:close/>
              </a:path>
              <a:path w="127634" h="1066800">
                <a:moveTo>
                  <a:pt x="74675" y="981611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982125"/>
                </a:lnTo>
                <a:lnTo>
                  <a:pt x="63233" y="990600"/>
                </a:lnTo>
                <a:lnTo>
                  <a:pt x="74675" y="981611"/>
                </a:lnTo>
                <a:close/>
              </a:path>
              <a:path w="127634" h="1066800">
                <a:moveTo>
                  <a:pt x="74675" y="1044191"/>
                </a:moveTo>
                <a:lnTo>
                  <a:pt x="74675" y="990600"/>
                </a:lnTo>
                <a:lnTo>
                  <a:pt x="52577" y="990600"/>
                </a:lnTo>
                <a:lnTo>
                  <a:pt x="52577" y="1045485"/>
                </a:lnTo>
                <a:lnTo>
                  <a:pt x="63233" y="1066800"/>
                </a:lnTo>
                <a:lnTo>
                  <a:pt x="74675" y="1044191"/>
                </a:lnTo>
                <a:close/>
              </a:path>
              <a:path w="127634" h="1066800">
                <a:moveTo>
                  <a:pt x="127254" y="940307"/>
                </a:moveTo>
                <a:lnTo>
                  <a:pt x="63233" y="990600"/>
                </a:lnTo>
                <a:lnTo>
                  <a:pt x="74675" y="990600"/>
                </a:lnTo>
                <a:lnTo>
                  <a:pt x="74675" y="1044191"/>
                </a:lnTo>
                <a:lnTo>
                  <a:pt x="127254" y="940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070239" y="2267204"/>
            <a:ext cx="6705600" cy="3881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339A"/>
                </a:solidFill>
                <a:latin typeface="楷体"/>
                <a:cs typeface="楷体"/>
              </a:rPr>
              <a:t>48</a:t>
            </a:r>
            <a:r>
              <a:rPr sz="2800" b="1" spc="-5" dirty="0">
                <a:solidFill>
                  <a:srgbClr val="00339A"/>
                </a:solidFill>
                <a:latin typeface="楷体"/>
                <a:cs typeface="楷体"/>
              </a:rPr>
              <a:t>比特寄存器</a:t>
            </a:r>
            <a:endParaRPr sz="28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R="67310" algn="ctr">
              <a:lnSpc>
                <a:spcPct val="100000"/>
              </a:lnSpc>
            </a:pP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6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6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特</a:t>
            </a:r>
            <a:r>
              <a:rPr sz="2000" b="1" spc="-125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6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特</a:t>
            </a:r>
            <a:r>
              <a:rPr sz="2000" b="1" spc="-125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6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6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特</a:t>
            </a:r>
            <a:r>
              <a:rPr sz="2000" b="1" spc="-125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6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特</a:t>
            </a:r>
            <a:r>
              <a:rPr sz="2000" b="1" spc="-125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6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006500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006500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006500"/>
                </a:solidFill>
                <a:latin typeface="Arial"/>
                <a:cs typeface="Arial"/>
              </a:rPr>
              <a:t>6</a:t>
            </a:r>
            <a:r>
              <a:rPr sz="2000" b="1" spc="-5" dirty="0">
                <a:solidFill>
                  <a:srgbClr val="006500"/>
                </a:solidFill>
                <a:latin typeface="宋体"/>
                <a:cs typeface="宋体"/>
              </a:rPr>
              <a:t>比特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  <a:tabLst>
                <a:tab pos="761365" algn="l"/>
                <a:tab pos="1523365" algn="l"/>
                <a:tab pos="2285365" algn="l"/>
                <a:tab pos="3047365" algn="l"/>
                <a:tab pos="3809365" algn="l"/>
                <a:tab pos="4571365" algn="l"/>
                <a:tab pos="5333365" algn="l"/>
              </a:tabLst>
            </a:pP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1	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2	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3	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4	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5	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6	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7	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8</a:t>
            </a:r>
            <a:endParaRPr sz="2775" baseline="-2102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imes New Roman"/>
              <a:cs typeface="Times New Roman"/>
            </a:endParaRPr>
          </a:p>
          <a:p>
            <a:pPr marR="67310" algn="ctr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FD1813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D1813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D1813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D1813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D1813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D1813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D1813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比</a:t>
            </a:r>
            <a:r>
              <a:rPr sz="2000" b="1" spc="-10" dirty="0">
                <a:solidFill>
                  <a:srgbClr val="FD1813"/>
                </a:solidFill>
                <a:latin typeface="宋体"/>
                <a:cs typeface="宋体"/>
              </a:rPr>
              <a:t>特</a:t>
            </a:r>
            <a:r>
              <a:rPr sz="2000" b="1" spc="-130" dirty="0">
                <a:solidFill>
                  <a:srgbClr val="FD1813"/>
                </a:solidFill>
                <a:latin typeface="宋体"/>
                <a:cs typeface="宋体"/>
              </a:rPr>
              <a:t> </a:t>
            </a:r>
            <a:r>
              <a:rPr sz="2000" b="1" spc="-10" dirty="0">
                <a:solidFill>
                  <a:srgbClr val="FD1813"/>
                </a:solidFill>
                <a:latin typeface="Arial"/>
                <a:cs typeface="Arial"/>
              </a:rPr>
              <a:t>4</a:t>
            </a:r>
            <a:r>
              <a:rPr sz="2000" b="1" spc="-5" dirty="0">
                <a:solidFill>
                  <a:srgbClr val="FD1813"/>
                </a:solidFill>
                <a:latin typeface="宋体"/>
                <a:cs typeface="宋体"/>
              </a:rPr>
              <a:t>比特</a:t>
            </a:r>
            <a:endParaRPr sz="20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05"/>
              </a:spcBef>
            </a:pPr>
            <a:r>
              <a:rPr sz="2800" b="1" dirty="0">
                <a:solidFill>
                  <a:srgbClr val="650065"/>
                </a:solidFill>
                <a:latin typeface="楷体"/>
                <a:cs typeface="楷体"/>
              </a:rPr>
              <a:t>32</a:t>
            </a:r>
            <a:r>
              <a:rPr sz="2800" b="1" spc="-5" dirty="0">
                <a:solidFill>
                  <a:srgbClr val="650065"/>
                </a:solidFill>
                <a:latin typeface="楷体"/>
                <a:cs typeface="楷体"/>
              </a:rPr>
              <a:t>比特寄存器</a:t>
            </a:r>
            <a:endParaRPr sz="2800">
              <a:latin typeface="楷体"/>
              <a:cs typeface="楷体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4248"/>
            <a:ext cx="18611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S盒的规则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1267" y="1872995"/>
            <a:ext cx="4171950" cy="9387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1267" y="3115055"/>
            <a:ext cx="4195571" cy="9456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1267" y="4356353"/>
            <a:ext cx="4160520" cy="893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79639" y="5597652"/>
            <a:ext cx="4190238" cy="9235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7839" y="1872995"/>
            <a:ext cx="3934205" cy="92278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27839" y="3147060"/>
            <a:ext cx="3917441" cy="9075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33935" y="4376927"/>
            <a:ext cx="3956303" cy="8709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27839" y="5606796"/>
            <a:ext cx="3934205" cy="914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84639" y="1644395"/>
            <a:ext cx="1295399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43967" y="2020315"/>
            <a:ext cx="77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FD1813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盒</a:t>
            </a: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84639" y="3015995"/>
            <a:ext cx="1295399" cy="685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43967" y="3163315"/>
            <a:ext cx="77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FD1813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盒</a:t>
            </a: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84639" y="3854196"/>
            <a:ext cx="1295399" cy="1143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3967" y="4230116"/>
            <a:ext cx="77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FD1813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盒</a:t>
            </a: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60839" y="4920996"/>
            <a:ext cx="1295400" cy="1143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320167" y="5296916"/>
            <a:ext cx="77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FD1813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盒</a:t>
            </a: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32827" y="1644395"/>
            <a:ext cx="1295400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92167" y="2020315"/>
            <a:ext cx="77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FD1813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盒</a:t>
            </a: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32827" y="2863595"/>
            <a:ext cx="1295400" cy="114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92167" y="3239515"/>
            <a:ext cx="77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FD1813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盒</a:t>
            </a: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632827" y="3854196"/>
            <a:ext cx="1295400" cy="1143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92167" y="4230116"/>
            <a:ext cx="77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FD1813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盒</a:t>
            </a: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7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632827" y="4920996"/>
            <a:ext cx="1295400" cy="1143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7892167" y="5296916"/>
            <a:ext cx="777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S</a:t>
            </a:r>
            <a:r>
              <a:rPr sz="2400" spc="-5" dirty="0">
                <a:solidFill>
                  <a:srgbClr val="FD1813"/>
                </a:solidFill>
                <a:latin typeface="Tahoma"/>
                <a:cs typeface="Tahoma"/>
              </a:rPr>
              <a:t>-</a:t>
            </a:r>
            <a:r>
              <a:rPr sz="2400" dirty="0">
                <a:solidFill>
                  <a:srgbClr val="FD1813"/>
                </a:solidFill>
                <a:latin typeface="宋体"/>
                <a:cs typeface="宋体"/>
              </a:rPr>
              <a:t>盒</a:t>
            </a:r>
            <a:r>
              <a:rPr sz="2400" dirty="0">
                <a:solidFill>
                  <a:srgbClr val="FD1813"/>
                </a:solidFill>
                <a:latin typeface="Tahoma"/>
                <a:cs typeface="Tahoma"/>
              </a:rPr>
              <a:t>8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96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盒的构造方法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举例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5839" y="1644395"/>
            <a:ext cx="457200" cy="4038600"/>
          </a:xfrm>
          <a:custGeom>
            <a:avLst/>
            <a:gdLst/>
            <a:ahLst/>
            <a:cxnLst/>
            <a:rect l="l" t="t" r="r" b="b"/>
            <a:pathLst>
              <a:path w="457200" h="4038600">
                <a:moveTo>
                  <a:pt x="0" y="0"/>
                </a:moveTo>
                <a:lnTo>
                  <a:pt x="0" y="4038600"/>
                </a:lnTo>
                <a:lnTo>
                  <a:pt x="457200" y="40386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1267" y="1639823"/>
            <a:ext cx="467359" cy="4048760"/>
          </a:xfrm>
          <a:custGeom>
            <a:avLst/>
            <a:gdLst/>
            <a:ahLst/>
            <a:cxnLst/>
            <a:rect l="l" t="t" r="r" b="b"/>
            <a:pathLst>
              <a:path w="467359" h="4048760">
                <a:moveTo>
                  <a:pt x="467106" y="4048505"/>
                </a:moveTo>
                <a:lnTo>
                  <a:pt x="467106" y="0"/>
                </a:lnTo>
                <a:lnTo>
                  <a:pt x="0" y="0"/>
                </a:lnTo>
                <a:lnTo>
                  <a:pt x="0" y="4048505"/>
                </a:lnTo>
                <a:lnTo>
                  <a:pt x="4572" y="4048505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57200" y="9906"/>
                </a:lnTo>
                <a:lnTo>
                  <a:pt x="457200" y="4571"/>
                </a:lnTo>
                <a:lnTo>
                  <a:pt x="461772" y="9906"/>
                </a:lnTo>
                <a:lnTo>
                  <a:pt x="461772" y="4048505"/>
                </a:lnTo>
                <a:lnTo>
                  <a:pt x="467106" y="4048505"/>
                </a:lnTo>
                <a:close/>
              </a:path>
              <a:path w="467359" h="404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467359" h="4048760">
                <a:moveTo>
                  <a:pt x="9906" y="403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4038600"/>
                </a:lnTo>
                <a:lnTo>
                  <a:pt x="9906" y="4038600"/>
                </a:lnTo>
                <a:close/>
              </a:path>
              <a:path w="467359" h="4048760">
                <a:moveTo>
                  <a:pt x="461772" y="4038600"/>
                </a:moveTo>
                <a:lnTo>
                  <a:pt x="4572" y="4038600"/>
                </a:lnTo>
                <a:lnTo>
                  <a:pt x="9906" y="4043172"/>
                </a:lnTo>
                <a:lnTo>
                  <a:pt x="9906" y="4048505"/>
                </a:lnTo>
                <a:lnTo>
                  <a:pt x="457200" y="4048505"/>
                </a:lnTo>
                <a:lnTo>
                  <a:pt x="457200" y="4043172"/>
                </a:lnTo>
                <a:lnTo>
                  <a:pt x="461772" y="4038600"/>
                </a:lnTo>
                <a:close/>
              </a:path>
              <a:path w="467359" h="4048760">
                <a:moveTo>
                  <a:pt x="9906" y="4048505"/>
                </a:moveTo>
                <a:lnTo>
                  <a:pt x="9906" y="4043172"/>
                </a:lnTo>
                <a:lnTo>
                  <a:pt x="4572" y="4038600"/>
                </a:lnTo>
                <a:lnTo>
                  <a:pt x="4572" y="4048505"/>
                </a:lnTo>
                <a:lnTo>
                  <a:pt x="9906" y="4048505"/>
                </a:lnTo>
                <a:close/>
              </a:path>
              <a:path w="467359" h="4048760">
                <a:moveTo>
                  <a:pt x="461772" y="9906"/>
                </a:moveTo>
                <a:lnTo>
                  <a:pt x="457200" y="4571"/>
                </a:lnTo>
                <a:lnTo>
                  <a:pt x="457200" y="9906"/>
                </a:lnTo>
                <a:lnTo>
                  <a:pt x="461772" y="9906"/>
                </a:lnTo>
                <a:close/>
              </a:path>
              <a:path w="467359" h="4048760">
                <a:moveTo>
                  <a:pt x="461772" y="4038600"/>
                </a:moveTo>
                <a:lnTo>
                  <a:pt x="461772" y="9906"/>
                </a:lnTo>
                <a:lnTo>
                  <a:pt x="457200" y="9906"/>
                </a:lnTo>
                <a:lnTo>
                  <a:pt x="457200" y="4038600"/>
                </a:lnTo>
                <a:lnTo>
                  <a:pt x="461772" y="4038600"/>
                </a:lnTo>
                <a:close/>
              </a:path>
              <a:path w="467359" h="4048760">
                <a:moveTo>
                  <a:pt x="461772" y="4048505"/>
                </a:moveTo>
                <a:lnTo>
                  <a:pt x="461772" y="4038600"/>
                </a:lnTo>
                <a:lnTo>
                  <a:pt x="457200" y="4043172"/>
                </a:lnTo>
                <a:lnTo>
                  <a:pt x="457200" y="4048505"/>
                </a:lnTo>
                <a:lnTo>
                  <a:pt x="461772" y="404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515" y="1973833"/>
            <a:ext cx="224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b</a:t>
            </a:r>
            <a:r>
              <a:rPr sz="1950" b="1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8515" y="2583433"/>
            <a:ext cx="224790" cy="154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b</a:t>
            </a:r>
            <a:r>
              <a:rPr sz="1950" b="1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  <a:p>
            <a:pPr marR="5080">
              <a:lnSpc>
                <a:spcPct val="200000"/>
              </a:lnSpc>
            </a:pPr>
            <a:r>
              <a:rPr sz="2000" b="1" i="1" spc="-5" dirty="0">
                <a:latin typeface="Times New Roman"/>
                <a:cs typeface="Times New Roman"/>
              </a:rPr>
              <a:t>b</a:t>
            </a:r>
            <a:r>
              <a:rPr sz="1950" b="1" spc="15" baseline="-21367" dirty="0">
                <a:latin typeface="Times New Roman"/>
                <a:cs typeface="Times New Roman"/>
              </a:rPr>
              <a:t>3  </a:t>
            </a:r>
            <a:r>
              <a:rPr sz="2000" b="1" i="1" spc="-5" dirty="0">
                <a:latin typeface="Times New Roman"/>
                <a:cs typeface="Times New Roman"/>
              </a:rPr>
              <a:t>b</a:t>
            </a:r>
            <a:r>
              <a:rPr sz="1950" b="1" spc="22" baseline="-21367" dirty="0">
                <a:latin typeface="Times New Roman"/>
                <a:cs typeface="Times New Roman"/>
              </a:rPr>
              <a:t>4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8515" y="4412233"/>
            <a:ext cx="224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b</a:t>
            </a:r>
            <a:r>
              <a:rPr sz="1950" b="1" spc="22" baseline="-21367" dirty="0"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515" y="5021833"/>
            <a:ext cx="2247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latin typeface="Times New Roman"/>
                <a:cs typeface="Times New Roman"/>
              </a:rPr>
              <a:t>b</a:t>
            </a:r>
            <a:r>
              <a:rPr sz="1950" b="1" spc="22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8039" y="1872995"/>
            <a:ext cx="1295400" cy="449580"/>
          </a:xfrm>
          <a:custGeom>
            <a:avLst/>
            <a:gdLst/>
            <a:ahLst/>
            <a:cxnLst/>
            <a:rect l="l" t="t" r="r" b="b"/>
            <a:pathLst>
              <a:path w="1295400" h="449580">
                <a:moveTo>
                  <a:pt x="0" y="0"/>
                </a:moveTo>
                <a:lnTo>
                  <a:pt x="0" y="449580"/>
                </a:lnTo>
                <a:lnTo>
                  <a:pt x="1295400" y="449580"/>
                </a:lnTo>
                <a:lnTo>
                  <a:pt x="1295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3467" y="1868423"/>
            <a:ext cx="1305560" cy="459105"/>
          </a:xfrm>
          <a:custGeom>
            <a:avLst/>
            <a:gdLst/>
            <a:ahLst/>
            <a:cxnLst/>
            <a:rect l="l" t="t" r="r" b="b"/>
            <a:pathLst>
              <a:path w="1305560" h="459105">
                <a:moveTo>
                  <a:pt x="1305306" y="458723"/>
                </a:moveTo>
                <a:lnTo>
                  <a:pt x="1305306" y="0"/>
                </a:lnTo>
                <a:lnTo>
                  <a:pt x="0" y="0"/>
                </a:lnTo>
                <a:lnTo>
                  <a:pt x="0" y="458723"/>
                </a:lnTo>
                <a:lnTo>
                  <a:pt x="4572" y="458723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295400" y="9905"/>
                </a:lnTo>
                <a:lnTo>
                  <a:pt x="1295400" y="4571"/>
                </a:lnTo>
                <a:lnTo>
                  <a:pt x="1299972" y="9905"/>
                </a:lnTo>
                <a:lnTo>
                  <a:pt x="1299972" y="458723"/>
                </a:lnTo>
                <a:lnTo>
                  <a:pt x="1305306" y="458723"/>
                </a:lnTo>
                <a:close/>
              </a:path>
              <a:path w="1305560" h="459105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05560" h="459105">
                <a:moveTo>
                  <a:pt x="9905" y="44957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49579"/>
                </a:lnTo>
                <a:lnTo>
                  <a:pt x="9905" y="449579"/>
                </a:lnTo>
                <a:close/>
              </a:path>
              <a:path w="1305560" h="459105">
                <a:moveTo>
                  <a:pt x="1299972" y="449579"/>
                </a:moveTo>
                <a:lnTo>
                  <a:pt x="4572" y="449579"/>
                </a:lnTo>
                <a:lnTo>
                  <a:pt x="9905" y="454151"/>
                </a:lnTo>
                <a:lnTo>
                  <a:pt x="9905" y="458723"/>
                </a:lnTo>
                <a:lnTo>
                  <a:pt x="1295400" y="458723"/>
                </a:lnTo>
                <a:lnTo>
                  <a:pt x="1295400" y="454151"/>
                </a:lnTo>
                <a:lnTo>
                  <a:pt x="1299972" y="449579"/>
                </a:lnTo>
                <a:close/>
              </a:path>
              <a:path w="1305560" h="459105">
                <a:moveTo>
                  <a:pt x="9905" y="458723"/>
                </a:moveTo>
                <a:lnTo>
                  <a:pt x="9905" y="454151"/>
                </a:lnTo>
                <a:lnTo>
                  <a:pt x="4572" y="449579"/>
                </a:lnTo>
                <a:lnTo>
                  <a:pt x="4572" y="458723"/>
                </a:lnTo>
                <a:lnTo>
                  <a:pt x="9905" y="458723"/>
                </a:lnTo>
                <a:close/>
              </a:path>
              <a:path w="1305560" h="459105">
                <a:moveTo>
                  <a:pt x="1299972" y="9905"/>
                </a:moveTo>
                <a:lnTo>
                  <a:pt x="1295400" y="4571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560" h="459105">
                <a:moveTo>
                  <a:pt x="1299972" y="449579"/>
                </a:moveTo>
                <a:lnTo>
                  <a:pt x="1299972" y="9905"/>
                </a:lnTo>
                <a:lnTo>
                  <a:pt x="1295400" y="9905"/>
                </a:lnTo>
                <a:lnTo>
                  <a:pt x="1295400" y="449579"/>
                </a:lnTo>
                <a:lnTo>
                  <a:pt x="1299972" y="449579"/>
                </a:lnTo>
                <a:close/>
              </a:path>
              <a:path w="1305560" h="459105">
                <a:moveTo>
                  <a:pt x="1299972" y="458723"/>
                </a:moveTo>
                <a:lnTo>
                  <a:pt x="1299972" y="449579"/>
                </a:lnTo>
                <a:lnTo>
                  <a:pt x="1295400" y="454151"/>
                </a:lnTo>
                <a:lnTo>
                  <a:pt x="1295400" y="458723"/>
                </a:lnTo>
                <a:lnTo>
                  <a:pt x="1299972" y="4587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18039" y="1927351"/>
            <a:ext cx="1295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95"/>
              </a:spcBef>
              <a:tabLst>
                <a:tab pos="657860" algn="l"/>
              </a:tabLst>
            </a:pPr>
            <a:r>
              <a:rPr sz="2000" b="1" spc="-10" dirty="0">
                <a:latin typeface="宋体"/>
                <a:cs typeface="宋体"/>
              </a:rPr>
              <a:t>行	</a:t>
            </a:r>
            <a:r>
              <a:rPr sz="2000" b="1" i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1</a:t>
            </a:r>
            <a:r>
              <a:rPr sz="2000" b="1" i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6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18039" y="4463796"/>
            <a:ext cx="1447800" cy="449580"/>
          </a:xfrm>
          <a:custGeom>
            <a:avLst/>
            <a:gdLst/>
            <a:ahLst/>
            <a:cxnLst/>
            <a:rect l="l" t="t" r="r" b="b"/>
            <a:pathLst>
              <a:path w="1447800" h="449579">
                <a:moveTo>
                  <a:pt x="0" y="0"/>
                </a:moveTo>
                <a:lnTo>
                  <a:pt x="0" y="449579"/>
                </a:lnTo>
                <a:lnTo>
                  <a:pt x="1447800" y="449579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3467" y="4459223"/>
            <a:ext cx="1457960" cy="459105"/>
          </a:xfrm>
          <a:custGeom>
            <a:avLst/>
            <a:gdLst/>
            <a:ahLst/>
            <a:cxnLst/>
            <a:rect l="l" t="t" r="r" b="b"/>
            <a:pathLst>
              <a:path w="1457960" h="459104">
                <a:moveTo>
                  <a:pt x="1457706" y="458724"/>
                </a:moveTo>
                <a:lnTo>
                  <a:pt x="1457706" y="0"/>
                </a:lnTo>
                <a:lnTo>
                  <a:pt x="0" y="0"/>
                </a:lnTo>
                <a:lnTo>
                  <a:pt x="0" y="458724"/>
                </a:lnTo>
                <a:lnTo>
                  <a:pt x="4572" y="458724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458724"/>
                </a:lnTo>
                <a:lnTo>
                  <a:pt x="1457706" y="458724"/>
                </a:lnTo>
                <a:close/>
              </a:path>
              <a:path w="1457960" h="459104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457960" h="459104">
                <a:moveTo>
                  <a:pt x="9905" y="44957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449579"/>
                </a:lnTo>
                <a:lnTo>
                  <a:pt x="9905" y="449579"/>
                </a:lnTo>
                <a:close/>
              </a:path>
              <a:path w="1457960" h="459104">
                <a:moveTo>
                  <a:pt x="1452372" y="449579"/>
                </a:moveTo>
                <a:lnTo>
                  <a:pt x="4572" y="449579"/>
                </a:lnTo>
                <a:lnTo>
                  <a:pt x="9905" y="454151"/>
                </a:lnTo>
                <a:lnTo>
                  <a:pt x="9905" y="458724"/>
                </a:lnTo>
                <a:lnTo>
                  <a:pt x="1447800" y="458724"/>
                </a:lnTo>
                <a:lnTo>
                  <a:pt x="1447800" y="454151"/>
                </a:lnTo>
                <a:lnTo>
                  <a:pt x="1452372" y="449579"/>
                </a:lnTo>
                <a:close/>
              </a:path>
              <a:path w="1457960" h="459104">
                <a:moveTo>
                  <a:pt x="9905" y="458724"/>
                </a:moveTo>
                <a:lnTo>
                  <a:pt x="9905" y="454151"/>
                </a:lnTo>
                <a:lnTo>
                  <a:pt x="4572" y="449579"/>
                </a:lnTo>
                <a:lnTo>
                  <a:pt x="4572" y="458724"/>
                </a:lnTo>
                <a:lnTo>
                  <a:pt x="9905" y="458724"/>
                </a:lnTo>
                <a:close/>
              </a:path>
              <a:path w="1457960" h="459104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459104">
                <a:moveTo>
                  <a:pt x="1452372" y="449579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449579"/>
                </a:lnTo>
                <a:lnTo>
                  <a:pt x="1452372" y="449579"/>
                </a:lnTo>
                <a:close/>
              </a:path>
              <a:path w="1457960" h="459104">
                <a:moveTo>
                  <a:pt x="1452372" y="458724"/>
                </a:moveTo>
                <a:lnTo>
                  <a:pt x="1452372" y="449579"/>
                </a:lnTo>
                <a:lnTo>
                  <a:pt x="1447800" y="454151"/>
                </a:lnTo>
                <a:lnTo>
                  <a:pt x="1447800" y="458724"/>
                </a:lnTo>
                <a:lnTo>
                  <a:pt x="1452372" y="458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18039" y="4518152"/>
            <a:ext cx="1447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95"/>
              </a:spcBef>
              <a:tabLst>
                <a:tab pos="501650" algn="l"/>
              </a:tabLst>
            </a:pPr>
            <a:r>
              <a:rPr sz="2000" b="1" spc="-10" dirty="0">
                <a:latin typeface="宋体"/>
                <a:cs typeface="宋体"/>
              </a:rPr>
              <a:t>列	</a:t>
            </a:r>
            <a:r>
              <a:rPr sz="2000" b="1" i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2</a:t>
            </a:r>
            <a:r>
              <a:rPr sz="2000" b="1" i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3</a:t>
            </a:r>
            <a:r>
              <a:rPr sz="1950" b="1" spc="-44" baseline="-21367" dirty="0">
                <a:latin typeface="Times New Roman"/>
                <a:cs typeface="Times New Roman"/>
              </a:rPr>
              <a:t> </a:t>
            </a:r>
            <a:r>
              <a:rPr sz="2000" b="1" i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4</a:t>
            </a:r>
            <a:r>
              <a:rPr sz="2000" b="1" i="1" spc="5" dirty="0">
                <a:latin typeface="Times New Roman"/>
                <a:cs typeface="Times New Roman"/>
              </a:rPr>
              <a:t>b</a:t>
            </a:r>
            <a:r>
              <a:rPr sz="1950" b="1" spc="7" baseline="-21367" dirty="0">
                <a:latin typeface="Times New Roman"/>
                <a:cs typeface="Times New Roman"/>
              </a:rPr>
              <a:t>5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3039" y="2038350"/>
            <a:ext cx="1905000" cy="127635"/>
          </a:xfrm>
          <a:custGeom>
            <a:avLst/>
            <a:gdLst/>
            <a:ahLst/>
            <a:cxnLst/>
            <a:rect l="l" t="t" r="r" b="b"/>
            <a:pathLst>
              <a:path w="1905000" h="127635">
                <a:moveTo>
                  <a:pt x="1828799" y="63246"/>
                </a:moveTo>
                <a:lnTo>
                  <a:pt x="18203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1819819" y="74675"/>
                </a:lnTo>
                <a:lnTo>
                  <a:pt x="1828799" y="63246"/>
                </a:lnTo>
                <a:close/>
              </a:path>
              <a:path w="1905000" h="127635">
                <a:moveTo>
                  <a:pt x="1905000" y="63245"/>
                </a:moveTo>
                <a:lnTo>
                  <a:pt x="1778507" y="0"/>
                </a:lnTo>
                <a:lnTo>
                  <a:pt x="1820317" y="52577"/>
                </a:lnTo>
                <a:lnTo>
                  <a:pt x="1828799" y="52577"/>
                </a:lnTo>
                <a:lnTo>
                  <a:pt x="1828799" y="101805"/>
                </a:lnTo>
                <a:lnTo>
                  <a:pt x="1905000" y="63245"/>
                </a:lnTo>
                <a:close/>
              </a:path>
              <a:path w="1905000" h="127635">
                <a:moveTo>
                  <a:pt x="1828799" y="101805"/>
                </a:moveTo>
                <a:lnTo>
                  <a:pt x="1828799" y="74675"/>
                </a:lnTo>
                <a:lnTo>
                  <a:pt x="1819819" y="74675"/>
                </a:lnTo>
                <a:lnTo>
                  <a:pt x="1778507" y="127253"/>
                </a:lnTo>
                <a:lnTo>
                  <a:pt x="1828799" y="101805"/>
                </a:lnTo>
                <a:close/>
              </a:path>
              <a:path w="1905000" h="127635">
                <a:moveTo>
                  <a:pt x="1828799" y="74675"/>
                </a:moveTo>
                <a:lnTo>
                  <a:pt x="1828799" y="63246"/>
                </a:lnTo>
                <a:lnTo>
                  <a:pt x="1819819" y="74675"/>
                </a:lnTo>
                <a:lnTo>
                  <a:pt x="1828799" y="74675"/>
                </a:lnTo>
                <a:close/>
              </a:path>
              <a:path w="1905000" h="127635">
                <a:moveTo>
                  <a:pt x="1828799" y="63245"/>
                </a:moveTo>
                <a:lnTo>
                  <a:pt x="1828799" y="52577"/>
                </a:lnTo>
                <a:lnTo>
                  <a:pt x="1820317" y="52577"/>
                </a:lnTo>
                <a:lnTo>
                  <a:pt x="1828799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13039" y="2787776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599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613039" y="3397377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13039" y="3930777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13039" y="4629150"/>
            <a:ext cx="1905000" cy="127635"/>
          </a:xfrm>
          <a:custGeom>
            <a:avLst/>
            <a:gdLst/>
            <a:ahLst/>
            <a:cxnLst/>
            <a:rect l="l" t="t" r="r" b="b"/>
            <a:pathLst>
              <a:path w="1905000" h="127635">
                <a:moveTo>
                  <a:pt x="1828799" y="63246"/>
                </a:moveTo>
                <a:lnTo>
                  <a:pt x="18203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1819819" y="74675"/>
                </a:lnTo>
                <a:lnTo>
                  <a:pt x="1828799" y="63246"/>
                </a:lnTo>
                <a:close/>
              </a:path>
              <a:path w="1905000" h="127635">
                <a:moveTo>
                  <a:pt x="1905000" y="63246"/>
                </a:moveTo>
                <a:lnTo>
                  <a:pt x="1778507" y="0"/>
                </a:lnTo>
                <a:lnTo>
                  <a:pt x="1820317" y="52577"/>
                </a:lnTo>
                <a:lnTo>
                  <a:pt x="1828799" y="52577"/>
                </a:lnTo>
                <a:lnTo>
                  <a:pt x="1828799" y="101805"/>
                </a:lnTo>
                <a:lnTo>
                  <a:pt x="1905000" y="63246"/>
                </a:lnTo>
                <a:close/>
              </a:path>
              <a:path w="1905000" h="127635">
                <a:moveTo>
                  <a:pt x="1828799" y="101805"/>
                </a:moveTo>
                <a:lnTo>
                  <a:pt x="1828799" y="74675"/>
                </a:lnTo>
                <a:lnTo>
                  <a:pt x="1819819" y="74675"/>
                </a:lnTo>
                <a:lnTo>
                  <a:pt x="1778507" y="127253"/>
                </a:lnTo>
                <a:lnTo>
                  <a:pt x="1828799" y="101805"/>
                </a:lnTo>
                <a:close/>
              </a:path>
              <a:path w="1905000" h="127635">
                <a:moveTo>
                  <a:pt x="1828799" y="74675"/>
                </a:moveTo>
                <a:lnTo>
                  <a:pt x="1828799" y="63246"/>
                </a:lnTo>
                <a:lnTo>
                  <a:pt x="1819819" y="74675"/>
                </a:lnTo>
                <a:lnTo>
                  <a:pt x="1828799" y="74675"/>
                </a:lnTo>
                <a:close/>
              </a:path>
              <a:path w="1905000" h="127635">
                <a:moveTo>
                  <a:pt x="1828799" y="63245"/>
                </a:moveTo>
                <a:lnTo>
                  <a:pt x="1828799" y="52577"/>
                </a:lnTo>
                <a:lnTo>
                  <a:pt x="1820317" y="52577"/>
                </a:lnTo>
                <a:lnTo>
                  <a:pt x="1828799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613039" y="514997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49993" y="2101595"/>
            <a:ext cx="127635" cy="3065780"/>
          </a:xfrm>
          <a:custGeom>
            <a:avLst/>
            <a:gdLst/>
            <a:ahLst/>
            <a:cxnLst/>
            <a:rect l="l" t="t" r="r" b="b"/>
            <a:pathLst>
              <a:path w="127635" h="3065779">
                <a:moveTo>
                  <a:pt x="127253" y="127253"/>
                </a:moveTo>
                <a:lnTo>
                  <a:pt x="63245" y="0"/>
                </a:lnTo>
                <a:lnTo>
                  <a:pt x="0" y="127253"/>
                </a:lnTo>
                <a:lnTo>
                  <a:pt x="52577" y="84811"/>
                </a:lnTo>
                <a:lnTo>
                  <a:pt x="52577" y="76199"/>
                </a:lnTo>
                <a:lnTo>
                  <a:pt x="74675" y="76199"/>
                </a:lnTo>
                <a:lnTo>
                  <a:pt x="74675" y="85316"/>
                </a:lnTo>
                <a:lnTo>
                  <a:pt x="127253" y="127253"/>
                </a:lnTo>
                <a:close/>
              </a:path>
              <a:path w="127635" h="3065779">
                <a:moveTo>
                  <a:pt x="63245" y="76199"/>
                </a:moveTo>
                <a:lnTo>
                  <a:pt x="52577" y="76199"/>
                </a:lnTo>
                <a:lnTo>
                  <a:pt x="52577" y="84811"/>
                </a:lnTo>
                <a:lnTo>
                  <a:pt x="63245" y="76199"/>
                </a:lnTo>
                <a:close/>
              </a:path>
              <a:path w="127635" h="3065779">
                <a:moveTo>
                  <a:pt x="74676" y="3065526"/>
                </a:moveTo>
                <a:lnTo>
                  <a:pt x="74675" y="85316"/>
                </a:lnTo>
                <a:lnTo>
                  <a:pt x="63245" y="76199"/>
                </a:lnTo>
                <a:lnTo>
                  <a:pt x="52577" y="84811"/>
                </a:lnTo>
                <a:lnTo>
                  <a:pt x="52578" y="3065526"/>
                </a:lnTo>
                <a:lnTo>
                  <a:pt x="74676" y="3065526"/>
                </a:lnTo>
                <a:close/>
              </a:path>
              <a:path w="127635" h="3065779">
                <a:moveTo>
                  <a:pt x="74675" y="85316"/>
                </a:moveTo>
                <a:lnTo>
                  <a:pt x="74675" y="76199"/>
                </a:lnTo>
                <a:lnTo>
                  <a:pt x="63245" y="76199"/>
                </a:lnTo>
                <a:lnTo>
                  <a:pt x="74675" y="85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64193" y="3930396"/>
            <a:ext cx="127635" cy="749935"/>
          </a:xfrm>
          <a:custGeom>
            <a:avLst/>
            <a:gdLst/>
            <a:ahLst/>
            <a:cxnLst/>
            <a:rect l="l" t="t" r="r" b="b"/>
            <a:pathLst>
              <a:path w="127635" h="749935">
                <a:moveTo>
                  <a:pt x="63245" y="673608"/>
                </a:moveTo>
                <a:lnTo>
                  <a:pt x="0" y="622553"/>
                </a:lnTo>
                <a:lnTo>
                  <a:pt x="52577" y="728343"/>
                </a:lnTo>
                <a:lnTo>
                  <a:pt x="52577" y="673608"/>
                </a:lnTo>
                <a:lnTo>
                  <a:pt x="63245" y="673608"/>
                </a:lnTo>
                <a:close/>
              </a:path>
              <a:path w="127635" h="749935">
                <a:moveTo>
                  <a:pt x="74675" y="664491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664996"/>
                </a:lnTo>
                <a:lnTo>
                  <a:pt x="63245" y="673607"/>
                </a:lnTo>
                <a:lnTo>
                  <a:pt x="74675" y="664491"/>
                </a:lnTo>
                <a:close/>
              </a:path>
              <a:path w="127635" h="749935">
                <a:moveTo>
                  <a:pt x="74675" y="727084"/>
                </a:moveTo>
                <a:lnTo>
                  <a:pt x="74675" y="673608"/>
                </a:lnTo>
                <a:lnTo>
                  <a:pt x="52577" y="673608"/>
                </a:lnTo>
                <a:lnTo>
                  <a:pt x="52577" y="728343"/>
                </a:lnTo>
                <a:lnTo>
                  <a:pt x="63245" y="749807"/>
                </a:lnTo>
                <a:lnTo>
                  <a:pt x="74675" y="727084"/>
                </a:lnTo>
                <a:close/>
              </a:path>
              <a:path w="127635" h="749935">
                <a:moveTo>
                  <a:pt x="127253" y="622553"/>
                </a:moveTo>
                <a:lnTo>
                  <a:pt x="63245" y="673608"/>
                </a:lnTo>
                <a:lnTo>
                  <a:pt x="74675" y="673608"/>
                </a:lnTo>
                <a:lnTo>
                  <a:pt x="74675" y="727084"/>
                </a:lnTo>
                <a:lnTo>
                  <a:pt x="127253" y="6225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92793" y="3396996"/>
            <a:ext cx="127635" cy="1295400"/>
          </a:xfrm>
          <a:custGeom>
            <a:avLst/>
            <a:gdLst/>
            <a:ahLst/>
            <a:cxnLst/>
            <a:rect l="l" t="t" r="r" b="b"/>
            <a:pathLst>
              <a:path w="127635" h="1295400">
                <a:moveTo>
                  <a:pt x="63245" y="1219200"/>
                </a:moveTo>
                <a:lnTo>
                  <a:pt x="0" y="1168907"/>
                </a:lnTo>
                <a:lnTo>
                  <a:pt x="52577" y="1274064"/>
                </a:lnTo>
                <a:lnTo>
                  <a:pt x="52577" y="1219200"/>
                </a:lnTo>
                <a:lnTo>
                  <a:pt x="63245" y="1219200"/>
                </a:lnTo>
                <a:close/>
              </a:path>
              <a:path w="127635" h="1295400">
                <a:moveTo>
                  <a:pt x="74675" y="12102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1210717"/>
                </a:lnTo>
                <a:lnTo>
                  <a:pt x="63245" y="1219200"/>
                </a:lnTo>
                <a:lnTo>
                  <a:pt x="74675" y="1210219"/>
                </a:lnTo>
                <a:close/>
              </a:path>
              <a:path w="127635" h="1295400">
                <a:moveTo>
                  <a:pt x="74675" y="1272812"/>
                </a:moveTo>
                <a:lnTo>
                  <a:pt x="74675" y="1219200"/>
                </a:lnTo>
                <a:lnTo>
                  <a:pt x="52577" y="1219200"/>
                </a:lnTo>
                <a:lnTo>
                  <a:pt x="52577" y="1274064"/>
                </a:lnTo>
                <a:lnTo>
                  <a:pt x="63245" y="1295400"/>
                </a:lnTo>
                <a:lnTo>
                  <a:pt x="74675" y="1272812"/>
                </a:lnTo>
                <a:close/>
              </a:path>
              <a:path w="127635" h="1295400">
                <a:moveTo>
                  <a:pt x="127253" y="1168907"/>
                </a:moveTo>
                <a:lnTo>
                  <a:pt x="63245" y="1219200"/>
                </a:lnTo>
                <a:lnTo>
                  <a:pt x="74675" y="1219200"/>
                </a:lnTo>
                <a:lnTo>
                  <a:pt x="74675" y="1272812"/>
                </a:lnTo>
                <a:lnTo>
                  <a:pt x="127253" y="1168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21393" y="2787395"/>
            <a:ext cx="127635" cy="1905000"/>
          </a:xfrm>
          <a:custGeom>
            <a:avLst/>
            <a:gdLst/>
            <a:ahLst/>
            <a:cxnLst/>
            <a:rect l="l" t="t" r="r" b="b"/>
            <a:pathLst>
              <a:path w="127635" h="1905000">
                <a:moveTo>
                  <a:pt x="63245" y="1828800"/>
                </a:moveTo>
                <a:lnTo>
                  <a:pt x="0" y="1778508"/>
                </a:lnTo>
                <a:lnTo>
                  <a:pt x="52577" y="1883664"/>
                </a:lnTo>
                <a:lnTo>
                  <a:pt x="52577" y="1828800"/>
                </a:lnTo>
                <a:lnTo>
                  <a:pt x="63245" y="1828800"/>
                </a:lnTo>
                <a:close/>
              </a:path>
              <a:path w="127635" h="1905000">
                <a:moveTo>
                  <a:pt x="74675" y="18198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1820317"/>
                </a:lnTo>
                <a:lnTo>
                  <a:pt x="63245" y="1828800"/>
                </a:lnTo>
                <a:lnTo>
                  <a:pt x="74675" y="1819819"/>
                </a:lnTo>
                <a:close/>
              </a:path>
              <a:path w="127635" h="1905000">
                <a:moveTo>
                  <a:pt x="74675" y="1882412"/>
                </a:moveTo>
                <a:lnTo>
                  <a:pt x="74675" y="1828800"/>
                </a:lnTo>
                <a:lnTo>
                  <a:pt x="52577" y="1828800"/>
                </a:lnTo>
                <a:lnTo>
                  <a:pt x="52577" y="1883664"/>
                </a:lnTo>
                <a:lnTo>
                  <a:pt x="63245" y="1905000"/>
                </a:lnTo>
                <a:lnTo>
                  <a:pt x="74675" y="1882412"/>
                </a:lnTo>
                <a:close/>
              </a:path>
              <a:path w="127635" h="1905000">
                <a:moveTo>
                  <a:pt x="127253" y="1778508"/>
                </a:moveTo>
                <a:lnTo>
                  <a:pt x="63245" y="1828800"/>
                </a:lnTo>
                <a:lnTo>
                  <a:pt x="74675" y="1828800"/>
                </a:lnTo>
                <a:lnTo>
                  <a:pt x="74675" y="1882412"/>
                </a:lnTo>
                <a:lnTo>
                  <a:pt x="127253" y="1778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446409" y="5781547"/>
            <a:ext cx="155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baseline="-20833" dirty="0">
                <a:latin typeface="Times New Roman"/>
                <a:cs typeface="Times New Roman"/>
              </a:rPr>
              <a:t>3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baseline="-20833" dirty="0">
                <a:latin typeface="Times New Roman"/>
                <a:cs typeface="Times New Roman"/>
              </a:rPr>
              <a:t>4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baseline="-20833" dirty="0">
                <a:latin typeface="Times New Roman"/>
                <a:cs typeface="Times New Roman"/>
              </a:rPr>
              <a:t>5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baseline="-20833" dirty="0">
                <a:latin typeface="Times New Roman"/>
                <a:cs typeface="Times New Roman"/>
              </a:rPr>
              <a:t>6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7963" y="6314947"/>
            <a:ext cx="916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9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08239" y="629297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553083" y="5785358"/>
            <a:ext cx="1815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行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baseline="-20833" dirty="0">
                <a:latin typeface="Times New Roman"/>
                <a:cs typeface="Times New Roman"/>
              </a:rPr>
              <a:t>6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1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=3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3795" y="6356858"/>
            <a:ext cx="2538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列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7" baseline="-20833" dirty="0">
                <a:latin typeface="Times New Roman"/>
                <a:cs typeface="Times New Roman"/>
              </a:rPr>
              <a:t>2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7" baseline="-20833" dirty="0">
                <a:latin typeface="Times New Roman"/>
                <a:cs typeface="Times New Roman"/>
              </a:rPr>
              <a:t>3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7" baseline="-20833" dirty="0">
                <a:latin typeface="Times New Roman"/>
                <a:cs typeface="Times New Roman"/>
              </a:rPr>
              <a:t>4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400" spc="-7" baseline="-20833" dirty="0">
                <a:latin typeface="Times New Roman"/>
                <a:cs typeface="Times New Roman"/>
              </a:rPr>
              <a:t>5</a:t>
            </a:r>
            <a:r>
              <a:rPr sz="2400" spc="-5" dirty="0">
                <a:latin typeface="Times New Roman"/>
                <a:cs typeface="Times New Roman"/>
              </a:rPr>
              <a:t>=1001=9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75239" y="6292977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5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47027" y="614019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571500" y="228599"/>
                </a:moveTo>
                <a:lnTo>
                  <a:pt x="571500" y="76199"/>
                </a:lnTo>
                <a:lnTo>
                  <a:pt x="0" y="76200"/>
                </a:lnTo>
                <a:lnTo>
                  <a:pt x="0" y="228600"/>
                </a:lnTo>
                <a:lnTo>
                  <a:pt x="571500" y="228599"/>
                </a:lnTo>
                <a:close/>
              </a:path>
              <a:path w="762000" h="304800">
                <a:moveTo>
                  <a:pt x="762000" y="152399"/>
                </a:moveTo>
                <a:lnTo>
                  <a:pt x="571500" y="0"/>
                </a:lnTo>
                <a:lnTo>
                  <a:pt x="571500" y="304799"/>
                </a:lnTo>
                <a:lnTo>
                  <a:pt x="762000" y="152399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42467" y="6130290"/>
            <a:ext cx="774700" cy="325120"/>
          </a:xfrm>
          <a:custGeom>
            <a:avLst/>
            <a:gdLst/>
            <a:ahLst/>
            <a:cxnLst/>
            <a:rect l="l" t="t" r="r" b="b"/>
            <a:pathLst>
              <a:path w="774700" h="325120">
                <a:moveTo>
                  <a:pt x="576072" y="81534"/>
                </a:moveTo>
                <a:lnTo>
                  <a:pt x="0" y="81534"/>
                </a:lnTo>
                <a:lnTo>
                  <a:pt x="0" y="243840"/>
                </a:lnTo>
                <a:lnTo>
                  <a:pt x="4572" y="243840"/>
                </a:lnTo>
                <a:lnTo>
                  <a:pt x="4572" y="91440"/>
                </a:lnTo>
                <a:lnTo>
                  <a:pt x="9905" y="86106"/>
                </a:lnTo>
                <a:lnTo>
                  <a:pt x="9905" y="91440"/>
                </a:lnTo>
                <a:lnTo>
                  <a:pt x="571500" y="91440"/>
                </a:lnTo>
                <a:lnTo>
                  <a:pt x="571500" y="86106"/>
                </a:lnTo>
                <a:lnTo>
                  <a:pt x="576072" y="81534"/>
                </a:lnTo>
                <a:close/>
              </a:path>
              <a:path w="774700" h="325120">
                <a:moveTo>
                  <a:pt x="9905" y="91440"/>
                </a:moveTo>
                <a:lnTo>
                  <a:pt x="9905" y="86106"/>
                </a:lnTo>
                <a:lnTo>
                  <a:pt x="4572" y="91440"/>
                </a:lnTo>
                <a:lnTo>
                  <a:pt x="9905" y="91440"/>
                </a:lnTo>
                <a:close/>
              </a:path>
              <a:path w="774700" h="325120">
                <a:moveTo>
                  <a:pt x="9905" y="233934"/>
                </a:moveTo>
                <a:lnTo>
                  <a:pt x="9905" y="91440"/>
                </a:lnTo>
                <a:lnTo>
                  <a:pt x="4572" y="91440"/>
                </a:lnTo>
                <a:lnTo>
                  <a:pt x="4572" y="233934"/>
                </a:lnTo>
                <a:lnTo>
                  <a:pt x="9905" y="233934"/>
                </a:lnTo>
                <a:close/>
              </a:path>
              <a:path w="774700" h="325120">
                <a:moveTo>
                  <a:pt x="581406" y="305562"/>
                </a:moveTo>
                <a:lnTo>
                  <a:pt x="581406" y="233934"/>
                </a:lnTo>
                <a:lnTo>
                  <a:pt x="4572" y="233934"/>
                </a:lnTo>
                <a:lnTo>
                  <a:pt x="9905" y="238506"/>
                </a:lnTo>
                <a:lnTo>
                  <a:pt x="9906" y="243840"/>
                </a:lnTo>
                <a:lnTo>
                  <a:pt x="571500" y="243840"/>
                </a:lnTo>
                <a:lnTo>
                  <a:pt x="571500" y="238506"/>
                </a:lnTo>
                <a:lnTo>
                  <a:pt x="576072" y="243840"/>
                </a:lnTo>
                <a:lnTo>
                  <a:pt x="576072" y="309829"/>
                </a:lnTo>
                <a:lnTo>
                  <a:pt x="581406" y="305562"/>
                </a:lnTo>
                <a:close/>
              </a:path>
              <a:path w="774700" h="325120">
                <a:moveTo>
                  <a:pt x="9906" y="243840"/>
                </a:moveTo>
                <a:lnTo>
                  <a:pt x="9905" y="238506"/>
                </a:lnTo>
                <a:lnTo>
                  <a:pt x="4572" y="233934"/>
                </a:lnTo>
                <a:lnTo>
                  <a:pt x="4572" y="243840"/>
                </a:lnTo>
                <a:lnTo>
                  <a:pt x="9906" y="243840"/>
                </a:lnTo>
                <a:close/>
              </a:path>
              <a:path w="774700" h="325120">
                <a:moveTo>
                  <a:pt x="774192" y="162306"/>
                </a:moveTo>
                <a:lnTo>
                  <a:pt x="571500" y="0"/>
                </a:lnTo>
                <a:lnTo>
                  <a:pt x="571500" y="81534"/>
                </a:lnTo>
                <a:lnTo>
                  <a:pt x="573786" y="81534"/>
                </a:lnTo>
                <a:lnTo>
                  <a:pt x="573786" y="13716"/>
                </a:lnTo>
                <a:lnTo>
                  <a:pt x="581406" y="9906"/>
                </a:lnTo>
                <a:lnTo>
                  <a:pt x="581406" y="19812"/>
                </a:lnTo>
                <a:lnTo>
                  <a:pt x="759999" y="162687"/>
                </a:lnTo>
                <a:lnTo>
                  <a:pt x="764286" y="159258"/>
                </a:lnTo>
                <a:lnTo>
                  <a:pt x="764286" y="170238"/>
                </a:lnTo>
                <a:lnTo>
                  <a:pt x="774192" y="162306"/>
                </a:lnTo>
                <a:close/>
              </a:path>
              <a:path w="774700" h="325120">
                <a:moveTo>
                  <a:pt x="576072" y="91440"/>
                </a:moveTo>
                <a:lnTo>
                  <a:pt x="576072" y="81534"/>
                </a:lnTo>
                <a:lnTo>
                  <a:pt x="571500" y="86106"/>
                </a:lnTo>
                <a:lnTo>
                  <a:pt x="571500" y="91440"/>
                </a:lnTo>
                <a:lnTo>
                  <a:pt x="576072" y="91440"/>
                </a:lnTo>
                <a:close/>
              </a:path>
              <a:path w="774700" h="325120">
                <a:moveTo>
                  <a:pt x="576072" y="243840"/>
                </a:moveTo>
                <a:lnTo>
                  <a:pt x="571500" y="238506"/>
                </a:lnTo>
                <a:lnTo>
                  <a:pt x="571500" y="243840"/>
                </a:lnTo>
                <a:lnTo>
                  <a:pt x="576072" y="243840"/>
                </a:lnTo>
                <a:close/>
              </a:path>
              <a:path w="774700" h="325120">
                <a:moveTo>
                  <a:pt x="576072" y="309829"/>
                </a:moveTo>
                <a:lnTo>
                  <a:pt x="576072" y="243840"/>
                </a:lnTo>
                <a:lnTo>
                  <a:pt x="571500" y="243840"/>
                </a:lnTo>
                <a:lnTo>
                  <a:pt x="571500" y="324612"/>
                </a:lnTo>
                <a:lnTo>
                  <a:pt x="573786" y="322781"/>
                </a:lnTo>
                <a:lnTo>
                  <a:pt x="573786" y="311658"/>
                </a:lnTo>
                <a:lnTo>
                  <a:pt x="576072" y="309829"/>
                </a:lnTo>
                <a:close/>
              </a:path>
              <a:path w="774700" h="325120">
                <a:moveTo>
                  <a:pt x="581406" y="19812"/>
                </a:moveTo>
                <a:lnTo>
                  <a:pt x="581406" y="9906"/>
                </a:lnTo>
                <a:lnTo>
                  <a:pt x="573786" y="13716"/>
                </a:lnTo>
                <a:lnTo>
                  <a:pt x="581406" y="19812"/>
                </a:lnTo>
                <a:close/>
              </a:path>
              <a:path w="774700" h="325120">
                <a:moveTo>
                  <a:pt x="581406" y="91440"/>
                </a:moveTo>
                <a:lnTo>
                  <a:pt x="581406" y="19812"/>
                </a:lnTo>
                <a:lnTo>
                  <a:pt x="573786" y="13716"/>
                </a:lnTo>
                <a:lnTo>
                  <a:pt x="573786" y="81534"/>
                </a:lnTo>
                <a:lnTo>
                  <a:pt x="576072" y="81534"/>
                </a:lnTo>
                <a:lnTo>
                  <a:pt x="576072" y="91440"/>
                </a:lnTo>
                <a:lnTo>
                  <a:pt x="581406" y="91440"/>
                </a:lnTo>
                <a:close/>
              </a:path>
              <a:path w="774700" h="325120">
                <a:moveTo>
                  <a:pt x="764286" y="170238"/>
                </a:moveTo>
                <a:lnTo>
                  <a:pt x="764286" y="166116"/>
                </a:lnTo>
                <a:lnTo>
                  <a:pt x="759999" y="162687"/>
                </a:lnTo>
                <a:lnTo>
                  <a:pt x="573786" y="311658"/>
                </a:lnTo>
                <a:lnTo>
                  <a:pt x="581406" y="314706"/>
                </a:lnTo>
                <a:lnTo>
                  <a:pt x="581406" y="316679"/>
                </a:lnTo>
                <a:lnTo>
                  <a:pt x="764286" y="170238"/>
                </a:lnTo>
                <a:close/>
              </a:path>
              <a:path w="774700" h="325120">
                <a:moveTo>
                  <a:pt x="581406" y="316679"/>
                </a:moveTo>
                <a:lnTo>
                  <a:pt x="581406" y="314706"/>
                </a:lnTo>
                <a:lnTo>
                  <a:pt x="573786" y="311658"/>
                </a:lnTo>
                <a:lnTo>
                  <a:pt x="573786" y="322781"/>
                </a:lnTo>
                <a:lnTo>
                  <a:pt x="581406" y="316679"/>
                </a:lnTo>
                <a:close/>
              </a:path>
              <a:path w="774700" h="325120">
                <a:moveTo>
                  <a:pt x="764286" y="166116"/>
                </a:moveTo>
                <a:lnTo>
                  <a:pt x="764286" y="159258"/>
                </a:lnTo>
                <a:lnTo>
                  <a:pt x="759999" y="162687"/>
                </a:lnTo>
                <a:lnTo>
                  <a:pt x="764286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37039" y="6140196"/>
            <a:ext cx="762000" cy="304800"/>
          </a:xfrm>
          <a:custGeom>
            <a:avLst/>
            <a:gdLst/>
            <a:ahLst/>
            <a:cxnLst/>
            <a:rect l="l" t="t" r="r" b="b"/>
            <a:pathLst>
              <a:path w="762000" h="304800">
                <a:moveTo>
                  <a:pt x="571500" y="228599"/>
                </a:moveTo>
                <a:lnTo>
                  <a:pt x="571500" y="76199"/>
                </a:lnTo>
                <a:lnTo>
                  <a:pt x="0" y="76200"/>
                </a:lnTo>
                <a:lnTo>
                  <a:pt x="0" y="228600"/>
                </a:lnTo>
                <a:lnTo>
                  <a:pt x="571500" y="228599"/>
                </a:lnTo>
                <a:close/>
              </a:path>
              <a:path w="762000" h="304800">
                <a:moveTo>
                  <a:pt x="762000" y="152399"/>
                </a:moveTo>
                <a:lnTo>
                  <a:pt x="571500" y="0"/>
                </a:lnTo>
                <a:lnTo>
                  <a:pt x="571500" y="304799"/>
                </a:lnTo>
                <a:lnTo>
                  <a:pt x="762000" y="152399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32467" y="6130290"/>
            <a:ext cx="774700" cy="325120"/>
          </a:xfrm>
          <a:custGeom>
            <a:avLst/>
            <a:gdLst/>
            <a:ahLst/>
            <a:cxnLst/>
            <a:rect l="l" t="t" r="r" b="b"/>
            <a:pathLst>
              <a:path w="774700" h="325120">
                <a:moveTo>
                  <a:pt x="576072" y="81534"/>
                </a:moveTo>
                <a:lnTo>
                  <a:pt x="0" y="81534"/>
                </a:lnTo>
                <a:lnTo>
                  <a:pt x="0" y="243840"/>
                </a:lnTo>
                <a:lnTo>
                  <a:pt x="4572" y="243840"/>
                </a:lnTo>
                <a:lnTo>
                  <a:pt x="4572" y="91440"/>
                </a:lnTo>
                <a:lnTo>
                  <a:pt x="9905" y="86106"/>
                </a:lnTo>
                <a:lnTo>
                  <a:pt x="9905" y="91440"/>
                </a:lnTo>
                <a:lnTo>
                  <a:pt x="571500" y="91440"/>
                </a:lnTo>
                <a:lnTo>
                  <a:pt x="571500" y="86106"/>
                </a:lnTo>
                <a:lnTo>
                  <a:pt x="576072" y="81534"/>
                </a:lnTo>
                <a:close/>
              </a:path>
              <a:path w="774700" h="325120">
                <a:moveTo>
                  <a:pt x="9905" y="91440"/>
                </a:moveTo>
                <a:lnTo>
                  <a:pt x="9905" y="86106"/>
                </a:lnTo>
                <a:lnTo>
                  <a:pt x="4572" y="91440"/>
                </a:lnTo>
                <a:lnTo>
                  <a:pt x="9905" y="91440"/>
                </a:lnTo>
                <a:close/>
              </a:path>
              <a:path w="774700" h="325120">
                <a:moveTo>
                  <a:pt x="9905" y="233934"/>
                </a:moveTo>
                <a:lnTo>
                  <a:pt x="9905" y="91440"/>
                </a:lnTo>
                <a:lnTo>
                  <a:pt x="4572" y="91440"/>
                </a:lnTo>
                <a:lnTo>
                  <a:pt x="4572" y="233934"/>
                </a:lnTo>
                <a:lnTo>
                  <a:pt x="9905" y="233934"/>
                </a:lnTo>
                <a:close/>
              </a:path>
              <a:path w="774700" h="325120">
                <a:moveTo>
                  <a:pt x="581406" y="305562"/>
                </a:moveTo>
                <a:lnTo>
                  <a:pt x="581406" y="233934"/>
                </a:lnTo>
                <a:lnTo>
                  <a:pt x="4572" y="233934"/>
                </a:lnTo>
                <a:lnTo>
                  <a:pt x="9905" y="238506"/>
                </a:lnTo>
                <a:lnTo>
                  <a:pt x="9906" y="243840"/>
                </a:lnTo>
                <a:lnTo>
                  <a:pt x="571500" y="243840"/>
                </a:lnTo>
                <a:lnTo>
                  <a:pt x="571500" y="238506"/>
                </a:lnTo>
                <a:lnTo>
                  <a:pt x="576072" y="243840"/>
                </a:lnTo>
                <a:lnTo>
                  <a:pt x="576072" y="309829"/>
                </a:lnTo>
                <a:lnTo>
                  <a:pt x="581406" y="305562"/>
                </a:lnTo>
                <a:close/>
              </a:path>
              <a:path w="774700" h="325120">
                <a:moveTo>
                  <a:pt x="9906" y="243840"/>
                </a:moveTo>
                <a:lnTo>
                  <a:pt x="9905" y="238506"/>
                </a:lnTo>
                <a:lnTo>
                  <a:pt x="4572" y="233934"/>
                </a:lnTo>
                <a:lnTo>
                  <a:pt x="4572" y="243840"/>
                </a:lnTo>
                <a:lnTo>
                  <a:pt x="9906" y="243840"/>
                </a:lnTo>
                <a:close/>
              </a:path>
              <a:path w="774700" h="325120">
                <a:moveTo>
                  <a:pt x="774192" y="162306"/>
                </a:moveTo>
                <a:lnTo>
                  <a:pt x="571500" y="0"/>
                </a:lnTo>
                <a:lnTo>
                  <a:pt x="571500" y="81534"/>
                </a:lnTo>
                <a:lnTo>
                  <a:pt x="573786" y="81534"/>
                </a:lnTo>
                <a:lnTo>
                  <a:pt x="573786" y="13716"/>
                </a:lnTo>
                <a:lnTo>
                  <a:pt x="581406" y="9906"/>
                </a:lnTo>
                <a:lnTo>
                  <a:pt x="581406" y="19812"/>
                </a:lnTo>
                <a:lnTo>
                  <a:pt x="759999" y="162687"/>
                </a:lnTo>
                <a:lnTo>
                  <a:pt x="764286" y="159258"/>
                </a:lnTo>
                <a:lnTo>
                  <a:pt x="764286" y="170238"/>
                </a:lnTo>
                <a:lnTo>
                  <a:pt x="774192" y="162306"/>
                </a:lnTo>
                <a:close/>
              </a:path>
              <a:path w="774700" h="325120">
                <a:moveTo>
                  <a:pt x="576072" y="91440"/>
                </a:moveTo>
                <a:lnTo>
                  <a:pt x="576072" y="81534"/>
                </a:lnTo>
                <a:lnTo>
                  <a:pt x="571500" y="86106"/>
                </a:lnTo>
                <a:lnTo>
                  <a:pt x="571500" y="91440"/>
                </a:lnTo>
                <a:lnTo>
                  <a:pt x="576072" y="91440"/>
                </a:lnTo>
                <a:close/>
              </a:path>
              <a:path w="774700" h="325120">
                <a:moveTo>
                  <a:pt x="576072" y="243840"/>
                </a:moveTo>
                <a:lnTo>
                  <a:pt x="571500" y="238506"/>
                </a:lnTo>
                <a:lnTo>
                  <a:pt x="571500" y="243840"/>
                </a:lnTo>
                <a:lnTo>
                  <a:pt x="576072" y="243840"/>
                </a:lnTo>
                <a:close/>
              </a:path>
              <a:path w="774700" h="325120">
                <a:moveTo>
                  <a:pt x="576072" y="309829"/>
                </a:moveTo>
                <a:lnTo>
                  <a:pt x="576072" y="243840"/>
                </a:lnTo>
                <a:lnTo>
                  <a:pt x="571500" y="243840"/>
                </a:lnTo>
                <a:lnTo>
                  <a:pt x="571500" y="324612"/>
                </a:lnTo>
                <a:lnTo>
                  <a:pt x="573786" y="322781"/>
                </a:lnTo>
                <a:lnTo>
                  <a:pt x="573786" y="311658"/>
                </a:lnTo>
                <a:lnTo>
                  <a:pt x="576072" y="309829"/>
                </a:lnTo>
                <a:close/>
              </a:path>
              <a:path w="774700" h="325120">
                <a:moveTo>
                  <a:pt x="581406" y="19812"/>
                </a:moveTo>
                <a:lnTo>
                  <a:pt x="581406" y="9906"/>
                </a:lnTo>
                <a:lnTo>
                  <a:pt x="573786" y="13716"/>
                </a:lnTo>
                <a:lnTo>
                  <a:pt x="581406" y="19812"/>
                </a:lnTo>
                <a:close/>
              </a:path>
              <a:path w="774700" h="325120">
                <a:moveTo>
                  <a:pt x="581406" y="91440"/>
                </a:moveTo>
                <a:lnTo>
                  <a:pt x="581406" y="19812"/>
                </a:lnTo>
                <a:lnTo>
                  <a:pt x="573786" y="13716"/>
                </a:lnTo>
                <a:lnTo>
                  <a:pt x="573786" y="81534"/>
                </a:lnTo>
                <a:lnTo>
                  <a:pt x="576072" y="81534"/>
                </a:lnTo>
                <a:lnTo>
                  <a:pt x="576072" y="91440"/>
                </a:lnTo>
                <a:lnTo>
                  <a:pt x="581406" y="91440"/>
                </a:lnTo>
                <a:close/>
              </a:path>
              <a:path w="774700" h="325120">
                <a:moveTo>
                  <a:pt x="764286" y="170238"/>
                </a:moveTo>
                <a:lnTo>
                  <a:pt x="764286" y="166116"/>
                </a:lnTo>
                <a:lnTo>
                  <a:pt x="759999" y="162687"/>
                </a:lnTo>
                <a:lnTo>
                  <a:pt x="573786" y="311658"/>
                </a:lnTo>
                <a:lnTo>
                  <a:pt x="581406" y="314706"/>
                </a:lnTo>
                <a:lnTo>
                  <a:pt x="581406" y="316679"/>
                </a:lnTo>
                <a:lnTo>
                  <a:pt x="764286" y="170238"/>
                </a:lnTo>
                <a:close/>
              </a:path>
              <a:path w="774700" h="325120">
                <a:moveTo>
                  <a:pt x="581406" y="316679"/>
                </a:moveTo>
                <a:lnTo>
                  <a:pt x="581406" y="314706"/>
                </a:lnTo>
                <a:lnTo>
                  <a:pt x="573786" y="311658"/>
                </a:lnTo>
                <a:lnTo>
                  <a:pt x="573786" y="322781"/>
                </a:lnTo>
                <a:lnTo>
                  <a:pt x="581406" y="316679"/>
                </a:lnTo>
                <a:close/>
              </a:path>
              <a:path w="774700" h="325120">
                <a:moveTo>
                  <a:pt x="764286" y="166116"/>
                </a:moveTo>
                <a:lnTo>
                  <a:pt x="764286" y="159258"/>
                </a:lnTo>
                <a:lnTo>
                  <a:pt x="759999" y="162687"/>
                </a:lnTo>
                <a:lnTo>
                  <a:pt x="764286" y="1661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852543" y="5785358"/>
            <a:ext cx="169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7" baseline="-20833" dirty="0">
                <a:latin typeface="Times New Roman"/>
                <a:cs typeface="Times New Roman"/>
              </a:rPr>
              <a:t>6</a:t>
            </a:r>
            <a:r>
              <a:rPr sz="2400" spc="-5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宋体"/>
                <a:cs typeface="宋体"/>
              </a:rPr>
              <a:t>盒</a:t>
            </a:r>
            <a:r>
              <a:rPr sz="2400" spc="-675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宋体"/>
                <a:cs typeface="宋体"/>
              </a:rPr>
              <a:t>行</a:t>
            </a:r>
            <a:r>
              <a:rPr sz="2400" dirty="0">
                <a:latin typeface="Times New Roman"/>
                <a:cs typeface="Times New Roman"/>
              </a:rPr>
              <a:t>9</a:t>
            </a:r>
            <a:r>
              <a:rPr sz="2400" dirty="0">
                <a:latin typeface="宋体"/>
                <a:cs typeface="宋体"/>
              </a:rPr>
              <a:t>列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803013" y="6318758"/>
            <a:ext cx="1642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4355" algn="l"/>
              </a:tabLst>
            </a:pPr>
            <a:r>
              <a:rPr sz="2400" dirty="0">
                <a:latin typeface="宋体"/>
                <a:cs typeface="宋体"/>
              </a:rPr>
              <a:t>值</a:t>
            </a:r>
            <a:r>
              <a:rPr sz="2400" dirty="0">
                <a:latin typeface="Times New Roman"/>
                <a:cs typeface="Times New Roman"/>
              </a:rPr>
              <a:t>:	</a:t>
            </a:r>
            <a:r>
              <a:rPr sz="2400" spc="-20" dirty="0">
                <a:latin typeface="Times New Roman"/>
                <a:cs typeface="Times New Roman"/>
              </a:rPr>
              <a:t>14=1100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785227" y="6292977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30542"/>
              </p:ext>
            </p:extLst>
          </p:nvPr>
        </p:nvGraphicFramePr>
        <p:xfrm>
          <a:off x="4432300" y="2711195"/>
          <a:ext cx="5333996" cy="1295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5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3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87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3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06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06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12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8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25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06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321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76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546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999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38951">
                <a:tc>
                  <a:txBody>
                    <a:bodyPr/>
                    <a:lstStyle/>
                    <a:p>
                      <a:pPr marR="31750"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b="1" spc="5" dirty="0">
                          <a:latin typeface="宋体"/>
                          <a:cs typeface="宋体"/>
                        </a:rPr>
                        <a:t>行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1400" b="1" dirty="0">
                          <a:latin typeface="宋体"/>
                          <a:cs typeface="宋体"/>
                        </a:rPr>
                        <a:t>列</a:t>
                      </a:r>
                      <a:endParaRPr sz="1400">
                        <a:latin typeface="宋体"/>
                        <a:cs typeface="宋体"/>
                      </a:endParaRPr>
                    </a:p>
                  </a:txBody>
                  <a:tcPr marL="0" marR="0" marT="3810" marB="0"/>
                </a:tc>
                <a:tc gridSpan="16"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110"/>
                        </a:spcBef>
                        <a:tabLst>
                          <a:tab pos="495934" algn="l"/>
                          <a:tab pos="791845" algn="l"/>
                          <a:tab pos="1086485" algn="l"/>
                          <a:tab pos="1382395" algn="l"/>
                          <a:tab pos="1677035" algn="l"/>
                          <a:tab pos="1972310" algn="l"/>
                          <a:tab pos="2267585" algn="l"/>
                          <a:tab pos="2513965" algn="l"/>
                          <a:tab pos="2809240" algn="l"/>
                          <a:tab pos="3054985" algn="l"/>
                          <a:tab pos="3980815" algn="l"/>
                        </a:tabLst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0	1	2	3	4	5	6	7	8	9	10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11 </a:t>
                      </a:r>
                      <a:r>
                        <a:rPr sz="14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12	13 14</a:t>
                      </a:r>
                      <a:r>
                        <a:rPr sz="1400" b="1" spc="3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54">
                <a:tc>
                  <a:txBody>
                    <a:bodyPr/>
                    <a:lstStyle/>
                    <a:p>
                      <a:pPr marR="44450" algn="ct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520"/>
                        </a:lnSpc>
                      </a:pP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52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520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357">
                <a:tc>
                  <a:txBody>
                    <a:bodyPr/>
                    <a:lstStyle/>
                    <a:p>
                      <a:pPr marR="44450" algn="ct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1580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57">
                <a:tc>
                  <a:txBody>
                    <a:bodyPr/>
                    <a:lstStyle/>
                    <a:p>
                      <a:pPr marR="44450" algn="ct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280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815" algn="ctr">
                        <a:lnSpc>
                          <a:spcPts val="1580"/>
                        </a:lnSpc>
                      </a:pP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58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79">
                <a:tc>
                  <a:txBody>
                    <a:bodyPr/>
                    <a:lstStyle/>
                    <a:p>
                      <a:pPr marR="44450" algn="ctr">
                        <a:lnSpc>
                          <a:spcPts val="1605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830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995" algn="r">
                        <a:lnSpc>
                          <a:spcPts val="1595"/>
                        </a:lnSpc>
                      </a:pP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algn="ct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59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object 39"/>
          <p:cNvSpPr/>
          <p:nvPr/>
        </p:nvSpPr>
        <p:spPr>
          <a:xfrm>
            <a:off x="4356239" y="3016376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3999" y="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966220" y="2711195"/>
            <a:ext cx="0" cy="1295400"/>
          </a:xfrm>
          <a:custGeom>
            <a:avLst/>
            <a:gdLst/>
            <a:ahLst/>
            <a:cxnLst/>
            <a:rect l="l" t="t" r="r" b="b"/>
            <a:pathLst>
              <a:path h="1295400">
                <a:moveTo>
                  <a:pt x="0" y="0"/>
                </a:moveTo>
                <a:lnTo>
                  <a:pt x="0" y="12954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09543" y="2161286"/>
            <a:ext cx="6267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Arial"/>
                <a:cs typeface="Arial"/>
              </a:rPr>
              <a:t>S</a:t>
            </a:r>
            <a:r>
              <a:rPr sz="1950" spc="15" baseline="-21367" dirty="0">
                <a:latin typeface="Arial"/>
                <a:cs typeface="Arial"/>
              </a:rPr>
              <a:t>6</a:t>
            </a:r>
            <a:r>
              <a:rPr sz="2000" spc="-5" dirty="0">
                <a:latin typeface="Arial"/>
                <a:cs typeface="Arial"/>
              </a:rPr>
              <a:t>-</a:t>
            </a:r>
            <a:r>
              <a:rPr sz="2000" spc="-5" dirty="0">
                <a:latin typeface="宋体"/>
                <a:cs typeface="宋体"/>
              </a:rPr>
              <a:t>盒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899420" y="2330195"/>
            <a:ext cx="0" cy="1524000"/>
          </a:xfrm>
          <a:custGeom>
            <a:avLst/>
            <a:gdLst/>
            <a:ahLst/>
            <a:cxnLst/>
            <a:rect l="l" t="t" r="r" b="b"/>
            <a:pathLst>
              <a:path h="1524000">
                <a:moveTo>
                  <a:pt x="0" y="0"/>
                </a:moveTo>
                <a:lnTo>
                  <a:pt x="0" y="1524000"/>
                </a:lnTo>
              </a:path>
            </a:pathLst>
          </a:custGeom>
          <a:ln w="22098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99039" y="3790950"/>
            <a:ext cx="609600" cy="127635"/>
          </a:xfrm>
          <a:custGeom>
            <a:avLst/>
            <a:gdLst/>
            <a:ahLst/>
            <a:cxnLst/>
            <a:rect l="l" t="t" r="r" b="b"/>
            <a:pathLst>
              <a:path w="609600" h="127635">
                <a:moveTo>
                  <a:pt x="533400" y="63246"/>
                </a:moveTo>
                <a:lnTo>
                  <a:pt x="5249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524419" y="74675"/>
                </a:lnTo>
                <a:lnTo>
                  <a:pt x="533400" y="63246"/>
                </a:lnTo>
                <a:close/>
              </a:path>
              <a:path w="609600" h="127635">
                <a:moveTo>
                  <a:pt x="609600" y="63246"/>
                </a:moveTo>
                <a:lnTo>
                  <a:pt x="483107" y="0"/>
                </a:lnTo>
                <a:lnTo>
                  <a:pt x="524917" y="52577"/>
                </a:lnTo>
                <a:lnTo>
                  <a:pt x="533400" y="52577"/>
                </a:lnTo>
                <a:lnTo>
                  <a:pt x="533400" y="101805"/>
                </a:lnTo>
                <a:lnTo>
                  <a:pt x="609600" y="63246"/>
                </a:lnTo>
                <a:close/>
              </a:path>
              <a:path w="609600" h="127635">
                <a:moveTo>
                  <a:pt x="533400" y="101805"/>
                </a:moveTo>
                <a:lnTo>
                  <a:pt x="533400" y="74675"/>
                </a:lnTo>
                <a:lnTo>
                  <a:pt x="524419" y="74675"/>
                </a:lnTo>
                <a:lnTo>
                  <a:pt x="483107" y="127253"/>
                </a:lnTo>
                <a:lnTo>
                  <a:pt x="533400" y="101805"/>
                </a:lnTo>
                <a:close/>
              </a:path>
              <a:path w="609600" h="127635">
                <a:moveTo>
                  <a:pt x="533400" y="74675"/>
                </a:moveTo>
                <a:lnTo>
                  <a:pt x="533400" y="63246"/>
                </a:lnTo>
                <a:lnTo>
                  <a:pt x="524419" y="74675"/>
                </a:lnTo>
                <a:lnTo>
                  <a:pt x="533400" y="74675"/>
                </a:lnTo>
                <a:close/>
              </a:path>
              <a:path w="609600" h="127635">
                <a:moveTo>
                  <a:pt x="533400" y="63246"/>
                </a:moveTo>
                <a:lnTo>
                  <a:pt x="533400" y="52577"/>
                </a:lnTo>
                <a:lnTo>
                  <a:pt x="524917" y="52577"/>
                </a:lnTo>
                <a:lnTo>
                  <a:pt x="533400" y="63246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04067" y="3773423"/>
            <a:ext cx="238506" cy="238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965839" y="4692777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399" y="0"/>
                </a:lnTo>
              </a:path>
            </a:pathLst>
          </a:custGeom>
          <a:ln w="22098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93571" y="2939795"/>
            <a:ext cx="356870" cy="1755139"/>
          </a:xfrm>
          <a:custGeom>
            <a:avLst/>
            <a:gdLst/>
            <a:ahLst/>
            <a:cxnLst/>
            <a:rect l="l" t="t" r="r" b="b"/>
            <a:pathLst>
              <a:path w="356870" h="1755139">
                <a:moveTo>
                  <a:pt x="312292" y="86456"/>
                </a:moveTo>
                <a:lnTo>
                  <a:pt x="302514" y="75437"/>
                </a:lnTo>
                <a:lnTo>
                  <a:pt x="290281" y="82146"/>
                </a:lnTo>
                <a:lnTo>
                  <a:pt x="0" y="1751076"/>
                </a:lnTo>
                <a:lnTo>
                  <a:pt x="22098" y="1754886"/>
                </a:lnTo>
                <a:lnTo>
                  <a:pt x="312292" y="86456"/>
                </a:lnTo>
                <a:close/>
              </a:path>
              <a:path w="356870" h="1755139">
                <a:moveTo>
                  <a:pt x="356616" y="136398"/>
                </a:moveTo>
                <a:lnTo>
                  <a:pt x="315468" y="0"/>
                </a:lnTo>
                <a:lnTo>
                  <a:pt x="231648" y="114300"/>
                </a:lnTo>
                <a:lnTo>
                  <a:pt x="290281" y="82146"/>
                </a:lnTo>
                <a:lnTo>
                  <a:pt x="291846" y="73152"/>
                </a:lnTo>
                <a:lnTo>
                  <a:pt x="313944" y="76962"/>
                </a:lnTo>
                <a:lnTo>
                  <a:pt x="313944" y="88316"/>
                </a:lnTo>
                <a:lnTo>
                  <a:pt x="356616" y="136398"/>
                </a:lnTo>
                <a:close/>
              </a:path>
              <a:path w="356870" h="1755139">
                <a:moveTo>
                  <a:pt x="313944" y="76962"/>
                </a:moveTo>
                <a:lnTo>
                  <a:pt x="291846" y="73152"/>
                </a:lnTo>
                <a:lnTo>
                  <a:pt x="290281" y="82146"/>
                </a:lnTo>
                <a:lnTo>
                  <a:pt x="302514" y="75437"/>
                </a:lnTo>
                <a:lnTo>
                  <a:pt x="312292" y="86456"/>
                </a:lnTo>
                <a:lnTo>
                  <a:pt x="313944" y="76962"/>
                </a:lnTo>
                <a:close/>
              </a:path>
              <a:path w="356870" h="1755139">
                <a:moveTo>
                  <a:pt x="313944" y="88316"/>
                </a:moveTo>
                <a:lnTo>
                  <a:pt x="313944" y="76962"/>
                </a:lnTo>
                <a:lnTo>
                  <a:pt x="312292" y="86456"/>
                </a:lnTo>
                <a:lnTo>
                  <a:pt x="313944" y="88316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552067" y="27066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59" h="238760">
                <a:moveTo>
                  <a:pt x="314705" y="238505"/>
                </a:moveTo>
                <a:lnTo>
                  <a:pt x="3147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59" y="9905"/>
                </a:lnTo>
                <a:lnTo>
                  <a:pt x="309359" y="238505"/>
                </a:lnTo>
                <a:lnTo>
                  <a:pt x="314705" y="238505"/>
                </a:lnTo>
                <a:close/>
              </a:path>
              <a:path w="3149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149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59" y="228599"/>
                </a:lnTo>
                <a:close/>
              </a:path>
              <a:path w="3149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314959" h="238760">
                <a:moveTo>
                  <a:pt x="309359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59" y="228599"/>
                </a:lnTo>
                <a:close/>
              </a:path>
              <a:path w="314959" h="238760">
                <a:moveTo>
                  <a:pt x="309359" y="238505"/>
                </a:moveTo>
                <a:lnTo>
                  <a:pt x="309359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59" y="2385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19124" y="3764279"/>
            <a:ext cx="333375" cy="257175"/>
          </a:xfrm>
          <a:custGeom>
            <a:avLst/>
            <a:gdLst/>
            <a:ahLst/>
            <a:cxnLst/>
            <a:rect l="l" t="t" r="r" b="b"/>
            <a:pathLst>
              <a:path w="333375" h="257175">
                <a:moveTo>
                  <a:pt x="332994" y="256794"/>
                </a:moveTo>
                <a:lnTo>
                  <a:pt x="332994" y="0"/>
                </a:lnTo>
                <a:lnTo>
                  <a:pt x="0" y="0"/>
                </a:lnTo>
                <a:lnTo>
                  <a:pt x="0" y="256794"/>
                </a:lnTo>
                <a:lnTo>
                  <a:pt x="13703" y="256794"/>
                </a:lnTo>
                <a:lnTo>
                  <a:pt x="13703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304800" y="28194"/>
                </a:lnTo>
                <a:lnTo>
                  <a:pt x="304800" y="13716"/>
                </a:lnTo>
                <a:lnTo>
                  <a:pt x="318503" y="28194"/>
                </a:lnTo>
                <a:lnTo>
                  <a:pt x="318503" y="256794"/>
                </a:lnTo>
                <a:lnTo>
                  <a:pt x="332994" y="256794"/>
                </a:lnTo>
                <a:close/>
              </a:path>
              <a:path w="333375" h="257175">
                <a:moveTo>
                  <a:pt x="28193" y="28194"/>
                </a:moveTo>
                <a:lnTo>
                  <a:pt x="28193" y="13716"/>
                </a:lnTo>
                <a:lnTo>
                  <a:pt x="13703" y="28194"/>
                </a:lnTo>
                <a:lnTo>
                  <a:pt x="28193" y="28194"/>
                </a:lnTo>
                <a:close/>
              </a:path>
              <a:path w="333375" h="257175">
                <a:moveTo>
                  <a:pt x="28193" y="228600"/>
                </a:moveTo>
                <a:lnTo>
                  <a:pt x="28193" y="28194"/>
                </a:lnTo>
                <a:lnTo>
                  <a:pt x="13703" y="28194"/>
                </a:lnTo>
                <a:lnTo>
                  <a:pt x="13703" y="228600"/>
                </a:lnTo>
                <a:lnTo>
                  <a:pt x="28193" y="228600"/>
                </a:lnTo>
                <a:close/>
              </a:path>
              <a:path w="333375" h="257175">
                <a:moveTo>
                  <a:pt x="318503" y="228600"/>
                </a:moveTo>
                <a:lnTo>
                  <a:pt x="13703" y="228600"/>
                </a:lnTo>
                <a:lnTo>
                  <a:pt x="28193" y="242316"/>
                </a:lnTo>
                <a:lnTo>
                  <a:pt x="28193" y="256794"/>
                </a:lnTo>
                <a:lnTo>
                  <a:pt x="304800" y="256794"/>
                </a:lnTo>
                <a:lnTo>
                  <a:pt x="304800" y="242316"/>
                </a:lnTo>
                <a:lnTo>
                  <a:pt x="318503" y="228600"/>
                </a:lnTo>
                <a:close/>
              </a:path>
              <a:path w="333375" h="257175">
                <a:moveTo>
                  <a:pt x="28193" y="256794"/>
                </a:moveTo>
                <a:lnTo>
                  <a:pt x="28193" y="242316"/>
                </a:lnTo>
                <a:lnTo>
                  <a:pt x="13703" y="228600"/>
                </a:lnTo>
                <a:lnTo>
                  <a:pt x="13703" y="256794"/>
                </a:lnTo>
                <a:lnTo>
                  <a:pt x="28193" y="256794"/>
                </a:lnTo>
                <a:close/>
              </a:path>
              <a:path w="333375" h="257175">
                <a:moveTo>
                  <a:pt x="318503" y="28194"/>
                </a:moveTo>
                <a:lnTo>
                  <a:pt x="304800" y="13716"/>
                </a:lnTo>
                <a:lnTo>
                  <a:pt x="304800" y="28194"/>
                </a:lnTo>
                <a:lnTo>
                  <a:pt x="318503" y="28194"/>
                </a:lnTo>
                <a:close/>
              </a:path>
              <a:path w="333375" h="257175">
                <a:moveTo>
                  <a:pt x="318503" y="228600"/>
                </a:moveTo>
                <a:lnTo>
                  <a:pt x="318503" y="28194"/>
                </a:lnTo>
                <a:lnTo>
                  <a:pt x="304800" y="28194"/>
                </a:lnTo>
                <a:lnTo>
                  <a:pt x="304800" y="228600"/>
                </a:lnTo>
                <a:lnTo>
                  <a:pt x="318503" y="228600"/>
                </a:lnTo>
                <a:close/>
              </a:path>
              <a:path w="333375" h="257175">
                <a:moveTo>
                  <a:pt x="318503" y="256794"/>
                </a:moveTo>
                <a:lnTo>
                  <a:pt x="318503" y="228600"/>
                </a:lnTo>
                <a:lnTo>
                  <a:pt x="304800" y="242316"/>
                </a:lnTo>
                <a:lnTo>
                  <a:pt x="304800" y="256794"/>
                </a:lnTo>
                <a:lnTo>
                  <a:pt x="318503" y="25679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灯片编号占位符 4">
            <a:extLst>
              <a:ext uri="{FF2B5EF4-FFF2-40B4-BE49-F238E27FC236}">
                <a16:creationId xmlns:a16="http://schemas.microsoft.com/office/drawing/2014/main" id="{A1C6AED4-DFE6-4D7F-9A41-8617539C2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395B753-CC1B-4709-99A5-9B3DAF375A57}" type="slidenum">
              <a:rPr lang="en-US" altLang="zh-CN" sz="1600"/>
              <a:pPr algn="r"/>
              <a:t>35</a:t>
            </a:fld>
            <a:endParaRPr lang="en-US" altLang="zh-CN" sz="1600"/>
          </a:p>
        </p:txBody>
      </p:sp>
      <p:grpSp>
        <p:nvGrpSpPr>
          <p:cNvPr id="2" name="组合 31">
            <a:extLst>
              <a:ext uri="{FF2B5EF4-FFF2-40B4-BE49-F238E27FC236}">
                <a16:creationId xmlns:a16="http://schemas.microsoft.com/office/drawing/2014/main" id="{9C1598D4-6206-4BC0-8218-9AEA58FC37C5}"/>
              </a:ext>
            </a:extLst>
          </p:cNvPr>
          <p:cNvGrpSpPr>
            <a:grpSpLocks/>
          </p:cNvGrpSpPr>
          <p:nvPr/>
        </p:nvGrpSpPr>
        <p:grpSpPr bwMode="auto">
          <a:xfrm>
            <a:off x="1231901" y="1647827"/>
            <a:ext cx="8443913" cy="4859337"/>
            <a:chOff x="1384300" y="1711325"/>
            <a:chExt cx="8443912" cy="4859309"/>
          </a:xfrm>
        </p:grpSpPr>
        <p:sp>
          <p:nvSpPr>
            <p:cNvPr id="48135" name="Oval 2">
              <a:extLst>
                <a:ext uri="{FF2B5EF4-FFF2-40B4-BE49-F238E27FC236}">
                  <a16:creationId xmlns:a16="http://schemas.microsoft.com/office/drawing/2014/main" id="{896DB2FC-8BDB-474D-B055-DBAB6300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237" y="4357687"/>
              <a:ext cx="304800" cy="30480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b="1"/>
            </a:p>
          </p:txBody>
        </p:sp>
        <p:sp>
          <p:nvSpPr>
            <p:cNvPr id="48136" name="Text Box 5">
              <a:extLst>
                <a:ext uri="{FF2B5EF4-FFF2-40B4-BE49-F238E27FC236}">
                  <a16:creationId xmlns:a16="http://schemas.microsoft.com/office/drawing/2014/main" id="{1A691D82-BE08-4A99-A6D1-91B7382AF7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962" y="3124200"/>
              <a:ext cx="6965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0   1   2    3    4   5   6    7   8  9    10   11  12  13  14  15 </a:t>
              </a:r>
            </a:p>
          </p:txBody>
        </p:sp>
        <p:sp>
          <p:nvSpPr>
            <p:cNvPr id="48137" name="Text Box 6">
              <a:extLst>
                <a:ext uri="{FF2B5EF4-FFF2-40B4-BE49-F238E27FC236}">
                  <a16:creationId xmlns:a16="http://schemas.microsoft.com/office/drawing/2014/main" id="{221FE384-5B5B-4B10-B54D-88CCA6D73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1037" y="3567112"/>
              <a:ext cx="338554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2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8138" name="Text Box 7">
              <a:extLst>
                <a:ext uri="{FF2B5EF4-FFF2-40B4-BE49-F238E27FC236}">
                  <a16:creationId xmlns:a16="http://schemas.microsoft.com/office/drawing/2014/main" id="{579D33FC-1754-44BE-8174-A98C575D3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7300" y="3551237"/>
              <a:ext cx="7169591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14  4  13   1   2   15 11   8  3   10   6    12   5    9    0     7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0   15  7    4  14   2  13   1 10  6    12   11   9    5    3     8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4    1  14   8  13   6   2  11 15  12   9     7    3   10   5    0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400" b="1">
                  <a:latin typeface="Times New Roman" panose="02020603050405020304" pitchFamily="18" charset="0"/>
                </a:rPr>
                <a:t>15 12  8    2   4    9   1    7   5  11   3    14  10   0    6    13 </a:t>
              </a:r>
            </a:p>
          </p:txBody>
        </p:sp>
        <p:sp>
          <p:nvSpPr>
            <p:cNvPr id="48139" name="Line 8">
              <a:extLst>
                <a:ext uri="{FF2B5EF4-FFF2-40B4-BE49-F238E27FC236}">
                  <a16:creationId xmlns:a16="http://schemas.microsoft.com/office/drawing/2014/main" id="{10F27C39-EC2D-4D15-A3C4-99DC829E7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037" y="3235325"/>
              <a:ext cx="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0" name="Line 9">
              <a:extLst>
                <a:ext uri="{FF2B5EF4-FFF2-40B4-BE49-F238E27FC236}">
                  <a16:creationId xmlns:a16="http://schemas.microsoft.com/office/drawing/2014/main" id="{F16BB9B2-DD50-4C63-83C1-1F7F185DA3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1037" y="3540125"/>
              <a:ext cx="762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Text Box 10">
              <a:extLst>
                <a:ext uri="{FF2B5EF4-FFF2-40B4-BE49-F238E27FC236}">
                  <a16:creationId xmlns:a16="http://schemas.microsoft.com/office/drawing/2014/main" id="{79B43D39-6731-48AC-B43C-12D088057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1711325"/>
              <a:ext cx="2707005" cy="46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输入到选择函数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S1</a:t>
              </a:r>
            </a:p>
          </p:txBody>
        </p:sp>
        <p:sp>
          <p:nvSpPr>
            <p:cNvPr id="48142" name="Text Box 11">
              <a:extLst>
                <a:ext uri="{FF2B5EF4-FFF2-40B4-BE49-F238E27FC236}">
                  <a16:creationId xmlns:a16="http://schemas.microsoft.com/office/drawing/2014/main" id="{24D6570D-87CF-4F9C-8BB1-FFEB61F63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3162" y="2085975"/>
              <a:ext cx="15953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1   0  1  1 0  0</a:t>
              </a:r>
            </a:p>
          </p:txBody>
        </p:sp>
        <p:sp>
          <p:nvSpPr>
            <p:cNvPr id="48143" name="Text Box 12">
              <a:extLst>
                <a:ext uri="{FF2B5EF4-FFF2-40B4-BE49-F238E27FC236}">
                  <a16:creationId xmlns:a16="http://schemas.microsoft.com/office/drawing/2014/main" id="{ABAACD48-AA27-42D8-9F32-173077426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5162" y="2449512"/>
              <a:ext cx="184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144" name="Text Box 13">
              <a:extLst>
                <a:ext uri="{FF2B5EF4-FFF2-40B4-BE49-F238E27FC236}">
                  <a16:creationId xmlns:a16="http://schemas.microsoft.com/office/drawing/2014/main" id="{2C88C8EB-B518-44CF-9963-8A72EC51B0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2762" y="2390775"/>
              <a:ext cx="918841" cy="707886"/>
            </a:xfrm>
            <a:prstGeom prst="rect">
              <a:avLst/>
            </a:prstGeom>
            <a:noFill/>
            <a:ln w="9525">
              <a:solidFill>
                <a:srgbClr val="FF99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b1   b6</a:t>
              </a:r>
            </a:p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 1     0</a:t>
              </a:r>
            </a:p>
          </p:txBody>
        </p:sp>
        <p:sp>
          <p:nvSpPr>
            <p:cNvPr id="48145" name="Line 14">
              <a:extLst>
                <a:ext uri="{FF2B5EF4-FFF2-40B4-BE49-F238E27FC236}">
                  <a16:creationId xmlns:a16="http://schemas.microsoft.com/office/drawing/2014/main" id="{02D28DD6-A31F-44C0-99A8-C1F2481D3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8637" y="2757487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6" name="Line 16">
              <a:extLst>
                <a:ext uri="{FF2B5EF4-FFF2-40B4-BE49-F238E27FC236}">
                  <a16:creationId xmlns:a16="http://schemas.microsoft.com/office/drawing/2014/main" id="{0905F534-00EB-4FB6-A513-9E2335E8E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9212" y="4408487"/>
              <a:ext cx="7239000" cy="762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7" name="Line 17">
              <a:extLst>
                <a:ext uri="{FF2B5EF4-FFF2-40B4-BE49-F238E27FC236}">
                  <a16:creationId xmlns:a16="http://schemas.microsoft.com/office/drawing/2014/main" id="{1FF20994-62B0-4CD5-9CDB-4A653C8AA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7637" y="3595687"/>
              <a:ext cx="0" cy="1676400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8" name="AutoShape 18">
              <a:extLst>
                <a:ext uri="{FF2B5EF4-FFF2-40B4-BE49-F238E27FC236}">
                  <a16:creationId xmlns:a16="http://schemas.microsoft.com/office/drawing/2014/main" id="{A67F8AA9-B943-41E4-B4A9-5746217DC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3837" y="5195887"/>
              <a:ext cx="609600" cy="4572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 b="1"/>
            </a:p>
          </p:txBody>
        </p:sp>
        <p:sp>
          <p:nvSpPr>
            <p:cNvPr id="48149" name="Text Box 19">
              <a:extLst>
                <a:ext uri="{FF2B5EF4-FFF2-40B4-BE49-F238E27FC236}">
                  <a16:creationId xmlns:a16="http://schemas.microsoft.com/office/drawing/2014/main" id="{FE6630C9-8DD4-4223-BAE7-6E278D303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5087" y="5743575"/>
              <a:ext cx="1073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2000" b="1">
                  <a:latin typeface="Times New Roman" panose="02020603050405020304" pitchFamily="18" charset="0"/>
                </a:rPr>
                <a:t>0  0  1  0</a:t>
              </a:r>
            </a:p>
          </p:txBody>
        </p:sp>
        <p:sp>
          <p:nvSpPr>
            <p:cNvPr id="48150" name="Rectangle 20">
              <a:extLst>
                <a:ext uri="{FF2B5EF4-FFF2-40B4-BE49-F238E27FC236}">
                  <a16:creationId xmlns:a16="http://schemas.microsoft.com/office/drawing/2014/main" id="{2A886C34-8875-482E-A2AD-B551C9F9E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637" y="6110287"/>
              <a:ext cx="2707005" cy="460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选择函数</a:t>
              </a:r>
              <a:r>
                <a:rPr lang="en-US" altLang="zh-CN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S1</a:t>
              </a: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的输出</a:t>
              </a:r>
            </a:p>
          </p:txBody>
        </p:sp>
        <p:grpSp>
          <p:nvGrpSpPr>
            <p:cNvPr id="48151" name="Group 21">
              <a:extLst>
                <a:ext uri="{FF2B5EF4-FFF2-40B4-BE49-F238E27FC236}">
                  <a16:creationId xmlns:a16="http://schemas.microsoft.com/office/drawing/2014/main" id="{9A8277E0-7AB7-44D6-AFE0-0178894AA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27637" y="2376487"/>
              <a:ext cx="990600" cy="762000"/>
              <a:chOff x="2592" y="1152"/>
              <a:chExt cx="624" cy="480"/>
            </a:xfrm>
          </p:grpSpPr>
          <p:sp>
            <p:nvSpPr>
              <p:cNvPr id="48153" name="Line 22">
                <a:extLst>
                  <a:ext uri="{FF2B5EF4-FFF2-40B4-BE49-F238E27FC236}">
                    <a16:creationId xmlns:a16="http://schemas.microsoft.com/office/drawing/2014/main" id="{5A45ED2C-AF1D-4B14-86F7-80F12D828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93" y="1193"/>
                <a:ext cx="502" cy="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4" name="Text Box 23">
                <a:extLst>
                  <a:ext uri="{FF2B5EF4-FFF2-40B4-BE49-F238E27FC236}">
                    <a16:creationId xmlns:a16="http://schemas.microsoft.com/office/drawing/2014/main" id="{807435AD-EBBC-4C8A-9FB7-D0E4A4FB64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115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8155" name="Line 24">
                <a:extLst>
                  <a:ext uri="{FF2B5EF4-FFF2-40B4-BE49-F238E27FC236}">
                    <a16:creationId xmlns:a16="http://schemas.microsoft.com/office/drawing/2014/main" id="{942A7B8C-3BB0-416A-B41F-B63C8B438F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1392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6" name="Line 25">
                <a:extLst>
                  <a:ext uri="{FF2B5EF4-FFF2-40B4-BE49-F238E27FC236}">
                    <a16:creationId xmlns:a16="http://schemas.microsoft.com/office/drawing/2014/main" id="{0C36EA93-38C7-4AD8-91D5-FBC1C716E6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67" y="115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57" name="Line 26">
                <a:extLst>
                  <a:ext uri="{FF2B5EF4-FFF2-40B4-BE49-F238E27FC236}">
                    <a16:creationId xmlns:a16="http://schemas.microsoft.com/office/drawing/2014/main" id="{537A8536-84EB-4F09-A7CA-E40B0E41B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1152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左弧形箭头 29">
              <a:extLst>
                <a:ext uri="{FF2B5EF4-FFF2-40B4-BE49-F238E27FC236}">
                  <a16:creationId xmlns:a16="http://schemas.microsoft.com/office/drawing/2014/main" id="{F1E878F4-0D44-4955-A9B8-C1158864800B}"/>
                </a:ext>
              </a:extLst>
            </p:cNvPr>
            <p:cNvSpPr/>
            <p:nvPr/>
          </p:nvSpPr>
          <p:spPr>
            <a:xfrm>
              <a:off x="1384300" y="3017829"/>
              <a:ext cx="381000" cy="1600191"/>
            </a:xfrm>
            <a:prstGeom prst="curvedRightArrow">
              <a:avLst>
                <a:gd name="adj1" fmla="val 25000"/>
                <a:gd name="adj2" fmla="val 50000"/>
                <a:gd name="adj3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b="1">
                <a:solidFill>
                  <a:schemeClr val="tx1"/>
                </a:solidFill>
              </a:endParaRPr>
            </a:p>
          </p:txBody>
        </p:sp>
      </p:grpSp>
      <p:sp>
        <p:nvSpPr>
          <p:cNvPr id="46107" name="TextBox 1">
            <a:extLst>
              <a:ext uri="{FF2B5EF4-FFF2-40B4-BE49-F238E27FC236}">
                <a16:creationId xmlns:a16="http://schemas.microsoft.com/office/drawing/2014/main" id="{36880756-DF0C-4ED5-807E-D90C37252A37}"/>
              </a:ext>
            </a:extLst>
          </p:cNvPr>
          <p:cNvSpPr txBox="1"/>
          <p:nvPr/>
        </p:nvSpPr>
        <p:spPr>
          <a:xfrm>
            <a:off x="1282700" y="448627"/>
            <a:ext cx="45720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S-盒的构造方法(举例)</a:t>
            </a: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6DF92D14-E0CC-45AD-863F-F854B8F7C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1724027"/>
            <a:ext cx="2362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输入：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101100</a:t>
            </a:r>
            <a:endParaRPr lang="zh-CN" altLang="en-US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43DD44EF-6BEA-4CE1-8D2E-7473A8A9A7FF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3963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US" sz="3200" b="1" kern="0" spc="-10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盒的构造方法</a:t>
            </a:r>
            <a:r>
              <a:rPr lang="en-US" altLang="zh-CN" sz="3200" b="1" kern="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(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举例</a:t>
            </a: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)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>
            <a:extLst>
              <a:ext uri="{FF2B5EF4-FFF2-40B4-BE49-F238E27FC236}">
                <a16:creationId xmlns:a16="http://schemas.microsoft.com/office/drawing/2014/main" id="{820AFA9E-19B7-4072-8698-A6E3DB539BCA}"/>
              </a:ext>
            </a:extLst>
          </p:cNvPr>
          <p:cNvSpPr/>
          <p:nvPr/>
        </p:nvSpPr>
        <p:spPr>
          <a:xfrm>
            <a:off x="774700" y="1847850"/>
            <a:ext cx="9144000" cy="83820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87267B-6D98-45A4-9082-6CC4F77277A2}"/>
              </a:ext>
            </a:extLst>
          </p:cNvPr>
          <p:cNvSpPr/>
          <p:nvPr/>
        </p:nvSpPr>
        <p:spPr>
          <a:xfrm>
            <a:off x="2298700" y="2179637"/>
            <a:ext cx="6096000" cy="514350"/>
          </a:xfrm>
          <a:custGeom>
            <a:avLst/>
            <a:gdLst>
              <a:gd name="connsiteX0" fmla="*/ 0 w 6095238"/>
              <a:gd name="connsiteY0" fmla="*/ 0 h 513969"/>
              <a:gd name="connsiteX1" fmla="*/ 0 w 6095238"/>
              <a:gd name="connsiteY1" fmla="*/ 513969 h 513969"/>
              <a:gd name="connsiteX2" fmla="*/ 6095238 w 6095238"/>
              <a:gd name="connsiteY2" fmla="*/ 513969 h 513969"/>
              <a:gd name="connsiteX3" fmla="*/ 6095238 w 6095238"/>
              <a:gd name="connsiteY3" fmla="*/ 0 h 513969"/>
              <a:gd name="connsiteX4" fmla="*/ 0 w 6095238"/>
              <a:gd name="connsiteY4" fmla="*/ 0 h 5139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5238" h="513969">
                <a:moveTo>
                  <a:pt x="0" y="0"/>
                </a:moveTo>
                <a:lnTo>
                  <a:pt x="0" y="513969"/>
                </a:lnTo>
                <a:lnTo>
                  <a:pt x="6095238" y="513969"/>
                </a:lnTo>
                <a:lnTo>
                  <a:pt x="6095238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C2ACA9F1-30E3-4233-9348-61BCA46EA610}"/>
              </a:ext>
            </a:extLst>
          </p:cNvPr>
          <p:cNvSpPr/>
          <p:nvPr/>
        </p:nvSpPr>
        <p:spPr>
          <a:xfrm>
            <a:off x="774700" y="2933701"/>
            <a:ext cx="9144000" cy="83820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44B1D1E7-A439-40D8-AA90-61B1BC80CF94}"/>
              </a:ext>
            </a:extLst>
          </p:cNvPr>
          <p:cNvSpPr/>
          <p:nvPr/>
        </p:nvSpPr>
        <p:spPr>
          <a:xfrm>
            <a:off x="2298700" y="2933701"/>
            <a:ext cx="6096000" cy="838200"/>
          </a:xfrm>
          <a:custGeom>
            <a:avLst/>
            <a:gdLst>
              <a:gd name="connsiteX0" fmla="*/ 0 w 6095238"/>
              <a:gd name="connsiteY0" fmla="*/ 0 h 838200"/>
              <a:gd name="connsiteX1" fmla="*/ 6095238 w 6095238"/>
              <a:gd name="connsiteY1" fmla="*/ 0 h 838200"/>
              <a:gd name="connsiteX2" fmla="*/ 6095238 w 6095238"/>
              <a:gd name="connsiteY2" fmla="*/ 838200 h 838200"/>
              <a:gd name="connsiteX3" fmla="*/ 0 w 6095238"/>
              <a:gd name="connsiteY3" fmla="*/ 838200 h 838200"/>
              <a:gd name="connsiteX4" fmla="*/ 0 w 6095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5238" h="838200">
                <a:moveTo>
                  <a:pt x="0" y="0"/>
                </a:moveTo>
                <a:lnTo>
                  <a:pt x="6095238" y="0"/>
                </a:lnTo>
                <a:lnTo>
                  <a:pt x="6095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309C6B6F-B091-4B0B-8B43-42CBD32F57C0}"/>
              </a:ext>
            </a:extLst>
          </p:cNvPr>
          <p:cNvSpPr/>
          <p:nvPr/>
        </p:nvSpPr>
        <p:spPr>
          <a:xfrm>
            <a:off x="774700" y="3790951"/>
            <a:ext cx="9144000" cy="83820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5D539344-B56F-490B-A30F-247559EE8EFF}"/>
              </a:ext>
            </a:extLst>
          </p:cNvPr>
          <p:cNvSpPr/>
          <p:nvPr/>
        </p:nvSpPr>
        <p:spPr>
          <a:xfrm>
            <a:off x="2298700" y="3790951"/>
            <a:ext cx="6096000" cy="838200"/>
          </a:xfrm>
          <a:custGeom>
            <a:avLst/>
            <a:gdLst>
              <a:gd name="connsiteX0" fmla="*/ 0 w 6095238"/>
              <a:gd name="connsiteY0" fmla="*/ 0 h 838200"/>
              <a:gd name="connsiteX1" fmla="*/ 6095238 w 6095238"/>
              <a:gd name="connsiteY1" fmla="*/ 0 h 838200"/>
              <a:gd name="connsiteX2" fmla="*/ 6095238 w 6095238"/>
              <a:gd name="connsiteY2" fmla="*/ 838200 h 838200"/>
              <a:gd name="connsiteX3" fmla="*/ 0 w 6095238"/>
              <a:gd name="connsiteY3" fmla="*/ 838200 h 838200"/>
              <a:gd name="connsiteX4" fmla="*/ 0 w 6095238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5238" h="838200">
                <a:moveTo>
                  <a:pt x="0" y="0"/>
                </a:moveTo>
                <a:lnTo>
                  <a:pt x="6095238" y="0"/>
                </a:lnTo>
                <a:lnTo>
                  <a:pt x="6095238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B5BA8AAE-D5AE-486A-ABF0-8EBC8DAB1AB9}"/>
              </a:ext>
            </a:extLst>
          </p:cNvPr>
          <p:cNvSpPr/>
          <p:nvPr/>
        </p:nvSpPr>
        <p:spPr>
          <a:xfrm>
            <a:off x="774700" y="4648201"/>
            <a:ext cx="9144000" cy="83820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E25CFFF4-5CB1-469C-8C25-E600E0E4BB6A}"/>
              </a:ext>
            </a:extLst>
          </p:cNvPr>
          <p:cNvSpPr/>
          <p:nvPr/>
        </p:nvSpPr>
        <p:spPr>
          <a:xfrm>
            <a:off x="2298700" y="4648201"/>
            <a:ext cx="6096000" cy="800100"/>
          </a:xfrm>
          <a:custGeom>
            <a:avLst/>
            <a:gdLst>
              <a:gd name="connsiteX0" fmla="*/ 0 w 6095238"/>
              <a:gd name="connsiteY0" fmla="*/ 0 h 800100"/>
              <a:gd name="connsiteX1" fmla="*/ 6095238 w 6095238"/>
              <a:gd name="connsiteY1" fmla="*/ 0 h 800100"/>
              <a:gd name="connsiteX2" fmla="*/ 6095238 w 6095238"/>
              <a:gd name="connsiteY2" fmla="*/ 800100 h 800100"/>
              <a:gd name="connsiteX3" fmla="*/ 0 w 6095238"/>
              <a:gd name="connsiteY3" fmla="*/ 800100 h 800100"/>
              <a:gd name="connsiteX4" fmla="*/ 0 w 6095238"/>
              <a:gd name="connsiteY4" fmla="*/ 0 h 800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5238" h="800100">
                <a:moveTo>
                  <a:pt x="0" y="0"/>
                </a:moveTo>
                <a:lnTo>
                  <a:pt x="6095238" y="0"/>
                </a:lnTo>
                <a:lnTo>
                  <a:pt x="6095238" y="800100"/>
                </a:lnTo>
                <a:lnTo>
                  <a:pt x="0" y="8001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26CB5579-C79B-4FD9-BDB4-105F731AB43F}"/>
              </a:ext>
            </a:extLst>
          </p:cNvPr>
          <p:cNvSpPr/>
          <p:nvPr/>
        </p:nvSpPr>
        <p:spPr>
          <a:xfrm>
            <a:off x="774700" y="5505451"/>
            <a:ext cx="9144000" cy="83820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115" name="TextBox 1">
            <a:extLst>
              <a:ext uri="{FF2B5EF4-FFF2-40B4-BE49-F238E27FC236}">
                <a16:creationId xmlns:a16="http://schemas.microsoft.com/office/drawing/2014/main" id="{A67769A3-DF00-45D9-A54C-3CE2D466C2BC}"/>
              </a:ext>
            </a:extLst>
          </p:cNvPr>
          <p:cNvSpPr txBox="1"/>
          <p:nvPr/>
        </p:nvSpPr>
        <p:spPr>
          <a:xfrm>
            <a:off x="854075" y="431166"/>
            <a:ext cx="6705600" cy="4940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置换P盒的构造方法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位到</a:t>
            </a: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位）</a:t>
            </a:r>
          </a:p>
        </p:txBody>
      </p:sp>
      <p:sp>
        <p:nvSpPr>
          <p:cNvPr id="49165" name="灯片编号占位符 17">
            <a:extLst>
              <a:ext uri="{FF2B5EF4-FFF2-40B4-BE49-F238E27FC236}">
                <a16:creationId xmlns:a16="http://schemas.microsoft.com/office/drawing/2014/main" id="{9AC4C41A-7F8B-4F0B-931A-1F341E90D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2E4F16E-2DFA-4747-A811-F88CC4EB522D}" type="slidenum">
              <a:rPr lang="en-US" altLang="zh-CN" sz="1600"/>
              <a:pPr algn="r"/>
              <a:t>36</a:t>
            </a:fld>
            <a:endParaRPr lang="en-US" altLang="zh-CN" sz="1600"/>
          </a:p>
        </p:txBody>
      </p:sp>
      <p:pic>
        <p:nvPicPr>
          <p:cNvPr id="49166" name="Picture 19">
            <a:extLst>
              <a:ext uri="{FF2B5EF4-FFF2-40B4-BE49-F238E27FC236}">
                <a16:creationId xmlns:a16="http://schemas.microsoft.com/office/drawing/2014/main" id="{9883F236-9637-4E64-A378-857321E3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1" y="3095625"/>
            <a:ext cx="6288829" cy="326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7" name="TextBox 1">
            <a:extLst>
              <a:ext uri="{FF2B5EF4-FFF2-40B4-BE49-F238E27FC236}">
                <a16:creationId xmlns:a16="http://schemas.microsoft.com/office/drawing/2014/main" id="{4148FEA8-52D3-405F-8818-41954481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1495425"/>
            <a:ext cx="85344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3"/>
              </a:buBlip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置换运算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盒是按照下表把一位换成另一位，如图中的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表示原输入的第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位移到输出的第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表示原输入的第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15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位移到输出的第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位。</a:t>
            </a:r>
            <a:endParaRPr lang="en-US" altLang="zh-CN" sz="240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DC170DC1-8EBC-4555-B601-F87A1EEF706F}"/>
              </a:ext>
            </a:extLst>
          </p:cNvPr>
          <p:cNvSpPr txBox="1">
            <a:spLocks/>
          </p:cNvSpPr>
          <p:nvPr/>
        </p:nvSpPr>
        <p:spPr>
          <a:xfrm>
            <a:off x="1282578" y="694436"/>
            <a:ext cx="4064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置换</a:t>
            </a: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P</a:t>
            </a:r>
            <a:r>
              <a:rPr lang="en-US" altLang="zh-CN" sz="3200" b="1" kern="0" spc="-1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-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盒的构造方法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灯片编号占位符 4">
            <a:extLst>
              <a:ext uri="{FF2B5EF4-FFF2-40B4-BE49-F238E27FC236}">
                <a16:creationId xmlns:a16="http://schemas.microsoft.com/office/drawing/2014/main" id="{3ECC163D-3D65-4F9C-A3CB-823136EFE5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295F2877-58F1-4DB3-BA8E-95985A81F482}" type="slidenum">
              <a:rPr lang="en-US" altLang="zh-CN" sz="1600"/>
              <a:pPr algn="r"/>
              <a:t>37</a:t>
            </a:fld>
            <a:endParaRPr lang="en-US" altLang="zh-CN" sz="1600"/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7ABCA5D0-B096-456B-8968-033169523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497014"/>
            <a:ext cx="100965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493" tIns="52247" rIns="104493" bIns="52247">
            <a:spAutoFit/>
          </a:bodyPr>
          <a:lstStyle>
            <a:lvl1pPr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例: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DES算法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全0密钥对输入</a:t>
            </a:r>
            <a:r>
              <a:rPr lang="zh-CN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10000001 19600000</a:t>
            </a:r>
          </a:p>
          <a:p>
            <a:pPr eaLnBrk="1" hangingPunct="1">
              <a:lnSpc>
                <a:spcPct val="150000"/>
              </a:lnSpc>
              <a:spcAft>
                <a:spcPct val="20000"/>
              </a:spcAft>
              <a:buFont typeface="Arial" panose="020B0604020202020204" pitchFamily="34" charset="0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进行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轮加密的结果。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（1）输入的右半部分是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19600000 = 0001 1001 0110 0000 0000 0000 0000 0000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  （2）经E盒扩展后变为</a:t>
            </a:r>
          </a:p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0001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1001</a:t>
            </a:r>
            <a:r>
              <a:rPr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0110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  （3）与全0子密钥模2加后变为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</a:t>
            </a:r>
            <a:r>
              <a:rPr lang="zh-CN" altLang="zh-CN" sz="240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0001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>
                <a:solidFill>
                  <a:srgbClr val="FF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1001</a:t>
            </a:r>
            <a:r>
              <a:rPr lang="en-US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 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0110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zh-CN" altLang="zh-CN" sz="2400">
                <a:solidFill>
                  <a:srgbClr val="3333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132" name="TextBox 1">
            <a:extLst>
              <a:ext uri="{FF2B5EF4-FFF2-40B4-BE49-F238E27FC236}">
                <a16:creationId xmlns:a16="http://schemas.microsoft.com/office/drawing/2014/main" id="{5F82C7B7-E35C-4C33-A1E2-BFBC5AF160B8}"/>
              </a:ext>
            </a:extLst>
          </p:cNvPr>
          <p:cNvSpPr txBox="1"/>
          <p:nvPr/>
        </p:nvSpPr>
        <p:spPr>
          <a:xfrm>
            <a:off x="928369" y="392422"/>
            <a:ext cx="3429000" cy="4940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 F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函数举例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588E73D-9B92-46B4-9876-BE65EB9045EE}"/>
              </a:ext>
            </a:extLst>
          </p:cNvPr>
          <p:cNvSpPr txBox="1">
            <a:spLocks/>
          </p:cNvSpPr>
          <p:nvPr/>
        </p:nvSpPr>
        <p:spPr>
          <a:xfrm>
            <a:off x="1282578" y="694436"/>
            <a:ext cx="4064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DES </a:t>
            </a: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F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函数举例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灯片编号占位符 4">
            <a:extLst>
              <a:ext uri="{FF2B5EF4-FFF2-40B4-BE49-F238E27FC236}">
                <a16:creationId xmlns:a16="http://schemas.microsoft.com/office/drawing/2014/main" id="{F7F5B40E-61F8-43FB-B24C-C139477E88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927A134-EC83-46BC-84B9-3F8A2382108C}" type="slidenum">
              <a:rPr lang="en-US" altLang="zh-CN" sz="1600"/>
              <a:pPr algn="r"/>
              <a:t>38</a:t>
            </a:fld>
            <a:endParaRPr lang="en-US" altLang="zh-CN" sz="16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C7D04D-AD08-4227-86D2-BEE16AA0C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647826"/>
            <a:ext cx="89281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查S盒后的32比特输出为</a:t>
            </a:r>
            <a:endParaRPr lang="en-US" altLang="zh-CN" sz="2400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1111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0011 011</a:t>
            </a:r>
            <a:r>
              <a:rPr lang="zh-CN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001</a:t>
            </a:r>
            <a:r>
              <a:rPr lang="zh-CN" altLang="zh-CN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zh-CN" sz="240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100 0100 1101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</a:t>
            </a:r>
            <a:r>
              <a:rPr lang="en-US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8 </a:t>
            </a:r>
            <a:r>
              <a:rPr lang="zh-CN" altLang="zh-CN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 7 2 c 4 d</a:t>
            </a:r>
            <a:r>
              <a:rPr lang="zh-CN" altLang="en-US" sz="2400" i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（5）经P盒后得F函数的32比特输出:</a:t>
            </a:r>
            <a:endParaRPr lang="zh-CN" altLang="zh-CN" sz="2400" i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solidFill>
                  <a:srgbClr val="FF33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 dirty="0">
                <a:solidFill>
                  <a:schemeClr val="accent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zh-CN" altLang="zh-CN" sz="2400" dirty="0">
                <a:solidFill>
                  <a:srgbClr val="00B05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1100 1101 1000 1001 1010 1010 </a:t>
            </a:r>
            <a:r>
              <a:rPr lang="zh-CN" altLang="en-US" sz="2400" dirty="0">
                <a:solidFill>
                  <a:srgbClr val="FF99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 dirty="0">
                <a:solidFill>
                  <a:srgbClr val="FF99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110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9cd89aa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zh-CN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（6）将F函数的输入放到左边,将F函数的输出与圈函数的左半输入模2加后放到右边,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得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圈函数的64比特输出为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03CA4F-B809-4405-8EF0-C23445396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5765802"/>
            <a:ext cx="31750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zh-CN" sz="28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19600000  8cd89aa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</a:t>
            </a:r>
            <a:r>
              <a:rPr lang="zh-CN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zh-CN" altLang="en-US" sz="2800">
              <a:ea typeface="楷体" panose="02010609060101010101" pitchFamily="49" charset="-122"/>
            </a:endParaRPr>
          </a:p>
        </p:txBody>
      </p:sp>
      <p:sp>
        <p:nvSpPr>
          <p:cNvPr id="49157" name="TextBox 1">
            <a:extLst>
              <a:ext uri="{FF2B5EF4-FFF2-40B4-BE49-F238E27FC236}">
                <a16:creationId xmlns:a16="http://schemas.microsoft.com/office/drawing/2014/main" id="{ACD1B970-F0E3-4FC2-930E-22B85C0CCB81}"/>
              </a:ext>
            </a:extLst>
          </p:cNvPr>
          <p:cNvSpPr txBox="1"/>
          <p:nvPr/>
        </p:nvSpPr>
        <p:spPr>
          <a:xfrm>
            <a:off x="1156335" y="354966"/>
            <a:ext cx="29718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 F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函数举例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90284B6-0F35-4204-984C-DCE73DBF861C}"/>
              </a:ext>
            </a:extLst>
          </p:cNvPr>
          <p:cNvSpPr txBox="1">
            <a:spLocks/>
          </p:cNvSpPr>
          <p:nvPr/>
        </p:nvSpPr>
        <p:spPr>
          <a:xfrm>
            <a:off x="1282578" y="694436"/>
            <a:ext cx="4064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DES </a:t>
            </a: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F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函数举例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677545"/>
            <a:ext cx="33077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子密钥的生成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2639" y="1872995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0"/>
                </a:moveTo>
                <a:lnTo>
                  <a:pt x="0" y="304800"/>
                </a:lnTo>
                <a:lnTo>
                  <a:pt x="1523999" y="304800"/>
                </a:lnTo>
                <a:lnTo>
                  <a:pt x="152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8067" y="18684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524000" y="9905"/>
                </a:lnTo>
                <a:lnTo>
                  <a:pt x="1524000" y="4571"/>
                </a:lnTo>
                <a:lnTo>
                  <a:pt x="1528572" y="9905"/>
                </a:lnTo>
                <a:lnTo>
                  <a:pt x="1528572" y="314705"/>
                </a:lnTo>
                <a:lnTo>
                  <a:pt x="1533906" y="314705"/>
                </a:lnTo>
                <a:close/>
              </a:path>
              <a:path w="1534160" h="3149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534160" h="314960">
                <a:moveTo>
                  <a:pt x="9906" y="3048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534160" h="314960">
                <a:moveTo>
                  <a:pt x="1528572" y="304799"/>
                </a:moveTo>
                <a:lnTo>
                  <a:pt x="4571" y="304800"/>
                </a:lnTo>
                <a:lnTo>
                  <a:pt x="9906" y="309371"/>
                </a:lnTo>
                <a:lnTo>
                  <a:pt x="9906" y="314706"/>
                </a:lnTo>
                <a:lnTo>
                  <a:pt x="1524000" y="314705"/>
                </a:lnTo>
                <a:lnTo>
                  <a:pt x="1524000" y="309371"/>
                </a:lnTo>
                <a:lnTo>
                  <a:pt x="1528572" y="304799"/>
                </a:lnTo>
                <a:close/>
              </a:path>
              <a:path w="1534160" h="314960">
                <a:moveTo>
                  <a:pt x="9906" y="314706"/>
                </a:moveTo>
                <a:lnTo>
                  <a:pt x="9906" y="309371"/>
                </a:lnTo>
                <a:lnTo>
                  <a:pt x="4571" y="304800"/>
                </a:lnTo>
                <a:lnTo>
                  <a:pt x="4572" y="314706"/>
                </a:lnTo>
                <a:lnTo>
                  <a:pt x="9906" y="314706"/>
                </a:lnTo>
                <a:close/>
              </a:path>
              <a:path w="1534160" h="314960">
                <a:moveTo>
                  <a:pt x="1528572" y="9905"/>
                </a:moveTo>
                <a:lnTo>
                  <a:pt x="1524000" y="4571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14960">
                <a:moveTo>
                  <a:pt x="1528572" y="304799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04799"/>
                </a:lnTo>
                <a:lnTo>
                  <a:pt x="1528572" y="304799"/>
                </a:lnTo>
                <a:close/>
              </a:path>
              <a:path w="1534160" h="314960">
                <a:moveTo>
                  <a:pt x="1528572" y="314705"/>
                </a:moveTo>
                <a:lnTo>
                  <a:pt x="1528572" y="304799"/>
                </a:lnTo>
                <a:lnTo>
                  <a:pt x="1524000" y="309371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9201" y="1856486"/>
            <a:ext cx="10712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10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64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位密钥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60639" y="36255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6923" y="3611879"/>
            <a:ext cx="1019175" cy="333375"/>
          </a:xfrm>
          <a:custGeom>
            <a:avLst/>
            <a:gdLst/>
            <a:ahLst/>
            <a:cxnLst/>
            <a:rect l="l" t="t" r="r" b="b"/>
            <a:pathLst>
              <a:path w="1019175" h="333375">
                <a:moveTo>
                  <a:pt x="1018794" y="332994"/>
                </a:moveTo>
                <a:lnTo>
                  <a:pt x="1018794" y="0"/>
                </a:lnTo>
                <a:lnTo>
                  <a:pt x="0" y="0"/>
                </a:lnTo>
                <a:lnTo>
                  <a:pt x="0" y="332994"/>
                </a:lnTo>
                <a:lnTo>
                  <a:pt x="13715" y="3329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990600" y="28194"/>
                </a:lnTo>
                <a:lnTo>
                  <a:pt x="990600" y="13716"/>
                </a:lnTo>
                <a:lnTo>
                  <a:pt x="1004316" y="28194"/>
                </a:lnTo>
                <a:lnTo>
                  <a:pt x="1004316" y="332994"/>
                </a:lnTo>
                <a:lnTo>
                  <a:pt x="1018794" y="332994"/>
                </a:lnTo>
                <a:close/>
              </a:path>
              <a:path w="1019175" h="3333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019175" h="333375">
                <a:moveTo>
                  <a:pt x="28193" y="3048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304800"/>
                </a:lnTo>
                <a:lnTo>
                  <a:pt x="28193" y="304800"/>
                </a:lnTo>
                <a:close/>
              </a:path>
              <a:path w="1019175" h="333375">
                <a:moveTo>
                  <a:pt x="1004316" y="304800"/>
                </a:moveTo>
                <a:lnTo>
                  <a:pt x="13715" y="304800"/>
                </a:lnTo>
                <a:lnTo>
                  <a:pt x="28193" y="318516"/>
                </a:lnTo>
                <a:lnTo>
                  <a:pt x="28193" y="332994"/>
                </a:lnTo>
                <a:lnTo>
                  <a:pt x="990600" y="332994"/>
                </a:lnTo>
                <a:lnTo>
                  <a:pt x="990600" y="318516"/>
                </a:lnTo>
                <a:lnTo>
                  <a:pt x="1004316" y="304800"/>
                </a:lnTo>
                <a:close/>
              </a:path>
              <a:path w="1019175" h="333375">
                <a:moveTo>
                  <a:pt x="28193" y="332994"/>
                </a:moveTo>
                <a:lnTo>
                  <a:pt x="28193" y="318516"/>
                </a:lnTo>
                <a:lnTo>
                  <a:pt x="13715" y="304800"/>
                </a:lnTo>
                <a:lnTo>
                  <a:pt x="13715" y="332994"/>
                </a:lnTo>
                <a:lnTo>
                  <a:pt x="28193" y="332994"/>
                </a:lnTo>
                <a:close/>
              </a:path>
              <a:path w="1019175" h="333375">
                <a:moveTo>
                  <a:pt x="1004316" y="28194"/>
                </a:moveTo>
                <a:lnTo>
                  <a:pt x="990600" y="13716"/>
                </a:lnTo>
                <a:lnTo>
                  <a:pt x="990600" y="28194"/>
                </a:lnTo>
                <a:lnTo>
                  <a:pt x="1004316" y="28194"/>
                </a:lnTo>
                <a:close/>
              </a:path>
              <a:path w="1019175" h="333375">
                <a:moveTo>
                  <a:pt x="1004316" y="304800"/>
                </a:moveTo>
                <a:lnTo>
                  <a:pt x="1004316" y="28194"/>
                </a:lnTo>
                <a:lnTo>
                  <a:pt x="990600" y="28194"/>
                </a:lnTo>
                <a:lnTo>
                  <a:pt x="990600" y="304800"/>
                </a:lnTo>
                <a:lnTo>
                  <a:pt x="1004316" y="304800"/>
                </a:lnTo>
                <a:close/>
              </a:path>
              <a:path w="1019175" h="333375">
                <a:moveTo>
                  <a:pt x="1004316" y="332994"/>
                </a:moveTo>
                <a:lnTo>
                  <a:pt x="1004316" y="304800"/>
                </a:lnTo>
                <a:lnTo>
                  <a:pt x="990600" y="318516"/>
                </a:lnTo>
                <a:lnTo>
                  <a:pt x="990600" y="332994"/>
                </a:lnTo>
                <a:lnTo>
                  <a:pt x="1004316" y="33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0639" y="3624326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循环左移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32039" y="3092195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27467" y="30876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447800" y="9906"/>
                </a:lnTo>
                <a:lnTo>
                  <a:pt x="1447800" y="4571"/>
                </a:lnTo>
                <a:lnTo>
                  <a:pt x="1452372" y="9906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1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2"/>
                </a:lnTo>
                <a:lnTo>
                  <a:pt x="4571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6"/>
                </a:moveTo>
                <a:lnTo>
                  <a:pt x="1447800" y="4571"/>
                </a:lnTo>
                <a:lnTo>
                  <a:pt x="1447800" y="9906"/>
                </a:lnTo>
                <a:lnTo>
                  <a:pt x="1452372" y="9906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6"/>
                </a:lnTo>
                <a:lnTo>
                  <a:pt x="1447800" y="9906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039" y="309092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-7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800" b="1" i="0" u="none" strike="noStrike" kern="1200" cap="none" spc="465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(28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89427" y="3092195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84867" y="30876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6"/>
                </a:moveTo>
                <a:lnTo>
                  <a:pt x="1457706" y="0"/>
                </a:lnTo>
                <a:lnTo>
                  <a:pt x="0" y="0"/>
                </a:lnTo>
                <a:lnTo>
                  <a:pt x="0" y="314706"/>
                </a:lnTo>
                <a:lnTo>
                  <a:pt x="4559" y="314706"/>
                </a:lnTo>
                <a:lnTo>
                  <a:pt x="4559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447800" y="9906"/>
                </a:lnTo>
                <a:lnTo>
                  <a:pt x="1447800" y="4572"/>
                </a:lnTo>
                <a:lnTo>
                  <a:pt x="1452372" y="9906"/>
                </a:lnTo>
                <a:lnTo>
                  <a:pt x="1452372" y="314706"/>
                </a:lnTo>
                <a:lnTo>
                  <a:pt x="1457706" y="314706"/>
                </a:lnTo>
                <a:close/>
              </a:path>
              <a:path w="1457960" h="314960">
                <a:moveTo>
                  <a:pt x="9905" y="9906"/>
                </a:moveTo>
                <a:lnTo>
                  <a:pt x="9905" y="4572"/>
                </a:lnTo>
                <a:lnTo>
                  <a:pt x="4559" y="9906"/>
                </a:lnTo>
                <a:lnTo>
                  <a:pt x="9905" y="9906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6"/>
                </a:lnTo>
                <a:lnTo>
                  <a:pt x="4559" y="9906"/>
                </a:lnTo>
                <a:lnTo>
                  <a:pt x="4559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59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1447800" y="314706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6"/>
                </a:moveTo>
                <a:lnTo>
                  <a:pt x="9905" y="309372"/>
                </a:lnTo>
                <a:lnTo>
                  <a:pt x="4559" y="304800"/>
                </a:lnTo>
                <a:lnTo>
                  <a:pt x="4559" y="314706"/>
                </a:lnTo>
                <a:lnTo>
                  <a:pt x="9905" y="314706"/>
                </a:lnTo>
                <a:close/>
              </a:path>
              <a:path w="1457960" h="314960">
                <a:moveTo>
                  <a:pt x="1452372" y="9906"/>
                </a:moveTo>
                <a:lnTo>
                  <a:pt x="1447800" y="4572"/>
                </a:lnTo>
                <a:lnTo>
                  <a:pt x="1447800" y="9906"/>
                </a:lnTo>
                <a:lnTo>
                  <a:pt x="1452372" y="9906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6"/>
                </a:lnTo>
                <a:lnTo>
                  <a:pt x="1447800" y="9906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6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6"/>
                </a:lnTo>
                <a:lnTo>
                  <a:pt x="1452372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9427" y="309092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-7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sz="1800" b="1" i="0" u="none" strike="noStrike" kern="1200" cap="none" spc="465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(28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32039" y="41589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27467" y="41544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6" y="304800"/>
                </a:moveTo>
                <a:lnTo>
                  <a:pt x="9905" y="9905"/>
                </a:lnTo>
                <a:lnTo>
                  <a:pt x="4571" y="9905"/>
                </a:lnTo>
                <a:lnTo>
                  <a:pt x="4572" y="304800"/>
                </a:lnTo>
                <a:lnTo>
                  <a:pt x="9906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2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6" y="314705"/>
                </a:moveTo>
                <a:lnTo>
                  <a:pt x="9906" y="309372"/>
                </a:lnTo>
                <a:lnTo>
                  <a:pt x="4572" y="304800"/>
                </a:lnTo>
                <a:lnTo>
                  <a:pt x="4572" y="314705"/>
                </a:lnTo>
                <a:lnTo>
                  <a:pt x="9906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2039" y="415772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-7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465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(28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289427" y="41589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84867" y="41544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59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89427" y="415772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749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sz="1800" b="1" i="0" u="none" strike="noStrike" kern="1200" cap="none" spc="-7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r>
              <a:rPr kumimoji="0" sz="1800" b="1" i="0" u="none" strike="noStrike" kern="1200" cap="none" spc="465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(28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89427" y="56829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84867" y="56784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6" y="314705"/>
                </a:moveTo>
                <a:lnTo>
                  <a:pt x="1457706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6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6" y="304800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906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59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6" y="314705"/>
                </a:moveTo>
                <a:lnTo>
                  <a:pt x="9906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906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9427" y="568172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-7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r>
              <a:rPr kumimoji="0" sz="1800" b="1" i="0" u="none" strike="noStrike" kern="1200" cap="none" spc="450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(28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232039" y="5682996"/>
            <a:ext cx="1447800" cy="304800"/>
          </a:xfrm>
          <a:custGeom>
            <a:avLst/>
            <a:gdLst/>
            <a:ahLst/>
            <a:cxnLst/>
            <a:rect l="l" t="t" r="r" b="b"/>
            <a:pathLst>
              <a:path w="1447800" h="304800">
                <a:moveTo>
                  <a:pt x="0" y="0"/>
                </a:moveTo>
                <a:lnTo>
                  <a:pt x="0" y="304800"/>
                </a:lnTo>
                <a:lnTo>
                  <a:pt x="1447800" y="304800"/>
                </a:lnTo>
                <a:lnTo>
                  <a:pt x="144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227467" y="5678423"/>
            <a:ext cx="1457960" cy="314960"/>
          </a:xfrm>
          <a:custGeom>
            <a:avLst/>
            <a:gdLst/>
            <a:ahLst/>
            <a:cxnLst/>
            <a:rect l="l" t="t" r="r" b="b"/>
            <a:pathLst>
              <a:path w="1457960" h="314960">
                <a:moveTo>
                  <a:pt x="1457705" y="314705"/>
                </a:moveTo>
                <a:lnTo>
                  <a:pt x="1457705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447800" y="9905"/>
                </a:lnTo>
                <a:lnTo>
                  <a:pt x="1447800" y="4572"/>
                </a:lnTo>
                <a:lnTo>
                  <a:pt x="1452372" y="9905"/>
                </a:lnTo>
                <a:lnTo>
                  <a:pt x="1452372" y="314705"/>
                </a:lnTo>
                <a:lnTo>
                  <a:pt x="1457705" y="314705"/>
                </a:lnTo>
                <a:close/>
              </a:path>
              <a:path w="1457960" h="3149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1457960" h="314960">
                <a:moveTo>
                  <a:pt x="9905" y="304800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5" y="304800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4571" y="304800"/>
                </a:lnTo>
                <a:lnTo>
                  <a:pt x="9905" y="309372"/>
                </a:lnTo>
                <a:lnTo>
                  <a:pt x="9905" y="314705"/>
                </a:lnTo>
                <a:lnTo>
                  <a:pt x="1447800" y="314705"/>
                </a:lnTo>
                <a:lnTo>
                  <a:pt x="1447800" y="309372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9905" y="314705"/>
                </a:moveTo>
                <a:lnTo>
                  <a:pt x="9905" y="309372"/>
                </a:lnTo>
                <a:lnTo>
                  <a:pt x="4571" y="304800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457960" h="314960">
                <a:moveTo>
                  <a:pt x="1452372" y="9905"/>
                </a:moveTo>
                <a:lnTo>
                  <a:pt x="1447800" y="4572"/>
                </a:lnTo>
                <a:lnTo>
                  <a:pt x="1447800" y="9905"/>
                </a:lnTo>
                <a:lnTo>
                  <a:pt x="1452372" y="9905"/>
                </a:lnTo>
                <a:close/>
              </a:path>
              <a:path w="1457960" h="314960">
                <a:moveTo>
                  <a:pt x="1452372" y="304800"/>
                </a:moveTo>
                <a:lnTo>
                  <a:pt x="1452372" y="9905"/>
                </a:lnTo>
                <a:lnTo>
                  <a:pt x="1447800" y="9905"/>
                </a:lnTo>
                <a:lnTo>
                  <a:pt x="1447800" y="304800"/>
                </a:lnTo>
                <a:lnTo>
                  <a:pt x="1452372" y="304800"/>
                </a:lnTo>
                <a:close/>
              </a:path>
              <a:path w="1457960" h="314960">
                <a:moveTo>
                  <a:pt x="1452372" y="314705"/>
                </a:moveTo>
                <a:lnTo>
                  <a:pt x="1452372" y="304800"/>
                </a:lnTo>
                <a:lnTo>
                  <a:pt x="1447800" y="309372"/>
                </a:lnTo>
                <a:lnTo>
                  <a:pt x="1447800" y="314705"/>
                </a:lnTo>
                <a:lnTo>
                  <a:pt x="14523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32039" y="5681726"/>
            <a:ext cx="1447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sz="1800" b="1" i="0" u="none" strike="noStrike" kern="1200" cap="none" spc="-7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r>
              <a:rPr kumimoji="0" sz="1800" b="1" i="0" u="none" strike="noStrike" kern="1200" cap="none" spc="450" normalizeH="0" baseline="-16203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(28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375039" y="2406395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199" y="304800"/>
                </a:lnTo>
                <a:lnTo>
                  <a:pt x="1219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61323" y="2392679"/>
            <a:ext cx="1247775" cy="333375"/>
          </a:xfrm>
          <a:custGeom>
            <a:avLst/>
            <a:gdLst/>
            <a:ahLst/>
            <a:cxnLst/>
            <a:rect l="l" t="t" r="r" b="b"/>
            <a:pathLst>
              <a:path w="1247775" h="333375">
                <a:moveTo>
                  <a:pt x="1247394" y="332994"/>
                </a:moveTo>
                <a:lnTo>
                  <a:pt x="1247394" y="0"/>
                </a:lnTo>
                <a:lnTo>
                  <a:pt x="0" y="0"/>
                </a:lnTo>
                <a:lnTo>
                  <a:pt x="0" y="332994"/>
                </a:lnTo>
                <a:lnTo>
                  <a:pt x="13715" y="3329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1219199" y="28193"/>
                </a:lnTo>
                <a:lnTo>
                  <a:pt x="1219199" y="13715"/>
                </a:lnTo>
                <a:lnTo>
                  <a:pt x="1232916" y="28193"/>
                </a:lnTo>
                <a:lnTo>
                  <a:pt x="1232916" y="332994"/>
                </a:lnTo>
                <a:lnTo>
                  <a:pt x="1247394" y="332994"/>
                </a:lnTo>
                <a:close/>
              </a:path>
              <a:path w="1247775" h="3333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247775" h="333375">
                <a:moveTo>
                  <a:pt x="28193" y="3048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304800"/>
                </a:lnTo>
                <a:lnTo>
                  <a:pt x="28193" y="304800"/>
                </a:lnTo>
                <a:close/>
              </a:path>
              <a:path w="1247775" h="333375">
                <a:moveTo>
                  <a:pt x="1232916" y="304800"/>
                </a:moveTo>
                <a:lnTo>
                  <a:pt x="13715" y="304800"/>
                </a:lnTo>
                <a:lnTo>
                  <a:pt x="28193" y="318516"/>
                </a:lnTo>
                <a:lnTo>
                  <a:pt x="28193" y="332994"/>
                </a:lnTo>
                <a:lnTo>
                  <a:pt x="1219199" y="332994"/>
                </a:lnTo>
                <a:lnTo>
                  <a:pt x="1219199" y="318515"/>
                </a:lnTo>
                <a:lnTo>
                  <a:pt x="1232916" y="304800"/>
                </a:lnTo>
                <a:close/>
              </a:path>
              <a:path w="1247775" h="333375">
                <a:moveTo>
                  <a:pt x="28193" y="332994"/>
                </a:moveTo>
                <a:lnTo>
                  <a:pt x="28193" y="318516"/>
                </a:lnTo>
                <a:lnTo>
                  <a:pt x="13715" y="304800"/>
                </a:lnTo>
                <a:lnTo>
                  <a:pt x="13715" y="332994"/>
                </a:lnTo>
                <a:lnTo>
                  <a:pt x="28193" y="332994"/>
                </a:lnTo>
                <a:close/>
              </a:path>
              <a:path w="1247775" h="333375">
                <a:moveTo>
                  <a:pt x="1232916" y="28193"/>
                </a:moveTo>
                <a:lnTo>
                  <a:pt x="1219199" y="13715"/>
                </a:lnTo>
                <a:lnTo>
                  <a:pt x="1219199" y="28193"/>
                </a:lnTo>
                <a:lnTo>
                  <a:pt x="1232916" y="28193"/>
                </a:lnTo>
                <a:close/>
              </a:path>
              <a:path w="1247775" h="333375">
                <a:moveTo>
                  <a:pt x="1232916" y="304800"/>
                </a:moveTo>
                <a:lnTo>
                  <a:pt x="1232916" y="28193"/>
                </a:lnTo>
                <a:lnTo>
                  <a:pt x="1219199" y="28193"/>
                </a:lnTo>
                <a:lnTo>
                  <a:pt x="1219199" y="304800"/>
                </a:lnTo>
                <a:lnTo>
                  <a:pt x="1232916" y="304800"/>
                </a:lnTo>
                <a:close/>
              </a:path>
              <a:path w="1247775" h="333375">
                <a:moveTo>
                  <a:pt x="1232916" y="332994"/>
                </a:moveTo>
                <a:lnTo>
                  <a:pt x="1232916" y="304800"/>
                </a:lnTo>
                <a:lnTo>
                  <a:pt x="1219199" y="318515"/>
                </a:lnTo>
                <a:lnTo>
                  <a:pt x="1219199" y="332994"/>
                </a:lnTo>
                <a:lnTo>
                  <a:pt x="1232916" y="33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75039" y="2405126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置换选择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518039" y="36255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04323" y="3611879"/>
            <a:ext cx="1019175" cy="333375"/>
          </a:xfrm>
          <a:custGeom>
            <a:avLst/>
            <a:gdLst/>
            <a:ahLst/>
            <a:cxnLst/>
            <a:rect l="l" t="t" r="r" b="b"/>
            <a:pathLst>
              <a:path w="1019175" h="333375">
                <a:moveTo>
                  <a:pt x="1018793" y="332994"/>
                </a:moveTo>
                <a:lnTo>
                  <a:pt x="1018793" y="0"/>
                </a:lnTo>
                <a:lnTo>
                  <a:pt x="0" y="0"/>
                </a:lnTo>
                <a:lnTo>
                  <a:pt x="0" y="332994"/>
                </a:lnTo>
                <a:lnTo>
                  <a:pt x="13716" y="3329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990600" y="28194"/>
                </a:lnTo>
                <a:lnTo>
                  <a:pt x="990600" y="13716"/>
                </a:lnTo>
                <a:lnTo>
                  <a:pt x="1004316" y="28194"/>
                </a:lnTo>
                <a:lnTo>
                  <a:pt x="1004316" y="332994"/>
                </a:lnTo>
                <a:lnTo>
                  <a:pt x="1018793" y="332994"/>
                </a:lnTo>
                <a:close/>
              </a:path>
              <a:path w="1019175" h="3333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019175" h="333375">
                <a:moveTo>
                  <a:pt x="28194" y="3048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304800"/>
                </a:lnTo>
                <a:lnTo>
                  <a:pt x="28194" y="304800"/>
                </a:lnTo>
                <a:close/>
              </a:path>
              <a:path w="1019175" h="333375">
                <a:moveTo>
                  <a:pt x="1004316" y="304800"/>
                </a:moveTo>
                <a:lnTo>
                  <a:pt x="13716" y="304800"/>
                </a:lnTo>
                <a:lnTo>
                  <a:pt x="28194" y="318516"/>
                </a:lnTo>
                <a:lnTo>
                  <a:pt x="28194" y="332994"/>
                </a:lnTo>
                <a:lnTo>
                  <a:pt x="990600" y="332994"/>
                </a:lnTo>
                <a:lnTo>
                  <a:pt x="990600" y="318516"/>
                </a:lnTo>
                <a:lnTo>
                  <a:pt x="1004316" y="304800"/>
                </a:lnTo>
                <a:close/>
              </a:path>
              <a:path w="1019175" h="333375">
                <a:moveTo>
                  <a:pt x="28194" y="332994"/>
                </a:moveTo>
                <a:lnTo>
                  <a:pt x="28194" y="318516"/>
                </a:lnTo>
                <a:lnTo>
                  <a:pt x="13716" y="304800"/>
                </a:lnTo>
                <a:lnTo>
                  <a:pt x="13716" y="332994"/>
                </a:lnTo>
                <a:lnTo>
                  <a:pt x="28194" y="332994"/>
                </a:lnTo>
                <a:close/>
              </a:path>
              <a:path w="1019175" h="333375">
                <a:moveTo>
                  <a:pt x="1004316" y="28194"/>
                </a:moveTo>
                <a:lnTo>
                  <a:pt x="990600" y="13716"/>
                </a:lnTo>
                <a:lnTo>
                  <a:pt x="990600" y="28194"/>
                </a:lnTo>
                <a:lnTo>
                  <a:pt x="1004316" y="28194"/>
                </a:lnTo>
                <a:close/>
              </a:path>
              <a:path w="1019175" h="333375">
                <a:moveTo>
                  <a:pt x="1004316" y="304800"/>
                </a:moveTo>
                <a:lnTo>
                  <a:pt x="1004316" y="28194"/>
                </a:lnTo>
                <a:lnTo>
                  <a:pt x="990600" y="28194"/>
                </a:lnTo>
                <a:lnTo>
                  <a:pt x="990600" y="304800"/>
                </a:lnTo>
                <a:lnTo>
                  <a:pt x="1004316" y="304800"/>
                </a:lnTo>
                <a:close/>
              </a:path>
              <a:path w="1019175" h="333375">
                <a:moveTo>
                  <a:pt x="1004316" y="332994"/>
                </a:moveTo>
                <a:lnTo>
                  <a:pt x="1004316" y="304800"/>
                </a:lnTo>
                <a:lnTo>
                  <a:pt x="990600" y="318516"/>
                </a:lnTo>
                <a:lnTo>
                  <a:pt x="990600" y="332994"/>
                </a:lnTo>
                <a:lnTo>
                  <a:pt x="1004316" y="33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8039" y="3624326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循环左移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460639" y="51495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446923" y="5135879"/>
            <a:ext cx="1019175" cy="333375"/>
          </a:xfrm>
          <a:custGeom>
            <a:avLst/>
            <a:gdLst/>
            <a:ahLst/>
            <a:cxnLst/>
            <a:rect l="l" t="t" r="r" b="b"/>
            <a:pathLst>
              <a:path w="1019175" h="333375">
                <a:moveTo>
                  <a:pt x="1018794" y="332994"/>
                </a:moveTo>
                <a:lnTo>
                  <a:pt x="1018794" y="0"/>
                </a:lnTo>
                <a:lnTo>
                  <a:pt x="0" y="0"/>
                </a:lnTo>
                <a:lnTo>
                  <a:pt x="0" y="332994"/>
                </a:lnTo>
                <a:lnTo>
                  <a:pt x="13715" y="3329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3" y="28194"/>
                </a:lnTo>
                <a:lnTo>
                  <a:pt x="990600" y="28194"/>
                </a:lnTo>
                <a:lnTo>
                  <a:pt x="990600" y="13716"/>
                </a:lnTo>
                <a:lnTo>
                  <a:pt x="1004316" y="28194"/>
                </a:lnTo>
                <a:lnTo>
                  <a:pt x="1004316" y="332994"/>
                </a:lnTo>
                <a:lnTo>
                  <a:pt x="1018794" y="332994"/>
                </a:lnTo>
                <a:close/>
              </a:path>
              <a:path w="1019175" h="3333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1019175" h="333375">
                <a:moveTo>
                  <a:pt x="28193" y="3048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304800"/>
                </a:lnTo>
                <a:lnTo>
                  <a:pt x="28193" y="304800"/>
                </a:lnTo>
                <a:close/>
              </a:path>
              <a:path w="1019175" h="333375">
                <a:moveTo>
                  <a:pt x="1004316" y="304800"/>
                </a:moveTo>
                <a:lnTo>
                  <a:pt x="13715" y="304800"/>
                </a:lnTo>
                <a:lnTo>
                  <a:pt x="28193" y="318516"/>
                </a:lnTo>
                <a:lnTo>
                  <a:pt x="28193" y="332994"/>
                </a:lnTo>
                <a:lnTo>
                  <a:pt x="990600" y="332994"/>
                </a:lnTo>
                <a:lnTo>
                  <a:pt x="990600" y="318516"/>
                </a:lnTo>
                <a:lnTo>
                  <a:pt x="1004316" y="304800"/>
                </a:lnTo>
                <a:close/>
              </a:path>
              <a:path w="1019175" h="333375">
                <a:moveTo>
                  <a:pt x="28193" y="332994"/>
                </a:moveTo>
                <a:lnTo>
                  <a:pt x="28193" y="318516"/>
                </a:lnTo>
                <a:lnTo>
                  <a:pt x="13715" y="304800"/>
                </a:lnTo>
                <a:lnTo>
                  <a:pt x="13715" y="332994"/>
                </a:lnTo>
                <a:lnTo>
                  <a:pt x="28193" y="332994"/>
                </a:lnTo>
                <a:close/>
              </a:path>
              <a:path w="1019175" h="333375">
                <a:moveTo>
                  <a:pt x="1004316" y="28194"/>
                </a:moveTo>
                <a:lnTo>
                  <a:pt x="990600" y="13716"/>
                </a:lnTo>
                <a:lnTo>
                  <a:pt x="990600" y="28194"/>
                </a:lnTo>
                <a:lnTo>
                  <a:pt x="1004316" y="28194"/>
                </a:lnTo>
                <a:close/>
              </a:path>
              <a:path w="1019175" h="333375">
                <a:moveTo>
                  <a:pt x="1004316" y="304800"/>
                </a:moveTo>
                <a:lnTo>
                  <a:pt x="1004316" y="28194"/>
                </a:lnTo>
                <a:lnTo>
                  <a:pt x="990600" y="28194"/>
                </a:lnTo>
                <a:lnTo>
                  <a:pt x="990600" y="304800"/>
                </a:lnTo>
                <a:lnTo>
                  <a:pt x="1004316" y="304800"/>
                </a:lnTo>
                <a:close/>
              </a:path>
              <a:path w="1019175" h="333375">
                <a:moveTo>
                  <a:pt x="1004316" y="332994"/>
                </a:moveTo>
                <a:lnTo>
                  <a:pt x="1004316" y="304800"/>
                </a:lnTo>
                <a:lnTo>
                  <a:pt x="990600" y="318516"/>
                </a:lnTo>
                <a:lnTo>
                  <a:pt x="990600" y="332994"/>
                </a:lnTo>
                <a:lnTo>
                  <a:pt x="1004316" y="33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60639" y="5148326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循环左移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18039" y="5149596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0"/>
                </a:moveTo>
                <a:lnTo>
                  <a:pt x="0" y="304800"/>
                </a:lnTo>
                <a:lnTo>
                  <a:pt x="990600" y="304800"/>
                </a:lnTo>
                <a:lnTo>
                  <a:pt x="990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04323" y="5135879"/>
            <a:ext cx="1019175" cy="333375"/>
          </a:xfrm>
          <a:custGeom>
            <a:avLst/>
            <a:gdLst/>
            <a:ahLst/>
            <a:cxnLst/>
            <a:rect l="l" t="t" r="r" b="b"/>
            <a:pathLst>
              <a:path w="1019175" h="333375">
                <a:moveTo>
                  <a:pt x="1018793" y="332994"/>
                </a:moveTo>
                <a:lnTo>
                  <a:pt x="1018793" y="0"/>
                </a:lnTo>
                <a:lnTo>
                  <a:pt x="0" y="0"/>
                </a:lnTo>
                <a:lnTo>
                  <a:pt x="0" y="332994"/>
                </a:lnTo>
                <a:lnTo>
                  <a:pt x="13716" y="3329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990600" y="28194"/>
                </a:lnTo>
                <a:lnTo>
                  <a:pt x="990600" y="13716"/>
                </a:lnTo>
                <a:lnTo>
                  <a:pt x="1004316" y="28194"/>
                </a:lnTo>
                <a:lnTo>
                  <a:pt x="1004316" y="332994"/>
                </a:lnTo>
                <a:lnTo>
                  <a:pt x="1018793" y="332994"/>
                </a:lnTo>
                <a:close/>
              </a:path>
              <a:path w="1019175" h="3333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019175" h="333375">
                <a:moveTo>
                  <a:pt x="28194" y="3048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304800"/>
                </a:lnTo>
                <a:lnTo>
                  <a:pt x="28194" y="304800"/>
                </a:lnTo>
                <a:close/>
              </a:path>
              <a:path w="1019175" h="333375">
                <a:moveTo>
                  <a:pt x="1004316" y="304800"/>
                </a:moveTo>
                <a:lnTo>
                  <a:pt x="13716" y="304800"/>
                </a:lnTo>
                <a:lnTo>
                  <a:pt x="28194" y="318516"/>
                </a:lnTo>
                <a:lnTo>
                  <a:pt x="28194" y="332994"/>
                </a:lnTo>
                <a:lnTo>
                  <a:pt x="990600" y="332994"/>
                </a:lnTo>
                <a:lnTo>
                  <a:pt x="990600" y="318516"/>
                </a:lnTo>
                <a:lnTo>
                  <a:pt x="1004316" y="304800"/>
                </a:lnTo>
                <a:close/>
              </a:path>
              <a:path w="1019175" h="333375">
                <a:moveTo>
                  <a:pt x="28194" y="332994"/>
                </a:moveTo>
                <a:lnTo>
                  <a:pt x="28194" y="318516"/>
                </a:lnTo>
                <a:lnTo>
                  <a:pt x="13716" y="304800"/>
                </a:lnTo>
                <a:lnTo>
                  <a:pt x="13716" y="332994"/>
                </a:lnTo>
                <a:lnTo>
                  <a:pt x="28194" y="332994"/>
                </a:lnTo>
                <a:close/>
              </a:path>
              <a:path w="1019175" h="333375">
                <a:moveTo>
                  <a:pt x="1004316" y="28194"/>
                </a:moveTo>
                <a:lnTo>
                  <a:pt x="990600" y="13716"/>
                </a:lnTo>
                <a:lnTo>
                  <a:pt x="990600" y="28194"/>
                </a:lnTo>
                <a:lnTo>
                  <a:pt x="1004316" y="28194"/>
                </a:lnTo>
                <a:close/>
              </a:path>
              <a:path w="1019175" h="333375">
                <a:moveTo>
                  <a:pt x="1004316" y="304800"/>
                </a:moveTo>
                <a:lnTo>
                  <a:pt x="1004316" y="28194"/>
                </a:lnTo>
                <a:lnTo>
                  <a:pt x="990600" y="28194"/>
                </a:lnTo>
                <a:lnTo>
                  <a:pt x="990600" y="304800"/>
                </a:lnTo>
                <a:lnTo>
                  <a:pt x="1004316" y="304800"/>
                </a:lnTo>
                <a:close/>
              </a:path>
              <a:path w="1019175" h="333375">
                <a:moveTo>
                  <a:pt x="1004316" y="332994"/>
                </a:moveTo>
                <a:lnTo>
                  <a:pt x="1004316" y="304800"/>
                </a:lnTo>
                <a:lnTo>
                  <a:pt x="990600" y="318516"/>
                </a:lnTo>
                <a:lnTo>
                  <a:pt x="990600" y="332994"/>
                </a:lnTo>
                <a:lnTo>
                  <a:pt x="1004316" y="33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518039" y="5148326"/>
            <a:ext cx="990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循环左移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921393" y="2177795"/>
            <a:ext cx="127253" cy="230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85020" y="271119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930793" y="2863595"/>
            <a:ext cx="127253" cy="230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911993" y="2863595"/>
            <a:ext cx="127253" cy="230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994039" y="2863976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199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930793" y="3396996"/>
            <a:ext cx="127253" cy="230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930793" y="3930396"/>
            <a:ext cx="127253" cy="230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911993" y="3396996"/>
            <a:ext cx="127253" cy="230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3911993" y="3930396"/>
            <a:ext cx="127253" cy="230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994420" y="4463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975620" y="4463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994039" y="4552950"/>
            <a:ext cx="3200400" cy="127635"/>
          </a:xfrm>
          <a:custGeom>
            <a:avLst/>
            <a:gdLst/>
            <a:ahLst/>
            <a:cxnLst/>
            <a:rect l="l" t="t" r="r" b="b"/>
            <a:pathLst>
              <a:path w="3200400" h="127635">
                <a:moveTo>
                  <a:pt x="3124199" y="63246"/>
                </a:moveTo>
                <a:lnTo>
                  <a:pt x="31157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3115219" y="74675"/>
                </a:lnTo>
                <a:lnTo>
                  <a:pt x="3124199" y="63246"/>
                </a:lnTo>
                <a:close/>
              </a:path>
              <a:path w="3200400" h="127635">
                <a:moveTo>
                  <a:pt x="3200400" y="63246"/>
                </a:moveTo>
                <a:lnTo>
                  <a:pt x="3073907" y="0"/>
                </a:lnTo>
                <a:lnTo>
                  <a:pt x="3115717" y="52577"/>
                </a:lnTo>
                <a:lnTo>
                  <a:pt x="3124199" y="52577"/>
                </a:lnTo>
                <a:lnTo>
                  <a:pt x="3124199" y="101805"/>
                </a:lnTo>
                <a:lnTo>
                  <a:pt x="3200400" y="63246"/>
                </a:lnTo>
                <a:close/>
              </a:path>
              <a:path w="3200400" h="127635">
                <a:moveTo>
                  <a:pt x="3124199" y="101805"/>
                </a:moveTo>
                <a:lnTo>
                  <a:pt x="3124199" y="74675"/>
                </a:lnTo>
                <a:lnTo>
                  <a:pt x="3115219" y="74675"/>
                </a:lnTo>
                <a:lnTo>
                  <a:pt x="3073907" y="127253"/>
                </a:lnTo>
                <a:lnTo>
                  <a:pt x="3124199" y="101805"/>
                </a:lnTo>
                <a:close/>
              </a:path>
              <a:path w="3200400" h="127635">
                <a:moveTo>
                  <a:pt x="3124199" y="74675"/>
                </a:moveTo>
                <a:lnTo>
                  <a:pt x="3124199" y="63246"/>
                </a:lnTo>
                <a:lnTo>
                  <a:pt x="3115219" y="74675"/>
                </a:lnTo>
                <a:lnTo>
                  <a:pt x="3124199" y="74675"/>
                </a:lnTo>
                <a:close/>
              </a:path>
              <a:path w="3200400" h="127635">
                <a:moveTo>
                  <a:pt x="3124199" y="63245"/>
                </a:moveTo>
                <a:lnTo>
                  <a:pt x="3124199" y="52577"/>
                </a:lnTo>
                <a:lnTo>
                  <a:pt x="3115717" y="52577"/>
                </a:lnTo>
                <a:lnTo>
                  <a:pt x="3124199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930793" y="4616196"/>
            <a:ext cx="127635" cy="533400"/>
          </a:xfrm>
          <a:custGeom>
            <a:avLst/>
            <a:gdLst/>
            <a:ahLst/>
            <a:cxnLst/>
            <a:rect l="l" t="t" r="r" b="b"/>
            <a:pathLst>
              <a:path w="127635" h="533400">
                <a:moveTo>
                  <a:pt x="74675" y="178308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178308"/>
                </a:lnTo>
                <a:lnTo>
                  <a:pt x="74675" y="178308"/>
                </a:lnTo>
                <a:close/>
              </a:path>
              <a:path w="127635" h="533400">
                <a:moveTo>
                  <a:pt x="74675" y="266700"/>
                </a:moveTo>
                <a:lnTo>
                  <a:pt x="74675" y="244601"/>
                </a:lnTo>
                <a:lnTo>
                  <a:pt x="52577" y="244601"/>
                </a:lnTo>
                <a:lnTo>
                  <a:pt x="52577" y="266700"/>
                </a:lnTo>
                <a:lnTo>
                  <a:pt x="74675" y="266700"/>
                </a:lnTo>
                <a:close/>
              </a:path>
              <a:path w="127635" h="533400">
                <a:moveTo>
                  <a:pt x="74675" y="355853"/>
                </a:moveTo>
                <a:lnTo>
                  <a:pt x="74675" y="333755"/>
                </a:lnTo>
                <a:lnTo>
                  <a:pt x="52577" y="333755"/>
                </a:lnTo>
                <a:lnTo>
                  <a:pt x="52577" y="355853"/>
                </a:lnTo>
                <a:lnTo>
                  <a:pt x="74675" y="355853"/>
                </a:lnTo>
                <a:close/>
              </a:path>
              <a:path w="127635" h="533400">
                <a:moveTo>
                  <a:pt x="63245" y="457199"/>
                </a:moveTo>
                <a:lnTo>
                  <a:pt x="0" y="406907"/>
                </a:lnTo>
                <a:lnTo>
                  <a:pt x="52577" y="512063"/>
                </a:lnTo>
                <a:lnTo>
                  <a:pt x="52577" y="457199"/>
                </a:lnTo>
                <a:lnTo>
                  <a:pt x="63245" y="457199"/>
                </a:lnTo>
                <a:close/>
              </a:path>
              <a:path w="127635" h="533400">
                <a:moveTo>
                  <a:pt x="74675" y="448219"/>
                </a:moveTo>
                <a:lnTo>
                  <a:pt x="74675" y="422909"/>
                </a:lnTo>
                <a:lnTo>
                  <a:pt x="52577" y="422909"/>
                </a:lnTo>
                <a:lnTo>
                  <a:pt x="52577" y="448717"/>
                </a:lnTo>
                <a:lnTo>
                  <a:pt x="63245" y="457199"/>
                </a:lnTo>
                <a:lnTo>
                  <a:pt x="74675" y="448219"/>
                </a:lnTo>
                <a:close/>
              </a:path>
              <a:path w="127635" h="533400">
                <a:moveTo>
                  <a:pt x="74675" y="510812"/>
                </a:moveTo>
                <a:lnTo>
                  <a:pt x="74675" y="457199"/>
                </a:lnTo>
                <a:lnTo>
                  <a:pt x="52577" y="457199"/>
                </a:lnTo>
                <a:lnTo>
                  <a:pt x="52577" y="512063"/>
                </a:lnTo>
                <a:lnTo>
                  <a:pt x="63245" y="533399"/>
                </a:lnTo>
                <a:lnTo>
                  <a:pt x="74675" y="510812"/>
                </a:lnTo>
                <a:close/>
              </a:path>
              <a:path w="127635" h="533400">
                <a:moveTo>
                  <a:pt x="127253" y="406907"/>
                </a:moveTo>
                <a:lnTo>
                  <a:pt x="63245" y="457200"/>
                </a:lnTo>
                <a:lnTo>
                  <a:pt x="74675" y="457199"/>
                </a:lnTo>
                <a:lnTo>
                  <a:pt x="74675" y="510812"/>
                </a:lnTo>
                <a:lnTo>
                  <a:pt x="127253" y="40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911993" y="4616196"/>
            <a:ext cx="127635" cy="533400"/>
          </a:xfrm>
          <a:custGeom>
            <a:avLst/>
            <a:gdLst/>
            <a:ahLst/>
            <a:cxnLst/>
            <a:rect l="l" t="t" r="r" b="b"/>
            <a:pathLst>
              <a:path w="127635" h="533400">
                <a:moveTo>
                  <a:pt x="74675" y="178308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178308"/>
                </a:lnTo>
                <a:lnTo>
                  <a:pt x="74675" y="178308"/>
                </a:lnTo>
                <a:close/>
              </a:path>
              <a:path w="127635" h="533400">
                <a:moveTo>
                  <a:pt x="74675" y="266700"/>
                </a:moveTo>
                <a:lnTo>
                  <a:pt x="74675" y="244601"/>
                </a:lnTo>
                <a:lnTo>
                  <a:pt x="52577" y="244601"/>
                </a:lnTo>
                <a:lnTo>
                  <a:pt x="52577" y="266700"/>
                </a:lnTo>
                <a:lnTo>
                  <a:pt x="74675" y="266700"/>
                </a:lnTo>
                <a:close/>
              </a:path>
              <a:path w="127635" h="533400">
                <a:moveTo>
                  <a:pt x="74675" y="355853"/>
                </a:moveTo>
                <a:lnTo>
                  <a:pt x="74675" y="333755"/>
                </a:lnTo>
                <a:lnTo>
                  <a:pt x="52577" y="333755"/>
                </a:lnTo>
                <a:lnTo>
                  <a:pt x="52577" y="355853"/>
                </a:lnTo>
                <a:lnTo>
                  <a:pt x="74675" y="355853"/>
                </a:lnTo>
                <a:close/>
              </a:path>
              <a:path w="127635" h="533400">
                <a:moveTo>
                  <a:pt x="63245" y="457199"/>
                </a:moveTo>
                <a:lnTo>
                  <a:pt x="0" y="406907"/>
                </a:lnTo>
                <a:lnTo>
                  <a:pt x="52577" y="512063"/>
                </a:lnTo>
                <a:lnTo>
                  <a:pt x="52577" y="457199"/>
                </a:lnTo>
                <a:lnTo>
                  <a:pt x="63245" y="457199"/>
                </a:lnTo>
                <a:close/>
              </a:path>
              <a:path w="127635" h="533400">
                <a:moveTo>
                  <a:pt x="74675" y="448219"/>
                </a:moveTo>
                <a:lnTo>
                  <a:pt x="74675" y="422909"/>
                </a:lnTo>
                <a:lnTo>
                  <a:pt x="52577" y="422909"/>
                </a:lnTo>
                <a:lnTo>
                  <a:pt x="52577" y="448717"/>
                </a:lnTo>
                <a:lnTo>
                  <a:pt x="63245" y="457199"/>
                </a:lnTo>
                <a:lnTo>
                  <a:pt x="74675" y="448219"/>
                </a:lnTo>
                <a:close/>
              </a:path>
              <a:path w="127635" h="533400">
                <a:moveTo>
                  <a:pt x="74675" y="510812"/>
                </a:moveTo>
                <a:lnTo>
                  <a:pt x="74675" y="457199"/>
                </a:lnTo>
                <a:lnTo>
                  <a:pt x="52577" y="457199"/>
                </a:lnTo>
                <a:lnTo>
                  <a:pt x="52577" y="512063"/>
                </a:lnTo>
                <a:lnTo>
                  <a:pt x="63245" y="533399"/>
                </a:lnTo>
                <a:lnTo>
                  <a:pt x="74675" y="510812"/>
                </a:lnTo>
                <a:close/>
              </a:path>
              <a:path w="127635" h="533400">
                <a:moveTo>
                  <a:pt x="127253" y="406907"/>
                </a:moveTo>
                <a:lnTo>
                  <a:pt x="63245" y="457200"/>
                </a:lnTo>
                <a:lnTo>
                  <a:pt x="74675" y="457199"/>
                </a:lnTo>
                <a:lnTo>
                  <a:pt x="74675" y="510812"/>
                </a:lnTo>
                <a:lnTo>
                  <a:pt x="127253" y="406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30793" y="5454396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911993" y="5454396"/>
            <a:ext cx="127253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994420" y="5987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75620" y="5987796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994039" y="6076950"/>
            <a:ext cx="3200400" cy="127635"/>
          </a:xfrm>
          <a:custGeom>
            <a:avLst/>
            <a:gdLst/>
            <a:ahLst/>
            <a:cxnLst/>
            <a:rect l="l" t="t" r="r" b="b"/>
            <a:pathLst>
              <a:path w="3200400" h="127635">
                <a:moveTo>
                  <a:pt x="3124200" y="63246"/>
                </a:moveTo>
                <a:lnTo>
                  <a:pt x="31157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3115219" y="74675"/>
                </a:lnTo>
                <a:lnTo>
                  <a:pt x="3124200" y="63246"/>
                </a:lnTo>
                <a:close/>
              </a:path>
              <a:path w="3200400" h="127635">
                <a:moveTo>
                  <a:pt x="3200400" y="63246"/>
                </a:moveTo>
                <a:lnTo>
                  <a:pt x="3073908" y="0"/>
                </a:lnTo>
                <a:lnTo>
                  <a:pt x="3115717" y="52577"/>
                </a:lnTo>
                <a:lnTo>
                  <a:pt x="3124200" y="52577"/>
                </a:lnTo>
                <a:lnTo>
                  <a:pt x="3124200" y="101805"/>
                </a:lnTo>
                <a:lnTo>
                  <a:pt x="3200400" y="63246"/>
                </a:lnTo>
                <a:close/>
              </a:path>
              <a:path w="3200400" h="127635">
                <a:moveTo>
                  <a:pt x="3124200" y="101805"/>
                </a:moveTo>
                <a:lnTo>
                  <a:pt x="3124200" y="74675"/>
                </a:lnTo>
                <a:lnTo>
                  <a:pt x="3115219" y="74675"/>
                </a:lnTo>
                <a:lnTo>
                  <a:pt x="3073908" y="127253"/>
                </a:lnTo>
                <a:lnTo>
                  <a:pt x="3124200" y="101805"/>
                </a:lnTo>
                <a:close/>
              </a:path>
              <a:path w="3200400" h="127635">
                <a:moveTo>
                  <a:pt x="3124200" y="74675"/>
                </a:moveTo>
                <a:lnTo>
                  <a:pt x="3124200" y="63246"/>
                </a:lnTo>
                <a:lnTo>
                  <a:pt x="3115219" y="74675"/>
                </a:lnTo>
                <a:lnTo>
                  <a:pt x="3124200" y="74675"/>
                </a:lnTo>
                <a:close/>
              </a:path>
              <a:path w="3200400" h="127635">
                <a:moveTo>
                  <a:pt x="3124200" y="63245"/>
                </a:moveTo>
                <a:lnTo>
                  <a:pt x="3124200" y="52577"/>
                </a:lnTo>
                <a:lnTo>
                  <a:pt x="3115717" y="52577"/>
                </a:lnTo>
                <a:lnTo>
                  <a:pt x="31242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194439" y="4463796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80723" y="4450079"/>
            <a:ext cx="1247775" cy="333375"/>
          </a:xfrm>
          <a:custGeom>
            <a:avLst/>
            <a:gdLst/>
            <a:ahLst/>
            <a:cxnLst/>
            <a:rect l="l" t="t" r="r" b="b"/>
            <a:pathLst>
              <a:path w="1247775" h="333375">
                <a:moveTo>
                  <a:pt x="1247393" y="332994"/>
                </a:moveTo>
                <a:lnTo>
                  <a:pt x="1247393" y="0"/>
                </a:lnTo>
                <a:lnTo>
                  <a:pt x="0" y="0"/>
                </a:lnTo>
                <a:lnTo>
                  <a:pt x="0" y="332994"/>
                </a:lnTo>
                <a:lnTo>
                  <a:pt x="13716" y="3329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219200" y="28194"/>
                </a:lnTo>
                <a:lnTo>
                  <a:pt x="1219200" y="13716"/>
                </a:lnTo>
                <a:lnTo>
                  <a:pt x="1232903" y="28194"/>
                </a:lnTo>
                <a:lnTo>
                  <a:pt x="1232903" y="332994"/>
                </a:lnTo>
                <a:lnTo>
                  <a:pt x="1247393" y="332994"/>
                </a:lnTo>
                <a:close/>
              </a:path>
              <a:path w="1247775" h="3333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247775" h="333375">
                <a:moveTo>
                  <a:pt x="28194" y="3048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304800"/>
                </a:lnTo>
                <a:lnTo>
                  <a:pt x="28194" y="304800"/>
                </a:lnTo>
                <a:close/>
              </a:path>
              <a:path w="1247775" h="333375">
                <a:moveTo>
                  <a:pt x="1232903" y="304800"/>
                </a:moveTo>
                <a:lnTo>
                  <a:pt x="13716" y="304800"/>
                </a:lnTo>
                <a:lnTo>
                  <a:pt x="28194" y="318516"/>
                </a:lnTo>
                <a:lnTo>
                  <a:pt x="28194" y="332994"/>
                </a:lnTo>
                <a:lnTo>
                  <a:pt x="1219200" y="332994"/>
                </a:lnTo>
                <a:lnTo>
                  <a:pt x="1219200" y="318516"/>
                </a:lnTo>
                <a:lnTo>
                  <a:pt x="1232903" y="304800"/>
                </a:lnTo>
                <a:close/>
              </a:path>
              <a:path w="1247775" h="333375">
                <a:moveTo>
                  <a:pt x="28194" y="332994"/>
                </a:moveTo>
                <a:lnTo>
                  <a:pt x="28194" y="318516"/>
                </a:lnTo>
                <a:lnTo>
                  <a:pt x="13716" y="304800"/>
                </a:lnTo>
                <a:lnTo>
                  <a:pt x="13716" y="332994"/>
                </a:lnTo>
                <a:lnTo>
                  <a:pt x="28194" y="332994"/>
                </a:lnTo>
                <a:close/>
              </a:path>
              <a:path w="1247775" h="333375">
                <a:moveTo>
                  <a:pt x="1232903" y="28194"/>
                </a:moveTo>
                <a:lnTo>
                  <a:pt x="1219200" y="13716"/>
                </a:lnTo>
                <a:lnTo>
                  <a:pt x="1219200" y="28194"/>
                </a:lnTo>
                <a:lnTo>
                  <a:pt x="1232903" y="28194"/>
                </a:lnTo>
                <a:close/>
              </a:path>
              <a:path w="1247775" h="333375">
                <a:moveTo>
                  <a:pt x="1232903" y="304800"/>
                </a:moveTo>
                <a:lnTo>
                  <a:pt x="1232903" y="28194"/>
                </a:lnTo>
                <a:lnTo>
                  <a:pt x="1219200" y="28194"/>
                </a:lnTo>
                <a:lnTo>
                  <a:pt x="1219200" y="304800"/>
                </a:lnTo>
                <a:lnTo>
                  <a:pt x="1232903" y="304800"/>
                </a:lnTo>
                <a:close/>
              </a:path>
              <a:path w="1247775" h="333375">
                <a:moveTo>
                  <a:pt x="1232903" y="332994"/>
                </a:moveTo>
                <a:lnTo>
                  <a:pt x="1232903" y="304800"/>
                </a:lnTo>
                <a:lnTo>
                  <a:pt x="1219200" y="318516"/>
                </a:lnTo>
                <a:lnTo>
                  <a:pt x="1219200" y="332994"/>
                </a:lnTo>
                <a:lnTo>
                  <a:pt x="1232903" y="33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69363" y="4462526"/>
            <a:ext cx="1069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置换选择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194439" y="5987796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0"/>
                </a:moveTo>
                <a:lnTo>
                  <a:pt x="0" y="304800"/>
                </a:lnTo>
                <a:lnTo>
                  <a:pt x="1219200" y="304800"/>
                </a:lnTo>
                <a:lnTo>
                  <a:pt x="1219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180723" y="5974079"/>
            <a:ext cx="1247775" cy="333375"/>
          </a:xfrm>
          <a:custGeom>
            <a:avLst/>
            <a:gdLst/>
            <a:ahLst/>
            <a:cxnLst/>
            <a:rect l="l" t="t" r="r" b="b"/>
            <a:pathLst>
              <a:path w="1247775" h="333375">
                <a:moveTo>
                  <a:pt x="1247393" y="332994"/>
                </a:moveTo>
                <a:lnTo>
                  <a:pt x="1247393" y="0"/>
                </a:lnTo>
                <a:lnTo>
                  <a:pt x="0" y="0"/>
                </a:lnTo>
                <a:lnTo>
                  <a:pt x="0" y="332994"/>
                </a:lnTo>
                <a:lnTo>
                  <a:pt x="13716" y="332994"/>
                </a:lnTo>
                <a:lnTo>
                  <a:pt x="13716" y="28194"/>
                </a:lnTo>
                <a:lnTo>
                  <a:pt x="28194" y="13716"/>
                </a:lnTo>
                <a:lnTo>
                  <a:pt x="28194" y="28194"/>
                </a:lnTo>
                <a:lnTo>
                  <a:pt x="1219200" y="28194"/>
                </a:lnTo>
                <a:lnTo>
                  <a:pt x="1219200" y="13716"/>
                </a:lnTo>
                <a:lnTo>
                  <a:pt x="1232903" y="28194"/>
                </a:lnTo>
                <a:lnTo>
                  <a:pt x="1232903" y="332994"/>
                </a:lnTo>
                <a:lnTo>
                  <a:pt x="1247393" y="332994"/>
                </a:lnTo>
                <a:close/>
              </a:path>
              <a:path w="1247775" h="333375">
                <a:moveTo>
                  <a:pt x="28194" y="28194"/>
                </a:moveTo>
                <a:lnTo>
                  <a:pt x="28194" y="13716"/>
                </a:lnTo>
                <a:lnTo>
                  <a:pt x="13716" y="28194"/>
                </a:lnTo>
                <a:lnTo>
                  <a:pt x="28194" y="28194"/>
                </a:lnTo>
                <a:close/>
              </a:path>
              <a:path w="1247775" h="333375">
                <a:moveTo>
                  <a:pt x="28194" y="304800"/>
                </a:moveTo>
                <a:lnTo>
                  <a:pt x="28194" y="28194"/>
                </a:lnTo>
                <a:lnTo>
                  <a:pt x="13716" y="28194"/>
                </a:lnTo>
                <a:lnTo>
                  <a:pt x="13716" y="304800"/>
                </a:lnTo>
                <a:lnTo>
                  <a:pt x="28194" y="304800"/>
                </a:lnTo>
                <a:close/>
              </a:path>
              <a:path w="1247775" h="333375">
                <a:moveTo>
                  <a:pt x="1232903" y="304800"/>
                </a:moveTo>
                <a:lnTo>
                  <a:pt x="13716" y="304800"/>
                </a:lnTo>
                <a:lnTo>
                  <a:pt x="28194" y="318516"/>
                </a:lnTo>
                <a:lnTo>
                  <a:pt x="28194" y="332994"/>
                </a:lnTo>
                <a:lnTo>
                  <a:pt x="1219200" y="332994"/>
                </a:lnTo>
                <a:lnTo>
                  <a:pt x="1219200" y="318516"/>
                </a:lnTo>
                <a:lnTo>
                  <a:pt x="1232903" y="304800"/>
                </a:lnTo>
                <a:close/>
              </a:path>
              <a:path w="1247775" h="333375">
                <a:moveTo>
                  <a:pt x="28194" y="332994"/>
                </a:moveTo>
                <a:lnTo>
                  <a:pt x="28194" y="318516"/>
                </a:lnTo>
                <a:lnTo>
                  <a:pt x="13716" y="304800"/>
                </a:lnTo>
                <a:lnTo>
                  <a:pt x="13716" y="332994"/>
                </a:lnTo>
                <a:lnTo>
                  <a:pt x="28194" y="332994"/>
                </a:lnTo>
                <a:close/>
              </a:path>
              <a:path w="1247775" h="333375">
                <a:moveTo>
                  <a:pt x="1232903" y="28194"/>
                </a:moveTo>
                <a:lnTo>
                  <a:pt x="1219200" y="13716"/>
                </a:lnTo>
                <a:lnTo>
                  <a:pt x="1219200" y="28194"/>
                </a:lnTo>
                <a:lnTo>
                  <a:pt x="1232903" y="28194"/>
                </a:lnTo>
                <a:close/>
              </a:path>
              <a:path w="1247775" h="333375">
                <a:moveTo>
                  <a:pt x="1232903" y="304800"/>
                </a:moveTo>
                <a:lnTo>
                  <a:pt x="1232903" y="28194"/>
                </a:lnTo>
                <a:lnTo>
                  <a:pt x="1219200" y="28194"/>
                </a:lnTo>
                <a:lnTo>
                  <a:pt x="1219200" y="304800"/>
                </a:lnTo>
                <a:lnTo>
                  <a:pt x="1232903" y="304800"/>
                </a:lnTo>
                <a:close/>
              </a:path>
              <a:path w="1247775" h="333375">
                <a:moveTo>
                  <a:pt x="1232903" y="332994"/>
                </a:moveTo>
                <a:lnTo>
                  <a:pt x="1232903" y="304800"/>
                </a:lnTo>
                <a:lnTo>
                  <a:pt x="1219200" y="318516"/>
                </a:lnTo>
                <a:lnTo>
                  <a:pt x="1219200" y="332994"/>
                </a:lnTo>
                <a:lnTo>
                  <a:pt x="1232903" y="3329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194439" y="5986526"/>
            <a:ext cx="121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置换选择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06763" y="4614926"/>
            <a:ext cx="661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(56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194439" y="1573530"/>
            <a:ext cx="2209799" cy="1562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189867" y="1568958"/>
            <a:ext cx="2219960" cy="1571625"/>
          </a:xfrm>
          <a:custGeom>
            <a:avLst/>
            <a:gdLst/>
            <a:ahLst/>
            <a:cxnLst/>
            <a:rect l="l" t="t" r="r" b="b"/>
            <a:pathLst>
              <a:path w="2219959" h="1571625">
                <a:moveTo>
                  <a:pt x="2219706" y="1571244"/>
                </a:moveTo>
                <a:lnTo>
                  <a:pt x="2219706" y="0"/>
                </a:lnTo>
                <a:lnTo>
                  <a:pt x="0" y="0"/>
                </a:lnTo>
                <a:lnTo>
                  <a:pt x="0" y="1571244"/>
                </a:lnTo>
                <a:lnTo>
                  <a:pt x="4572" y="157124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2209799" y="9143"/>
                </a:lnTo>
                <a:lnTo>
                  <a:pt x="2209799" y="4571"/>
                </a:lnTo>
                <a:lnTo>
                  <a:pt x="2214359" y="9143"/>
                </a:lnTo>
                <a:lnTo>
                  <a:pt x="2214359" y="1571244"/>
                </a:lnTo>
                <a:lnTo>
                  <a:pt x="2219706" y="1571244"/>
                </a:lnTo>
                <a:close/>
              </a:path>
              <a:path w="2219959" h="157162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2219959" h="1571625">
                <a:moveTo>
                  <a:pt x="9905" y="1561338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1561338"/>
                </a:lnTo>
                <a:lnTo>
                  <a:pt x="9905" y="1561338"/>
                </a:lnTo>
                <a:close/>
              </a:path>
              <a:path w="2219959" h="1571625">
                <a:moveTo>
                  <a:pt x="2214359" y="1561338"/>
                </a:moveTo>
                <a:lnTo>
                  <a:pt x="4572" y="1561338"/>
                </a:lnTo>
                <a:lnTo>
                  <a:pt x="9905" y="1566672"/>
                </a:lnTo>
                <a:lnTo>
                  <a:pt x="9905" y="1571244"/>
                </a:lnTo>
                <a:lnTo>
                  <a:pt x="2209799" y="1571244"/>
                </a:lnTo>
                <a:lnTo>
                  <a:pt x="2209799" y="1566672"/>
                </a:lnTo>
                <a:lnTo>
                  <a:pt x="2214359" y="1561338"/>
                </a:lnTo>
                <a:close/>
              </a:path>
              <a:path w="2219959" h="1571625">
                <a:moveTo>
                  <a:pt x="9905" y="1571244"/>
                </a:moveTo>
                <a:lnTo>
                  <a:pt x="9905" y="1566672"/>
                </a:lnTo>
                <a:lnTo>
                  <a:pt x="4572" y="1561338"/>
                </a:lnTo>
                <a:lnTo>
                  <a:pt x="4572" y="1571244"/>
                </a:lnTo>
                <a:lnTo>
                  <a:pt x="9905" y="1571244"/>
                </a:lnTo>
                <a:close/>
              </a:path>
              <a:path w="2219959" h="1571625">
                <a:moveTo>
                  <a:pt x="2214359" y="9143"/>
                </a:moveTo>
                <a:lnTo>
                  <a:pt x="2209799" y="4571"/>
                </a:lnTo>
                <a:lnTo>
                  <a:pt x="2209799" y="9143"/>
                </a:lnTo>
                <a:lnTo>
                  <a:pt x="2214359" y="9143"/>
                </a:lnTo>
                <a:close/>
              </a:path>
              <a:path w="2219959" h="1571625">
                <a:moveTo>
                  <a:pt x="2214359" y="1561338"/>
                </a:moveTo>
                <a:lnTo>
                  <a:pt x="2214359" y="9143"/>
                </a:lnTo>
                <a:lnTo>
                  <a:pt x="2209799" y="9143"/>
                </a:lnTo>
                <a:lnTo>
                  <a:pt x="2209799" y="1561338"/>
                </a:lnTo>
                <a:lnTo>
                  <a:pt x="2214359" y="1561338"/>
                </a:lnTo>
                <a:close/>
              </a:path>
              <a:path w="2219959" h="1571625">
                <a:moveTo>
                  <a:pt x="2214359" y="1571244"/>
                </a:moveTo>
                <a:lnTo>
                  <a:pt x="2214359" y="1561338"/>
                </a:lnTo>
                <a:lnTo>
                  <a:pt x="2209799" y="1566672"/>
                </a:lnTo>
                <a:lnTo>
                  <a:pt x="2209799" y="1571244"/>
                </a:lnTo>
                <a:lnTo>
                  <a:pt x="2214359" y="15712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15845" y="1601978"/>
            <a:ext cx="197802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9880" algn="l"/>
                <a:tab pos="1200150" algn="l"/>
                <a:tab pos="1794510" algn="l"/>
              </a:tabLst>
              <a:defRPr/>
            </a:pP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57	49  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41  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33	25  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17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9880" algn="l"/>
                <a:tab pos="607060" algn="l"/>
                <a:tab pos="904875" algn="l"/>
                <a:tab pos="1201420" algn="l"/>
                <a:tab pos="1497965" algn="l"/>
                <a:tab pos="179514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58	50	42	34	26	18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9245" algn="l"/>
                <a:tab pos="606425" algn="l"/>
                <a:tab pos="903605" algn="l"/>
                <a:tab pos="1200785" algn="l"/>
                <a:tab pos="1497965" algn="l"/>
                <a:tab pos="1794510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	2	59	51	43	35	27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9880" algn="l"/>
                <a:tab pos="598805" algn="l"/>
                <a:tab pos="895985" algn="l"/>
                <a:tab pos="1193800" algn="l"/>
                <a:tab pos="178752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19	</a:t>
            </a: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	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60	52  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44	36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9880" algn="l"/>
                <a:tab pos="1200150" algn="l"/>
                <a:tab pos="1793875" algn="l"/>
              </a:tabLst>
              <a:defRPr/>
            </a:pP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	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  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4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  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3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	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  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2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	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9880" algn="l"/>
                <a:tab pos="607060" algn="l"/>
                <a:tab pos="904875" algn="l"/>
                <a:tab pos="1201420" algn="l"/>
                <a:tab pos="1497965" algn="l"/>
                <a:tab pos="179514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	62	54	46	38	30	22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9245" algn="l"/>
                <a:tab pos="606425" algn="l"/>
                <a:tab pos="903605" algn="l"/>
                <a:tab pos="1200785" algn="l"/>
                <a:tab pos="1497965" algn="l"/>
                <a:tab pos="1794510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	6	61	53	45	37	29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0515" algn="l"/>
                <a:tab pos="904240" algn="l"/>
                <a:tab pos="1202055" algn="l"/>
                <a:tab pos="1796414" algn="l"/>
              </a:tabLst>
              <a:defRPr/>
            </a:pP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21	13  </a:t>
            </a:r>
            <a:r>
              <a:rPr kumimoji="0" sz="12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	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28	20  </a:t>
            </a:r>
            <a:r>
              <a:rPr kumimoji="0" sz="1200" b="1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194439" y="1339596"/>
            <a:ext cx="2209799" cy="2339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189867" y="1335024"/>
            <a:ext cx="2219960" cy="243204"/>
          </a:xfrm>
          <a:custGeom>
            <a:avLst/>
            <a:gdLst/>
            <a:ahLst/>
            <a:cxnLst/>
            <a:rect l="l" t="t" r="r" b="b"/>
            <a:pathLst>
              <a:path w="2219959" h="243205">
                <a:moveTo>
                  <a:pt x="2219706" y="243078"/>
                </a:moveTo>
                <a:lnTo>
                  <a:pt x="2219706" y="0"/>
                </a:lnTo>
                <a:lnTo>
                  <a:pt x="0" y="0"/>
                </a:lnTo>
                <a:lnTo>
                  <a:pt x="0" y="243078"/>
                </a:lnTo>
                <a:lnTo>
                  <a:pt x="4572" y="243078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2209799" y="9906"/>
                </a:lnTo>
                <a:lnTo>
                  <a:pt x="2209799" y="4572"/>
                </a:lnTo>
                <a:lnTo>
                  <a:pt x="2214359" y="9906"/>
                </a:lnTo>
                <a:lnTo>
                  <a:pt x="2214359" y="243078"/>
                </a:lnTo>
                <a:lnTo>
                  <a:pt x="2219706" y="243078"/>
                </a:lnTo>
                <a:close/>
              </a:path>
              <a:path w="2219959" h="243205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2219959" h="243205">
                <a:moveTo>
                  <a:pt x="9905" y="233934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33934"/>
                </a:lnTo>
                <a:lnTo>
                  <a:pt x="9905" y="233934"/>
                </a:lnTo>
                <a:close/>
              </a:path>
              <a:path w="2219959" h="243205">
                <a:moveTo>
                  <a:pt x="2214359" y="233934"/>
                </a:moveTo>
                <a:lnTo>
                  <a:pt x="4572" y="233934"/>
                </a:lnTo>
                <a:lnTo>
                  <a:pt x="9905" y="238506"/>
                </a:lnTo>
                <a:lnTo>
                  <a:pt x="9905" y="243078"/>
                </a:lnTo>
                <a:lnTo>
                  <a:pt x="2209799" y="243078"/>
                </a:lnTo>
                <a:lnTo>
                  <a:pt x="2209799" y="238506"/>
                </a:lnTo>
                <a:lnTo>
                  <a:pt x="2214359" y="233934"/>
                </a:lnTo>
                <a:close/>
              </a:path>
              <a:path w="2219959" h="243205">
                <a:moveTo>
                  <a:pt x="9905" y="243078"/>
                </a:moveTo>
                <a:lnTo>
                  <a:pt x="9905" y="238506"/>
                </a:lnTo>
                <a:lnTo>
                  <a:pt x="4572" y="233934"/>
                </a:lnTo>
                <a:lnTo>
                  <a:pt x="4572" y="243078"/>
                </a:lnTo>
                <a:lnTo>
                  <a:pt x="9905" y="243078"/>
                </a:lnTo>
                <a:close/>
              </a:path>
              <a:path w="2219959" h="243205">
                <a:moveTo>
                  <a:pt x="2214359" y="9906"/>
                </a:moveTo>
                <a:lnTo>
                  <a:pt x="2209799" y="4572"/>
                </a:lnTo>
                <a:lnTo>
                  <a:pt x="2209799" y="9906"/>
                </a:lnTo>
                <a:lnTo>
                  <a:pt x="2214359" y="9906"/>
                </a:lnTo>
                <a:close/>
              </a:path>
              <a:path w="2219959" h="243205">
                <a:moveTo>
                  <a:pt x="2214359" y="233934"/>
                </a:moveTo>
                <a:lnTo>
                  <a:pt x="2214359" y="9906"/>
                </a:lnTo>
                <a:lnTo>
                  <a:pt x="2209799" y="9906"/>
                </a:lnTo>
                <a:lnTo>
                  <a:pt x="2209799" y="233934"/>
                </a:lnTo>
                <a:lnTo>
                  <a:pt x="2214359" y="233934"/>
                </a:lnTo>
                <a:close/>
              </a:path>
              <a:path w="2219959" h="243205">
                <a:moveTo>
                  <a:pt x="2214359" y="243078"/>
                </a:moveTo>
                <a:lnTo>
                  <a:pt x="2214359" y="233934"/>
                </a:lnTo>
                <a:lnTo>
                  <a:pt x="2209799" y="238506"/>
                </a:lnTo>
                <a:lnTo>
                  <a:pt x="2209799" y="243078"/>
                </a:lnTo>
                <a:lnTo>
                  <a:pt x="2214359" y="243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876677" y="1317751"/>
            <a:ext cx="844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置换方法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/>
              <a:ea typeface="+mn-ea"/>
              <a:cs typeface="仿宋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6413627" y="4552950"/>
            <a:ext cx="762000" cy="127635"/>
          </a:xfrm>
          <a:custGeom>
            <a:avLst/>
            <a:gdLst/>
            <a:ahLst/>
            <a:cxnLst/>
            <a:rect l="l" t="t" r="r" b="b"/>
            <a:pathLst>
              <a:path w="762000" h="127635">
                <a:moveTo>
                  <a:pt x="685800" y="63246"/>
                </a:moveTo>
                <a:lnTo>
                  <a:pt x="677319" y="52577"/>
                </a:lnTo>
                <a:lnTo>
                  <a:pt x="0" y="52577"/>
                </a:lnTo>
                <a:lnTo>
                  <a:pt x="0" y="74675"/>
                </a:lnTo>
                <a:lnTo>
                  <a:pt x="676821" y="74675"/>
                </a:lnTo>
                <a:lnTo>
                  <a:pt x="685800" y="63246"/>
                </a:lnTo>
                <a:close/>
              </a:path>
              <a:path w="762000" h="127635">
                <a:moveTo>
                  <a:pt x="762000" y="63246"/>
                </a:moveTo>
                <a:lnTo>
                  <a:pt x="635520" y="0"/>
                </a:lnTo>
                <a:lnTo>
                  <a:pt x="677319" y="52577"/>
                </a:lnTo>
                <a:lnTo>
                  <a:pt x="685800" y="52577"/>
                </a:lnTo>
                <a:lnTo>
                  <a:pt x="685800" y="101808"/>
                </a:lnTo>
                <a:lnTo>
                  <a:pt x="762000" y="63246"/>
                </a:lnTo>
                <a:close/>
              </a:path>
              <a:path w="762000" h="127635">
                <a:moveTo>
                  <a:pt x="685800" y="101808"/>
                </a:moveTo>
                <a:lnTo>
                  <a:pt x="685800" y="74675"/>
                </a:lnTo>
                <a:lnTo>
                  <a:pt x="676821" y="74675"/>
                </a:lnTo>
                <a:lnTo>
                  <a:pt x="635520" y="127253"/>
                </a:lnTo>
                <a:lnTo>
                  <a:pt x="685800" y="101808"/>
                </a:lnTo>
                <a:close/>
              </a:path>
              <a:path w="762000" h="127635">
                <a:moveTo>
                  <a:pt x="685800" y="74675"/>
                </a:moveTo>
                <a:lnTo>
                  <a:pt x="685800" y="63246"/>
                </a:lnTo>
                <a:lnTo>
                  <a:pt x="676821" y="74675"/>
                </a:lnTo>
                <a:lnTo>
                  <a:pt x="685800" y="74675"/>
                </a:lnTo>
                <a:close/>
              </a:path>
              <a:path w="762000" h="127635">
                <a:moveTo>
                  <a:pt x="685800" y="63246"/>
                </a:moveTo>
                <a:lnTo>
                  <a:pt x="685800" y="52577"/>
                </a:lnTo>
                <a:lnTo>
                  <a:pt x="677319" y="52577"/>
                </a:lnTo>
                <a:lnTo>
                  <a:pt x="6858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413627" y="6076950"/>
            <a:ext cx="762000" cy="127635"/>
          </a:xfrm>
          <a:custGeom>
            <a:avLst/>
            <a:gdLst/>
            <a:ahLst/>
            <a:cxnLst/>
            <a:rect l="l" t="t" r="r" b="b"/>
            <a:pathLst>
              <a:path w="762000" h="127635">
                <a:moveTo>
                  <a:pt x="685799" y="63246"/>
                </a:moveTo>
                <a:lnTo>
                  <a:pt x="677319" y="52577"/>
                </a:lnTo>
                <a:lnTo>
                  <a:pt x="0" y="52577"/>
                </a:lnTo>
                <a:lnTo>
                  <a:pt x="0" y="74675"/>
                </a:lnTo>
                <a:lnTo>
                  <a:pt x="676821" y="74675"/>
                </a:lnTo>
                <a:lnTo>
                  <a:pt x="685799" y="63246"/>
                </a:lnTo>
                <a:close/>
              </a:path>
              <a:path w="762000" h="127635">
                <a:moveTo>
                  <a:pt x="761999" y="63246"/>
                </a:moveTo>
                <a:lnTo>
                  <a:pt x="635520" y="0"/>
                </a:lnTo>
                <a:lnTo>
                  <a:pt x="677319" y="52577"/>
                </a:lnTo>
                <a:lnTo>
                  <a:pt x="685799" y="52577"/>
                </a:lnTo>
                <a:lnTo>
                  <a:pt x="685799" y="101808"/>
                </a:lnTo>
                <a:lnTo>
                  <a:pt x="761999" y="63246"/>
                </a:lnTo>
                <a:close/>
              </a:path>
              <a:path w="762000" h="127635">
                <a:moveTo>
                  <a:pt x="685799" y="101808"/>
                </a:moveTo>
                <a:lnTo>
                  <a:pt x="685799" y="74675"/>
                </a:lnTo>
                <a:lnTo>
                  <a:pt x="676821" y="74675"/>
                </a:lnTo>
                <a:lnTo>
                  <a:pt x="635520" y="127253"/>
                </a:lnTo>
                <a:lnTo>
                  <a:pt x="685799" y="101808"/>
                </a:lnTo>
                <a:close/>
              </a:path>
              <a:path w="762000" h="127635">
                <a:moveTo>
                  <a:pt x="685799" y="74675"/>
                </a:moveTo>
                <a:lnTo>
                  <a:pt x="685799" y="63246"/>
                </a:lnTo>
                <a:lnTo>
                  <a:pt x="676821" y="74675"/>
                </a:lnTo>
                <a:lnTo>
                  <a:pt x="685799" y="74675"/>
                </a:lnTo>
                <a:close/>
              </a:path>
              <a:path w="762000" h="127635">
                <a:moveTo>
                  <a:pt x="685799" y="63246"/>
                </a:moveTo>
                <a:lnTo>
                  <a:pt x="685799" y="52577"/>
                </a:lnTo>
                <a:lnTo>
                  <a:pt x="677319" y="52577"/>
                </a:lnTo>
                <a:lnTo>
                  <a:pt x="685799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406763" y="6138933"/>
            <a:ext cx="2719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9464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(56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	(48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480427" y="4522470"/>
            <a:ext cx="1905000" cy="15628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7475867" y="4517135"/>
            <a:ext cx="1915160" cy="1572895"/>
          </a:xfrm>
          <a:custGeom>
            <a:avLst/>
            <a:gdLst/>
            <a:ahLst/>
            <a:cxnLst/>
            <a:rect l="l" t="t" r="r" b="b"/>
            <a:pathLst>
              <a:path w="1915159" h="1572895">
                <a:moveTo>
                  <a:pt x="1914905" y="1572768"/>
                </a:moveTo>
                <a:lnTo>
                  <a:pt x="1914905" y="0"/>
                </a:lnTo>
                <a:lnTo>
                  <a:pt x="0" y="0"/>
                </a:lnTo>
                <a:lnTo>
                  <a:pt x="0" y="1572768"/>
                </a:lnTo>
                <a:lnTo>
                  <a:pt x="4559" y="1572768"/>
                </a:lnTo>
                <a:lnTo>
                  <a:pt x="4559" y="9906"/>
                </a:lnTo>
                <a:lnTo>
                  <a:pt x="9906" y="5334"/>
                </a:lnTo>
                <a:lnTo>
                  <a:pt x="9906" y="9906"/>
                </a:lnTo>
                <a:lnTo>
                  <a:pt x="1905000" y="9906"/>
                </a:lnTo>
                <a:lnTo>
                  <a:pt x="1905000" y="5334"/>
                </a:lnTo>
                <a:lnTo>
                  <a:pt x="1909559" y="9906"/>
                </a:lnTo>
                <a:lnTo>
                  <a:pt x="1909559" y="1572768"/>
                </a:lnTo>
                <a:lnTo>
                  <a:pt x="1914905" y="1572768"/>
                </a:lnTo>
                <a:close/>
              </a:path>
              <a:path w="1915159" h="1572895">
                <a:moveTo>
                  <a:pt x="9906" y="9906"/>
                </a:moveTo>
                <a:lnTo>
                  <a:pt x="9906" y="5334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915159" h="1572895">
                <a:moveTo>
                  <a:pt x="9906" y="1562862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1562862"/>
                </a:lnTo>
                <a:lnTo>
                  <a:pt x="9906" y="1562862"/>
                </a:lnTo>
                <a:close/>
              </a:path>
              <a:path w="1915159" h="1572895">
                <a:moveTo>
                  <a:pt x="1909559" y="1562862"/>
                </a:moveTo>
                <a:lnTo>
                  <a:pt x="4559" y="1562862"/>
                </a:lnTo>
                <a:lnTo>
                  <a:pt x="9906" y="1568196"/>
                </a:lnTo>
                <a:lnTo>
                  <a:pt x="9906" y="1572768"/>
                </a:lnTo>
                <a:lnTo>
                  <a:pt x="1905000" y="1572768"/>
                </a:lnTo>
                <a:lnTo>
                  <a:pt x="1905000" y="1568196"/>
                </a:lnTo>
                <a:lnTo>
                  <a:pt x="1909559" y="1562862"/>
                </a:lnTo>
                <a:close/>
              </a:path>
              <a:path w="1915159" h="1572895">
                <a:moveTo>
                  <a:pt x="9906" y="1572768"/>
                </a:moveTo>
                <a:lnTo>
                  <a:pt x="9906" y="1568196"/>
                </a:lnTo>
                <a:lnTo>
                  <a:pt x="4559" y="1562862"/>
                </a:lnTo>
                <a:lnTo>
                  <a:pt x="4559" y="1572768"/>
                </a:lnTo>
                <a:lnTo>
                  <a:pt x="9906" y="1572768"/>
                </a:lnTo>
                <a:close/>
              </a:path>
              <a:path w="1915159" h="1572895">
                <a:moveTo>
                  <a:pt x="1909559" y="9906"/>
                </a:moveTo>
                <a:lnTo>
                  <a:pt x="1905000" y="5334"/>
                </a:lnTo>
                <a:lnTo>
                  <a:pt x="1905000" y="9906"/>
                </a:lnTo>
                <a:lnTo>
                  <a:pt x="1909559" y="9906"/>
                </a:lnTo>
                <a:close/>
              </a:path>
              <a:path w="1915159" h="1572895">
                <a:moveTo>
                  <a:pt x="1909559" y="1562862"/>
                </a:moveTo>
                <a:lnTo>
                  <a:pt x="1909559" y="9906"/>
                </a:lnTo>
                <a:lnTo>
                  <a:pt x="1905000" y="9906"/>
                </a:lnTo>
                <a:lnTo>
                  <a:pt x="1905000" y="1562862"/>
                </a:lnTo>
                <a:lnTo>
                  <a:pt x="1909559" y="1562862"/>
                </a:lnTo>
                <a:close/>
              </a:path>
              <a:path w="1915159" h="1572895">
                <a:moveTo>
                  <a:pt x="1909559" y="1572768"/>
                </a:moveTo>
                <a:lnTo>
                  <a:pt x="1909559" y="1562862"/>
                </a:lnTo>
                <a:lnTo>
                  <a:pt x="1905000" y="1568196"/>
                </a:lnTo>
                <a:lnTo>
                  <a:pt x="1905000" y="1572768"/>
                </a:lnTo>
                <a:lnTo>
                  <a:pt x="1909559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7582795" y="4545542"/>
          <a:ext cx="1719579" cy="15139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8319">
                <a:tc>
                  <a:txBody>
                    <a:bodyPr/>
                    <a:lstStyle/>
                    <a:p>
                      <a:pPr marR="24130" algn="ctr">
                        <a:lnSpc>
                          <a:spcPts val="1405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405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405"/>
                        </a:lnSpc>
                        <a:spcBef>
                          <a:spcPts val="135"/>
                        </a:spcBef>
                      </a:pPr>
                      <a:r>
                        <a:rPr sz="1200" b="1" spc="-70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1405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1405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 marR="31750" algn="r">
                        <a:lnSpc>
                          <a:spcPts val="1405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L="54610" algn="ct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069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 algn="ct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R="24765" algn="ct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 algn="ct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R="25400" algn="ct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143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R="24765" algn="ct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R="24765" algn="ct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79">
                <a:tc>
                  <a:txBody>
                    <a:bodyPr/>
                    <a:lstStyle/>
                    <a:p>
                      <a:pPr marR="24765" algn="ct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4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3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8319">
                <a:tc>
                  <a:txBody>
                    <a:bodyPr/>
                    <a:lstStyle/>
                    <a:p>
                      <a:pPr marR="24765" algn="ctr">
                        <a:lnSpc>
                          <a:spcPts val="137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37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ts val="137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37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37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ts val="137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7" name="object 77"/>
          <p:cNvSpPr/>
          <p:nvPr/>
        </p:nvSpPr>
        <p:spPr>
          <a:xfrm>
            <a:off x="7480427" y="4311396"/>
            <a:ext cx="1905000" cy="2125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7475867" y="4306823"/>
            <a:ext cx="1915160" cy="222250"/>
          </a:xfrm>
          <a:custGeom>
            <a:avLst/>
            <a:gdLst/>
            <a:ahLst/>
            <a:cxnLst/>
            <a:rect l="l" t="t" r="r" b="b"/>
            <a:pathLst>
              <a:path w="1915159" h="222250">
                <a:moveTo>
                  <a:pt x="1914905" y="221741"/>
                </a:moveTo>
                <a:lnTo>
                  <a:pt x="1914905" y="0"/>
                </a:lnTo>
                <a:lnTo>
                  <a:pt x="0" y="0"/>
                </a:lnTo>
                <a:lnTo>
                  <a:pt x="0" y="221741"/>
                </a:lnTo>
                <a:lnTo>
                  <a:pt x="4559" y="221741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905000" y="9905"/>
                </a:lnTo>
                <a:lnTo>
                  <a:pt x="1905000" y="4572"/>
                </a:lnTo>
                <a:lnTo>
                  <a:pt x="1909559" y="9905"/>
                </a:lnTo>
                <a:lnTo>
                  <a:pt x="1909559" y="221741"/>
                </a:lnTo>
                <a:lnTo>
                  <a:pt x="1914905" y="221741"/>
                </a:lnTo>
                <a:close/>
              </a:path>
              <a:path w="1915159" h="22225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915159" h="222250">
                <a:moveTo>
                  <a:pt x="9906" y="211836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11836"/>
                </a:lnTo>
                <a:lnTo>
                  <a:pt x="9906" y="211836"/>
                </a:lnTo>
                <a:close/>
              </a:path>
              <a:path w="1915159" h="222250">
                <a:moveTo>
                  <a:pt x="1909559" y="211836"/>
                </a:moveTo>
                <a:lnTo>
                  <a:pt x="4559" y="211836"/>
                </a:lnTo>
                <a:lnTo>
                  <a:pt x="9906" y="217170"/>
                </a:lnTo>
                <a:lnTo>
                  <a:pt x="9906" y="221741"/>
                </a:lnTo>
                <a:lnTo>
                  <a:pt x="1905000" y="221741"/>
                </a:lnTo>
                <a:lnTo>
                  <a:pt x="1905000" y="217170"/>
                </a:lnTo>
                <a:lnTo>
                  <a:pt x="1909559" y="211836"/>
                </a:lnTo>
                <a:close/>
              </a:path>
              <a:path w="1915159" h="222250">
                <a:moveTo>
                  <a:pt x="9906" y="221741"/>
                </a:moveTo>
                <a:lnTo>
                  <a:pt x="9906" y="217170"/>
                </a:lnTo>
                <a:lnTo>
                  <a:pt x="4559" y="211836"/>
                </a:lnTo>
                <a:lnTo>
                  <a:pt x="4559" y="221741"/>
                </a:lnTo>
                <a:lnTo>
                  <a:pt x="9906" y="221741"/>
                </a:lnTo>
                <a:close/>
              </a:path>
              <a:path w="1915159" h="222250">
                <a:moveTo>
                  <a:pt x="1909559" y="9905"/>
                </a:moveTo>
                <a:lnTo>
                  <a:pt x="1905000" y="4572"/>
                </a:lnTo>
                <a:lnTo>
                  <a:pt x="1905000" y="9905"/>
                </a:lnTo>
                <a:lnTo>
                  <a:pt x="1909559" y="9905"/>
                </a:lnTo>
                <a:close/>
              </a:path>
              <a:path w="1915159" h="222250">
                <a:moveTo>
                  <a:pt x="1909559" y="211836"/>
                </a:moveTo>
                <a:lnTo>
                  <a:pt x="1909559" y="9905"/>
                </a:lnTo>
                <a:lnTo>
                  <a:pt x="1905000" y="9905"/>
                </a:lnTo>
                <a:lnTo>
                  <a:pt x="1905000" y="211836"/>
                </a:lnTo>
                <a:lnTo>
                  <a:pt x="1909559" y="211836"/>
                </a:lnTo>
                <a:close/>
              </a:path>
              <a:path w="1915159" h="222250">
                <a:moveTo>
                  <a:pt x="1909559" y="221741"/>
                </a:moveTo>
                <a:lnTo>
                  <a:pt x="1909559" y="211836"/>
                </a:lnTo>
                <a:lnTo>
                  <a:pt x="1905000" y="217170"/>
                </a:lnTo>
                <a:lnTo>
                  <a:pt x="1905000" y="221741"/>
                </a:lnTo>
                <a:lnTo>
                  <a:pt x="1909559" y="221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10277" y="4278884"/>
            <a:ext cx="8445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置换方法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/>
              <a:ea typeface="+mn-ea"/>
              <a:cs typeface="仿宋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480427" y="6063996"/>
            <a:ext cx="19050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7475867" y="6059423"/>
            <a:ext cx="1915160" cy="467359"/>
          </a:xfrm>
          <a:custGeom>
            <a:avLst/>
            <a:gdLst/>
            <a:ahLst/>
            <a:cxnLst/>
            <a:rect l="l" t="t" r="r" b="b"/>
            <a:pathLst>
              <a:path w="1915159" h="467359">
                <a:moveTo>
                  <a:pt x="1914905" y="467106"/>
                </a:moveTo>
                <a:lnTo>
                  <a:pt x="1914905" y="0"/>
                </a:lnTo>
                <a:lnTo>
                  <a:pt x="0" y="0"/>
                </a:lnTo>
                <a:lnTo>
                  <a:pt x="0" y="467106"/>
                </a:lnTo>
                <a:lnTo>
                  <a:pt x="4559" y="46710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905000" y="9905"/>
                </a:lnTo>
                <a:lnTo>
                  <a:pt x="1905000" y="4572"/>
                </a:lnTo>
                <a:lnTo>
                  <a:pt x="1909559" y="9905"/>
                </a:lnTo>
                <a:lnTo>
                  <a:pt x="1909559" y="467106"/>
                </a:lnTo>
                <a:lnTo>
                  <a:pt x="1914905" y="467106"/>
                </a:lnTo>
                <a:close/>
              </a:path>
              <a:path w="1915159" h="46735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915159" h="467359">
                <a:moveTo>
                  <a:pt x="9906" y="4572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1915159" h="467359">
                <a:moveTo>
                  <a:pt x="19095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1905000" y="467106"/>
                </a:lnTo>
                <a:lnTo>
                  <a:pt x="1905000" y="461772"/>
                </a:lnTo>
                <a:lnTo>
                  <a:pt x="1909559" y="457200"/>
                </a:lnTo>
                <a:close/>
              </a:path>
              <a:path w="1915159" h="467359">
                <a:moveTo>
                  <a:pt x="9906" y="467106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6"/>
                </a:lnTo>
                <a:lnTo>
                  <a:pt x="9906" y="467106"/>
                </a:lnTo>
                <a:close/>
              </a:path>
              <a:path w="1915159" h="467359">
                <a:moveTo>
                  <a:pt x="1909559" y="9905"/>
                </a:moveTo>
                <a:lnTo>
                  <a:pt x="1905000" y="4572"/>
                </a:lnTo>
                <a:lnTo>
                  <a:pt x="1905000" y="9905"/>
                </a:lnTo>
                <a:lnTo>
                  <a:pt x="1909559" y="9905"/>
                </a:lnTo>
                <a:close/>
              </a:path>
              <a:path w="1915159" h="467359">
                <a:moveTo>
                  <a:pt x="1909559" y="457200"/>
                </a:moveTo>
                <a:lnTo>
                  <a:pt x="1909559" y="9905"/>
                </a:lnTo>
                <a:lnTo>
                  <a:pt x="1905000" y="9905"/>
                </a:lnTo>
                <a:lnTo>
                  <a:pt x="1905000" y="457200"/>
                </a:lnTo>
                <a:lnTo>
                  <a:pt x="1909559" y="457200"/>
                </a:lnTo>
                <a:close/>
              </a:path>
              <a:path w="1915159" h="467359">
                <a:moveTo>
                  <a:pt x="1909559" y="467106"/>
                </a:moveTo>
                <a:lnTo>
                  <a:pt x="1909559" y="457200"/>
                </a:lnTo>
                <a:lnTo>
                  <a:pt x="1905000" y="461772"/>
                </a:lnTo>
                <a:lnTo>
                  <a:pt x="1905000" y="467106"/>
                </a:lnTo>
                <a:lnTo>
                  <a:pt x="1909559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559173" y="6094729"/>
            <a:ext cx="1819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注：去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掉</a:t>
            </a:r>
            <a:r>
              <a:rPr kumimoji="0" sz="1200" b="1" i="0" u="none" strike="noStrike" kern="1200" cap="none" spc="-10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9,18,22,25,35,38,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43,54</a:t>
            </a: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594239" y="1863851"/>
            <a:ext cx="1600200" cy="704850"/>
          </a:xfrm>
          <a:custGeom>
            <a:avLst/>
            <a:gdLst/>
            <a:ahLst/>
            <a:cxnLst/>
            <a:rect l="l" t="t" r="r" b="b"/>
            <a:pathLst>
              <a:path w="1600200" h="704850">
                <a:moveTo>
                  <a:pt x="103632" y="573024"/>
                </a:moveTo>
                <a:lnTo>
                  <a:pt x="0" y="694944"/>
                </a:lnTo>
                <a:lnTo>
                  <a:pt x="73152" y="699472"/>
                </a:lnTo>
                <a:lnTo>
                  <a:pt x="73152" y="648462"/>
                </a:lnTo>
                <a:lnTo>
                  <a:pt x="84116" y="643766"/>
                </a:lnTo>
                <a:lnTo>
                  <a:pt x="103632" y="573024"/>
                </a:lnTo>
                <a:close/>
              </a:path>
              <a:path w="1600200" h="704850">
                <a:moveTo>
                  <a:pt x="84116" y="643766"/>
                </a:moveTo>
                <a:lnTo>
                  <a:pt x="73152" y="648462"/>
                </a:lnTo>
                <a:lnTo>
                  <a:pt x="79248" y="662279"/>
                </a:lnTo>
                <a:lnTo>
                  <a:pt x="79248" y="661416"/>
                </a:lnTo>
                <a:lnTo>
                  <a:pt x="84116" y="643766"/>
                </a:lnTo>
                <a:close/>
              </a:path>
              <a:path w="1600200" h="704850">
                <a:moveTo>
                  <a:pt x="160020" y="704850"/>
                </a:moveTo>
                <a:lnTo>
                  <a:pt x="95021" y="669897"/>
                </a:lnTo>
                <a:lnTo>
                  <a:pt x="84582" y="674370"/>
                </a:lnTo>
                <a:lnTo>
                  <a:pt x="73152" y="648462"/>
                </a:lnTo>
                <a:lnTo>
                  <a:pt x="73152" y="699472"/>
                </a:lnTo>
                <a:lnTo>
                  <a:pt x="160020" y="704850"/>
                </a:lnTo>
                <a:close/>
              </a:path>
              <a:path w="1600200" h="704850">
                <a:moveTo>
                  <a:pt x="1521714" y="43434"/>
                </a:moveTo>
                <a:lnTo>
                  <a:pt x="1505938" y="34950"/>
                </a:lnTo>
                <a:lnTo>
                  <a:pt x="84116" y="643766"/>
                </a:lnTo>
                <a:lnTo>
                  <a:pt x="79248" y="661416"/>
                </a:lnTo>
                <a:lnTo>
                  <a:pt x="95021" y="669897"/>
                </a:lnTo>
                <a:lnTo>
                  <a:pt x="1516899" y="60735"/>
                </a:lnTo>
                <a:lnTo>
                  <a:pt x="1521714" y="43434"/>
                </a:lnTo>
                <a:close/>
              </a:path>
              <a:path w="1600200" h="704850">
                <a:moveTo>
                  <a:pt x="95021" y="669897"/>
                </a:moveTo>
                <a:lnTo>
                  <a:pt x="79248" y="661416"/>
                </a:lnTo>
                <a:lnTo>
                  <a:pt x="79248" y="662279"/>
                </a:lnTo>
                <a:lnTo>
                  <a:pt x="84582" y="674370"/>
                </a:lnTo>
                <a:lnTo>
                  <a:pt x="95021" y="669897"/>
                </a:lnTo>
                <a:close/>
              </a:path>
              <a:path w="1600200" h="704850">
                <a:moveTo>
                  <a:pt x="1600200" y="9144"/>
                </a:moveTo>
                <a:lnTo>
                  <a:pt x="1440942" y="0"/>
                </a:lnTo>
                <a:lnTo>
                  <a:pt x="1505938" y="34950"/>
                </a:lnTo>
                <a:lnTo>
                  <a:pt x="1516380" y="30480"/>
                </a:lnTo>
                <a:lnTo>
                  <a:pt x="1527048" y="56388"/>
                </a:lnTo>
                <a:lnTo>
                  <a:pt x="1527048" y="95842"/>
                </a:lnTo>
                <a:lnTo>
                  <a:pt x="1600200" y="9144"/>
                </a:lnTo>
                <a:close/>
              </a:path>
              <a:path w="1600200" h="704850">
                <a:moveTo>
                  <a:pt x="1527048" y="95842"/>
                </a:moveTo>
                <a:lnTo>
                  <a:pt x="1527048" y="56388"/>
                </a:lnTo>
                <a:lnTo>
                  <a:pt x="1516899" y="60735"/>
                </a:lnTo>
                <a:lnTo>
                  <a:pt x="1497330" y="131064"/>
                </a:lnTo>
                <a:lnTo>
                  <a:pt x="1527048" y="95842"/>
                </a:lnTo>
                <a:close/>
              </a:path>
              <a:path w="1600200" h="704850">
                <a:moveTo>
                  <a:pt x="1521714" y="43434"/>
                </a:moveTo>
                <a:lnTo>
                  <a:pt x="1516380" y="30480"/>
                </a:lnTo>
                <a:lnTo>
                  <a:pt x="1505938" y="34950"/>
                </a:lnTo>
                <a:lnTo>
                  <a:pt x="1521714" y="43434"/>
                </a:lnTo>
                <a:close/>
              </a:path>
              <a:path w="1600200" h="704850">
                <a:moveTo>
                  <a:pt x="1527048" y="56388"/>
                </a:moveTo>
                <a:lnTo>
                  <a:pt x="1521714" y="43434"/>
                </a:lnTo>
                <a:lnTo>
                  <a:pt x="1516899" y="60735"/>
                </a:lnTo>
                <a:lnTo>
                  <a:pt x="1527048" y="5638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4508639" y="3707129"/>
            <a:ext cx="3352800" cy="142875"/>
          </a:xfrm>
          <a:custGeom>
            <a:avLst/>
            <a:gdLst/>
            <a:ahLst/>
            <a:cxnLst/>
            <a:rect l="l" t="t" r="r" b="b"/>
            <a:pathLst>
              <a:path w="3352800" h="142875">
                <a:moveTo>
                  <a:pt x="143255" y="0"/>
                </a:moveTo>
                <a:lnTo>
                  <a:pt x="0" y="70866"/>
                </a:lnTo>
                <a:lnTo>
                  <a:pt x="86105" y="113919"/>
                </a:lnTo>
                <a:lnTo>
                  <a:pt x="86105" y="57150"/>
                </a:lnTo>
                <a:lnTo>
                  <a:pt x="97167" y="57150"/>
                </a:lnTo>
                <a:lnTo>
                  <a:pt x="143255" y="0"/>
                </a:lnTo>
                <a:close/>
              </a:path>
              <a:path w="3352800" h="142875">
                <a:moveTo>
                  <a:pt x="97167" y="57150"/>
                </a:moveTo>
                <a:lnTo>
                  <a:pt x="86105" y="57150"/>
                </a:lnTo>
                <a:lnTo>
                  <a:pt x="86105" y="70866"/>
                </a:lnTo>
                <a:lnTo>
                  <a:pt x="97167" y="57150"/>
                </a:lnTo>
                <a:close/>
              </a:path>
              <a:path w="3352800" h="142875">
                <a:moveTo>
                  <a:pt x="3267455" y="70866"/>
                </a:moveTo>
                <a:lnTo>
                  <a:pt x="3256394" y="57150"/>
                </a:lnTo>
                <a:lnTo>
                  <a:pt x="97167" y="57150"/>
                </a:lnTo>
                <a:lnTo>
                  <a:pt x="86105" y="70866"/>
                </a:lnTo>
                <a:lnTo>
                  <a:pt x="97657" y="85344"/>
                </a:lnTo>
                <a:lnTo>
                  <a:pt x="3255904" y="85344"/>
                </a:lnTo>
                <a:lnTo>
                  <a:pt x="3267455" y="70866"/>
                </a:lnTo>
                <a:close/>
              </a:path>
              <a:path w="3352800" h="142875">
                <a:moveTo>
                  <a:pt x="97657" y="85344"/>
                </a:moveTo>
                <a:lnTo>
                  <a:pt x="86105" y="70866"/>
                </a:lnTo>
                <a:lnTo>
                  <a:pt x="86105" y="85344"/>
                </a:lnTo>
                <a:lnTo>
                  <a:pt x="97657" y="85344"/>
                </a:lnTo>
                <a:close/>
              </a:path>
              <a:path w="3352800" h="142875">
                <a:moveTo>
                  <a:pt x="143255" y="142494"/>
                </a:moveTo>
                <a:lnTo>
                  <a:pt x="97657" y="85344"/>
                </a:lnTo>
                <a:lnTo>
                  <a:pt x="86105" y="85344"/>
                </a:lnTo>
                <a:lnTo>
                  <a:pt x="86105" y="113919"/>
                </a:lnTo>
                <a:lnTo>
                  <a:pt x="143255" y="142494"/>
                </a:lnTo>
                <a:close/>
              </a:path>
              <a:path w="3352800" h="142875">
                <a:moveTo>
                  <a:pt x="3352787" y="70866"/>
                </a:moveTo>
                <a:lnTo>
                  <a:pt x="3210306" y="0"/>
                </a:lnTo>
                <a:lnTo>
                  <a:pt x="3256394" y="57150"/>
                </a:lnTo>
                <a:lnTo>
                  <a:pt x="3267455" y="57150"/>
                </a:lnTo>
                <a:lnTo>
                  <a:pt x="3267455" y="113763"/>
                </a:lnTo>
                <a:lnTo>
                  <a:pt x="3352787" y="70866"/>
                </a:lnTo>
                <a:close/>
              </a:path>
              <a:path w="3352800" h="142875">
                <a:moveTo>
                  <a:pt x="3267455" y="113763"/>
                </a:moveTo>
                <a:lnTo>
                  <a:pt x="3267455" y="85344"/>
                </a:lnTo>
                <a:lnTo>
                  <a:pt x="3255904" y="85344"/>
                </a:lnTo>
                <a:lnTo>
                  <a:pt x="3210306" y="142494"/>
                </a:lnTo>
                <a:lnTo>
                  <a:pt x="3267455" y="113763"/>
                </a:lnTo>
                <a:close/>
              </a:path>
              <a:path w="3352800" h="142875">
                <a:moveTo>
                  <a:pt x="3267455" y="85344"/>
                </a:moveTo>
                <a:lnTo>
                  <a:pt x="3267455" y="70866"/>
                </a:lnTo>
                <a:lnTo>
                  <a:pt x="3255904" y="85344"/>
                </a:lnTo>
                <a:lnTo>
                  <a:pt x="3267455" y="85344"/>
                </a:lnTo>
                <a:close/>
              </a:path>
              <a:path w="3352800" h="142875">
                <a:moveTo>
                  <a:pt x="3267455" y="70865"/>
                </a:moveTo>
                <a:lnTo>
                  <a:pt x="3267455" y="57150"/>
                </a:lnTo>
                <a:lnTo>
                  <a:pt x="3256394" y="57150"/>
                </a:lnTo>
                <a:lnTo>
                  <a:pt x="3267455" y="7086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727839" y="4735829"/>
            <a:ext cx="1752600" cy="523875"/>
          </a:xfrm>
          <a:custGeom>
            <a:avLst/>
            <a:gdLst/>
            <a:ahLst/>
            <a:cxnLst/>
            <a:rect l="l" t="t" r="r" b="b"/>
            <a:pathLst>
              <a:path w="1752600" h="523875">
                <a:moveTo>
                  <a:pt x="156971" y="0"/>
                </a:moveTo>
                <a:lnTo>
                  <a:pt x="0" y="32766"/>
                </a:lnTo>
                <a:lnTo>
                  <a:pt x="80009" y="103154"/>
                </a:lnTo>
                <a:lnTo>
                  <a:pt x="80009" y="68580"/>
                </a:lnTo>
                <a:lnTo>
                  <a:pt x="83057" y="56388"/>
                </a:lnTo>
                <a:lnTo>
                  <a:pt x="83057" y="54864"/>
                </a:lnTo>
                <a:lnTo>
                  <a:pt x="83525" y="54516"/>
                </a:lnTo>
                <a:lnTo>
                  <a:pt x="86867" y="41148"/>
                </a:lnTo>
                <a:lnTo>
                  <a:pt x="97722" y="43978"/>
                </a:lnTo>
                <a:lnTo>
                  <a:pt x="156971" y="0"/>
                </a:lnTo>
                <a:close/>
              </a:path>
              <a:path w="1752600" h="523875">
                <a:moveTo>
                  <a:pt x="90371" y="71282"/>
                </a:moveTo>
                <a:lnTo>
                  <a:pt x="83302" y="55411"/>
                </a:lnTo>
                <a:lnTo>
                  <a:pt x="80009" y="68580"/>
                </a:lnTo>
                <a:lnTo>
                  <a:pt x="90371" y="71282"/>
                </a:lnTo>
                <a:close/>
              </a:path>
              <a:path w="1752600" h="523875">
                <a:moveTo>
                  <a:pt x="120395" y="138684"/>
                </a:moveTo>
                <a:lnTo>
                  <a:pt x="90371" y="71282"/>
                </a:lnTo>
                <a:lnTo>
                  <a:pt x="80009" y="68580"/>
                </a:lnTo>
                <a:lnTo>
                  <a:pt x="80009" y="103154"/>
                </a:lnTo>
                <a:lnTo>
                  <a:pt x="120395" y="138684"/>
                </a:lnTo>
                <a:close/>
              </a:path>
              <a:path w="1752600" h="523875">
                <a:moveTo>
                  <a:pt x="83302" y="55411"/>
                </a:moveTo>
                <a:lnTo>
                  <a:pt x="83057" y="54864"/>
                </a:lnTo>
                <a:lnTo>
                  <a:pt x="83057" y="56388"/>
                </a:lnTo>
                <a:lnTo>
                  <a:pt x="83302" y="55411"/>
                </a:lnTo>
                <a:close/>
              </a:path>
              <a:path w="1752600" h="523875">
                <a:moveTo>
                  <a:pt x="1670059" y="468082"/>
                </a:moveTo>
                <a:lnTo>
                  <a:pt x="1662990" y="452211"/>
                </a:lnTo>
                <a:lnTo>
                  <a:pt x="97722" y="43978"/>
                </a:lnTo>
                <a:lnTo>
                  <a:pt x="83525" y="54516"/>
                </a:lnTo>
                <a:lnTo>
                  <a:pt x="83302" y="55411"/>
                </a:lnTo>
                <a:lnTo>
                  <a:pt x="90371" y="71282"/>
                </a:lnTo>
                <a:lnTo>
                  <a:pt x="1655639" y="479515"/>
                </a:lnTo>
                <a:lnTo>
                  <a:pt x="1669836" y="468977"/>
                </a:lnTo>
                <a:lnTo>
                  <a:pt x="1670059" y="468082"/>
                </a:lnTo>
                <a:close/>
              </a:path>
              <a:path w="1752600" h="523875">
                <a:moveTo>
                  <a:pt x="97722" y="43978"/>
                </a:moveTo>
                <a:lnTo>
                  <a:pt x="86867" y="41148"/>
                </a:lnTo>
                <a:lnTo>
                  <a:pt x="83525" y="54516"/>
                </a:lnTo>
                <a:lnTo>
                  <a:pt x="97722" y="43978"/>
                </a:lnTo>
                <a:close/>
              </a:path>
              <a:path w="1752600" h="523875">
                <a:moveTo>
                  <a:pt x="1670303" y="507629"/>
                </a:moveTo>
                <a:lnTo>
                  <a:pt x="1670303" y="468630"/>
                </a:lnTo>
                <a:lnTo>
                  <a:pt x="1669836" y="468977"/>
                </a:lnTo>
                <a:lnTo>
                  <a:pt x="1666493" y="482346"/>
                </a:lnTo>
                <a:lnTo>
                  <a:pt x="1655639" y="479515"/>
                </a:lnTo>
                <a:lnTo>
                  <a:pt x="1596389" y="523494"/>
                </a:lnTo>
                <a:lnTo>
                  <a:pt x="1670303" y="507629"/>
                </a:lnTo>
                <a:close/>
              </a:path>
              <a:path w="1752600" h="523875">
                <a:moveTo>
                  <a:pt x="1752599" y="489966"/>
                </a:moveTo>
                <a:lnTo>
                  <a:pt x="1632965" y="384810"/>
                </a:lnTo>
                <a:lnTo>
                  <a:pt x="1662990" y="452211"/>
                </a:lnTo>
                <a:lnTo>
                  <a:pt x="1673352" y="454914"/>
                </a:lnTo>
                <a:lnTo>
                  <a:pt x="1673352" y="506975"/>
                </a:lnTo>
                <a:lnTo>
                  <a:pt x="1752599" y="489966"/>
                </a:lnTo>
                <a:close/>
              </a:path>
              <a:path w="1752600" h="523875">
                <a:moveTo>
                  <a:pt x="1669836" y="468977"/>
                </a:moveTo>
                <a:lnTo>
                  <a:pt x="1655639" y="479515"/>
                </a:lnTo>
                <a:lnTo>
                  <a:pt x="1666493" y="482346"/>
                </a:lnTo>
                <a:lnTo>
                  <a:pt x="1669836" y="468977"/>
                </a:lnTo>
                <a:close/>
              </a:path>
              <a:path w="1752600" h="523875">
                <a:moveTo>
                  <a:pt x="1673352" y="454914"/>
                </a:moveTo>
                <a:lnTo>
                  <a:pt x="1662990" y="452211"/>
                </a:lnTo>
                <a:lnTo>
                  <a:pt x="1670059" y="468082"/>
                </a:lnTo>
                <a:lnTo>
                  <a:pt x="1673352" y="454914"/>
                </a:lnTo>
                <a:close/>
              </a:path>
              <a:path w="1752600" h="523875">
                <a:moveTo>
                  <a:pt x="1673352" y="506975"/>
                </a:moveTo>
                <a:lnTo>
                  <a:pt x="1673352" y="454914"/>
                </a:lnTo>
                <a:lnTo>
                  <a:pt x="1670059" y="468082"/>
                </a:lnTo>
                <a:lnTo>
                  <a:pt x="1670303" y="468630"/>
                </a:lnTo>
                <a:lnTo>
                  <a:pt x="1670303" y="507629"/>
                </a:lnTo>
                <a:lnTo>
                  <a:pt x="1673352" y="506975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996573" y="6458965"/>
            <a:ext cx="49098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注：密钥各位在子密钥出现次数基本相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同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(12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次至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次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64179" y="4198873"/>
            <a:ext cx="661670" cy="716280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1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r>
              <a:rPr kumimoji="0" sz="1800" b="1" i="0" u="none" strike="noStrike" kern="1200" cap="none" spc="-7" normalizeH="0" baseline="-16203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800" b="0" i="0" u="none" strike="noStrike" kern="1200" cap="none" spc="0" normalizeH="0" baseline="-16203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(48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0065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634105" y="579374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1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761359" y="5914897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5194439" y="3168395"/>
            <a:ext cx="2209800" cy="304800"/>
          </a:xfrm>
          <a:custGeom>
            <a:avLst/>
            <a:gdLst/>
            <a:ahLst/>
            <a:cxnLst/>
            <a:rect l="l" t="t" r="r" b="b"/>
            <a:pathLst>
              <a:path w="2209800" h="304800">
                <a:moveTo>
                  <a:pt x="0" y="0"/>
                </a:moveTo>
                <a:lnTo>
                  <a:pt x="0" y="304800"/>
                </a:lnTo>
                <a:lnTo>
                  <a:pt x="2209799" y="304800"/>
                </a:lnTo>
                <a:lnTo>
                  <a:pt x="2209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273173" y="3198368"/>
            <a:ext cx="19037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注：去掉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srgbClr val="FD1813"/>
                </a:solidFill>
                <a:effectLst/>
                <a:uLnTx/>
                <a:uFillTx/>
                <a:latin typeface="宋体"/>
                <a:ea typeface="+mn-ea"/>
                <a:cs typeface="宋体"/>
              </a:rPr>
              <a:t>位奇偶校验位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/>
              <a:ea typeface="+mn-ea"/>
              <a:cs typeface="宋体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856867" y="2325623"/>
            <a:ext cx="1305560" cy="1534160"/>
          </a:xfrm>
          <a:custGeom>
            <a:avLst/>
            <a:gdLst/>
            <a:ahLst/>
            <a:cxnLst/>
            <a:rect l="l" t="t" r="r" b="b"/>
            <a:pathLst>
              <a:path w="1305559" h="1534160">
                <a:moveTo>
                  <a:pt x="1305305" y="1533906"/>
                </a:moveTo>
                <a:lnTo>
                  <a:pt x="1305305" y="0"/>
                </a:lnTo>
                <a:lnTo>
                  <a:pt x="0" y="0"/>
                </a:lnTo>
                <a:lnTo>
                  <a:pt x="0" y="1533906"/>
                </a:lnTo>
                <a:lnTo>
                  <a:pt x="4559" y="15339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295400" y="9906"/>
                </a:lnTo>
                <a:lnTo>
                  <a:pt x="1295400" y="4572"/>
                </a:lnTo>
                <a:lnTo>
                  <a:pt x="1299959" y="9906"/>
                </a:lnTo>
                <a:lnTo>
                  <a:pt x="1299959" y="1533906"/>
                </a:lnTo>
                <a:lnTo>
                  <a:pt x="1305305" y="1533906"/>
                </a:lnTo>
                <a:close/>
              </a:path>
              <a:path w="1305559" h="15341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305559" h="1534160">
                <a:moveTo>
                  <a:pt x="9906" y="15240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1524000"/>
                </a:lnTo>
                <a:lnTo>
                  <a:pt x="9906" y="1524000"/>
                </a:lnTo>
                <a:close/>
              </a:path>
              <a:path w="1305559" h="1534160">
                <a:moveTo>
                  <a:pt x="1299959" y="1524000"/>
                </a:moveTo>
                <a:lnTo>
                  <a:pt x="4559" y="1524000"/>
                </a:lnTo>
                <a:lnTo>
                  <a:pt x="9906" y="1528572"/>
                </a:lnTo>
                <a:lnTo>
                  <a:pt x="9906" y="1533906"/>
                </a:lnTo>
                <a:lnTo>
                  <a:pt x="1295400" y="1533906"/>
                </a:lnTo>
                <a:lnTo>
                  <a:pt x="1295400" y="1528572"/>
                </a:lnTo>
                <a:lnTo>
                  <a:pt x="1299959" y="1524000"/>
                </a:lnTo>
                <a:close/>
              </a:path>
              <a:path w="1305559" h="1534160">
                <a:moveTo>
                  <a:pt x="9906" y="1533906"/>
                </a:moveTo>
                <a:lnTo>
                  <a:pt x="9906" y="1528572"/>
                </a:lnTo>
                <a:lnTo>
                  <a:pt x="4559" y="1524000"/>
                </a:lnTo>
                <a:lnTo>
                  <a:pt x="4559" y="1533906"/>
                </a:lnTo>
                <a:lnTo>
                  <a:pt x="9906" y="1533906"/>
                </a:lnTo>
                <a:close/>
              </a:path>
              <a:path w="1305559" h="1534160">
                <a:moveTo>
                  <a:pt x="1299959" y="9906"/>
                </a:moveTo>
                <a:lnTo>
                  <a:pt x="1295400" y="4572"/>
                </a:lnTo>
                <a:lnTo>
                  <a:pt x="1295400" y="9906"/>
                </a:lnTo>
                <a:lnTo>
                  <a:pt x="1299959" y="9906"/>
                </a:lnTo>
                <a:close/>
              </a:path>
              <a:path w="1305559" h="1534160">
                <a:moveTo>
                  <a:pt x="1299959" y="1524000"/>
                </a:moveTo>
                <a:lnTo>
                  <a:pt x="1299959" y="9906"/>
                </a:lnTo>
                <a:lnTo>
                  <a:pt x="1295400" y="9906"/>
                </a:lnTo>
                <a:lnTo>
                  <a:pt x="1295400" y="1524000"/>
                </a:lnTo>
                <a:lnTo>
                  <a:pt x="1299959" y="1524000"/>
                </a:lnTo>
                <a:close/>
              </a:path>
              <a:path w="1305559" h="1534160">
                <a:moveTo>
                  <a:pt x="1299959" y="1533906"/>
                </a:moveTo>
                <a:lnTo>
                  <a:pt x="1299959" y="1524000"/>
                </a:lnTo>
                <a:lnTo>
                  <a:pt x="1295400" y="1528572"/>
                </a:lnTo>
                <a:lnTo>
                  <a:pt x="1295400" y="1533906"/>
                </a:lnTo>
                <a:lnTo>
                  <a:pt x="1299959" y="15339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40173" y="2358644"/>
            <a:ext cx="10922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1150" algn="l"/>
                <a:tab pos="608965" algn="l"/>
                <a:tab pos="99377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9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1150" algn="l"/>
                <a:tab pos="608965" algn="l"/>
                <a:tab pos="99123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10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1150" algn="l"/>
                <a:tab pos="608965" algn="l"/>
                <a:tab pos="982980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	</a:t>
            </a:r>
            <a:r>
              <a:rPr kumimoji="0" sz="12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11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1150" algn="l"/>
                <a:tab pos="608965" algn="l"/>
                <a:tab pos="99123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4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12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1150" algn="l"/>
                <a:tab pos="608965" algn="l"/>
                <a:tab pos="99123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13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1150" algn="l"/>
                <a:tab pos="608965" algn="l"/>
                <a:tab pos="99123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14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1150" algn="l"/>
                <a:tab pos="608965" algn="l"/>
                <a:tab pos="99123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7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15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11150" algn="l"/>
                <a:tab pos="608965" algn="l"/>
                <a:tab pos="991235" algn="l"/>
              </a:tabLst>
              <a:defRPr/>
            </a:pP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16	</a:t>
            </a:r>
            <a:r>
              <a:rPr kumimoji="0" sz="12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851140" y="1868423"/>
            <a:ext cx="1305560" cy="467359"/>
          </a:xfrm>
          <a:custGeom>
            <a:avLst/>
            <a:gdLst/>
            <a:ahLst/>
            <a:cxnLst/>
            <a:rect l="l" t="t" r="r" b="b"/>
            <a:pathLst>
              <a:path w="1305559" h="467360">
                <a:moveTo>
                  <a:pt x="1305305" y="467106"/>
                </a:moveTo>
                <a:lnTo>
                  <a:pt x="1305305" y="0"/>
                </a:lnTo>
                <a:lnTo>
                  <a:pt x="0" y="0"/>
                </a:lnTo>
                <a:lnTo>
                  <a:pt x="0" y="467106"/>
                </a:lnTo>
                <a:lnTo>
                  <a:pt x="4559" y="4671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1295400" y="9906"/>
                </a:lnTo>
                <a:lnTo>
                  <a:pt x="1295400" y="4571"/>
                </a:lnTo>
                <a:lnTo>
                  <a:pt x="1299959" y="9906"/>
                </a:lnTo>
                <a:lnTo>
                  <a:pt x="1299959" y="467106"/>
                </a:lnTo>
                <a:lnTo>
                  <a:pt x="1305305" y="467106"/>
                </a:lnTo>
                <a:close/>
              </a:path>
              <a:path w="1305559" h="4673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1305559" h="467360">
                <a:moveTo>
                  <a:pt x="9906" y="4572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457200"/>
                </a:lnTo>
                <a:lnTo>
                  <a:pt x="9906" y="457200"/>
                </a:lnTo>
                <a:close/>
              </a:path>
              <a:path w="1305559" h="467360">
                <a:moveTo>
                  <a:pt x="1299959" y="457200"/>
                </a:moveTo>
                <a:lnTo>
                  <a:pt x="4559" y="457200"/>
                </a:lnTo>
                <a:lnTo>
                  <a:pt x="9906" y="461772"/>
                </a:lnTo>
                <a:lnTo>
                  <a:pt x="9906" y="467106"/>
                </a:lnTo>
                <a:lnTo>
                  <a:pt x="1295400" y="467106"/>
                </a:lnTo>
                <a:lnTo>
                  <a:pt x="1295400" y="461771"/>
                </a:lnTo>
                <a:lnTo>
                  <a:pt x="1299959" y="457200"/>
                </a:lnTo>
                <a:close/>
              </a:path>
              <a:path w="1305559" h="467360">
                <a:moveTo>
                  <a:pt x="9906" y="467106"/>
                </a:moveTo>
                <a:lnTo>
                  <a:pt x="9906" y="461772"/>
                </a:lnTo>
                <a:lnTo>
                  <a:pt x="4559" y="457200"/>
                </a:lnTo>
                <a:lnTo>
                  <a:pt x="4559" y="467106"/>
                </a:lnTo>
                <a:lnTo>
                  <a:pt x="9906" y="467106"/>
                </a:lnTo>
                <a:close/>
              </a:path>
              <a:path w="1305559" h="467360">
                <a:moveTo>
                  <a:pt x="1299959" y="9906"/>
                </a:moveTo>
                <a:lnTo>
                  <a:pt x="1295400" y="4571"/>
                </a:lnTo>
                <a:lnTo>
                  <a:pt x="1295400" y="9906"/>
                </a:lnTo>
                <a:lnTo>
                  <a:pt x="1299959" y="9906"/>
                </a:lnTo>
                <a:close/>
              </a:path>
              <a:path w="1305559" h="467360">
                <a:moveTo>
                  <a:pt x="1299959" y="457200"/>
                </a:moveTo>
                <a:lnTo>
                  <a:pt x="1299959" y="9906"/>
                </a:lnTo>
                <a:lnTo>
                  <a:pt x="1295400" y="9906"/>
                </a:lnTo>
                <a:lnTo>
                  <a:pt x="1295400" y="457200"/>
                </a:lnTo>
                <a:lnTo>
                  <a:pt x="1299959" y="457200"/>
                </a:lnTo>
                <a:close/>
              </a:path>
              <a:path w="1305559" h="467360">
                <a:moveTo>
                  <a:pt x="1299959" y="467106"/>
                </a:moveTo>
                <a:lnTo>
                  <a:pt x="1299959" y="457200"/>
                </a:lnTo>
                <a:lnTo>
                  <a:pt x="1295400" y="461771"/>
                </a:lnTo>
                <a:lnTo>
                  <a:pt x="1295400" y="467106"/>
                </a:lnTo>
                <a:lnTo>
                  <a:pt x="1299959" y="4671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8161667" y="1868423"/>
            <a:ext cx="314960" cy="1991360"/>
          </a:xfrm>
          <a:custGeom>
            <a:avLst/>
            <a:gdLst/>
            <a:ahLst/>
            <a:cxnLst/>
            <a:rect l="l" t="t" r="r" b="b"/>
            <a:pathLst>
              <a:path w="314959" h="1991360">
                <a:moveTo>
                  <a:pt x="314705" y="1991105"/>
                </a:moveTo>
                <a:lnTo>
                  <a:pt x="314705" y="0"/>
                </a:lnTo>
                <a:lnTo>
                  <a:pt x="0" y="0"/>
                </a:lnTo>
                <a:lnTo>
                  <a:pt x="0" y="1991105"/>
                </a:lnTo>
                <a:lnTo>
                  <a:pt x="4559" y="1991105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04800" y="9906"/>
                </a:lnTo>
                <a:lnTo>
                  <a:pt x="304800" y="4572"/>
                </a:lnTo>
                <a:lnTo>
                  <a:pt x="309359" y="9906"/>
                </a:lnTo>
                <a:lnTo>
                  <a:pt x="309359" y="1991105"/>
                </a:lnTo>
                <a:lnTo>
                  <a:pt x="314705" y="1991105"/>
                </a:lnTo>
                <a:close/>
              </a:path>
              <a:path w="314959" h="19913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314959" h="1991360">
                <a:moveTo>
                  <a:pt x="9906" y="19812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1981200"/>
                </a:lnTo>
                <a:lnTo>
                  <a:pt x="9906" y="1981200"/>
                </a:lnTo>
                <a:close/>
              </a:path>
              <a:path w="314959" h="1991360">
                <a:moveTo>
                  <a:pt x="309359" y="1981200"/>
                </a:moveTo>
                <a:lnTo>
                  <a:pt x="4559" y="1981200"/>
                </a:lnTo>
                <a:lnTo>
                  <a:pt x="9906" y="1985772"/>
                </a:lnTo>
                <a:lnTo>
                  <a:pt x="9906" y="1991105"/>
                </a:lnTo>
                <a:lnTo>
                  <a:pt x="304800" y="1991105"/>
                </a:lnTo>
                <a:lnTo>
                  <a:pt x="304800" y="1985772"/>
                </a:lnTo>
                <a:lnTo>
                  <a:pt x="309359" y="1981200"/>
                </a:lnTo>
                <a:close/>
              </a:path>
              <a:path w="314959" h="1991360">
                <a:moveTo>
                  <a:pt x="9906" y="1991105"/>
                </a:moveTo>
                <a:lnTo>
                  <a:pt x="9906" y="1985772"/>
                </a:lnTo>
                <a:lnTo>
                  <a:pt x="4559" y="1981200"/>
                </a:lnTo>
                <a:lnTo>
                  <a:pt x="4559" y="1991105"/>
                </a:lnTo>
                <a:lnTo>
                  <a:pt x="9906" y="1991105"/>
                </a:lnTo>
                <a:close/>
              </a:path>
              <a:path w="314959" h="1991360">
                <a:moveTo>
                  <a:pt x="309359" y="9906"/>
                </a:moveTo>
                <a:lnTo>
                  <a:pt x="304800" y="4572"/>
                </a:lnTo>
                <a:lnTo>
                  <a:pt x="304800" y="9906"/>
                </a:lnTo>
                <a:lnTo>
                  <a:pt x="309359" y="9906"/>
                </a:lnTo>
                <a:close/>
              </a:path>
              <a:path w="314959" h="1991360">
                <a:moveTo>
                  <a:pt x="309359" y="1981200"/>
                </a:moveTo>
                <a:lnTo>
                  <a:pt x="309359" y="9906"/>
                </a:lnTo>
                <a:lnTo>
                  <a:pt x="304800" y="9906"/>
                </a:lnTo>
                <a:lnTo>
                  <a:pt x="304800" y="1981200"/>
                </a:lnTo>
                <a:lnTo>
                  <a:pt x="309359" y="1981200"/>
                </a:lnTo>
                <a:close/>
              </a:path>
              <a:path w="314959" h="1991360">
                <a:moveTo>
                  <a:pt x="309359" y="1991105"/>
                </a:moveTo>
                <a:lnTo>
                  <a:pt x="309359" y="1981200"/>
                </a:lnTo>
                <a:lnTo>
                  <a:pt x="304800" y="1985772"/>
                </a:lnTo>
                <a:lnTo>
                  <a:pt x="304800" y="1991105"/>
                </a:lnTo>
                <a:lnTo>
                  <a:pt x="309359" y="1991105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8847467" y="1868423"/>
            <a:ext cx="314960" cy="1991360"/>
          </a:xfrm>
          <a:custGeom>
            <a:avLst/>
            <a:gdLst/>
            <a:ahLst/>
            <a:cxnLst/>
            <a:rect l="l" t="t" r="r" b="b"/>
            <a:pathLst>
              <a:path w="314959" h="1991360">
                <a:moveTo>
                  <a:pt x="314705" y="1991106"/>
                </a:moveTo>
                <a:lnTo>
                  <a:pt x="314705" y="0"/>
                </a:lnTo>
                <a:lnTo>
                  <a:pt x="0" y="0"/>
                </a:lnTo>
                <a:lnTo>
                  <a:pt x="0" y="1991106"/>
                </a:lnTo>
                <a:lnTo>
                  <a:pt x="4559" y="19911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04800" y="9906"/>
                </a:lnTo>
                <a:lnTo>
                  <a:pt x="304800" y="4572"/>
                </a:lnTo>
                <a:lnTo>
                  <a:pt x="309359" y="9906"/>
                </a:lnTo>
                <a:lnTo>
                  <a:pt x="309359" y="1991106"/>
                </a:lnTo>
                <a:lnTo>
                  <a:pt x="314705" y="1991106"/>
                </a:lnTo>
                <a:close/>
              </a:path>
              <a:path w="314959" h="19913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314959" h="1991360">
                <a:moveTo>
                  <a:pt x="9906" y="19812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1981200"/>
                </a:lnTo>
                <a:lnTo>
                  <a:pt x="9906" y="1981200"/>
                </a:lnTo>
                <a:close/>
              </a:path>
              <a:path w="314959" h="1991360">
                <a:moveTo>
                  <a:pt x="309359" y="1981200"/>
                </a:moveTo>
                <a:lnTo>
                  <a:pt x="4559" y="1981200"/>
                </a:lnTo>
                <a:lnTo>
                  <a:pt x="9906" y="1985772"/>
                </a:lnTo>
                <a:lnTo>
                  <a:pt x="9906" y="1991106"/>
                </a:lnTo>
                <a:lnTo>
                  <a:pt x="304800" y="1991106"/>
                </a:lnTo>
                <a:lnTo>
                  <a:pt x="304800" y="1985772"/>
                </a:lnTo>
                <a:lnTo>
                  <a:pt x="309359" y="1981200"/>
                </a:lnTo>
                <a:close/>
              </a:path>
              <a:path w="314959" h="1991360">
                <a:moveTo>
                  <a:pt x="9906" y="1991106"/>
                </a:moveTo>
                <a:lnTo>
                  <a:pt x="9906" y="1985772"/>
                </a:lnTo>
                <a:lnTo>
                  <a:pt x="4559" y="1981200"/>
                </a:lnTo>
                <a:lnTo>
                  <a:pt x="4559" y="1991106"/>
                </a:lnTo>
                <a:lnTo>
                  <a:pt x="9906" y="1991106"/>
                </a:lnTo>
                <a:close/>
              </a:path>
              <a:path w="314959" h="1991360">
                <a:moveTo>
                  <a:pt x="309359" y="9906"/>
                </a:moveTo>
                <a:lnTo>
                  <a:pt x="304800" y="4572"/>
                </a:lnTo>
                <a:lnTo>
                  <a:pt x="304800" y="9906"/>
                </a:lnTo>
                <a:lnTo>
                  <a:pt x="309359" y="9906"/>
                </a:lnTo>
                <a:close/>
              </a:path>
              <a:path w="314959" h="1991360">
                <a:moveTo>
                  <a:pt x="309359" y="1981200"/>
                </a:moveTo>
                <a:lnTo>
                  <a:pt x="309359" y="9906"/>
                </a:lnTo>
                <a:lnTo>
                  <a:pt x="304800" y="9906"/>
                </a:lnTo>
                <a:lnTo>
                  <a:pt x="304800" y="1981200"/>
                </a:lnTo>
                <a:lnTo>
                  <a:pt x="309359" y="1981200"/>
                </a:lnTo>
                <a:close/>
              </a:path>
              <a:path w="314959" h="1991360">
                <a:moveTo>
                  <a:pt x="309359" y="1991106"/>
                </a:moveTo>
                <a:lnTo>
                  <a:pt x="309359" y="1981200"/>
                </a:lnTo>
                <a:lnTo>
                  <a:pt x="304800" y="1985772"/>
                </a:lnTo>
                <a:lnTo>
                  <a:pt x="304800" y="1991106"/>
                </a:lnTo>
                <a:lnTo>
                  <a:pt x="309359" y="1991106"/>
                </a:lnTo>
                <a:close/>
              </a:path>
            </a:pathLst>
          </a:custGeom>
          <a:solidFill>
            <a:srgbClr val="FD181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861300" y="1902183"/>
            <a:ext cx="812800" cy="377825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轮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数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/>
              <a:ea typeface="+mn-ea"/>
              <a:cs typeface="仿宋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42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位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数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轮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数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/>
              <a:ea typeface="+mn-ea"/>
              <a:cs typeface="仿宋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8851900" y="1902733"/>
            <a:ext cx="203200" cy="377190"/>
          </a:xfrm>
          <a:prstGeom prst="rect">
            <a:avLst/>
          </a:prstGeom>
        </p:spPr>
        <p:txBody>
          <a:bodyPr vert="eaVert" wrap="square" lIns="0" tIns="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位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650065"/>
                </a:solidFill>
                <a:effectLst/>
                <a:uLnTx/>
                <a:uFillTx/>
                <a:latin typeface="仿宋"/>
                <a:ea typeface="+mn-ea"/>
                <a:cs typeface="仿宋"/>
              </a:rPr>
              <a:t>数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仿宋"/>
              <a:ea typeface="+mn-ea"/>
              <a:cs typeface="仿宋"/>
            </a:endParaRPr>
          </a:p>
        </p:txBody>
      </p:sp>
    </p:spTree>
    <p:extLst>
      <p:ext uri="{BB962C8B-B14F-4D97-AF65-F5344CB8AC3E}">
        <p14:creationId xmlns:p14="http://schemas.microsoft.com/office/powerpoint/2010/main" val="171616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分组密码的简介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19107" y="2833877"/>
            <a:ext cx="187452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19107" y="3985259"/>
            <a:ext cx="18745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107" y="5136641"/>
            <a:ext cx="18745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53872" y="2562225"/>
            <a:ext cx="5293227" cy="2946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0339A"/>
                </a:solidFill>
                <a:latin typeface="华文楷体"/>
                <a:cs typeface="华文楷体"/>
              </a:rPr>
              <a:t>分组密码的含义</a:t>
            </a:r>
            <a:endParaRPr sz="3200" dirty="0">
              <a:latin typeface="华文楷体"/>
              <a:cs typeface="华文楷体"/>
            </a:endParaRPr>
          </a:p>
          <a:p>
            <a:pPr marL="12700" marR="5080">
              <a:lnSpc>
                <a:spcPct val="270000"/>
              </a:lnSpc>
            </a:pPr>
            <a:r>
              <a:rPr sz="3200" b="1" spc="-5" dirty="0" err="1">
                <a:solidFill>
                  <a:srgbClr val="00339A"/>
                </a:solidFill>
                <a:latin typeface="华文楷体"/>
                <a:cs typeface="华文楷体"/>
              </a:rPr>
              <a:t>分组密码的设计思想</a:t>
            </a:r>
            <a:r>
              <a:rPr sz="3200" b="1" spc="-5" dirty="0">
                <a:solidFill>
                  <a:srgbClr val="00339A"/>
                </a:solidFill>
                <a:latin typeface="华文楷体"/>
                <a:cs typeface="华文楷体"/>
              </a:rPr>
              <a:t> </a:t>
            </a:r>
            <a:endParaRPr lang="en-US" altLang="zh-CN" sz="3200" b="1" spc="-5" dirty="0">
              <a:solidFill>
                <a:srgbClr val="00339A"/>
              </a:solidFill>
              <a:latin typeface="华文楷体"/>
              <a:cs typeface="华文楷体"/>
            </a:endParaRPr>
          </a:p>
          <a:p>
            <a:pPr marL="12700" marR="5080">
              <a:lnSpc>
                <a:spcPct val="270000"/>
              </a:lnSpc>
            </a:pPr>
            <a:r>
              <a:rPr lang="zh-CN" altLang="en-US" sz="3200" b="1" spc="-5" dirty="0">
                <a:solidFill>
                  <a:srgbClr val="00339A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/>
              </a:rPr>
              <a:t>分组密</a:t>
            </a:r>
            <a:r>
              <a:rPr sz="3200" b="1" spc="-5" dirty="0" err="1">
                <a:solidFill>
                  <a:srgbClr val="00339A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码的设计准则</a:t>
            </a:r>
            <a:endParaRPr sz="3200" b="1" spc="-5" dirty="0">
              <a:solidFill>
                <a:srgbClr val="00339A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灯片编号占位符 4">
            <a:extLst>
              <a:ext uri="{FF2B5EF4-FFF2-40B4-BE49-F238E27FC236}">
                <a16:creationId xmlns:a16="http://schemas.microsoft.com/office/drawing/2014/main" id="{1CE2274E-308D-4103-9298-613E7C27D3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F046888-E2B4-412C-8BBC-443D4975FE5F}" type="slidenum">
              <a:rPr lang="en-US" altLang="zh-CN" sz="1600"/>
              <a:pPr algn="r"/>
              <a:t>40</a:t>
            </a:fld>
            <a:endParaRPr lang="en-US" altLang="zh-CN" sz="16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8670A1D-9EA3-422F-AD3E-32EA9CC669AB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155700" y="1571626"/>
            <a:ext cx="9144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例：已知密钥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k=program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）将密钥进行数字化表示</a:t>
            </a:r>
            <a:endParaRPr lang="en-US" altLang="zh-CN" sz="240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k=01110000  01110010  01101111  01100111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01110010  01100001  01101101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）将密钥扩充为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64bit.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这里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只有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56bit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，必须插入第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24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40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48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56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这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个奇偶校验位成为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比特。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k= 0111000*  0011100*  1001101*   1110110* 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0111011*  1001001*  1000010*  1101101*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1204" name="TextBox 1">
            <a:extLst>
              <a:ext uri="{FF2B5EF4-FFF2-40B4-BE49-F238E27FC236}">
                <a16:creationId xmlns:a16="http://schemas.microsoft.com/office/drawing/2014/main" id="{E3509ED5-D0B8-4F55-839A-42CC2D5692F0}"/>
              </a:ext>
            </a:extLst>
          </p:cNvPr>
          <p:cNvSpPr txBox="1"/>
          <p:nvPr/>
        </p:nvSpPr>
        <p:spPr>
          <a:xfrm>
            <a:off x="1232535" y="356236"/>
            <a:ext cx="5486400" cy="4940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 defTabSz="0">
              <a:lnSpc>
                <a:spcPts val="3500"/>
              </a:lnSpc>
              <a:tabLst>
                <a:tab pos="4559300" algn="l"/>
              </a:tabLst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DES子密钥的生成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（举例）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6211648-A3F5-4705-81F7-13CAE71A35FA}"/>
              </a:ext>
            </a:extLst>
          </p:cNvPr>
          <p:cNvSpPr txBox="1">
            <a:spLocks/>
          </p:cNvSpPr>
          <p:nvPr/>
        </p:nvSpPr>
        <p:spPr>
          <a:xfrm>
            <a:off x="1310773" y="677545"/>
            <a:ext cx="44931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子密钥生成（举例）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灯片编号占位符 4">
            <a:extLst>
              <a:ext uri="{FF2B5EF4-FFF2-40B4-BE49-F238E27FC236}">
                <a16:creationId xmlns:a16="http://schemas.microsoft.com/office/drawing/2014/main" id="{49A1878E-6C4B-4790-8062-E290A596A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E851095-EBFE-42CB-A38E-672D461B1EBA}" type="slidenum">
              <a:rPr lang="en-US" altLang="zh-CN" sz="1600"/>
              <a:pPr algn="r"/>
              <a:t>41</a:t>
            </a:fld>
            <a:endParaRPr lang="en-US" altLang="zh-CN" sz="16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FF4B7B7-34C0-48BD-967A-08A4989C5B8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98500" y="1571627"/>
            <a:ext cx="10363200" cy="49561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）密钥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经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PC-1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置换得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=11101100  10011001  00011011  1011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=10110100  01011000  10001110  0111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）各循环左移一位后得到</a:t>
            </a:r>
            <a:endParaRPr lang="en-US" altLang="zh-CN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 =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101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001  00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10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11  </a:t>
            </a:r>
            <a:r>
              <a:rPr lang="en-US" altLang="zh-CN" sz="2400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011011</a:t>
            </a:r>
            <a:r>
              <a:rPr lang="en-US" altLang="zh-CN" sz="2400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0111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     = 01101001 10110000   00011101  1110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）通过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PC-2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得到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48bit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的子密钥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k1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。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K=0</a:t>
            </a:r>
            <a:r>
              <a:rPr lang="en-US" altLang="zh-CN" sz="2400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</a:t>
            </a:r>
            <a:r>
              <a:rPr lang="en-US" altLang="zh-CN" sz="2400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en-US" altLang="zh-CN" sz="2400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01  10001111  11001101  00110111  00111111  01001000</a:t>
            </a:r>
          </a:p>
          <a:p>
            <a:pPr marL="342900" indent="-342900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graphicFrame>
        <p:nvGraphicFramePr>
          <p:cNvPr id="134146" name="Object 2">
            <a:extLst>
              <a:ext uri="{FF2B5EF4-FFF2-40B4-BE49-F238E27FC236}">
                <a16:creationId xmlns:a16="http://schemas.microsoft.com/office/drawing/2014/main" id="{753544B9-0778-41CD-BA55-EDD2E9452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295181"/>
              </p:ext>
            </p:extLst>
          </p:nvPr>
        </p:nvGraphicFramePr>
        <p:xfrm>
          <a:off x="1079500" y="2181225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" r:id="rId3" imgW="190500" imgH="228600" progId="Equation.DSMT4">
                  <p:embed/>
                </p:oleObj>
              </mc:Choice>
              <mc:Fallback>
                <p:oleObj r:id="rId3" imgW="190500" imgH="228600" progId="Equation.DSMT4">
                  <p:embed/>
                  <p:pic>
                    <p:nvPicPr>
                      <p:cNvPr id="134146" name="Object 2">
                        <a:extLst>
                          <a:ext uri="{FF2B5EF4-FFF2-40B4-BE49-F238E27FC236}">
                            <a16:creationId xmlns:a16="http://schemas.microsoft.com/office/drawing/2014/main" id="{753544B9-0778-41CD-BA55-EDD2E9452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181225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BBA0FFD8-7EF8-44C9-80DC-C908090FE5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88755"/>
              </p:ext>
            </p:extLst>
          </p:nvPr>
        </p:nvGraphicFramePr>
        <p:xfrm>
          <a:off x="1079500" y="2714625"/>
          <a:ext cx="414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" r:id="rId5" imgW="203112" imgH="228501" progId="Equation.DSMT4">
                  <p:embed/>
                </p:oleObj>
              </mc:Choice>
              <mc:Fallback>
                <p:oleObj r:id="rId5" imgW="203112" imgH="228501" progId="Equation.DSMT4">
                  <p:embed/>
                  <p:pic>
                    <p:nvPicPr>
                      <p:cNvPr id="134147" name="Object 3">
                        <a:extLst>
                          <a:ext uri="{FF2B5EF4-FFF2-40B4-BE49-F238E27FC236}">
                            <a16:creationId xmlns:a16="http://schemas.microsoft.com/office/drawing/2014/main" id="{BBA0FFD8-7EF8-44C9-80DC-C908090FE5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714625"/>
                        <a:ext cx="4143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C0532223-6A79-4D62-8E56-9E6247456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3784601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2" r:id="rId7" imgW="190500" imgH="228600" progId="Equation.DSMT4">
                  <p:embed/>
                </p:oleObj>
              </mc:Choice>
              <mc:Fallback>
                <p:oleObj r:id="rId7" imgW="190500" imgH="228600" progId="Equation.DSMT4">
                  <p:embed/>
                  <p:pic>
                    <p:nvPicPr>
                      <p:cNvPr id="134148" name="Object 4">
                        <a:extLst>
                          <a:ext uri="{FF2B5EF4-FFF2-40B4-BE49-F238E27FC236}">
                            <a16:creationId xmlns:a16="http://schemas.microsoft.com/office/drawing/2014/main" id="{C0532223-6A79-4D62-8E56-9E62474563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3784601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978D4DAD-C295-4ED3-BFAC-5A5D8952D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4" y="4243388"/>
          <a:ext cx="4143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3" r:id="rId8" imgW="203112" imgH="228501" progId="Equation.DSMT4">
                  <p:embed/>
                </p:oleObj>
              </mc:Choice>
              <mc:Fallback>
                <p:oleObj r:id="rId8" imgW="203112" imgH="228501" progId="Equation.DSMT4">
                  <p:embed/>
                  <p:pic>
                    <p:nvPicPr>
                      <p:cNvPr id="134149" name="Object 5">
                        <a:extLst>
                          <a:ext uri="{FF2B5EF4-FFF2-40B4-BE49-F238E27FC236}">
                            <a16:creationId xmlns:a16="http://schemas.microsoft.com/office/drawing/2014/main" id="{978D4DAD-C295-4ED3-BFAC-5A5D8952D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4" y="4243388"/>
                        <a:ext cx="4143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Box 1">
            <a:extLst>
              <a:ext uri="{FF2B5EF4-FFF2-40B4-BE49-F238E27FC236}">
                <a16:creationId xmlns:a16="http://schemas.microsoft.com/office/drawing/2014/main" id="{D9FD0143-9874-44C1-BBF2-C974FDFBC562}"/>
              </a:ext>
            </a:extLst>
          </p:cNvPr>
          <p:cNvSpPr txBox="1"/>
          <p:nvPr/>
        </p:nvSpPr>
        <p:spPr>
          <a:xfrm>
            <a:off x="1005840" y="431801"/>
            <a:ext cx="52578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 defTabSz="0">
              <a:lnSpc>
                <a:spcPts val="3500"/>
              </a:lnSpc>
              <a:tabLst>
                <a:tab pos="4559300" algn="l"/>
              </a:tabLst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DES子密钥的生成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（举例）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5E27C92-D7FB-4A82-8E60-0164CBD142E6}"/>
              </a:ext>
            </a:extLst>
          </p:cNvPr>
          <p:cNvSpPr txBox="1">
            <a:spLocks/>
          </p:cNvSpPr>
          <p:nvPr/>
        </p:nvSpPr>
        <p:spPr>
          <a:xfrm>
            <a:off x="1310773" y="677545"/>
            <a:ext cx="44931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子密钥生成（举例）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90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的解密算法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6334651" y="5823430"/>
            <a:ext cx="25850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4020" algn="l"/>
              </a:tabLst>
            </a:pP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spc="-45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i	</a:t>
            </a:r>
            <a:r>
              <a:rPr sz="2850" spc="5" dirty="0">
                <a:latin typeface="Symbol"/>
                <a:cs typeface="Symbol"/>
              </a:rPr>
              <a:t></a:t>
            </a:r>
            <a:r>
              <a:rPr sz="2850" spc="5" dirty="0">
                <a:latin typeface="Times New Roman"/>
                <a:cs typeface="Times New Roman"/>
              </a:rPr>
              <a:t> 16 </a:t>
            </a:r>
            <a:r>
              <a:rPr sz="2850" spc="-45" dirty="0">
                <a:latin typeface="Times New Roman"/>
                <a:cs typeface="Times New Roman"/>
              </a:rPr>
              <a:t>,15 </a:t>
            </a:r>
            <a:r>
              <a:rPr sz="2850" dirty="0">
                <a:latin typeface="Times New Roman"/>
                <a:cs typeface="Times New Roman"/>
              </a:rPr>
              <a:t>,...,</a:t>
            </a:r>
            <a:r>
              <a:rPr sz="2850" spc="130" dirty="0">
                <a:latin typeface="Times New Roman"/>
                <a:cs typeface="Times New Roman"/>
              </a:rPr>
              <a:t> </a:t>
            </a:r>
            <a:r>
              <a:rPr sz="2850" spc="65" dirty="0">
                <a:latin typeface="Times New Roman"/>
                <a:cs typeface="Times New Roman"/>
              </a:rPr>
              <a:t>1)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8008" y="4147771"/>
            <a:ext cx="83502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1795" algn="l"/>
              </a:tabLst>
            </a:pPr>
            <a:r>
              <a:rPr sz="2850" spc="5" dirty="0">
                <a:latin typeface="Symbol"/>
                <a:cs typeface="Symbol"/>
              </a:rPr>
              <a:t></a:t>
            </a:r>
            <a:r>
              <a:rPr sz="2850" spc="5" dirty="0">
                <a:latin typeface="Times New Roman"/>
                <a:cs typeface="Times New Roman"/>
              </a:rPr>
              <a:t>	</a:t>
            </a:r>
            <a:r>
              <a:rPr sz="2850" i="1" spc="125" dirty="0">
                <a:latin typeface="Times New Roman"/>
                <a:cs typeface="Times New Roman"/>
              </a:rPr>
              <a:t>L</a:t>
            </a:r>
            <a:r>
              <a:rPr sz="2475" spc="7" baseline="-23569" dirty="0">
                <a:latin typeface="Times New Roman"/>
                <a:cs typeface="Times New Roman"/>
              </a:rPr>
              <a:t>16</a:t>
            </a:r>
            <a:endParaRPr sz="2475" baseline="-23569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7441" y="4238469"/>
            <a:ext cx="48450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75" i="1" spc="300" baseline="13645" dirty="0">
                <a:latin typeface="Times New Roman"/>
                <a:cs typeface="Times New Roman"/>
              </a:rPr>
              <a:t>R</a:t>
            </a:r>
            <a:r>
              <a:rPr sz="1650" spc="5" dirty="0">
                <a:latin typeface="Times New Roman"/>
                <a:cs typeface="Times New Roman"/>
              </a:rPr>
              <a:t>15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0412" y="3593781"/>
            <a:ext cx="250507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64820" algn="l"/>
              </a:tabLst>
            </a:pPr>
            <a:r>
              <a:rPr sz="2850" spc="5" dirty="0">
                <a:latin typeface="Symbol"/>
                <a:cs typeface="Symbol"/>
              </a:rPr>
              <a:t></a:t>
            </a:r>
            <a:r>
              <a:rPr sz="2850" spc="5" dirty="0">
                <a:latin typeface="Times New Roman"/>
                <a:cs typeface="Times New Roman"/>
              </a:rPr>
              <a:t>	</a:t>
            </a:r>
            <a:r>
              <a:rPr sz="2850" i="1" spc="5" dirty="0">
                <a:latin typeface="Times New Roman"/>
                <a:cs typeface="Times New Roman"/>
              </a:rPr>
              <a:t>F </a:t>
            </a:r>
            <a:r>
              <a:rPr sz="2850" dirty="0">
                <a:latin typeface="Times New Roman"/>
                <a:cs typeface="Times New Roman"/>
              </a:rPr>
              <a:t>( </a:t>
            </a:r>
            <a:r>
              <a:rPr sz="2850" i="1" spc="70" dirty="0">
                <a:latin typeface="Times New Roman"/>
                <a:cs typeface="Times New Roman"/>
              </a:rPr>
              <a:t>R</a:t>
            </a:r>
            <a:r>
              <a:rPr sz="2475" spc="104" baseline="-23569" dirty="0">
                <a:latin typeface="Times New Roman"/>
                <a:cs typeface="Times New Roman"/>
              </a:rPr>
              <a:t>15 </a:t>
            </a:r>
            <a:r>
              <a:rPr sz="2850" dirty="0">
                <a:latin typeface="Times New Roman"/>
                <a:cs typeface="Times New Roman"/>
              </a:rPr>
              <a:t>, </a:t>
            </a:r>
            <a:r>
              <a:rPr sz="2850" i="1" spc="5" dirty="0">
                <a:latin typeface="Times New Roman"/>
                <a:cs typeface="Times New Roman"/>
              </a:rPr>
              <a:t>K </a:t>
            </a:r>
            <a:r>
              <a:rPr sz="2475" spc="7" baseline="-23569" dirty="0">
                <a:latin typeface="Times New Roman"/>
                <a:cs typeface="Times New Roman"/>
              </a:rPr>
              <a:t>16</a:t>
            </a:r>
            <a:r>
              <a:rPr sz="2475" spc="120" baseline="-23569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6647" y="3684491"/>
            <a:ext cx="1800860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28420" algn="l"/>
              </a:tabLst>
            </a:pPr>
            <a:r>
              <a:rPr sz="4275" spc="15" baseline="13645" dirty="0">
                <a:latin typeface="Symbol"/>
                <a:cs typeface="Symbol"/>
              </a:rPr>
              <a:t></a:t>
            </a:r>
            <a:r>
              <a:rPr sz="4275" spc="-465" baseline="13645" dirty="0">
                <a:latin typeface="Times New Roman"/>
                <a:cs typeface="Times New Roman"/>
              </a:rPr>
              <a:t> </a:t>
            </a:r>
            <a:r>
              <a:rPr sz="4275" i="1" spc="7" baseline="13645" dirty="0">
                <a:latin typeface="Times New Roman"/>
                <a:cs typeface="Times New Roman"/>
              </a:rPr>
              <a:t>L</a:t>
            </a:r>
            <a:r>
              <a:rPr sz="4275" i="1" spc="-419" baseline="13645" dirty="0">
                <a:latin typeface="Times New Roman"/>
                <a:cs typeface="Times New Roman"/>
              </a:rPr>
              <a:t> </a:t>
            </a:r>
            <a:r>
              <a:rPr sz="1650" spc="5" dirty="0">
                <a:latin typeface="Times New Roman"/>
                <a:cs typeface="Times New Roman"/>
              </a:rPr>
              <a:t>15</a:t>
            </a:r>
            <a:r>
              <a:rPr sz="1650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 </a:t>
            </a:r>
            <a:r>
              <a:rPr sz="4275" spc="7" baseline="13645" dirty="0">
                <a:latin typeface="Symbol"/>
                <a:cs typeface="Symbol"/>
              </a:rPr>
              <a:t></a:t>
            </a:r>
            <a:r>
              <a:rPr sz="4275" baseline="13645" dirty="0">
                <a:latin typeface="Times New Roman"/>
                <a:cs typeface="Times New Roman"/>
              </a:rPr>
              <a:t>	</a:t>
            </a:r>
            <a:r>
              <a:rPr sz="4275" i="1" spc="300" baseline="13645" dirty="0">
                <a:latin typeface="Times New Roman"/>
                <a:cs typeface="Times New Roman"/>
              </a:rPr>
              <a:t>R</a:t>
            </a:r>
            <a:r>
              <a:rPr sz="1650" spc="5" dirty="0">
                <a:latin typeface="Times New Roman"/>
                <a:cs typeface="Times New Roman"/>
              </a:rPr>
              <a:t>16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87889" y="3039859"/>
            <a:ext cx="329628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spc="5" dirty="0">
                <a:latin typeface="Symbol"/>
                <a:cs typeface="Symbol"/>
              </a:rPr>
              <a:t>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spc="5" dirty="0">
                <a:latin typeface="Times New Roman"/>
                <a:cs typeface="Times New Roman"/>
              </a:rPr>
              <a:t>L </a:t>
            </a:r>
            <a:r>
              <a:rPr sz="2475" spc="7" baseline="-23569" dirty="0">
                <a:latin typeface="Times New Roman"/>
                <a:cs typeface="Times New Roman"/>
              </a:rPr>
              <a:t>15 </a:t>
            </a:r>
            <a:r>
              <a:rPr sz="2850" spc="5" dirty="0">
                <a:latin typeface="Symbol"/>
                <a:cs typeface="Symbol"/>
              </a:rPr>
              <a:t>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spc="5" dirty="0">
                <a:latin typeface="Times New Roman"/>
                <a:cs typeface="Times New Roman"/>
              </a:rPr>
              <a:t>F </a:t>
            </a:r>
            <a:r>
              <a:rPr sz="2850" dirty="0">
                <a:latin typeface="Times New Roman"/>
                <a:cs typeface="Times New Roman"/>
              </a:rPr>
              <a:t>( </a:t>
            </a:r>
            <a:r>
              <a:rPr sz="2850" i="1" spc="70" dirty="0">
                <a:latin typeface="Times New Roman"/>
                <a:cs typeface="Times New Roman"/>
              </a:rPr>
              <a:t>R</a:t>
            </a:r>
            <a:r>
              <a:rPr sz="2475" spc="104" baseline="-23569" dirty="0">
                <a:latin typeface="Times New Roman"/>
                <a:cs typeface="Times New Roman"/>
              </a:rPr>
              <a:t>15 </a:t>
            </a:r>
            <a:r>
              <a:rPr sz="2850" dirty="0">
                <a:latin typeface="Times New Roman"/>
                <a:cs typeface="Times New Roman"/>
              </a:rPr>
              <a:t>, </a:t>
            </a:r>
            <a:r>
              <a:rPr sz="2850" i="1" spc="5" dirty="0">
                <a:latin typeface="Times New Roman"/>
                <a:cs typeface="Times New Roman"/>
              </a:rPr>
              <a:t>K </a:t>
            </a:r>
            <a:r>
              <a:rPr sz="2475" spc="7" baseline="-23569" dirty="0">
                <a:latin typeface="Times New Roman"/>
                <a:cs typeface="Times New Roman"/>
              </a:rPr>
              <a:t>16</a:t>
            </a:r>
            <a:r>
              <a:rPr sz="2475" spc="-209" baseline="-23569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4301" y="3131277"/>
            <a:ext cx="48450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275" i="1" spc="300" baseline="13645" dirty="0">
                <a:latin typeface="Times New Roman"/>
                <a:cs typeface="Times New Roman"/>
              </a:rPr>
              <a:t>R</a:t>
            </a:r>
            <a:r>
              <a:rPr sz="1650" spc="5" dirty="0">
                <a:latin typeface="Times New Roman"/>
                <a:cs typeface="Times New Roman"/>
              </a:rPr>
              <a:t>16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18585" y="5151649"/>
            <a:ext cx="3088640" cy="113347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92430" algn="l"/>
              </a:tabLst>
            </a:pPr>
            <a:r>
              <a:rPr sz="2850" spc="5" dirty="0">
                <a:latin typeface="Symbol"/>
                <a:cs typeface="Symbol"/>
              </a:rPr>
              <a:t></a:t>
            </a:r>
            <a:r>
              <a:rPr sz="2850" spc="5" dirty="0">
                <a:latin typeface="Times New Roman"/>
                <a:cs typeface="Times New Roman"/>
              </a:rPr>
              <a:t>	</a:t>
            </a:r>
            <a:r>
              <a:rPr sz="2850" i="1" spc="150" dirty="0">
                <a:latin typeface="Times New Roman"/>
                <a:cs typeface="Times New Roman"/>
              </a:rPr>
              <a:t>L</a:t>
            </a:r>
            <a:r>
              <a:rPr sz="2475" i="1" spc="225" baseline="-23569" dirty="0">
                <a:latin typeface="Times New Roman"/>
                <a:cs typeface="Times New Roman"/>
              </a:rPr>
              <a:t>i</a:t>
            </a:r>
            <a:endParaRPr sz="2475" baseline="-23569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940"/>
              </a:spcBef>
              <a:tabLst>
                <a:tab pos="480059" algn="l"/>
                <a:tab pos="951865" algn="l"/>
                <a:tab pos="1404620" algn="l"/>
              </a:tabLst>
            </a:pPr>
            <a:r>
              <a:rPr sz="2850" spc="5" dirty="0">
                <a:latin typeface="Symbol"/>
                <a:cs typeface="Symbol"/>
              </a:rPr>
              <a:t></a:t>
            </a:r>
            <a:r>
              <a:rPr sz="2850" spc="5" dirty="0">
                <a:latin typeface="Times New Roman"/>
                <a:cs typeface="Times New Roman"/>
              </a:rPr>
              <a:t>	</a:t>
            </a:r>
            <a:r>
              <a:rPr sz="2850" i="1" spc="5" dirty="0">
                <a:latin typeface="Times New Roman"/>
                <a:cs typeface="Times New Roman"/>
              </a:rPr>
              <a:t>R</a:t>
            </a:r>
            <a:r>
              <a:rPr sz="2850" i="1" spc="-350" dirty="0">
                <a:latin typeface="Times New Roman"/>
                <a:cs typeface="Times New Roman"/>
              </a:rPr>
              <a:t> </a:t>
            </a:r>
            <a:r>
              <a:rPr sz="2475" i="1" spc="7" baseline="-23569" dirty="0">
                <a:latin typeface="Times New Roman"/>
                <a:cs typeface="Times New Roman"/>
              </a:rPr>
              <a:t>i	</a:t>
            </a:r>
            <a:r>
              <a:rPr sz="2850" spc="5" dirty="0">
                <a:latin typeface="Symbol"/>
                <a:cs typeface="Symbol"/>
              </a:rPr>
              <a:t></a:t>
            </a:r>
            <a:r>
              <a:rPr sz="2850" spc="5" dirty="0">
                <a:latin typeface="Times New Roman"/>
                <a:cs typeface="Times New Roman"/>
              </a:rPr>
              <a:t>	</a:t>
            </a:r>
            <a:r>
              <a:rPr sz="2850" i="1" spc="5" dirty="0">
                <a:latin typeface="Times New Roman"/>
                <a:cs typeface="Times New Roman"/>
              </a:rPr>
              <a:t>F </a:t>
            </a:r>
            <a:r>
              <a:rPr sz="2850" dirty="0">
                <a:latin typeface="Times New Roman"/>
                <a:cs typeface="Times New Roman"/>
              </a:rPr>
              <a:t>( </a:t>
            </a:r>
            <a:r>
              <a:rPr sz="2850" i="1" spc="150" dirty="0">
                <a:latin typeface="Times New Roman"/>
                <a:cs typeface="Times New Roman"/>
              </a:rPr>
              <a:t>L</a:t>
            </a:r>
            <a:r>
              <a:rPr sz="2475" i="1" spc="225" baseline="-23569" dirty="0">
                <a:latin typeface="Times New Roman"/>
                <a:cs typeface="Times New Roman"/>
              </a:rPr>
              <a:t>i </a:t>
            </a:r>
            <a:r>
              <a:rPr sz="2850" dirty="0">
                <a:latin typeface="Times New Roman"/>
                <a:cs typeface="Times New Roman"/>
              </a:rPr>
              <a:t>, </a:t>
            </a:r>
            <a:r>
              <a:rPr sz="2850" i="1" spc="5" dirty="0">
                <a:latin typeface="Times New Roman"/>
                <a:cs typeface="Times New Roman"/>
              </a:rPr>
              <a:t>K </a:t>
            </a:r>
            <a:r>
              <a:rPr sz="2475" i="1" spc="7" baseline="-23569" dirty="0">
                <a:latin typeface="Times New Roman"/>
                <a:cs typeface="Times New Roman"/>
              </a:rPr>
              <a:t>i</a:t>
            </a:r>
            <a:r>
              <a:rPr sz="2475" i="1" spc="202" baseline="-23569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7441" y="5242350"/>
            <a:ext cx="720725" cy="113347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4275" i="1" spc="7" baseline="13645" dirty="0">
                <a:latin typeface="Times New Roman"/>
                <a:cs typeface="Times New Roman"/>
              </a:rPr>
              <a:t>R</a:t>
            </a:r>
            <a:r>
              <a:rPr sz="4275" i="1" spc="-757" baseline="13645" dirty="0">
                <a:latin typeface="Times New Roman"/>
                <a:cs typeface="Times New Roman"/>
              </a:rPr>
              <a:t> </a:t>
            </a:r>
            <a:r>
              <a:rPr sz="1650" i="1" spc="5" dirty="0">
                <a:latin typeface="Times New Roman"/>
                <a:cs typeface="Times New Roman"/>
              </a:rPr>
              <a:t>i </a:t>
            </a:r>
            <a:r>
              <a:rPr sz="1650" spc="80" dirty="0">
                <a:latin typeface="Symbol"/>
                <a:cs typeface="Symbol"/>
              </a:rPr>
              <a:t></a:t>
            </a:r>
            <a:r>
              <a:rPr sz="1650" spc="8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  <a:spcBef>
                <a:spcPts val="940"/>
              </a:spcBef>
            </a:pPr>
            <a:r>
              <a:rPr sz="4275" i="1" spc="225" baseline="13645" dirty="0">
                <a:latin typeface="Times New Roman"/>
                <a:cs typeface="Times New Roman"/>
              </a:rPr>
              <a:t>L</a:t>
            </a:r>
            <a:r>
              <a:rPr sz="1650" i="1" spc="150" dirty="0">
                <a:latin typeface="Times New Roman"/>
                <a:cs typeface="Times New Roman"/>
              </a:rPr>
              <a:t>i</a:t>
            </a:r>
            <a:r>
              <a:rPr sz="1650" i="1" spc="-180" dirty="0">
                <a:latin typeface="Times New Roman"/>
                <a:cs typeface="Times New Roman"/>
              </a:rPr>
              <a:t> </a:t>
            </a:r>
            <a:r>
              <a:rPr sz="1650" spc="80" dirty="0">
                <a:latin typeface="Symbol"/>
                <a:cs typeface="Symbol"/>
              </a:rPr>
              <a:t></a:t>
            </a:r>
            <a:r>
              <a:rPr sz="1650" spc="80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77701" y="4723879"/>
            <a:ext cx="3455035" cy="4616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340735" algn="l"/>
              </a:tabLst>
            </a:pPr>
            <a:r>
              <a:rPr sz="2850" spc="10" dirty="0" err="1">
                <a:latin typeface="宋体"/>
                <a:cs typeface="宋体"/>
              </a:rPr>
              <a:t>可得解密一般式</a:t>
            </a:r>
            <a:r>
              <a:rPr sz="2850" dirty="0">
                <a:latin typeface="Times New Roman"/>
                <a:cs typeface="Times New Roman"/>
              </a:rPr>
              <a:t>: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884571" y="1724215"/>
            <a:ext cx="2694940" cy="1315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 marR="5080" indent="-29845">
              <a:lnSpc>
                <a:spcPct val="148400"/>
              </a:lnSpc>
              <a:spcBef>
                <a:spcPts val="95"/>
              </a:spcBef>
              <a:tabLst>
                <a:tab pos="686435" algn="l"/>
                <a:tab pos="1066165" algn="l"/>
                <a:tab pos="1363345" algn="l"/>
              </a:tabLst>
            </a:pPr>
            <a:r>
              <a:rPr sz="2850" spc="15" dirty="0">
                <a:latin typeface="宋体"/>
                <a:cs typeface="宋体"/>
              </a:rPr>
              <a:t>密</a:t>
            </a:r>
            <a:r>
              <a:rPr sz="2850" spc="10" dirty="0">
                <a:latin typeface="宋体"/>
                <a:cs typeface="宋体"/>
              </a:rPr>
              <a:t>文</a:t>
            </a:r>
            <a:r>
              <a:rPr sz="2850" spc="210" dirty="0">
                <a:latin typeface="宋体"/>
                <a:cs typeface="宋体"/>
              </a:rPr>
              <a:t> </a:t>
            </a:r>
            <a:r>
              <a:rPr sz="2850" spc="5" dirty="0">
                <a:latin typeface="Times New Roman"/>
                <a:cs typeface="Times New Roman"/>
              </a:rPr>
              <a:t>C	</a:t>
            </a:r>
            <a:r>
              <a:rPr sz="2850" spc="5" dirty="0">
                <a:latin typeface="Symbol"/>
                <a:cs typeface="Symbol"/>
              </a:rPr>
              <a:t>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i="1" spc="5" dirty="0">
                <a:latin typeface="Times New Roman"/>
                <a:cs typeface="Times New Roman"/>
              </a:rPr>
              <a:t>L </a:t>
            </a:r>
            <a:r>
              <a:rPr sz="2475" spc="7" baseline="-23569" dirty="0">
                <a:latin typeface="Times New Roman"/>
                <a:cs typeface="Times New Roman"/>
              </a:rPr>
              <a:t>16 </a:t>
            </a:r>
            <a:r>
              <a:rPr sz="2850" i="1" spc="70" dirty="0">
                <a:latin typeface="Times New Roman"/>
                <a:cs typeface="Times New Roman"/>
              </a:rPr>
              <a:t>R</a:t>
            </a:r>
            <a:r>
              <a:rPr sz="2475" spc="104" baseline="-23569" dirty="0">
                <a:latin typeface="Times New Roman"/>
                <a:cs typeface="Times New Roman"/>
              </a:rPr>
              <a:t>16  </a:t>
            </a:r>
            <a:r>
              <a:rPr sz="4275" i="1" spc="67" baseline="13645" dirty="0">
                <a:latin typeface="Times New Roman"/>
                <a:cs typeface="Times New Roman"/>
              </a:rPr>
              <a:t>L</a:t>
            </a:r>
            <a:r>
              <a:rPr sz="1650" spc="45" dirty="0">
                <a:latin typeface="Times New Roman"/>
                <a:cs typeface="Times New Roman"/>
              </a:rPr>
              <a:t>16	</a:t>
            </a:r>
            <a:r>
              <a:rPr sz="4275" spc="7" baseline="13645" dirty="0">
                <a:latin typeface="Symbol"/>
                <a:cs typeface="Symbol"/>
              </a:rPr>
              <a:t></a:t>
            </a:r>
            <a:r>
              <a:rPr sz="4275" spc="7" baseline="13645" dirty="0">
                <a:latin typeface="Times New Roman"/>
                <a:cs typeface="Times New Roman"/>
              </a:rPr>
              <a:t>	</a:t>
            </a:r>
            <a:r>
              <a:rPr sz="4275" i="1" spc="104" baseline="13645" dirty="0">
                <a:latin typeface="Times New Roman"/>
                <a:cs typeface="Times New Roman"/>
              </a:rPr>
              <a:t>R</a:t>
            </a:r>
            <a:r>
              <a:rPr sz="1650" spc="70" dirty="0">
                <a:latin typeface="Times New Roman"/>
                <a:cs typeface="Times New Roman"/>
              </a:rPr>
              <a:t>15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677545"/>
            <a:ext cx="290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解密流程图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0639" y="1339596"/>
            <a:ext cx="1523999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66067" y="1335024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59" h="314960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523999" y="9905"/>
                </a:lnTo>
                <a:lnTo>
                  <a:pt x="1523999" y="4571"/>
                </a:lnTo>
                <a:lnTo>
                  <a:pt x="1528559" y="9905"/>
                </a:lnTo>
                <a:lnTo>
                  <a:pt x="1528559" y="314705"/>
                </a:lnTo>
                <a:lnTo>
                  <a:pt x="1533906" y="314705"/>
                </a:lnTo>
                <a:close/>
              </a:path>
              <a:path w="1534159" h="3149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534159" h="314960">
                <a:moveTo>
                  <a:pt x="9905" y="3047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799"/>
                </a:lnTo>
                <a:lnTo>
                  <a:pt x="9905" y="304799"/>
                </a:lnTo>
                <a:close/>
              </a:path>
              <a:path w="1534159" h="314960">
                <a:moveTo>
                  <a:pt x="1528559" y="304799"/>
                </a:moveTo>
                <a:lnTo>
                  <a:pt x="4572" y="304799"/>
                </a:lnTo>
                <a:lnTo>
                  <a:pt x="9905" y="309371"/>
                </a:lnTo>
                <a:lnTo>
                  <a:pt x="9905" y="314705"/>
                </a:lnTo>
                <a:lnTo>
                  <a:pt x="1523999" y="314705"/>
                </a:lnTo>
                <a:lnTo>
                  <a:pt x="1523999" y="309371"/>
                </a:lnTo>
                <a:lnTo>
                  <a:pt x="1528559" y="304799"/>
                </a:lnTo>
                <a:close/>
              </a:path>
              <a:path w="1534159" h="314960">
                <a:moveTo>
                  <a:pt x="9905" y="314705"/>
                </a:moveTo>
                <a:lnTo>
                  <a:pt x="9905" y="309371"/>
                </a:lnTo>
                <a:lnTo>
                  <a:pt x="4572" y="304799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534159" h="314960">
                <a:moveTo>
                  <a:pt x="1528559" y="9905"/>
                </a:moveTo>
                <a:lnTo>
                  <a:pt x="1523999" y="4571"/>
                </a:lnTo>
                <a:lnTo>
                  <a:pt x="1523999" y="9905"/>
                </a:lnTo>
                <a:lnTo>
                  <a:pt x="1528559" y="9905"/>
                </a:lnTo>
                <a:close/>
              </a:path>
              <a:path w="1534159" h="314960">
                <a:moveTo>
                  <a:pt x="1528559" y="304799"/>
                </a:moveTo>
                <a:lnTo>
                  <a:pt x="1528559" y="9905"/>
                </a:lnTo>
                <a:lnTo>
                  <a:pt x="1523999" y="9905"/>
                </a:lnTo>
                <a:lnTo>
                  <a:pt x="1523999" y="304799"/>
                </a:lnTo>
                <a:lnTo>
                  <a:pt x="1528559" y="304799"/>
                </a:lnTo>
                <a:close/>
              </a:path>
              <a:path w="1534159" h="314960">
                <a:moveTo>
                  <a:pt x="1528559" y="314705"/>
                </a:moveTo>
                <a:lnTo>
                  <a:pt x="1528559" y="304799"/>
                </a:lnTo>
                <a:lnTo>
                  <a:pt x="1523999" y="309371"/>
                </a:lnTo>
                <a:lnTo>
                  <a:pt x="1523999" y="314705"/>
                </a:lnTo>
                <a:lnTo>
                  <a:pt x="15285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46909" y="1338326"/>
            <a:ext cx="117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64</a:t>
            </a:r>
            <a:r>
              <a:rPr sz="1800" b="1" spc="-5" dirty="0">
                <a:solidFill>
                  <a:srgbClr val="FF0065"/>
                </a:solidFill>
                <a:latin typeface="宋体"/>
                <a:cs typeface="宋体"/>
              </a:rPr>
              <a:t>位明文</a:t>
            </a: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346839" y="1872995"/>
            <a:ext cx="1295387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2267" y="1868423"/>
            <a:ext cx="1305560" cy="314960"/>
          </a:xfrm>
          <a:custGeom>
            <a:avLst/>
            <a:gdLst/>
            <a:ahLst/>
            <a:cxnLst/>
            <a:rect l="l" t="t" r="r" b="b"/>
            <a:pathLst>
              <a:path w="1305559" h="314960">
                <a:moveTo>
                  <a:pt x="1305306" y="156972"/>
                </a:moveTo>
                <a:lnTo>
                  <a:pt x="1304544" y="152400"/>
                </a:lnTo>
                <a:lnTo>
                  <a:pt x="1303782" y="148590"/>
                </a:lnTo>
                <a:lnTo>
                  <a:pt x="1303020" y="144018"/>
                </a:lnTo>
                <a:lnTo>
                  <a:pt x="1257734" y="97494"/>
                </a:lnTo>
                <a:lnTo>
                  <a:pt x="1220137" y="78379"/>
                </a:lnTo>
                <a:lnTo>
                  <a:pt x="1174897" y="61810"/>
                </a:lnTo>
                <a:lnTo>
                  <a:pt x="1123757" y="47623"/>
                </a:lnTo>
                <a:lnTo>
                  <a:pt x="1068461" y="35653"/>
                </a:lnTo>
                <a:lnTo>
                  <a:pt x="1010754" y="25736"/>
                </a:lnTo>
                <a:lnTo>
                  <a:pt x="952380" y="17708"/>
                </a:lnTo>
                <a:lnTo>
                  <a:pt x="895083" y="11404"/>
                </a:lnTo>
                <a:lnTo>
                  <a:pt x="840608" y="6660"/>
                </a:lnTo>
                <a:lnTo>
                  <a:pt x="790697" y="3312"/>
                </a:lnTo>
                <a:lnTo>
                  <a:pt x="747096" y="1195"/>
                </a:lnTo>
                <a:lnTo>
                  <a:pt x="685800" y="0"/>
                </a:lnTo>
                <a:lnTo>
                  <a:pt x="618744" y="0"/>
                </a:lnTo>
                <a:lnTo>
                  <a:pt x="557146" y="1290"/>
                </a:lnTo>
                <a:lnTo>
                  <a:pt x="513550" y="3414"/>
                </a:lnTo>
                <a:lnTo>
                  <a:pt x="463722" y="6750"/>
                </a:lnTo>
                <a:lnTo>
                  <a:pt x="409388" y="11467"/>
                </a:lnTo>
                <a:lnTo>
                  <a:pt x="352273" y="17734"/>
                </a:lnTo>
                <a:lnTo>
                  <a:pt x="294103" y="25722"/>
                </a:lnTo>
                <a:lnTo>
                  <a:pt x="236602" y="35598"/>
                </a:lnTo>
                <a:lnTo>
                  <a:pt x="181497" y="47534"/>
                </a:lnTo>
                <a:lnTo>
                  <a:pt x="130513" y="61697"/>
                </a:lnTo>
                <a:lnTo>
                  <a:pt x="85374" y="78258"/>
                </a:lnTo>
                <a:lnTo>
                  <a:pt x="47806" y="97385"/>
                </a:lnTo>
                <a:lnTo>
                  <a:pt x="2285" y="144018"/>
                </a:lnTo>
                <a:lnTo>
                  <a:pt x="0" y="153162"/>
                </a:lnTo>
                <a:lnTo>
                  <a:pt x="0" y="157734"/>
                </a:lnTo>
                <a:lnTo>
                  <a:pt x="762" y="162306"/>
                </a:lnTo>
                <a:lnTo>
                  <a:pt x="762" y="166116"/>
                </a:lnTo>
                <a:lnTo>
                  <a:pt x="3810" y="175260"/>
                </a:lnTo>
                <a:lnTo>
                  <a:pt x="9906" y="182660"/>
                </a:lnTo>
                <a:lnTo>
                  <a:pt x="9906" y="153924"/>
                </a:lnTo>
                <a:lnTo>
                  <a:pt x="10668" y="150114"/>
                </a:lnTo>
                <a:lnTo>
                  <a:pt x="59009" y="101838"/>
                </a:lnTo>
                <a:lnTo>
                  <a:pt x="98284" y="83255"/>
                </a:lnTo>
                <a:lnTo>
                  <a:pt x="145460" y="67158"/>
                </a:lnTo>
                <a:lnTo>
                  <a:pt x="198723" y="53397"/>
                </a:lnTo>
                <a:lnTo>
                  <a:pt x="256254" y="41823"/>
                </a:lnTo>
                <a:lnTo>
                  <a:pt x="316239" y="32284"/>
                </a:lnTo>
                <a:lnTo>
                  <a:pt x="376942" y="24624"/>
                </a:lnTo>
                <a:lnTo>
                  <a:pt x="436304" y="18715"/>
                </a:lnTo>
                <a:lnTo>
                  <a:pt x="492752" y="14383"/>
                </a:lnTo>
                <a:lnTo>
                  <a:pt x="544389" y="11486"/>
                </a:lnTo>
                <a:lnTo>
                  <a:pt x="589399" y="9875"/>
                </a:lnTo>
                <a:lnTo>
                  <a:pt x="625965" y="9398"/>
                </a:lnTo>
                <a:lnTo>
                  <a:pt x="652272" y="9906"/>
                </a:lnTo>
                <a:lnTo>
                  <a:pt x="685800" y="9906"/>
                </a:lnTo>
                <a:lnTo>
                  <a:pt x="718566" y="10668"/>
                </a:lnTo>
                <a:lnTo>
                  <a:pt x="743273" y="10665"/>
                </a:lnTo>
                <a:lnTo>
                  <a:pt x="778605" y="11940"/>
                </a:lnTo>
                <a:lnTo>
                  <a:pt x="824319" y="14723"/>
                </a:lnTo>
                <a:lnTo>
                  <a:pt x="876292" y="19023"/>
                </a:lnTo>
                <a:lnTo>
                  <a:pt x="933053" y="25016"/>
                </a:lnTo>
                <a:lnTo>
                  <a:pt x="992727" y="32887"/>
                </a:lnTo>
                <a:lnTo>
                  <a:pt x="1052755" y="42737"/>
                </a:lnTo>
                <a:lnTo>
                  <a:pt x="1110891" y="54700"/>
                </a:lnTo>
                <a:lnTo>
                  <a:pt x="1164892" y="68908"/>
                </a:lnTo>
                <a:lnTo>
                  <a:pt x="1212512" y="85497"/>
                </a:lnTo>
                <a:lnTo>
                  <a:pt x="1251506" y="104598"/>
                </a:lnTo>
                <a:lnTo>
                  <a:pt x="1294638" y="150876"/>
                </a:lnTo>
                <a:lnTo>
                  <a:pt x="1295400" y="153924"/>
                </a:lnTo>
                <a:lnTo>
                  <a:pt x="1295400" y="182350"/>
                </a:lnTo>
                <a:lnTo>
                  <a:pt x="1304544" y="161544"/>
                </a:lnTo>
                <a:lnTo>
                  <a:pt x="1305306" y="156972"/>
                </a:lnTo>
                <a:close/>
              </a:path>
              <a:path w="1305559" h="314960">
                <a:moveTo>
                  <a:pt x="1295400" y="182350"/>
                </a:moveTo>
                <a:lnTo>
                  <a:pt x="1295400" y="160782"/>
                </a:lnTo>
                <a:lnTo>
                  <a:pt x="1294638" y="164592"/>
                </a:lnTo>
                <a:lnTo>
                  <a:pt x="1278742" y="189103"/>
                </a:lnTo>
                <a:lnTo>
                  <a:pt x="1210912" y="229809"/>
                </a:lnTo>
                <a:lnTo>
                  <a:pt x="1163345" y="246288"/>
                </a:lnTo>
                <a:lnTo>
                  <a:pt x="1109586" y="260374"/>
                </a:lnTo>
                <a:lnTo>
                  <a:pt x="1051818" y="272210"/>
                </a:lnTo>
                <a:lnTo>
                  <a:pt x="992224" y="281939"/>
                </a:lnTo>
                <a:lnTo>
                  <a:pt x="932988" y="289703"/>
                </a:lnTo>
                <a:lnTo>
                  <a:pt x="875979" y="295670"/>
                </a:lnTo>
                <a:lnTo>
                  <a:pt x="823748" y="299941"/>
                </a:lnTo>
                <a:lnTo>
                  <a:pt x="779251" y="302630"/>
                </a:lnTo>
                <a:lnTo>
                  <a:pt x="718566" y="304038"/>
                </a:lnTo>
                <a:lnTo>
                  <a:pt x="685800" y="304800"/>
                </a:lnTo>
                <a:lnTo>
                  <a:pt x="652272" y="304800"/>
                </a:lnTo>
                <a:lnTo>
                  <a:pt x="625965" y="305039"/>
                </a:lnTo>
                <a:lnTo>
                  <a:pt x="618744" y="304970"/>
                </a:lnTo>
                <a:lnTo>
                  <a:pt x="541530" y="302829"/>
                </a:lnTo>
                <a:lnTo>
                  <a:pt x="490460" y="300019"/>
                </a:lnTo>
                <a:lnTo>
                  <a:pt x="435049" y="295858"/>
                </a:lnTo>
                <a:lnTo>
                  <a:pt x="376861" y="290175"/>
                </a:lnTo>
                <a:lnTo>
                  <a:pt x="317782" y="282835"/>
                </a:lnTo>
                <a:lnTo>
                  <a:pt x="259211" y="273644"/>
                </a:lnTo>
                <a:lnTo>
                  <a:pt x="202874" y="262449"/>
                </a:lnTo>
                <a:lnTo>
                  <a:pt x="150412" y="249087"/>
                </a:lnTo>
                <a:lnTo>
                  <a:pt x="103470" y="233393"/>
                </a:lnTo>
                <a:lnTo>
                  <a:pt x="63690" y="215204"/>
                </a:lnTo>
                <a:lnTo>
                  <a:pt x="12192" y="170688"/>
                </a:lnTo>
                <a:lnTo>
                  <a:pt x="10668" y="163830"/>
                </a:lnTo>
                <a:lnTo>
                  <a:pt x="9906" y="160782"/>
                </a:lnTo>
                <a:lnTo>
                  <a:pt x="23456" y="199111"/>
                </a:lnTo>
                <a:lnTo>
                  <a:pt x="91176" y="238742"/>
                </a:lnTo>
                <a:lnTo>
                  <a:pt x="136356" y="254823"/>
                </a:lnTo>
                <a:lnTo>
                  <a:pt x="187152" y="268616"/>
                </a:lnTo>
                <a:lnTo>
                  <a:pt x="242120" y="280272"/>
                </a:lnTo>
                <a:lnTo>
                  <a:pt x="299811" y="289942"/>
                </a:lnTo>
                <a:lnTo>
                  <a:pt x="358780" y="297777"/>
                </a:lnTo>
                <a:lnTo>
                  <a:pt x="417579" y="303928"/>
                </a:lnTo>
                <a:lnTo>
                  <a:pt x="474762" y="308547"/>
                </a:lnTo>
                <a:lnTo>
                  <a:pt x="528882" y="311785"/>
                </a:lnTo>
                <a:lnTo>
                  <a:pt x="578493" y="313792"/>
                </a:lnTo>
                <a:lnTo>
                  <a:pt x="618744" y="314648"/>
                </a:lnTo>
                <a:lnTo>
                  <a:pt x="658398" y="314720"/>
                </a:lnTo>
                <a:lnTo>
                  <a:pt x="685800" y="313944"/>
                </a:lnTo>
                <a:lnTo>
                  <a:pt x="718566" y="313944"/>
                </a:lnTo>
                <a:lnTo>
                  <a:pt x="751332" y="312420"/>
                </a:lnTo>
                <a:lnTo>
                  <a:pt x="773802" y="312197"/>
                </a:lnTo>
                <a:lnTo>
                  <a:pt x="808141" y="310613"/>
                </a:lnTo>
                <a:lnTo>
                  <a:pt x="852024" y="307520"/>
                </a:lnTo>
                <a:lnTo>
                  <a:pt x="903127" y="302773"/>
                </a:lnTo>
                <a:lnTo>
                  <a:pt x="959128" y="296226"/>
                </a:lnTo>
                <a:lnTo>
                  <a:pt x="1017701" y="287733"/>
                </a:lnTo>
                <a:lnTo>
                  <a:pt x="1076522" y="277148"/>
                </a:lnTo>
                <a:lnTo>
                  <a:pt x="1133269" y="264326"/>
                </a:lnTo>
                <a:lnTo>
                  <a:pt x="1185617" y="249120"/>
                </a:lnTo>
                <a:lnTo>
                  <a:pt x="1231243" y="231385"/>
                </a:lnTo>
                <a:lnTo>
                  <a:pt x="1267821" y="210974"/>
                </a:lnTo>
                <a:lnTo>
                  <a:pt x="1293030" y="187742"/>
                </a:lnTo>
                <a:lnTo>
                  <a:pt x="1295400" y="182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677033" y="1886204"/>
            <a:ext cx="6362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置换</a:t>
            </a:r>
            <a:r>
              <a:rPr sz="1600" b="1" dirty="0">
                <a:latin typeface="Times New Roman"/>
                <a:cs typeface="Times New Roman"/>
              </a:rPr>
              <a:t>IP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03839" y="6457950"/>
            <a:ext cx="1066800" cy="127635"/>
          </a:xfrm>
          <a:custGeom>
            <a:avLst/>
            <a:gdLst/>
            <a:ahLst/>
            <a:cxnLst/>
            <a:rect l="l" t="t" r="r" b="b"/>
            <a:pathLst>
              <a:path w="1066800" h="127634">
                <a:moveTo>
                  <a:pt x="952500" y="74675"/>
                </a:moveTo>
                <a:lnTo>
                  <a:pt x="9525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952500" y="74675"/>
                </a:lnTo>
                <a:close/>
              </a:path>
              <a:path w="1066800" h="127634">
                <a:moveTo>
                  <a:pt x="1066800" y="63246"/>
                </a:moveTo>
                <a:lnTo>
                  <a:pt x="940307" y="0"/>
                </a:lnTo>
                <a:lnTo>
                  <a:pt x="940307" y="52577"/>
                </a:lnTo>
                <a:lnTo>
                  <a:pt x="952500" y="52577"/>
                </a:lnTo>
                <a:lnTo>
                  <a:pt x="952500" y="121084"/>
                </a:lnTo>
                <a:lnTo>
                  <a:pt x="1066800" y="63246"/>
                </a:lnTo>
                <a:close/>
              </a:path>
              <a:path w="1066800" h="127634">
                <a:moveTo>
                  <a:pt x="952500" y="121084"/>
                </a:moveTo>
                <a:lnTo>
                  <a:pt x="952500" y="74675"/>
                </a:lnTo>
                <a:lnTo>
                  <a:pt x="940307" y="74675"/>
                </a:lnTo>
                <a:lnTo>
                  <a:pt x="940307" y="127253"/>
                </a:lnTo>
                <a:lnTo>
                  <a:pt x="9525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90123" y="4997196"/>
            <a:ext cx="35814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84789" y="4992623"/>
            <a:ext cx="3591560" cy="924560"/>
          </a:xfrm>
          <a:custGeom>
            <a:avLst/>
            <a:gdLst/>
            <a:ahLst/>
            <a:cxnLst/>
            <a:rect l="l" t="t" r="r" b="b"/>
            <a:pathLst>
              <a:path w="3591559" h="924560">
                <a:moveTo>
                  <a:pt x="3591305" y="924305"/>
                </a:moveTo>
                <a:lnTo>
                  <a:pt x="3591305" y="0"/>
                </a:lnTo>
                <a:lnTo>
                  <a:pt x="0" y="0"/>
                </a:lnTo>
                <a:lnTo>
                  <a:pt x="0" y="924306"/>
                </a:lnTo>
                <a:lnTo>
                  <a:pt x="5333" y="924306"/>
                </a:lnTo>
                <a:lnTo>
                  <a:pt x="5333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581387" y="9905"/>
                </a:lnTo>
                <a:lnTo>
                  <a:pt x="3581387" y="4572"/>
                </a:lnTo>
                <a:lnTo>
                  <a:pt x="3586733" y="9905"/>
                </a:lnTo>
                <a:lnTo>
                  <a:pt x="3586733" y="924305"/>
                </a:lnTo>
                <a:lnTo>
                  <a:pt x="3591305" y="924305"/>
                </a:lnTo>
                <a:close/>
              </a:path>
              <a:path w="3591559" h="924560">
                <a:moveTo>
                  <a:pt x="9905" y="9906"/>
                </a:moveTo>
                <a:lnTo>
                  <a:pt x="9905" y="4572"/>
                </a:lnTo>
                <a:lnTo>
                  <a:pt x="5333" y="9906"/>
                </a:lnTo>
                <a:lnTo>
                  <a:pt x="9905" y="9906"/>
                </a:lnTo>
                <a:close/>
              </a:path>
              <a:path w="3591559" h="924560">
                <a:moveTo>
                  <a:pt x="9905" y="914400"/>
                </a:moveTo>
                <a:lnTo>
                  <a:pt x="9905" y="9906"/>
                </a:lnTo>
                <a:lnTo>
                  <a:pt x="5333" y="9906"/>
                </a:lnTo>
                <a:lnTo>
                  <a:pt x="5333" y="914400"/>
                </a:lnTo>
                <a:lnTo>
                  <a:pt x="9905" y="914400"/>
                </a:lnTo>
                <a:close/>
              </a:path>
              <a:path w="3591559" h="924560">
                <a:moveTo>
                  <a:pt x="3586733" y="914400"/>
                </a:moveTo>
                <a:lnTo>
                  <a:pt x="5333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3581387" y="924305"/>
                </a:lnTo>
                <a:lnTo>
                  <a:pt x="3581387" y="918972"/>
                </a:lnTo>
                <a:lnTo>
                  <a:pt x="3586733" y="914400"/>
                </a:lnTo>
                <a:close/>
              </a:path>
              <a:path w="3591559" h="924560">
                <a:moveTo>
                  <a:pt x="9905" y="924306"/>
                </a:moveTo>
                <a:lnTo>
                  <a:pt x="9905" y="918972"/>
                </a:lnTo>
                <a:lnTo>
                  <a:pt x="5333" y="914400"/>
                </a:lnTo>
                <a:lnTo>
                  <a:pt x="5333" y="924306"/>
                </a:lnTo>
                <a:lnTo>
                  <a:pt x="9905" y="924306"/>
                </a:lnTo>
                <a:close/>
              </a:path>
              <a:path w="3591559" h="924560">
                <a:moveTo>
                  <a:pt x="3586733" y="9905"/>
                </a:moveTo>
                <a:lnTo>
                  <a:pt x="3581387" y="4572"/>
                </a:lnTo>
                <a:lnTo>
                  <a:pt x="3581387" y="9905"/>
                </a:lnTo>
                <a:lnTo>
                  <a:pt x="3586733" y="9905"/>
                </a:lnTo>
                <a:close/>
              </a:path>
              <a:path w="3591559" h="924560">
                <a:moveTo>
                  <a:pt x="3586733" y="914400"/>
                </a:moveTo>
                <a:lnTo>
                  <a:pt x="3586733" y="9905"/>
                </a:lnTo>
                <a:lnTo>
                  <a:pt x="3581387" y="9905"/>
                </a:lnTo>
                <a:lnTo>
                  <a:pt x="3581387" y="914400"/>
                </a:lnTo>
                <a:lnTo>
                  <a:pt x="3586733" y="914400"/>
                </a:lnTo>
                <a:close/>
              </a:path>
              <a:path w="3591559" h="924560">
                <a:moveTo>
                  <a:pt x="3586733" y="924305"/>
                </a:moveTo>
                <a:lnTo>
                  <a:pt x="3586733" y="914400"/>
                </a:lnTo>
                <a:lnTo>
                  <a:pt x="3581387" y="918972"/>
                </a:lnTo>
                <a:lnTo>
                  <a:pt x="3581387" y="924305"/>
                </a:lnTo>
                <a:lnTo>
                  <a:pt x="3586733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51639" y="5454396"/>
            <a:ext cx="6858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47067" y="5449823"/>
            <a:ext cx="695960" cy="238760"/>
          </a:xfrm>
          <a:custGeom>
            <a:avLst/>
            <a:gdLst/>
            <a:ahLst/>
            <a:cxnLst/>
            <a:rect l="l" t="t" r="r" b="b"/>
            <a:pathLst>
              <a:path w="695960" h="238760">
                <a:moveTo>
                  <a:pt x="695706" y="238505"/>
                </a:moveTo>
                <a:lnTo>
                  <a:pt x="695706" y="0"/>
                </a:lnTo>
                <a:lnTo>
                  <a:pt x="0" y="0"/>
                </a:lnTo>
                <a:lnTo>
                  <a:pt x="0" y="238506"/>
                </a:lnTo>
                <a:lnTo>
                  <a:pt x="4572" y="2385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85800" y="9905"/>
                </a:lnTo>
                <a:lnTo>
                  <a:pt x="685800" y="4572"/>
                </a:lnTo>
                <a:lnTo>
                  <a:pt x="690359" y="9905"/>
                </a:lnTo>
                <a:lnTo>
                  <a:pt x="690359" y="238505"/>
                </a:lnTo>
                <a:lnTo>
                  <a:pt x="695706" y="238505"/>
                </a:lnTo>
                <a:close/>
              </a:path>
              <a:path w="695960" h="2387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95960" h="238760">
                <a:moveTo>
                  <a:pt x="9905" y="2286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695960" h="238760">
                <a:moveTo>
                  <a:pt x="690359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6"/>
                </a:lnTo>
                <a:lnTo>
                  <a:pt x="685800" y="238505"/>
                </a:lnTo>
                <a:lnTo>
                  <a:pt x="685800" y="233172"/>
                </a:lnTo>
                <a:lnTo>
                  <a:pt x="690359" y="228600"/>
                </a:lnTo>
                <a:close/>
              </a:path>
              <a:path w="695960" h="238760">
                <a:moveTo>
                  <a:pt x="9905" y="238506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6"/>
                </a:lnTo>
                <a:lnTo>
                  <a:pt x="9905" y="238506"/>
                </a:lnTo>
                <a:close/>
              </a:path>
              <a:path w="695960" h="238760">
                <a:moveTo>
                  <a:pt x="690359" y="9905"/>
                </a:moveTo>
                <a:lnTo>
                  <a:pt x="685800" y="4572"/>
                </a:lnTo>
                <a:lnTo>
                  <a:pt x="685800" y="9905"/>
                </a:lnTo>
                <a:lnTo>
                  <a:pt x="690359" y="9905"/>
                </a:lnTo>
                <a:close/>
              </a:path>
              <a:path w="695960" h="238760">
                <a:moveTo>
                  <a:pt x="690359" y="228600"/>
                </a:moveTo>
                <a:lnTo>
                  <a:pt x="690359" y="9905"/>
                </a:lnTo>
                <a:lnTo>
                  <a:pt x="685800" y="9905"/>
                </a:lnTo>
                <a:lnTo>
                  <a:pt x="685800" y="228600"/>
                </a:lnTo>
                <a:lnTo>
                  <a:pt x="690359" y="228600"/>
                </a:lnTo>
                <a:close/>
              </a:path>
              <a:path w="695960" h="238760">
                <a:moveTo>
                  <a:pt x="690359" y="238505"/>
                </a:moveTo>
                <a:lnTo>
                  <a:pt x="690359" y="228600"/>
                </a:lnTo>
                <a:lnTo>
                  <a:pt x="685800" y="233172"/>
                </a:lnTo>
                <a:lnTo>
                  <a:pt x="685800" y="238505"/>
                </a:lnTo>
                <a:lnTo>
                  <a:pt x="6903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11729" y="54127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92715" y="56829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592715" y="5735828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K</a:t>
            </a:r>
            <a:r>
              <a:rPr sz="1200" spc="-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93193" y="60639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127253" y="127253"/>
                </a:moveTo>
                <a:lnTo>
                  <a:pt x="63246" y="0"/>
                </a:lnTo>
                <a:lnTo>
                  <a:pt x="0" y="127254"/>
                </a:lnTo>
                <a:lnTo>
                  <a:pt x="52577" y="127253"/>
                </a:lnTo>
                <a:lnTo>
                  <a:pt x="52577" y="114300"/>
                </a:lnTo>
                <a:lnTo>
                  <a:pt x="74675" y="114300"/>
                </a:lnTo>
                <a:lnTo>
                  <a:pt x="74675" y="127253"/>
                </a:lnTo>
                <a:lnTo>
                  <a:pt x="127253" y="127253"/>
                </a:lnTo>
                <a:close/>
              </a:path>
              <a:path w="127635" h="304800">
                <a:moveTo>
                  <a:pt x="74675" y="127253"/>
                </a:moveTo>
                <a:lnTo>
                  <a:pt x="74675" y="114300"/>
                </a:lnTo>
                <a:lnTo>
                  <a:pt x="52577" y="114300"/>
                </a:lnTo>
                <a:lnTo>
                  <a:pt x="52577" y="127253"/>
                </a:lnTo>
                <a:lnTo>
                  <a:pt x="74675" y="127253"/>
                </a:lnTo>
                <a:close/>
              </a:path>
              <a:path w="127635" h="304800">
                <a:moveTo>
                  <a:pt x="74675" y="304800"/>
                </a:moveTo>
                <a:lnTo>
                  <a:pt x="74675" y="127253"/>
                </a:lnTo>
                <a:lnTo>
                  <a:pt x="52577" y="127253"/>
                </a:lnTo>
                <a:lnTo>
                  <a:pt x="52577" y="304800"/>
                </a:lnTo>
                <a:lnTo>
                  <a:pt x="74675" y="304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37239" y="6064377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0" y="0"/>
                </a:moveTo>
                <a:lnTo>
                  <a:pt x="2438399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13155" y="5682996"/>
            <a:ext cx="127000" cy="379730"/>
          </a:xfrm>
          <a:custGeom>
            <a:avLst/>
            <a:gdLst/>
            <a:ahLst/>
            <a:cxnLst/>
            <a:rect l="l" t="t" r="r" b="b"/>
            <a:pathLst>
              <a:path w="127000" h="379729">
                <a:moveTo>
                  <a:pt x="126492" y="127253"/>
                </a:moveTo>
                <a:lnTo>
                  <a:pt x="62484" y="0"/>
                </a:lnTo>
                <a:lnTo>
                  <a:pt x="0" y="127253"/>
                </a:lnTo>
                <a:lnTo>
                  <a:pt x="52578" y="127253"/>
                </a:lnTo>
                <a:lnTo>
                  <a:pt x="52578" y="115061"/>
                </a:lnTo>
                <a:lnTo>
                  <a:pt x="74676" y="114299"/>
                </a:lnTo>
                <a:lnTo>
                  <a:pt x="74713" y="127253"/>
                </a:lnTo>
                <a:lnTo>
                  <a:pt x="126492" y="127253"/>
                </a:lnTo>
                <a:close/>
              </a:path>
              <a:path w="127000" h="379729">
                <a:moveTo>
                  <a:pt x="74713" y="127253"/>
                </a:moveTo>
                <a:lnTo>
                  <a:pt x="74676" y="114299"/>
                </a:lnTo>
                <a:lnTo>
                  <a:pt x="52578" y="115061"/>
                </a:lnTo>
                <a:lnTo>
                  <a:pt x="52613" y="127254"/>
                </a:lnTo>
                <a:lnTo>
                  <a:pt x="74713" y="127253"/>
                </a:lnTo>
                <a:close/>
              </a:path>
              <a:path w="127000" h="379729">
                <a:moveTo>
                  <a:pt x="52613" y="127253"/>
                </a:moveTo>
                <a:lnTo>
                  <a:pt x="52578" y="115061"/>
                </a:lnTo>
                <a:lnTo>
                  <a:pt x="52578" y="127253"/>
                </a:lnTo>
                <a:close/>
              </a:path>
              <a:path w="127000" h="379729">
                <a:moveTo>
                  <a:pt x="75438" y="379475"/>
                </a:moveTo>
                <a:lnTo>
                  <a:pt x="74713" y="127253"/>
                </a:lnTo>
                <a:lnTo>
                  <a:pt x="52613" y="127253"/>
                </a:lnTo>
                <a:lnTo>
                  <a:pt x="53340" y="379475"/>
                </a:lnTo>
                <a:lnTo>
                  <a:pt x="75438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6665" y="5505450"/>
            <a:ext cx="687070" cy="127000"/>
          </a:xfrm>
          <a:custGeom>
            <a:avLst/>
            <a:gdLst/>
            <a:ahLst/>
            <a:cxnLst/>
            <a:rect l="l" t="t" r="r" b="b"/>
            <a:pathLst>
              <a:path w="687070" h="127000">
                <a:moveTo>
                  <a:pt x="561213" y="51740"/>
                </a:moveTo>
                <a:lnTo>
                  <a:pt x="1524" y="14478"/>
                </a:lnTo>
                <a:lnTo>
                  <a:pt x="0" y="36576"/>
                </a:lnTo>
                <a:lnTo>
                  <a:pt x="559748" y="73842"/>
                </a:lnTo>
                <a:lnTo>
                  <a:pt x="561213" y="51740"/>
                </a:lnTo>
                <a:close/>
              </a:path>
              <a:path w="687070" h="127000">
                <a:moveTo>
                  <a:pt x="573786" y="119112"/>
                </a:moveTo>
                <a:lnTo>
                  <a:pt x="573786" y="52578"/>
                </a:lnTo>
                <a:lnTo>
                  <a:pt x="572262" y="74676"/>
                </a:lnTo>
                <a:lnTo>
                  <a:pt x="559748" y="73842"/>
                </a:lnTo>
                <a:lnTo>
                  <a:pt x="556260" y="126492"/>
                </a:lnTo>
                <a:lnTo>
                  <a:pt x="573786" y="119112"/>
                </a:lnTo>
                <a:close/>
              </a:path>
              <a:path w="687070" h="127000">
                <a:moveTo>
                  <a:pt x="573786" y="52578"/>
                </a:moveTo>
                <a:lnTo>
                  <a:pt x="561213" y="51740"/>
                </a:lnTo>
                <a:lnTo>
                  <a:pt x="559748" y="73842"/>
                </a:lnTo>
                <a:lnTo>
                  <a:pt x="572262" y="74676"/>
                </a:lnTo>
                <a:lnTo>
                  <a:pt x="573786" y="52578"/>
                </a:lnTo>
                <a:close/>
              </a:path>
              <a:path w="687070" h="127000">
                <a:moveTo>
                  <a:pt x="686562" y="71628"/>
                </a:moveTo>
                <a:lnTo>
                  <a:pt x="564642" y="0"/>
                </a:lnTo>
                <a:lnTo>
                  <a:pt x="561213" y="51740"/>
                </a:lnTo>
                <a:lnTo>
                  <a:pt x="573786" y="52578"/>
                </a:lnTo>
                <a:lnTo>
                  <a:pt x="573786" y="119112"/>
                </a:lnTo>
                <a:lnTo>
                  <a:pt x="686562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71067" y="5378196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0" y="0"/>
                </a:moveTo>
                <a:lnTo>
                  <a:pt x="0" y="76200"/>
                </a:lnTo>
                <a:lnTo>
                  <a:pt x="9905" y="76200"/>
                </a:lnTo>
                <a:lnTo>
                  <a:pt x="9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37620" y="5378196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112393" y="4997196"/>
            <a:ext cx="127254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3993" y="4997196"/>
            <a:ext cx="12725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37227" y="5215128"/>
            <a:ext cx="2439670" cy="174625"/>
          </a:xfrm>
          <a:custGeom>
            <a:avLst/>
            <a:gdLst/>
            <a:ahLst/>
            <a:cxnLst/>
            <a:rect l="l" t="t" r="r" b="b"/>
            <a:pathLst>
              <a:path w="2439670" h="174625">
                <a:moveTo>
                  <a:pt x="2439162" y="22098"/>
                </a:moveTo>
                <a:lnTo>
                  <a:pt x="2438400" y="0"/>
                </a:lnTo>
                <a:lnTo>
                  <a:pt x="0" y="152400"/>
                </a:lnTo>
                <a:lnTo>
                  <a:pt x="762" y="174498"/>
                </a:lnTo>
                <a:lnTo>
                  <a:pt x="2439162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35665" y="5151120"/>
            <a:ext cx="109727" cy="1661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69015" y="5254752"/>
            <a:ext cx="148590" cy="11201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14571" y="4669028"/>
            <a:ext cx="789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15</a:t>
            </a:r>
            <a:r>
              <a:rPr sz="2700" spc="-7" baseline="13888" dirty="0">
                <a:latin typeface="Arial"/>
                <a:cs typeface="Arial"/>
              </a:rPr>
              <a:t>=</a:t>
            </a:r>
            <a:r>
              <a:rPr sz="2700" i="1" spc="-7" baseline="13888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  <a:p>
            <a:pPr marL="36830">
              <a:lnSpc>
                <a:spcPct val="100000"/>
              </a:lnSpc>
              <a:spcBef>
                <a:spcPts val="1440"/>
              </a:spcBef>
            </a:pPr>
            <a:r>
              <a:rPr sz="2700" i="1" spc="-7" baseline="13888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737227" y="5215128"/>
            <a:ext cx="2439670" cy="174625"/>
          </a:xfrm>
          <a:custGeom>
            <a:avLst/>
            <a:gdLst/>
            <a:ahLst/>
            <a:cxnLst/>
            <a:rect l="l" t="t" r="r" b="b"/>
            <a:pathLst>
              <a:path w="2439670" h="174625">
                <a:moveTo>
                  <a:pt x="2439162" y="152399"/>
                </a:moveTo>
                <a:lnTo>
                  <a:pt x="762" y="0"/>
                </a:lnTo>
                <a:lnTo>
                  <a:pt x="0" y="22097"/>
                </a:lnTo>
                <a:lnTo>
                  <a:pt x="2438400" y="174497"/>
                </a:lnTo>
                <a:lnTo>
                  <a:pt x="2439162" y="152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21541" y="4995926"/>
            <a:ext cx="2028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15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16</a:t>
            </a:r>
            <a:r>
              <a:rPr sz="1800" spc="-5" dirty="0">
                <a:latin typeface="宋体"/>
                <a:cs typeface="宋体"/>
              </a:rPr>
              <a:t>⊕</a:t>
            </a: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15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16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24312" y="6040628"/>
            <a:ext cx="32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77055" y="6040628"/>
            <a:ext cx="360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737239" y="5467350"/>
            <a:ext cx="914400" cy="127635"/>
          </a:xfrm>
          <a:custGeom>
            <a:avLst/>
            <a:gdLst/>
            <a:ahLst/>
            <a:cxnLst/>
            <a:rect l="l" t="t" r="r" b="b"/>
            <a:pathLst>
              <a:path w="914400" h="127635">
                <a:moveTo>
                  <a:pt x="800100" y="74675"/>
                </a:moveTo>
                <a:lnTo>
                  <a:pt x="800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800100" y="74675"/>
                </a:lnTo>
                <a:close/>
              </a:path>
              <a:path w="914400" h="127635">
                <a:moveTo>
                  <a:pt x="914400" y="63246"/>
                </a:moveTo>
                <a:lnTo>
                  <a:pt x="787907" y="0"/>
                </a:lnTo>
                <a:lnTo>
                  <a:pt x="787907" y="52577"/>
                </a:lnTo>
                <a:lnTo>
                  <a:pt x="800100" y="52577"/>
                </a:lnTo>
                <a:lnTo>
                  <a:pt x="800100" y="121084"/>
                </a:lnTo>
                <a:lnTo>
                  <a:pt x="914400" y="63246"/>
                </a:lnTo>
                <a:close/>
              </a:path>
              <a:path w="914400" h="127635">
                <a:moveTo>
                  <a:pt x="800100" y="121084"/>
                </a:moveTo>
                <a:lnTo>
                  <a:pt x="800100" y="74675"/>
                </a:lnTo>
                <a:lnTo>
                  <a:pt x="787907" y="74675"/>
                </a:lnTo>
                <a:lnTo>
                  <a:pt x="787907" y="127253"/>
                </a:lnTo>
                <a:lnTo>
                  <a:pt x="8001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75239" y="583577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93193" y="5682996"/>
            <a:ext cx="127253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03827" y="3625596"/>
            <a:ext cx="3581400" cy="9144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99267" y="3621023"/>
            <a:ext cx="3591560" cy="924560"/>
          </a:xfrm>
          <a:custGeom>
            <a:avLst/>
            <a:gdLst/>
            <a:ahLst/>
            <a:cxnLst/>
            <a:rect l="l" t="t" r="r" b="b"/>
            <a:pathLst>
              <a:path w="3591559" h="924560">
                <a:moveTo>
                  <a:pt x="3591305" y="924305"/>
                </a:moveTo>
                <a:lnTo>
                  <a:pt x="3591305" y="0"/>
                </a:lnTo>
                <a:lnTo>
                  <a:pt x="0" y="0"/>
                </a:lnTo>
                <a:lnTo>
                  <a:pt x="0" y="924306"/>
                </a:lnTo>
                <a:lnTo>
                  <a:pt x="4571" y="924306"/>
                </a:lnTo>
                <a:lnTo>
                  <a:pt x="4571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3581399" y="9905"/>
                </a:lnTo>
                <a:lnTo>
                  <a:pt x="3581399" y="4572"/>
                </a:lnTo>
                <a:lnTo>
                  <a:pt x="3585959" y="9905"/>
                </a:lnTo>
                <a:lnTo>
                  <a:pt x="3585959" y="924305"/>
                </a:lnTo>
                <a:lnTo>
                  <a:pt x="3591305" y="924305"/>
                </a:lnTo>
                <a:close/>
              </a:path>
              <a:path w="3591559" h="924560">
                <a:moveTo>
                  <a:pt x="9905" y="9906"/>
                </a:moveTo>
                <a:lnTo>
                  <a:pt x="9905" y="4572"/>
                </a:lnTo>
                <a:lnTo>
                  <a:pt x="4571" y="9906"/>
                </a:lnTo>
                <a:lnTo>
                  <a:pt x="9905" y="9906"/>
                </a:lnTo>
                <a:close/>
              </a:path>
              <a:path w="3591559" h="924560">
                <a:moveTo>
                  <a:pt x="9905" y="914400"/>
                </a:moveTo>
                <a:lnTo>
                  <a:pt x="9905" y="9906"/>
                </a:lnTo>
                <a:lnTo>
                  <a:pt x="4571" y="9906"/>
                </a:lnTo>
                <a:lnTo>
                  <a:pt x="4571" y="914400"/>
                </a:lnTo>
                <a:lnTo>
                  <a:pt x="9905" y="914400"/>
                </a:lnTo>
                <a:close/>
              </a:path>
              <a:path w="3591559" h="924560">
                <a:moveTo>
                  <a:pt x="3585959" y="914400"/>
                </a:moveTo>
                <a:lnTo>
                  <a:pt x="4571" y="914400"/>
                </a:lnTo>
                <a:lnTo>
                  <a:pt x="9905" y="918972"/>
                </a:lnTo>
                <a:lnTo>
                  <a:pt x="9905" y="924306"/>
                </a:lnTo>
                <a:lnTo>
                  <a:pt x="3581399" y="924305"/>
                </a:lnTo>
                <a:lnTo>
                  <a:pt x="3581399" y="918972"/>
                </a:lnTo>
                <a:lnTo>
                  <a:pt x="3585959" y="914400"/>
                </a:lnTo>
                <a:close/>
              </a:path>
              <a:path w="3591559" h="924560">
                <a:moveTo>
                  <a:pt x="9905" y="924306"/>
                </a:moveTo>
                <a:lnTo>
                  <a:pt x="9905" y="918972"/>
                </a:lnTo>
                <a:lnTo>
                  <a:pt x="4571" y="914400"/>
                </a:lnTo>
                <a:lnTo>
                  <a:pt x="4571" y="924306"/>
                </a:lnTo>
                <a:lnTo>
                  <a:pt x="9905" y="924306"/>
                </a:lnTo>
                <a:close/>
              </a:path>
              <a:path w="3591559" h="924560">
                <a:moveTo>
                  <a:pt x="3585959" y="9905"/>
                </a:moveTo>
                <a:lnTo>
                  <a:pt x="3581399" y="4572"/>
                </a:lnTo>
                <a:lnTo>
                  <a:pt x="3581399" y="9905"/>
                </a:lnTo>
                <a:lnTo>
                  <a:pt x="3585959" y="9905"/>
                </a:lnTo>
                <a:close/>
              </a:path>
              <a:path w="3591559" h="924560">
                <a:moveTo>
                  <a:pt x="3585959" y="914400"/>
                </a:moveTo>
                <a:lnTo>
                  <a:pt x="3585959" y="9905"/>
                </a:lnTo>
                <a:lnTo>
                  <a:pt x="3581399" y="9905"/>
                </a:lnTo>
                <a:lnTo>
                  <a:pt x="3581399" y="914400"/>
                </a:lnTo>
                <a:lnTo>
                  <a:pt x="3585959" y="914400"/>
                </a:lnTo>
                <a:close/>
              </a:path>
              <a:path w="3591559" h="924560">
                <a:moveTo>
                  <a:pt x="3585959" y="924305"/>
                </a:moveTo>
                <a:lnTo>
                  <a:pt x="3585959" y="914400"/>
                </a:lnTo>
                <a:lnTo>
                  <a:pt x="3581399" y="918972"/>
                </a:lnTo>
                <a:lnTo>
                  <a:pt x="3581399" y="924305"/>
                </a:lnTo>
                <a:lnTo>
                  <a:pt x="3585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1639" y="4082796"/>
            <a:ext cx="6858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47067" y="4078223"/>
            <a:ext cx="695960" cy="238760"/>
          </a:xfrm>
          <a:custGeom>
            <a:avLst/>
            <a:gdLst/>
            <a:ahLst/>
            <a:cxnLst/>
            <a:rect l="l" t="t" r="r" b="b"/>
            <a:pathLst>
              <a:path w="695960" h="238760">
                <a:moveTo>
                  <a:pt x="695706" y="238505"/>
                </a:moveTo>
                <a:lnTo>
                  <a:pt x="695706" y="0"/>
                </a:lnTo>
                <a:lnTo>
                  <a:pt x="0" y="0"/>
                </a:lnTo>
                <a:lnTo>
                  <a:pt x="0" y="238506"/>
                </a:lnTo>
                <a:lnTo>
                  <a:pt x="4572" y="2385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685800" y="9905"/>
                </a:lnTo>
                <a:lnTo>
                  <a:pt x="685800" y="4572"/>
                </a:lnTo>
                <a:lnTo>
                  <a:pt x="690359" y="9905"/>
                </a:lnTo>
                <a:lnTo>
                  <a:pt x="690359" y="238505"/>
                </a:lnTo>
                <a:lnTo>
                  <a:pt x="695706" y="238505"/>
                </a:lnTo>
                <a:close/>
              </a:path>
              <a:path w="695960" h="2387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695960" h="238760">
                <a:moveTo>
                  <a:pt x="9905" y="2286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695960" h="238760">
                <a:moveTo>
                  <a:pt x="690359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6"/>
                </a:lnTo>
                <a:lnTo>
                  <a:pt x="685800" y="238505"/>
                </a:lnTo>
                <a:lnTo>
                  <a:pt x="685800" y="233172"/>
                </a:lnTo>
                <a:lnTo>
                  <a:pt x="690359" y="228600"/>
                </a:lnTo>
                <a:close/>
              </a:path>
              <a:path w="695960" h="238760">
                <a:moveTo>
                  <a:pt x="9905" y="238506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6"/>
                </a:lnTo>
                <a:lnTo>
                  <a:pt x="9905" y="238506"/>
                </a:lnTo>
                <a:close/>
              </a:path>
              <a:path w="695960" h="238760">
                <a:moveTo>
                  <a:pt x="690359" y="9905"/>
                </a:moveTo>
                <a:lnTo>
                  <a:pt x="685800" y="4572"/>
                </a:lnTo>
                <a:lnTo>
                  <a:pt x="685800" y="9905"/>
                </a:lnTo>
                <a:lnTo>
                  <a:pt x="690359" y="9905"/>
                </a:lnTo>
                <a:close/>
              </a:path>
              <a:path w="695960" h="238760">
                <a:moveTo>
                  <a:pt x="690359" y="228600"/>
                </a:moveTo>
                <a:lnTo>
                  <a:pt x="690359" y="9905"/>
                </a:lnTo>
                <a:lnTo>
                  <a:pt x="685800" y="9905"/>
                </a:lnTo>
                <a:lnTo>
                  <a:pt x="685800" y="228600"/>
                </a:lnTo>
                <a:lnTo>
                  <a:pt x="690359" y="228600"/>
                </a:lnTo>
                <a:close/>
              </a:path>
              <a:path w="695960" h="238760">
                <a:moveTo>
                  <a:pt x="690359" y="238505"/>
                </a:moveTo>
                <a:lnTo>
                  <a:pt x="690359" y="228600"/>
                </a:lnTo>
                <a:lnTo>
                  <a:pt x="685800" y="233172"/>
                </a:lnTo>
                <a:lnTo>
                  <a:pt x="685800" y="238505"/>
                </a:lnTo>
                <a:lnTo>
                  <a:pt x="6903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911729" y="40411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592715" y="4311396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592715" y="4307840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113155" y="4311396"/>
            <a:ext cx="127000" cy="379730"/>
          </a:xfrm>
          <a:custGeom>
            <a:avLst/>
            <a:gdLst/>
            <a:ahLst/>
            <a:cxnLst/>
            <a:rect l="l" t="t" r="r" b="b"/>
            <a:pathLst>
              <a:path w="127000" h="379729">
                <a:moveTo>
                  <a:pt x="126492" y="127253"/>
                </a:moveTo>
                <a:lnTo>
                  <a:pt x="62484" y="0"/>
                </a:lnTo>
                <a:lnTo>
                  <a:pt x="0" y="127253"/>
                </a:lnTo>
                <a:lnTo>
                  <a:pt x="52578" y="127253"/>
                </a:lnTo>
                <a:lnTo>
                  <a:pt x="52578" y="115061"/>
                </a:lnTo>
                <a:lnTo>
                  <a:pt x="74676" y="114299"/>
                </a:lnTo>
                <a:lnTo>
                  <a:pt x="74713" y="127253"/>
                </a:lnTo>
                <a:lnTo>
                  <a:pt x="126492" y="127253"/>
                </a:lnTo>
                <a:close/>
              </a:path>
              <a:path w="127000" h="379729">
                <a:moveTo>
                  <a:pt x="74713" y="127253"/>
                </a:moveTo>
                <a:lnTo>
                  <a:pt x="74676" y="114299"/>
                </a:lnTo>
                <a:lnTo>
                  <a:pt x="52578" y="115061"/>
                </a:lnTo>
                <a:lnTo>
                  <a:pt x="52613" y="127254"/>
                </a:lnTo>
                <a:lnTo>
                  <a:pt x="74713" y="127253"/>
                </a:lnTo>
                <a:close/>
              </a:path>
              <a:path w="127000" h="379729">
                <a:moveTo>
                  <a:pt x="52613" y="127253"/>
                </a:moveTo>
                <a:lnTo>
                  <a:pt x="52578" y="115061"/>
                </a:lnTo>
                <a:lnTo>
                  <a:pt x="52578" y="127253"/>
                </a:lnTo>
                <a:close/>
              </a:path>
              <a:path w="127000" h="379729">
                <a:moveTo>
                  <a:pt x="75438" y="379475"/>
                </a:moveTo>
                <a:lnTo>
                  <a:pt x="74713" y="127253"/>
                </a:lnTo>
                <a:lnTo>
                  <a:pt x="52613" y="127253"/>
                </a:lnTo>
                <a:lnTo>
                  <a:pt x="53340" y="379475"/>
                </a:lnTo>
                <a:lnTo>
                  <a:pt x="75438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37239" y="4095750"/>
            <a:ext cx="914400" cy="127635"/>
          </a:xfrm>
          <a:custGeom>
            <a:avLst/>
            <a:gdLst/>
            <a:ahLst/>
            <a:cxnLst/>
            <a:rect l="l" t="t" r="r" b="b"/>
            <a:pathLst>
              <a:path w="914400" h="127635">
                <a:moveTo>
                  <a:pt x="800100" y="74675"/>
                </a:moveTo>
                <a:lnTo>
                  <a:pt x="800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800100" y="74675"/>
                </a:lnTo>
                <a:close/>
              </a:path>
              <a:path w="914400" h="127635">
                <a:moveTo>
                  <a:pt x="914400" y="63246"/>
                </a:moveTo>
                <a:lnTo>
                  <a:pt x="787907" y="0"/>
                </a:lnTo>
                <a:lnTo>
                  <a:pt x="787907" y="52577"/>
                </a:lnTo>
                <a:lnTo>
                  <a:pt x="800100" y="52577"/>
                </a:lnTo>
                <a:lnTo>
                  <a:pt x="800100" y="121084"/>
                </a:lnTo>
                <a:lnTo>
                  <a:pt x="914400" y="63246"/>
                </a:lnTo>
                <a:close/>
              </a:path>
              <a:path w="914400" h="127635">
                <a:moveTo>
                  <a:pt x="800100" y="121084"/>
                </a:moveTo>
                <a:lnTo>
                  <a:pt x="800100" y="74675"/>
                </a:lnTo>
                <a:lnTo>
                  <a:pt x="787907" y="74675"/>
                </a:lnTo>
                <a:lnTo>
                  <a:pt x="787907" y="127253"/>
                </a:lnTo>
                <a:lnTo>
                  <a:pt x="8001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308471" y="4133850"/>
            <a:ext cx="729615" cy="127635"/>
          </a:xfrm>
          <a:custGeom>
            <a:avLst/>
            <a:gdLst/>
            <a:ahLst/>
            <a:cxnLst/>
            <a:rect l="l" t="t" r="r" b="b"/>
            <a:pathLst>
              <a:path w="729615" h="127635">
                <a:moveTo>
                  <a:pt x="603404" y="52562"/>
                </a:moveTo>
                <a:lnTo>
                  <a:pt x="1524" y="14477"/>
                </a:lnTo>
                <a:lnTo>
                  <a:pt x="0" y="36575"/>
                </a:lnTo>
                <a:lnTo>
                  <a:pt x="602083" y="74625"/>
                </a:lnTo>
                <a:lnTo>
                  <a:pt x="603404" y="52562"/>
                </a:lnTo>
                <a:close/>
              </a:path>
              <a:path w="729615" h="127635">
                <a:moveTo>
                  <a:pt x="615696" y="120097"/>
                </a:moveTo>
                <a:lnTo>
                  <a:pt x="615696" y="53339"/>
                </a:lnTo>
                <a:lnTo>
                  <a:pt x="614934" y="75437"/>
                </a:lnTo>
                <a:lnTo>
                  <a:pt x="602083" y="74625"/>
                </a:lnTo>
                <a:lnTo>
                  <a:pt x="598932" y="127253"/>
                </a:lnTo>
                <a:lnTo>
                  <a:pt x="615696" y="120097"/>
                </a:lnTo>
                <a:close/>
              </a:path>
              <a:path w="729615" h="127635">
                <a:moveTo>
                  <a:pt x="615696" y="53339"/>
                </a:moveTo>
                <a:lnTo>
                  <a:pt x="603404" y="52562"/>
                </a:lnTo>
                <a:lnTo>
                  <a:pt x="602083" y="74625"/>
                </a:lnTo>
                <a:lnTo>
                  <a:pt x="614934" y="75437"/>
                </a:lnTo>
                <a:lnTo>
                  <a:pt x="615696" y="53339"/>
                </a:lnTo>
                <a:close/>
              </a:path>
              <a:path w="729615" h="127635">
                <a:moveTo>
                  <a:pt x="729234" y="71627"/>
                </a:moveTo>
                <a:lnTo>
                  <a:pt x="606552" y="0"/>
                </a:lnTo>
                <a:lnTo>
                  <a:pt x="603404" y="52562"/>
                </a:lnTo>
                <a:lnTo>
                  <a:pt x="615696" y="53339"/>
                </a:lnTo>
                <a:lnTo>
                  <a:pt x="615696" y="120097"/>
                </a:lnTo>
                <a:lnTo>
                  <a:pt x="729234" y="716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169543" y="4006596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0" y="0"/>
                </a:moveTo>
                <a:lnTo>
                  <a:pt x="0" y="76200"/>
                </a:lnTo>
                <a:lnTo>
                  <a:pt x="9905" y="76200"/>
                </a:lnTo>
                <a:lnTo>
                  <a:pt x="9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37620" y="4006596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10869" y="3625596"/>
            <a:ext cx="127254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72469" y="3625596"/>
            <a:ext cx="127253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737227" y="3843528"/>
            <a:ext cx="2439670" cy="174625"/>
          </a:xfrm>
          <a:custGeom>
            <a:avLst/>
            <a:gdLst/>
            <a:ahLst/>
            <a:cxnLst/>
            <a:rect l="l" t="t" r="r" b="b"/>
            <a:pathLst>
              <a:path w="2439670" h="174625">
                <a:moveTo>
                  <a:pt x="2439162" y="22098"/>
                </a:moveTo>
                <a:lnTo>
                  <a:pt x="2438400" y="0"/>
                </a:lnTo>
                <a:lnTo>
                  <a:pt x="0" y="152400"/>
                </a:lnTo>
                <a:lnTo>
                  <a:pt x="762" y="174498"/>
                </a:lnTo>
                <a:lnTo>
                  <a:pt x="2439162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310005" y="3754628"/>
            <a:ext cx="32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i-1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338955" y="3297428"/>
            <a:ext cx="774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100"/>
              </a:spcBef>
            </a:pPr>
            <a:r>
              <a:rPr sz="2700" i="1" spc="-7" baseline="13888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i-1</a:t>
            </a:r>
            <a:r>
              <a:rPr sz="2700" spc="-7" baseline="13888" dirty="0">
                <a:latin typeface="Arial"/>
                <a:cs typeface="Arial"/>
              </a:rPr>
              <a:t>=</a:t>
            </a:r>
            <a:r>
              <a:rPr sz="2700" i="1" spc="-7" baseline="13888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i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700" i="1" spc="-7" baseline="13888" dirty="0">
                <a:latin typeface="Arial"/>
                <a:cs typeface="Arial"/>
              </a:rPr>
              <a:t>R</a:t>
            </a:r>
            <a:r>
              <a:rPr sz="1200" spc="-5" dirty="0">
                <a:latin typeface="Arial"/>
                <a:cs typeface="Arial"/>
              </a:rPr>
              <a:t>i-1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737227" y="3843528"/>
            <a:ext cx="2440940" cy="174625"/>
          </a:xfrm>
          <a:custGeom>
            <a:avLst/>
            <a:gdLst/>
            <a:ahLst/>
            <a:cxnLst/>
            <a:rect l="l" t="t" r="r" b="b"/>
            <a:pathLst>
              <a:path w="2440940" h="174625">
                <a:moveTo>
                  <a:pt x="2440686" y="152400"/>
                </a:moveTo>
                <a:lnTo>
                  <a:pt x="762" y="0"/>
                </a:lnTo>
                <a:lnTo>
                  <a:pt x="0" y="22098"/>
                </a:lnTo>
                <a:lnTo>
                  <a:pt x="2439924" y="174498"/>
                </a:lnTo>
                <a:lnTo>
                  <a:pt x="2440686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2256415" y="3624326"/>
            <a:ext cx="1758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i-1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r>
              <a:rPr sz="1800" spc="-5" dirty="0">
                <a:latin typeface="宋体"/>
                <a:cs typeface="宋体"/>
              </a:rPr>
              <a:t>⊕</a:t>
            </a: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i-1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75239" y="4464177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891669" y="4311396"/>
            <a:ext cx="127253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951512" y="4725323"/>
            <a:ext cx="309245" cy="238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513114" y="4706267"/>
            <a:ext cx="309245" cy="238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870827" y="1720595"/>
            <a:ext cx="99060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055491" y="1698752"/>
            <a:ext cx="621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203827" y="2253995"/>
            <a:ext cx="3581400" cy="914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199267" y="2249423"/>
            <a:ext cx="3591560" cy="924560"/>
          </a:xfrm>
          <a:custGeom>
            <a:avLst/>
            <a:gdLst/>
            <a:ahLst/>
            <a:cxnLst/>
            <a:rect l="l" t="t" r="r" b="b"/>
            <a:pathLst>
              <a:path w="3591559" h="924560">
                <a:moveTo>
                  <a:pt x="3591305" y="924305"/>
                </a:moveTo>
                <a:lnTo>
                  <a:pt x="3591305" y="0"/>
                </a:lnTo>
                <a:lnTo>
                  <a:pt x="0" y="0"/>
                </a:lnTo>
                <a:lnTo>
                  <a:pt x="0" y="924305"/>
                </a:lnTo>
                <a:lnTo>
                  <a:pt x="4571" y="924305"/>
                </a:lnTo>
                <a:lnTo>
                  <a:pt x="4571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3581399" y="9905"/>
                </a:lnTo>
                <a:lnTo>
                  <a:pt x="3581399" y="4571"/>
                </a:lnTo>
                <a:lnTo>
                  <a:pt x="3585959" y="9905"/>
                </a:lnTo>
                <a:lnTo>
                  <a:pt x="3585959" y="924305"/>
                </a:lnTo>
                <a:lnTo>
                  <a:pt x="3591305" y="924305"/>
                </a:lnTo>
                <a:close/>
              </a:path>
              <a:path w="3591559" h="924560">
                <a:moveTo>
                  <a:pt x="9905" y="9905"/>
                </a:moveTo>
                <a:lnTo>
                  <a:pt x="9905" y="4572"/>
                </a:lnTo>
                <a:lnTo>
                  <a:pt x="4571" y="9905"/>
                </a:lnTo>
                <a:lnTo>
                  <a:pt x="9905" y="9905"/>
                </a:lnTo>
                <a:close/>
              </a:path>
              <a:path w="3591559" h="924560">
                <a:moveTo>
                  <a:pt x="9905" y="914399"/>
                </a:moveTo>
                <a:lnTo>
                  <a:pt x="9905" y="9905"/>
                </a:lnTo>
                <a:lnTo>
                  <a:pt x="4571" y="9905"/>
                </a:lnTo>
                <a:lnTo>
                  <a:pt x="4571" y="914399"/>
                </a:lnTo>
                <a:lnTo>
                  <a:pt x="9905" y="914399"/>
                </a:lnTo>
                <a:close/>
              </a:path>
              <a:path w="3591559" h="924560">
                <a:moveTo>
                  <a:pt x="3585959" y="914399"/>
                </a:moveTo>
                <a:lnTo>
                  <a:pt x="4571" y="914399"/>
                </a:lnTo>
                <a:lnTo>
                  <a:pt x="9905" y="918971"/>
                </a:lnTo>
                <a:lnTo>
                  <a:pt x="9905" y="924305"/>
                </a:lnTo>
                <a:lnTo>
                  <a:pt x="3581399" y="924305"/>
                </a:lnTo>
                <a:lnTo>
                  <a:pt x="3581399" y="918971"/>
                </a:lnTo>
                <a:lnTo>
                  <a:pt x="3585959" y="914399"/>
                </a:lnTo>
                <a:close/>
              </a:path>
              <a:path w="3591559" h="924560">
                <a:moveTo>
                  <a:pt x="9905" y="924305"/>
                </a:moveTo>
                <a:lnTo>
                  <a:pt x="9905" y="918971"/>
                </a:lnTo>
                <a:lnTo>
                  <a:pt x="4571" y="914399"/>
                </a:lnTo>
                <a:lnTo>
                  <a:pt x="4571" y="924305"/>
                </a:lnTo>
                <a:lnTo>
                  <a:pt x="9905" y="924305"/>
                </a:lnTo>
                <a:close/>
              </a:path>
              <a:path w="3591559" h="924560">
                <a:moveTo>
                  <a:pt x="3585959" y="9905"/>
                </a:moveTo>
                <a:lnTo>
                  <a:pt x="3581399" y="4571"/>
                </a:lnTo>
                <a:lnTo>
                  <a:pt x="3581399" y="9905"/>
                </a:lnTo>
                <a:lnTo>
                  <a:pt x="3585959" y="9905"/>
                </a:lnTo>
                <a:close/>
              </a:path>
              <a:path w="3591559" h="924560">
                <a:moveTo>
                  <a:pt x="3585959" y="914399"/>
                </a:moveTo>
                <a:lnTo>
                  <a:pt x="3585959" y="9905"/>
                </a:lnTo>
                <a:lnTo>
                  <a:pt x="3581399" y="9905"/>
                </a:lnTo>
                <a:lnTo>
                  <a:pt x="3581399" y="914399"/>
                </a:lnTo>
                <a:lnTo>
                  <a:pt x="3585959" y="914399"/>
                </a:lnTo>
                <a:close/>
              </a:path>
              <a:path w="3591559" h="924560">
                <a:moveTo>
                  <a:pt x="3585959" y="924305"/>
                </a:moveTo>
                <a:lnTo>
                  <a:pt x="3585959" y="914399"/>
                </a:lnTo>
                <a:lnTo>
                  <a:pt x="3581399" y="918971"/>
                </a:lnTo>
                <a:lnTo>
                  <a:pt x="3581399" y="924305"/>
                </a:lnTo>
                <a:lnTo>
                  <a:pt x="3585959" y="924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651639" y="2711195"/>
            <a:ext cx="68580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647067" y="2706623"/>
            <a:ext cx="695960" cy="238760"/>
          </a:xfrm>
          <a:custGeom>
            <a:avLst/>
            <a:gdLst/>
            <a:ahLst/>
            <a:cxnLst/>
            <a:rect l="l" t="t" r="r" b="b"/>
            <a:pathLst>
              <a:path w="695960" h="238760">
                <a:moveTo>
                  <a:pt x="695706" y="238505"/>
                </a:moveTo>
                <a:lnTo>
                  <a:pt x="695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685800" y="9905"/>
                </a:lnTo>
                <a:lnTo>
                  <a:pt x="685800" y="4571"/>
                </a:lnTo>
                <a:lnTo>
                  <a:pt x="690359" y="9905"/>
                </a:lnTo>
                <a:lnTo>
                  <a:pt x="690359" y="238505"/>
                </a:lnTo>
                <a:lnTo>
                  <a:pt x="695706" y="238505"/>
                </a:lnTo>
                <a:close/>
              </a:path>
              <a:path w="6959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6959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695960" h="238760">
                <a:moveTo>
                  <a:pt x="690359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685800" y="238505"/>
                </a:lnTo>
                <a:lnTo>
                  <a:pt x="685800" y="233171"/>
                </a:lnTo>
                <a:lnTo>
                  <a:pt x="690359" y="228599"/>
                </a:lnTo>
                <a:close/>
              </a:path>
              <a:path w="6959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695960" h="238760">
                <a:moveTo>
                  <a:pt x="690359" y="9905"/>
                </a:moveTo>
                <a:lnTo>
                  <a:pt x="685800" y="4571"/>
                </a:lnTo>
                <a:lnTo>
                  <a:pt x="685800" y="9905"/>
                </a:lnTo>
                <a:lnTo>
                  <a:pt x="690359" y="9905"/>
                </a:lnTo>
                <a:close/>
              </a:path>
              <a:path w="695960" h="238760">
                <a:moveTo>
                  <a:pt x="690359" y="228599"/>
                </a:moveTo>
                <a:lnTo>
                  <a:pt x="690359" y="9905"/>
                </a:lnTo>
                <a:lnTo>
                  <a:pt x="685800" y="9905"/>
                </a:lnTo>
                <a:lnTo>
                  <a:pt x="685800" y="228599"/>
                </a:lnTo>
                <a:lnTo>
                  <a:pt x="690359" y="228599"/>
                </a:lnTo>
                <a:close/>
              </a:path>
              <a:path w="695960" h="238760">
                <a:moveTo>
                  <a:pt x="690359" y="238505"/>
                </a:moveTo>
                <a:lnTo>
                  <a:pt x="690359" y="228599"/>
                </a:lnTo>
                <a:lnTo>
                  <a:pt x="685800" y="233171"/>
                </a:lnTo>
                <a:lnTo>
                  <a:pt x="685800" y="238505"/>
                </a:lnTo>
                <a:lnTo>
                  <a:pt x="6903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911729" y="2669540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592715" y="2939795"/>
            <a:ext cx="457200" cy="304800"/>
          </a:xfrm>
          <a:custGeom>
            <a:avLst/>
            <a:gdLst/>
            <a:ahLst/>
            <a:cxnLst/>
            <a:rect l="l" t="t" r="r" b="b"/>
            <a:pathLst>
              <a:path w="457200" h="304800">
                <a:moveTo>
                  <a:pt x="0" y="0"/>
                </a:moveTo>
                <a:lnTo>
                  <a:pt x="0" y="304800"/>
                </a:lnTo>
                <a:lnTo>
                  <a:pt x="457200" y="304800"/>
                </a:lnTo>
                <a:lnTo>
                  <a:pt x="457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592715" y="2936240"/>
            <a:ext cx="457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113155" y="2939795"/>
            <a:ext cx="127000" cy="379730"/>
          </a:xfrm>
          <a:custGeom>
            <a:avLst/>
            <a:gdLst/>
            <a:ahLst/>
            <a:cxnLst/>
            <a:rect l="l" t="t" r="r" b="b"/>
            <a:pathLst>
              <a:path w="127000" h="379729">
                <a:moveTo>
                  <a:pt x="126492" y="127253"/>
                </a:moveTo>
                <a:lnTo>
                  <a:pt x="62484" y="0"/>
                </a:lnTo>
                <a:lnTo>
                  <a:pt x="0" y="127253"/>
                </a:lnTo>
                <a:lnTo>
                  <a:pt x="52578" y="127253"/>
                </a:lnTo>
                <a:lnTo>
                  <a:pt x="52578" y="115061"/>
                </a:lnTo>
                <a:lnTo>
                  <a:pt x="74676" y="114299"/>
                </a:lnTo>
                <a:lnTo>
                  <a:pt x="74713" y="127253"/>
                </a:lnTo>
                <a:lnTo>
                  <a:pt x="126492" y="127253"/>
                </a:lnTo>
                <a:close/>
              </a:path>
              <a:path w="127000" h="379729">
                <a:moveTo>
                  <a:pt x="74713" y="127253"/>
                </a:moveTo>
                <a:lnTo>
                  <a:pt x="74676" y="114299"/>
                </a:lnTo>
                <a:lnTo>
                  <a:pt x="52578" y="115061"/>
                </a:lnTo>
                <a:lnTo>
                  <a:pt x="52613" y="127254"/>
                </a:lnTo>
                <a:lnTo>
                  <a:pt x="74713" y="127253"/>
                </a:lnTo>
                <a:close/>
              </a:path>
              <a:path w="127000" h="379729">
                <a:moveTo>
                  <a:pt x="52613" y="127253"/>
                </a:moveTo>
                <a:lnTo>
                  <a:pt x="52578" y="115061"/>
                </a:lnTo>
                <a:lnTo>
                  <a:pt x="52578" y="127253"/>
                </a:lnTo>
                <a:close/>
              </a:path>
              <a:path w="127000" h="379729">
                <a:moveTo>
                  <a:pt x="75438" y="379475"/>
                </a:moveTo>
                <a:lnTo>
                  <a:pt x="74713" y="127253"/>
                </a:lnTo>
                <a:lnTo>
                  <a:pt x="52613" y="127253"/>
                </a:lnTo>
                <a:lnTo>
                  <a:pt x="53340" y="379475"/>
                </a:lnTo>
                <a:lnTo>
                  <a:pt x="75438" y="3794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37239" y="2724150"/>
            <a:ext cx="914400" cy="127635"/>
          </a:xfrm>
          <a:custGeom>
            <a:avLst/>
            <a:gdLst/>
            <a:ahLst/>
            <a:cxnLst/>
            <a:rect l="l" t="t" r="r" b="b"/>
            <a:pathLst>
              <a:path w="914400" h="127635">
                <a:moveTo>
                  <a:pt x="800100" y="74675"/>
                </a:moveTo>
                <a:lnTo>
                  <a:pt x="800100" y="52577"/>
                </a:lnTo>
                <a:lnTo>
                  <a:pt x="0" y="52577"/>
                </a:lnTo>
                <a:lnTo>
                  <a:pt x="0" y="74675"/>
                </a:lnTo>
                <a:lnTo>
                  <a:pt x="800100" y="74675"/>
                </a:lnTo>
                <a:close/>
              </a:path>
              <a:path w="914400" h="127635">
                <a:moveTo>
                  <a:pt x="914400" y="63245"/>
                </a:moveTo>
                <a:lnTo>
                  <a:pt x="787907" y="0"/>
                </a:lnTo>
                <a:lnTo>
                  <a:pt x="787907" y="52577"/>
                </a:lnTo>
                <a:lnTo>
                  <a:pt x="800100" y="52577"/>
                </a:lnTo>
                <a:lnTo>
                  <a:pt x="800100" y="121084"/>
                </a:lnTo>
                <a:lnTo>
                  <a:pt x="914400" y="63245"/>
                </a:lnTo>
                <a:close/>
              </a:path>
              <a:path w="914400" h="127635">
                <a:moveTo>
                  <a:pt x="800100" y="121084"/>
                </a:moveTo>
                <a:lnTo>
                  <a:pt x="800100" y="74675"/>
                </a:lnTo>
                <a:lnTo>
                  <a:pt x="787907" y="74675"/>
                </a:lnTo>
                <a:lnTo>
                  <a:pt x="787907" y="127253"/>
                </a:lnTo>
                <a:lnTo>
                  <a:pt x="800100" y="121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35915" y="2761488"/>
            <a:ext cx="673735" cy="127635"/>
          </a:xfrm>
          <a:custGeom>
            <a:avLst/>
            <a:gdLst/>
            <a:ahLst/>
            <a:cxnLst/>
            <a:rect l="l" t="t" r="r" b="b"/>
            <a:pathLst>
              <a:path w="673734" h="127635">
                <a:moveTo>
                  <a:pt x="547066" y="58600"/>
                </a:moveTo>
                <a:lnTo>
                  <a:pt x="762" y="21336"/>
                </a:lnTo>
                <a:lnTo>
                  <a:pt x="0" y="31242"/>
                </a:lnTo>
                <a:lnTo>
                  <a:pt x="546416" y="68463"/>
                </a:lnTo>
                <a:lnTo>
                  <a:pt x="547066" y="58600"/>
                </a:lnTo>
                <a:close/>
              </a:path>
              <a:path w="673734" h="127635">
                <a:moveTo>
                  <a:pt x="559308" y="120236"/>
                </a:moveTo>
                <a:lnTo>
                  <a:pt x="559308" y="69342"/>
                </a:lnTo>
                <a:lnTo>
                  <a:pt x="546416" y="68463"/>
                </a:lnTo>
                <a:lnTo>
                  <a:pt x="542544" y="127254"/>
                </a:lnTo>
                <a:lnTo>
                  <a:pt x="559308" y="120236"/>
                </a:lnTo>
                <a:close/>
              </a:path>
              <a:path w="673734" h="127635">
                <a:moveTo>
                  <a:pt x="559308" y="69342"/>
                </a:moveTo>
                <a:lnTo>
                  <a:pt x="559308" y="59436"/>
                </a:lnTo>
                <a:lnTo>
                  <a:pt x="547066" y="58600"/>
                </a:lnTo>
                <a:lnTo>
                  <a:pt x="546416" y="68463"/>
                </a:lnTo>
                <a:lnTo>
                  <a:pt x="559308" y="69342"/>
                </a:lnTo>
                <a:close/>
              </a:path>
              <a:path w="673734" h="127635">
                <a:moveTo>
                  <a:pt x="673608" y="72390"/>
                </a:moveTo>
                <a:lnTo>
                  <a:pt x="550926" y="0"/>
                </a:lnTo>
                <a:lnTo>
                  <a:pt x="547066" y="58600"/>
                </a:lnTo>
                <a:lnTo>
                  <a:pt x="559308" y="59436"/>
                </a:lnTo>
                <a:lnTo>
                  <a:pt x="559308" y="120236"/>
                </a:lnTo>
                <a:lnTo>
                  <a:pt x="673608" y="723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69543" y="2634995"/>
            <a:ext cx="10160" cy="76200"/>
          </a:xfrm>
          <a:custGeom>
            <a:avLst/>
            <a:gdLst/>
            <a:ahLst/>
            <a:cxnLst/>
            <a:rect l="l" t="t" r="r" b="b"/>
            <a:pathLst>
              <a:path w="10159" h="76200">
                <a:moveTo>
                  <a:pt x="0" y="0"/>
                </a:moveTo>
                <a:lnTo>
                  <a:pt x="0" y="76200"/>
                </a:lnTo>
                <a:lnTo>
                  <a:pt x="9905" y="76200"/>
                </a:lnTo>
                <a:lnTo>
                  <a:pt x="99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737620" y="2634995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176020" y="225399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737620" y="2253995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737227" y="2471927"/>
            <a:ext cx="2439670" cy="174625"/>
          </a:xfrm>
          <a:custGeom>
            <a:avLst/>
            <a:gdLst/>
            <a:ahLst/>
            <a:cxnLst/>
            <a:rect l="l" t="t" r="r" b="b"/>
            <a:pathLst>
              <a:path w="2439670" h="174625">
                <a:moveTo>
                  <a:pt x="2439162" y="22098"/>
                </a:moveTo>
                <a:lnTo>
                  <a:pt x="2438400" y="0"/>
                </a:lnTo>
                <a:lnTo>
                  <a:pt x="0" y="152400"/>
                </a:lnTo>
                <a:lnTo>
                  <a:pt x="762" y="174498"/>
                </a:lnTo>
                <a:lnTo>
                  <a:pt x="2439162" y="22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351915" y="2326640"/>
            <a:ext cx="237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380864" y="232664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4737227" y="2471927"/>
            <a:ext cx="2439670" cy="174625"/>
          </a:xfrm>
          <a:custGeom>
            <a:avLst/>
            <a:gdLst/>
            <a:ahLst/>
            <a:cxnLst/>
            <a:rect l="l" t="t" r="r" b="b"/>
            <a:pathLst>
              <a:path w="2439670" h="174625">
                <a:moveTo>
                  <a:pt x="2439162" y="152400"/>
                </a:moveTo>
                <a:lnTo>
                  <a:pt x="762" y="0"/>
                </a:lnTo>
                <a:lnTo>
                  <a:pt x="0" y="22098"/>
                </a:lnTo>
                <a:lnTo>
                  <a:pt x="2438400" y="174498"/>
                </a:lnTo>
                <a:lnTo>
                  <a:pt x="2439162" y="152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79839" y="1720595"/>
            <a:ext cx="2209799" cy="304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939167" y="1701038"/>
            <a:ext cx="16916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L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=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宋体"/>
                <a:cs typeface="宋体"/>
              </a:rPr>
              <a:t>⊕</a:t>
            </a:r>
            <a:r>
              <a:rPr sz="1800" i="1" spc="-5" dirty="0">
                <a:latin typeface="Arial"/>
                <a:cs typeface="Arial"/>
              </a:rPr>
              <a:t>F</a:t>
            </a:r>
            <a:r>
              <a:rPr sz="1800" spc="-5" dirty="0">
                <a:latin typeface="Arial"/>
                <a:cs typeface="Arial"/>
              </a:rPr>
              <a:t>(</a:t>
            </a:r>
            <a:r>
              <a:rPr sz="1800" i="1" spc="-5" dirty="0">
                <a:latin typeface="Arial"/>
                <a:cs typeface="Arial"/>
              </a:rPr>
              <a:t>R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,</a:t>
            </a:r>
            <a:r>
              <a:rPr sz="1800" i="1" spc="-5" dirty="0">
                <a:latin typeface="Arial"/>
                <a:cs typeface="Arial"/>
              </a:rPr>
              <a:t>K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975239" y="3092576"/>
            <a:ext cx="1981200" cy="0"/>
          </a:xfrm>
          <a:custGeom>
            <a:avLst/>
            <a:gdLst/>
            <a:ahLst/>
            <a:cxnLst/>
            <a:rect l="l" t="t" r="r" b="b"/>
            <a:pathLst>
              <a:path w="1981200">
                <a:moveTo>
                  <a:pt x="0" y="0"/>
                </a:moveTo>
                <a:lnTo>
                  <a:pt x="1981200" y="0"/>
                </a:lnTo>
              </a:path>
            </a:pathLst>
          </a:custGeom>
          <a:ln w="220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91669" y="2939795"/>
            <a:ext cx="127253" cy="152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6951512" y="3353723"/>
            <a:ext cx="309245" cy="238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513114" y="3372780"/>
            <a:ext cx="309245" cy="23812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b="1" dirty="0"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5270639" y="6368796"/>
            <a:ext cx="1295387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66067" y="6364223"/>
            <a:ext cx="1305560" cy="314960"/>
          </a:xfrm>
          <a:custGeom>
            <a:avLst/>
            <a:gdLst/>
            <a:ahLst/>
            <a:cxnLst/>
            <a:rect l="l" t="t" r="r" b="b"/>
            <a:pathLst>
              <a:path w="1305559" h="314959">
                <a:moveTo>
                  <a:pt x="1305306" y="156972"/>
                </a:moveTo>
                <a:lnTo>
                  <a:pt x="1304544" y="152400"/>
                </a:lnTo>
                <a:lnTo>
                  <a:pt x="1303782" y="148590"/>
                </a:lnTo>
                <a:lnTo>
                  <a:pt x="1303020" y="144018"/>
                </a:lnTo>
                <a:lnTo>
                  <a:pt x="1257734" y="97494"/>
                </a:lnTo>
                <a:lnTo>
                  <a:pt x="1220137" y="78379"/>
                </a:lnTo>
                <a:lnTo>
                  <a:pt x="1174897" y="61810"/>
                </a:lnTo>
                <a:lnTo>
                  <a:pt x="1123757" y="47623"/>
                </a:lnTo>
                <a:lnTo>
                  <a:pt x="1068461" y="35653"/>
                </a:lnTo>
                <a:lnTo>
                  <a:pt x="1010754" y="25736"/>
                </a:lnTo>
                <a:lnTo>
                  <a:pt x="952380" y="17708"/>
                </a:lnTo>
                <a:lnTo>
                  <a:pt x="895083" y="11404"/>
                </a:lnTo>
                <a:lnTo>
                  <a:pt x="840608" y="6660"/>
                </a:lnTo>
                <a:lnTo>
                  <a:pt x="790697" y="3312"/>
                </a:lnTo>
                <a:lnTo>
                  <a:pt x="747096" y="1195"/>
                </a:lnTo>
                <a:lnTo>
                  <a:pt x="685800" y="0"/>
                </a:lnTo>
                <a:lnTo>
                  <a:pt x="618744" y="0"/>
                </a:lnTo>
                <a:lnTo>
                  <a:pt x="557146" y="1290"/>
                </a:lnTo>
                <a:lnTo>
                  <a:pt x="513550" y="3414"/>
                </a:lnTo>
                <a:lnTo>
                  <a:pt x="463722" y="6750"/>
                </a:lnTo>
                <a:lnTo>
                  <a:pt x="409388" y="11467"/>
                </a:lnTo>
                <a:lnTo>
                  <a:pt x="352273" y="17734"/>
                </a:lnTo>
                <a:lnTo>
                  <a:pt x="294103" y="25722"/>
                </a:lnTo>
                <a:lnTo>
                  <a:pt x="236602" y="35598"/>
                </a:lnTo>
                <a:lnTo>
                  <a:pt x="181497" y="47534"/>
                </a:lnTo>
                <a:lnTo>
                  <a:pt x="130513" y="61697"/>
                </a:lnTo>
                <a:lnTo>
                  <a:pt x="85374" y="78258"/>
                </a:lnTo>
                <a:lnTo>
                  <a:pt x="47806" y="97385"/>
                </a:lnTo>
                <a:lnTo>
                  <a:pt x="2285" y="144018"/>
                </a:lnTo>
                <a:lnTo>
                  <a:pt x="0" y="153162"/>
                </a:lnTo>
                <a:lnTo>
                  <a:pt x="0" y="157734"/>
                </a:lnTo>
                <a:lnTo>
                  <a:pt x="762" y="162306"/>
                </a:lnTo>
                <a:lnTo>
                  <a:pt x="762" y="166116"/>
                </a:lnTo>
                <a:lnTo>
                  <a:pt x="3810" y="175260"/>
                </a:lnTo>
                <a:lnTo>
                  <a:pt x="9906" y="182660"/>
                </a:lnTo>
                <a:lnTo>
                  <a:pt x="9906" y="153924"/>
                </a:lnTo>
                <a:lnTo>
                  <a:pt x="10668" y="150114"/>
                </a:lnTo>
                <a:lnTo>
                  <a:pt x="59009" y="101838"/>
                </a:lnTo>
                <a:lnTo>
                  <a:pt x="98284" y="83255"/>
                </a:lnTo>
                <a:lnTo>
                  <a:pt x="145460" y="67158"/>
                </a:lnTo>
                <a:lnTo>
                  <a:pt x="198723" y="53397"/>
                </a:lnTo>
                <a:lnTo>
                  <a:pt x="256254" y="41823"/>
                </a:lnTo>
                <a:lnTo>
                  <a:pt x="316239" y="32284"/>
                </a:lnTo>
                <a:lnTo>
                  <a:pt x="376942" y="24624"/>
                </a:lnTo>
                <a:lnTo>
                  <a:pt x="436304" y="18715"/>
                </a:lnTo>
                <a:lnTo>
                  <a:pt x="492752" y="14383"/>
                </a:lnTo>
                <a:lnTo>
                  <a:pt x="544389" y="11486"/>
                </a:lnTo>
                <a:lnTo>
                  <a:pt x="589399" y="9875"/>
                </a:lnTo>
                <a:lnTo>
                  <a:pt x="625965" y="9398"/>
                </a:lnTo>
                <a:lnTo>
                  <a:pt x="652272" y="9906"/>
                </a:lnTo>
                <a:lnTo>
                  <a:pt x="685800" y="9906"/>
                </a:lnTo>
                <a:lnTo>
                  <a:pt x="718566" y="10668"/>
                </a:lnTo>
                <a:lnTo>
                  <a:pt x="743273" y="10665"/>
                </a:lnTo>
                <a:lnTo>
                  <a:pt x="778605" y="11940"/>
                </a:lnTo>
                <a:lnTo>
                  <a:pt x="824319" y="14723"/>
                </a:lnTo>
                <a:lnTo>
                  <a:pt x="876292" y="19023"/>
                </a:lnTo>
                <a:lnTo>
                  <a:pt x="933053" y="25016"/>
                </a:lnTo>
                <a:lnTo>
                  <a:pt x="992727" y="32887"/>
                </a:lnTo>
                <a:lnTo>
                  <a:pt x="1052755" y="42737"/>
                </a:lnTo>
                <a:lnTo>
                  <a:pt x="1110891" y="54700"/>
                </a:lnTo>
                <a:lnTo>
                  <a:pt x="1164892" y="68908"/>
                </a:lnTo>
                <a:lnTo>
                  <a:pt x="1212512" y="85497"/>
                </a:lnTo>
                <a:lnTo>
                  <a:pt x="1251506" y="104598"/>
                </a:lnTo>
                <a:lnTo>
                  <a:pt x="1294638" y="150876"/>
                </a:lnTo>
                <a:lnTo>
                  <a:pt x="1295400" y="153924"/>
                </a:lnTo>
                <a:lnTo>
                  <a:pt x="1295400" y="182350"/>
                </a:lnTo>
                <a:lnTo>
                  <a:pt x="1304544" y="161544"/>
                </a:lnTo>
                <a:lnTo>
                  <a:pt x="1305306" y="156972"/>
                </a:lnTo>
                <a:close/>
              </a:path>
              <a:path w="1305559" h="314959">
                <a:moveTo>
                  <a:pt x="1295400" y="182350"/>
                </a:moveTo>
                <a:lnTo>
                  <a:pt x="1295400" y="160782"/>
                </a:lnTo>
                <a:lnTo>
                  <a:pt x="1294638" y="164592"/>
                </a:lnTo>
                <a:lnTo>
                  <a:pt x="1278742" y="189103"/>
                </a:lnTo>
                <a:lnTo>
                  <a:pt x="1210912" y="229809"/>
                </a:lnTo>
                <a:lnTo>
                  <a:pt x="1163345" y="246288"/>
                </a:lnTo>
                <a:lnTo>
                  <a:pt x="1109586" y="260374"/>
                </a:lnTo>
                <a:lnTo>
                  <a:pt x="1051818" y="272210"/>
                </a:lnTo>
                <a:lnTo>
                  <a:pt x="992224" y="281939"/>
                </a:lnTo>
                <a:lnTo>
                  <a:pt x="932988" y="289703"/>
                </a:lnTo>
                <a:lnTo>
                  <a:pt x="875979" y="295670"/>
                </a:lnTo>
                <a:lnTo>
                  <a:pt x="823748" y="299941"/>
                </a:lnTo>
                <a:lnTo>
                  <a:pt x="779251" y="302630"/>
                </a:lnTo>
                <a:lnTo>
                  <a:pt x="718566" y="304038"/>
                </a:lnTo>
                <a:lnTo>
                  <a:pt x="685800" y="304800"/>
                </a:lnTo>
                <a:lnTo>
                  <a:pt x="652272" y="304800"/>
                </a:lnTo>
                <a:lnTo>
                  <a:pt x="625965" y="305039"/>
                </a:lnTo>
                <a:lnTo>
                  <a:pt x="618744" y="304970"/>
                </a:lnTo>
                <a:lnTo>
                  <a:pt x="541530" y="302829"/>
                </a:lnTo>
                <a:lnTo>
                  <a:pt x="490460" y="300019"/>
                </a:lnTo>
                <a:lnTo>
                  <a:pt x="435049" y="295858"/>
                </a:lnTo>
                <a:lnTo>
                  <a:pt x="376861" y="290175"/>
                </a:lnTo>
                <a:lnTo>
                  <a:pt x="317782" y="282835"/>
                </a:lnTo>
                <a:lnTo>
                  <a:pt x="259211" y="273644"/>
                </a:lnTo>
                <a:lnTo>
                  <a:pt x="202874" y="262449"/>
                </a:lnTo>
                <a:lnTo>
                  <a:pt x="150412" y="249087"/>
                </a:lnTo>
                <a:lnTo>
                  <a:pt x="103470" y="233393"/>
                </a:lnTo>
                <a:lnTo>
                  <a:pt x="63690" y="215204"/>
                </a:lnTo>
                <a:lnTo>
                  <a:pt x="12192" y="170688"/>
                </a:lnTo>
                <a:lnTo>
                  <a:pt x="10668" y="163830"/>
                </a:lnTo>
                <a:lnTo>
                  <a:pt x="9906" y="160782"/>
                </a:lnTo>
                <a:lnTo>
                  <a:pt x="23456" y="199111"/>
                </a:lnTo>
                <a:lnTo>
                  <a:pt x="91176" y="238742"/>
                </a:lnTo>
                <a:lnTo>
                  <a:pt x="136356" y="254823"/>
                </a:lnTo>
                <a:lnTo>
                  <a:pt x="187152" y="268616"/>
                </a:lnTo>
                <a:lnTo>
                  <a:pt x="242120" y="280272"/>
                </a:lnTo>
                <a:lnTo>
                  <a:pt x="299811" y="289942"/>
                </a:lnTo>
                <a:lnTo>
                  <a:pt x="358780" y="297777"/>
                </a:lnTo>
                <a:lnTo>
                  <a:pt x="417579" y="303928"/>
                </a:lnTo>
                <a:lnTo>
                  <a:pt x="474762" y="308547"/>
                </a:lnTo>
                <a:lnTo>
                  <a:pt x="528882" y="311785"/>
                </a:lnTo>
                <a:lnTo>
                  <a:pt x="578493" y="313792"/>
                </a:lnTo>
                <a:lnTo>
                  <a:pt x="618744" y="314648"/>
                </a:lnTo>
                <a:lnTo>
                  <a:pt x="658398" y="314720"/>
                </a:lnTo>
                <a:lnTo>
                  <a:pt x="685800" y="313944"/>
                </a:lnTo>
                <a:lnTo>
                  <a:pt x="718566" y="313944"/>
                </a:lnTo>
                <a:lnTo>
                  <a:pt x="751332" y="312420"/>
                </a:lnTo>
                <a:lnTo>
                  <a:pt x="773802" y="312197"/>
                </a:lnTo>
                <a:lnTo>
                  <a:pt x="808141" y="310613"/>
                </a:lnTo>
                <a:lnTo>
                  <a:pt x="852024" y="307520"/>
                </a:lnTo>
                <a:lnTo>
                  <a:pt x="903127" y="302773"/>
                </a:lnTo>
                <a:lnTo>
                  <a:pt x="959128" y="296226"/>
                </a:lnTo>
                <a:lnTo>
                  <a:pt x="1017701" y="287733"/>
                </a:lnTo>
                <a:lnTo>
                  <a:pt x="1076522" y="277148"/>
                </a:lnTo>
                <a:lnTo>
                  <a:pt x="1133269" y="264326"/>
                </a:lnTo>
                <a:lnTo>
                  <a:pt x="1185617" y="249120"/>
                </a:lnTo>
                <a:lnTo>
                  <a:pt x="1231243" y="231385"/>
                </a:lnTo>
                <a:lnTo>
                  <a:pt x="1267821" y="210974"/>
                </a:lnTo>
                <a:lnTo>
                  <a:pt x="1293030" y="187742"/>
                </a:lnTo>
                <a:lnTo>
                  <a:pt x="1295400" y="182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544445" y="6382003"/>
            <a:ext cx="74866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宋体"/>
                <a:cs typeface="宋体"/>
              </a:rPr>
              <a:t>置换</a:t>
            </a:r>
            <a:r>
              <a:rPr sz="1600" b="1" dirty="0">
                <a:latin typeface="Times New Roman"/>
                <a:cs typeface="Times New Roman"/>
              </a:rPr>
              <a:t>I</a:t>
            </a:r>
            <a:r>
              <a:rPr sz="1600" b="1" spc="-5" dirty="0">
                <a:latin typeface="Times New Roman"/>
                <a:cs typeface="Times New Roman"/>
              </a:rPr>
              <a:t>P</a:t>
            </a:r>
            <a:r>
              <a:rPr sz="1575" b="1" baseline="26455" dirty="0">
                <a:latin typeface="Times New Roman"/>
                <a:cs typeface="Times New Roman"/>
              </a:rPr>
              <a:t>-1</a:t>
            </a:r>
            <a:endParaRPr sz="1575" baseline="26455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642239" y="2017776"/>
            <a:ext cx="538480" cy="247015"/>
          </a:xfrm>
          <a:custGeom>
            <a:avLst/>
            <a:gdLst/>
            <a:ahLst/>
            <a:cxnLst/>
            <a:rect l="l" t="t" r="r" b="b"/>
            <a:pathLst>
              <a:path w="538479" h="247014">
                <a:moveTo>
                  <a:pt x="141732" y="0"/>
                </a:moveTo>
                <a:lnTo>
                  <a:pt x="0" y="7620"/>
                </a:lnTo>
                <a:lnTo>
                  <a:pt x="92202" y="116586"/>
                </a:lnTo>
                <a:lnTo>
                  <a:pt x="101346" y="95062"/>
                </a:lnTo>
                <a:lnTo>
                  <a:pt x="101346" y="63245"/>
                </a:lnTo>
                <a:lnTo>
                  <a:pt x="109728" y="42672"/>
                </a:lnTo>
                <a:lnTo>
                  <a:pt x="121465" y="47705"/>
                </a:lnTo>
                <a:lnTo>
                  <a:pt x="141732" y="0"/>
                </a:lnTo>
                <a:close/>
              </a:path>
              <a:path w="538479" h="247014">
                <a:moveTo>
                  <a:pt x="121465" y="47705"/>
                </a:moveTo>
                <a:lnTo>
                  <a:pt x="109728" y="42672"/>
                </a:lnTo>
                <a:lnTo>
                  <a:pt x="101346" y="63245"/>
                </a:lnTo>
                <a:lnTo>
                  <a:pt x="112779" y="68149"/>
                </a:lnTo>
                <a:lnTo>
                  <a:pt x="121465" y="47705"/>
                </a:lnTo>
                <a:close/>
              </a:path>
              <a:path w="538479" h="247014">
                <a:moveTo>
                  <a:pt x="112779" y="68149"/>
                </a:moveTo>
                <a:lnTo>
                  <a:pt x="101346" y="63245"/>
                </a:lnTo>
                <a:lnTo>
                  <a:pt x="101346" y="95062"/>
                </a:lnTo>
                <a:lnTo>
                  <a:pt x="112779" y="68149"/>
                </a:lnTo>
                <a:close/>
              </a:path>
              <a:path w="538479" h="247014">
                <a:moveTo>
                  <a:pt x="537972" y="226313"/>
                </a:moveTo>
                <a:lnTo>
                  <a:pt x="121465" y="47705"/>
                </a:lnTo>
                <a:lnTo>
                  <a:pt x="112779" y="68149"/>
                </a:lnTo>
                <a:lnTo>
                  <a:pt x="529590" y="246887"/>
                </a:lnTo>
                <a:lnTo>
                  <a:pt x="537972" y="2263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33429" y="2010917"/>
            <a:ext cx="613410" cy="254000"/>
          </a:xfrm>
          <a:custGeom>
            <a:avLst/>
            <a:gdLst/>
            <a:ahLst/>
            <a:cxnLst/>
            <a:rect l="l" t="t" r="r" b="b"/>
            <a:pathLst>
              <a:path w="613410" h="254000">
                <a:moveTo>
                  <a:pt x="498877" y="69903"/>
                </a:moveTo>
                <a:lnTo>
                  <a:pt x="490867" y="48724"/>
                </a:lnTo>
                <a:lnTo>
                  <a:pt x="0" y="233172"/>
                </a:lnTo>
                <a:lnTo>
                  <a:pt x="8382" y="253746"/>
                </a:lnTo>
                <a:lnTo>
                  <a:pt x="498877" y="69903"/>
                </a:lnTo>
                <a:close/>
              </a:path>
              <a:path w="613410" h="254000">
                <a:moveTo>
                  <a:pt x="613410" y="14478"/>
                </a:moveTo>
                <a:lnTo>
                  <a:pt x="472440" y="0"/>
                </a:lnTo>
                <a:lnTo>
                  <a:pt x="490867" y="48724"/>
                </a:lnTo>
                <a:lnTo>
                  <a:pt x="502920" y="44196"/>
                </a:lnTo>
                <a:lnTo>
                  <a:pt x="510540" y="65532"/>
                </a:lnTo>
                <a:lnTo>
                  <a:pt x="510540" y="100738"/>
                </a:lnTo>
                <a:lnTo>
                  <a:pt x="517398" y="118872"/>
                </a:lnTo>
                <a:lnTo>
                  <a:pt x="613410" y="14478"/>
                </a:lnTo>
                <a:close/>
              </a:path>
              <a:path w="613410" h="254000">
                <a:moveTo>
                  <a:pt x="510540" y="65532"/>
                </a:moveTo>
                <a:lnTo>
                  <a:pt x="502920" y="44196"/>
                </a:lnTo>
                <a:lnTo>
                  <a:pt x="490867" y="48724"/>
                </a:lnTo>
                <a:lnTo>
                  <a:pt x="498877" y="69903"/>
                </a:lnTo>
                <a:lnTo>
                  <a:pt x="510540" y="65532"/>
                </a:lnTo>
                <a:close/>
              </a:path>
              <a:path w="613410" h="254000">
                <a:moveTo>
                  <a:pt x="510540" y="100738"/>
                </a:moveTo>
                <a:lnTo>
                  <a:pt x="510540" y="65532"/>
                </a:lnTo>
                <a:lnTo>
                  <a:pt x="498877" y="69903"/>
                </a:lnTo>
                <a:lnTo>
                  <a:pt x="510540" y="1007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969393" y="1644395"/>
            <a:ext cx="127253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679839" y="6368796"/>
            <a:ext cx="1524000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675267" y="6364223"/>
            <a:ext cx="1534160" cy="314960"/>
          </a:xfrm>
          <a:custGeom>
            <a:avLst/>
            <a:gdLst/>
            <a:ahLst/>
            <a:cxnLst/>
            <a:rect l="l" t="t" r="r" b="b"/>
            <a:pathLst>
              <a:path w="1534160" h="314959">
                <a:moveTo>
                  <a:pt x="1533906" y="314705"/>
                </a:moveTo>
                <a:lnTo>
                  <a:pt x="1533906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524000" y="9905"/>
                </a:lnTo>
                <a:lnTo>
                  <a:pt x="1524000" y="4572"/>
                </a:lnTo>
                <a:lnTo>
                  <a:pt x="1528572" y="9905"/>
                </a:lnTo>
                <a:lnTo>
                  <a:pt x="1528572" y="314705"/>
                </a:lnTo>
                <a:lnTo>
                  <a:pt x="1533906" y="314705"/>
                </a:lnTo>
                <a:close/>
              </a:path>
              <a:path w="1534160" h="314959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534160" h="314959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534160" h="314959">
                <a:moveTo>
                  <a:pt x="1528572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5" y="314705"/>
                </a:lnTo>
                <a:lnTo>
                  <a:pt x="1524000" y="314705"/>
                </a:lnTo>
                <a:lnTo>
                  <a:pt x="1524000" y="309372"/>
                </a:lnTo>
                <a:lnTo>
                  <a:pt x="1528572" y="304800"/>
                </a:lnTo>
                <a:close/>
              </a:path>
              <a:path w="1534160" h="314959">
                <a:moveTo>
                  <a:pt x="9905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5" y="314705"/>
                </a:lnTo>
                <a:close/>
              </a:path>
              <a:path w="1534160" h="314959">
                <a:moveTo>
                  <a:pt x="1528572" y="9905"/>
                </a:moveTo>
                <a:lnTo>
                  <a:pt x="1524000" y="4572"/>
                </a:lnTo>
                <a:lnTo>
                  <a:pt x="1524000" y="9905"/>
                </a:lnTo>
                <a:lnTo>
                  <a:pt x="1528572" y="9905"/>
                </a:lnTo>
                <a:close/>
              </a:path>
              <a:path w="1534160" h="314959">
                <a:moveTo>
                  <a:pt x="1528572" y="304800"/>
                </a:moveTo>
                <a:lnTo>
                  <a:pt x="1528572" y="9905"/>
                </a:lnTo>
                <a:lnTo>
                  <a:pt x="1524000" y="9905"/>
                </a:lnTo>
                <a:lnTo>
                  <a:pt x="1524000" y="304800"/>
                </a:lnTo>
                <a:lnTo>
                  <a:pt x="1528572" y="304800"/>
                </a:lnTo>
                <a:close/>
              </a:path>
              <a:path w="1534160" h="314959">
                <a:moveTo>
                  <a:pt x="1528572" y="314705"/>
                </a:moveTo>
                <a:lnTo>
                  <a:pt x="1528572" y="304800"/>
                </a:lnTo>
                <a:lnTo>
                  <a:pt x="1524000" y="309372"/>
                </a:lnTo>
                <a:lnTo>
                  <a:pt x="1524000" y="314705"/>
                </a:lnTo>
                <a:lnTo>
                  <a:pt x="15285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2875159" y="6366000"/>
            <a:ext cx="1133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65"/>
                </a:solidFill>
                <a:latin typeface="Arial"/>
                <a:cs typeface="Arial"/>
              </a:rPr>
              <a:t>64</a:t>
            </a:r>
            <a:r>
              <a:rPr sz="1800" b="1" spc="-5" dirty="0">
                <a:solidFill>
                  <a:srgbClr val="FF0065"/>
                </a:solidFill>
                <a:latin typeface="宋体"/>
                <a:cs typeface="宋体"/>
              </a:rPr>
              <a:t>位密文</a:t>
            </a:r>
            <a:r>
              <a:rPr sz="1800" b="1" dirty="0">
                <a:solidFill>
                  <a:srgbClr val="FF0065"/>
                </a:solidFill>
                <a:latin typeface="Times New Roman"/>
                <a:cs typeface="Times New Roman"/>
              </a:rPr>
              <a:t>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7028560" y="5448300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299"/>
                </a:moveTo>
                <a:lnTo>
                  <a:pt x="275295" y="46744"/>
                </a:lnTo>
                <a:lnTo>
                  <a:pt x="242255" y="22018"/>
                </a:lnTo>
                <a:lnTo>
                  <a:pt x="200436" y="5815"/>
                </a:lnTo>
                <a:lnTo>
                  <a:pt x="152400" y="0"/>
                </a:lnTo>
                <a:lnTo>
                  <a:pt x="104070" y="5815"/>
                </a:lnTo>
                <a:lnTo>
                  <a:pt x="62215" y="22018"/>
                </a:lnTo>
                <a:lnTo>
                  <a:pt x="29285" y="46744"/>
                </a:lnTo>
                <a:lnTo>
                  <a:pt x="7729" y="78126"/>
                </a:lnTo>
                <a:lnTo>
                  <a:pt x="0" y="114300"/>
                </a:lnTo>
                <a:lnTo>
                  <a:pt x="7729" y="150473"/>
                </a:lnTo>
                <a:lnTo>
                  <a:pt x="29285" y="181855"/>
                </a:lnTo>
                <a:lnTo>
                  <a:pt x="62215" y="206581"/>
                </a:lnTo>
                <a:lnTo>
                  <a:pt x="104070" y="222784"/>
                </a:lnTo>
                <a:lnTo>
                  <a:pt x="152400" y="228600"/>
                </a:lnTo>
                <a:lnTo>
                  <a:pt x="200436" y="222784"/>
                </a:lnTo>
                <a:lnTo>
                  <a:pt x="242255" y="206581"/>
                </a:lnTo>
                <a:lnTo>
                  <a:pt x="275295" y="181855"/>
                </a:lnTo>
                <a:lnTo>
                  <a:pt x="296997" y="150473"/>
                </a:lnTo>
                <a:lnTo>
                  <a:pt x="30480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028560" y="55626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908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180592" y="5448300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5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180592" y="557555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15619" y="5436932"/>
            <a:ext cx="330200" cy="252095"/>
          </a:xfrm>
          <a:custGeom>
            <a:avLst/>
            <a:gdLst/>
            <a:ahLst/>
            <a:cxnLst/>
            <a:rect l="l" t="t" r="r" b="b"/>
            <a:pathLst>
              <a:path w="330200" h="252095">
                <a:moveTo>
                  <a:pt x="329946" y="125667"/>
                </a:moveTo>
                <a:lnTo>
                  <a:pt x="329946" y="118809"/>
                </a:lnTo>
                <a:lnTo>
                  <a:pt x="329184" y="111951"/>
                </a:lnTo>
                <a:lnTo>
                  <a:pt x="316185" y="74844"/>
                </a:lnTo>
                <a:lnTo>
                  <a:pt x="262233" y="22667"/>
                </a:lnTo>
                <a:lnTo>
                  <a:pt x="225741" y="7665"/>
                </a:lnTo>
                <a:lnTo>
                  <a:pt x="185877" y="98"/>
                </a:lnTo>
                <a:lnTo>
                  <a:pt x="144871" y="0"/>
                </a:lnTo>
                <a:lnTo>
                  <a:pt x="104954" y="7404"/>
                </a:lnTo>
                <a:lnTo>
                  <a:pt x="68354" y="22344"/>
                </a:lnTo>
                <a:lnTo>
                  <a:pt x="37302" y="44853"/>
                </a:lnTo>
                <a:lnTo>
                  <a:pt x="761" y="112713"/>
                </a:lnTo>
                <a:lnTo>
                  <a:pt x="0" y="119571"/>
                </a:lnTo>
                <a:lnTo>
                  <a:pt x="0" y="133287"/>
                </a:lnTo>
                <a:lnTo>
                  <a:pt x="762" y="139383"/>
                </a:lnTo>
                <a:lnTo>
                  <a:pt x="2286" y="146241"/>
                </a:lnTo>
                <a:lnTo>
                  <a:pt x="16561" y="180852"/>
                </a:lnTo>
                <a:lnTo>
                  <a:pt x="25146" y="191331"/>
                </a:lnTo>
                <a:lnTo>
                  <a:pt x="25146" y="125667"/>
                </a:lnTo>
                <a:lnTo>
                  <a:pt x="25908" y="120333"/>
                </a:lnTo>
                <a:lnTo>
                  <a:pt x="25908" y="115761"/>
                </a:lnTo>
                <a:lnTo>
                  <a:pt x="39350" y="82114"/>
                </a:lnTo>
                <a:lnTo>
                  <a:pt x="63018" y="56232"/>
                </a:lnTo>
                <a:lnTo>
                  <a:pt x="94280" y="38053"/>
                </a:lnTo>
                <a:lnTo>
                  <a:pt x="130508" y="27511"/>
                </a:lnTo>
                <a:lnTo>
                  <a:pt x="169068" y="24545"/>
                </a:lnTo>
                <a:lnTo>
                  <a:pt x="207332" y="29088"/>
                </a:lnTo>
                <a:lnTo>
                  <a:pt x="242667" y="41079"/>
                </a:lnTo>
                <a:lnTo>
                  <a:pt x="272444" y="60453"/>
                </a:lnTo>
                <a:lnTo>
                  <a:pt x="294032" y="87146"/>
                </a:lnTo>
                <a:lnTo>
                  <a:pt x="304800" y="121095"/>
                </a:lnTo>
                <a:lnTo>
                  <a:pt x="304800" y="193664"/>
                </a:lnTo>
                <a:lnTo>
                  <a:pt x="306089" y="192396"/>
                </a:lnTo>
                <a:lnTo>
                  <a:pt x="322882" y="162029"/>
                </a:lnTo>
                <a:lnTo>
                  <a:pt x="329946" y="125667"/>
                </a:lnTo>
                <a:close/>
              </a:path>
              <a:path w="330200" h="252095">
                <a:moveTo>
                  <a:pt x="304800" y="193664"/>
                </a:moveTo>
                <a:lnTo>
                  <a:pt x="304800" y="131001"/>
                </a:lnTo>
                <a:lnTo>
                  <a:pt x="291701" y="168195"/>
                </a:lnTo>
                <a:lnTo>
                  <a:pt x="266160" y="196333"/>
                </a:lnTo>
                <a:lnTo>
                  <a:pt x="231602" y="215419"/>
                </a:lnTo>
                <a:lnTo>
                  <a:pt x="191452" y="225460"/>
                </a:lnTo>
                <a:lnTo>
                  <a:pt x="149133" y="226459"/>
                </a:lnTo>
                <a:lnTo>
                  <a:pt x="108071" y="218422"/>
                </a:lnTo>
                <a:lnTo>
                  <a:pt x="71690" y="201354"/>
                </a:lnTo>
                <a:lnTo>
                  <a:pt x="43414" y="175260"/>
                </a:lnTo>
                <a:lnTo>
                  <a:pt x="26670" y="140145"/>
                </a:lnTo>
                <a:lnTo>
                  <a:pt x="25908" y="135573"/>
                </a:lnTo>
                <a:lnTo>
                  <a:pt x="25908" y="130239"/>
                </a:lnTo>
                <a:lnTo>
                  <a:pt x="25146" y="125667"/>
                </a:lnTo>
                <a:lnTo>
                  <a:pt x="25146" y="191331"/>
                </a:lnTo>
                <a:lnTo>
                  <a:pt x="68552" y="229437"/>
                </a:lnTo>
                <a:lnTo>
                  <a:pt x="139698" y="251115"/>
                </a:lnTo>
                <a:lnTo>
                  <a:pt x="177917" y="252092"/>
                </a:lnTo>
                <a:lnTo>
                  <a:pt x="215480" y="246618"/>
                </a:lnTo>
                <a:lnTo>
                  <a:pt x="250573" y="234782"/>
                </a:lnTo>
                <a:lnTo>
                  <a:pt x="281381" y="216678"/>
                </a:lnTo>
                <a:lnTo>
                  <a:pt x="304800" y="193664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23227" y="4081271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299"/>
                </a:moveTo>
                <a:lnTo>
                  <a:pt x="275514" y="47073"/>
                </a:lnTo>
                <a:lnTo>
                  <a:pt x="242584" y="22238"/>
                </a:lnTo>
                <a:lnTo>
                  <a:pt x="200729" y="5888"/>
                </a:lnTo>
                <a:lnTo>
                  <a:pt x="152400" y="0"/>
                </a:lnTo>
                <a:lnTo>
                  <a:pt x="104363" y="5888"/>
                </a:lnTo>
                <a:lnTo>
                  <a:pt x="62544" y="22238"/>
                </a:lnTo>
                <a:lnTo>
                  <a:pt x="29504" y="47073"/>
                </a:lnTo>
                <a:lnTo>
                  <a:pt x="7802" y="78418"/>
                </a:lnTo>
                <a:lnTo>
                  <a:pt x="0" y="114300"/>
                </a:lnTo>
                <a:lnTo>
                  <a:pt x="7802" y="150473"/>
                </a:lnTo>
                <a:lnTo>
                  <a:pt x="29504" y="181855"/>
                </a:lnTo>
                <a:lnTo>
                  <a:pt x="62544" y="206581"/>
                </a:lnTo>
                <a:lnTo>
                  <a:pt x="104363" y="222784"/>
                </a:lnTo>
                <a:lnTo>
                  <a:pt x="152400" y="228600"/>
                </a:lnTo>
                <a:lnTo>
                  <a:pt x="200729" y="222784"/>
                </a:lnTo>
                <a:lnTo>
                  <a:pt x="242584" y="206581"/>
                </a:lnTo>
                <a:lnTo>
                  <a:pt x="275514" y="181855"/>
                </a:lnTo>
                <a:lnTo>
                  <a:pt x="297070" y="150473"/>
                </a:lnTo>
                <a:lnTo>
                  <a:pt x="30480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023227" y="41959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76020" y="4081271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76020" y="4208526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011048" y="4070151"/>
            <a:ext cx="330200" cy="252095"/>
          </a:xfrm>
          <a:custGeom>
            <a:avLst/>
            <a:gdLst/>
            <a:ahLst/>
            <a:cxnLst/>
            <a:rect l="l" t="t" r="r" b="b"/>
            <a:pathLst>
              <a:path w="330200" h="252095">
                <a:moveTo>
                  <a:pt x="329946" y="125420"/>
                </a:moveTo>
                <a:lnTo>
                  <a:pt x="329946" y="118562"/>
                </a:lnTo>
                <a:lnTo>
                  <a:pt x="329184" y="111704"/>
                </a:lnTo>
                <a:lnTo>
                  <a:pt x="315814" y="74438"/>
                </a:lnTo>
                <a:lnTo>
                  <a:pt x="261406" y="22289"/>
                </a:lnTo>
                <a:lnTo>
                  <a:pt x="224813" y="7411"/>
                </a:lnTo>
                <a:lnTo>
                  <a:pt x="184922" y="0"/>
                </a:lnTo>
                <a:lnTo>
                  <a:pt x="143956" y="58"/>
                </a:lnTo>
                <a:lnTo>
                  <a:pt x="104136" y="7587"/>
                </a:lnTo>
                <a:lnTo>
                  <a:pt x="67685" y="22591"/>
                </a:lnTo>
                <a:lnTo>
                  <a:pt x="36824" y="45070"/>
                </a:lnTo>
                <a:lnTo>
                  <a:pt x="761" y="112466"/>
                </a:lnTo>
                <a:lnTo>
                  <a:pt x="0" y="119324"/>
                </a:lnTo>
                <a:lnTo>
                  <a:pt x="0" y="133040"/>
                </a:lnTo>
                <a:lnTo>
                  <a:pt x="762" y="139898"/>
                </a:lnTo>
                <a:lnTo>
                  <a:pt x="2286" y="145994"/>
                </a:lnTo>
                <a:lnTo>
                  <a:pt x="16252" y="180610"/>
                </a:lnTo>
                <a:lnTo>
                  <a:pt x="25146" y="191562"/>
                </a:lnTo>
                <a:lnTo>
                  <a:pt x="25146" y="120086"/>
                </a:lnTo>
                <a:lnTo>
                  <a:pt x="25908" y="115514"/>
                </a:lnTo>
                <a:lnTo>
                  <a:pt x="62415" y="56521"/>
                </a:lnTo>
                <a:lnTo>
                  <a:pt x="129505" y="27572"/>
                </a:lnTo>
                <a:lnTo>
                  <a:pt x="167973" y="24360"/>
                </a:lnTo>
                <a:lnTo>
                  <a:pt x="206231" y="28653"/>
                </a:lnTo>
                <a:lnTo>
                  <a:pt x="241661" y="40451"/>
                </a:lnTo>
                <a:lnTo>
                  <a:pt x="271645" y="59750"/>
                </a:lnTo>
                <a:lnTo>
                  <a:pt x="293564" y="86550"/>
                </a:lnTo>
                <a:lnTo>
                  <a:pt x="304800" y="120848"/>
                </a:lnTo>
                <a:lnTo>
                  <a:pt x="304800" y="193581"/>
                </a:lnTo>
                <a:lnTo>
                  <a:pt x="306134" y="192272"/>
                </a:lnTo>
                <a:lnTo>
                  <a:pt x="322944" y="161857"/>
                </a:lnTo>
                <a:lnTo>
                  <a:pt x="329946" y="125420"/>
                </a:lnTo>
                <a:close/>
              </a:path>
              <a:path w="330200" h="252095">
                <a:moveTo>
                  <a:pt x="304800" y="193581"/>
                </a:moveTo>
                <a:lnTo>
                  <a:pt x="304800" y="131516"/>
                </a:lnTo>
                <a:lnTo>
                  <a:pt x="291189" y="168520"/>
                </a:lnTo>
                <a:lnTo>
                  <a:pt x="265312" y="196555"/>
                </a:lnTo>
                <a:lnTo>
                  <a:pt x="230572" y="215599"/>
                </a:lnTo>
                <a:lnTo>
                  <a:pt x="190374" y="225631"/>
                </a:lnTo>
                <a:lnTo>
                  <a:pt x="148122" y="226631"/>
                </a:lnTo>
                <a:lnTo>
                  <a:pt x="107221" y="218579"/>
                </a:lnTo>
                <a:lnTo>
                  <a:pt x="71076" y="201453"/>
                </a:lnTo>
                <a:lnTo>
                  <a:pt x="43090" y="175233"/>
                </a:lnTo>
                <a:lnTo>
                  <a:pt x="26670" y="139898"/>
                </a:lnTo>
                <a:lnTo>
                  <a:pt x="25146" y="130754"/>
                </a:lnTo>
                <a:lnTo>
                  <a:pt x="25146" y="191562"/>
                </a:lnTo>
                <a:lnTo>
                  <a:pt x="67975" y="229235"/>
                </a:lnTo>
                <a:lnTo>
                  <a:pt x="139186" y="250970"/>
                </a:lnTo>
                <a:lnTo>
                  <a:pt x="177512" y="251974"/>
                </a:lnTo>
                <a:lnTo>
                  <a:pt x="215205" y="246518"/>
                </a:lnTo>
                <a:lnTo>
                  <a:pt x="250429" y="234691"/>
                </a:lnTo>
                <a:lnTo>
                  <a:pt x="281351" y="216580"/>
                </a:lnTo>
                <a:lnTo>
                  <a:pt x="304800" y="193581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023227" y="2715005"/>
            <a:ext cx="304800" cy="228600"/>
          </a:xfrm>
          <a:custGeom>
            <a:avLst/>
            <a:gdLst/>
            <a:ahLst/>
            <a:cxnLst/>
            <a:rect l="l" t="t" r="r" b="b"/>
            <a:pathLst>
              <a:path w="304800" h="228600">
                <a:moveTo>
                  <a:pt x="304800" y="114299"/>
                </a:moveTo>
                <a:lnTo>
                  <a:pt x="275514" y="46744"/>
                </a:lnTo>
                <a:lnTo>
                  <a:pt x="242584" y="22018"/>
                </a:lnTo>
                <a:lnTo>
                  <a:pt x="200729" y="5815"/>
                </a:lnTo>
                <a:lnTo>
                  <a:pt x="152400" y="0"/>
                </a:lnTo>
                <a:lnTo>
                  <a:pt x="104363" y="5815"/>
                </a:lnTo>
                <a:lnTo>
                  <a:pt x="62544" y="22018"/>
                </a:lnTo>
                <a:lnTo>
                  <a:pt x="29504" y="46744"/>
                </a:lnTo>
                <a:lnTo>
                  <a:pt x="7802" y="78126"/>
                </a:lnTo>
                <a:lnTo>
                  <a:pt x="0" y="114300"/>
                </a:lnTo>
                <a:lnTo>
                  <a:pt x="7802" y="150181"/>
                </a:lnTo>
                <a:lnTo>
                  <a:pt x="29504" y="181526"/>
                </a:lnTo>
                <a:lnTo>
                  <a:pt x="62544" y="206361"/>
                </a:lnTo>
                <a:lnTo>
                  <a:pt x="104363" y="222711"/>
                </a:lnTo>
                <a:lnTo>
                  <a:pt x="152400" y="228600"/>
                </a:lnTo>
                <a:lnTo>
                  <a:pt x="200729" y="222711"/>
                </a:lnTo>
                <a:lnTo>
                  <a:pt x="242584" y="206361"/>
                </a:lnTo>
                <a:lnTo>
                  <a:pt x="275514" y="181526"/>
                </a:lnTo>
                <a:lnTo>
                  <a:pt x="297070" y="150181"/>
                </a:lnTo>
                <a:lnTo>
                  <a:pt x="304800" y="114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023227" y="282892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76020" y="2715005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346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176020" y="2841498"/>
            <a:ext cx="0" cy="102235"/>
          </a:xfrm>
          <a:custGeom>
            <a:avLst/>
            <a:gdLst/>
            <a:ahLst/>
            <a:cxnLst/>
            <a:rect l="l" t="t" r="r" b="b"/>
            <a:pathLst>
              <a:path h="102235">
                <a:moveTo>
                  <a:pt x="0" y="0"/>
                </a:moveTo>
                <a:lnTo>
                  <a:pt x="0" y="102107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011048" y="2703179"/>
            <a:ext cx="330200" cy="252729"/>
          </a:xfrm>
          <a:custGeom>
            <a:avLst/>
            <a:gdLst/>
            <a:ahLst/>
            <a:cxnLst/>
            <a:rect l="l" t="t" r="r" b="b"/>
            <a:pathLst>
              <a:path w="330200" h="252730">
                <a:moveTo>
                  <a:pt x="329946" y="125364"/>
                </a:moveTo>
                <a:lnTo>
                  <a:pt x="329946" y="118506"/>
                </a:lnTo>
                <a:lnTo>
                  <a:pt x="329184" y="112410"/>
                </a:lnTo>
                <a:lnTo>
                  <a:pt x="316014" y="74802"/>
                </a:lnTo>
                <a:lnTo>
                  <a:pt x="261638" y="22302"/>
                </a:lnTo>
                <a:lnTo>
                  <a:pt x="224938" y="7383"/>
                </a:lnTo>
                <a:lnTo>
                  <a:pt x="184900" y="0"/>
                </a:lnTo>
                <a:lnTo>
                  <a:pt x="143779" y="137"/>
                </a:lnTo>
                <a:lnTo>
                  <a:pt x="103826" y="7783"/>
                </a:lnTo>
                <a:lnTo>
                  <a:pt x="67295" y="22924"/>
                </a:lnTo>
                <a:lnTo>
                  <a:pt x="36438" y="45544"/>
                </a:lnTo>
                <a:lnTo>
                  <a:pt x="761" y="113172"/>
                </a:lnTo>
                <a:lnTo>
                  <a:pt x="0" y="119268"/>
                </a:lnTo>
                <a:lnTo>
                  <a:pt x="0" y="132984"/>
                </a:lnTo>
                <a:lnTo>
                  <a:pt x="762" y="139842"/>
                </a:lnTo>
                <a:lnTo>
                  <a:pt x="2286" y="145938"/>
                </a:lnTo>
                <a:lnTo>
                  <a:pt x="16053" y="180383"/>
                </a:lnTo>
                <a:lnTo>
                  <a:pt x="25146" y="191626"/>
                </a:lnTo>
                <a:lnTo>
                  <a:pt x="25146" y="120792"/>
                </a:lnTo>
                <a:lnTo>
                  <a:pt x="25908" y="115458"/>
                </a:lnTo>
                <a:lnTo>
                  <a:pt x="62620" y="56428"/>
                </a:lnTo>
                <a:lnTo>
                  <a:pt x="129891" y="27565"/>
                </a:lnTo>
                <a:lnTo>
                  <a:pt x="168416" y="24432"/>
                </a:lnTo>
                <a:lnTo>
                  <a:pt x="206695" y="28826"/>
                </a:lnTo>
                <a:lnTo>
                  <a:pt x="242102" y="40740"/>
                </a:lnTo>
                <a:lnTo>
                  <a:pt x="272007" y="60170"/>
                </a:lnTo>
                <a:lnTo>
                  <a:pt x="293782" y="87109"/>
                </a:lnTo>
                <a:lnTo>
                  <a:pt x="304800" y="121554"/>
                </a:lnTo>
                <a:lnTo>
                  <a:pt x="304800" y="193901"/>
                </a:lnTo>
                <a:lnTo>
                  <a:pt x="306038" y="192688"/>
                </a:lnTo>
                <a:lnTo>
                  <a:pt x="322907" y="162108"/>
                </a:lnTo>
                <a:lnTo>
                  <a:pt x="329946" y="125364"/>
                </a:lnTo>
                <a:close/>
              </a:path>
              <a:path w="330200" h="252730">
                <a:moveTo>
                  <a:pt x="304800" y="193901"/>
                </a:moveTo>
                <a:lnTo>
                  <a:pt x="304800" y="131460"/>
                </a:lnTo>
                <a:lnTo>
                  <a:pt x="291606" y="168199"/>
                </a:lnTo>
                <a:lnTo>
                  <a:pt x="266024" y="196146"/>
                </a:lnTo>
                <a:lnTo>
                  <a:pt x="231467" y="215243"/>
                </a:lnTo>
                <a:lnTo>
                  <a:pt x="191345" y="225430"/>
                </a:lnTo>
                <a:lnTo>
                  <a:pt x="149070" y="226645"/>
                </a:lnTo>
                <a:lnTo>
                  <a:pt x="108054" y="218830"/>
                </a:lnTo>
                <a:lnTo>
                  <a:pt x="71707" y="201925"/>
                </a:lnTo>
                <a:lnTo>
                  <a:pt x="43442" y="175870"/>
                </a:lnTo>
                <a:lnTo>
                  <a:pt x="26670" y="140604"/>
                </a:lnTo>
                <a:lnTo>
                  <a:pt x="25908" y="135270"/>
                </a:lnTo>
                <a:lnTo>
                  <a:pt x="25146" y="130698"/>
                </a:lnTo>
                <a:lnTo>
                  <a:pt x="25146" y="191626"/>
                </a:lnTo>
                <a:lnTo>
                  <a:pt x="67566" y="228995"/>
                </a:lnTo>
                <a:lnTo>
                  <a:pt x="138760" y="250980"/>
                </a:lnTo>
                <a:lnTo>
                  <a:pt x="177126" y="252142"/>
                </a:lnTo>
                <a:lnTo>
                  <a:pt x="214882" y="246832"/>
                </a:lnTo>
                <a:lnTo>
                  <a:pt x="250181" y="235112"/>
                </a:lnTo>
                <a:lnTo>
                  <a:pt x="281181" y="217043"/>
                </a:lnTo>
                <a:lnTo>
                  <a:pt x="304800" y="193901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灯片编号占位符 4">
            <a:extLst>
              <a:ext uri="{FF2B5EF4-FFF2-40B4-BE49-F238E27FC236}">
                <a16:creationId xmlns:a16="http://schemas.microsoft.com/office/drawing/2014/main" id="{1E0598FD-0652-4824-85FD-48B73F9BB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3A47496-594A-449E-A0B0-B338E73F11DE}" type="slidenum">
              <a:rPr lang="en-US" altLang="zh-CN" sz="1600"/>
              <a:pPr algn="r"/>
              <a:t>44</a:t>
            </a:fld>
            <a:endParaRPr lang="en-US" altLang="zh-CN" sz="1600"/>
          </a:p>
        </p:txBody>
      </p:sp>
      <p:sp>
        <p:nvSpPr>
          <p:cNvPr id="55299" name="Text Box 2">
            <a:extLst>
              <a:ext uri="{FF2B5EF4-FFF2-40B4-BE49-F238E27FC236}">
                <a16:creationId xmlns:a16="http://schemas.microsoft.com/office/drawing/2014/main" id="{62CCAF2E-9B3A-4246-9B95-CF1E130D2C9A}"/>
              </a:ext>
            </a:extLst>
          </p:cNvPr>
          <p:cNvSpPr txBox="1"/>
          <p:nvPr/>
        </p:nvSpPr>
        <p:spPr>
          <a:xfrm>
            <a:off x="853440" y="354966"/>
            <a:ext cx="6167438" cy="64389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分组密码算法小结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3B2F4E-2357-454A-A130-B96F0104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1" y="3019426"/>
            <a:ext cx="4684713" cy="367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(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)基本参数</a:t>
            </a:r>
            <a:endParaRPr lang="zh-CN" altLang="zh-CN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分组长度：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比特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密钥长度：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64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比特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有效密钥长度：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56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比特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迭代圈数：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16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圈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每圈子密钥长度：</a:t>
            </a: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48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比特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pitchFamily="49" charset="-122"/>
              </a:rPr>
              <a:t>      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B0C1726-8F60-42D6-AD09-2BFFAF95A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1800226"/>
            <a:ext cx="5141912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(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 编码环节</a:t>
            </a:r>
            <a:endParaRPr lang="zh-CN" altLang="zh-CN" sz="240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进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出的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盒变换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逐位模2加变换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比特移位变换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盒</a:t>
            </a:r>
            <a:endParaRPr lang="zh-CN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9B4A4-E5AF-48FE-A7EC-386999C7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1" y="1724026"/>
            <a:ext cx="46847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(1)密码模型</a:t>
            </a:r>
            <a:endParaRPr lang="zh-CN" altLang="zh-CN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Feistel模型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B9ADE28-214D-45DA-AA21-FC908D03D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783013"/>
            <a:ext cx="51419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比特扩展变换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盒</a:t>
            </a:r>
          </a:p>
          <a:p>
            <a:pPr eaLnBrk="1" hangingPunct="1">
              <a:lnSpc>
                <a:spcPct val="125000"/>
              </a:lnSpc>
              <a:spcBef>
                <a:spcPct val="5000"/>
              </a:spcBef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比特抽取变换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PC1、PC2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49FD366-6179-4725-BC0A-183DEADDE6F5}"/>
              </a:ext>
            </a:extLst>
          </p:cNvPr>
          <p:cNvSpPr txBox="1">
            <a:spLocks/>
          </p:cNvSpPr>
          <p:nvPr/>
        </p:nvSpPr>
        <p:spPr>
          <a:xfrm>
            <a:off x="1310773" y="677545"/>
            <a:ext cx="45693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highlight>
                  <a:srgbClr val="FFFF00"/>
                </a:highlight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分组密码算法小结</a:t>
            </a:r>
            <a:endParaRPr lang="zh-CN" altLang="en-US" sz="3200" kern="0" dirty="0">
              <a:solidFill>
                <a:sysClr val="windowText" lastClr="000000"/>
              </a:solidFill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灯片编号占位符 4">
            <a:extLst>
              <a:ext uri="{FF2B5EF4-FFF2-40B4-BE49-F238E27FC236}">
                <a16:creationId xmlns:a16="http://schemas.microsoft.com/office/drawing/2014/main" id="{CD9CFE1B-07F0-4859-8A48-C243AFC38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45CE82D-6CE7-45E8-B632-4DB7F8641262}" type="slidenum">
              <a:rPr lang="en-US" altLang="zh-CN" sz="1600"/>
              <a:pPr algn="r"/>
              <a:t>45</a:t>
            </a:fld>
            <a:endParaRPr lang="en-US" altLang="zh-CN" sz="1600"/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58C1F459-3645-4B6C-813C-746154B24E6D}"/>
              </a:ext>
            </a:extLst>
          </p:cNvPr>
          <p:cNvSpPr txBox="1"/>
          <p:nvPr/>
        </p:nvSpPr>
        <p:spPr>
          <a:xfrm>
            <a:off x="1155701" y="354966"/>
            <a:ext cx="6167437" cy="64389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分组密码加密练习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ECAD3A-92DB-404B-A789-3F6E5BC4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1724027"/>
            <a:ext cx="853440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已知明文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m=computer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，密钥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k=program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（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）对明文和密钥进行数字化表示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m=01100011  01101111  01101101 01110000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01110101  01110100  01100101  01110010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EEC3FE-855F-40F7-8F67-0CBC625B9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4189413"/>
            <a:ext cx="762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m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经过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IP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置换后得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=11111111  10111000  01110110  01010111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=00000000  11111111  00000110  10000011</a:t>
            </a:r>
          </a:p>
        </p:txBody>
      </p:sp>
      <p:graphicFrame>
        <p:nvGraphicFramePr>
          <p:cNvPr id="135170" name="Object 2">
            <a:extLst>
              <a:ext uri="{FF2B5EF4-FFF2-40B4-BE49-F238E27FC236}">
                <a16:creationId xmlns:a16="http://schemas.microsoft.com/office/drawing/2014/main" id="{1B93C4B6-529D-4E1B-ABA1-04C8179BD4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4924426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r:id="rId4" imgW="177646" imgH="228402" progId="Equation.DSMT4">
                  <p:embed/>
                </p:oleObj>
              </mc:Choice>
              <mc:Fallback>
                <p:oleObj r:id="rId4" imgW="177646" imgH="228402" progId="Equation.DSMT4">
                  <p:embed/>
                  <p:pic>
                    <p:nvPicPr>
                      <p:cNvPr id="135170" name="Object 2">
                        <a:extLst>
                          <a:ext uri="{FF2B5EF4-FFF2-40B4-BE49-F238E27FC236}">
                            <a16:creationId xmlns:a16="http://schemas.microsoft.com/office/drawing/2014/main" id="{1B93C4B6-529D-4E1B-ABA1-04C8179BD4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924426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>
            <a:extLst>
              <a:ext uri="{FF2B5EF4-FFF2-40B4-BE49-F238E27FC236}">
                <a16:creationId xmlns:a16="http://schemas.microsoft.com/office/drawing/2014/main" id="{21A0FEB6-C33E-47A6-860D-DE6172365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5459413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r:id="rId6" imgW="190500" imgH="228600" progId="Equation.DSMT4">
                  <p:embed/>
                </p:oleObj>
              </mc:Choice>
              <mc:Fallback>
                <p:oleObj r:id="rId6" imgW="190500" imgH="228600" progId="Equation.DSMT4">
                  <p:embed/>
                  <p:pic>
                    <p:nvPicPr>
                      <p:cNvPr id="135171" name="Object 3">
                        <a:extLst>
                          <a:ext uri="{FF2B5EF4-FFF2-40B4-BE49-F238E27FC236}">
                            <a16:creationId xmlns:a16="http://schemas.microsoft.com/office/drawing/2014/main" id="{21A0FEB6-C33E-47A6-860D-DE61723654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5459413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BEE08E86-E763-400F-8235-ED01E3B46173}"/>
              </a:ext>
            </a:extLst>
          </p:cNvPr>
          <p:cNvSpPr txBox="1">
            <a:spLocks/>
          </p:cNvSpPr>
          <p:nvPr/>
        </p:nvSpPr>
        <p:spPr>
          <a:xfrm>
            <a:off x="1310773" y="677545"/>
            <a:ext cx="45693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分组密码加密（举例）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灯片编号占位符 4">
            <a:extLst>
              <a:ext uri="{FF2B5EF4-FFF2-40B4-BE49-F238E27FC236}">
                <a16:creationId xmlns:a16="http://schemas.microsoft.com/office/drawing/2014/main" id="{20553808-D07B-402C-8BCF-0D90C2832A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0891548-5147-4409-89B0-16B57D82622E}" type="slidenum">
              <a:rPr lang="en-US" altLang="zh-CN" sz="1600"/>
              <a:pPr algn="r"/>
              <a:t>46</a:t>
            </a:fld>
            <a:endParaRPr lang="en-US" altLang="zh-CN" sz="1600"/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DDCA8072-6FB6-47F8-9A07-977489AD44B6}"/>
              </a:ext>
            </a:extLst>
          </p:cNvPr>
          <p:cNvSpPr txBox="1"/>
          <p:nvPr/>
        </p:nvSpPr>
        <p:spPr>
          <a:xfrm>
            <a:off x="853440" y="354966"/>
            <a:ext cx="6167438" cy="64389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分组密码加密练习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B19615-8345-4C6A-8169-FC9525A1A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439863"/>
            <a:ext cx="10439400" cy="113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）对       进行轮函数计算，首先进行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盒扩展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1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en-US" altLang="zh-CN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   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00001  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1111</a:t>
            </a:r>
            <a:r>
              <a:rPr lang="en-US" altLang="zh-CN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1111</a:t>
            </a:r>
            <a:r>
              <a:rPr lang="en-US" altLang="zh-CN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0000</a:t>
            </a:r>
            <a:r>
              <a:rPr lang="en-US" altLang="zh-CN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 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0110</a:t>
            </a:r>
            <a:r>
              <a:rPr lang="en-US" altLang="zh-CN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1000</a:t>
            </a:r>
            <a:r>
              <a:rPr lang="en-US" altLang="zh-CN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 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0011</a:t>
            </a:r>
            <a:r>
              <a:rPr lang="en-US" altLang="zh-CN" sz="24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</a:t>
            </a:r>
          </a:p>
        </p:txBody>
      </p:sp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F86BB305-0CA4-432B-8453-A4E0AFAA2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4488" y="1593851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r:id="rId3" imgW="190500" imgH="228600" progId="Equation.DSMT4">
                  <p:embed/>
                </p:oleObj>
              </mc:Choice>
              <mc:Fallback>
                <p:oleObj r:id="rId3" imgW="190500" imgH="228600" progId="Equation.DSMT4">
                  <p:embed/>
                  <p:pic>
                    <p:nvPicPr>
                      <p:cNvPr id="136194" name="Object 2">
                        <a:extLst>
                          <a:ext uri="{FF2B5EF4-FFF2-40B4-BE49-F238E27FC236}">
                            <a16:creationId xmlns:a16="http://schemas.microsoft.com/office/drawing/2014/main" id="{F86BB305-0CA4-432B-8453-A4E0AFAA2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1593851"/>
                        <a:ext cx="387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3F5DA68-5AED-417C-995F-78A707DA1313}"/>
              </a:ext>
            </a:extLst>
          </p:cNvPr>
          <p:cNvSpPr/>
          <p:nvPr/>
        </p:nvSpPr>
        <p:spPr>
          <a:xfrm>
            <a:off x="-82550" y="2867025"/>
            <a:ext cx="10839450" cy="17541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）</a:t>
            </a:r>
            <a:r>
              <a:rPr kumimoji="1" lang="zh-CN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与子密钥模2加后变为</a:t>
            </a:r>
            <a:endParaRPr kumimoji="1" lang="en-US" altLang="zh-CN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K=001111</a:t>
            </a:r>
            <a:r>
              <a:rPr lang="en-US" altLang="zh-CN" sz="2400" dirty="0">
                <a:solidFill>
                  <a:schemeClr val="accent3">
                    <a:lumMod val="50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</a:t>
            </a:r>
            <a:r>
              <a:rPr lang="en-US" altLang="zh-CN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011000  111111  001101  001101 110011 111101 001000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400" dirty="0">
                <a:solidFill>
                  <a:srgbClr val="0000FF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   101111  011001   100000 110011  101101 111110 101101 001110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E7AC0A6-4B36-4DF6-8F0B-6F8F50FEA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688" y="4848225"/>
            <a:ext cx="95377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查S盒后的32比特输出为</a:t>
            </a:r>
            <a:endParaRPr lang="en-US" altLang="zh-CN" sz="2400" i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    0111  0110  1101  0100  0010  0110  1010  0001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12A741A-829F-47D0-88DC-3C220F0A4EB9}"/>
              </a:ext>
            </a:extLst>
          </p:cNvPr>
          <p:cNvSpPr txBox="1">
            <a:spLocks/>
          </p:cNvSpPr>
          <p:nvPr/>
        </p:nvSpPr>
        <p:spPr>
          <a:xfrm>
            <a:off x="1310773" y="677545"/>
            <a:ext cx="45693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分组密码加密（举例）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灯片编号占位符 4">
            <a:extLst>
              <a:ext uri="{FF2B5EF4-FFF2-40B4-BE49-F238E27FC236}">
                <a16:creationId xmlns:a16="http://schemas.microsoft.com/office/drawing/2014/main" id="{71E0191C-3834-4E96-B74E-F016892F92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CBAB6C3-9E48-4D31-B084-07CD2AA764D9}" type="slidenum">
              <a:rPr lang="en-US" altLang="zh-CN" sz="1600"/>
              <a:pPr algn="r"/>
              <a:t>47</a:t>
            </a:fld>
            <a:endParaRPr lang="en-US" altLang="zh-CN" sz="16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08BD31-E89A-4FC2-AD5D-8A385573A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1647826"/>
            <a:ext cx="8763000" cy="113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10445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1044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6</a:t>
            </a:r>
            <a:r>
              <a:rPr lang="zh-CN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）经P盒后得F函数的32比特输出:</a:t>
            </a:r>
            <a:endParaRPr lang="zh-CN" altLang="zh-CN" sz="2400" i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01000100  00100001  10011111  10011011</a:t>
            </a:r>
          </a:p>
        </p:txBody>
      </p:sp>
      <p:graphicFrame>
        <p:nvGraphicFramePr>
          <p:cNvPr id="137218" name="Object 2">
            <a:extLst>
              <a:ext uri="{FF2B5EF4-FFF2-40B4-BE49-F238E27FC236}">
                <a16:creationId xmlns:a16="http://schemas.microsoft.com/office/drawing/2014/main" id="{695C1B44-11D7-4C86-923B-2D933BD81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0" y="1800226"/>
          <a:ext cx="116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3" r:id="rId3" imgW="583947" imgH="228501" progId="Equation.DSMT4">
                  <p:embed/>
                </p:oleObj>
              </mc:Choice>
              <mc:Fallback>
                <p:oleObj r:id="rId3" imgW="583947" imgH="228501" progId="Equation.DSMT4">
                  <p:embed/>
                  <p:pic>
                    <p:nvPicPr>
                      <p:cNvPr id="137218" name="Object 2">
                        <a:extLst>
                          <a:ext uri="{FF2B5EF4-FFF2-40B4-BE49-F238E27FC236}">
                            <a16:creationId xmlns:a16="http://schemas.microsoft.com/office/drawing/2014/main" id="{695C1B44-11D7-4C86-923B-2D933BD81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1800226"/>
                        <a:ext cx="1168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625C9028-5A13-4C3A-B9C0-FE145361E3A3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079500" y="3171826"/>
            <a:ext cx="85407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）所以第一轮迭代的结果为</a:t>
            </a:r>
            <a:endParaRPr lang="en-US" altLang="zh-CN" sz="240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=00000000  11111111  00000110  10000011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      =10111011  10011001  11101001  11001100</a:t>
            </a:r>
          </a:p>
        </p:txBody>
      </p:sp>
      <p:graphicFrame>
        <p:nvGraphicFramePr>
          <p:cNvPr id="137219" name="Object 3">
            <a:extLst>
              <a:ext uri="{FF2B5EF4-FFF2-40B4-BE49-F238E27FC236}">
                <a16:creationId xmlns:a16="http://schemas.microsoft.com/office/drawing/2014/main" id="{546D803D-02D4-4167-970F-47C0F0A50D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9688" y="3554413"/>
          <a:ext cx="1143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4" r:id="rId5" imgW="469900" imgH="228600" progId="Equation.DSMT4">
                  <p:embed/>
                </p:oleObj>
              </mc:Choice>
              <mc:Fallback>
                <p:oleObj r:id="rId5" imgW="469900" imgH="228600" progId="Equation.DSMT4">
                  <p:embed/>
                  <p:pic>
                    <p:nvPicPr>
                      <p:cNvPr id="137219" name="Object 3">
                        <a:extLst>
                          <a:ext uri="{FF2B5EF4-FFF2-40B4-BE49-F238E27FC236}">
                            <a16:creationId xmlns:a16="http://schemas.microsoft.com/office/drawing/2014/main" id="{546D803D-02D4-4167-970F-47C0F0A50D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3554413"/>
                        <a:ext cx="11430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92D92399-7F78-402A-872F-A20C594478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5075" y="4543427"/>
          <a:ext cx="31242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5" r:id="rId7" imgW="1181100" imgH="228600" progId="Equation.DSMT4">
                  <p:embed/>
                </p:oleObj>
              </mc:Choice>
              <mc:Fallback>
                <p:oleObj r:id="rId7" imgW="1181100" imgH="228600" progId="Equation.DSMT4">
                  <p:embed/>
                  <p:pic>
                    <p:nvPicPr>
                      <p:cNvPr id="137220" name="Object 4">
                        <a:extLst>
                          <a:ext uri="{FF2B5EF4-FFF2-40B4-BE49-F238E27FC236}">
                            <a16:creationId xmlns:a16="http://schemas.microsoft.com/office/drawing/2014/main" id="{92D92399-7F78-402A-872F-A20C594478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543427"/>
                        <a:ext cx="312420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Text Box 2">
            <a:extLst>
              <a:ext uri="{FF2B5EF4-FFF2-40B4-BE49-F238E27FC236}">
                <a16:creationId xmlns:a16="http://schemas.microsoft.com/office/drawing/2014/main" id="{9CDDB56E-E1A4-4EBA-AAE6-0C7A82A445B3}"/>
              </a:ext>
            </a:extLst>
          </p:cNvPr>
          <p:cNvSpPr txBox="1"/>
          <p:nvPr/>
        </p:nvSpPr>
        <p:spPr>
          <a:xfrm>
            <a:off x="1155701" y="354966"/>
            <a:ext cx="6167437" cy="643890"/>
          </a:xfrm>
          <a:prstGeom prst="rect">
            <a:avLst/>
          </a:prstGeom>
          <a:noFill/>
          <a:ln w="9525">
            <a:noFill/>
          </a:ln>
        </p:spPr>
        <p:txBody>
          <a:bodyPr lIns="91431" tIns="45715" rIns="91431" bIns="45715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分组密码加密练习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06456699-D589-4D5F-8A52-1B72BB3AEFEE}"/>
              </a:ext>
            </a:extLst>
          </p:cNvPr>
          <p:cNvSpPr txBox="1">
            <a:spLocks/>
          </p:cNvSpPr>
          <p:nvPr/>
        </p:nvSpPr>
        <p:spPr>
          <a:xfrm>
            <a:off x="1310773" y="677545"/>
            <a:ext cx="45693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分组密码加密（举例）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A4DD0438-979C-4DB3-814C-8B823C19E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62863" y="6805613"/>
            <a:ext cx="267811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6A1D905-6C56-4A77-9450-79AFB031CCA7}" type="slidenum">
              <a:rPr lang="en-US" altLang="zh-CN" sz="1600"/>
              <a:pPr algn="r"/>
              <a:t>48</a:t>
            </a:fld>
            <a:endParaRPr lang="en-US" altLang="zh-CN" sz="1600"/>
          </a:p>
        </p:txBody>
      </p:sp>
      <p:sp>
        <p:nvSpPr>
          <p:cNvPr id="62467" name="Line 2">
            <a:extLst>
              <a:ext uri="{FF2B5EF4-FFF2-40B4-BE49-F238E27FC236}">
                <a16:creationId xmlns:a16="http://schemas.microsoft.com/office/drawing/2014/main" id="{7A9B4911-5D83-4615-ADA5-447DA1AEC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93400" y="5607052"/>
            <a:ext cx="0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FA694AB2-03D0-435C-B00C-1F72ED08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1320802"/>
            <a:ext cx="9104312" cy="553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4296" tIns="52148" rIns="104296" bIns="52148">
            <a:spAutoFit/>
          </a:bodyPr>
          <a:lstStyle>
            <a:lvl1pPr marL="390525" indent="-3905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46138" indent="-32543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硬件实现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u"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1984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年，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DES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芯片每秒加密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25.6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万次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u"/>
            </a:pP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1987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年，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DES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芯片每秒加密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51.2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万次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u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目前最快的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DES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芯片每秒加密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1G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比特（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DEC: 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美国数字设备公司开发）</a:t>
            </a:r>
          </a:p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软件实现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u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IBM3090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大型机上，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DES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软件实现每秒加密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3.2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万次</a:t>
            </a:r>
          </a:p>
          <a:p>
            <a:pPr lvl="1" eaLnBrk="1" hangingPunct="1">
              <a:lnSpc>
                <a:spcPct val="150000"/>
              </a:lnSpc>
              <a:spcBef>
                <a:spcPct val="20000"/>
              </a:spcBef>
              <a:buClr>
                <a:srgbClr val="0099FF"/>
              </a:buClr>
              <a:buFont typeface="Wingdings" panose="05000000000000000000" pitchFamily="2" charset="2"/>
              <a:buChar char="u"/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80486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处理器，速度为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66MHz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，总线宽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32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位的微机上，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DES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软件实现每秒加密</a:t>
            </a:r>
            <a:r>
              <a:rPr lang="en-US" altLang="zh-CN" sz="2400">
                <a:latin typeface="华文中宋" panose="02010600040101010101" pitchFamily="2" charset="-122"/>
                <a:ea typeface="华文中宋" panose="02010600040101010101" pitchFamily="2" charset="-122"/>
              </a:rPr>
              <a:t>4.3</a:t>
            </a: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万次</a:t>
            </a:r>
            <a:endParaRPr lang="zh-CN" altLang="en-US" sz="2400" i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4C12E7CD-38A1-4FC6-ACC1-C0D4C6068DEB}"/>
              </a:ext>
            </a:extLst>
          </p:cNvPr>
          <p:cNvSpPr txBox="1">
            <a:spLocks/>
          </p:cNvSpPr>
          <p:nvPr/>
        </p:nvSpPr>
        <p:spPr>
          <a:xfrm>
            <a:off x="1310773" y="677545"/>
            <a:ext cx="456932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算法的实现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92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的安全性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33307" y="2333625"/>
            <a:ext cx="18745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33307" y="3273172"/>
            <a:ext cx="18745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33307" y="4208146"/>
            <a:ext cx="18745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3307" y="5147692"/>
            <a:ext cx="187452" cy="1958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CC21E2-223C-4913-860C-768A8FD0BCCC}"/>
              </a:ext>
            </a:extLst>
          </p:cNvPr>
          <p:cNvSpPr txBox="1"/>
          <p:nvPr/>
        </p:nvSpPr>
        <p:spPr>
          <a:xfrm>
            <a:off x="2679700" y="219140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-5" dirty="0">
                <a:latin typeface="宋体"/>
              </a:rPr>
              <a:t>互补性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CB028E-4BDA-4625-9253-A69B6B59D1D0}"/>
              </a:ext>
            </a:extLst>
          </p:cNvPr>
          <p:cNvSpPr txBox="1"/>
          <p:nvPr/>
        </p:nvSpPr>
        <p:spPr>
          <a:xfrm>
            <a:off x="2679700" y="3105805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-5" dirty="0">
                <a:latin typeface="宋体"/>
              </a:rPr>
              <a:t>弱密钥和半弱密钥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0D00C7-AE6F-45CE-B5E9-C0A5589A877C}"/>
              </a:ext>
            </a:extLst>
          </p:cNvPr>
          <p:cNvSpPr txBox="1"/>
          <p:nvPr/>
        </p:nvSpPr>
        <p:spPr>
          <a:xfrm>
            <a:off x="2679700" y="4010025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-5" dirty="0">
                <a:latin typeface="宋体"/>
              </a:rPr>
              <a:t>密钥搜索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ADAE23D-EB57-4023-A200-43A6F9E01044}"/>
              </a:ext>
            </a:extLst>
          </p:cNvPr>
          <p:cNvSpPr txBox="1"/>
          <p:nvPr/>
        </p:nvSpPr>
        <p:spPr>
          <a:xfrm>
            <a:off x="2679700" y="4924425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-5" dirty="0">
                <a:latin typeface="宋体"/>
              </a:rPr>
              <a:t>差分分析和线性分析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分组密码的概述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307" y="2036064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307" y="4010405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7" y="5036820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5073" y="1772666"/>
            <a:ext cx="8295005" cy="445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分组密码</a:t>
            </a:r>
            <a:r>
              <a:rPr sz="2400" b="1" spc="-5" dirty="0">
                <a:latin typeface="Arial"/>
                <a:cs typeface="Arial"/>
              </a:rPr>
              <a:t>(block cipher)</a:t>
            </a:r>
            <a:r>
              <a:rPr sz="2400" b="1" dirty="0">
                <a:latin typeface="宋体"/>
                <a:cs typeface="宋体"/>
              </a:rPr>
              <a:t>是现代密码学中的重要体制之一，也 是应用最为广泛、影响最大的一种密码体制，其主要任务是提 </a:t>
            </a:r>
            <a:r>
              <a:rPr sz="2400" b="1" spc="-5" dirty="0">
                <a:latin typeface="宋体"/>
                <a:cs typeface="宋体"/>
              </a:rPr>
              <a:t>供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数据保密</a:t>
            </a:r>
            <a:r>
              <a:rPr sz="2400" b="1" spc="5" dirty="0">
                <a:solidFill>
                  <a:srgbClr val="0000FF"/>
                </a:solidFill>
                <a:latin typeface="宋体"/>
                <a:cs typeface="宋体"/>
              </a:rPr>
              <a:t>性</a:t>
            </a:r>
            <a:r>
              <a:rPr sz="2400" b="1" dirty="0">
                <a:latin typeface="宋体"/>
                <a:cs typeface="宋体"/>
              </a:rPr>
              <a:t>，也可以用到在许多方面，如构造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伪随机数生成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器</a:t>
            </a:r>
            <a:r>
              <a:rPr sz="2400" b="1" spc="-5" dirty="0">
                <a:latin typeface="宋体"/>
                <a:cs typeface="宋体"/>
              </a:rPr>
              <a:t>、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序列密</a:t>
            </a:r>
            <a:r>
              <a:rPr sz="2400" b="1" spc="5" dirty="0">
                <a:solidFill>
                  <a:srgbClr val="FD1813"/>
                </a:solidFill>
                <a:latin typeface="宋体"/>
                <a:cs typeface="宋体"/>
              </a:rPr>
              <a:t>码</a:t>
            </a:r>
            <a:r>
              <a:rPr sz="2400" b="1" dirty="0">
                <a:latin typeface="宋体"/>
                <a:cs typeface="宋体"/>
              </a:rPr>
              <a:t>、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认证码</a:t>
            </a:r>
            <a:r>
              <a:rPr sz="2400" b="1" dirty="0">
                <a:latin typeface="宋体"/>
                <a:cs typeface="宋体"/>
              </a:rPr>
              <a:t>和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哈希函数</a:t>
            </a:r>
            <a:r>
              <a:rPr sz="2400" b="1" dirty="0">
                <a:latin typeface="宋体"/>
                <a:cs typeface="宋体"/>
              </a:rPr>
              <a:t>等。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ct val="130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分组密码又分为对称分组密码和非对称分组密码，习惯上，分 组密码一词在很多场合指的是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对称分组密码</a:t>
            </a:r>
            <a:r>
              <a:rPr sz="2400" b="1" dirty="0">
                <a:latin typeface="宋体"/>
                <a:cs typeface="宋体"/>
              </a:rPr>
              <a:t>，简称分组密码。</a:t>
            </a:r>
            <a:endParaRPr sz="2400" dirty="0">
              <a:latin typeface="宋体"/>
              <a:cs typeface="宋体"/>
            </a:endParaRPr>
          </a:p>
          <a:p>
            <a:pPr marL="12700" marR="5080" algn="just">
              <a:lnSpc>
                <a:spcPct val="130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由于分组密码加解</a:t>
            </a:r>
            <a:r>
              <a:rPr sz="2400" b="1" spc="-5" dirty="0">
                <a:latin typeface="宋体"/>
                <a:cs typeface="宋体"/>
              </a:rPr>
              <a:t>密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速度较快，安全性</a:t>
            </a:r>
            <a:r>
              <a:rPr sz="2400" b="1" spc="5" dirty="0">
                <a:solidFill>
                  <a:srgbClr val="0000FF"/>
                </a:solidFill>
                <a:latin typeface="宋体"/>
                <a:cs typeface="宋体"/>
              </a:rPr>
              <a:t>好</a:t>
            </a:r>
            <a:r>
              <a:rPr sz="2400" b="1" dirty="0">
                <a:latin typeface="宋体"/>
                <a:cs typeface="宋体"/>
              </a:rPr>
              <a:t>，以及得到许多密码 芯片的支持，现代分组密码发展非常快，在许多研究和应用领 域得到了广泛的应用。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249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互补性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7312" y="1892050"/>
            <a:ext cx="287655" cy="0"/>
          </a:xfrm>
          <a:custGeom>
            <a:avLst/>
            <a:gdLst/>
            <a:ahLst/>
            <a:cxnLst/>
            <a:rect l="l" t="t" r="r" b="b"/>
            <a:pathLst>
              <a:path w="287654">
                <a:moveTo>
                  <a:pt x="0" y="0"/>
                </a:moveTo>
                <a:lnTo>
                  <a:pt x="287279" y="0"/>
                </a:lnTo>
              </a:path>
            </a:pathLst>
          </a:custGeom>
          <a:ln w="14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98178" y="1801373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495" y="0"/>
                </a:lnTo>
              </a:path>
            </a:pathLst>
          </a:custGeom>
          <a:ln w="14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42207" y="2449839"/>
            <a:ext cx="174625" cy="0"/>
          </a:xfrm>
          <a:custGeom>
            <a:avLst/>
            <a:gdLst/>
            <a:ahLst/>
            <a:cxnLst/>
            <a:rect l="l" t="t" r="r" b="b"/>
            <a:pathLst>
              <a:path w="174625">
                <a:moveTo>
                  <a:pt x="0" y="0"/>
                </a:moveTo>
                <a:lnTo>
                  <a:pt x="174495" y="0"/>
                </a:lnTo>
              </a:path>
            </a:pathLst>
          </a:custGeom>
          <a:ln w="14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2334" y="2606811"/>
            <a:ext cx="102235" cy="0"/>
          </a:xfrm>
          <a:custGeom>
            <a:avLst/>
            <a:gdLst/>
            <a:ahLst/>
            <a:cxnLst/>
            <a:rect l="l" t="t" r="r" b="b"/>
            <a:pathLst>
              <a:path w="102235">
                <a:moveTo>
                  <a:pt x="0" y="0"/>
                </a:moveTo>
                <a:lnTo>
                  <a:pt x="102114" y="0"/>
                </a:lnTo>
              </a:path>
            </a:pathLst>
          </a:custGeom>
          <a:ln w="8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43905" y="2449827"/>
            <a:ext cx="287020" cy="0"/>
          </a:xfrm>
          <a:custGeom>
            <a:avLst/>
            <a:gdLst/>
            <a:ahLst/>
            <a:cxnLst/>
            <a:rect l="l" t="t" r="r" b="b"/>
            <a:pathLst>
              <a:path w="287020">
                <a:moveTo>
                  <a:pt x="0" y="0"/>
                </a:moveTo>
                <a:lnTo>
                  <a:pt x="286517" y="0"/>
                </a:lnTo>
              </a:path>
            </a:pathLst>
          </a:custGeom>
          <a:ln w="14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1157" y="1616289"/>
            <a:ext cx="8465820" cy="5208905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80"/>
              </a:spcBef>
            </a:pPr>
            <a:r>
              <a:rPr sz="2850" spc="-15" dirty="0">
                <a:latin typeface="宋体"/>
                <a:cs typeface="宋体"/>
              </a:rPr>
              <a:t>对明</a:t>
            </a:r>
            <a:r>
              <a:rPr sz="2850" spc="-10" dirty="0">
                <a:latin typeface="宋体"/>
                <a:cs typeface="宋体"/>
              </a:rPr>
              <a:t>文</a:t>
            </a:r>
            <a:r>
              <a:rPr sz="2850" spc="-530" dirty="0">
                <a:latin typeface="宋体"/>
                <a:cs typeface="宋体"/>
              </a:rPr>
              <a:t> </a:t>
            </a:r>
            <a:r>
              <a:rPr sz="2850" i="1" spc="195" dirty="0">
                <a:latin typeface="Times New Roman"/>
                <a:cs typeface="Times New Roman"/>
              </a:rPr>
              <a:t>m</a:t>
            </a:r>
            <a:r>
              <a:rPr sz="2850" spc="-15" dirty="0">
                <a:latin typeface="宋体"/>
                <a:cs typeface="宋体"/>
              </a:rPr>
              <a:t>逐位取</a:t>
            </a:r>
            <a:r>
              <a:rPr sz="2850" spc="-10" dirty="0">
                <a:latin typeface="宋体"/>
                <a:cs typeface="宋体"/>
              </a:rPr>
              <a:t>补</a:t>
            </a:r>
            <a:r>
              <a:rPr sz="2850" spc="-365" dirty="0">
                <a:latin typeface="宋体"/>
                <a:cs typeface="宋体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,</a:t>
            </a:r>
            <a:r>
              <a:rPr sz="2850" spc="-350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宋体"/>
                <a:cs typeface="宋体"/>
              </a:rPr>
              <a:t>记</a:t>
            </a:r>
            <a:r>
              <a:rPr sz="2850" spc="-10" dirty="0">
                <a:latin typeface="宋体"/>
                <a:cs typeface="宋体"/>
              </a:rPr>
              <a:t>为</a:t>
            </a:r>
            <a:r>
              <a:rPr sz="2850" spc="-825" dirty="0">
                <a:latin typeface="宋体"/>
                <a:cs typeface="宋体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m</a:t>
            </a:r>
            <a:r>
              <a:rPr sz="2850" i="1" spc="-260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,</a:t>
            </a:r>
            <a:r>
              <a:rPr sz="2850" spc="-345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宋体"/>
                <a:cs typeface="宋体"/>
              </a:rPr>
              <a:t>密</a:t>
            </a:r>
            <a:r>
              <a:rPr sz="2850" spc="-10" dirty="0">
                <a:latin typeface="宋体"/>
                <a:cs typeface="宋体"/>
              </a:rPr>
              <a:t>钥</a:t>
            </a:r>
            <a:r>
              <a:rPr sz="2850" spc="-825" dirty="0">
                <a:latin typeface="宋体"/>
                <a:cs typeface="宋体"/>
              </a:rPr>
              <a:t> </a:t>
            </a:r>
            <a:r>
              <a:rPr sz="2850" i="1" spc="105" dirty="0">
                <a:latin typeface="Times New Roman"/>
                <a:cs typeface="Times New Roman"/>
              </a:rPr>
              <a:t>k</a:t>
            </a:r>
            <a:r>
              <a:rPr sz="2850" spc="-15" dirty="0">
                <a:latin typeface="宋体"/>
                <a:cs typeface="宋体"/>
              </a:rPr>
              <a:t>逐位取</a:t>
            </a:r>
            <a:r>
              <a:rPr sz="2850" spc="-10" dirty="0">
                <a:latin typeface="宋体"/>
                <a:cs typeface="宋体"/>
              </a:rPr>
              <a:t>补</a:t>
            </a:r>
            <a:r>
              <a:rPr sz="2850" spc="-365" dirty="0">
                <a:latin typeface="宋体"/>
                <a:cs typeface="宋体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,</a:t>
            </a:r>
            <a:r>
              <a:rPr sz="2850" spc="-345" dirty="0">
                <a:latin typeface="Times New Roman"/>
                <a:cs typeface="Times New Roman"/>
              </a:rPr>
              <a:t> </a:t>
            </a:r>
            <a:r>
              <a:rPr sz="2850" spc="-15" dirty="0">
                <a:latin typeface="宋体"/>
                <a:cs typeface="宋体"/>
              </a:rPr>
              <a:t>记</a:t>
            </a:r>
            <a:r>
              <a:rPr sz="2850" spc="-10" dirty="0">
                <a:latin typeface="宋体"/>
                <a:cs typeface="宋体"/>
              </a:rPr>
              <a:t>为</a:t>
            </a:r>
            <a:r>
              <a:rPr sz="2850" spc="-830" dirty="0">
                <a:latin typeface="宋体"/>
                <a:cs typeface="宋体"/>
              </a:rPr>
              <a:t> </a:t>
            </a:r>
            <a:r>
              <a:rPr sz="2850" i="1" spc="-5" dirty="0">
                <a:latin typeface="Times New Roman"/>
                <a:cs typeface="Times New Roman"/>
              </a:rPr>
              <a:t>k</a:t>
            </a:r>
            <a:r>
              <a:rPr sz="2850" i="1" spc="-125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,</a:t>
            </a:r>
            <a:endParaRPr sz="2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  <a:tabLst>
                <a:tab pos="3230880" algn="l"/>
              </a:tabLst>
            </a:pPr>
            <a:r>
              <a:rPr sz="2850" spc="290" dirty="0">
                <a:latin typeface="宋体"/>
                <a:cs typeface="宋体"/>
              </a:rPr>
              <a:t>若</a:t>
            </a:r>
            <a:r>
              <a:rPr sz="2850" i="1" spc="-5" dirty="0">
                <a:latin typeface="Times New Roman"/>
                <a:cs typeface="Times New Roman"/>
              </a:rPr>
              <a:t>c</a:t>
            </a:r>
            <a:r>
              <a:rPr sz="2850" i="1" spc="185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Symbol"/>
                <a:cs typeface="Symbol"/>
              </a:rPr>
              <a:t></a:t>
            </a:r>
            <a:r>
              <a:rPr sz="2850" spc="280" dirty="0">
                <a:latin typeface="Times New Roman"/>
                <a:cs typeface="Times New Roman"/>
              </a:rPr>
              <a:t> </a:t>
            </a:r>
            <a:r>
              <a:rPr sz="2850" i="1" spc="110" dirty="0">
                <a:latin typeface="Times New Roman"/>
                <a:cs typeface="Times New Roman"/>
              </a:rPr>
              <a:t>E</a:t>
            </a:r>
            <a:r>
              <a:rPr sz="2475" i="1" spc="165" baseline="-23569" dirty="0">
                <a:latin typeface="Times New Roman"/>
                <a:cs typeface="Times New Roman"/>
              </a:rPr>
              <a:t>k</a:t>
            </a:r>
            <a:r>
              <a:rPr sz="2475" i="1" spc="270" baseline="-23569" dirty="0">
                <a:latin typeface="Times New Roman"/>
                <a:cs typeface="Times New Roman"/>
              </a:rPr>
              <a:t> </a:t>
            </a:r>
            <a:r>
              <a:rPr sz="2850" spc="85" dirty="0">
                <a:latin typeface="Times New Roman"/>
                <a:cs typeface="Times New Roman"/>
              </a:rPr>
              <a:t>(</a:t>
            </a:r>
            <a:r>
              <a:rPr sz="2850" i="1" spc="85" dirty="0">
                <a:latin typeface="Times New Roman"/>
                <a:cs typeface="Times New Roman"/>
              </a:rPr>
              <a:t>m</a:t>
            </a:r>
            <a:r>
              <a:rPr sz="2850" i="1" spc="-455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),</a:t>
            </a:r>
            <a:r>
              <a:rPr sz="2850" spc="-31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宋体"/>
                <a:cs typeface="宋体"/>
              </a:rPr>
              <a:t>则有</a:t>
            </a:r>
            <a:r>
              <a:rPr sz="2850" spc="-825" dirty="0">
                <a:latin typeface="宋体"/>
                <a:cs typeface="宋体"/>
              </a:rPr>
              <a:t> </a:t>
            </a:r>
            <a:r>
              <a:rPr sz="2850" i="1" spc="-5" dirty="0">
                <a:latin typeface="Times New Roman"/>
                <a:cs typeface="Times New Roman"/>
              </a:rPr>
              <a:t>c	</a:t>
            </a:r>
            <a:r>
              <a:rPr sz="2850" spc="-5" dirty="0">
                <a:latin typeface="Symbol"/>
                <a:cs typeface="Symbol"/>
              </a:rPr>
              <a:t>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spc="110" dirty="0">
                <a:latin typeface="Times New Roman"/>
                <a:cs typeface="Times New Roman"/>
              </a:rPr>
              <a:t>E</a:t>
            </a:r>
            <a:r>
              <a:rPr sz="2475" i="1" spc="165" baseline="-30303" dirty="0">
                <a:latin typeface="Times New Roman"/>
                <a:cs typeface="Times New Roman"/>
              </a:rPr>
              <a:t>k </a:t>
            </a:r>
            <a:r>
              <a:rPr sz="2850" spc="85" dirty="0">
                <a:latin typeface="Times New Roman"/>
                <a:cs typeface="Times New Roman"/>
              </a:rPr>
              <a:t>(</a:t>
            </a:r>
            <a:r>
              <a:rPr sz="2850" i="1" spc="85" dirty="0">
                <a:latin typeface="Times New Roman"/>
                <a:cs typeface="Times New Roman"/>
              </a:rPr>
              <a:t>m</a:t>
            </a:r>
            <a:r>
              <a:rPr sz="2850" i="1" spc="-440" dirty="0">
                <a:latin typeface="Times New Roman"/>
                <a:cs typeface="Times New Roman"/>
              </a:rPr>
              <a:t> </a:t>
            </a:r>
            <a:r>
              <a:rPr sz="2850" spc="-5" dirty="0">
                <a:latin typeface="Times New Roman"/>
                <a:cs typeface="Times New Roman"/>
              </a:rPr>
              <a:t>).</a:t>
            </a:r>
            <a:endParaRPr sz="2850" dirty="0">
              <a:latin typeface="Times New Roman"/>
              <a:cs typeface="Times New Roman"/>
            </a:endParaRPr>
          </a:p>
          <a:p>
            <a:pPr marL="181610" marR="5080" indent="667385">
              <a:lnSpc>
                <a:spcPct val="130000"/>
              </a:lnSpc>
              <a:spcBef>
                <a:spcPts val="2065"/>
              </a:spcBef>
            </a:pPr>
            <a:r>
              <a:rPr sz="2400" dirty="0">
                <a:latin typeface="宋体"/>
                <a:cs typeface="宋体"/>
              </a:rPr>
              <a:t>这种特性被称为算法上的互补性，是由算法中的两次异 或运算的配置所决定的。两次异或运算一次</a:t>
            </a:r>
            <a:r>
              <a:rPr sz="2400" spc="-10" dirty="0">
                <a:latin typeface="宋体"/>
                <a:cs typeface="宋体"/>
              </a:rPr>
              <a:t>在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dirty="0">
                <a:latin typeface="宋体"/>
                <a:cs typeface="宋体"/>
              </a:rPr>
              <a:t>盒之前，一 </a:t>
            </a:r>
            <a:r>
              <a:rPr sz="2400" spc="-5" dirty="0">
                <a:latin typeface="宋体"/>
                <a:cs typeface="宋体"/>
              </a:rPr>
              <a:t>次在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dirty="0">
                <a:latin typeface="宋体"/>
                <a:cs typeface="宋体"/>
              </a:rPr>
              <a:t>盒置换之后。若对</a:t>
            </a:r>
            <a:r>
              <a:rPr sz="2400" dirty="0">
                <a:latin typeface="Arial"/>
                <a:cs typeface="Arial"/>
              </a:rPr>
              <a:t>DES</a:t>
            </a:r>
            <a:r>
              <a:rPr sz="2400" dirty="0">
                <a:latin typeface="宋体"/>
                <a:cs typeface="宋体"/>
              </a:rPr>
              <a:t>输入的明文和密钥同时取补， 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 则选择扩展运</a:t>
            </a:r>
            <a:r>
              <a:rPr sz="2400" spc="-15" dirty="0">
                <a:solidFill>
                  <a:srgbClr val="0000FF"/>
                </a:solidFill>
                <a:latin typeface="宋体"/>
                <a:cs typeface="宋体"/>
              </a:rPr>
              <a:t>算</a:t>
            </a:r>
            <a:r>
              <a:rPr sz="240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00FF"/>
                </a:solidFill>
                <a:latin typeface="宋体"/>
                <a:cs typeface="宋体"/>
              </a:rPr>
              <a:t>的输出和子密钥产生器的输出也都取补， </a:t>
            </a:r>
            <a:r>
              <a:rPr sz="2400" dirty="0">
                <a:latin typeface="宋体"/>
                <a:cs typeface="宋体"/>
              </a:rPr>
              <a:t> 因而经异或运算后的输出和明文及密钥未取补时的输出一样， </a:t>
            </a:r>
            <a:r>
              <a:rPr sz="2400" spc="-5" dirty="0" err="1">
                <a:latin typeface="宋体"/>
                <a:cs typeface="宋体"/>
              </a:rPr>
              <a:t>这使得到达</a:t>
            </a:r>
            <a:r>
              <a:rPr sz="2400" spc="5" dirty="0" err="1">
                <a:latin typeface="Arial"/>
                <a:cs typeface="Arial"/>
              </a:rPr>
              <a:t>S</a:t>
            </a:r>
            <a:r>
              <a:rPr sz="2400" dirty="0" err="1">
                <a:latin typeface="宋体"/>
                <a:cs typeface="宋体"/>
              </a:rPr>
              <a:t>盒的输入数据未变，其输出自然也不会变，但经第二个异或运算时，由于左边的数据已取补，因而输出也</a:t>
            </a:r>
            <a:r>
              <a:rPr sz="2400" spc="-5" dirty="0" err="1">
                <a:latin typeface="宋体"/>
                <a:cs typeface="宋体"/>
              </a:rPr>
              <a:t>就取补了</a:t>
            </a:r>
            <a:r>
              <a:rPr sz="2400" spc="-5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829" y="580897"/>
            <a:ext cx="575437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互补性会使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在</a:t>
            </a:r>
            <a:r>
              <a:rPr sz="3200" b="1" spc="-5" dirty="0">
                <a:solidFill>
                  <a:srgbClr val="FF0000"/>
                </a:solidFill>
                <a:latin typeface="黑体"/>
                <a:cs typeface="黑体"/>
              </a:rPr>
              <a:t>选择明文攻击 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下所需的</a:t>
            </a:r>
            <a:r>
              <a:rPr sz="3200" b="1" spc="-5" dirty="0">
                <a:solidFill>
                  <a:srgbClr val="FF0065"/>
                </a:solidFill>
                <a:latin typeface="黑体"/>
                <a:cs typeface="黑体"/>
              </a:rPr>
              <a:t>工作量减半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489" y="1799082"/>
            <a:ext cx="8229600" cy="4773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249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弱密钥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4983" y="1840992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983" y="2755392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983" y="3669791"/>
            <a:ext cx="163068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1273" y="1633982"/>
            <a:ext cx="8158480" cy="311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如果给定初始密</a:t>
            </a:r>
            <a:r>
              <a:rPr sz="2400" b="1" dirty="0">
                <a:latin typeface="宋体"/>
                <a:cs typeface="宋体"/>
              </a:rPr>
              <a:t>钥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，经子密钥产生器产生的各个子密钥都相 </a:t>
            </a:r>
            <a:r>
              <a:rPr sz="2400" b="1" spc="-5" dirty="0">
                <a:latin typeface="宋体"/>
                <a:cs typeface="宋体"/>
              </a:rPr>
              <a:t>同，即有</a:t>
            </a:r>
            <a:r>
              <a:rPr sz="2400" b="1" spc="-5" dirty="0">
                <a:latin typeface="Arial"/>
                <a:cs typeface="Arial"/>
              </a:rPr>
              <a:t>k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=k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spc="-5" dirty="0">
                <a:latin typeface="Arial"/>
                <a:cs typeface="Arial"/>
              </a:rPr>
              <a:t>=…=k</a:t>
            </a:r>
            <a:r>
              <a:rPr sz="2400" b="1" spc="-7" baseline="-20833" dirty="0">
                <a:latin typeface="Arial"/>
                <a:cs typeface="Arial"/>
              </a:rPr>
              <a:t>16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则称给定的初始密钥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为</a:t>
            </a:r>
            <a:r>
              <a:rPr sz="2400" b="1" dirty="0">
                <a:solidFill>
                  <a:srgbClr val="0000FF"/>
                </a:solidFill>
                <a:latin typeface="黑体"/>
                <a:cs typeface="黑体"/>
              </a:rPr>
              <a:t>弱密钥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spc="-5" dirty="0">
                <a:latin typeface="宋体"/>
                <a:cs typeface="宋体"/>
              </a:rPr>
              <a:t>若</a:t>
            </a:r>
            <a:r>
              <a:rPr sz="2400" b="1" spc="-5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为弱密钥，则对任意的</a:t>
            </a:r>
            <a:r>
              <a:rPr sz="2400" b="1" spc="-5" dirty="0">
                <a:latin typeface="Arial"/>
                <a:cs typeface="Arial"/>
              </a:rPr>
              <a:t>64bit</a:t>
            </a:r>
            <a:r>
              <a:rPr sz="2400" b="1" dirty="0">
                <a:latin typeface="宋体"/>
                <a:cs typeface="宋体"/>
              </a:rPr>
              <a:t>信息有</a:t>
            </a:r>
            <a:r>
              <a:rPr sz="2400" b="1" spc="-5" dirty="0">
                <a:latin typeface="宋体"/>
                <a:cs typeface="宋体"/>
              </a:rPr>
              <a:t>：</a:t>
            </a: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-7" baseline="-20833" dirty="0">
                <a:latin typeface="Arial"/>
                <a:cs typeface="Arial"/>
              </a:rPr>
              <a:t>k</a:t>
            </a:r>
            <a:r>
              <a:rPr sz="2400" b="1" spc="-5" dirty="0">
                <a:latin typeface="Arial"/>
                <a:cs typeface="Arial"/>
              </a:rPr>
              <a:t>(E</a:t>
            </a:r>
            <a:r>
              <a:rPr sz="2400" b="1" spc="-7" baseline="-20833" dirty="0">
                <a:latin typeface="Arial"/>
                <a:cs typeface="Arial"/>
              </a:rPr>
              <a:t>k</a:t>
            </a:r>
            <a:r>
              <a:rPr sz="2400" b="1" spc="-5" dirty="0">
                <a:latin typeface="Arial"/>
                <a:cs typeface="Arial"/>
              </a:rPr>
              <a:t>(m))=m</a:t>
            </a:r>
            <a:r>
              <a:rPr sz="2400" b="1" spc="-10" dirty="0">
                <a:latin typeface="宋体"/>
                <a:cs typeface="宋体"/>
              </a:rPr>
              <a:t>和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b="1" spc="-5" dirty="0">
                <a:latin typeface="Arial"/>
                <a:cs typeface="Arial"/>
              </a:rPr>
              <a:t>D</a:t>
            </a:r>
            <a:r>
              <a:rPr sz="2400" b="1" spc="-7" baseline="-20833" dirty="0">
                <a:latin typeface="Arial"/>
                <a:cs typeface="Arial"/>
              </a:rPr>
              <a:t>k</a:t>
            </a:r>
            <a:r>
              <a:rPr sz="2400" b="1" spc="-5" dirty="0">
                <a:latin typeface="Arial"/>
                <a:cs typeface="Arial"/>
              </a:rPr>
              <a:t>(D</a:t>
            </a:r>
            <a:r>
              <a:rPr sz="2400" b="1" spc="-7" baseline="-20833" dirty="0">
                <a:latin typeface="Arial"/>
                <a:cs typeface="Arial"/>
              </a:rPr>
              <a:t>k</a:t>
            </a:r>
            <a:r>
              <a:rPr sz="2400" b="1" spc="-5" dirty="0">
                <a:latin typeface="Arial"/>
                <a:cs typeface="Arial"/>
              </a:rPr>
              <a:t>(m))=m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 marR="6350" algn="just">
              <a:lnSpc>
                <a:spcPct val="114999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弱密钥的构造由子密钥产生器中寄存</a:t>
            </a:r>
            <a:r>
              <a:rPr sz="2400" b="1" spc="-5" dirty="0">
                <a:latin typeface="宋体"/>
                <a:cs typeface="宋体"/>
              </a:rPr>
              <a:t>器</a:t>
            </a:r>
            <a:r>
              <a:rPr sz="2400" b="1" spc="5" dirty="0">
                <a:latin typeface="Arial"/>
                <a:cs typeface="Arial"/>
              </a:rPr>
              <a:t>C</a:t>
            </a:r>
            <a:r>
              <a:rPr sz="2400" b="1" dirty="0">
                <a:latin typeface="宋体"/>
                <a:cs typeface="宋体"/>
              </a:rPr>
              <a:t>和</a:t>
            </a:r>
            <a:r>
              <a:rPr sz="2400" b="1" spc="5" dirty="0">
                <a:latin typeface="Arial"/>
                <a:cs typeface="Arial"/>
              </a:rPr>
              <a:t>D</a:t>
            </a:r>
            <a:r>
              <a:rPr sz="2400" b="1" dirty="0">
                <a:latin typeface="宋体"/>
                <a:cs typeface="宋体"/>
              </a:rPr>
              <a:t>中的存数在循环 移位下出现重复图样决定的（</a:t>
            </a:r>
            <a:r>
              <a:rPr sz="2400" b="1" spc="5" dirty="0">
                <a:latin typeface="Arial"/>
                <a:cs typeface="Arial"/>
              </a:rPr>
              <a:t>C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spc="5" dirty="0">
                <a:latin typeface="Arial"/>
                <a:cs typeface="Arial"/>
              </a:rPr>
              <a:t>D</a:t>
            </a:r>
            <a:r>
              <a:rPr sz="2400" b="1" dirty="0">
                <a:latin typeface="宋体"/>
                <a:cs typeface="宋体"/>
              </a:rPr>
              <a:t>中的存数为全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或全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）。 </a:t>
            </a:r>
            <a:r>
              <a:rPr sz="2400" b="1" spc="-5" dirty="0">
                <a:latin typeface="宋体"/>
                <a:cs typeface="宋体"/>
              </a:rPr>
              <a:t>共有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宋体"/>
                <a:cs typeface="宋体"/>
              </a:rPr>
              <a:t>个（十六进制）：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251843" y="4724654"/>
            <a:ext cx="1141095" cy="1952201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105"/>
              </a:spcBef>
              <a:tabLst>
                <a:tab pos="688975" algn="l"/>
              </a:tabLst>
            </a:pPr>
            <a:r>
              <a:rPr sz="2400" b="1" spc="-5" dirty="0">
                <a:latin typeface="Arial"/>
                <a:cs typeface="Arial"/>
              </a:rPr>
              <a:t>01	01</a:t>
            </a:r>
            <a:endParaRPr sz="2400" dirty="0">
              <a:latin typeface="Arial"/>
              <a:cs typeface="Arial"/>
            </a:endParaRPr>
          </a:p>
          <a:p>
            <a:pPr marL="12700" marR="121920" indent="-119380" algn="ctr">
              <a:lnSpc>
                <a:spcPct val="135000"/>
              </a:lnSpc>
              <a:tabLst>
                <a:tab pos="417195" algn="l"/>
                <a:tab pos="637540" algn="l"/>
              </a:tabLst>
            </a:pPr>
            <a:r>
              <a:rPr lang="en-US" altLang="zh-CN" sz="2400" b="1" spc="-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1F</a:t>
            </a:r>
            <a:r>
              <a:rPr lang="en-US" altLang="zh-CN" sz="2400" b="1" spc="-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	1F</a:t>
            </a:r>
            <a:endParaRPr lang="en-US" altLang="zh-CN" sz="2400" b="1" spc="-5" dirty="0">
              <a:latin typeface="Arial"/>
              <a:cs typeface="Arial"/>
            </a:endParaRPr>
          </a:p>
          <a:p>
            <a:pPr marL="12700" marR="121920" indent="-119380" algn="ctr">
              <a:lnSpc>
                <a:spcPct val="135000"/>
              </a:lnSpc>
              <a:tabLst>
                <a:tab pos="417195" algn="l"/>
                <a:tab pos="637540" algn="l"/>
              </a:tabLst>
            </a:pPr>
            <a:r>
              <a:rPr lang="en-US" sz="2400" b="1" spc="-5" dirty="0">
                <a:latin typeface="Arial"/>
                <a:cs typeface="Arial"/>
              </a:rPr>
              <a:t>E</a:t>
            </a:r>
            <a:r>
              <a:rPr lang="en-US" altLang="zh-CN" sz="2400" b="1" spc="-5" dirty="0">
                <a:latin typeface="Arial"/>
                <a:cs typeface="Arial"/>
              </a:rPr>
              <a:t>0   </a:t>
            </a:r>
            <a:r>
              <a:rPr lang="en-US" altLang="zh-CN" sz="2400" b="1" spc="-5" dirty="0" err="1">
                <a:latin typeface="Arial"/>
                <a:cs typeface="Arial"/>
              </a:rPr>
              <a:t>E0</a:t>
            </a:r>
            <a:r>
              <a:rPr sz="2400" b="1" spc="-5" dirty="0">
                <a:latin typeface="Arial"/>
                <a:cs typeface="Arial"/>
              </a:rPr>
              <a:t>  </a:t>
            </a:r>
            <a:r>
              <a:rPr lang="en-US" altLang="zh-CN" sz="2400" b="1" spc="-5" dirty="0">
                <a:latin typeface="Arial"/>
                <a:cs typeface="Arial"/>
              </a:rPr>
              <a:t>    </a:t>
            </a:r>
            <a:r>
              <a:rPr sz="2400" b="1" spc="-5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E	</a:t>
            </a:r>
            <a:r>
              <a:rPr lang="en-US" altLang="zh-CN" sz="2400" b="1" dirty="0">
                <a:latin typeface="Arial"/>
                <a:cs typeface="Arial"/>
              </a:rPr>
              <a:t>  </a:t>
            </a:r>
            <a:r>
              <a:rPr sz="2400" b="1" spc="-5" dirty="0">
                <a:latin typeface="Arial"/>
                <a:cs typeface="Arial"/>
              </a:rPr>
              <a:t>FE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5688" y="6285695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9595" algn="l"/>
              </a:tabLst>
            </a:pPr>
            <a:r>
              <a:rPr sz="2400" b="1" spc="-5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E	</a:t>
            </a:r>
            <a:r>
              <a:rPr sz="2400" b="1" spc="-5" dirty="0">
                <a:latin typeface="Arial"/>
                <a:cs typeface="Arial"/>
              </a:rPr>
              <a:t>FE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8228" y="4724654"/>
            <a:ext cx="3690620" cy="1453603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105"/>
              </a:spcBef>
              <a:tabLst>
                <a:tab pos="657225" algn="l"/>
                <a:tab pos="1333500" algn="l"/>
                <a:tab pos="1925320" algn="l"/>
                <a:tab pos="2516505" algn="l"/>
                <a:tab pos="3192780" algn="l"/>
              </a:tabLst>
            </a:pPr>
            <a:r>
              <a:rPr sz="2400" b="1" spc="-5" dirty="0">
                <a:latin typeface="Arial"/>
                <a:cs typeface="Arial"/>
              </a:rPr>
              <a:t>01	01</a:t>
            </a:r>
            <a:r>
              <a:rPr lang="en-US" altLang="zh-CN" sz="2400" b="1" spc="-5" dirty="0">
                <a:latin typeface="Arial"/>
                <a:cs typeface="Arial"/>
              </a:rPr>
              <a:t>    </a:t>
            </a:r>
            <a:r>
              <a:rPr sz="2400" b="1" spc="-5" dirty="0">
                <a:latin typeface="Arial"/>
                <a:cs typeface="Arial"/>
              </a:rPr>
              <a:t>01	01	01	01</a:t>
            </a:r>
            <a:endParaRPr sz="2400" dirty="0">
              <a:latin typeface="Arial"/>
              <a:cs typeface="Arial"/>
            </a:endParaRPr>
          </a:p>
          <a:p>
            <a:pPr marL="46990" marR="5080" indent="-34925" algn="just">
              <a:lnSpc>
                <a:spcPct val="135000"/>
              </a:lnSpc>
              <a:tabLst>
                <a:tab pos="3171190" algn="l"/>
              </a:tabLst>
            </a:pPr>
            <a:r>
              <a:rPr sz="2400" b="1" spc="-5" dirty="0">
                <a:latin typeface="Arial"/>
                <a:cs typeface="Arial"/>
              </a:rPr>
              <a:t>1F </a:t>
            </a:r>
            <a:r>
              <a:rPr lang="en-US" altLang="zh-CN" sz="2400" b="1" spc="-5" dirty="0">
                <a:latin typeface="Arial"/>
                <a:cs typeface="Arial"/>
              </a:rPr>
              <a:t>  </a:t>
            </a:r>
            <a:r>
              <a:rPr sz="2400" b="1" spc="-5" dirty="0" err="1">
                <a:latin typeface="Arial"/>
                <a:cs typeface="Arial"/>
              </a:rPr>
              <a:t>1F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   </a:t>
            </a:r>
            <a:r>
              <a:rPr sz="2400" b="1" spc="-5" dirty="0">
                <a:latin typeface="Arial"/>
                <a:cs typeface="Arial"/>
              </a:rPr>
              <a:t>0E </a:t>
            </a:r>
            <a:r>
              <a:rPr lang="en-US" altLang="zh-CN" sz="2400" b="1" spc="-5" dirty="0">
                <a:latin typeface="Arial"/>
                <a:cs typeface="Arial"/>
              </a:rPr>
              <a:t>  </a:t>
            </a:r>
            <a:r>
              <a:rPr sz="2400" b="1" spc="-5" dirty="0" err="1">
                <a:latin typeface="Arial"/>
                <a:cs typeface="Arial"/>
              </a:rPr>
              <a:t>0E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  </a:t>
            </a:r>
            <a:r>
              <a:rPr sz="2400" b="1" spc="-5" dirty="0" err="1">
                <a:latin typeface="Arial"/>
                <a:cs typeface="Arial"/>
              </a:rPr>
              <a:t>0E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  </a:t>
            </a:r>
            <a:r>
              <a:rPr sz="2400" b="1" spc="-5" dirty="0" err="1">
                <a:latin typeface="Arial"/>
                <a:cs typeface="Arial"/>
              </a:rPr>
              <a:t>0E</a:t>
            </a:r>
            <a:r>
              <a:rPr sz="2400" b="1" spc="-5" dirty="0">
                <a:latin typeface="Arial"/>
                <a:cs typeface="Arial"/>
              </a:rPr>
              <a:t>  </a:t>
            </a:r>
            <a:endParaRPr lang="en-US" altLang="zh-CN" sz="2400" b="1" spc="-5" dirty="0">
              <a:latin typeface="Arial"/>
              <a:cs typeface="Arial"/>
            </a:endParaRPr>
          </a:p>
          <a:p>
            <a:pPr marL="46990" marR="5080" indent="-34925" algn="just">
              <a:lnSpc>
                <a:spcPct val="135000"/>
              </a:lnSpc>
              <a:tabLst>
                <a:tab pos="3171190" algn="l"/>
              </a:tabLst>
            </a:pPr>
            <a:r>
              <a:rPr sz="2400" b="1" spc="-5" dirty="0">
                <a:latin typeface="Arial"/>
                <a:cs typeface="Arial"/>
              </a:rPr>
              <a:t>E0 </a:t>
            </a:r>
            <a:r>
              <a:rPr sz="2400" b="1" spc="-5" dirty="0" err="1">
                <a:latin typeface="Arial"/>
                <a:cs typeface="Arial"/>
              </a:rPr>
              <a:t>E0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    </a:t>
            </a:r>
            <a:r>
              <a:rPr sz="2400" b="1" spc="-5" dirty="0">
                <a:latin typeface="Arial"/>
                <a:cs typeface="Arial"/>
              </a:rPr>
              <a:t>1F </a:t>
            </a:r>
            <a:r>
              <a:rPr lang="en-US" altLang="zh-CN" sz="2400" b="1" spc="-5" dirty="0">
                <a:latin typeface="Arial"/>
                <a:cs typeface="Arial"/>
              </a:rPr>
              <a:t>   </a:t>
            </a:r>
            <a:r>
              <a:rPr sz="2400" b="1" spc="-5" dirty="0" err="1">
                <a:latin typeface="Arial"/>
                <a:cs typeface="Arial"/>
              </a:rPr>
              <a:t>1F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  </a:t>
            </a:r>
            <a:r>
              <a:rPr sz="2400" b="1" spc="-5" dirty="0" err="1">
                <a:latin typeface="Arial"/>
                <a:cs typeface="Arial"/>
              </a:rPr>
              <a:t>1F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lang="en-US" altLang="zh-CN" sz="2400" b="1" spc="-5" dirty="0">
                <a:latin typeface="Arial"/>
                <a:cs typeface="Arial"/>
              </a:rPr>
              <a:t>  </a:t>
            </a:r>
            <a:r>
              <a:rPr sz="2400" b="1" spc="-5" dirty="0" err="1">
                <a:latin typeface="Arial"/>
                <a:cs typeface="Arial"/>
              </a:rPr>
              <a:t>1F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79C43B6-1303-4DAC-86CC-9F6DCFAE2119}"/>
              </a:ext>
            </a:extLst>
          </p:cNvPr>
          <p:cNvSpPr txBox="1"/>
          <p:nvPr/>
        </p:nvSpPr>
        <p:spPr>
          <a:xfrm>
            <a:off x="4755515" y="6285865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9595" algn="l"/>
              </a:tabLst>
            </a:pPr>
            <a:r>
              <a:rPr sz="2400" b="1" spc="-5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E	</a:t>
            </a:r>
            <a:r>
              <a:rPr sz="2400" b="1" spc="-5" dirty="0">
                <a:latin typeface="Arial"/>
                <a:cs typeface="Arial"/>
              </a:rPr>
              <a:t>FE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DBC00B5D-6A7F-4F48-A1C7-4D0368EB29A0}"/>
              </a:ext>
            </a:extLst>
          </p:cNvPr>
          <p:cNvSpPr txBox="1"/>
          <p:nvPr/>
        </p:nvSpPr>
        <p:spPr>
          <a:xfrm>
            <a:off x="5974715" y="6285865"/>
            <a:ext cx="972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9595" algn="l"/>
              </a:tabLst>
            </a:pPr>
            <a:r>
              <a:rPr sz="2400" b="1" spc="-5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E	</a:t>
            </a:r>
            <a:r>
              <a:rPr sz="2400" b="1" spc="-5" dirty="0">
                <a:latin typeface="Arial"/>
                <a:cs typeface="Arial"/>
              </a:rPr>
              <a:t>FE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半弱密钥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307" y="1932432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307" y="2884170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7" y="4347209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307" y="4858511"/>
            <a:ext cx="163068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25073" y="1705610"/>
            <a:ext cx="8216900" cy="4268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45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若给定初始密</a:t>
            </a:r>
            <a:r>
              <a:rPr sz="2400" b="1" spc="-10" dirty="0">
                <a:latin typeface="宋体"/>
                <a:cs typeface="宋体"/>
              </a:rPr>
              <a:t>钥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，产生的</a:t>
            </a:r>
            <a:r>
              <a:rPr sz="2400" b="1" dirty="0">
                <a:latin typeface="Arial"/>
                <a:cs typeface="Arial"/>
              </a:rPr>
              <a:t>16</a:t>
            </a:r>
            <a:r>
              <a:rPr sz="2400" b="1" dirty="0">
                <a:latin typeface="宋体"/>
                <a:cs typeface="宋体"/>
              </a:rPr>
              <a:t>个子密钥只有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两种</a:t>
            </a:r>
            <a:r>
              <a:rPr sz="2400" b="1" dirty="0">
                <a:latin typeface="宋体"/>
                <a:cs typeface="宋体"/>
              </a:rPr>
              <a:t>，且每种都出 </a:t>
            </a:r>
            <a:r>
              <a:rPr sz="2400" b="1" spc="-5" dirty="0">
                <a:latin typeface="宋体"/>
                <a:cs typeface="宋体"/>
              </a:rPr>
              <a:t>现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8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次</a:t>
            </a:r>
            <a:r>
              <a:rPr sz="2400" b="1" spc="-5" dirty="0">
                <a:latin typeface="宋体"/>
                <a:cs typeface="宋体"/>
              </a:rPr>
              <a:t>，则</a:t>
            </a:r>
            <a:r>
              <a:rPr sz="2400" b="1" dirty="0">
                <a:latin typeface="宋体"/>
                <a:cs typeface="宋体"/>
              </a:rPr>
              <a:t>称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为</a:t>
            </a:r>
            <a:r>
              <a:rPr sz="2400" b="1" dirty="0">
                <a:solidFill>
                  <a:srgbClr val="0000FF"/>
                </a:solidFill>
                <a:latin typeface="黑体"/>
                <a:cs typeface="黑体"/>
              </a:rPr>
              <a:t>半弱密钥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90170" marR="1764664" indent="-78105">
              <a:lnSpc>
                <a:spcPct val="140000"/>
              </a:lnSpc>
            </a:pPr>
            <a:r>
              <a:rPr sz="2400" b="1" dirty="0">
                <a:latin typeface="宋体"/>
                <a:cs typeface="宋体"/>
              </a:rPr>
              <a:t>半弱密钥的特点是成对出现，且具有下述性质： </a:t>
            </a:r>
            <a:r>
              <a:rPr sz="2400" b="1" spc="-5" dirty="0">
                <a:latin typeface="宋体"/>
                <a:cs typeface="宋体"/>
              </a:rPr>
              <a:t>若</a:t>
            </a:r>
            <a:r>
              <a:rPr sz="2400" b="1" spc="-5" dirty="0">
                <a:latin typeface="Arial"/>
                <a:cs typeface="Arial"/>
              </a:rPr>
              <a:t>k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spc="-5" dirty="0">
                <a:latin typeface="Arial"/>
                <a:cs typeface="Arial"/>
              </a:rPr>
              <a:t>k</a:t>
            </a:r>
            <a:r>
              <a:rPr sz="2400" b="1" spc="-7" baseline="-20833" dirty="0">
                <a:latin typeface="Arial"/>
                <a:cs typeface="Arial"/>
              </a:rPr>
              <a:t>2</a:t>
            </a:r>
            <a:r>
              <a:rPr sz="2400" b="1" dirty="0">
                <a:latin typeface="宋体"/>
                <a:cs typeface="宋体"/>
              </a:rPr>
              <a:t>为一对弱密钥，</a:t>
            </a:r>
            <a:r>
              <a:rPr sz="2400" b="1" dirty="0">
                <a:latin typeface="Arial"/>
                <a:cs typeface="Arial"/>
              </a:rPr>
              <a:t>m</a:t>
            </a:r>
            <a:r>
              <a:rPr sz="2400" b="1" dirty="0">
                <a:latin typeface="宋体"/>
                <a:cs typeface="宋体"/>
              </a:rPr>
              <a:t>为明文组，则有：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5" dirty="0">
                <a:latin typeface="Arial"/>
                <a:cs typeface="Arial"/>
              </a:rPr>
              <a:t>E</a:t>
            </a:r>
            <a:r>
              <a:rPr sz="2400" b="1" spc="-7" baseline="-20833" dirty="0">
                <a:latin typeface="Arial"/>
                <a:cs typeface="Arial"/>
              </a:rPr>
              <a:t>k2</a:t>
            </a:r>
            <a:r>
              <a:rPr sz="2400" b="1" spc="-5" dirty="0">
                <a:latin typeface="Arial"/>
                <a:cs typeface="Arial"/>
              </a:rPr>
              <a:t>(E</a:t>
            </a:r>
            <a:r>
              <a:rPr sz="2400" b="1" spc="-7" baseline="-20833" dirty="0">
                <a:latin typeface="Arial"/>
                <a:cs typeface="Arial"/>
              </a:rPr>
              <a:t>k1</a:t>
            </a:r>
            <a:r>
              <a:rPr sz="2400" b="1" spc="-5" dirty="0">
                <a:latin typeface="Arial"/>
                <a:cs typeface="Arial"/>
              </a:rPr>
              <a:t>(m))=E</a:t>
            </a:r>
            <a:r>
              <a:rPr sz="2400" b="1" spc="-7" baseline="-20833" dirty="0">
                <a:latin typeface="Arial"/>
                <a:cs typeface="Arial"/>
              </a:rPr>
              <a:t>k1</a:t>
            </a:r>
            <a:r>
              <a:rPr sz="2400" b="1" spc="-5" dirty="0">
                <a:latin typeface="Arial"/>
                <a:cs typeface="Arial"/>
              </a:rPr>
              <a:t>(E</a:t>
            </a:r>
            <a:r>
              <a:rPr sz="2400" b="1" spc="-7" baseline="-20833" dirty="0">
                <a:latin typeface="Arial"/>
                <a:cs typeface="Arial"/>
              </a:rPr>
              <a:t>k2</a:t>
            </a:r>
            <a:r>
              <a:rPr sz="2400" b="1" spc="-5" dirty="0">
                <a:latin typeface="Arial"/>
                <a:cs typeface="Arial"/>
              </a:rPr>
              <a:t>(m))=m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宋体"/>
                <a:cs typeface="宋体"/>
              </a:rPr>
              <a:t>半弱密钥表见下页；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spc="-5" dirty="0">
                <a:latin typeface="宋体"/>
                <a:cs typeface="宋体"/>
              </a:rPr>
              <a:t>在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spc="-5" dirty="0">
                <a:latin typeface="宋体"/>
                <a:cs typeface="宋体"/>
              </a:rPr>
              <a:t>的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56</a:t>
            </a:r>
            <a:r>
              <a:rPr sz="2400" b="1" spc="-5" dirty="0">
                <a:latin typeface="Arial"/>
                <a:cs typeface="Arial"/>
              </a:rPr>
              <a:t>(72057594037927936)</a:t>
            </a:r>
            <a:r>
              <a:rPr sz="2400" b="1" dirty="0">
                <a:latin typeface="宋体"/>
                <a:cs typeface="宋体"/>
              </a:rPr>
              <a:t>个密钥中，弱密</a:t>
            </a:r>
            <a:r>
              <a:rPr sz="2400" b="1" spc="-5" dirty="0">
                <a:latin typeface="宋体"/>
                <a:cs typeface="宋体"/>
              </a:rPr>
              <a:t>钥</a:t>
            </a:r>
            <a:r>
              <a:rPr sz="2400" b="1" dirty="0">
                <a:latin typeface="Arial"/>
                <a:cs typeface="Arial"/>
              </a:rPr>
              <a:t>(256)</a:t>
            </a:r>
            <a:r>
              <a:rPr sz="2400" b="1" spc="-10" dirty="0">
                <a:latin typeface="宋体"/>
                <a:cs typeface="宋体"/>
              </a:rPr>
              <a:t>所</a:t>
            </a:r>
            <a:endParaRPr sz="2400" dirty="0">
              <a:latin typeface="宋体"/>
              <a:cs typeface="宋体"/>
            </a:endParaRPr>
          </a:p>
          <a:p>
            <a:pPr marL="12700" marR="233679">
              <a:lnSpc>
                <a:spcPct val="120000"/>
              </a:lnSpc>
            </a:pPr>
            <a:r>
              <a:rPr sz="2400" b="1" dirty="0">
                <a:latin typeface="宋体"/>
                <a:cs typeface="宋体"/>
              </a:rPr>
              <a:t>占的比例是非常小的，而且极易避开，因此，弱密钥的存在 </a:t>
            </a:r>
            <a:r>
              <a:rPr sz="2400" b="1" spc="-5" dirty="0">
                <a:latin typeface="宋体"/>
                <a:cs typeface="宋体"/>
              </a:rPr>
              <a:t>对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的安全性威胁不大。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灯片编号占位符 5">
            <a:extLst>
              <a:ext uri="{FF2B5EF4-FFF2-40B4-BE49-F238E27FC236}">
                <a16:creationId xmlns:a16="http://schemas.microsoft.com/office/drawing/2014/main" id="{C136E5E5-D2DC-4D75-87E9-6421D7119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7D40D7EE-1022-4342-87F4-68B9A20DB787}" type="slidenum">
              <a:rPr lang="en-US" altLang="zh-CN" sz="1600"/>
              <a:pPr algn="r"/>
              <a:t>54</a:t>
            </a:fld>
            <a:endParaRPr lang="en-US" altLang="zh-CN" sz="160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11F01D2-75EA-4752-B46B-BFD45062E17B}"/>
              </a:ext>
            </a:extLst>
          </p:cNvPr>
          <p:cNvCxnSpPr>
            <a:cxnSpLocks/>
          </p:cNvCxnSpPr>
          <p:nvPr/>
        </p:nvCxnSpPr>
        <p:spPr>
          <a:xfrm>
            <a:off x="898526" y="1557940"/>
            <a:ext cx="7267574" cy="128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FD6B323-5BE5-4B2C-9439-75F270C6E032}"/>
              </a:ext>
            </a:extLst>
          </p:cNvPr>
          <p:cNvCxnSpPr>
            <a:cxnSpLocks/>
          </p:cNvCxnSpPr>
          <p:nvPr/>
        </p:nvCxnSpPr>
        <p:spPr>
          <a:xfrm>
            <a:off x="850900" y="6637337"/>
            <a:ext cx="7467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F9C57FA-DDFB-4DA5-9F78-1EDEDE218972}"/>
              </a:ext>
            </a:extLst>
          </p:cNvPr>
          <p:cNvCxnSpPr>
            <a:cxnSpLocks/>
          </p:cNvCxnSpPr>
          <p:nvPr/>
        </p:nvCxnSpPr>
        <p:spPr>
          <a:xfrm flipV="1">
            <a:off x="917711" y="2235977"/>
            <a:ext cx="7248389" cy="581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697" name="文本框 16">
            <a:extLst>
              <a:ext uri="{FF2B5EF4-FFF2-40B4-BE49-F238E27FC236}">
                <a16:creationId xmlns:a16="http://schemas.microsoft.com/office/drawing/2014/main" id="{EBE071BE-341B-4895-BA0C-676949EB9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508" y="1747409"/>
            <a:ext cx="32385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初始密钥（十六进制表示）</a:t>
            </a:r>
          </a:p>
        </p:txBody>
      </p:sp>
      <p:sp>
        <p:nvSpPr>
          <p:cNvPr id="71704" name="文本框 23">
            <a:extLst>
              <a:ext uri="{FF2B5EF4-FFF2-40B4-BE49-F238E27FC236}">
                <a16:creationId xmlns:a16="http://schemas.microsoft.com/office/drawing/2014/main" id="{709E7BC5-CBDF-419F-91D2-354BE7B3C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579" y="2306638"/>
            <a:ext cx="401955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01 FE 01 FE 01 FE 01 FE 01 FE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FE 01 FE 01 FE 01 FE 01 FE 01</a:t>
            </a:r>
          </a:p>
        </p:txBody>
      </p:sp>
      <p:sp>
        <p:nvSpPr>
          <p:cNvPr id="71705" name="文本框 24">
            <a:extLst>
              <a:ext uri="{FF2B5EF4-FFF2-40B4-BE49-F238E27FC236}">
                <a16:creationId xmlns:a16="http://schemas.microsoft.com/office/drawing/2014/main" id="{249C252B-7A9B-4700-A337-C31E944CF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933" y="3071847"/>
            <a:ext cx="391477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1F E0 1F E0 0E F1 0E F1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E0 1F E0 1F F1 0E F1 0E</a:t>
            </a:r>
          </a:p>
        </p:txBody>
      </p:sp>
      <p:sp>
        <p:nvSpPr>
          <p:cNvPr id="71706" name="文本框 25">
            <a:extLst>
              <a:ext uri="{FF2B5EF4-FFF2-40B4-BE49-F238E27FC236}">
                <a16:creationId xmlns:a16="http://schemas.microsoft.com/office/drawing/2014/main" id="{F4CDC88B-5244-4ECB-B59A-CE60BEC8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579" y="3838609"/>
            <a:ext cx="295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01 E0 01 E0 01 F1 01 F1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E0 01 E0 01 F1 01 F1 01 </a:t>
            </a:r>
          </a:p>
        </p:txBody>
      </p:sp>
      <p:sp>
        <p:nvSpPr>
          <p:cNvPr id="71707" name="文本框 26">
            <a:extLst>
              <a:ext uri="{FF2B5EF4-FFF2-40B4-BE49-F238E27FC236}">
                <a16:creationId xmlns:a16="http://schemas.microsoft.com/office/drawing/2014/main" id="{B6256DCB-EF71-4120-BC73-0E87D860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996" y="4545013"/>
            <a:ext cx="3057525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1F FE 1F FE 0E FE 0E FE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FE 1F FE 1F FE 0E FE 0E</a:t>
            </a:r>
          </a:p>
        </p:txBody>
      </p:sp>
      <p:sp>
        <p:nvSpPr>
          <p:cNvPr id="71708" name="文本框 27">
            <a:extLst>
              <a:ext uri="{FF2B5EF4-FFF2-40B4-BE49-F238E27FC236}">
                <a16:creationId xmlns:a16="http://schemas.microsoft.com/office/drawing/2014/main" id="{118D98F9-2137-4479-A4A5-50D956143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996" y="5319748"/>
            <a:ext cx="35337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01 1F 01 1F 01 0E 01 0E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1F 01 1F 01 0E 01 0E 01</a:t>
            </a:r>
          </a:p>
        </p:txBody>
      </p:sp>
      <p:sp>
        <p:nvSpPr>
          <p:cNvPr id="71709" name="文本框 28">
            <a:extLst>
              <a:ext uri="{FF2B5EF4-FFF2-40B4-BE49-F238E27FC236}">
                <a16:creationId xmlns:a16="http://schemas.microsoft.com/office/drawing/2014/main" id="{8F919C27-EDA7-4983-B770-704EF012C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6996" y="5978358"/>
            <a:ext cx="33353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E0 FE E0 FE F1 FE F1 FE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dirty="0"/>
              <a:t>FE E0 FE E0 FE F1 FE F1</a:t>
            </a: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C57994B8-D9B3-40C4-9AEC-CF6A62ADD896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254964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半弱密钥表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2485812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15009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密钥搜索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2115311"/>
            <a:ext cx="158495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5024628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6196584"/>
            <a:ext cx="158495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77473" y="1848103"/>
            <a:ext cx="8327390" cy="45840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DES</a:t>
            </a: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的强度：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56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比特的密钥长度</a:t>
            </a:r>
            <a:endParaRPr sz="2400" dirty="0">
              <a:latin typeface="宋体"/>
              <a:cs typeface="宋体"/>
            </a:endParaRPr>
          </a:p>
          <a:p>
            <a:pPr marL="412115" indent="-285115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SzPct val="120000"/>
              <a:buFont typeface="Wingdings"/>
              <a:buChar char=""/>
              <a:tabLst>
                <a:tab pos="412750" algn="l"/>
              </a:tabLst>
            </a:pPr>
            <a:r>
              <a:rPr sz="2000" b="1" spc="-5" dirty="0">
                <a:latin typeface="宋体"/>
                <a:cs typeface="宋体"/>
              </a:rPr>
              <a:t>如果每秒搜索</a:t>
            </a:r>
            <a:r>
              <a:rPr sz="2000" b="1" spc="10" dirty="0">
                <a:latin typeface="宋体"/>
                <a:cs typeface="宋体"/>
              </a:rPr>
              <a:t>10</a:t>
            </a:r>
            <a:r>
              <a:rPr sz="1950" b="1" spc="15" baseline="25641" dirty="0">
                <a:latin typeface="宋体"/>
                <a:cs typeface="宋体"/>
              </a:rPr>
              <a:t>6</a:t>
            </a:r>
            <a:r>
              <a:rPr sz="2000" b="1" spc="-5" dirty="0">
                <a:latin typeface="宋体"/>
                <a:cs typeface="宋体"/>
              </a:rPr>
              <a:t>个密钥，大约需要</a:t>
            </a:r>
            <a:r>
              <a:rPr sz="2000" b="1" dirty="0">
                <a:latin typeface="宋体"/>
                <a:cs typeface="宋体"/>
              </a:rPr>
              <a:t>100</a:t>
            </a:r>
            <a:r>
              <a:rPr sz="2000" b="1" spc="-5" dirty="0">
                <a:latin typeface="宋体"/>
                <a:cs typeface="宋体"/>
              </a:rPr>
              <a:t>年。</a:t>
            </a:r>
            <a:endParaRPr sz="2000" dirty="0">
              <a:latin typeface="宋体"/>
              <a:cs typeface="宋体"/>
            </a:endParaRPr>
          </a:p>
          <a:p>
            <a:pPr marL="412115" marR="401955" indent="-285115">
              <a:lnSpc>
                <a:spcPct val="150000"/>
              </a:lnSpc>
              <a:buClr>
                <a:srgbClr val="FF0000"/>
              </a:buClr>
              <a:buSzPct val="120000"/>
              <a:buFont typeface="Wingdings"/>
              <a:buChar char=""/>
              <a:tabLst>
                <a:tab pos="412750" algn="l"/>
              </a:tabLst>
            </a:pPr>
            <a:r>
              <a:rPr sz="2000" b="1" spc="-5" dirty="0">
                <a:latin typeface="宋体"/>
                <a:cs typeface="宋体"/>
              </a:rPr>
              <a:t>如果采用并行技术</a:t>
            </a:r>
            <a:r>
              <a:rPr sz="2000" b="1" dirty="0">
                <a:latin typeface="宋体"/>
                <a:cs typeface="宋体"/>
              </a:rPr>
              <a:t>，97</a:t>
            </a:r>
            <a:r>
              <a:rPr sz="2000" b="1" spc="-5" dirty="0">
                <a:latin typeface="宋体"/>
                <a:cs typeface="宋体"/>
              </a:rPr>
              <a:t>年</a:t>
            </a:r>
            <a:r>
              <a:rPr sz="2000" b="1" dirty="0">
                <a:latin typeface="宋体"/>
                <a:cs typeface="宋体"/>
              </a:rPr>
              <a:t>10</a:t>
            </a:r>
            <a:r>
              <a:rPr sz="2000" b="1" spc="-5" dirty="0">
                <a:latin typeface="宋体"/>
                <a:cs typeface="宋体"/>
              </a:rPr>
              <a:t>万美金的机器</a:t>
            </a:r>
            <a:r>
              <a:rPr sz="2000" b="1" dirty="0">
                <a:latin typeface="宋体"/>
                <a:cs typeface="宋体"/>
              </a:rPr>
              <a:t>（5760</a:t>
            </a:r>
            <a:r>
              <a:rPr sz="2000" b="1" spc="-5" dirty="0">
                <a:latin typeface="宋体"/>
                <a:cs typeface="宋体"/>
              </a:rPr>
              <a:t>个搜索</a:t>
            </a:r>
            <a:r>
              <a:rPr sz="2000" b="1" spc="5" dirty="0">
                <a:latin typeface="宋体"/>
                <a:cs typeface="宋体"/>
              </a:rPr>
              <a:t>5X10</a:t>
            </a:r>
            <a:r>
              <a:rPr sz="1950" b="1" spc="7" baseline="25641" dirty="0">
                <a:latin typeface="宋体"/>
                <a:cs typeface="宋体"/>
              </a:rPr>
              <a:t>7</a:t>
            </a:r>
            <a:r>
              <a:rPr sz="2000" b="1" spc="5" dirty="0">
                <a:latin typeface="宋体"/>
                <a:cs typeface="宋体"/>
              </a:rPr>
              <a:t>芯片）  </a:t>
            </a:r>
            <a:r>
              <a:rPr sz="2000" b="1" spc="-5" dirty="0">
                <a:latin typeface="宋体"/>
                <a:cs typeface="宋体"/>
              </a:rPr>
              <a:t>可以在</a:t>
            </a:r>
            <a:r>
              <a:rPr sz="2000" b="1" dirty="0">
                <a:latin typeface="宋体"/>
                <a:cs typeface="宋体"/>
              </a:rPr>
              <a:t>1.5</a:t>
            </a:r>
            <a:r>
              <a:rPr sz="2000" b="1" spc="-5" dirty="0">
                <a:latin typeface="宋体"/>
                <a:cs typeface="宋体"/>
              </a:rPr>
              <a:t>天用穷举法找到</a:t>
            </a:r>
            <a:r>
              <a:rPr sz="2000" b="1" dirty="0">
                <a:latin typeface="宋体"/>
                <a:cs typeface="宋体"/>
              </a:rPr>
              <a:t>DES</a:t>
            </a:r>
            <a:r>
              <a:rPr sz="2000" b="1" spc="-5" dirty="0">
                <a:latin typeface="宋体"/>
                <a:cs typeface="宋体"/>
              </a:rPr>
              <a:t>密钥。</a:t>
            </a:r>
            <a:endParaRPr sz="2000" dirty="0">
              <a:latin typeface="宋体"/>
              <a:cs typeface="宋体"/>
            </a:endParaRPr>
          </a:p>
          <a:p>
            <a:pPr marL="412115" marR="492125" indent="-285115">
              <a:lnSpc>
                <a:spcPct val="150000"/>
              </a:lnSpc>
              <a:buClr>
                <a:srgbClr val="FF0000"/>
              </a:buClr>
              <a:buSzPct val="120000"/>
              <a:buFont typeface="Wingdings"/>
              <a:buChar char=""/>
              <a:tabLst>
                <a:tab pos="412750" algn="l"/>
              </a:tabLst>
            </a:pPr>
            <a:r>
              <a:rPr sz="2000" b="1" spc="-5" dirty="0">
                <a:latin typeface="宋体"/>
                <a:cs typeface="宋体"/>
              </a:rPr>
              <a:t>密钥分割的方法，利用</a:t>
            </a:r>
            <a:r>
              <a:rPr sz="2000" b="1" dirty="0">
                <a:latin typeface="宋体"/>
                <a:cs typeface="宋体"/>
              </a:rPr>
              <a:t>Internet</a:t>
            </a:r>
            <a:r>
              <a:rPr sz="2000" b="1" spc="-5" dirty="0">
                <a:latin typeface="宋体"/>
                <a:cs typeface="宋体"/>
              </a:rPr>
              <a:t>的分布式计算能力，组织志愿军连 接了</a:t>
            </a:r>
            <a:r>
              <a:rPr sz="2000" b="1" dirty="0">
                <a:latin typeface="宋体"/>
                <a:cs typeface="宋体"/>
              </a:rPr>
              <a:t>100000</a:t>
            </a:r>
            <a:r>
              <a:rPr sz="2000" b="1" spc="-5" dirty="0">
                <a:latin typeface="宋体"/>
                <a:cs typeface="宋体"/>
              </a:rPr>
              <a:t>台计算机系统，在</a:t>
            </a:r>
            <a:r>
              <a:rPr sz="2000" b="1" dirty="0">
                <a:latin typeface="宋体"/>
                <a:cs typeface="宋体"/>
              </a:rPr>
              <a:t>22</a:t>
            </a:r>
            <a:r>
              <a:rPr sz="2000" b="1" spc="-5" dirty="0">
                <a:latin typeface="宋体"/>
                <a:cs typeface="宋体"/>
              </a:rPr>
              <a:t>小时</a:t>
            </a:r>
            <a:r>
              <a:rPr sz="2000" b="1" dirty="0">
                <a:latin typeface="宋体"/>
                <a:cs typeface="宋体"/>
              </a:rPr>
              <a:t>15</a:t>
            </a:r>
            <a:r>
              <a:rPr sz="2000" b="1" spc="-5" dirty="0">
                <a:latin typeface="宋体"/>
                <a:cs typeface="宋体"/>
              </a:rPr>
              <a:t>分钟完成</a:t>
            </a:r>
            <a:r>
              <a:rPr sz="2000" b="1" dirty="0">
                <a:latin typeface="宋体"/>
                <a:cs typeface="宋体"/>
              </a:rPr>
              <a:t>DES</a:t>
            </a:r>
            <a:r>
              <a:rPr sz="2000" b="1" spc="-5" dirty="0">
                <a:latin typeface="宋体"/>
                <a:cs typeface="宋体"/>
              </a:rPr>
              <a:t>算法的攻击。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最近的一次评估是在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1994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年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月，当时决定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1998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年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12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月以后，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DES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不再作为联邦加密标准。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AES</a:t>
            </a:r>
            <a:r>
              <a:rPr sz="2400" b="1" spc="-1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128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位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取代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DES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差分分析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77473" y="1758187"/>
            <a:ext cx="7990205" cy="4798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7385">
              <a:lnSpc>
                <a:spcPct val="145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差分分析是一种攻击迭代密码体制的选择明文攻击方 法，与一般统计分析法的不同之处是，它不是直接分析密 文或密钥和明文的统计相关性，</a:t>
            </a:r>
            <a:r>
              <a:rPr sz="2400" b="1" u="sng" dirty="0">
                <a:latin typeface="宋体"/>
                <a:cs typeface="宋体"/>
              </a:rPr>
              <a:t>而是分析一对给定明文的 异或（称为差分）与对应密文对的异或之间的统计相关性</a:t>
            </a:r>
            <a:r>
              <a:rPr sz="2400" b="1" dirty="0">
                <a:latin typeface="宋体"/>
                <a:cs typeface="宋体"/>
              </a:rPr>
              <a:t>。 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差分分析的基本思想</a:t>
            </a:r>
            <a:r>
              <a:rPr sz="2400" b="1" dirty="0">
                <a:latin typeface="宋体"/>
                <a:cs typeface="宋体"/>
              </a:rPr>
              <a:t>是在要攻击的迭代密码系统中找出某 些高概率的明文差分和密文差分对来推算密钥。利用此法 </a:t>
            </a:r>
            <a:r>
              <a:rPr sz="2400" b="1" spc="-5" dirty="0">
                <a:latin typeface="宋体"/>
                <a:cs typeface="宋体"/>
              </a:rPr>
              <a:t>攻击</a:t>
            </a:r>
            <a:r>
              <a:rPr sz="2400" b="1" spc="-5" dirty="0">
                <a:latin typeface="Arial"/>
                <a:cs typeface="Arial"/>
              </a:rPr>
              <a:t>DES</a:t>
            </a:r>
            <a:r>
              <a:rPr sz="2400" b="1" spc="-5" dirty="0">
                <a:latin typeface="宋体"/>
                <a:cs typeface="宋体"/>
              </a:rPr>
              <a:t>，需要</a:t>
            </a:r>
            <a:r>
              <a:rPr sz="2400" b="1" dirty="0">
                <a:latin typeface="宋体"/>
                <a:cs typeface="宋体"/>
              </a:rPr>
              <a:t>用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2</a:t>
            </a:r>
            <a:r>
              <a:rPr sz="2400" b="1" spc="-7" baseline="24305" dirty="0">
                <a:solidFill>
                  <a:srgbClr val="FD1813"/>
                </a:solidFill>
                <a:latin typeface="Arial"/>
                <a:cs typeface="Arial"/>
              </a:rPr>
              <a:t>47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个选择明文和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2</a:t>
            </a:r>
            <a:r>
              <a:rPr sz="2400" b="1" spc="-7" baseline="24305" dirty="0">
                <a:solidFill>
                  <a:srgbClr val="FD1813"/>
                </a:solidFill>
                <a:latin typeface="Arial"/>
                <a:cs typeface="Arial"/>
              </a:rPr>
              <a:t>47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次加密运算</a:t>
            </a:r>
            <a:r>
              <a:rPr sz="2400" b="1" dirty="0">
                <a:latin typeface="宋体"/>
                <a:cs typeface="宋体"/>
              </a:rPr>
              <a:t>，比穷举 搜索的工作量大大减少。然而找到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47</a:t>
            </a:r>
            <a:r>
              <a:rPr sz="2400" b="1" dirty="0">
                <a:latin typeface="宋体"/>
                <a:cs typeface="宋体"/>
              </a:rPr>
              <a:t>个选择明文的要求使 这种攻击只有理论上的意义。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6567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线性分析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653673" y="1829816"/>
            <a:ext cx="7771130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057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该方法是</a:t>
            </a:r>
            <a:r>
              <a:rPr sz="2400" b="1" spc="-5" dirty="0">
                <a:latin typeface="Arial"/>
                <a:cs typeface="Arial"/>
              </a:rPr>
              <a:t>Mitsuru Matsui</a:t>
            </a:r>
            <a:r>
              <a:rPr sz="2400" b="1" spc="-5" dirty="0">
                <a:latin typeface="宋体"/>
                <a:cs typeface="宋体"/>
              </a:rPr>
              <a:t>于</a:t>
            </a:r>
            <a:r>
              <a:rPr sz="2400" b="1" spc="-5" dirty="0">
                <a:latin typeface="Arial"/>
                <a:cs typeface="Arial"/>
              </a:rPr>
              <a:t>1993</a:t>
            </a:r>
            <a:r>
              <a:rPr sz="2400" b="1" dirty="0">
                <a:latin typeface="宋体"/>
                <a:cs typeface="宋体"/>
              </a:rPr>
              <a:t>年公开的另一种对 分组密码进行分析攻击的方法，这种方法试图通过大量的 </a:t>
            </a:r>
            <a:r>
              <a:rPr sz="2400" b="1" spc="-5" dirty="0">
                <a:latin typeface="宋体"/>
                <a:cs typeface="宋体"/>
              </a:rPr>
              <a:t>“明</a:t>
            </a:r>
            <a:r>
              <a:rPr sz="2400" b="1" spc="-5" dirty="0">
                <a:latin typeface="Arial"/>
                <a:cs typeface="Arial"/>
              </a:rPr>
              <a:t>---</a:t>
            </a:r>
            <a:r>
              <a:rPr sz="2400" b="1" dirty="0">
                <a:latin typeface="宋体"/>
                <a:cs typeface="宋体"/>
              </a:rPr>
              <a:t>密文对”找出分组密码算法中与密钥有关的线性方 程，然后试着得到大量的这类关系从而确定密钥。其基本 </a:t>
            </a:r>
            <a:r>
              <a:rPr sz="2400" b="1" spc="-5" dirty="0">
                <a:latin typeface="宋体"/>
                <a:cs typeface="宋体"/>
              </a:rPr>
              <a:t>思想是以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最佳的线性函数</a:t>
            </a:r>
            <a:r>
              <a:rPr sz="2400" b="1" dirty="0">
                <a:latin typeface="宋体"/>
                <a:cs typeface="宋体"/>
              </a:rPr>
              <a:t>逼近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的非线性变换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盒，这 是一种已知明文攻击方法，可以在有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2</a:t>
            </a:r>
            <a:r>
              <a:rPr sz="2400" b="1" spc="-7" baseline="24305" dirty="0">
                <a:solidFill>
                  <a:srgbClr val="FD1813"/>
                </a:solidFill>
                <a:latin typeface="Arial"/>
                <a:cs typeface="Arial"/>
              </a:rPr>
              <a:t>4</a:t>
            </a:r>
            <a:r>
              <a:rPr sz="2400" b="1" baseline="24305" dirty="0">
                <a:solidFill>
                  <a:srgbClr val="FD1813"/>
                </a:solidFill>
                <a:latin typeface="Arial"/>
                <a:cs typeface="Arial"/>
              </a:rPr>
              <a:t>3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个已知明</a:t>
            </a:r>
            <a:r>
              <a:rPr sz="2400" b="1" spc="5" dirty="0">
                <a:solidFill>
                  <a:srgbClr val="FD1813"/>
                </a:solidFill>
                <a:latin typeface="宋体"/>
                <a:cs typeface="宋体"/>
              </a:rPr>
              <a:t>文</a:t>
            </a:r>
            <a:r>
              <a:rPr sz="2400" b="1" dirty="0">
                <a:latin typeface="宋体"/>
                <a:cs typeface="宋体"/>
              </a:rPr>
              <a:t>的情况 </a:t>
            </a:r>
            <a:r>
              <a:rPr sz="2400" b="1" spc="-5" dirty="0">
                <a:latin typeface="宋体"/>
                <a:cs typeface="宋体"/>
              </a:rPr>
              <a:t>下破译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。虽然获得已知明文比选择明文更容易，但线 性分析作为一种攻击手段在实际上仍然不可行。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1676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多重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1961388"/>
            <a:ext cx="158495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4409694"/>
            <a:ext cx="158495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7473" y="1696466"/>
            <a:ext cx="742315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130" algn="just">
              <a:lnSpc>
                <a:spcPct val="13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为了提高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的安全性能，并充分利用有关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的现有 软件和硬件资源，可以使用多</a:t>
            </a:r>
            <a:r>
              <a:rPr sz="2400" b="1" spc="-5" dirty="0">
                <a:latin typeface="宋体"/>
                <a:cs typeface="宋体"/>
              </a:rPr>
              <a:t>重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。多重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就是使 用多个密钥利</a:t>
            </a:r>
            <a:r>
              <a:rPr sz="2400" b="1" spc="-15" dirty="0">
                <a:latin typeface="宋体"/>
                <a:cs typeface="宋体"/>
              </a:rPr>
              <a:t>用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对明文进行多次加密。使用多重</a:t>
            </a:r>
            <a:endParaRPr sz="2400">
              <a:latin typeface="宋体"/>
              <a:cs typeface="宋体"/>
            </a:endParaRPr>
          </a:p>
          <a:p>
            <a:pPr marL="12700" marR="37465" algn="just">
              <a:lnSpc>
                <a:spcPct val="130000"/>
              </a:lnSpc>
            </a:pP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可以增加密钥量，从而大大提高抵抗对密钥的穷举 </a:t>
            </a:r>
            <a:r>
              <a:rPr sz="2400" b="1" spc="-5" dirty="0">
                <a:latin typeface="宋体"/>
                <a:cs typeface="宋体"/>
              </a:rPr>
              <a:t>搜索攻击的能力。</a:t>
            </a:r>
            <a:endParaRPr sz="2400">
              <a:latin typeface="宋体"/>
              <a:cs typeface="宋体"/>
            </a:endParaRPr>
          </a:p>
          <a:p>
            <a:pPr marL="12700" algn="just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已经证明多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重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DES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并不等价于使用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一个</a:t>
            </a: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56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位密钥的单重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44231" y="5477255"/>
            <a:ext cx="183642" cy="196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4231" y="6117335"/>
            <a:ext cx="183642" cy="196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77473" y="4558008"/>
            <a:ext cx="1469390" cy="1836420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2400" b="1" dirty="0">
                <a:solidFill>
                  <a:srgbClr val="0000FF"/>
                </a:solidFill>
                <a:latin typeface="Arial"/>
                <a:cs typeface="Arial"/>
              </a:rPr>
              <a:t>DES</a:t>
            </a: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ts val="5040"/>
              </a:lnSpc>
              <a:spcBef>
                <a:spcPts val="375"/>
              </a:spcBef>
            </a:pPr>
            <a:r>
              <a:rPr sz="2800" b="1" spc="-5" dirty="0">
                <a:latin typeface="宋体"/>
                <a:cs typeface="宋体"/>
              </a:rPr>
              <a:t>二重</a:t>
            </a:r>
            <a:r>
              <a:rPr sz="2800" b="1" spc="-5" dirty="0">
                <a:latin typeface="Arial"/>
                <a:cs typeface="Arial"/>
              </a:rPr>
              <a:t>DES </a:t>
            </a:r>
            <a:r>
              <a:rPr sz="2800" b="1" spc="-5" dirty="0">
                <a:latin typeface="宋体"/>
                <a:cs typeface="宋体"/>
              </a:rPr>
              <a:t>三重</a:t>
            </a:r>
            <a:r>
              <a:rPr sz="2800" b="1" spc="-5" dirty="0">
                <a:latin typeface="Arial"/>
                <a:cs typeface="Arial"/>
              </a:rPr>
              <a:t>DES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433713" y="4621529"/>
            <a:ext cx="7485380" cy="1495806"/>
          </a:xfrm>
          <a:custGeom>
            <a:avLst/>
            <a:gdLst/>
            <a:ahLst/>
            <a:cxnLst/>
            <a:rect l="l" t="t" r="r" b="b"/>
            <a:pathLst>
              <a:path w="7485380" h="2133600">
                <a:moveTo>
                  <a:pt x="699094" y="405926"/>
                </a:moveTo>
                <a:lnTo>
                  <a:pt x="0" y="0"/>
                </a:lnTo>
                <a:lnTo>
                  <a:pt x="15240" y="20286"/>
                </a:lnTo>
                <a:lnTo>
                  <a:pt x="15240" y="19811"/>
                </a:lnTo>
                <a:lnTo>
                  <a:pt x="22098" y="12953"/>
                </a:lnTo>
                <a:lnTo>
                  <a:pt x="36562" y="32202"/>
                </a:lnTo>
                <a:lnTo>
                  <a:pt x="698754" y="417009"/>
                </a:lnTo>
                <a:lnTo>
                  <a:pt x="698754" y="413765"/>
                </a:lnTo>
                <a:lnTo>
                  <a:pt x="699094" y="405926"/>
                </a:lnTo>
                <a:close/>
              </a:path>
              <a:path w="7485380" h="2133600">
                <a:moveTo>
                  <a:pt x="36562" y="32202"/>
                </a:moveTo>
                <a:lnTo>
                  <a:pt x="22098" y="12953"/>
                </a:lnTo>
                <a:lnTo>
                  <a:pt x="15240" y="19811"/>
                </a:lnTo>
                <a:lnTo>
                  <a:pt x="36562" y="32202"/>
                </a:lnTo>
                <a:close/>
              </a:path>
              <a:path w="7485380" h="2133600">
                <a:moveTo>
                  <a:pt x="742188" y="1932431"/>
                </a:moveTo>
                <a:lnTo>
                  <a:pt x="735330" y="1917191"/>
                </a:lnTo>
                <a:lnTo>
                  <a:pt x="729234" y="1901952"/>
                </a:lnTo>
                <a:lnTo>
                  <a:pt x="723900" y="1885950"/>
                </a:lnTo>
                <a:lnTo>
                  <a:pt x="723900" y="1886712"/>
                </a:lnTo>
                <a:lnTo>
                  <a:pt x="714678" y="1849529"/>
                </a:lnTo>
                <a:lnTo>
                  <a:pt x="708908" y="1806248"/>
                </a:lnTo>
                <a:lnTo>
                  <a:pt x="708660" y="926591"/>
                </a:lnTo>
                <a:lnTo>
                  <a:pt x="36562" y="32202"/>
                </a:lnTo>
                <a:lnTo>
                  <a:pt x="15240" y="19811"/>
                </a:lnTo>
                <a:lnTo>
                  <a:pt x="15240" y="20286"/>
                </a:lnTo>
                <a:lnTo>
                  <a:pt x="698754" y="930149"/>
                </a:lnTo>
                <a:lnTo>
                  <a:pt x="698754" y="928115"/>
                </a:lnTo>
                <a:lnTo>
                  <a:pt x="699516" y="931163"/>
                </a:lnTo>
                <a:lnTo>
                  <a:pt x="699516" y="1803653"/>
                </a:lnTo>
                <a:lnTo>
                  <a:pt x="708617" y="1867547"/>
                </a:lnTo>
                <a:lnTo>
                  <a:pt x="722982" y="1913007"/>
                </a:lnTo>
                <a:lnTo>
                  <a:pt x="741426" y="1951859"/>
                </a:lnTo>
                <a:lnTo>
                  <a:pt x="741426" y="1932431"/>
                </a:lnTo>
                <a:lnTo>
                  <a:pt x="742188" y="1932431"/>
                </a:lnTo>
                <a:close/>
              </a:path>
              <a:path w="7485380" h="2133600">
                <a:moveTo>
                  <a:pt x="708452" y="411359"/>
                </a:moveTo>
                <a:lnTo>
                  <a:pt x="699094" y="405926"/>
                </a:lnTo>
                <a:lnTo>
                  <a:pt x="698754" y="413765"/>
                </a:lnTo>
                <a:lnTo>
                  <a:pt x="708409" y="414508"/>
                </a:lnTo>
                <a:lnTo>
                  <a:pt x="708452" y="411359"/>
                </a:lnTo>
                <a:close/>
              </a:path>
              <a:path w="7485380" h="2133600">
                <a:moveTo>
                  <a:pt x="708409" y="414508"/>
                </a:moveTo>
                <a:lnTo>
                  <a:pt x="698754" y="413765"/>
                </a:lnTo>
                <a:lnTo>
                  <a:pt x="701040" y="418337"/>
                </a:lnTo>
                <a:lnTo>
                  <a:pt x="701040" y="451865"/>
                </a:lnTo>
                <a:lnTo>
                  <a:pt x="707898" y="451865"/>
                </a:lnTo>
                <a:lnTo>
                  <a:pt x="708409" y="414508"/>
                </a:lnTo>
                <a:close/>
              </a:path>
              <a:path w="7485380" h="2133600">
                <a:moveTo>
                  <a:pt x="701040" y="418337"/>
                </a:moveTo>
                <a:lnTo>
                  <a:pt x="698754" y="413765"/>
                </a:lnTo>
                <a:lnTo>
                  <a:pt x="698754" y="417009"/>
                </a:lnTo>
                <a:lnTo>
                  <a:pt x="701040" y="418337"/>
                </a:lnTo>
                <a:close/>
              </a:path>
              <a:path w="7485380" h="2133600">
                <a:moveTo>
                  <a:pt x="701040" y="451865"/>
                </a:moveTo>
                <a:lnTo>
                  <a:pt x="701040" y="418337"/>
                </a:lnTo>
                <a:lnTo>
                  <a:pt x="698754" y="417009"/>
                </a:lnTo>
                <a:lnTo>
                  <a:pt x="698754" y="451865"/>
                </a:lnTo>
                <a:lnTo>
                  <a:pt x="701040" y="451865"/>
                </a:lnTo>
                <a:close/>
              </a:path>
              <a:path w="7485380" h="2133600">
                <a:moveTo>
                  <a:pt x="699516" y="931163"/>
                </a:moveTo>
                <a:lnTo>
                  <a:pt x="698754" y="928115"/>
                </a:lnTo>
                <a:lnTo>
                  <a:pt x="698754" y="930149"/>
                </a:lnTo>
                <a:lnTo>
                  <a:pt x="699516" y="931163"/>
                </a:lnTo>
                <a:close/>
              </a:path>
              <a:path w="7485380" h="2133600">
                <a:moveTo>
                  <a:pt x="699516" y="1803653"/>
                </a:moveTo>
                <a:lnTo>
                  <a:pt x="699516" y="931163"/>
                </a:lnTo>
                <a:lnTo>
                  <a:pt x="698754" y="930149"/>
                </a:lnTo>
                <a:lnTo>
                  <a:pt x="698754" y="1786127"/>
                </a:lnTo>
                <a:lnTo>
                  <a:pt x="699516" y="1803653"/>
                </a:lnTo>
                <a:close/>
              </a:path>
              <a:path w="7485380" h="2133600">
                <a:moveTo>
                  <a:pt x="7485126" y="413765"/>
                </a:moveTo>
                <a:lnTo>
                  <a:pt x="7485126" y="357748"/>
                </a:lnTo>
                <a:lnTo>
                  <a:pt x="7475546" y="314514"/>
                </a:lnTo>
                <a:lnTo>
                  <a:pt x="7459317" y="270368"/>
                </a:lnTo>
                <a:lnTo>
                  <a:pt x="7437285" y="229137"/>
                </a:lnTo>
                <a:lnTo>
                  <a:pt x="7409538" y="191209"/>
                </a:lnTo>
                <a:lnTo>
                  <a:pt x="7376159" y="156971"/>
                </a:lnTo>
                <a:lnTo>
                  <a:pt x="7303504" y="105720"/>
                </a:lnTo>
                <a:lnTo>
                  <a:pt x="7252325" y="84143"/>
                </a:lnTo>
                <a:lnTo>
                  <a:pt x="7198293" y="70977"/>
                </a:lnTo>
                <a:lnTo>
                  <a:pt x="7142988" y="66293"/>
                </a:lnTo>
                <a:lnTo>
                  <a:pt x="1046226" y="66293"/>
                </a:lnTo>
                <a:lnTo>
                  <a:pt x="998690" y="69530"/>
                </a:lnTo>
                <a:lnTo>
                  <a:pt x="952890" y="79109"/>
                </a:lnTo>
                <a:lnTo>
                  <a:pt x="909325" y="94592"/>
                </a:lnTo>
                <a:lnTo>
                  <a:pt x="868493" y="115546"/>
                </a:lnTo>
                <a:lnTo>
                  <a:pt x="830892" y="141532"/>
                </a:lnTo>
                <a:lnTo>
                  <a:pt x="797020" y="172115"/>
                </a:lnTo>
                <a:lnTo>
                  <a:pt x="767376" y="206859"/>
                </a:lnTo>
                <a:lnTo>
                  <a:pt x="742457" y="245327"/>
                </a:lnTo>
                <a:lnTo>
                  <a:pt x="722763" y="287082"/>
                </a:lnTo>
                <a:lnTo>
                  <a:pt x="708791" y="331690"/>
                </a:lnTo>
                <a:lnTo>
                  <a:pt x="701040" y="378713"/>
                </a:lnTo>
                <a:lnTo>
                  <a:pt x="699094" y="405926"/>
                </a:lnTo>
                <a:lnTo>
                  <a:pt x="708452" y="411359"/>
                </a:lnTo>
                <a:lnTo>
                  <a:pt x="708660" y="396239"/>
                </a:lnTo>
                <a:lnTo>
                  <a:pt x="708660" y="397001"/>
                </a:lnTo>
                <a:lnTo>
                  <a:pt x="710184" y="379475"/>
                </a:lnTo>
                <a:lnTo>
                  <a:pt x="712470" y="362711"/>
                </a:lnTo>
                <a:lnTo>
                  <a:pt x="715518" y="345947"/>
                </a:lnTo>
                <a:lnTo>
                  <a:pt x="719328" y="329183"/>
                </a:lnTo>
                <a:lnTo>
                  <a:pt x="719328" y="329945"/>
                </a:lnTo>
                <a:lnTo>
                  <a:pt x="723900" y="313181"/>
                </a:lnTo>
                <a:lnTo>
                  <a:pt x="723900" y="313943"/>
                </a:lnTo>
                <a:lnTo>
                  <a:pt x="729234" y="297941"/>
                </a:lnTo>
                <a:lnTo>
                  <a:pt x="735330" y="282701"/>
                </a:lnTo>
                <a:lnTo>
                  <a:pt x="741426" y="269155"/>
                </a:lnTo>
                <a:lnTo>
                  <a:pt x="741426" y="267461"/>
                </a:lnTo>
                <a:lnTo>
                  <a:pt x="749046" y="252983"/>
                </a:lnTo>
                <a:lnTo>
                  <a:pt x="757428" y="238505"/>
                </a:lnTo>
                <a:lnTo>
                  <a:pt x="757428" y="239267"/>
                </a:lnTo>
                <a:lnTo>
                  <a:pt x="765810" y="225996"/>
                </a:lnTo>
                <a:lnTo>
                  <a:pt x="765810" y="225551"/>
                </a:lnTo>
                <a:lnTo>
                  <a:pt x="775716" y="211835"/>
                </a:lnTo>
                <a:lnTo>
                  <a:pt x="807529" y="175069"/>
                </a:lnTo>
                <a:lnTo>
                  <a:pt x="844296" y="143255"/>
                </a:lnTo>
                <a:lnTo>
                  <a:pt x="858012" y="133349"/>
                </a:lnTo>
                <a:lnTo>
                  <a:pt x="858012" y="133630"/>
                </a:lnTo>
                <a:lnTo>
                  <a:pt x="870966" y="125449"/>
                </a:lnTo>
                <a:lnTo>
                  <a:pt x="870966" y="124967"/>
                </a:lnTo>
                <a:lnTo>
                  <a:pt x="885444" y="116585"/>
                </a:lnTo>
                <a:lnTo>
                  <a:pt x="899922" y="108965"/>
                </a:lnTo>
                <a:lnTo>
                  <a:pt x="899922" y="109727"/>
                </a:lnTo>
                <a:lnTo>
                  <a:pt x="915162" y="102869"/>
                </a:lnTo>
                <a:lnTo>
                  <a:pt x="930402" y="96773"/>
                </a:lnTo>
                <a:lnTo>
                  <a:pt x="945642" y="91693"/>
                </a:lnTo>
                <a:lnTo>
                  <a:pt x="945642" y="91439"/>
                </a:lnTo>
                <a:lnTo>
                  <a:pt x="961644" y="87075"/>
                </a:lnTo>
                <a:lnTo>
                  <a:pt x="961644" y="86867"/>
                </a:lnTo>
                <a:lnTo>
                  <a:pt x="978408" y="83057"/>
                </a:lnTo>
                <a:lnTo>
                  <a:pt x="995172" y="80009"/>
                </a:lnTo>
                <a:lnTo>
                  <a:pt x="1011936" y="77723"/>
                </a:lnTo>
                <a:lnTo>
                  <a:pt x="1028700" y="76266"/>
                </a:lnTo>
                <a:lnTo>
                  <a:pt x="7160513" y="76266"/>
                </a:lnTo>
                <a:lnTo>
                  <a:pt x="7210806" y="83057"/>
                </a:lnTo>
                <a:lnTo>
                  <a:pt x="7227569" y="86867"/>
                </a:lnTo>
                <a:lnTo>
                  <a:pt x="7227569" y="87075"/>
                </a:lnTo>
                <a:lnTo>
                  <a:pt x="7243571" y="91439"/>
                </a:lnTo>
                <a:lnTo>
                  <a:pt x="7243571" y="91693"/>
                </a:lnTo>
                <a:lnTo>
                  <a:pt x="7258811" y="96773"/>
                </a:lnTo>
                <a:lnTo>
                  <a:pt x="7274052" y="102869"/>
                </a:lnTo>
                <a:lnTo>
                  <a:pt x="7289292" y="109727"/>
                </a:lnTo>
                <a:lnTo>
                  <a:pt x="7289292" y="108965"/>
                </a:lnTo>
                <a:lnTo>
                  <a:pt x="7303769" y="116585"/>
                </a:lnTo>
                <a:lnTo>
                  <a:pt x="7318248" y="124967"/>
                </a:lnTo>
                <a:lnTo>
                  <a:pt x="7318248" y="125449"/>
                </a:lnTo>
                <a:lnTo>
                  <a:pt x="7331202" y="133630"/>
                </a:lnTo>
                <a:lnTo>
                  <a:pt x="7331202" y="133349"/>
                </a:lnTo>
                <a:lnTo>
                  <a:pt x="7344917" y="143255"/>
                </a:lnTo>
                <a:lnTo>
                  <a:pt x="7381684" y="175069"/>
                </a:lnTo>
                <a:lnTo>
                  <a:pt x="7413498" y="211835"/>
                </a:lnTo>
                <a:lnTo>
                  <a:pt x="7422642" y="225551"/>
                </a:lnTo>
                <a:lnTo>
                  <a:pt x="7422642" y="224789"/>
                </a:lnTo>
                <a:lnTo>
                  <a:pt x="7431786" y="239267"/>
                </a:lnTo>
                <a:lnTo>
                  <a:pt x="7431786" y="238505"/>
                </a:lnTo>
                <a:lnTo>
                  <a:pt x="7440167" y="252983"/>
                </a:lnTo>
                <a:lnTo>
                  <a:pt x="7447788" y="267461"/>
                </a:lnTo>
                <a:lnTo>
                  <a:pt x="7447788" y="269155"/>
                </a:lnTo>
                <a:lnTo>
                  <a:pt x="7453884" y="282701"/>
                </a:lnTo>
                <a:lnTo>
                  <a:pt x="7459980" y="297941"/>
                </a:lnTo>
                <a:lnTo>
                  <a:pt x="7465313" y="313943"/>
                </a:lnTo>
                <a:lnTo>
                  <a:pt x="7465313" y="313181"/>
                </a:lnTo>
                <a:lnTo>
                  <a:pt x="7469886" y="329945"/>
                </a:lnTo>
                <a:lnTo>
                  <a:pt x="7469886" y="329183"/>
                </a:lnTo>
                <a:lnTo>
                  <a:pt x="7473696" y="345947"/>
                </a:lnTo>
                <a:lnTo>
                  <a:pt x="7476744" y="362711"/>
                </a:lnTo>
                <a:lnTo>
                  <a:pt x="7479030" y="379475"/>
                </a:lnTo>
                <a:lnTo>
                  <a:pt x="7480554" y="397001"/>
                </a:lnTo>
                <a:lnTo>
                  <a:pt x="7481019" y="413765"/>
                </a:lnTo>
                <a:lnTo>
                  <a:pt x="7485126" y="413765"/>
                </a:lnTo>
                <a:close/>
              </a:path>
              <a:path w="7485380" h="2133600">
                <a:moveTo>
                  <a:pt x="708660" y="414527"/>
                </a:moveTo>
                <a:lnTo>
                  <a:pt x="708660" y="411479"/>
                </a:lnTo>
                <a:lnTo>
                  <a:pt x="708452" y="411359"/>
                </a:lnTo>
                <a:lnTo>
                  <a:pt x="708409" y="414508"/>
                </a:lnTo>
                <a:lnTo>
                  <a:pt x="708660" y="414527"/>
                </a:lnTo>
                <a:close/>
              </a:path>
              <a:path w="7485380" h="2133600">
                <a:moveTo>
                  <a:pt x="742188" y="267461"/>
                </a:moveTo>
                <a:lnTo>
                  <a:pt x="741426" y="267461"/>
                </a:lnTo>
                <a:lnTo>
                  <a:pt x="741426" y="269155"/>
                </a:lnTo>
                <a:lnTo>
                  <a:pt x="742188" y="267461"/>
                </a:lnTo>
                <a:close/>
              </a:path>
              <a:path w="7485380" h="2133600">
                <a:moveTo>
                  <a:pt x="766572" y="1975103"/>
                </a:moveTo>
                <a:lnTo>
                  <a:pt x="757428" y="1960626"/>
                </a:lnTo>
                <a:lnTo>
                  <a:pt x="757428" y="1961388"/>
                </a:lnTo>
                <a:lnTo>
                  <a:pt x="749046" y="1946909"/>
                </a:lnTo>
                <a:lnTo>
                  <a:pt x="741426" y="1932431"/>
                </a:lnTo>
                <a:lnTo>
                  <a:pt x="741426" y="1951859"/>
                </a:lnTo>
                <a:lnTo>
                  <a:pt x="743541" y="1956315"/>
                </a:lnTo>
                <a:lnTo>
                  <a:pt x="765810" y="1990291"/>
                </a:lnTo>
                <a:lnTo>
                  <a:pt x="765810" y="1974341"/>
                </a:lnTo>
                <a:lnTo>
                  <a:pt x="766572" y="1975103"/>
                </a:lnTo>
                <a:close/>
              </a:path>
              <a:path w="7485380" h="2133600">
                <a:moveTo>
                  <a:pt x="766572" y="224789"/>
                </a:moveTo>
                <a:lnTo>
                  <a:pt x="765810" y="225551"/>
                </a:lnTo>
                <a:lnTo>
                  <a:pt x="765810" y="225996"/>
                </a:lnTo>
                <a:lnTo>
                  <a:pt x="766572" y="224789"/>
                </a:lnTo>
                <a:close/>
              </a:path>
              <a:path w="7485380" h="2133600">
                <a:moveTo>
                  <a:pt x="858012" y="2065782"/>
                </a:moveTo>
                <a:lnTo>
                  <a:pt x="826047" y="2042104"/>
                </a:lnTo>
                <a:lnTo>
                  <a:pt x="790249" y="2006306"/>
                </a:lnTo>
                <a:lnTo>
                  <a:pt x="765810" y="1974341"/>
                </a:lnTo>
                <a:lnTo>
                  <a:pt x="765810" y="1990291"/>
                </a:lnTo>
                <a:lnTo>
                  <a:pt x="769699" y="1996225"/>
                </a:lnTo>
                <a:lnTo>
                  <a:pt x="800862" y="2031491"/>
                </a:lnTo>
                <a:lnTo>
                  <a:pt x="825246" y="2054352"/>
                </a:lnTo>
                <a:lnTo>
                  <a:pt x="857250" y="2076911"/>
                </a:lnTo>
                <a:lnTo>
                  <a:pt x="857250" y="2065782"/>
                </a:lnTo>
                <a:lnTo>
                  <a:pt x="858012" y="2065782"/>
                </a:lnTo>
                <a:close/>
              </a:path>
              <a:path w="7485380" h="2133600">
                <a:moveTo>
                  <a:pt x="858012" y="133630"/>
                </a:moveTo>
                <a:lnTo>
                  <a:pt x="858012" y="133349"/>
                </a:lnTo>
                <a:lnTo>
                  <a:pt x="857250" y="134111"/>
                </a:lnTo>
                <a:lnTo>
                  <a:pt x="858012" y="133630"/>
                </a:lnTo>
                <a:close/>
              </a:path>
              <a:path w="7485380" h="2133600">
                <a:moveTo>
                  <a:pt x="871728" y="2074926"/>
                </a:moveTo>
                <a:lnTo>
                  <a:pt x="857250" y="2065782"/>
                </a:lnTo>
                <a:lnTo>
                  <a:pt x="857250" y="2076911"/>
                </a:lnTo>
                <a:lnTo>
                  <a:pt x="865316" y="2082597"/>
                </a:lnTo>
                <a:lnTo>
                  <a:pt x="870966" y="2085532"/>
                </a:lnTo>
                <a:lnTo>
                  <a:pt x="870966" y="2074926"/>
                </a:lnTo>
                <a:lnTo>
                  <a:pt x="871728" y="2074926"/>
                </a:lnTo>
                <a:close/>
              </a:path>
              <a:path w="7485380" h="2133600">
                <a:moveTo>
                  <a:pt x="871728" y="124967"/>
                </a:moveTo>
                <a:lnTo>
                  <a:pt x="870966" y="124967"/>
                </a:lnTo>
                <a:lnTo>
                  <a:pt x="870966" y="125449"/>
                </a:lnTo>
                <a:lnTo>
                  <a:pt x="871728" y="124967"/>
                </a:lnTo>
                <a:close/>
              </a:path>
              <a:path w="7485380" h="2133600">
                <a:moveTo>
                  <a:pt x="946404" y="2108454"/>
                </a:moveTo>
                <a:lnTo>
                  <a:pt x="930402" y="2103120"/>
                </a:lnTo>
                <a:lnTo>
                  <a:pt x="915162" y="2097023"/>
                </a:lnTo>
                <a:lnTo>
                  <a:pt x="899922" y="2090165"/>
                </a:lnTo>
                <a:lnTo>
                  <a:pt x="899922" y="2090927"/>
                </a:lnTo>
                <a:lnTo>
                  <a:pt x="885444" y="2083308"/>
                </a:lnTo>
                <a:lnTo>
                  <a:pt x="870966" y="2074926"/>
                </a:lnTo>
                <a:lnTo>
                  <a:pt x="870966" y="2085532"/>
                </a:lnTo>
                <a:lnTo>
                  <a:pt x="907195" y="2104355"/>
                </a:lnTo>
                <a:lnTo>
                  <a:pt x="945642" y="2117970"/>
                </a:lnTo>
                <a:lnTo>
                  <a:pt x="945642" y="2108454"/>
                </a:lnTo>
                <a:lnTo>
                  <a:pt x="946404" y="2108454"/>
                </a:lnTo>
                <a:close/>
              </a:path>
              <a:path w="7485380" h="2133600">
                <a:moveTo>
                  <a:pt x="946404" y="91439"/>
                </a:moveTo>
                <a:lnTo>
                  <a:pt x="945642" y="91439"/>
                </a:lnTo>
                <a:lnTo>
                  <a:pt x="945642" y="91693"/>
                </a:lnTo>
                <a:lnTo>
                  <a:pt x="946404" y="91439"/>
                </a:lnTo>
                <a:close/>
              </a:path>
              <a:path w="7485380" h="2133600">
                <a:moveTo>
                  <a:pt x="962406" y="2113026"/>
                </a:moveTo>
                <a:lnTo>
                  <a:pt x="945642" y="2108454"/>
                </a:lnTo>
                <a:lnTo>
                  <a:pt x="945642" y="2117970"/>
                </a:lnTo>
                <a:lnTo>
                  <a:pt x="951136" y="2119916"/>
                </a:lnTo>
                <a:lnTo>
                  <a:pt x="961644" y="2122108"/>
                </a:lnTo>
                <a:lnTo>
                  <a:pt x="961644" y="2113026"/>
                </a:lnTo>
                <a:lnTo>
                  <a:pt x="962406" y="2113026"/>
                </a:lnTo>
                <a:close/>
              </a:path>
              <a:path w="7485380" h="2133600">
                <a:moveTo>
                  <a:pt x="962406" y="86867"/>
                </a:moveTo>
                <a:lnTo>
                  <a:pt x="961644" y="86867"/>
                </a:lnTo>
                <a:lnTo>
                  <a:pt x="961644" y="87075"/>
                </a:lnTo>
                <a:lnTo>
                  <a:pt x="962406" y="86867"/>
                </a:lnTo>
                <a:close/>
              </a:path>
              <a:path w="7485380" h="2133600">
                <a:moveTo>
                  <a:pt x="7243571" y="2117882"/>
                </a:moveTo>
                <a:lnTo>
                  <a:pt x="7243571" y="2108453"/>
                </a:lnTo>
                <a:lnTo>
                  <a:pt x="7226808" y="2113025"/>
                </a:lnTo>
                <a:lnTo>
                  <a:pt x="7210806" y="2116835"/>
                </a:lnTo>
                <a:lnTo>
                  <a:pt x="7194042" y="2119883"/>
                </a:lnTo>
                <a:lnTo>
                  <a:pt x="7177278" y="2122169"/>
                </a:lnTo>
                <a:lnTo>
                  <a:pt x="7160513" y="2123627"/>
                </a:lnTo>
                <a:lnTo>
                  <a:pt x="1028700" y="2123694"/>
                </a:lnTo>
                <a:lnTo>
                  <a:pt x="1011936" y="2122170"/>
                </a:lnTo>
                <a:lnTo>
                  <a:pt x="995172" y="2119884"/>
                </a:lnTo>
                <a:lnTo>
                  <a:pt x="978408" y="2116835"/>
                </a:lnTo>
                <a:lnTo>
                  <a:pt x="961644" y="2113026"/>
                </a:lnTo>
                <a:lnTo>
                  <a:pt x="961644" y="2122108"/>
                </a:lnTo>
                <a:lnTo>
                  <a:pt x="997395" y="2129568"/>
                </a:lnTo>
                <a:lnTo>
                  <a:pt x="1046226" y="2133600"/>
                </a:lnTo>
                <a:lnTo>
                  <a:pt x="7142988" y="2133599"/>
                </a:lnTo>
                <a:lnTo>
                  <a:pt x="7190391" y="2130054"/>
                </a:lnTo>
                <a:lnTo>
                  <a:pt x="7235709" y="2120623"/>
                </a:lnTo>
                <a:lnTo>
                  <a:pt x="7243571" y="2117882"/>
                </a:lnTo>
                <a:close/>
              </a:path>
              <a:path w="7485380" h="2133600">
                <a:moveTo>
                  <a:pt x="1029462" y="76199"/>
                </a:moveTo>
                <a:lnTo>
                  <a:pt x="1028700" y="76199"/>
                </a:lnTo>
                <a:lnTo>
                  <a:pt x="1029462" y="76199"/>
                </a:lnTo>
                <a:close/>
              </a:path>
              <a:path w="7485380" h="2133600">
                <a:moveTo>
                  <a:pt x="1029462" y="2123694"/>
                </a:moveTo>
                <a:lnTo>
                  <a:pt x="1028700" y="2123627"/>
                </a:lnTo>
                <a:lnTo>
                  <a:pt x="1029462" y="2123694"/>
                </a:lnTo>
                <a:close/>
              </a:path>
              <a:path w="7485380" h="2133600">
                <a:moveTo>
                  <a:pt x="7160513" y="76266"/>
                </a:moveTo>
                <a:lnTo>
                  <a:pt x="7159752" y="76199"/>
                </a:lnTo>
                <a:lnTo>
                  <a:pt x="7160513" y="76266"/>
                </a:lnTo>
                <a:close/>
              </a:path>
              <a:path w="7485380" h="2133600">
                <a:moveTo>
                  <a:pt x="7227569" y="87075"/>
                </a:moveTo>
                <a:lnTo>
                  <a:pt x="7227569" y="86867"/>
                </a:lnTo>
                <a:lnTo>
                  <a:pt x="7226808" y="86867"/>
                </a:lnTo>
                <a:lnTo>
                  <a:pt x="7227569" y="87075"/>
                </a:lnTo>
                <a:close/>
              </a:path>
              <a:path w="7485380" h="2133600">
                <a:moveTo>
                  <a:pt x="7243571" y="91693"/>
                </a:moveTo>
                <a:lnTo>
                  <a:pt x="7243571" y="91439"/>
                </a:lnTo>
                <a:lnTo>
                  <a:pt x="7242809" y="91439"/>
                </a:lnTo>
                <a:lnTo>
                  <a:pt x="7243571" y="91693"/>
                </a:lnTo>
                <a:close/>
              </a:path>
              <a:path w="7485380" h="2133600">
                <a:moveTo>
                  <a:pt x="7318248" y="2085780"/>
                </a:moveTo>
                <a:lnTo>
                  <a:pt x="7318248" y="2074925"/>
                </a:lnTo>
                <a:lnTo>
                  <a:pt x="7303769" y="2083307"/>
                </a:lnTo>
                <a:lnTo>
                  <a:pt x="7289292" y="2090927"/>
                </a:lnTo>
                <a:lnTo>
                  <a:pt x="7289292" y="2090165"/>
                </a:lnTo>
                <a:lnTo>
                  <a:pt x="7274052" y="2097023"/>
                </a:lnTo>
                <a:lnTo>
                  <a:pt x="7258811" y="2103119"/>
                </a:lnTo>
                <a:lnTo>
                  <a:pt x="7242809" y="2108453"/>
                </a:lnTo>
                <a:lnTo>
                  <a:pt x="7243571" y="2108453"/>
                </a:lnTo>
                <a:lnTo>
                  <a:pt x="7243571" y="2117882"/>
                </a:lnTo>
                <a:lnTo>
                  <a:pt x="7278560" y="2105685"/>
                </a:lnTo>
                <a:lnTo>
                  <a:pt x="7318248" y="2085780"/>
                </a:lnTo>
                <a:close/>
              </a:path>
              <a:path w="7485380" h="2133600">
                <a:moveTo>
                  <a:pt x="7318248" y="125449"/>
                </a:moveTo>
                <a:lnTo>
                  <a:pt x="7318248" y="124967"/>
                </a:lnTo>
                <a:lnTo>
                  <a:pt x="7317486" y="124967"/>
                </a:lnTo>
                <a:lnTo>
                  <a:pt x="7318248" y="125449"/>
                </a:lnTo>
                <a:close/>
              </a:path>
              <a:path w="7485380" h="2133600">
                <a:moveTo>
                  <a:pt x="7331963" y="2076582"/>
                </a:moveTo>
                <a:lnTo>
                  <a:pt x="7331963" y="2065781"/>
                </a:lnTo>
                <a:lnTo>
                  <a:pt x="7317486" y="2074925"/>
                </a:lnTo>
                <a:lnTo>
                  <a:pt x="7318248" y="2074925"/>
                </a:lnTo>
                <a:lnTo>
                  <a:pt x="7318248" y="2085780"/>
                </a:lnTo>
                <a:lnTo>
                  <a:pt x="7318564" y="2085622"/>
                </a:lnTo>
                <a:lnTo>
                  <a:pt x="7331963" y="2076582"/>
                </a:lnTo>
                <a:close/>
              </a:path>
              <a:path w="7485380" h="2133600">
                <a:moveTo>
                  <a:pt x="7331963" y="134111"/>
                </a:moveTo>
                <a:lnTo>
                  <a:pt x="7331202" y="133349"/>
                </a:lnTo>
                <a:lnTo>
                  <a:pt x="7331202" y="133630"/>
                </a:lnTo>
                <a:lnTo>
                  <a:pt x="7331963" y="134111"/>
                </a:lnTo>
                <a:close/>
              </a:path>
              <a:path w="7485380" h="2133600">
                <a:moveTo>
                  <a:pt x="7447788" y="1951159"/>
                </a:moveTo>
                <a:lnTo>
                  <a:pt x="7447788" y="1932431"/>
                </a:lnTo>
                <a:lnTo>
                  <a:pt x="7440167" y="1946909"/>
                </a:lnTo>
                <a:lnTo>
                  <a:pt x="7431786" y="1961387"/>
                </a:lnTo>
                <a:lnTo>
                  <a:pt x="7431786" y="1960625"/>
                </a:lnTo>
                <a:lnTo>
                  <a:pt x="7422642" y="1975103"/>
                </a:lnTo>
                <a:lnTo>
                  <a:pt x="7422642" y="1974341"/>
                </a:lnTo>
                <a:lnTo>
                  <a:pt x="7398964" y="2006306"/>
                </a:lnTo>
                <a:lnTo>
                  <a:pt x="7363166" y="2042104"/>
                </a:lnTo>
                <a:lnTo>
                  <a:pt x="7331202" y="2065781"/>
                </a:lnTo>
                <a:lnTo>
                  <a:pt x="7331963" y="2065781"/>
                </a:lnTo>
                <a:lnTo>
                  <a:pt x="7331963" y="2076582"/>
                </a:lnTo>
                <a:lnTo>
                  <a:pt x="7355340" y="2060812"/>
                </a:lnTo>
                <a:lnTo>
                  <a:pt x="7388509" y="2031634"/>
                </a:lnTo>
                <a:lnTo>
                  <a:pt x="7417689" y="1998470"/>
                </a:lnTo>
                <a:lnTo>
                  <a:pt x="7442501" y="1961698"/>
                </a:lnTo>
                <a:lnTo>
                  <a:pt x="7447788" y="1951159"/>
                </a:lnTo>
                <a:close/>
              </a:path>
              <a:path w="7485380" h="2133600">
                <a:moveTo>
                  <a:pt x="7447788" y="269155"/>
                </a:moveTo>
                <a:lnTo>
                  <a:pt x="7447788" y="267461"/>
                </a:lnTo>
                <a:lnTo>
                  <a:pt x="7447026" y="267461"/>
                </a:lnTo>
                <a:lnTo>
                  <a:pt x="7447788" y="269155"/>
                </a:lnTo>
                <a:close/>
              </a:path>
              <a:path w="7485380" h="2133600">
                <a:moveTo>
                  <a:pt x="7485126" y="1842182"/>
                </a:moveTo>
                <a:lnTo>
                  <a:pt x="7485126" y="451865"/>
                </a:lnTo>
                <a:lnTo>
                  <a:pt x="7482078" y="451865"/>
                </a:lnTo>
                <a:lnTo>
                  <a:pt x="7481039" y="414490"/>
                </a:lnTo>
                <a:lnTo>
                  <a:pt x="7480554" y="414527"/>
                </a:lnTo>
                <a:lnTo>
                  <a:pt x="7480554" y="1802891"/>
                </a:lnTo>
                <a:lnTo>
                  <a:pt x="7479030" y="1820417"/>
                </a:lnTo>
                <a:lnTo>
                  <a:pt x="7476744" y="1837181"/>
                </a:lnTo>
                <a:lnTo>
                  <a:pt x="7473696" y="1853945"/>
                </a:lnTo>
                <a:lnTo>
                  <a:pt x="7469886" y="1870709"/>
                </a:lnTo>
                <a:lnTo>
                  <a:pt x="7469886" y="1869947"/>
                </a:lnTo>
                <a:lnTo>
                  <a:pt x="7465313" y="1886711"/>
                </a:lnTo>
                <a:lnTo>
                  <a:pt x="7465313" y="1885949"/>
                </a:lnTo>
                <a:lnTo>
                  <a:pt x="7459980" y="1901951"/>
                </a:lnTo>
                <a:lnTo>
                  <a:pt x="7453884" y="1917191"/>
                </a:lnTo>
                <a:lnTo>
                  <a:pt x="7447026" y="1932431"/>
                </a:lnTo>
                <a:lnTo>
                  <a:pt x="7447788" y="1932431"/>
                </a:lnTo>
                <a:lnTo>
                  <a:pt x="7447788" y="1951159"/>
                </a:lnTo>
                <a:lnTo>
                  <a:pt x="7462565" y="1921698"/>
                </a:lnTo>
                <a:lnTo>
                  <a:pt x="7477499" y="1878850"/>
                </a:lnTo>
                <a:lnTo>
                  <a:pt x="7485126" y="1842182"/>
                </a:lnTo>
                <a:close/>
              </a:path>
              <a:path w="7485380" h="2133600">
                <a:moveTo>
                  <a:pt x="7485126" y="414176"/>
                </a:moveTo>
                <a:lnTo>
                  <a:pt x="7485126" y="413765"/>
                </a:lnTo>
                <a:lnTo>
                  <a:pt x="7481019" y="413765"/>
                </a:lnTo>
                <a:lnTo>
                  <a:pt x="7481039" y="414490"/>
                </a:lnTo>
                <a:lnTo>
                  <a:pt x="7485126" y="414176"/>
                </a:lnTo>
                <a:close/>
              </a:path>
              <a:path w="7485380" h="2133600">
                <a:moveTo>
                  <a:pt x="7485126" y="451865"/>
                </a:moveTo>
                <a:lnTo>
                  <a:pt x="7485126" y="414176"/>
                </a:lnTo>
                <a:lnTo>
                  <a:pt x="7481039" y="414490"/>
                </a:lnTo>
                <a:lnTo>
                  <a:pt x="7482078" y="451865"/>
                </a:lnTo>
                <a:lnTo>
                  <a:pt x="7485126" y="4518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16327" y="4822952"/>
            <a:ext cx="64058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所有可能的</a:t>
            </a:r>
            <a:r>
              <a:rPr sz="1800" b="1" dirty="0">
                <a:latin typeface="Arial"/>
                <a:cs typeface="Arial"/>
              </a:rPr>
              <a:t>64</a:t>
            </a:r>
            <a:r>
              <a:rPr sz="1800" b="1" dirty="0">
                <a:latin typeface="宋体"/>
                <a:cs typeface="宋体"/>
              </a:rPr>
              <a:t>位明文分组映射到所有可能</a:t>
            </a:r>
            <a:r>
              <a:rPr sz="1800" b="1" spc="-10" dirty="0">
                <a:latin typeface="宋体"/>
                <a:cs typeface="宋体"/>
              </a:rPr>
              <a:t>的</a:t>
            </a:r>
            <a:r>
              <a:rPr sz="1800" b="1" dirty="0">
                <a:latin typeface="Arial"/>
                <a:cs typeface="Arial"/>
              </a:rPr>
              <a:t>64</a:t>
            </a:r>
            <a:r>
              <a:rPr sz="1800" b="1" dirty="0">
                <a:latin typeface="宋体"/>
                <a:cs typeface="宋体"/>
              </a:rPr>
              <a:t>位密文分组共有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7" baseline="25462" dirty="0">
                <a:latin typeface="Arial"/>
                <a:cs typeface="Arial"/>
              </a:rPr>
              <a:t>64</a:t>
            </a:r>
            <a:r>
              <a:rPr sz="1800" b="1" spc="-5" dirty="0">
                <a:latin typeface="Arial"/>
                <a:cs typeface="Arial"/>
              </a:rPr>
              <a:t>!(&gt;10</a:t>
            </a:r>
            <a:r>
              <a:rPr sz="1800" b="1" spc="-7" baseline="25462" dirty="0">
                <a:latin typeface="Arial"/>
                <a:cs typeface="Arial"/>
              </a:rPr>
              <a:t>1020</a:t>
            </a:r>
            <a:r>
              <a:rPr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宋体"/>
                <a:cs typeface="宋体"/>
              </a:rPr>
              <a:t>种不同的方法，</a:t>
            </a:r>
            <a:r>
              <a:rPr sz="1800" b="1" spc="-5" dirty="0">
                <a:latin typeface="Arial"/>
                <a:cs typeface="Arial"/>
              </a:rPr>
              <a:t>56</a:t>
            </a:r>
            <a:r>
              <a:rPr sz="1800" b="1" dirty="0">
                <a:latin typeface="宋体"/>
                <a:cs typeface="宋体"/>
              </a:rPr>
              <a:t>位密钥</a:t>
            </a:r>
            <a:r>
              <a:rPr sz="1800" b="1" spc="-5" dirty="0">
                <a:latin typeface="宋体"/>
                <a:cs typeface="宋体"/>
              </a:rPr>
              <a:t>的</a:t>
            </a:r>
            <a:r>
              <a:rPr sz="1800" b="1" dirty="0">
                <a:latin typeface="Arial"/>
                <a:cs typeface="Arial"/>
              </a:rPr>
              <a:t>DES</a:t>
            </a:r>
            <a:r>
              <a:rPr sz="1800" b="1" dirty="0">
                <a:latin typeface="宋体"/>
                <a:cs typeface="宋体"/>
              </a:rPr>
              <a:t>算法，提供了</a:t>
            </a:r>
            <a:endParaRPr sz="1800" dirty="0">
              <a:latin typeface="宋体"/>
              <a:cs typeface="宋体"/>
            </a:endParaRPr>
          </a:p>
          <a:p>
            <a:pPr marL="12700" marR="5080" indent="-635" algn="just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2</a:t>
            </a:r>
            <a:r>
              <a:rPr sz="1800" b="1" spc="-7" baseline="25462" dirty="0">
                <a:latin typeface="Arial"/>
                <a:cs typeface="Arial"/>
              </a:rPr>
              <a:t>56</a:t>
            </a:r>
            <a:r>
              <a:rPr sz="1800" b="1" spc="-5" dirty="0">
                <a:latin typeface="Arial"/>
                <a:cs typeface="Arial"/>
              </a:rPr>
              <a:t>(&lt;10</a:t>
            </a:r>
            <a:r>
              <a:rPr sz="1800" b="1" spc="-7" baseline="25462" dirty="0">
                <a:latin typeface="Arial"/>
                <a:cs typeface="Arial"/>
              </a:rPr>
              <a:t>17</a:t>
            </a:r>
            <a:r>
              <a:rPr sz="1800" b="1" spc="-5" dirty="0">
                <a:latin typeface="Arial"/>
                <a:cs typeface="Arial"/>
              </a:rPr>
              <a:t>)</a:t>
            </a:r>
            <a:r>
              <a:rPr sz="1800" b="1" spc="-5" dirty="0">
                <a:latin typeface="宋体"/>
                <a:cs typeface="宋体"/>
              </a:rPr>
              <a:t>个这种映射关系，所</a:t>
            </a:r>
            <a:r>
              <a:rPr sz="1800" b="1" spc="5" dirty="0">
                <a:latin typeface="宋体"/>
                <a:cs typeface="宋体"/>
              </a:rPr>
              <a:t>以</a:t>
            </a:r>
            <a:r>
              <a:rPr sz="1800" b="1" spc="-5" dirty="0">
                <a:latin typeface="宋体"/>
                <a:cs typeface="宋体"/>
              </a:rPr>
              <a:t>，多</a:t>
            </a:r>
            <a:r>
              <a:rPr sz="1800" b="1" spc="-15" dirty="0">
                <a:latin typeface="宋体"/>
                <a:cs typeface="宋体"/>
              </a:rPr>
              <a:t>重</a:t>
            </a:r>
            <a:r>
              <a:rPr sz="1800" b="1" dirty="0">
                <a:latin typeface="Arial"/>
                <a:cs typeface="Arial"/>
              </a:rPr>
              <a:t>DES</a:t>
            </a:r>
            <a:r>
              <a:rPr sz="1800" b="1" dirty="0">
                <a:latin typeface="宋体"/>
                <a:cs typeface="宋体"/>
              </a:rPr>
              <a:t>所对应的映射不同 </a:t>
            </a:r>
            <a:r>
              <a:rPr sz="1800" b="1" spc="-5" dirty="0" err="1">
                <a:latin typeface="宋体"/>
                <a:cs typeface="宋体"/>
              </a:rPr>
              <a:t>于单</a:t>
            </a:r>
            <a:r>
              <a:rPr sz="1800" b="1" spc="-5" dirty="0" err="1">
                <a:latin typeface="Arial"/>
                <a:cs typeface="Arial"/>
              </a:rPr>
              <a:t>DES</a:t>
            </a:r>
            <a:r>
              <a:rPr sz="1800" b="1" dirty="0" err="1">
                <a:latin typeface="宋体"/>
                <a:cs typeface="宋体"/>
              </a:rPr>
              <a:t>所定义的映射</a:t>
            </a:r>
            <a:r>
              <a:rPr sz="1800" b="1" dirty="0">
                <a:latin typeface="宋体"/>
                <a:cs typeface="宋体"/>
              </a:rPr>
              <a:t>。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58</a:t>
            </a:fld>
            <a:endParaRPr spc="-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3">
            <a:extLst>
              <a:ext uri="{FF2B5EF4-FFF2-40B4-BE49-F238E27FC236}">
                <a16:creationId xmlns:a16="http://schemas.microsoft.com/office/drawing/2014/main" id="{C2FD6233-8FFA-4DEB-9773-0460E21E7C24}"/>
              </a:ext>
            </a:extLst>
          </p:cNvPr>
          <p:cNvSpPr/>
          <p:nvPr/>
        </p:nvSpPr>
        <p:spPr>
          <a:xfrm>
            <a:off x="774700" y="2076451"/>
            <a:ext cx="9144000" cy="83820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46213241-9FF6-4513-AD5D-655A9FD8A2E0}"/>
              </a:ext>
            </a:extLst>
          </p:cNvPr>
          <p:cNvSpPr/>
          <p:nvPr/>
        </p:nvSpPr>
        <p:spPr>
          <a:xfrm>
            <a:off x="774700" y="3790951"/>
            <a:ext cx="9144000" cy="83820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8BADCC3-CCE3-464C-BA0C-2D98915CC7EB}"/>
              </a:ext>
            </a:extLst>
          </p:cNvPr>
          <p:cNvSpPr/>
          <p:nvPr/>
        </p:nvSpPr>
        <p:spPr>
          <a:xfrm>
            <a:off x="774700" y="4648201"/>
            <a:ext cx="9144000" cy="83820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0825083-EDA5-4819-9A03-3F779F227483}"/>
              </a:ext>
            </a:extLst>
          </p:cNvPr>
          <p:cNvSpPr/>
          <p:nvPr/>
        </p:nvSpPr>
        <p:spPr>
          <a:xfrm>
            <a:off x="774700" y="5505451"/>
            <a:ext cx="9144000" cy="838200"/>
          </a:xfrm>
          <a:custGeom>
            <a:avLst/>
            <a:gdLst>
              <a:gd name="connsiteX0" fmla="*/ 0 w 9144000"/>
              <a:gd name="connsiteY0" fmla="*/ 0 h 838200"/>
              <a:gd name="connsiteX1" fmla="*/ 9143999 w 9144000"/>
              <a:gd name="connsiteY1" fmla="*/ 0 h 838200"/>
              <a:gd name="connsiteX2" fmla="*/ 9143999 w 9144000"/>
              <a:gd name="connsiteY2" fmla="*/ 838200 h 838200"/>
              <a:gd name="connsiteX3" fmla="*/ 0 w 9144000"/>
              <a:gd name="connsiteY3" fmla="*/ 838200 h 838200"/>
              <a:gd name="connsiteX4" fmla="*/ 0 w 9144000"/>
              <a:gd name="connsiteY4" fmla="*/ 0 h 838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838200">
                <a:moveTo>
                  <a:pt x="0" y="0"/>
                </a:moveTo>
                <a:lnTo>
                  <a:pt x="9143999" y="0"/>
                </a:lnTo>
                <a:lnTo>
                  <a:pt x="9143999" y="838200"/>
                </a:lnTo>
                <a:lnTo>
                  <a:pt x="0" y="83820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6806" name="TextBox 1">
            <a:extLst>
              <a:ext uri="{FF2B5EF4-FFF2-40B4-BE49-F238E27FC236}">
                <a16:creationId xmlns:a16="http://schemas.microsoft.com/office/drawing/2014/main" id="{FAE83655-82A1-4A8D-8566-08C04640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1395413"/>
            <a:ext cx="5743560" cy="151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000"/>
              </a:lnSpc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1000"/>
              </a:lnSpc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45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二重DES指的是取独立的两个密钥k1和k2</a:t>
            </a:r>
          </a:p>
          <a:p>
            <a:pPr>
              <a:lnSpc>
                <a:spcPts val="58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加密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:C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E </a:t>
            </a:r>
            <a:r>
              <a:rPr lang="en-US" altLang="zh-CN" sz="2400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k2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(E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k1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(m))</a:t>
            </a:r>
          </a:p>
        </p:txBody>
      </p:sp>
      <p:sp>
        <p:nvSpPr>
          <p:cNvPr id="76807" name="TextBox 1">
            <a:extLst>
              <a:ext uri="{FF2B5EF4-FFF2-40B4-BE49-F238E27FC236}">
                <a16:creationId xmlns:a16="http://schemas.microsoft.com/office/drawing/2014/main" id="{E3D377B4-3F03-4F04-AA1A-D28E535A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2701" y="3176588"/>
            <a:ext cx="3079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200"/>
              </a:lnSpc>
            </a:pPr>
            <a:r>
              <a:rPr lang="en-US" altLang="zh-CN" sz="2400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:m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</a:t>
            </a:r>
            <a:r>
              <a:rPr lang="en-US" altLang="zh-CN" sz="2400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k1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(D</a:t>
            </a:r>
            <a:r>
              <a:rPr lang="en-US" altLang="zh-CN" sz="2400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k2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(C))</a:t>
            </a:r>
          </a:p>
        </p:txBody>
      </p:sp>
      <p:sp>
        <p:nvSpPr>
          <p:cNvPr id="76808" name="TextBox 1">
            <a:extLst>
              <a:ext uri="{FF2B5EF4-FFF2-40B4-BE49-F238E27FC236}">
                <a16:creationId xmlns:a16="http://schemas.microsoft.com/office/drawing/2014/main" id="{0D879694-9DC5-4B48-98D4-2E5FA50EC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0" y="3900488"/>
            <a:ext cx="2452594" cy="6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52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则E</a:t>
            </a:r>
            <a:r>
              <a:rPr lang="en-US" altLang="zh-CN" sz="2400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k1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(m)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=D</a:t>
            </a:r>
            <a:r>
              <a:rPr lang="en-US" altLang="zh-CN" sz="2400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k2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(C)</a:t>
            </a:r>
          </a:p>
        </p:txBody>
      </p:sp>
      <p:sp>
        <p:nvSpPr>
          <p:cNvPr id="76809" name="TextBox 1">
            <a:extLst>
              <a:ext uri="{FF2B5EF4-FFF2-40B4-BE49-F238E27FC236}">
                <a16:creationId xmlns:a16="http://schemas.microsoft.com/office/drawing/2014/main" id="{8B228D5E-92A8-4226-8686-5E4895DF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006" y="4758233"/>
            <a:ext cx="9030493" cy="161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31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可对m采取一切可能的k1加密并存储，在对C取一切可能的k2解密，并与存储的E</a:t>
            </a:r>
            <a:r>
              <a:rPr lang="en-US" altLang="zh-CN" sz="2400" baseline="-250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k1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(m)比较，若有相等的，则k1和k2便可获得。二重DES并不像人们相像那样可提高密钥长度到112比特，而相当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57比特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 sz="2400" dirty="0">
                <a:solidFill>
                  <a:srgbClr val="FD181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400" dirty="0" err="1">
                <a:solidFill>
                  <a:srgbClr val="FD181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中途相遇攻击</a:t>
            </a:r>
            <a:r>
              <a:rPr lang="en-US" altLang="zh-CN" sz="2400" dirty="0">
                <a:solidFill>
                  <a:srgbClr val="FD1813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6813" name="灯片编号占位符 27">
            <a:extLst>
              <a:ext uri="{FF2B5EF4-FFF2-40B4-BE49-F238E27FC236}">
                <a16:creationId xmlns:a16="http://schemas.microsoft.com/office/drawing/2014/main" id="{FE992429-5102-40AE-BABA-760287E5B6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7A22D52-EBCE-4E2B-9A6A-51D67CEA2FE2}" type="slidenum">
              <a:rPr lang="en-US" altLang="zh-CN" sz="1600"/>
              <a:pPr algn="r"/>
              <a:t>59</a:t>
            </a:fld>
            <a:endParaRPr lang="en-US" altLang="zh-CN" sz="1600"/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3127C23E-B431-4B55-93A8-5844F6820EEB}"/>
              </a:ext>
            </a:extLst>
          </p:cNvPr>
          <p:cNvSpPr txBox="1">
            <a:spLocks/>
          </p:cNvSpPr>
          <p:nvPr/>
        </p:nvSpPr>
        <p:spPr>
          <a:xfrm>
            <a:off x="1282579" y="695198"/>
            <a:ext cx="1676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二重</a:t>
            </a: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endParaRPr lang="en-US" sz="32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77473" y="1695704"/>
            <a:ext cx="7871459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6235">
              <a:lnSpc>
                <a:spcPct val="13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也称块密码，它是将明文消息经编码表示后的二进制序 </a:t>
            </a:r>
            <a:r>
              <a:rPr sz="2400" b="1" spc="-5" dirty="0">
                <a:latin typeface="宋体"/>
                <a:cs typeface="宋体"/>
              </a:rPr>
              <a:t>列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spc="-7" baseline="-20833" dirty="0">
                <a:latin typeface="Arial"/>
                <a:cs typeface="Arial"/>
              </a:rPr>
              <a:t>0</a:t>
            </a:r>
            <a:r>
              <a:rPr sz="2400" b="1" spc="-5" dirty="0">
                <a:latin typeface="Arial"/>
                <a:cs typeface="Arial"/>
              </a:rPr>
              <a:t>,p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,…,p</a:t>
            </a:r>
            <a:r>
              <a:rPr sz="2400" b="1" spc="-7" baseline="-20833" dirty="0">
                <a:latin typeface="Arial"/>
                <a:cs typeface="Arial"/>
              </a:rPr>
              <a:t>i</a:t>
            </a:r>
            <a:r>
              <a:rPr sz="2400" b="1" spc="-5" dirty="0">
                <a:latin typeface="Arial"/>
                <a:cs typeface="Arial"/>
              </a:rPr>
              <a:t>,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…</a:t>
            </a:r>
            <a:r>
              <a:rPr sz="2400" b="1" spc="-5" dirty="0">
                <a:latin typeface="宋体"/>
                <a:cs typeface="宋体"/>
              </a:rPr>
              <a:t>划分成若</a:t>
            </a:r>
            <a:r>
              <a:rPr sz="2400" b="1" dirty="0">
                <a:latin typeface="宋体"/>
                <a:cs typeface="宋体"/>
              </a:rPr>
              <a:t>干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固定长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度</a:t>
            </a:r>
            <a:r>
              <a:rPr sz="2400" b="1" dirty="0">
                <a:solidFill>
                  <a:srgbClr val="00339A"/>
                </a:solidFill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00339A"/>
                </a:solidFill>
                <a:latin typeface="宋体"/>
                <a:cs typeface="宋体"/>
              </a:rPr>
              <a:t>譬如</a:t>
            </a:r>
            <a:r>
              <a:rPr sz="2400" b="1" dirty="0">
                <a:solidFill>
                  <a:srgbClr val="00339A"/>
                </a:solidFill>
                <a:latin typeface="Arial"/>
                <a:cs typeface="Arial"/>
              </a:rPr>
              <a:t>m)</a:t>
            </a:r>
            <a:r>
              <a:rPr sz="2400" b="1" dirty="0">
                <a:latin typeface="宋体"/>
                <a:cs typeface="宋体"/>
              </a:rPr>
              <a:t>的组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latin typeface="宋体"/>
                <a:cs typeface="宋体"/>
              </a:rPr>
              <a:t>或</a:t>
            </a:r>
            <a:r>
              <a:rPr sz="2400" b="1" spc="-5" dirty="0">
                <a:latin typeface="宋体"/>
                <a:cs typeface="宋体"/>
              </a:rPr>
              <a:t>块</a:t>
            </a:r>
            <a:r>
              <a:rPr sz="2400" b="1" dirty="0">
                <a:latin typeface="Arial"/>
                <a:cs typeface="Arial"/>
              </a:rPr>
              <a:t>)  </a:t>
            </a:r>
            <a:r>
              <a:rPr sz="2400" b="1" spc="-5" dirty="0">
                <a:latin typeface="Arial"/>
                <a:cs typeface="Arial"/>
              </a:rPr>
              <a:t>p=(p</a:t>
            </a:r>
            <a:r>
              <a:rPr sz="2400" b="1" spc="-7" baseline="-20833" dirty="0">
                <a:latin typeface="Arial"/>
                <a:cs typeface="Arial"/>
              </a:rPr>
              <a:t>0</a:t>
            </a:r>
            <a:r>
              <a:rPr sz="2400" b="1" spc="-5" dirty="0">
                <a:latin typeface="Arial"/>
                <a:cs typeface="Arial"/>
              </a:rPr>
              <a:t>,p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,…,p</a:t>
            </a:r>
            <a:r>
              <a:rPr sz="2400" b="1" spc="-7" baseline="-20833" dirty="0">
                <a:latin typeface="Arial"/>
                <a:cs typeface="Arial"/>
              </a:rPr>
              <a:t>m-1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-5" dirty="0">
                <a:latin typeface="宋体"/>
                <a:cs typeface="宋体"/>
              </a:rPr>
              <a:t>，各组分别在密钥</a:t>
            </a:r>
            <a:r>
              <a:rPr sz="2400" b="1" spc="-5" dirty="0">
                <a:latin typeface="Arial"/>
                <a:cs typeface="Arial"/>
              </a:rPr>
              <a:t>k=(k</a:t>
            </a:r>
            <a:r>
              <a:rPr sz="2400" b="1" spc="-7" baseline="-20833" dirty="0">
                <a:latin typeface="Arial"/>
                <a:cs typeface="Arial"/>
              </a:rPr>
              <a:t>0</a:t>
            </a:r>
            <a:r>
              <a:rPr sz="2400" b="1" spc="-5" dirty="0">
                <a:latin typeface="Arial"/>
                <a:cs typeface="Arial"/>
              </a:rPr>
              <a:t>,k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,…,k</a:t>
            </a:r>
            <a:r>
              <a:rPr sz="2400" b="1" spc="-7" baseline="-20833" dirty="0">
                <a:latin typeface="Arial"/>
                <a:cs typeface="Arial"/>
              </a:rPr>
              <a:t>t-1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dirty="0">
                <a:latin typeface="宋体"/>
                <a:cs typeface="宋体"/>
              </a:rPr>
              <a:t>的控制 下转换成长度</a:t>
            </a:r>
            <a:r>
              <a:rPr sz="2400" b="1" spc="-15" dirty="0">
                <a:latin typeface="宋体"/>
                <a:cs typeface="宋体"/>
              </a:rPr>
              <a:t>为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的密文分组</a:t>
            </a:r>
            <a:r>
              <a:rPr sz="2400" b="1" spc="-5" dirty="0">
                <a:latin typeface="Arial"/>
                <a:cs typeface="Arial"/>
              </a:rPr>
              <a:t>c=(c</a:t>
            </a:r>
            <a:r>
              <a:rPr sz="2400" b="1" spc="-7" baseline="-20833" dirty="0">
                <a:latin typeface="Arial"/>
                <a:cs typeface="Arial"/>
              </a:rPr>
              <a:t>0</a:t>
            </a:r>
            <a:r>
              <a:rPr sz="2400" b="1" spc="-5" dirty="0">
                <a:latin typeface="Arial"/>
                <a:cs typeface="Arial"/>
              </a:rPr>
              <a:t>,c</a:t>
            </a:r>
            <a:r>
              <a:rPr sz="2400" b="1" spc="-7" baseline="-20833" dirty="0">
                <a:latin typeface="Arial"/>
                <a:cs typeface="Arial"/>
              </a:rPr>
              <a:t>1</a:t>
            </a:r>
            <a:r>
              <a:rPr sz="2400" b="1" spc="-5" dirty="0">
                <a:latin typeface="Arial"/>
                <a:cs typeface="Arial"/>
              </a:rPr>
              <a:t>,…,c</a:t>
            </a:r>
            <a:r>
              <a:rPr sz="2400" b="1" spc="-7" baseline="-20833" dirty="0">
                <a:latin typeface="Arial"/>
                <a:cs typeface="Arial"/>
              </a:rPr>
              <a:t>n-1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dirty="0">
                <a:latin typeface="宋体"/>
                <a:cs typeface="宋体"/>
              </a:rPr>
              <a:t>。其本质是一 个从明文空间</a:t>
            </a:r>
            <a:r>
              <a:rPr sz="2400" b="1" spc="-5" dirty="0">
                <a:latin typeface="宋体"/>
                <a:cs typeface="宋体"/>
              </a:rPr>
              <a:t>（</a:t>
            </a:r>
            <a:r>
              <a:rPr sz="2400" b="1" spc="-5" dirty="0">
                <a:latin typeface="Arial"/>
                <a:cs typeface="Arial"/>
              </a:rPr>
              <a:t>m</a:t>
            </a:r>
            <a:r>
              <a:rPr sz="2400" b="1" dirty="0">
                <a:latin typeface="宋体"/>
                <a:cs typeface="宋体"/>
              </a:rPr>
              <a:t>长的比特串的集合</a:t>
            </a:r>
            <a:r>
              <a:rPr sz="2400" b="1" spc="-5" dirty="0">
                <a:latin typeface="宋体"/>
                <a:cs typeface="宋体"/>
              </a:rPr>
              <a:t>）</a:t>
            </a:r>
            <a:r>
              <a:rPr sz="2400" b="1" spc="-5" dirty="0">
                <a:latin typeface="Arial"/>
                <a:cs typeface="Arial"/>
              </a:rPr>
              <a:t>P</a:t>
            </a:r>
            <a:r>
              <a:rPr sz="2400" b="1" dirty="0">
                <a:latin typeface="宋体"/>
                <a:cs typeface="宋体"/>
              </a:rPr>
              <a:t>到密文空</a:t>
            </a:r>
            <a:r>
              <a:rPr sz="2400" b="1" spc="-5" dirty="0">
                <a:latin typeface="宋体"/>
                <a:cs typeface="宋体"/>
              </a:rPr>
              <a:t>间</a:t>
            </a:r>
            <a:r>
              <a:rPr sz="2400" b="1" spc="-5" dirty="0">
                <a:latin typeface="Arial"/>
                <a:cs typeface="Arial"/>
              </a:rPr>
              <a:t>(n</a:t>
            </a:r>
            <a:r>
              <a:rPr sz="2400" b="1" dirty="0">
                <a:latin typeface="宋体"/>
                <a:cs typeface="宋体"/>
              </a:rPr>
              <a:t>长的 </a:t>
            </a:r>
            <a:r>
              <a:rPr sz="2400" b="1" spc="-5" dirty="0">
                <a:latin typeface="宋体"/>
                <a:cs typeface="宋体"/>
              </a:rPr>
              <a:t>比特串的集</a:t>
            </a:r>
            <a:r>
              <a:rPr sz="2400" b="1" dirty="0">
                <a:latin typeface="宋体"/>
                <a:cs typeface="宋体"/>
              </a:rPr>
              <a:t>合</a:t>
            </a:r>
            <a:r>
              <a:rPr sz="2400" b="1" dirty="0">
                <a:latin typeface="Arial"/>
                <a:cs typeface="Arial"/>
              </a:rPr>
              <a:t>)C</a:t>
            </a:r>
            <a:r>
              <a:rPr sz="2400" b="1" spc="5" dirty="0">
                <a:latin typeface="宋体"/>
                <a:cs typeface="宋体"/>
              </a:rPr>
              <a:t>的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一一映射</a:t>
            </a:r>
            <a:r>
              <a:rPr sz="2400" b="1" spc="-5" dirty="0">
                <a:latin typeface="宋体"/>
                <a:cs typeface="宋体"/>
              </a:rPr>
              <a:t>。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latin typeface="宋体"/>
                <a:cs typeface="宋体"/>
              </a:rPr>
              <a:t>一般而言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m=n)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32239" y="6140196"/>
            <a:ext cx="160020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7667" y="6135623"/>
            <a:ext cx="1610360" cy="543560"/>
          </a:xfrm>
          <a:custGeom>
            <a:avLst/>
            <a:gdLst/>
            <a:ahLst/>
            <a:cxnLst/>
            <a:rect l="l" t="t" r="r" b="b"/>
            <a:pathLst>
              <a:path w="1610360" h="543559">
                <a:moveTo>
                  <a:pt x="1610106" y="543305"/>
                </a:moveTo>
                <a:lnTo>
                  <a:pt x="1610106" y="0"/>
                </a:lnTo>
                <a:lnTo>
                  <a:pt x="0" y="0"/>
                </a:lnTo>
                <a:lnTo>
                  <a:pt x="0" y="543305"/>
                </a:lnTo>
                <a:lnTo>
                  <a:pt x="4571" y="5433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72" y="9905"/>
                </a:lnTo>
                <a:lnTo>
                  <a:pt x="1604772" y="543305"/>
                </a:lnTo>
                <a:lnTo>
                  <a:pt x="1610106" y="543305"/>
                </a:lnTo>
                <a:close/>
              </a:path>
              <a:path w="1610360" h="543559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543559">
                <a:moveTo>
                  <a:pt x="9906" y="5334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33400"/>
                </a:lnTo>
                <a:lnTo>
                  <a:pt x="9906" y="533400"/>
                </a:lnTo>
                <a:close/>
              </a:path>
              <a:path w="1610360" h="543559">
                <a:moveTo>
                  <a:pt x="1604772" y="533400"/>
                </a:moveTo>
                <a:lnTo>
                  <a:pt x="4571" y="533400"/>
                </a:lnTo>
                <a:lnTo>
                  <a:pt x="9906" y="537972"/>
                </a:lnTo>
                <a:lnTo>
                  <a:pt x="9906" y="543305"/>
                </a:lnTo>
                <a:lnTo>
                  <a:pt x="1600200" y="543305"/>
                </a:lnTo>
                <a:lnTo>
                  <a:pt x="1600200" y="537972"/>
                </a:lnTo>
                <a:lnTo>
                  <a:pt x="1604772" y="533400"/>
                </a:lnTo>
                <a:close/>
              </a:path>
              <a:path w="1610360" h="543559">
                <a:moveTo>
                  <a:pt x="9906" y="543305"/>
                </a:moveTo>
                <a:lnTo>
                  <a:pt x="9906" y="537972"/>
                </a:lnTo>
                <a:lnTo>
                  <a:pt x="4571" y="533400"/>
                </a:lnTo>
                <a:lnTo>
                  <a:pt x="4571" y="543305"/>
                </a:lnTo>
                <a:lnTo>
                  <a:pt x="9906" y="543305"/>
                </a:lnTo>
                <a:close/>
              </a:path>
              <a:path w="1610360" h="543559">
                <a:moveTo>
                  <a:pt x="1604772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543559">
                <a:moveTo>
                  <a:pt x="1604772" y="533400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533400"/>
                </a:lnTo>
                <a:lnTo>
                  <a:pt x="1604772" y="533400"/>
                </a:lnTo>
                <a:close/>
              </a:path>
              <a:path w="1610360" h="543559">
                <a:moveTo>
                  <a:pt x="1604772" y="543305"/>
                </a:moveTo>
                <a:lnTo>
                  <a:pt x="1604772" y="533400"/>
                </a:lnTo>
                <a:lnTo>
                  <a:pt x="1600200" y="537972"/>
                </a:lnTo>
                <a:lnTo>
                  <a:pt x="1600200" y="543305"/>
                </a:lnTo>
                <a:lnTo>
                  <a:pt x="16047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37427" y="6140196"/>
            <a:ext cx="1600199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32867" y="6135623"/>
            <a:ext cx="1610360" cy="543560"/>
          </a:xfrm>
          <a:custGeom>
            <a:avLst/>
            <a:gdLst/>
            <a:ahLst/>
            <a:cxnLst/>
            <a:rect l="l" t="t" r="r" b="b"/>
            <a:pathLst>
              <a:path w="1610359" h="543559">
                <a:moveTo>
                  <a:pt x="1610105" y="543306"/>
                </a:moveTo>
                <a:lnTo>
                  <a:pt x="1610105" y="0"/>
                </a:lnTo>
                <a:lnTo>
                  <a:pt x="0" y="0"/>
                </a:lnTo>
                <a:lnTo>
                  <a:pt x="0" y="543306"/>
                </a:lnTo>
                <a:lnTo>
                  <a:pt x="4559" y="543306"/>
                </a:lnTo>
                <a:lnTo>
                  <a:pt x="4559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59" y="9905"/>
                </a:lnTo>
                <a:lnTo>
                  <a:pt x="1604759" y="543306"/>
                </a:lnTo>
                <a:lnTo>
                  <a:pt x="1610105" y="543306"/>
                </a:lnTo>
                <a:close/>
              </a:path>
              <a:path w="1610359" h="543559">
                <a:moveTo>
                  <a:pt x="9905" y="9905"/>
                </a:moveTo>
                <a:lnTo>
                  <a:pt x="9905" y="4572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1610359" h="543559">
                <a:moveTo>
                  <a:pt x="9905" y="533400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905" y="533400"/>
                </a:lnTo>
                <a:close/>
              </a:path>
              <a:path w="1610359" h="543559">
                <a:moveTo>
                  <a:pt x="1604759" y="533400"/>
                </a:moveTo>
                <a:lnTo>
                  <a:pt x="4559" y="533400"/>
                </a:lnTo>
                <a:lnTo>
                  <a:pt x="9905" y="537972"/>
                </a:lnTo>
                <a:lnTo>
                  <a:pt x="9905" y="543306"/>
                </a:lnTo>
                <a:lnTo>
                  <a:pt x="1600199" y="543306"/>
                </a:lnTo>
                <a:lnTo>
                  <a:pt x="1600199" y="537972"/>
                </a:lnTo>
                <a:lnTo>
                  <a:pt x="1604759" y="533400"/>
                </a:lnTo>
                <a:close/>
              </a:path>
              <a:path w="1610359" h="543559">
                <a:moveTo>
                  <a:pt x="9905" y="543306"/>
                </a:moveTo>
                <a:lnTo>
                  <a:pt x="9905" y="537972"/>
                </a:lnTo>
                <a:lnTo>
                  <a:pt x="4559" y="533400"/>
                </a:lnTo>
                <a:lnTo>
                  <a:pt x="4559" y="543306"/>
                </a:lnTo>
                <a:lnTo>
                  <a:pt x="9905" y="543306"/>
                </a:lnTo>
                <a:close/>
              </a:path>
              <a:path w="1610359" h="543559">
                <a:moveTo>
                  <a:pt x="1604759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59" y="9905"/>
                </a:lnTo>
                <a:close/>
              </a:path>
              <a:path w="1610359" h="543559">
                <a:moveTo>
                  <a:pt x="1604759" y="533400"/>
                </a:moveTo>
                <a:lnTo>
                  <a:pt x="1604759" y="9905"/>
                </a:lnTo>
                <a:lnTo>
                  <a:pt x="1600199" y="9905"/>
                </a:lnTo>
                <a:lnTo>
                  <a:pt x="1600199" y="533400"/>
                </a:lnTo>
                <a:lnTo>
                  <a:pt x="1604759" y="533400"/>
                </a:lnTo>
                <a:close/>
              </a:path>
              <a:path w="1610359" h="543559">
                <a:moveTo>
                  <a:pt x="1604759" y="543306"/>
                </a:moveTo>
                <a:lnTo>
                  <a:pt x="1604759" y="533400"/>
                </a:lnTo>
                <a:lnTo>
                  <a:pt x="1600199" y="537972"/>
                </a:lnTo>
                <a:lnTo>
                  <a:pt x="1600199" y="543306"/>
                </a:lnTo>
                <a:lnTo>
                  <a:pt x="1604759" y="543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10077" y="6174740"/>
            <a:ext cx="14554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00FF"/>
                </a:solidFill>
                <a:latin typeface="黑体"/>
                <a:cs typeface="黑体"/>
              </a:rPr>
              <a:t>解密算法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65639" y="5378196"/>
            <a:ext cx="533400" cy="76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1161" y="5373623"/>
            <a:ext cx="563245" cy="772795"/>
          </a:xfrm>
          <a:custGeom>
            <a:avLst/>
            <a:gdLst/>
            <a:ahLst/>
            <a:cxnLst/>
            <a:rect l="l" t="t" r="r" b="b"/>
            <a:pathLst>
              <a:path w="563245" h="772795">
                <a:moveTo>
                  <a:pt x="147828" y="571500"/>
                </a:moveTo>
                <a:lnTo>
                  <a:pt x="0" y="571500"/>
                </a:lnTo>
                <a:lnTo>
                  <a:pt x="14478" y="581858"/>
                </a:lnTo>
                <a:lnTo>
                  <a:pt x="14478" y="581406"/>
                </a:lnTo>
                <a:lnTo>
                  <a:pt x="17526" y="572262"/>
                </a:lnTo>
                <a:lnTo>
                  <a:pt x="30327" y="581406"/>
                </a:lnTo>
                <a:lnTo>
                  <a:pt x="143256" y="581406"/>
                </a:lnTo>
                <a:lnTo>
                  <a:pt x="143256" y="576072"/>
                </a:lnTo>
                <a:lnTo>
                  <a:pt x="147828" y="571500"/>
                </a:lnTo>
                <a:close/>
              </a:path>
              <a:path w="563245" h="772795">
                <a:moveTo>
                  <a:pt x="30327" y="581406"/>
                </a:moveTo>
                <a:lnTo>
                  <a:pt x="17526" y="572262"/>
                </a:lnTo>
                <a:lnTo>
                  <a:pt x="14478" y="581406"/>
                </a:lnTo>
                <a:lnTo>
                  <a:pt x="30327" y="581406"/>
                </a:lnTo>
                <a:close/>
              </a:path>
              <a:path w="563245" h="772795">
                <a:moveTo>
                  <a:pt x="281559" y="760857"/>
                </a:moveTo>
                <a:lnTo>
                  <a:pt x="30327" y="581406"/>
                </a:lnTo>
                <a:lnTo>
                  <a:pt x="14478" y="581406"/>
                </a:lnTo>
                <a:lnTo>
                  <a:pt x="14478" y="581858"/>
                </a:lnTo>
                <a:lnTo>
                  <a:pt x="278892" y="771032"/>
                </a:lnTo>
                <a:lnTo>
                  <a:pt x="278892" y="762762"/>
                </a:lnTo>
                <a:lnTo>
                  <a:pt x="281559" y="760857"/>
                </a:lnTo>
                <a:close/>
              </a:path>
              <a:path w="563245" h="772795">
                <a:moveTo>
                  <a:pt x="419862" y="571500"/>
                </a:moveTo>
                <a:lnTo>
                  <a:pt x="419862" y="0"/>
                </a:lnTo>
                <a:lnTo>
                  <a:pt x="143255" y="0"/>
                </a:lnTo>
                <a:lnTo>
                  <a:pt x="143256" y="571500"/>
                </a:lnTo>
                <a:lnTo>
                  <a:pt x="147828" y="571500"/>
                </a:lnTo>
                <a:lnTo>
                  <a:pt x="147827" y="9906"/>
                </a:lnTo>
                <a:lnTo>
                  <a:pt x="153161" y="4571"/>
                </a:lnTo>
                <a:lnTo>
                  <a:pt x="153161" y="9906"/>
                </a:lnTo>
                <a:lnTo>
                  <a:pt x="409956" y="9906"/>
                </a:lnTo>
                <a:lnTo>
                  <a:pt x="409956" y="4571"/>
                </a:lnTo>
                <a:lnTo>
                  <a:pt x="414528" y="9906"/>
                </a:lnTo>
                <a:lnTo>
                  <a:pt x="414528" y="571500"/>
                </a:lnTo>
                <a:lnTo>
                  <a:pt x="419862" y="571500"/>
                </a:lnTo>
                <a:close/>
              </a:path>
              <a:path w="563245" h="772795">
                <a:moveTo>
                  <a:pt x="153162" y="581406"/>
                </a:moveTo>
                <a:lnTo>
                  <a:pt x="153161" y="9906"/>
                </a:lnTo>
                <a:lnTo>
                  <a:pt x="147827" y="9906"/>
                </a:lnTo>
                <a:lnTo>
                  <a:pt x="147828" y="571500"/>
                </a:lnTo>
                <a:lnTo>
                  <a:pt x="143256" y="576072"/>
                </a:lnTo>
                <a:lnTo>
                  <a:pt x="143256" y="581406"/>
                </a:lnTo>
                <a:lnTo>
                  <a:pt x="153162" y="581406"/>
                </a:lnTo>
                <a:close/>
              </a:path>
              <a:path w="563245" h="772795">
                <a:moveTo>
                  <a:pt x="153161" y="9906"/>
                </a:moveTo>
                <a:lnTo>
                  <a:pt x="153161" y="4571"/>
                </a:lnTo>
                <a:lnTo>
                  <a:pt x="147827" y="9906"/>
                </a:lnTo>
                <a:lnTo>
                  <a:pt x="153161" y="9906"/>
                </a:lnTo>
                <a:close/>
              </a:path>
              <a:path w="563245" h="772795">
                <a:moveTo>
                  <a:pt x="284226" y="762762"/>
                </a:moveTo>
                <a:lnTo>
                  <a:pt x="281559" y="760857"/>
                </a:lnTo>
                <a:lnTo>
                  <a:pt x="278892" y="762762"/>
                </a:lnTo>
                <a:lnTo>
                  <a:pt x="284226" y="762762"/>
                </a:lnTo>
                <a:close/>
              </a:path>
              <a:path w="563245" h="772795">
                <a:moveTo>
                  <a:pt x="284226" y="770493"/>
                </a:moveTo>
                <a:lnTo>
                  <a:pt x="284226" y="762762"/>
                </a:lnTo>
                <a:lnTo>
                  <a:pt x="278892" y="762762"/>
                </a:lnTo>
                <a:lnTo>
                  <a:pt x="278892" y="771032"/>
                </a:lnTo>
                <a:lnTo>
                  <a:pt x="281178" y="772668"/>
                </a:lnTo>
                <a:lnTo>
                  <a:pt x="284226" y="770493"/>
                </a:lnTo>
                <a:close/>
              </a:path>
              <a:path w="563245" h="772795">
                <a:moveTo>
                  <a:pt x="547878" y="582373"/>
                </a:moveTo>
                <a:lnTo>
                  <a:pt x="547878" y="581405"/>
                </a:lnTo>
                <a:lnTo>
                  <a:pt x="532790" y="581406"/>
                </a:lnTo>
                <a:lnTo>
                  <a:pt x="281559" y="760857"/>
                </a:lnTo>
                <a:lnTo>
                  <a:pt x="284226" y="762762"/>
                </a:lnTo>
                <a:lnTo>
                  <a:pt x="284226" y="770493"/>
                </a:lnTo>
                <a:lnTo>
                  <a:pt x="547878" y="582373"/>
                </a:lnTo>
                <a:close/>
              </a:path>
              <a:path w="563245" h="772795">
                <a:moveTo>
                  <a:pt x="414528" y="9906"/>
                </a:moveTo>
                <a:lnTo>
                  <a:pt x="409956" y="4571"/>
                </a:lnTo>
                <a:lnTo>
                  <a:pt x="409956" y="9906"/>
                </a:lnTo>
                <a:lnTo>
                  <a:pt x="414528" y="9906"/>
                </a:lnTo>
                <a:close/>
              </a:path>
              <a:path w="563245" h="772795">
                <a:moveTo>
                  <a:pt x="419862" y="581406"/>
                </a:moveTo>
                <a:lnTo>
                  <a:pt x="419862" y="576072"/>
                </a:lnTo>
                <a:lnTo>
                  <a:pt x="414528" y="571500"/>
                </a:lnTo>
                <a:lnTo>
                  <a:pt x="414528" y="9906"/>
                </a:lnTo>
                <a:lnTo>
                  <a:pt x="409956" y="9906"/>
                </a:lnTo>
                <a:lnTo>
                  <a:pt x="409956" y="581406"/>
                </a:lnTo>
                <a:lnTo>
                  <a:pt x="419862" y="581406"/>
                </a:lnTo>
                <a:close/>
              </a:path>
              <a:path w="563245" h="772795">
                <a:moveTo>
                  <a:pt x="563118" y="571500"/>
                </a:moveTo>
                <a:lnTo>
                  <a:pt x="414528" y="571500"/>
                </a:lnTo>
                <a:lnTo>
                  <a:pt x="419862" y="576072"/>
                </a:lnTo>
                <a:lnTo>
                  <a:pt x="419862" y="581406"/>
                </a:lnTo>
                <a:lnTo>
                  <a:pt x="532790" y="581405"/>
                </a:lnTo>
                <a:lnTo>
                  <a:pt x="545592" y="572261"/>
                </a:lnTo>
                <a:lnTo>
                  <a:pt x="547878" y="581405"/>
                </a:lnTo>
                <a:lnTo>
                  <a:pt x="547878" y="582373"/>
                </a:lnTo>
                <a:lnTo>
                  <a:pt x="563118" y="571500"/>
                </a:lnTo>
                <a:close/>
              </a:path>
              <a:path w="563245" h="772795">
                <a:moveTo>
                  <a:pt x="547878" y="581405"/>
                </a:moveTo>
                <a:lnTo>
                  <a:pt x="545592" y="572261"/>
                </a:lnTo>
                <a:lnTo>
                  <a:pt x="532790" y="581406"/>
                </a:lnTo>
                <a:lnTo>
                  <a:pt x="547878" y="581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34773" y="5024120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k=(k</a:t>
            </a:r>
            <a:r>
              <a:rPr sz="1800" b="1" spc="-7" baseline="-20833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,k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,…,k</a:t>
            </a:r>
            <a:r>
              <a:rPr sz="1800" b="1" spc="-7" baseline="-20833" dirty="0">
                <a:latin typeface="Arial"/>
                <a:cs typeface="Arial"/>
              </a:rPr>
              <a:t>t-1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94627" y="5378196"/>
            <a:ext cx="533400" cy="762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780148" y="5373623"/>
            <a:ext cx="563245" cy="772795"/>
          </a:xfrm>
          <a:custGeom>
            <a:avLst/>
            <a:gdLst/>
            <a:ahLst/>
            <a:cxnLst/>
            <a:rect l="l" t="t" r="r" b="b"/>
            <a:pathLst>
              <a:path w="563245" h="772795">
                <a:moveTo>
                  <a:pt x="147828" y="571500"/>
                </a:moveTo>
                <a:lnTo>
                  <a:pt x="0" y="571500"/>
                </a:lnTo>
                <a:lnTo>
                  <a:pt x="14478" y="581858"/>
                </a:lnTo>
                <a:lnTo>
                  <a:pt x="14478" y="581406"/>
                </a:lnTo>
                <a:lnTo>
                  <a:pt x="17526" y="572262"/>
                </a:lnTo>
                <a:lnTo>
                  <a:pt x="30327" y="581406"/>
                </a:lnTo>
                <a:lnTo>
                  <a:pt x="143256" y="581406"/>
                </a:lnTo>
                <a:lnTo>
                  <a:pt x="143256" y="576072"/>
                </a:lnTo>
                <a:lnTo>
                  <a:pt x="147828" y="571500"/>
                </a:lnTo>
                <a:close/>
              </a:path>
              <a:path w="563245" h="772795">
                <a:moveTo>
                  <a:pt x="30327" y="581406"/>
                </a:moveTo>
                <a:lnTo>
                  <a:pt x="17526" y="572262"/>
                </a:lnTo>
                <a:lnTo>
                  <a:pt x="14478" y="581406"/>
                </a:lnTo>
                <a:lnTo>
                  <a:pt x="30327" y="581406"/>
                </a:lnTo>
                <a:close/>
              </a:path>
              <a:path w="563245" h="772795">
                <a:moveTo>
                  <a:pt x="281559" y="760857"/>
                </a:moveTo>
                <a:lnTo>
                  <a:pt x="30327" y="581406"/>
                </a:lnTo>
                <a:lnTo>
                  <a:pt x="14478" y="581406"/>
                </a:lnTo>
                <a:lnTo>
                  <a:pt x="14478" y="581858"/>
                </a:lnTo>
                <a:lnTo>
                  <a:pt x="278892" y="771032"/>
                </a:lnTo>
                <a:lnTo>
                  <a:pt x="278892" y="762762"/>
                </a:lnTo>
                <a:lnTo>
                  <a:pt x="281559" y="760857"/>
                </a:lnTo>
                <a:close/>
              </a:path>
              <a:path w="563245" h="772795">
                <a:moveTo>
                  <a:pt x="419862" y="571500"/>
                </a:moveTo>
                <a:lnTo>
                  <a:pt x="419862" y="0"/>
                </a:lnTo>
                <a:lnTo>
                  <a:pt x="143255" y="0"/>
                </a:lnTo>
                <a:lnTo>
                  <a:pt x="143256" y="571500"/>
                </a:lnTo>
                <a:lnTo>
                  <a:pt x="147828" y="571500"/>
                </a:lnTo>
                <a:lnTo>
                  <a:pt x="147827" y="9906"/>
                </a:lnTo>
                <a:lnTo>
                  <a:pt x="153161" y="4571"/>
                </a:lnTo>
                <a:lnTo>
                  <a:pt x="153161" y="9906"/>
                </a:lnTo>
                <a:lnTo>
                  <a:pt x="409956" y="9906"/>
                </a:lnTo>
                <a:lnTo>
                  <a:pt x="409956" y="4571"/>
                </a:lnTo>
                <a:lnTo>
                  <a:pt x="414528" y="9906"/>
                </a:lnTo>
                <a:lnTo>
                  <a:pt x="414528" y="571500"/>
                </a:lnTo>
                <a:lnTo>
                  <a:pt x="419862" y="571500"/>
                </a:lnTo>
                <a:close/>
              </a:path>
              <a:path w="563245" h="772795">
                <a:moveTo>
                  <a:pt x="153162" y="581406"/>
                </a:moveTo>
                <a:lnTo>
                  <a:pt x="153161" y="9906"/>
                </a:lnTo>
                <a:lnTo>
                  <a:pt x="147827" y="9906"/>
                </a:lnTo>
                <a:lnTo>
                  <a:pt x="147828" y="571500"/>
                </a:lnTo>
                <a:lnTo>
                  <a:pt x="143256" y="576072"/>
                </a:lnTo>
                <a:lnTo>
                  <a:pt x="143256" y="581406"/>
                </a:lnTo>
                <a:lnTo>
                  <a:pt x="153162" y="581406"/>
                </a:lnTo>
                <a:close/>
              </a:path>
              <a:path w="563245" h="772795">
                <a:moveTo>
                  <a:pt x="153161" y="9906"/>
                </a:moveTo>
                <a:lnTo>
                  <a:pt x="153161" y="4571"/>
                </a:lnTo>
                <a:lnTo>
                  <a:pt x="147827" y="9906"/>
                </a:lnTo>
                <a:lnTo>
                  <a:pt x="153161" y="9906"/>
                </a:lnTo>
                <a:close/>
              </a:path>
              <a:path w="563245" h="772795">
                <a:moveTo>
                  <a:pt x="284226" y="762762"/>
                </a:moveTo>
                <a:lnTo>
                  <a:pt x="281559" y="760857"/>
                </a:lnTo>
                <a:lnTo>
                  <a:pt x="278892" y="762762"/>
                </a:lnTo>
                <a:lnTo>
                  <a:pt x="284226" y="762762"/>
                </a:lnTo>
                <a:close/>
              </a:path>
              <a:path w="563245" h="772795">
                <a:moveTo>
                  <a:pt x="284226" y="770493"/>
                </a:moveTo>
                <a:lnTo>
                  <a:pt x="284226" y="762762"/>
                </a:lnTo>
                <a:lnTo>
                  <a:pt x="278892" y="762762"/>
                </a:lnTo>
                <a:lnTo>
                  <a:pt x="278892" y="771032"/>
                </a:lnTo>
                <a:lnTo>
                  <a:pt x="281178" y="772668"/>
                </a:lnTo>
                <a:lnTo>
                  <a:pt x="284226" y="770493"/>
                </a:lnTo>
                <a:close/>
              </a:path>
              <a:path w="563245" h="772795">
                <a:moveTo>
                  <a:pt x="547878" y="582373"/>
                </a:moveTo>
                <a:lnTo>
                  <a:pt x="547878" y="581405"/>
                </a:lnTo>
                <a:lnTo>
                  <a:pt x="532790" y="581406"/>
                </a:lnTo>
                <a:lnTo>
                  <a:pt x="281559" y="760857"/>
                </a:lnTo>
                <a:lnTo>
                  <a:pt x="284226" y="762762"/>
                </a:lnTo>
                <a:lnTo>
                  <a:pt x="284226" y="770493"/>
                </a:lnTo>
                <a:lnTo>
                  <a:pt x="547878" y="582373"/>
                </a:lnTo>
                <a:close/>
              </a:path>
              <a:path w="563245" h="772795">
                <a:moveTo>
                  <a:pt x="414528" y="9906"/>
                </a:moveTo>
                <a:lnTo>
                  <a:pt x="409956" y="4571"/>
                </a:lnTo>
                <a:lnTo>
                  <a:pt x="409956" y="9906"/>
                </a:lnTo>
                <a:lnTo>
                  <a:pt x="414528" y="9906"/>
                </a:lnTo>
                <a:close/>
              </a:path>
              <a:path w="563245" h="772795">
                <a:moveTo>
                  <a:pt x="419862" y="581406"/>
                </a:moveTo>
                <a:lnTo>
                  <a:pt x="419862" y="576072"/>
                </a:lnTo>
                <a:lnTo>
                  <a:pt x="414528" y="571500"/>
                </a:lnTo>
                <a:lnTo>
                  <a:pt x="414528" y="9906"/>
                </a:lnTo>
                <a:lnTo>
                  <a:pt x="409956" y="9906"/>
                </a:lnTo>
                <a:lnTo>
                  <a:pt x="409956" y="581406"/>
                </a:lnTo>
                <a:lnTo>
                  <a:pt x="419862" y="581406"/>
                </a:lnTo>
                <a:close/>
              </a:path>
              <a:path w="563245" h="772795">
                <a:moveTo>
                  <a:pt x="563118" y="571500"/>
                </a:moveTo>
                <a:lnTo>
                  <a:pt x="414528" y="571500"/>
                </a:lnTo>
                <a:lnTo>
                  <a:pt x="419862" y="576072"/>
                </a:lnTo>
                <a:lnTo>
                  <a:pt x="419862" y="581406"/>
                </a:lnTo>
                <a:lnTo>
                  <a:pt x="532790" y="581405"/>
                </a:lnTo>
                <a:lnTo>
                  <a:pt x="545592" y="572261"/>
                </a:lnTo>
                <a:lnTo>
                  <a:pt x="547878" y="581405"/>
                </a:lnTo>
                <a:lnTo>
                  <a:pt x="547878" y="582373"/>
                </a:lnTo>
                <a:lnTo>
                  <a:pt x="563118" y="571500"/>
                </a:lnTo>
                <a:close/>
              </a:path>
              <a:path w="563245" h="772795">
                <a:moveTo>
                  <a:pt x="547878" y="581405"/>
                </a:moveTo>
                <a:lnTo>
                  <a:pt x="545592" y="572261"/>
                </a:lnTo>
                <a:lnTo>
                  <a:pt x="532790" y="581406"/>
                </a:lnTo>
                <a:lnTo>
                  <a:pt x="547878" y="581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63773" y="5024120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k=(k</a:t>
            </a:r>
            <a:r>
              <a:rPr sz="1800" b="1" spc="-7" baseline="-20833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,k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,…,k</a:t>
            </a:r>
            <a:r>
              <a:rPr sz="1800" b="1" spc="-7" baseline="-20833" dirty="0">
                <a:latin typeface="Arial"/>
                <a:cs typeface="Arial"/>
              </a:rPr>
              <a:t>t-1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32439" y="6140196"/>
            <a:ext cx="1904987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27867" y="6132576"/>
            <a:ext cx="1919605" cy="549910"/>
          </a:xfrm>
          <a:custGeom>
            <a:avLst/>
            <a:gdLst/>
            <a:ahLst/>
            <a:cxnLst/>
            <a:rect l="l" t="t" r="r" b="b"/>
            <a:pathLst>
              <a:path w="1919604" h="549909">
                <a:moveTo>
                  <a:pt x="1433322" y="136398"/>
                </a:moveTo>
                <a:lnTo>
                  <a:pt x="0" y="136398"/>
                </a:lnTo>
                <a:lnTo>
                  <a:pt x="0" y="413004"/>
                </a:lnTo>
                <a:lnTo>
                  <a:pt x="4572" y="413004"/>
                </a:lnTo>
                <a:lnTo>
                  <a:pt x="4572" y="146304"/>
                </a:lnTo>
                <a:lnTo>
                  <a:pt x="9906" y="140970"/>
                </a:lnTo>
                <a:lnTo>
                  <a:pt x="9906" y="146304"/>
                </a:lnTo>
                <a:lnTo>
                  <a:pt x="1428750" y="146304"/>
                </a:lnTo>
                <a:lnTo>
                  <a:pt x="1428750" y="140970"/>
                </a:lnTo>
                <a:lnTo>
                  <a:pt x="1433322" y="136398"/>
                </a:lnTo>
                <a:close/>
              </a:path>
              <a:path w="1919604" h="549909">
                <a:moveTo>
                  <a:pt x="9906" y="146304"/>
                </a:moveTo>
                <a:lnTo>
                  <a:pt x="9906" y="140970"/>
                </a:lnTo>
                <a:lnTo>
                  <a:pt x="4572" y="146304"/>
                </a:lnTo>
                <a:lnTo>
                  <a:pt x="9906" y="146304"/>
                </a:lnTo>
                <a:close/>
              </a:path>
              <a:path w="1919604" h="549909">
                <a:moveTo>
                  <a:pt x="9906" y="403098"/>
                </a:moveTo>
                <a:lnTo>
                  <a:pt x="9906" y="146304"/>
                </a:lnTo>
                <a:lnTo>
                  <a:pt x="4572" y="146304"/>
                </a:lnTo>
                <a:lnTo>
                  <a:pt x="4572" y="403098"/>
                </a:lnTo>
                <a:lnTo>
                  <a:pt x="9906" y="403098"/>
                </a:lnTo>
                <a:close/>
              </a:path>
              <a:path w="1919604" h="549909">
                <a:moveTo>
                  <a:pt x="1438656" y="532942"/>
                </a:moveTo>
                <a:lnTo>
                  <a:pt x="1438656" y="403098"/>
                </a:lnTo>
                <a:lnTo>
                  <a:pt x="4572" y="403098"/>
                </a:lnTo>
                <a:lnTo>
                  <a:pt x="9906" y="407670"/>
                </a:lnTo>
                <a:lnTo>
                  <a:pt x="9906" y="413004"/>
                </a:lnTo>
                <a:lnTo>
                  <a:pt x="1428750" y="413004"/>
                </a:lnTo>
                <a:lnTo>
                  <a:pt x="1428750" y="407670"/>
                </a:lnTo>
                <a:lnTo>
                  <a:pt x="1433322" y="413004"/>
                </a:lnTo>
                <a:lnTo>
                  <a:pt x="1433322" y="535929"/>
                </a:lnTo>
                <a:lnTo>
                  <a:pt x="1438656" y="532942"/>
                </a:lnTo>
                <a:close/>
              </a:path>
              <a:path w="1919604" h="549909">
                <a:moveTo>
                  <a:pt x="9906" y="413004"/>
                </a:moveTo>
                <a:lnTo>
                  <a:pt x="9906" y="407670"/>
                </a:lnTo>
                <a:lnTo>
                  <a:pt x="4572" y="403098"/>
                </a:lnTo>
                <a:lnTo>
                  <a:pt x="4572" y="413004"/>
                </a:lnTo>
                <a:lnTo>
                  <a:pt x="9906" y="413004"/>
                </a:lnTo>
                <a:close/>
              </a:path>
              <a:path w="1919604" h="549909">
                <a:moveTo>
                  <a:pt x="1919477" y="274320"/>
                </a:moveTo>
                <a:lnTo>
                  <a:pt x="1428750" y="0"/>
                </a:lnTo>
                <a:lnTo>
                  <a:pt x="1428750" y="136398"/>
                </a:lnTo>
                <a:lnTo>
                  <a:pt x="1431036" y="136398"/>
                </a:lnTo>
                <a:lnTo>
                  <a:pt x="1431036" y="12192"/>
                </a:lnTo>
                <a:lnTo>
                  <a:pt x="1438656" y="7620"/>
                </a:lnTo>
                <a:lnTo>
                  <a:pt x="1438656" y="16459"/>
                </a:lnTo>
                <a:lnTo>
                  <a:pt x="1899802" y="274701"/>
                </a:lnTo>
                <a:lnTo>
                  <a:pt x="1907286" y="270510"/>
                </a:lnTo>
                <a:lnTo>
                  <a:pt x="1907286" y="281154"/>
                </a:lnTo>
                <a:lnTo>
                  <a:pt x="1919477" y="274320"/>
                </a:lnTo>
                <a:close/>
              </a:path>
              <a:path w="1919604" h="549909">
                <a:moveTo>
                  <a:pt x="1433322" y="146304"/>
                </a:moveTo>
                <a:lnTo>
                  <a:pt x="1433322" y="136398"/>
                </a:lnTo>
                <a:lnTo>
                  <a:pt x="1428750" y="140970"/>
                </a:lnTo>
                <a:lnTo>
                  <a:pt x="1428750" y="146304"/>
                </a:lnTo>
                <a:lnTo>
                  <a:pt x="1433322" y="146304"/>
                </a:lnTo>
                <a:close/>
              </a:path>
              <a:path w="1919604" h="549909">
                <a:moveTo>
                  <a:pt x="1433322" y="413004"/>
                </a:moveTo>
                <a:lnTo>
                  <a:pt x="1428750" y="407670"/>
                </a:lnTo>
                <a:lnTo>
                  <a:pt x="1428750" y="413004"/>
                </a:lnTo>
                <a:lnTo>
                  <a:pt x="1433322" y="413004"/>
                </a:lnTo>
                <a:close/>
              </a:path>
              <a:path w="1919604" h="549909">
                <a:moveTo>
                  <a:pt x="1433322" y="535929"/>
                </a:moveTo>
                <a:lnTo>
                  <a:pt x="1433322" y="413004"/>
                </a:lnTo>
                <a:lnTo>
                  <a:pt x="1428750" y="413004"/>
                </a:lnTo>
                <a:lnTo>
                  <a:pt x="1428750" y="549402"/>
                </a:lnTo>
                <a:lnTo>
                  <a:pt x="1431036" y="548120"/>
                </a:lnTo>
                <a:lnTo>
                  <a:pt x="1431036" y="537210"/>
                </a:lnTo>
                <a:lnTo>
                  <a:pt x="1433322" y="535929"/>
                </a:lnTo>
                <a:close/>
              </a:path>
              <a:path w="1919604" h="549909">
                <a:moveTo>
                  <a:pt x="1438656" y="16459"/>
                </a:moveTo>
                <a:lnTo>
                  <a:pt x="1438656" y="7620"/>
                </a:lnTo>
                <a:lnTo>
                  <a:pt x="1431036" y="12192"/>
                </a:lnTo>
                <a:lnTo>
                  <a:pt x="1438656" y="16459"/>
                </a:lnTo>
                <a:close/>
              </a:path>
              <a:path w="1919604" h="549909">
                <a:moveTo>
                  <a:pt x="1438656" y="146304"/>
                </a:moveTo>
                <a:lnTo>
                  <a:pt x="1438656" y="16459"/>
                </a:lnTo>
                <a:lnTo>
                  <a:pt x="1431036" y="12192"/>
                </a:lnTo>
                <a:lnTo>
                  <a:pt x="1431036" y="136398"/>
                </a:lnTo>
                <a:lnTo>
                  <a:pt x="1433322" y="136398"/>
                </a:lnTo>
                <a:lnTo>
                  <a:pt x="1433322" y="146304"/>
                </a:lnTo>
                <a:lnTo>
                  <a:pt x="1438656" y="146304"/>
                </a:lnTo>
                <a:close/>
              </a:path>
              <a:path w="1919604" h="549909">
                <a:moveTo>
                  <a:pt x="1907286" y="281154"/>
                </a:moveTo>
                <a:lnTo>
                  <a:pt x="1907286" y="278892"/>
                </a:lnTo>
                <a:lnTo>
                  <a:pt x="1899802" y="274700"/>
                </a:lnTo>
                <a:lnTo>
                  <a:pt x="1431036" y="537210"/>
                </a:lnTo>
                <a:lnTo>
                  <a:pt x="1438656" y="541020"/>
                </a:lnTo>
                <a:lnTo>
                  <a:pt x="1438656" y="543849"/>
                </a:lnTo>
                <a:lnTo>
                  <a:pt x="1907286" y="281154"/>
                </a:lnTo>
                <a:close/>
              </a:path>
              <a:path w="1919604" h="549909">
                <a:moveTo>
                  <a:pt x="1438656" y="543849"/>
                </a:moveTo>
                <a:lnTo>
                  <a:pt x="1438656" y="541020"/>
                </a:lnTo>
                <a:lnTo>
                  <a:pt x="1431036" y="537210"/>
                </a:lnTo>
                <a:lnTo>
                  <a:pt x="1431036" y="548120"/>
                </a:lnTo>
                <a:lnTo>
                  <a:pt x="1438656" y="543849"/>
                </a:lnTo>
                <a:close/>
              </a:path>
              <a:path w="1919604" h="549909">
                <a:moveTo>
                  <a:pt x="1907286" y="278892"/>
                </a:moveTo>
                <a:lnTo>
                  <a:pt x="1907286" y="270510"/>
                </a:lnTo>
                <a:lnTo>
                  <a:pt x="1899802" y="274700"/>
                </a:lnTo>
                <a:lnTo>
                  <a:pt x="1907286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7239" y="6140196"/>
            <a:ext cx="1905000" cy="533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2667" y="6132576"/>
            <a:ext cx="1919605" cy="549910"/>
          </a:xfrm>
          <a:custGeom>
            <a:avLst/>
            <a:gdLst/>
            <a:ahLst/>
            <a:cxnLst/>
            <a:rect l="l" t="t" r="r" b="b"/>
            <a:pathLst>
              <a:path w="1919605" h="549909">
                <a:moveTo>
                  <a:pt x="1433322" y="136398"/>
                </a:moveTo>
                <a:lnTo>
                  <a:pt x="0" y="136398"/>
                </a:lnTo>
                <a:lnTo>
                  <a:pt x="0" y="413004"/>
                </a:lnTo>
                <a:lnTo>
                  <a:pt x="4572" y="413004"/>
                </a:lnTo>
                <a:lnTo>
                  <a:pt x="4572" y="146304"/>
                </a:lnTo>
                <a:lnTo>
                  <a:pt x="9906" y="140970"/>
                </a:lnTo>
                <a:lnTo>
                  <a:pt x="9906" y="146304"/>
                </a:lnTo>
                <a:lnTo>
                  <a:pt x="1428750" y="146304"/>
                </a:lnTo>
                <a:lnTo>
                  <a:pt x="1428750" y="140970"/>
                </a:lnTo>
                <a:lnTo>
                  <a:pt x="1433322" y="136398"/>
                </a:lnTo>
                <a:close/>
              </a:path>
              <a:path w="1919605" h="549909">
                <a:moveTo>
                  <a:pt x="9906" y="146304"/>
                </a:moveTo>
                <a:lnTo>
                  <a:pt x="9906" y="140970"/>
                </a:lnTo>
                <a:lnTo>
                  <a:pt x="4572" y="146304"/>
                </a:lnTo>
                <a:lnTo>
                  <a:pt x="9906" y="146304"/>
                </a:lnTo>
                <a:close/>
              </a:path>
              <a:path w="1919605" h="549909">
                <a:moveTo>
                  <a:pt x="9906" y="403098"/>
                </a:moveTo>
                <a:lnTo>
                  <a:pt x="9906" y="146304"/>
                </a:lnTo>
                <a:lnTo>
                  <a:pt x="4572" y="146304"/>
                </a:lnTo>
                <a:lnTo>
                  <a:pt x="4572" y="403098"/>
                </a:lnTo>
                <a:lnTo>
                  <a:pt x="9906" y="403098"/>
                </a:lnTo>
                <a:close/>
              </a:path>
              <a:path w="1919605" h="549909">
                <a:moveTo>
                  <a:pt x="1438656" y="532942"/>
                </a:moveTo>
                <a:lnTo>
                  <a:pt x="1438656" y="403098"/>
                </a:lnTo>
                <a:lnTo>
                  <a:pt x="4572" y="403098"/>
                </a:lnTo>
                <a:lnTo>
                  <a:pt x="9906" y="407670"/>
                </a:lnTo>
                <a:lnTo>
                  <a:pt x="9906" y="413004"/>
                </a:lnTo>
                <a:lnTo>
                  <a:pt x="1428750" y="413004"/>
                </a:lnTo>
                <a:lnTo>
                  <a:pt x="1428750" y="407670"/>
                </a:lnTo>
                <a:lnTo>
                  <a:pt x="1433322" y="413004"/>
                </a:lnTo>
                <a:lnTo>
                  <a:pt x="1433322" y="535929"/>
                </a:lnTo>
                <a:lnTo>
                  <a:pt x="1438656" y="532942"/>
                </a:lnTo>
                <a:close/>
              </a:path>
              <a:path w="1919605" h="549909">
                <a:moveTo>
                  <a:pt x="9906" y="413004"/>
                </a:moveTo>
                <a:lnTo>
                  <a:pt x="9906" y="407670"/>
                </a:lnTo>
                <a:lnTo>
                  <a:pt x="4572" y="403098"/>
                </a:lnTo>
                <a:lnTo>
                  <a:pt x="4572" y="413004"/>
                </a:lnTo>
                <a:lnTo>
                  <a:pt x="9906" y="413004"/>
                </a:lnTo>
                <a:close/>
              </a:path>
              <a:path w="1919605" h="549909">
                <a:moveTo>
                  <a:pt x="1919477" y="274320"/>
                </a:moveTo>
                <a:lnTo>
                  <a:pt x="1428750" y="0"/>
                </a:lnTo>
                <a:lnTo>
                  <a:pt x="1428750" y="136398"/>
                </a:lnTo>
                <a:lnTo>
                  <a:pt x="1431036" y="136398"/>
                </a:lnTo>
                <a:lnTo>
                  <a:pt x="1431036" y="12192"/>
                </a:lnTo>
                <a:lnTo>
                  <a:pt x="1438656" y="7620"/>
                </a:lnTo>
                <a:lnTo>
                  <a:pt x="1438656" y="16459"/>
                </a:lnTo>
                <a:lnTo>
                  <a:pt x="1899802" y="274701"/>
                </a:lnTo>
                <a:lnTo>
                  <a:pt x="1907286" y="270510"/>
                </a:lnTo>
                <a:lnTo>
                  <a:pt x="1907286" y="281154"/>
                </a:lnTo>
                <a:lnTo>
                  <a:pt x="1919477" y="274320"/>
                </a:lnTo>
                <a:close/>
              </a:path>
              <a:path w="1919605" h="549909">
                <a:moveTo>
                  <a:pt x="1433322" y="146304"/>
                </a:moveTo>
                <a:lnTo>
                  <a:pt x="1433322" y="136398"/>
                </a:lnTo>
                <a:lnTo>
                  <a:pt x="1428750" y="140970"/>
                </a:lnTo>
                <a:lnTo>
                  <a:pt x="1428750" y="146304"/>
                </a:lnTo>
                <a:lnTo>
                  <a:pt x="1433322" y="146304"/>
                </a:lnTo>
                <a:close/>
              </a:path>
              <a:path w="1919605" h="549909">
                <a:moveTo>
                  <a:pt x="1433322" y="413004"/>
                </a:moveTo>
                <a:lnTo>
                  <a:pt x="1428750" y="407670"/>
                </a:lnTo>
                <a:lnTo>
                  <a:pt x="1428750" y="413004"/>
                </a:lnTo>
                <a:lnTo>
                  <a:pt x="1433322" y="413004"/>
                </a:lnTo>
                <a:close/>
              </a:path>
              <a:path w="1919605" h="549909">
                <a:moveTo>
                  <a:pt x="1433322" y="535929"/>
                </a:moveTo>
                <a:lnTo>
                  <a:pt x="1433322" y="413004"/>
                </a:lnTo>
                <a:lnTo>
                  <a:pt x="1428750" y="413004"/>
                </a:lnTo>
                <a:lnTo>
                  <a:pt x="1428750" y="549402"/>
                </a:lnTo>
                <a:lnTo>
                  <a:pt x="1431036" y="548120"/>
                </a:lnTo>
                <a:lnTo>
                  <a:pt x="1431036" y="537210"/>
                </a:lnTo>
                <a:lnTo>
                  <a:pt x="1433322" y="535929"/>
                </a:lnTo>
                <a:close/>
              </a:path>
              <a:path w="1919605" h="549909">
                <a:moveTo>
                  <a:pt x="1438656" y="16459"/>
                </a:moveTo>
                <a:lnTo>
                  <a:pt x="1438656" y="7620"/>
                </a:lnTo>
                <a:lnTo>
                  <a:pt x="1431036" y="12192"/>
                </a:lnTo>
                <a:lnTo>
                  <a:pt x="1438656" y="16459"/>
                </a:lnTo>
                <a:close/>
              </a:path>
              <a:path w="1919605" h="549909">
                <a:moveTo>
                  <a:pt x="1438656" y="146304"/>
                </a:moveTo>
                <a:lnTo>
                  <a:pt x="1438656" y="16459"/>
                </a:lnTo>
                <a:lnTo>
                  <a:pt x="1431036" y="12192"/>
                </a:lnTo>
                <a:lnTo>
                  <a:pt x="1431036" y="136398"/>
                </a:lnTo>
                <a:lnTo>
                  <a:pt x="1433322" y="136398"/>
                </a:lnTo>
                <a:lnTo>
                  <a:pt x="1433322" y="146304"/>
                </a:lnTo>
                <a:lnTo>
                  <a:pt x="1438656" y="146304"/>
                </a:lnTo>
                <a:close/>
              </a:path>
              <a:path w="1919605" h="549909">
                <a:moveTo>
                  <a:pt x="1907286" y="281154"/>
                </a:moveTo>
                <a:lnTo>
                  <a:pt x="1907286" y="278892"/>
                </a:lnTo>
                <a:lnTo>
                  <a:pt x="1899802" y="274700"/>
                </a:lnTo>
                <a:lnTo>
                  <a:pt x="1431036" y="537210"/>
                </a:lnTo>
                <a:lnTo>
                  <a:pt x="1438656" y="541020"/>
                </a:lnTo>
                <a:lnTo>
                  <a:pt x="1438656" y="543849"/>
                </a:lnTo>
                <a:lnTo>
                  <a:pt x="1907286" y="281154"/>
                </a:lnTo>
                <a:close/>
              </a:path>
              <a:path w="1919605" h="549909">
                <a:moveTo>
                  <a:pt x="1438656" y="543849"/>
                </a:moveTo>
                <a:lnTo>
                  <a:pt x="1438656" y="541020"/>
                </a:lnTo>
                <a:lnTo>
                  <a:pt x="1431036" y="537210"/>
                </a:lnTo>
                <a:lnTo>
                  <a:pt x="1431036" y="548120"/>
                </a:lnTo>
                <a:lnTo>
                  <a:pt x="1438656" y="543849"/>
                </a:lnTo>
                <a:close/>
              </a:path>
              <a:path w="1919605" h="549909">
                <a:moveTo>
                  <a:pt x="1907286" y="278892"/>
                </a:moveTo>
                <a:lnTo>
                  <a:pt x="1907286" y="270510"/>
                </a:lnTo>
                <a:lnTo>
                  <a:pt x="1899802" y="274700"/>
                </a:lnTo>
                <a:lnTo>
                  <a:pt x="1907286" y="2788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5973" y="6116065"/>
            <a:ext cx="506539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1350" algn="l"/>
              </a:tabLst>
            </a:pPr>
            <a:r>
              <a:rPr sz="1800" b="1" spc="-5" dirty="0">
                <a:latin typeface="Arial"/>
                <a:cs typeface="Arial"/>
              </a:rPr>
              <a:t>p=(p</a:t>
            </a:r>
            <a:r>
              <a:rPr sz="1800" b="1" spc="-7" baseline="-20833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,p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,…,p</a:t>
            </a:r>
            <a:r>
              <a:rPr sz="1800" b="1" spc="-7" baseline="-20833" dirty="0">
                <a:latin typeface="Arial"/>
                <a:cs typeface="Arial"/>
              </a:rPr>
              <a:t>m-1</a:t>
            </a:r>
            <a:r>
              <a:rPr sz="1800" b="1" spc="-5" dirty="0">
                <a:latin typeface="Arial"/>
                <a:cs typeface="Arial"/>
              </a:rPr>
              <a:t>)	</a:t>
            </a:r>
            <a:r>
              <a:rPr sz="4200" b="1" baseline="-8928" dirty="0">
                <a:solidFill>
                  <a:srgbClr val="006500"/>
                </a:solidFill>
                <a:latin typeface="黑体"/>
                <a:cs typeface="黑体"/>
              </a:rPr>
              <a:t>加密算</a:t>
            </a:r>
            <a:r>
              <a:rPr sz="4200" b="1" spc="-15" baseline="-8928" dirty="0">
                <a:solidFill>
                  <a:srgbClr val="006500"/>
                </a:solidFill>
                <a:latin typeface="黑体"/>
                <a:cs typeface="黑体"/>
              </a:rPr>
              <a:t>法</a:t>
            </a:r>
            <a:r>
              <a:rPr sz="4200" b="1" spc="-997" baseline="-8928" dirty="0">
                <a:solidFill>
                  <a:srgbClr val="006500"/>
                </a:solidFill>
                <a:latin typeface="黑体"/>
                <a:cs typeface="黑体"/>
              </a:rPr>
              <a:t> </a:t>
            </a:r>
            <a:r>
              <a:rPr sz="1800" b="1" spc="-5" dirty="0">
                <a:latin typeface="Arial"/>
                <a:cs typeface="Arial"/>
              </a:rPr>
              <a:t>c=(c</a:t>
            </a:r>
            <a:r>
              <a:rPr sz="1800" b="1" spc="-7" baseline="-20833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,c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,…,c</a:t>
            </a:r>
            <a:r>
              <a:rPr sz="1800" b="1" spc="-7" baseline="-20833" dirty="0">
                <a:latin typeface="Arial"/>
                <a:cs typeface="Arial"/>
              </a:rPr>
              <a:t>n-1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37627" y="6216396"/>
            <a:ext cx="1981200" cy="457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933067" y="6209538"/>
            <a:ext cx="1986280" cy="471805"/>
          </a:xfrm>
          <a:custGeom>
            <a:avLst/>
            <a:gdLst/>
            <a:ahLst/>
            <a:cxnLst/>
            <a:rect l="l" t="t" r="r" b="b"/>
            <a:pathLst>
              <a:path w="1986279" h="471804">
                <a:moveTo>
                  <a:pt x="1490472" y="116586"/>
                </a:moveTo>
                <a:lnTo>
                  <a:pt x="0" y="116586"/>
                </a:lnTo>
                <a:lnTo>
                  <a:pt x="0" y="355092"/>
                </a:lnTo>
                <a:lnTo>
                  <a:pt x="4572" y="355092"/>
                </a:lnTo>
                <a:lnTo>
                  <a:pt x="4572" y="126492"/>
                </a:lnTo>
                <a:lnTo>
                  <a:pt x="9905" y="121158"/>
                </a:lnTo>
                <a:lnTo>
                  <a:pt x="9905" y="126492"/>
                </a:lnTo>
                <a:lnTo>
                  <a:pt x="1485899" y="126491"/>
                </a:lnTo>
                <a:lnTo>
                  <a:pt x="1485899" y="121158"/>
                </a:lnTo>
                <a:lnTo>
                  <a:pt x="1490472" y="116586"/>
                </a:lnTo>
                <a:close/>
              </a:path>
              <a:path w="1986279" h="471804">
                <a:moveTo>
                  <a:pt x="9905" y="126492"/>
                </a:moveTo>
                <a:lnTo>
                  <a:pt x="9905" y="121158"/>
                </a:lnTo>
                <a:lnTo>
                  <a:pt x="4572" y="126492"/>
                </a:lnTo>
                <a:lnTo>
                  <a:pt x="9905" y="126492"/>
                </a:lnTo>
                <a:close/>
              </a:path>
              <a:path w="1986279" h="471804">
                <a:moveTo>
                  <a:pt x="9905" y="345186"/>
                </a:moveTo>
                <a:lnTo>
                  <a:pt x="9905" y="126492"/>
                </a:lnTo>
                <a:lnTo>
                  <a:pt x="4572" y="126492"/>
                </a:lnTo>
                <a:lnTo>
                  <a:pt x="4572" y="345186"/>
                </a:lnTo>
                <a:lnTo>
                  <a:pt x="9905" y="345186"/>
                </a:lnTo>
                <a:close/>
              </a:path>
              <a:path w="1986279" h="471804">
                <a:moveTo>
                  <a:pt x="1495806" y="457082"/>
                </a:moveTo>
                <a:lnTo>
                  <a:pt x="1495806" y="345186"/>
                </a:lnTo>
                <a:lnTo>
                  <a:pt x="4572" y="345186"/>
                </a:lnTo>
                <a:lnTo>
                  <a:pt x="9905" y="349757"/>
                </a:lnTo>
                <a:lnTo>
                  <a:pt x="9905" y="355092"/>
                </a:lnTo>
                <a:lnTo>
                  <a:pt x="1485899" y="355092"/>
                </a:lnTo>
                <a:lnTo>
                  <a:pt x="1485899" y="349757"/>
                </a:lnTo>
                <a:lnTo>
                  <a:pt x="1490472" y="355092"/>
                </a:lnTo>
                <a:lnTo>
                  <a:pt x="1490472" y="459544"/>
                </a:lnTo>
                <a:lnTo>
                  <a:pt x="1495806" y="457082"/>
                </a:lnTo>
                <a:close/>
              </a:path>
              <a:path w="1986279" h="471804">
                <a:moveTo>
                  <a:pt x="9905" y="355092"/>
                </a:moveTo>
                <a:lnTo>
                  <a:pt x="9905" y="349757"/>
                </a:lnTo>
                <a:lnTo>
                  <a:pt x="4572" y="345186"/>
                </a:lnTo>
                <a:lnTo>
                  <a:pt x="4572" y="355092"/>
                </a:lnTo>
                <a:lnTo>
                  <a:pt x="9905" y="355092"/>
                </a:lnTo>
                <a:close/>
              </a:path>
              <a:path w="1986279" h="471804">
                <a:moveTo>
                  <a:pt x="1985771" y="240738"/>
                </a:moveTo>
                <a:lnTo>
                  <a:pt x="1985771" y="230194"/>
                </a:lnTo>
                <a:lnTo>
                  <a:pt x="1485899" y="0"/>
                </a:lnTo>
                <a:lnTo>
                  <a:pt x="1485899" y="116586"/>
                </a:lnTo>
                <a:lnTo>
                  <a:pt x="1488948" y="116586"/>
                </a:lnTo>
                <a:lnTo>
                  <a:pt x="1488948" y="11430"/>
                </a:lnTo>
                <a:lnTo>
                  <a:pt x="1495806" y="6857"/>
                </a:lnTo>
                <a:lnTo>
                  <a:pt x="1495806" y="14595"/>
                </a:lnTo>
                <a:lnTo>
                  <a:pt x="1975167" y="235838"/>
                </a:lnTo>
                <a:lnTo>
                  <a:pt x="1984248" y="231647"/>
                </a:lnTo>
                <a:lnTo>
                  <a:pt x="1984248" y="241442"/>
                </a:lnTo>
                <a:lnTo>
                  <a:pt x="1985771" y="240738"/>
                </a:lnTo>
                <a:close/>
              </a:path>
              <a:path w="1986279" h="471804">
                <a:moveTo>
                  <a:pt x="1490472" y="126491"/>
                </a:moveTo>
                <a:lnTo>
                  <a:pt x="1490472" y="116586"/>
                </a:lnTo>
                <a:lnTo>
                  <a:pt x="1485899" y="121158"/>
                </a:lnTo>
                <a:lnTo>
                  <a:pt x="1485899" y="126491"/>
                </a:lnTo>
                <a:lnTo>
                  <a:pt x="1490472" y="126491"/>
                </a:lnTo>
                <a:close/>
              </a:path>
              <a:path w="1986279" h="471804">
                <a:moveTo>
                  <a:pt x="1490472" y="355092"/>
                </a:moveTo>
                <a:lnTo>
                  <a:pt x="1485899" y="349757"/>
                </a:lnTo>
                <a:lnTo>
                  <a:pt x="1485899" y="355092"/>
                </a:lnTo>
                <a:lnTo>
                  <a:pt x="1490472" y="355092"/>
                </a:lnTo>
                <a:close/>
              </a:path>
              <a:path w="1986279" h="471804">
                <a:moveTo>
                  <a:pt x="1490472" y="459544"/>
                </a:moveTo>
                <a:lnTo>
                  <a:pt x="1490472" y="355092"/>
                </a:lnTo>
                <a:lnTo>
                  <a:pt x="1485899" y="355092"/>
                </a:lnTo>
                <a:lnTo>
                  <a:pt x="1485900" y="471678"/>
                </a:lnTo>
                <a:lnTo>
                  <a:pt x="1488948" y="470269"/>
                </a:lnTo>
                <a:lnTo>
                  <a:pt x="1488948" y="460247"/>
                </a:lnTo>
                <a:lnTo>
                  <a:pt x="1490472" y="459544"/>
                </a:lnTo>
                <a:close/>
              </a:path>
              <a:path w="1986279" h="471804">
                <a:moveTo>
                  <a:pt x="1495806" y="14595"/>
                </a:moveTo>
                <a:lnTo>
                  <a:pt x="1495806" y="6857"/>
                </a:lnTo>
                <a:lnTo>
                  <a:pt x="1488948" y="11430"/>
                </a:lnTo>
                <a:lnTo>
                  <a:pt x="1495806" y="14595"/>
                </a:lnTo>
                <a:close/>
              </a:path>
              <a:path w="1986279" h="471804">
                <a:moveTo>
                  <a:pt x="1495806" y="126491"/>
                </a:moveTo>
                <a:lnTo>
                  <a:pt x="1495806" y="14595"/>
                </a:lnTo>
                <a:lnTo>
                  <a:pt x="1488948" y="11430"/>
                </a:lnTo>
                <a:lnTo>
                  <a:pt x="1488948" y="116586"/>
                </a:lnTo>
                <a:lnTo>
                  <a:pt x="1490472" y="116586"/>
                </a:lnTo>
                <a:lnTo>
                  <a:pt x="1490472" y="126491"/>
                </a:lnTo>
                <a:lnTo>
                  <a:pt x="1495806" y="126491"/>
                </a:lnTo>
                <a:close/>
              </a:path>
              <a:path w="1986279" h="471804">
                <a:moveTo>
                  <a:pt x="1984248" y="241442"/>
                </a:moveTo>
                <a:lnTo>
                  <a:pt x="1984248" y="240029"/>
                </a:lnTo>
                <a:lnTo>
                  <a:pt x="1975167" y="235839"/>
                </a:lnTo>
                <a:lnTo>
                  <a:pt x="1488948" y="460247"/>
                </a:lnTo>
                <a:lnTo>
                  <a:pt x="1495806" y="464058"/>
                </a:lnTo>
                <a:lnTo>
                  <a:pt x="1495806" y="467101"/>
                </a:lnTo>
                <a:lnTo>
                  <a:pt x="1984248" y="241442"/>
                </a:lnTo>
                <a:close/>
              </a:path>
              <a:path w="1986279" h="471804">
                <a:moveTo>
                  <a:pt x="1495806" y="467101"/>
                </a:moveTo>
                <a:lnTo>
                  <a:pt x="1495806" y="464058"/>
                </a:lnTo>
                <a:lnTo>
                  <a:pt x="1488948" y="460247"/>
                </a:lnTo>
                <a:lnTo>
                  <a:pt x="1488948" y="470269"/>
                </a:lnTo>
                <a:lnTo>
                  <a:pt x="1495806" y="467101"/>
                </a:lnTo>
                <a:close/>
              </a:path>
              <a:path w="1986279" h="471804">
                <a:moveTo>
                  <a:pt x="1984248" y="240029"/>
                </a:moveTo>
                <a:lnTo>
                  <a:pt x="1984248" y="231647"/>
                </a:lnTo>
                <a:lnTo>
                  <a:pt x="1975167" y="235839"/>
                </a:lnTo>
                <a:lnTo>
                  <a:pt x="1984248" y="240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016373" y="6243320"/>
            <a:ext cx="1727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p=(p</a:t>
            </a:r>
            <a:r>
              <a:rPr sz="1800" b="1" spc="-7" baseline="-20833" dirty="0">
                <a:latin typeface="Arial"/>
                <a:cs typeface="Arial"/>
              </a:rPr>
              <a:t>0</a:t>
            </a:r>
            <a:r>
              <a:rPr sz="1800" b="1" spc="-5" dirty="0">
                <a:latin typeface="Arial"/>
                <a:cs typeface="Arial"/>
              </a:rPr>
              <a:t>,p</a:t>
            </a:r>
            <a:r>
              <a:rPr sz="1800" b="1" spc="-7" baseline="-20833" dirty="0">
                <a:latin typeface="Arial"/>
                <a:cs typeface="Arial"/>
              </a:rPr>
              <a:t>1</a:t>
            </a:r>
            <a:r>
              <a:rPr sz="1800" b="1" spc="-5" dirty="0">
                <a:latin typeface="Arial"/>
                <a:cs typeface="Arial"/>
              </a:rPr>
              <a:t>,…,p</a:t>
            </a:r>
            <a:r>
              <a:rPr sz="1800" b="1" spc="-7" baseline="-20833" dirty="0">
                <a:latin typeface="Arial"/>
                <a:cs typeface="Arial"/>
              </a:rPr>
              <a:t>m-1</a:t>
            </a:r>
            <a:r>
              <a:rPr sz="1800" b="1" spc="-5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6" name="object 2">
            <a:extLst>
              <a:ext uri="{FF2B5EF4-FFF2-40B4-BE49-F238E27FC236}">
                <a16:creationId xmlns:a16="http://schemas.microsoft.com/office/drawing/2014/main" id="{B5A1886E-A80E-417A-A52C-509DD8150A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8797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分组密码的</a:t>
            </a:r>
            <a:r>
              <a:rPr lang="zh-CN" altLang="en-US" sz="3200" b="1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含义</a:t>
            </a:r>
            <a:endParaRPr sz="3200" dirty="0"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12305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多重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（四种模式）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46439" y="2406395"/>
            <a:ext cx="1600199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41867" y="24018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60" h="314960">
                <a:moveTo>
                  <a:pt x="1610106" y="314705"/>
                </a:moveTo>
                <a:lnTo>
                  <a:pt x="16101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72" y="9905"/>
                </a:lnTo>
                <a:lnTo>
                  <a:pt x="1604772" y="314705"/>
                </a:lnTo>
                <a:lnTo>
                  <a:pt x="1610106" y="314705"/>
                </a:lnTo>
                <a:close/>
              </a:path>
              <a:path w="1610360" h="3149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10360" h="314960">
                <a:moveTo>
                  <a:pt x="9906" y="3048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610360" h="314960">
                <a:moveTo>
                  <a:pt x="1604772" y="304799"/>
                </a:moveTo>
                <a:lnTo>
                  <a:pt x="4571" y="304800"/>
                </a:lnTo>
                <a:lnTo>
                  <a:pt x="9906" y="309371"/>
                </a:lnTo>
                <a:lnTo>
                  <a:pt x="9906" y="314706"/>
                </a:lnTo>
                <a:lnTo>
                  <a:pt x="1600200" y="314705"/>
                </a:lnTo>
                <a:lnTo>
                  <a:pt x="1600200" y="309371"/>
                </a:lnTo>
                <a:lnTo>
                  <a:pt x="1604772" y="304799"/>
                </a:lnTo>
                <a:close/>
              </a:path>
              <a:path w="1610360" h="314960">
                <a:moveTo>
                  <a:pt x="9906" y="314706"/>
                </a:moveTo>
                <a:lnTo>
                  <a:pt x="9906" y="309371"/>
                </a:lnTo>
                <a:lnTo>
                  <a:pt x="4571" y="304800"/>
                </a:lnTo>
                <a:lnTo>
                  <a:pt x="4572" y="314706"/>
                </a:lnTo>
                <a:lnTo>
                  <a:pt x="9906" y="314706"/>
                </a:lnTo>
                <a:close/>
              </a:path>
              <a:path w="1610360" h="314960">
                <a:moveTo>
                  <a:pt x="1604772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314960">
                <a:moveTo>
                  <a:pt x="1604772" y="304799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304799"/>
                </a:lnTo>
                <a:lnTo>
                  <a:pt x="1604772" y="304799"/>
                </a:lnTo>
                <a:close/>
              </a:path>
              <a:path w="1610360" h="314960">
                <a:moveTo>
                  <a:pt x="1604772" y="314705"/>
                </a:moveTo>
                <a:lnTo>
                  <a:pt x="1604772" y="304799"/>
                </a:lnTo>
                <a:lnTo>
                  <a:pt x="1600200" y="309371"/>
                </a:lnTo>
                <a:lnTo>
                  <a:pt x="1600200" y="314705"/>
                </a:lnTo>
                <a:lnTo>
                  <a:pt x="16047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94743" y="2388362"/>
            <a:ext cx="704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32439" y="2406395"/>
            <a:ext cx="16002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27867" y="24018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60" h="314960">
                <a:moveTo>
                  <a:pt x="1610106" y="314705"/>
                </a:moveTo>
                <a:lnTo>
                  <a:pt x="16101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72" y="9905"/>
                </a:lnTo>
                <a:lnTo>
                  <a:pt x="1604772" y="314705"/>
                </a:lnTo>
                <a:lnTo>
                  <a:pt x="1610106" y="314705"/>
                </a:lnTo>
                <a:close/>
              </a:path>
              <a:path w="1610360" h="3149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610360" h="314960">
                <a:moveTo>
                  <a:pt x="9905" y="3047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304799"/>
                </a:lnTo>
                <a:lnTo>
                  <a:pt x="9905" y="304799"/>
                </a:lnTo>
                <a:close/>
              </a:path>
              <a:path w="1610360" h="314960">
                <a:moveTo>
                  <a:pt x="1604772" y="304799"/>
                </a:moveTo>
                <a:lnTo>
                  <a:pt x="4572" y="304799"/>
                </a:lnTo>
                <a:lnTo>
                  <a:pt x="9905" y="309371"/>
                </a:lnTo>
                <a:lnTo>
                  <a:pt x="9905" y="314705"/>
                </a:lnTo>
                <a:lnTo>
                  <a:pt x="1600200" y="314705"/>
                </a:lnTo>
                <a:lnTo>
                  <a:pt x="1600200" y="309371"/>
                </a:lnTo>
                <a:lnTo>
                  <a:pt x="1604772" y="304799"/>
                </a:lnTo>
                <a:close/>
              </a:path>
              <a:path w="1610360" h="314960">
                <a:moveTo>
                  <a:pt x="9905" y="314705"/>
                </a:moveTo>
                <a:lnTo>
                  <a:pt x="9905" y="309371"/>
                </a:lnTo>
                <a:lnTo>
                  <a:pt x="4572" y="304799"/>
                </a:lnTo>
                <a:lnTo>
                  <a:pt x="4572" y="314705"/>
                </a:lnTo>
                <a:lnTo>
                  <a:pt x="9905" y="314705"/>
                </a:lnTo>
                <a:close/>
              </a:path>
              <a:path w="1610360" h="314960">
                <a:moveTo>
                  <a:pt x="1604772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314960">
                <a:moveTo>
                  <a:pt x="1604772" y="304799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304799"/>
                </a:lnTo>
                <a:lnTo>
                  <a:pt x="1604772" y="304799"/>
                </a:lnTo>
                <a:close/>
              </a:path>
              <a:path w="1610360" h="314960">
                <a:moveTo>
                  <a:pt x="1604772" y="314705"/>
                </a:moveTo>
                <a:lnTo>
                  <a:pt x="1604772" y="304799"/>
                </a:lnTo>
                <a:lnTo>
                  <a:pt x="1600200" y="309371"/>
                </a:lnTo>
                <a:lnTo>
                  <a:pt x="1600200" y="314705"/>
                </a:lnTo>
                <a:lnTo>
                  <a:pt x="16047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80743" y="2388362"/>
            <a:ext cx="704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8427" y="2406395"/>
            <a:ext cx="1600200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13867" y="24018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59" h="314960">
                <a:moveTo>
                  <a:pt x="1610105" y="314705"/>
                </a:moveTo>
                <a:lnTo>
                  <a:pt x="16101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59" y="9905"/>
                </a:lnTo>
                <a:lnTo>
                  <a:pt x="1604759" y="314705"/>
                </a:lnTo>
                <a:lnTo>
                  <a:pt x="1610105" y="314705"/>
                </a:lnTo>
                <a:close/>
              </a:path>
              <a:path w="1610359" h="3149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314960">
                <a:moveTo>
                  <a:pt x="9893" y="3047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04799"/>
                </a:lnTo>
                <a:lnTo>
                  <a:pt x="9893" y="304799"/>
                </a:lnTo>
                <a:close/>
              </a:path>
              <a:path w="1610359" h="314960">
                <a:moveTo>
                  <a:pt x="1604759" y="304799"/>
                </a:moveTo>
                <a:lnTo>
                  <a:pt x="4559" y="304799"/>
                </a:lnTo>
                <a:lnTo>
                  <a:pt x="9893" y="309371"/>
                </a:lnTo>
                <a:lnTo>
                  <a:pt x="9893" y="314705"/>
                </a:lnTo>
                <a:lnTo>
                  <a:pt x="1600200" y="314705"/>
                </a:lnTo>
                <a:lnTo>
                  <a:pt x="1600200" y="309371"/>
                </a:lnTo>
                <a:lnTo>
                  <a:pt x="1604759" y="304799"/>
                </a:lnTo>
                <a:close/>
              </a:path>
              <a:path w="1610359" h="314960">
                <a:moveTo>
                  <a:pt x="9893" y="314705"/>
                </a:moveTo>
                <a:lnTo>
                  <a:pt x="9893" y="309371"/>
                </a:lnTo>
                <a:lnTo>
                  <a:pt x="4559" y="304799"/>
                </a:lnTo>
                <a:lnTo>
                  <a:pt x="4559" y="314705"/>
                </a:lnTo>
                <a:lnTo>
                  <a:pt x="9893" y="314705"/>
                </a:lnTo>
                <a:close/>
              </a:path>
              <a:path w="1610359" h="314960">
                <a:moveTo>
                  <a:pt x="1604759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314960">
                <a:moveTo>
                  <a:pt x="1604759" y="304799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304799"/>
                </a:lnTo>
                <a:lnTo>
                  <a:pt x="1604759" y="304799"/>
                </a:lnTo>
                <a:close/>
              </a:path>
              <a:path w="1610359" h="314960">
                <a:moveTo>
                  <a:pt x="1604759" y="314705"/>
                </a:moveTo>
                <a:lnTo>
                  <a:pt x="1604759" y="304799"/>
                </a:lnTo>
                <a:lnTo>
                  <a:pt x="1600200" y="309371"/>
                </a:lnTo>
                <a:lnTo>
                  <a:pt x="1600200" y="314705"/>
                </a:lnTo>
                <a:lnTo>
                  <a:pt x="16047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6743" y="2388362"/>
            <a:ext cx="704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4032" y="2385316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89239" y="2495550"/>
            <a:ext cx="457200" cy="127635"/>
          </a:xfrm>
          <a:custGeom>
            <a:avLst/>
            <a:gdLst/>
            <a:ahLst/>
            <a:cxnLst/>
            <a:rect l="l" t="t" r="r" b="b"/>
            <a:pathLst>
              <a:path w="457200" h="127635">
                <a:moveTo>
                  <a:pt x="381000" y="63245"/>
                </a:moveTo>
                <a:lnTo>
                  <a:pt x="3725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372019" y="74675"/>
                </a:lnTo>
                <a:lnTo>
                  <a:pt x="381000" y="63245"/>
                </a:lnTo>
                <a:close/>
              </a:path>
              <a:path w="457200" h="127635">
                <a:moveTo>
                  <a:pt x="457200" y="63245"/>
                </a:moveTo>
                <a:lnTo>
                  <a:pt x="330707" y="0"/>
                </a:lnTo>
                <a:lnTo>
                  <a:pt x="372517" y="52577"/>
                </a:lnTo>
                <a:lnTo>
                  <a:pt x="381000" y="52577"/>
                </a:lnTo>
                <a:lnTo>
                  <a:pt x="381000" y="101805"/>
                </a:lnTo>
                <a:lnTo>
                  <a:pt x="457200" y="63245"/>
                </a:lnTo>
                <a:close/>
              </a:path>
              <a:path w="457200" h="127635">
                <a:moveTo>
                  <a:pt x="381000" y="101805"/>
                </a:moveTo>
                <a:lnTo>
                  <a:pt x="381000" y="74675"/>
                </a:lnTo>
                <a:lnTo>
                  <a:pt x="372019" y="74675"/>
                </a:lnTo>
                <a:lnTo>
                  <a:pt x="330707" y="127254"/>
                </a:lnTo>
                <a:lnTo>
                  <a:pt x="381000" y="101805"/>
                </a:lnTo>
                <a:close/>
              </a:path>
              <a:path w="457200" h="127635">
                <a:moveTo>
                  <a:pt x="381000" y="74675"/>
                </a:moveTo>
                <a:lnTo>
                  <a:pt x="381000" y="63245"/>
                </a:lnTo>
                <a:lnTo>
                  <a:pt x="372019" y="74675"/>
                </a:lnTo>
                <a:lnTo>
                  <a:pt x="381000" y="74675"/>
                </a:lnTo>
                <a:close/>
              </a:path>
              <a:path w="457200" h="127635">
                <a:moveTo>
                  <a:pt x="381000" y="63245"/>
                </a:moveTo>
                <a:lnTo>
                  <a:pt x="381000" y="52577"/>
                </a:lnTo>
                <a:lnTo>
                  <a:pt x="372517" y="52577"/>
                </a:lnTo>
                <a:lnTo>
                  <a:pt x="3810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46639" y="24955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600" y="63245"/>
                </a:moveTo>
                <a:lnTo>
                  <a:pt x="6011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19" y="74675"/>
                </a:lnTo>
                <a:lnTo>
                  <a:pt x="609600" y="63245"/>
                </a:lnTo>
                <a:close/>
              </a:path>
              <a:path w="685800" h="127635">
                <a:moveTo>
                  <a:pt x="685800" y="63245"/>
                </a:moveTo>
                <a:lnTo>
                  <a:pt x="559307" y="0"/>
                </a:lnTo>
                <a:lnTo>
                  <a:pt x="601117" y="52577"/>
                </a:lnTo>
                <a:lnTo>
                  <a:pt x="609600" y="52577"/>
                </a:lnTo>
                <a:lnTo>
                  <a:pt x="609600" y="101805"/>
                </a:lnTo>
                <a:lnTo>
                  <a:pt x="685800" y="63245"/>
                </a:lnTo>
                <a:close/>
              </a:path>
              <a:path w="685800" h="127635">
                <a:moveTo>
                  <a:pt x="609600" y="101805"/>
                </a:moveTo>
                <a:lnTo>
                  <a:pt x="609600" y="74675"/>
                </a:lnTo>
                <a:lnTo>
                  <a:pt x="600619" y="74675"/>
                </a:lnTo>
                <a:lnTo>
                  <a:pt x="559307" y="127253"/>
                </a:lnTo>
                <a:lnTo>
                  <a:pt x="609600" y="101805"/>
                </a:lnTo>
                <a:close/>
              </a:path>
              <a:path w="685800" h="127635">
                <a:moveTo>
                  <a:pt x="609600" y="74675"/>
                </a:moveTo>
                <a:lnTo>
                  <a:pt x="609600" y="63245"/>
                </a:lnTo>
                <a:lnTo>
                  <a:pt x="600619" y="74675"/>
                </a:lnTo>
                <a:lnTo>
                  <a:pt x="609600" y="74675"/>
                </a:lnTo>
                <a:close/>
              </a:path>
              <a:path w="685800" h="127635">
                <a:moveTo>
                  <a:pt x="609600" y="63245"/>
                </a:moveTo>
                <a:lnTo>
                  <a:pt x="609600" y="52577"/>
                </a:lnTo>
                <a:lnTo>
                  <a:pt x="601117" y="52577"/>
                </a:lnTo>
                <a:lnTo>
                  <a:pt x="6096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2639" y="24955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587" y="63245"/>
                </a:moveTo>
                <a:lnTo>
                  <a:pt x="601104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06" y="74675"/>
                </a:lnTo>
                <a:lnTo>
                  <a:pt x="609587" y="63245"/>
                </a:lnTo>
                <a:close/>
              </a:path>
              <a:path w="685800" h="127635">
                <a:moveTo>
                  <a:pt x="685787" y="63245"/>
                </a:moveTo>
                <a:lnTo>
                  <a:pt x="559295" y="0"/>
                </a:lnTo>
                <a:lnTo>
                  <a:pt x="601104" y="52577"/>
                </a:lnTo>
                <a:lnTo>
                  <a:pt x="609599" y="52577"/>
                </a:lnTo>
                <a:lnTo>
                  <a:pt x="609599" y="101798"/>
                </a:lnTo>
                <a:lnTo>
                  <a:pt x="685787" y="63245"/>
                </a:lnTo>
                <a:close/>
              </a:path>
              <a:path w="685800" h="127635">
                <a:moveTo>
                  <a:pt x="609599" y="101798"/>
                </a:moveTo>
                <a:lnTo>
                  <a:pt x="609599" y="74675"/>
                </a:lnTo>
                <a:lnTo>
                  <a:pt x="600606" y="74675"/>
                </a:lnTo>
                <a:lnTo>
                  <a:pt x="559295" y="127253"/>
                </a:lnTo>
                <a:lnTo>
                  <a:pt x="609599" y="101798"/>
                </a:lnTo>
                <a:close/>
              </a:path>
              <a:path w="685800" h="127635">
                <a:moveTo>
                  <a:pt x="609587" y="74675"/>
                </a:moveTo>
                <a:lnTo>
                  <a:pt x="609587" y="63245"/>
                </a:lnTo>
                <a:lnTo>
                  <a:pt x="600606" y="74675"/>
                </a:lnTo>
                <a:lnTo>
                  <a:pt x="609587" y="74675"/>
                </a:lnTo>
                <a:close/>
              </a:path>
              <a:path w="685800" h="127635">
                <a:moveTo>
                  <a:pt x="609599" y="74675"/>
                </a:moveTo>
                <a:lnTo>
                  <a:pt x="609599" y="52577"/>
                </a:lnTo>
                <a:lnTo>
                  <a:pt x="601104" y="52577"/>
                </a:lnTo>
                <a:lnTo>
                  <a:pt x="609587" y="63245"/>
                </a:lnTo>
                <a:lnTo>
                  <a:pt x="609587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18627" y="24955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600" y="63245"/>
                </a:moveTo>
                <a:lnTo>
                  <a:pt x="601119" y="52577"/>
                </a:lnTo>
                <a:lnTo>
                  <a:pt x="0" y="52578"/>
                </a:lnTo>
                <a:lnTo>
                  <a:pt x="0" y="74676"/>
                </a:lnTo>
                <a:lnTo>
                  <a:pt x="600621" y="74675"/>
                </a:lnTo>
                <a:lnTo>
                  <a:pt x="609600" y="63245"/>
                </a:lnTo>
                <a:close/>
              </a:path>
              <a:path w="685800" h="127635">
                <a:moveTo>
                  <a:pt x="685800" y="63245"/>
                </a:moveTo>
                <a:lnTo>
                  <a:pt x="559320" y="0"/>
                </a:lnTo>
                <a:lnTo>
                  <a:pt x="601119" y="52577"/>
                </a:lnTo>
                <a:lnTo>
                  <a:pt x="609600" y="52577"/>
                </a:lnTo>
                <a:lnTo>
                  <a:pt x="609600" y="101808"/>
                </a:lnTo>
                <a:lnTo>
                  <a:pt x="685800" y="63245"/>
                </a:lnTo>
                <a:close/>
              </a:path>
              <a:path w="685800" h="127635">
                <a:moveTo>
                  <a:pt x="609600" y="101808"/>
                </a:moveTo>
                <a:lnTo>
                  <a:pt x="609600" y="74675"/>
                </a:lnTo>
                <a:lnTo>
                  <a:pt x="600621" y="74675"/>
                </a:lnTo>
                <a:lnTo>
                  <a:pt x="559320" y="127254"/>
                </a:lnTo>
                <a:lnTo>
                  <a:pt x="609600" y="101808"/>
                </a:lnTo>
                <a:close/>
              </a:path>
              <a:path w="685800" h="127635">
                <a:moveTo>
                  <a:pt x="609600" y="74675"/>
                </a:moveTo>
                <a:lnTo>
                  <a:pt x="609600" y="63245"/>
                </a:lnTo>
                <a:lnTo>
                  <a:pt x="600621" y="74675"/>
                </a:lnTo>
                <a:lnTo>
                  <a:pt x="609600" y="74675"/>
                </a:lnTo>
                <a:close/>
              </a:path>
              <a:path w="685800" h="127635">
                <a:moveTo>
                  <a:pt x="609600" y="63245"/>
                </a:moveTo>
                <a:lnTo>
                  <a:pt x="609600" y="52577"/>
                </a:lnTo>
                <a:lnTo>
                  <a:pt x="601119" y="52577"/>
                </a:lnTo>
                <a:lnTo>
                  <a:pt x="6096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59551" y="23853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839" y="1872995"/>
            <a:ext cx="1828800" cy="3048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52069">
              <a:lnSpc>
                <a:spcPts val="2355"/>
              </a:lnSpc>
            </a:pP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DES-EEE3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模式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921393" y="2101595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5" y="228600"/>
                </a:moveTo>
                <a:lnTo>
                  <a:pt x="0" y="178308"/>
                </a:lnTo>
                <a:lnTo>
                  <a:pt x="52577" y="283463"/>
                </a:lnTo>
                <a:lnTo>
                  <a:pt x="52577" y="228600"/>
                </a:lnTo>
                <a:lnTo>
                  <a:pt x="63245" y="228600"/>
                </a:lnTo>
                <a:close/>
              </a:path>
              <a:path w="127635" h="304800">
                <a:moveTo>
                  <a:pt x="74675" y="219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17"/>
                </a:lnTo>
                <a:lnTo>
                  <a:pt x="63245" y="228600"/>
                </a:lnTo>
                <a:lnTo>
                  <a:pt x="74675" y="219619"/>
                </a:lnTo>
                <a:close/>
              </a:path>
              <a:path w="127635" h="304800">
                <a:moveTo>
                  <a:pt x="74675" y="282212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63"/>
                </a:lnTo>
                <a:lnTo>
                  <a:pt x="63245" y="304800"/>
                </a:lnTo>
                <a:lnTo>
                  <a:pt x="74675" y="282212"/>
                </a:lnTo>
                <a:close/>
              </a:path>
              <a:path w="127635" h="304800">
                <a:moveTo>
                  <a:pt x="127253" y="178308"/>
                </a:moveTo>
                <a:lnTo>
                  <a:pt x="63245" y="228600"/>
                </a:lnTo>
                <a:lnTo>
                  <a:pt x="74675" y="228600"/>
                </a:lnTo>
                <a:lnTo>
                  <a:pt x="74675" y="282212"/>
                </a:lnTo>
                <a:lnTo>
                  <a:pt x="127253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93393" y="2101595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8"/>
                </a:lnTo>
                <a:lnTo>
                  <a:pt x="52577" y="283485"/>
                </a:lnTo>
                <a:lnTo>
                  <a:pt x="52577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74675" y="219611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25"/>
                </a:lnTo>
                <a:lnTo>
                  <a:pt x="63233" y="228600"/>
                </a:lnTo>
                <a:lnTo>
                  <a:pt x="74675" y="219611"/>
                </a:lnTo>
                <a:close/>
              </a:path>
              <a:path w="127634" h="304800">
                <a:moveTo>
                  <a:pt x="74675" y="282191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85"/>
                </a:lnTo>
                <a:lnTo>
                  <a:pt x="63233" y="304800"/>
                </a:lnTo>
                <a:lnTo>
                  <a:pt x="74675" y="282191"/>
                </a:lnTo>
                <a:close/>
              </a:path>
              <a:path w="127634" h="304800">
                <a:moveTo>
                  <a:pt x="127254" y="178308"/>
                </a:moveTo>
                <a:lnTo>
                  <a:pt x="63233" y="228600"/>
                </a:lnTo>
                <a:lnTo>
                  <a:pt x="74675" y="228600"/>
                </a:lnTo>
                <a:lnTo>
                  <a:pt x="74675" y="282191"/>
                </a:lnTo>
                <a:lnTo>
                  <a:pt x="127254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207393" y="2101595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6" y="228600"/>
                </a:moveTo>
                <a:lnTo>
                  <a:pt x="0" y="178308"/>
                </a:lnTo>
                <a:lnTo>
                  <a:pt x="52577" y="283463"/>
                </a:lnTo>
                <a:lnTo>
                  <a:pt x="52577" y="228600"/>
                </a:lnTo>
                <a:lnTo>
                  <a:pt x="63246" y="228600"/>
                </a:lnTo>
                <a:close/>
              </a:path>
              <a:path w="127635" h="304800">
                <a:moveTo>
                  <a:pt x="74675" y="219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17"/>
                </a:lnTo>
                <a:lnTo>
                  <a:pt x="63246" y="228600"/>
                </a:lnTo>
                <a:lnTo>
                  <a:pt x="74675" y="219619"/>
                </a:lnTo>
                <a:close/>
              </a:path>
              <a:path w="127635" h="304800">
                <a:moveTo>
                  <a:pt x="74675" y="282212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63"/>
                </a:lnTo>
                <a:lnTo>
                  <a:pt x="63246" y="304800"/>
                </a:lnTo>
                <a:lnTo>
                  <a:pt x="74675" y="282212"/>
                </a:lnTo>
                <a:close/>
              </a:path>
              <a:path w="127635" h="304800">
                <a:moveTo>
                  <a:pt x="127253" y="178308"/>
                </a:moveTo>
                <a:lnTo>
                  <a:pt x="63246" y="228600"/>
                </a:lnTo>
                <a:lnTo>
                  <a:pt x="74675" y="228600"/>
                </a:lnTo>
                <a:lnTo>
                  <a:pt x="74675" y="282212"/>
                </a:lnTo>
                <a:lnTo>
                  <a:pt x="127253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38583" y="1775713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10583" y="1775713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24583" y="1775713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3493" y="2232913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16274" y="22329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146439" y="3625596"/>
            <a:ext cx="1600199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141867" y="36210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60" h="314960">
                <a:moveTo>
                  <a:pt x="1610106" y="314705"/>
                </a:moveTo>
                <a:lnTo>
                  <a:pt x="16101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1" y="314705"/>
                </a:lnTo>
                <a:lnTo>
                  <a:pt x="1610106" y="314705"/>
                </a:lnTo>
                <a:close/>
              </a:path>
              <a:path w="1610360" h="3149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314960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610360" h="314960">
                <a:moveTo>
                  <a:pt x="1604771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1600199" y="314705"/>
                </a:lnTo>
                <a:lnTo>
                  <a:pt x="1600199" y="309372"/>
                </a:lnTo>
                <a:lnTo>
                  <a:pt x="1604771" y="304800"/>
                </a:lnTo>
                <a:close/>
              </a:path>
              <a:path w="1610360" h="314960">
                <a:moveTo>
                  <a:pt x="9906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2" y="314705"/>
                </a:lnTo>
                <a:lnTo>
                  <a:pt x="9906" y="314705"/>
                </a:lnTo>
                <a:close/>
              </a:path>
              <a:path w="1610360" h="3149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314960">
                <a:moveTo>
                  <a:pt x="1604771" y="3048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199" y="304800"/>
                </a:lnTo>
                <a:lnTo>
                  <a:pt x="1604771" y="304800"/>
                </a:lnTo>
                <a:close/>
              </a:path>
              <a:path w="1610360" h="314960">
                <a:moveTo>
                  <a:pt x="1604771" y="314705"/>
                </a:moveTo>
                <a:lnTo>
                  <a:pt x="1604771" y="304800"/>
                </a:lnTo>
                <a:lnTo>
                  <a:pt x="1600199" y="309372"/>
                </a:lnTo>
                <a:lnTo>
                  <a:pt x="1600199" y="314705"/>
                </a:lnTo>
                <a:lnTo>
                  <a:pt x="1604771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32439" y="3625596"/>
            <a:ext cx="1600200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7867" y="36210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60" h="314960">
                <a:moveTo>
                  <a:pt x="1610106" y="314705"/>
                </a:moveTo>
                <a:lnTo>
                  <a:pt x="16101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72" y="9905"/>
                </a:lnTo>
                <a:lnTo>
                  <a:pt x="1604772" y="314705"/>
                </a:lnTo>
                <a:lnTo>
                  <a:pt x="1610106" y="314705"/>
                </a:lnTo>
                <a:close/>
              </a:path>
              <a:path w="1610360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610360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610360" h="314960">
                <a:moveTo>
                  <a:pt x="16047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1600200" y="314705"/>
                </a:lnTo>
                <a:lnTo>
                  <a:pt x="1600200" y="309372"/>
                </a:lnTo>
                <a:lnTo>
                  <a:pt x="1604772" y="304800"/>
                </a:lnTo>
                <a:close/>
              </a:path>
              <a:path w="1610360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610360" h="314960">
                <a:moveTo>
                  <a:pt x="1604772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314960">
                <a:moveTo>
                  <a:pt x="1604772" y="304800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304800"/>
                </a:lnTo>
                <a:lnTo>
                  <a:pt x="1604772" y="304800"/>
                </a:lnTo>
                <a:close/>
              </a:path>
              <a:path w="1610360" h="314960">
                <a:moveTo>
                  <a:pt x="1604772" y="314705"/>
                </a:moveTo>
                <a:lnTo>
                  <a:pt x="1604772" y="304800"/>
                </a:lnTo>
                <a:lnTo>
                  <a:pt x="1600200" y="309372"/>
                </a:lnTo>
                <a:lnTo>
                  <a:pt x="1600200" y="314705"/>
                </a:lnTo>
                <a:lnTo>
                  <a:pt x="16047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873885" y="3607561"/>
            <a:ext cx="718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解密</a:t>
            </a:r>
            <a:r>
              <a:rPr sz="2000" b="1" spc="-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18427" y="3625596"/>
            <a:ext cx="1600200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13867" y="36210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59" h="314960">
                <a:moveTo>
                  <a:pt x="1610105" y="314705"/>
                </a:moveTo>
                <a:lnTo>
                  <a:pt x="16101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314705"/>
                </a:lnTo>
                <a:lnTo>
                  <a:pt x="1610105" y="314705"/>
                </a:lnTo>
                <a:close/>
              </a:path>
              <a:path w="1610359" h="3149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314960">
                <a:moveTo>
                  <a:pt x="9893" y="3048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893" y="304800"/>
                </a:lnTo>
                <a:close/>
              </a:path>
              <a:path w="1610359" h="314960">
                <a:moveTo>
                  <a:pt x="1604759" y="304800"/>
                </a:moveTo>
                <a:lnTo>
                  <a:pt x="4559" y="304800"/>
                </a:lnTo>
                <a:lnTo>
                  <a:pt x="9893" y="309372"/>
                </a:lnTo>
                <a:lnTo>
                  <a:pt x="9893" y="314705"/>
                </a:lnTo>
                <a:lnTo>
                  <a:pt x="1600200" y="314705"/>
                </a:lnTo>
                <a:lnTo>
                  <a:pt x="1600200" y="309372"/>
                </a:lnTo>
                <a:lnTo>
                  <a:pt x="1604759" y="304800"/>
                </a:lnTo>
                <a:close/>
              </a:path>
              <a:path w="1610359" h="314960">
                <a:moveTo>
                  <a:pt x="9893" y="314705"/>
                </a:moveTo>
                <a:lnTo>
                  <a:pt x="9893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893" y="314705"/>
                </a:lnTo>
                <a:close/>
              </a:path>
              <a:path w="1610359" h="3149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314960">
                <a:moveTo>
                  <a:pt x="1604759" y="3048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304800"/>
                </a:lnTo>
                <a:lnTo>
                  <a:pt x="1604759" y="304800"/>
                </a:lnTo>
                <a:close/>
              </a:path>
              <a:path w="1610359" h="314960">
                <a:moveTo>
                  <a:pt x="1604759" y="314705"/>
                </a:moveTo>
                <a:lnTo>
                  <a:pt x="1604759" y="304800"/>
                </a:lnTo>
                <a:lnTo>
                  <a:pt x="1600200" y="309372"/>
                </a:lnTo>
                <a:lnTo>
                  <a:pt x="1600200" y="314705"/>
                </a:lnTo>
                <a:lnTo>
                  <a:pt x="16047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166743" y="3607561"/>
            <a:ext cx="704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54032" y="3607561"/>
            <a:ext cx="1844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3160" algn="l"/>
              </a:tabLst>
            </a:pPr>
            <a:r>
              <a:rPr sz="2000" spc="-5" dirty="0">
                <a:latin typeface="Times New Roman"/>
                <a:cs typeface="Times New Roman"/>
              </a:rPr>
              <a:t>P	</a:t>
            </a: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689239" y="3714750"/>
            <a:ext cx="457200" cy="127635"/>
          </a:xfrm>
          <a:custGeom>
            <a:avLst/>
            <a:gdLst/>
            <a:ahLst/>
            <a:cxnLst/>
            <a:rect l="l" t="t" r="r" b="b"/>
            <a:pathLst>
              <a:path w="457200" h="127635">
                <a:moveTo>
                  <a:pt x="381000" y="63246"/>
                </a:moveTo>
                <a:lnTo>
                  <a:pt x="3725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372019" y="74675"/>
                </a:lnTo>
                <a:lnTo>
                  <a:pt x="381000" y="63246"/>
                </a:lnTo>
                <a:close/>
              </a:path>
              <a:path w="457200" h="127635">
                <a:moveTo>
                  <a:pt x="457200" y="63246"/>
                </a:moveTo>
                <a:lnTo>
                  <a:pt x="330707" y="0"/>
                </a:lnTo>
                <a:lnTo>
                  <a:pt x="372517" y="52577"/>
                </a:lnTo>
                <a:lnTo>
                  <a:pt x="381000" y="52577"/>
                </a:lnTo>
                <a:lnTo>
                  <a:pt x="381000" y="101805"/>
                </a:lnTo>
                <a:lnTo>
                  <a:pt x="457200" y="63246"/>
                </a:lnTo>
                <a:close/>
              </a:path>
              <a:path w="457200" h="127635">
                <a:moveTo>
                  <a:pt x="381000" y="101805"/>
                </a:moveTo>
                <a:lnTo>
                  <a:pt x="381000" y="74675"/>
                </a:lnTo>
                <a:lnTo>
                  <a:pt x="372019" y="74675"/>
                </a:lnTo>
                <a:lnTo>
                  <a:pt x="330707" y="127253"/>
                </a:lnTo>
                <a:lnTo>
                  <a:pt x="381000" y="101805"/>
                </a:lnTo>
                <a:close/>
              </a:path>
              <a:path w="457200" h="127635">
                <a:moveTo>
                  <a:pt x="381000" y="74675"/>
                </a:moveTo>
                <a:lnTo>
                  <a:pt x="381000" y="63246"/>
                </a:lnTo>
                <a:lnTo>
                  <a:pt x="372019" y="74675"/>
                </a:lnTo>
                <a:lnTo>
                  <a:pt x="381000" y="74675"/>
                </a:lnTo>
                <a:close/>
              </a:path>
              <a:path w="457200" h="127635">
                <a:moveTo>
                  <a:pt x="381000" y="63246"/>
                </a:moveTo>
                <a:lnTo>
                  <a:pt x="381000" y="52577"/>
                </a:lnTo>
                <a:lnTo>
                  <a:pt x="372517" y="52577"/>
                </a:lnTo>
                <a:lnTo>
                  <a:pt x="3810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46639" y="37147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600" y="63246"/>
                </a:moveTo>
                <a:lnTo>
                  <a:pt x="6011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19" y="74675"/>
                </a:lnTo>
                <a:lnTo>
                  <a:pt x="609600" y="63246"/>
                </a:lnTo>
                <a:close/>
              </a:path>
              <a:path w="685800" h="127635">
                <a:moveTo>
                  <a:pt x="685800" y="63246"/>
                </a:moveTo>
                <a:lnTo>
                  <a:pt x="559307" y="0"/>
                </a:lnTo>
                <a:lnTo>
                  <a:pt x="601117" y="52577"/>
                </a:lnTo>
                <a:lnTo>
                  <a:pt x="609600" y="52577"/>
                </a:lnTo>
                <a:lnTo>
                  <a:pt x="609600" y="101805"/>
                </a:lnTo>
                <a:lnTo>
                  <a:pt x="685800" y="63246"/>
                </a:lnTo>
                <a:close/>
              </a:path>
              <a:path w="685800" h="127635">
                <a:moveTo>
                  <a:pt x="609600" y="101805"/>
                </a:moveTo>
                <a:lnTo>
                  <a:pt x="609600" y="74675"/>
                </a:lnTo>
                <a:lnTo>
                  <a:pt x="600619" y="74675"/>
                </a:lnTo>
                <a:lnTo>
                  <a:pt x="559307" y="127253"/>
                </a:lnTo>
                <a:lnTo>
                  <a:pt x="609600" y="101805"/>
                </a:lnTo>
                <a:close/>
              </a:path>
              <a:path w="685800" h="127635">
                <a:moveTo>
                  <a:pt x="609600" y="74675"/>
                </a:moveTo>
                <a:lnTo>
                  <a:pt x="609600" y="63246"/>
                </a:lnTo>
                <a:lnTo>
                  <a:pt x="600619" y="74675"/>
                </a:lnTo>
                <a:lnTo>
                  <a:pt x="609600" y="74675"/>
                </a:lnTo>
                <a:close/>
              </a:path>
              <a:path w="685800" h="127635">
                <a:moveTo>
                  <a:pt x="609600" y="63246"/>
                </a:moveTo>
                <a:lnTo>
                  <a:pt x="609600" y="52577"/>
                </a:lnTo>
                <a:lnTo>
                  <a:pt x="601117" y="52577"/>
                </a:lnTo>
                <a:lnTo>
                  <a:pt x="609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032639" y="37147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587" y="63246"/>
                </a:moveTo>
                <a:lnTo>
                  <a:pt x="601104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06" y="74675"/>
                </a:lnTo>
                <a:lnTo>
                  <a:pt x="609587" y="63246"/>
                </a:lnTo>
                <a:close/>
              </a:path>
              <a:path w="685800" h="127635">
                <a:moveTo>
                  <a:pt x="685787" y="63246"/>
                </a:moveTo>
                <a:lnTo>
                  <a:pt x="559295" y="0"/>
                </a:lnTo>
                <a:lnTo>
                  <a:pt x="601104" y="52577"/>
                </a:lnTo>
                <a:lnTo>
                  <a:pt x="609599" y="52577"/>
                </a:lnTo>
                <a:lnTo>
                  <a:pt x="609599" y="101798"/>
                </a:lnTo>
                <a:lnTo>
                  <a:pt x="685787" y="63246"/>
                </a:lnTo>
                <a:close/>
              </a:path>
              <a:path w="685800" h="127635">
                <a:moveTo>
                  <a:pt x="609599" y="101798"/>
                </a:moveTo>
                <a:lnTo>
                  <a:pt x="609599" y="74675"/>
                </a:lnTo>
                <a:lnTo>
                  <a:pt x="600606" y="74675"/>
                </a:lnTo>
                <a:lnTo>
                  <a:pt x="559295" y="127253"/>
                </a:lnTo>
                <a:lnTo>
                  <a:pt x="609599" y="101798"/>
                </a:lnTo>
                <a:close/>
              </a:path>
              <a:path w="685800" h="127635">
                <a:moveTo>
                  <a:pt x="609587" y="74675"/>
                </a:moveTo>
                <a:lnTo>
                  <a:pt x="609587" y="63246"/>
                </a:lnTo>
                <a:lnTo>
                  <a:pt x="600606" y="74675"/>
                </a:lnTo>
                <a:lnTo>
                  <a:pt x="609587" y="74675"/>
                </a:lnTo>
                <a:close/>
              </a:path>
              <a:path w="685800" h="127635">
                <a:moveTo>
                  <a:pt x="609599" y="74675"/>
                </a:moveTo>
                <a:lnTo>
                  <a:pt x="609599" y="52577"/>
                </a:lnTo>
                <a:lnTo>
                  <a:pt x="601104" y="52577"/>
                </a:lnTo>
                <a:lnTo>
                  <a:pt x="609587" y="63246"/>
                </a:lnTo>
                <a:lnTo>
                  <a:pt x="609587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18627" y="37147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600" y="63246"/>
                </a:moveTo>
                <a:lnTo>
                  <a:pt x="601119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21" y="74675"/>
                </a:lnTo>
                <a:lnTo>
                  <a:pt x="609600" y="63246"/>
                </a:lnTo>
                <a:close/>
              </a:path>
              <a:path w="685800" h="127635">
                <a:moveTo>
                  <a:pt x="685800" y="63246"/>
                </a:moveTo>
                <a:lnTo>
                  <a:pt x="559320" y="0"/>
                </a:lnTo>
                <a:lnTo>
                  <a:pt x="601119" y="52577"/>
                </a:lnTo>
                <a:lnTo>
                  <a:pt x="609600" y="52577"/>
                </a:lnTo>
                <a:lnTo>
                  <a:pt x="609600" y="101808"/>
                </a:lnTo>
                <a:lnTo>
                  <a:pt x="685800" y="63246"/>
                </a:lnTo>
                <a:close/>
              </a:path>
              <a:path w="685800" h="127635">
                <a:moveTo>
                  <a:pt x="609600" y="101808"/>
                </a:moveTo>
                <a:lnTo>
                  <a:pt x="609600" y="74675"/>
                </a:lnTo>
                <a:lnTo>
                  <a:pt x="600621" y="74675"/>
                </a:lnTo>
                <a:lnTo>
                  <a:pt x="559320" y="127253"/>
                </a:lnTo>
                <a:lnTo>
                  <a:pt x="609600" y="101808"/>
                </a:lnTo>
                <a:close/>
              </a:path>
              <a:path w="685800" h="127635">
                <a:moveTo>
                  <a:pt x="609600" y="74675"/>
                </a:moveTo>
                <a:lnTo>
                  <a:pt x="609600" y="63246"/>
                </a:lnTo>
                <a:lnTo>
                  <a:pt x="600621" y="74675"/>
                </a:lnTo>
                <a:lnTo>
                  <a:pt x="609600" y="74675"/>
                </a:lnTo>
                <a:close/>
              </a:path>
              <a:path w="685800" h="127635">
                <a:moveTo>
                  <a:pt x="609600" y="63246"/>
                </a:moveTo>
                <a:lnTo>
                  <a:pt x="609600" y="52577"/>
                </a:lnTo>
                <a:lnTo>
                  <a:pt x="601119" y="52577"/>
                </a:lnTo>
                <a:lnTo>
                  <a:pt x="609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059551" y="36045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4839" y="3092195"/>
            <a:ext cx="1828800" cy="3048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2355"/>
              </a:lnSpc>
            </a:pP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DES-EDE3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模式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921393" y="33207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5" y="228600"/>
                </a:moveTo>
                <a:lnTo>
                  <a:pt x="0" y="178307"/>
                </a:lnTo>
                <a:lnTo>
                  <a:pt x="52577" y="283463"/>
                </a:lnTo>
                <a:lnTo>
                  <a:pt x="52577" y="228600"/>
                </a:lnTo>
                <a:lnTo>
                  <a:pt x="63245" y="228600"/>
                </a:lnTo>
                <a:close/>
              </a:path>
              <a:path w="127635" h="304800">
                <a:moveTo>
                  <a:pt x="74675" y="219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17"/>
                </a:lnTo>
                <a:lnTo>
                  <a:pt x="63245" y="228600"/>
                </a:lnTo>
                <a:lnTo>
                  <a:pt x="74675" y="219619"/>
                </a:lnTo>
                <a:close/>
              </a:path>
              <a:path w="127635" h="304800">
                <a:moveTo>
                  <a:pt x="74675" y="282212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63"/>
                </a:lnTo>
                <a:lnTo>
                  <a:pt x="63245" y="304800"/>
                </a:lnTo>
                <a:lnTo>
                  <a:pt x="74675" y="282212"/>
                </a:lnTo>
                <a:close/>
              </a:path>
              <a:path w="127635" h="304800">
                <a:moveTo>
                  <a:pt x="127253" y="178307"/>
                </a:moveTo>
                <a:lnTo>
                  <a:pt x="63245" y="228600"/>
                </a:lnTo>
                <a:lnTo>
                  <a:pt x="74675" y="228600"/>
                </a:lnTo>
                <a:lnTo>
                  <a:pt x="74675" y="282212"/>
                </a:lnTo>
                <a:lnTo>
                  <a:pt x="127253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93393" y="33207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7"/>
                </a:lnTo>
                <a:lnTo>
                  <a:pt x="52577" y="283485"/>
                </a:lnTo>
                <a:lnTo>
                  <a:pt x="52577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74675" y="219611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25"/>
                </a:lnTo>
                <a:lnTo>
                  <a:pt x="63233" y="228600"/>
                </a:lnTo>
                <a:lnTo>
                  <a:pt x="74675" y="219611"/>
                </a:lnTo>
                <a:close/>
              </a:path>
              <a:path w="127634" h="304800">
                <a:moveTo>
                  <a:pt x="74675" y="282191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85"/>
                </a:lnTo>
                <a:lnTo>
                  <a:pt x="63233" y="304800"/>
                </a:lnTo>
                <a:lnTo>
                  <a:pt x="74675" y="282191"/>
                </a:lnTo>
                <a:close/>
              </a:path>
              <a:path w="127634" h="304800">
                <a:moveTo>
                  <a:pt x="127254" y="178307"/>
                </a:moveTo>
                <a:lnTo>
                  <a:pt x="63233" y="228600"/>
                </a:lnTo>
                <a:lnTo>
                  <a:pt x="74675" y="228600"/>
                </a:lnTo>
                <a:lnTo>
                  <a:pt x="74675" y="282191"/>
                </a:lnTo>
                <a:lnTo>
                  <a:pt x="127254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207393" y="33207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6" y="228600"/>
                </a:moveTo>
                <a:lnTo>
                  <a:pt x="0" y="178307"/>
                </a:lnTo>
                <a:lnTo>
                  <a:pt x="52577" y="283463"/>
                </a:lnTo>
                <a:lnTo>
                  <a:pt x="52577" y="228600"/>
                </a:lnTo>
                <a:lnTo>
                  <a:pt x="63246" y="228600"/>
                </a:lnTo>
                <a:close/>
              </a:path>
              <a:path w="127635" h="304800">
                <a:moveTo>
                  <a:pt x="74675" y="219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17"/>
                </a:lnTo>
                <a:lnTo>
                  <a:pt x="63246" y="228600"/>
                </a:lnTo>
                <a:lnTo>
                  <a:pt x="74675" y="219619"/>
                </a:lnTo>
                <a:close/>
              </a:path>
              <a:path w="127635" h="304800">
                <a:moveTo>
                  <a:pt x="74675" y="282212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63"/>
                </a:lnTo>
                <a:lnTo>
                  <a:pt x="63246" y="304800"/>
                </a:lnTo>
                <a:lnTo>
                  <a:pt x="74675" y="282212"/>
                </a:lnTo>
                <a:close/>
              </a:path>
              <a:path w="127635" h="304800">
                <a:moveTo>
                  <a:pt x="127253" y="178307"/>
                </a:moveTo>
                <a:lnTo>
                  <a:pt x="63246" y="228600"/>
                </a:lnTo>
                <a:lnTo>
                  <a:pt x="74675" y="228600"/>
                </a:lnTo>
                <a:lnTo>
                  <a:pt x="74675" y="282212"/>
                </a:lnTo>
                <a:lnTo>
                  <a:pt x="127253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838583" y="2994913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410583" y="2994913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3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124583" y="2994913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23493" y="3452113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16274" y="3452113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146439" y="4920996"/>
            <a:ext cx="1600199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141867" y="49164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60" h="314960">
                <a:moveTo>
                  <a:pt x="1610106" y="314705"/>
                </a:moveTo>
                <a:lnTo>
                  <a:pt x="1610106" y="0"/>
                </a:lnTo>
                <a:lnTo>
                  <a:pt x="0" y="0"/>
                </a:lnTo>
                <a:lnTo>
                  <a:pt x="0" y="314705"/>
                </a:lnTo>
                <a:lnTo>
                  <a:pt x="4572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1" y="314705"/>
                </a:lnTo>
                <a:lnTo>
                  <a:pt x="1610106" y="314705"/>
                </a:lnTo>
                <a:close/>
              </a:path>
              <a:path w="1610360" h="3149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314960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610360" h="314960">
                <a:moveTo>
                  <a:pt x="1604771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1600199" y="314705"/>
                </a:lnTo>
                <a:lnTo>
                  <a:pt x="1600199" y="309372"/>
                </a:lnTo>
                <a:lnTo>
                  <a:pt x="1604771" y="304800"/>
                </a:lnTo>
                <a:close/>
              </a:path>
              <a:path w="1610360" h="314960">
                <a:moveTo>
                  <a:pt x="9906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2" y="314705"/>
                </a:lnTo>
                <a:lnTo>
                  <a:pt x="9906" y="314705"/>
                </a:lnTo>
                <a:close/>
              </a:path>
              <a:path w="1610360" h="3149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314960">
                <a:moveTo>
                  <a:pt x="1604771" y="3048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199" y="304800"/>
                </a:lnTo>
                <a:lnTo>
                  <a:pt x="1604771" y="304800"/>
                </a:lnTo>
                <a:close/>
              </a:path>
              <a:path w="1610360" h="314960">
                <a:moveTo>
                  <a:pt x="1604771" y="314705"/>
                </a:moveTo>
                <a:lnTo>
                  <a:pt x="1604771" y="304800"/>
                </a:lnTo>
                <a:lnTo>
                  <a:pt x="1600199" y="309372"/>
                </a:lnTo>
                <a:lnTo>
                  <a:pt x="1600199" y="314705"/>
                </a:lnTo>
                <a:lnTo>
                  <a:pt x="1604771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432439" y="4920996"/>
            <a:ext cx="1600200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427867" y="49164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60" h="314960">
                <a:moveTo>
                  <a:pt x="1610106" y="314705"/>
                </a:moveTo>
                <a:lnTo>
                  <a:pt x="16101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72" y="9905"/>
                </a:lnTo>
                <a:lnTo>
                  <a:pt x="1604772" y="314705"/>
                </a:lnTo>
                <a:lnTo>
                  <a:pt x="1610106" y="314705"/>
                </a:lnTo>
                <a:close/>
              </a:path>
              <a:path w="1610360" h="3149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610360" h="314960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610360" h="314960">
                <a:moveTo>
                  <a:pt x="16047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1600200" y="314705"/>
                </a:lnTo>
                <a:lnTo>
                  <a:pt x="1600200" y="309372"/>
                </a:lnTo>
                <a:lnTo>
                  <a:pt x="1604772" y="304800"/>
                </a:lnTo>
                <a:close/>
              </a:path>
              <a:path w="1610360" h="314960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610360" h="314960">
                <a:moveTo>
                  <a:pt x="1604772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314960">
                <a:moveTo>
                  <a:pt x="1604772" y="304800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304800"/>
                </a:lnTo>
                <a:lnTo>
                  <a:pt x="1604772" y="304800"/>
                </a:lnTo>
                <a:close/>
              </a:path>
              <a:path w="1610360" h="314960">
                <a:moveTo>
                  <a:pt x="1604772" y="314705"/>
                </a:moveTo>
                <a:lnTo>
                  <a:pt x="1604772" y="304800"/>
                </a:lnTo>
                <a:lnTo>
                  <a:pt x="1600200" y="309372"/>
                </a:lnTo>
                <a:lnTo>
                  <a:pt x="1600200" y="314705"/>
                </a:lnTo>
                <a:lnTo>
                  <a:pt x="16047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880743" y="4902961"/>
            <a:ext cx="704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718427" y="4920996"/>
            <a:ext cx="1600200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713867" y="49164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59" h="314960">
                <a:moveTo>
                  <a:pt x="1610105" y="314705"/>
                </a:moveTo>
                <a:lnTo>
                  <a:pt x="1610105" y="0"/>
                </a:lnTo>
                <a:lnTo>
                  <a:pt x="0" y="0"/>
                </a:lnTo>
                <a:lnTo>
                  <a:pt x="0" y="314705"/>
                </a:lnTo>
                <a:lnTo>
                  <a:pt x="4559" y="3147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314705"/>
                </a:lnTo>
                <a:lnTo>
                  <a:pt x="1610105" y="314705"/>
                </a:lnTo>
                <a:close/>
              </a:path>
              <a:path w="1610359" h="3149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314960">
                <a:moveTo>
                  <a:pt x="9893" y="3048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893" y="304800"/>
                </a:lnTo>
                <a:close/>
              </a:path>
              <a:path w="1610359" h="314960">
                <a:moveTo>
                  <a:pt x="1604759" y="304800"/>
                </a:moveTo>
                <a:lnTo>
                  <a:pt x="4559" y="304800"/>
                </a:lnTo>
                <a:lnTo>
                  <a:pt x="9893" y="309372"/>
                </a:lnTo>
                <a:lnTo>
                  <a:pt x="9893" y="314705"/>
                </a:lnTo>
                <a:lnTo>
                  <a:pt x="1600200" y="314705"/>
                </a:lnTo>
                <a:lnTo>
                  <a:pt x="1600200" y="309372"/>
                </a:lnTo>
                <a:lnTo>
                  <a:pt x="1604759" y="304800"/>
                </a:lnTo>
                <a:close/>
              </a:path>
              <a:path w="1610359" h="314960">
                <a:moveTo>
                  <a:pt x="9893" y="314705"/>
                </a:moveTo>
                <a:lnTo>
                  <a:pt x="9893" y="309372"/>
                </a:lnTo>
                <a:lnTo>
                  <a:pt x="4559" y="304800"/>
                </a:lnTo>
                <a:lnTo>
                  <a:pt x="4559" y="314705"/>
                </a:lnTo>
                <a:lnTo>
                  <a:pt x="9893" y="314705"/>
                </a:lnTo>
                <a:close/>
              </a:path>
              <a:path w="1610359" h="3149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314960">
                <a:moveTo>
                  <a:pt x="1604759" y="3048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304800"/>
                </a:lnTo>
                <a:lnTo>
                  <a:pt x="1604759" y="304800"/>
                </a:lnTo>
                <a:close/>
              </a:path>
              <a:path w="1610359" h="314960">
                <a:moveTo>
                  <a:pt x="1604759" y="314705"/>
                </a:moveTo>
                <a:lnTo>
                  <a:pt x="1604759" y="304800"/>
                </a:lnTo>
                <a:lnTo>
                  <a:pt x="1600200" y="309372"/>
                </a:lnTo>
                <a:lnTo>
                  <a:pt x="1600200" y="314705"/>
                </a:lnTo>
                <a:lnTo>
                  <a:pt x="1604759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166743" y="4902961"/>
            <a:ext cx="704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54032" y="4902961"/>
            <a:ext cx="1844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53160" algn="l"/>
              </a:tabLst>
            </a:pPr>
            <a:r>
              <a:rPr sz="2000" spc="-5" dirty="0">
                <a:latin typeface="Times New Roman"/>
                <a:cs typeface="Times New Roman"/>
              </a:rPr>
              <a:t>P	</a:t>
            </a: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689239" y="5010150"/>
            <a:ext cx="457200" cy="127635"/>
          </a:xfrm>
          <a:custGeom>
            <a:avLst/>
            <a:gdLst/>
            <a:ahLst/>
            <a:cxnLst/>
            <a:rect l="l" t="t" r="r" b="b"/>
            <a:pathLst>
              <a:path w="457200" h="127635">
                <a:moveTo>
                  <a:pt x="381000" y="63246"/>
                </a:moveTo>
                <a:lnTo>
                  <a:pt x="3725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372019" y="74675"/>
                </a:lnTo>
                <a:lnTo>
                  <a:pt x="381000" y="63246"/>
                </a:lnTo>
                <a:close/>
              </a:path>
              <a:path w="457200" h="127635">
                <a:moveTo>
                  <a:pt x="457200" y="63246"/>
                </a:moveTo>
                <a:lnTo>
                  <a:pt x="330707" y="0"/>
                </a:lnTo>
                <a:lnTo>
                  <a:pt x="372517" y="52577"/>
                </a:lnTo>
                <a:lnTo>
                  <a:pt x="381000" y="52577"/>
                </a:lnTo>
                <a:lnTo>
                  <a:pt x="381000" y="101805"/>
                </a:lnTo>
                <a:lnTo>
                  <a:pt x="457200" y="63246"/>
                </a:lnTo>
                <a:close/>
              </a:path>
              <a:path w="457200" h="127635">
                <a:moveTo>
                  <a:pt x="381000" y="101805"/>
                </a:moveTo>
                <a:lnTo>
                  <a:pt x="381000" y="74675"/>
                </a:lnTo>
                <a:lnTo>
                  <a:pt x="372019" y="74675"/>
                </a:lnTo>
                <a:lnTo>
                  <a:pt x="330707" y="127253"/>
                </a:lnTo>
                <a:lnTo>
                  <a:pt x="381000" y="101805"/>
                </a:lnTo>
                <a:close/>
              </a:path>
              <a:path w="457200" h="127635">
                <a:moveTo>
                  <a:pt x="381000" y="74675"/>
                </a:moveTo>
                <a:lnTo>
                  <a:pt x="381000" y="63246"/>
                </a:lnTo>
                <a:lnTo>
                  <a:pt x="372019" y="74675"/>
                </a:lnTo>
                <a:lnTo>
                  <a:pt x="381000" y="74675"/>
                </a:lnTo>
                <a:close/>
              </a:path>
              <a:path w="457200" h="127635">
                <a:moveTo>
                  <a:pt x="381000" y="63246"/>
                </a:moveTo>
                <a:lnTo>
                  <a:pt x="381000" y="52577"/>
                </a:lnTo>
                <a:lnTo>
                  <a:pt x="372517" y="52577"/>
                </a:lnTo>
                <a:lnTo>
                  <a:pt x="3810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46639" y="50101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600" y="63246"/>
                </a:moveTo>
                <a:lnTo>
                  <a:pt x="6011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19" y="74675"/>
                </a:lnTo>
                <a:lnTo>
                  <a:pt x="609600" y="63246"/>
                </a:lnTo>
                <a:close/>
              </a:path>
              <a:path w="685800" h="127635">
                <a:moveTo>
                  <a:pt x="685800" y="63246"/>
                </a:moveTo>
                <a:lnTo>
                  <a:pt x="559307" y="0"/>
                </a:lnTo>
                <a:lnTo>
                  <a:pt x="601117" y="52577"/>
                </a:lnTo>
                <a:lnTo>
                  <a:pt x="609600" y="52577"/>
                </a:lnTo>
                <a:lnTo>
                  <a:pt x="609600" y="101805"/>
                </a:lnTo>
                <a:lnTo>
                  <a:pt x="685800" y="63246"/>
                </a:lnTo>
                <a:close/>
              </a:path>
              <a:path w="685800" h="127635">
                <a:moveTo>
                  <a:pt x="609600" y="101805"/>
                </a:moveTo>
                <a:lnTo>
                  <a:pt x="609600" y="74675"/>
                </a:lnTo>
                <a:lnTo>
                  <a:pt x="600619" y="74675"/>
                </a:lnTo>
                <a:lnTo>
                  <a:pt x="559307" y="127253"/>
                </a:lnTo>
                <a:lnTo>
                  <a:pt x="609600" y="101805"/>
                </a:lnTo>
                <a:close/>
              </a:path>
              <a:path w="685800" h="127635">
                <a:moveTo>
                  <a:pt x="609600" y="74675"/>
                </a:moveTo>
                <a:lnTo>
                  <a:pt x="609600" y="63246"/>
                </a:lnTo>
                <a:lnTo>
                  <a:pt x="600619" y="74675"/>
                </a:lnTo>
                <a:lnTo>
                  <a:pt x="609600" y="74675"/>
                </a:lnTo>
                <a:close/>
              </a:path>
              <a:path w="685800" h="127635">
                <a:moveTo>
                  <a:pt x="609600" y="63246"/>
                </a:moveTo>
                <a:lnTo>
                  <a:pt x="609600" y="52577"/>
                </a:lnTo>
                <a:lnTo>
                  <a:pt x="601117" y="52577"/>
                </a:lnTo>
                <a:lnTo>
                  <a:pt x="609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32639" y="50101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587" y="63246"/>
                </a:moveTo>
                <a:lnTo>
                  <a:pt x="601104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06" y="74675"/>
                </a:lnTo>
                <a:lnTo>
                  <a:pt x="609587" y="63246"/>
                </a:lnTo>
                <a:close/>
              </a:path>
              <a:path w="685800" h="127635">
                <a:moveTo>
                  <a:pt x="685787" y="63246"/>
                </a:moveTo>
                <a:lnTo>
                  <a:pt x="559295" y="0"/>
                </a:lnTo>
                <a:lnTo>
                  <a:pt x="601104" y="52577"/>
                </a:lnTo>
                <a:lnTo>
                  <a:pt x="609599" y="52577"/>
                </a:lnTo>
                <a:lnTo>
                  <a:pt x="609599" y="101798"/>
                </a:lnTo>
                <a:lnTo>
                  <a:pt x="685787" y="63246"/>
                </a:lnTo>
                <a:close/>
              </a:path>
              <a:path w="685800" h="127635">
                <a:moveTo>
                  <a:pt x="609599" y="101798"/>
                </a:moveTo>
                <a:lnTo>
                  <a:pt x="609599" y="74675"/>
                </a:lnTo>
                <a:lnTo>
                  <a:pt x="600606" y="74675"/>
                </a:lnTo>
                <a:lnTo>
                  <a:pt x="559295" y="127253"/>
                </a:lnTo>
                <a:lnTo>
                  <a:pt x="609599" y="101798"/>
                </a:lnTo>
                <a:close/>
              </a:path>
              <a:path w="685800" h="127635">
                <a:moveTo>
                  <a:pt x="609587" y="74675"/>
                </a:moveTo>
                <a:lnTo>
                  <a:pt x="609587" y="63246"/>
                </a:lnTo>
                <a:lnTo>
                  <a:pt x="600606" y="74675"/>
                </a:lnTo>
                <a:lnTo>
                  <a:pt x="609587" y="74675"/>
                </a:lnTo>
                <a:close/>
              </a:path>
              <a:path w="685800" h="127635">
                <a:moveTo>
                  <a:pt x="609599" y="74675"/>
                </a:moveTo>
                <a:lnTo>
                  <a:pt x="609599" y="52577"/>
                </a:lnTo>
                <a:lnTo>
                  <a:pt x="601104" y="52577"/>
                </a:lnTo>
                <a:lnTo>
                  <a:pt x="609587" y="63246"/>
                </a:lnTo>
                <a:lnTo>
                  <a:pt x="609587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318627" y="50101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600" y="63246"/>
                </a:moveTo>
                <a:lnTo>
                  <a:pt x="601119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21" y="74675"/>
                </a:lnTo>
                <a:lnTo>
                  <a:pt x="609600" y="63246"/>
                </a:lnTo>
                <a:close/>
              </a:path>
              <a:path w="685800" h="127635">
                <a:moveTo>
                  <a:pt x="685800" y="63246"/>
                </a:moveTo>
                <a:lnTo>
                  <a:pt x="559320" y="0"/>
                </a:lnTo>
                <a:lnTo>
                  <a:pt x="601119" y="52577"/>
                </a:lnTo>
                <a:lnTo>
                  <a:pt x="609600" y="52577"/>
                </a:lnTo>
                <a:lnTo>
                  <a:pt x="609600" y="101808"/>
                </a:lnTo>
                <a:lnTo>
                  <a:pt x="685800" y="63246"/>
                </a:lnTo>
                <a:close/>
              </a:path>
              <a:path w="685800" h="127635">
                <a:moveTo>
                  <a:pt x="609600" y="101808"/>
                </a:moveTo>
                <a:lnTo>
                  <a:pt x="609600" y="74675"/>
                </a:lnTo>
                <a:lnTo>
                  <a:pt x="600621" y="74675"/>
                </a:lnTo>
                <a:lnTo>
                  <a:pt x="559320" y="127253"/>
                </a:lnTo>
                <a:lnTo>
                  <a:pt x="609600" y="101808"/>
                </a:lnTo>
                <a:close/>
              </a:path>
              <a:path w="685800" h="127635">
                <a:moveTo>
                  <a:pt x="609600" y="74675"/>
                </a:moveTo>
                <a:lnTo>
                  <a:pt x="609600" y="63246"/>
                </a:lnTo>
                <a:lnTo>
                  <a:pt x="600621" y="74675"/>
                </a:lnTo>
                <a:lnTo>
                  <a:pt x="609600" y="74675"/>
                </a:lnTo>
                <a:close/>
              </a:path>
              <a:path w="685800" h="127635">
                <a:moveTo>
                  <a:pt x="609600" y="63246"/>
                </a:moveTo>
                <a:lnTo>
                  <a:pt x="609600" y="52577"/>
                </a:lnTo>
                <a:lnTo>
                  <a:pt x="601119" y="52577"/>
                </a:lnTo>
                <a:lnTo>
                  <a:pt x="609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059551" y="48999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4839" y="4387596"/>
            <a:ext cx="1905000" cy="3048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90170">
              <a:lnSpc>
                <a:spcPts val="2355"/>
              </a:lnSpc>
            </a:pP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DES-EEE2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模式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921393" y="46161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5" y="228600"/>
                </a:moveTo>
                <a:lnTo>
                  <a:pt x="0" y="178307"/>
                </a:lnTo>
                <a:lnTo>
                  <a:pt x="52577" y="283463"/>
                </a:lnTo>
                <a:lnTo>
                  <a:pt x="52577" y="228600"/>
                </a:lnTo>
                <a:lnTo>
                  <a:pt x="63245" y="228600"/>
                </a:lnTo>
                <a:close/>
              </a:path>
              <a:path w="127635" h="304800">
                <a:moveTo>
                  <a:pt x="74675" y="219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17"/>
                </a:lnTo>
                <a:lnTo>
                  <a:pt x="63245" y="228600"/>
                </a:lnTo>
                <a:lnTo>
                  <a:pt x="74675" y="219619"/>
                </a:lnTo>
                <a:close/>
              </a:path>
              <a:path w="127635" h="304800">
                <a:moveTo>
                  <a:pt x="74675" y="282212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63"/>
                </a:lnTo>
                <a:lnTo>
                  <a:pt x="63245" y="304800"/>
                </a:lnTo>
                <a:lnTo>
                  <a:pt x="74675" y="282212"/>
                </a:lnTo>
                <a:close/>
              </a:path>
              <a:path w="127635" h="304800">
                <a:moveTo>
                  <a:pt x="127253" y="178307"/>
                </a:moveTo>
                <a:lnTo>
                  <a:pt x="63245" y="228600"/>
                </a:lnTo>
                <a:lnTo>
                  <a:pt x="74675" y="228600"/>
                </a:lnTo>
                <a:lnTo>
                  <a:pt x="74675" y="282212"/>
                </a:lnTo>
                <a:lnTo>
                  <a:pt x="127253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493393" y="46161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7"/>
                </a:lnTo>
                <a:lnTo>
                  <a:pt x="52577" y="283485"/>
                </a:lnTo>
                <a:lnTo>
                  <a:pt x="52577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74675" y="219611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25"/>
                </a:lnTo>
                <a:lnTo>
                  <a:pt x="63233" y="228600"/>
                </a:lnTo>
                <a:lnTo>
                  <a:pt x="74675" y="219611"/>
                </a:lnTo>
                <a:close/>
              </a:path>
              <a:path w="127634" h="304800">
                <a:moveTo>
                  <a:pt x="74675" y="282191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85"/>
                </a:lnTo>
                <a:lnTo>
                  <a:pt x="63233" y="304800"/>
                </a:lnTo>
                <a:lnTo>
                  <a:pt x="74675" y="282191"/>
                </a:lnTo>
                <a:close/>
              </a:path>
              <a:path w="127634" h="304800">
                <a:moveTo>
                  <a:pt x="127254" y="178307"/>
                </a:moveTo>
                <a:lnTo>
                  <a:pt x="63233" y="228600"/>
                </a:lnTo>
                <a:lnTo>
                  <a:pt x="74675" y="228600"/>
                </a:lnTo>
                <a:lnTo>
                  <a:pt x="74675" y="282191"/>
                </a:lnTo>
                <a:lnTo>
                  <a:pt x="127254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207393" y="46161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6" y="228600"/>
                </a:moveTo>
                <a:lnTo>
                  <a:pt x="0" y="178307"/>
                </a:lnTo>
                <a:lnTo>
                  <a:pt x="52577" y="283463"/>
                </a:lnTo>
                <a:lnTo>
                  <a:pt x="52577" y="228600"/>
                </a:lnTo>
                <a:lnTo>
                  <a:pt x="63246" y="228600"/>
                </a:lnTo>
                <a:close/>
              </a:path>
              <a:path w="127635" h="304800">
                <a:moveTo>
                  <a:pt x="74675" y="219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17"/>
                </a:lnTo>
                <a:lnTo>
                  <a:pt x="63246" y="228600"/>
                </a:lnTo>
                <a:lnTo>
                  <a:pt x="74675" y="219619"/>
                </a:lnTo>
                <a:close/>
              </a:path>
              <a:path w="127635" h="304800">
                <a:moveTo>
                  <a:pt x="74675" y="282212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63"/>
                </a:lnTo>
                <a:lnTo>
                  <a:pt x="63246" y="304800"/>
                </a:lnTo>
                <a:lnTo>
                  <a:pt x="74675" y="282212"/>
                </a:lnTo>
                <a:close/>
              </a:path>
              <a:path w="127635" h="304800">
                <a:moveTo>
                  <a:pt x="127253" y="178307"/>
                </a:moveTo>
                <a:lnTo>
                  <a:pt x="63246" y="228600"/>
                </a:lnTo>
                <a:lnTo>
                  <a:pt x="74675" y="228600"/>
                </a:lnTo>
                <a:lnTo>
                  <a:pt x="74675" y="282212"/>
                </a:lnTo>
                <a:lnTo>
                  <a:pt x="127253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2838583" y="4290314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10583" y="4290314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124583" y="4290314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023493" y="4747514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16274" y="47475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146439" y="6216396"/>
            <a:ext cx="1600200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141867" y="62118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60" h="314959">
                <a:moveTo>
                  <a:pt x="1610106" y="314705"/>
                </a:moveTo>
                <a:lnTo>
                  <a:pt x="1610106" y="0"/>
                </a:lnTo>
                <a:lnTo>
                  <a:pt x="0" y="0"/>
                </a:lnTo>
                <a:lnTo>
                  <a:pt x="0" y="314705"/>
                </a:lnTo>
                <a:lnTo>
                  <a:pt x="4571" y="3147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72" y="9905"/>
                </a:lnTo>
                <a:lnTo>
                  <a:pt x="1604772" y="314705"/>
                </a:lnTo>
                <a:lnTo>
                  <a:pt x="1610106" y="314705"/>
                </a:lnTo>
                <a:close/>
              </a:path>
              <a:path w="1610360" h="314959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314959">
                <a:moveTo>
                  <a:pt x="9906" y="3048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304800"/>
                </a:lnTo>
                <a:lnTo>
                  <a:pt x="9906" y="304800"/>
                </a:lnTo>
                <a:close/>
              </a:path>
              <a:path w="1610360" h="314959">
                <a:moveTo>
                  <a:pt x="1604772" y="304800"/>
                </a:moveTo>
                <a:lnTo>
                  <a:pt x="4571" y="304800"/>
                </a:lnTo>
                <a:lnTo>
                  <a:pt x="9906" y="309372"/>
                </a:lnTo>
                <a:lnTo>
                  <a:pt x="9906" y="314705"/>
                </a:lnTo>
                <a:lnTo>
                  <a:pt x="1600200" y="314705"/>
                </a:lnTo>
                <a:lnTo>
                  <a:pt x="1600200" y="309372"/>
                </a:lnTo>
                <a:lnTo>
                  <a:pt x="1604772" y="304800"/>
                </a:lnTo>
                <a:close/>
              </a:path>
              <a:path w="1610360" h="314959">
                <a:moveTo>
                  <a:pt x="9906" y="314705"/>
                </a:moveTo>
                <a:lnTo>
                  <a:pt x="9906" y="309372"/>
                </a:lnTo>
                <a:lnTo>
                  <a:pt x="4571" y="304800"/>
                </a:lnTo>
                <a:lnTo>
                  <a:pt x="4571" y="314705"/>
                </a:lnTo>
                <a:lnTo>
                  <a:pt x="9906" y="314705"/>
                </a:lnTo>
                <a:close/>
              </a:path>
              <a:path w="1610360" h="314959">
                <a:moveTo>
                  <a:pt x="1604772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314959">
                <a:moveTo>
                  <a:pt x="1604772" y="304800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304800"/>
                </a:lnTo>
                <a:lnTo>
                  <a:pt x="1604772" y="304800"/>
                </a:lnTo>
                <a:close/>
              </a:path>
              <a:path w="1610360" h="314959">
                <a:moveTo>
                  <a:pt x="1604772" y="314705"/>
                </a:moveTo>
                <a:lnTo>
                  <a:pt x="1604772" y="304800"/>
                </a:lnTo>
                <a:lnTo>
                  <a:pt x="1600200" y="309372"/>
                </a:lnTo>
                <a:lnTo>
                  <a:pt x="1600200" y="314705"/>
                </a:lnTo>
                <a:lnTo>
                  <a:pt x="1604772" y="3147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594743" y="6198361"/>
            <a:ext cx="704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4432439" y="6216396"/>
            <a:ext cx="1600200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427867" y="62118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60" h="314959">
                <a:moveTo>
                  <a:pt x="1610106" y="314706"/>
                </a:moveTo>
                <a:lnTo>
                  <a:pt x="1610106" y="0"/>
                </a:lnTo>
                <a:lnTo>
                  <a:pt x="0" y="0"/>
                </a:lnTo>
                <a:lnTo>
                  <a:pt x="0" y="314706"/>
                </a:lnTo>
                <a:lnTo>
                  <a:pt x="4572" y="3147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72" y="9905"/>
                </a:lnTo>
                <a:lnTo>
                  <a:pt x="1604772" y="314706"/>
                </a:lnTo>
                <a:lnTo>
                  <a:pt x="1610106" y="314706"/>
                </a:lnTo>
                <a:close/>
              </a:path>
              <a:path w="1610360" h="314959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1610360" h="314959">
                <a:moveTo>
                  <a:pt x="9905" y="3048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304800"/>
                </a:lnTo>
                <a:lnTo>
                  <a:pt x="9905" y="304800"/>
                </a:lnTo>
                <a:close/>
              </a:path>
              <a:path w="1610360" h="314959">
                <a:moveTo>
                  <a:pt x="1604772" y="304800"/>
                </a:moveTo>
                <a:lnTo>
                  <a:pt x="4572" y="304800"/>
                </a:lnTo>
                <a:lnTo>
                  <a:pt x="9905" y="309372"/>
                </a:lnTo>
                <a:lnTo>
                  <a:pt x="9905" y="314706"/>
                </a:lnTo>
                <a:lnTo>
                  <a:pt x="1600200" y="314706"/>
                </a:lnTo>
                <a:lnTo>
                  <a:pt x="1600200" y="309372"/>
                </a:lnTo>
                <a:lnTo>
                  <a:pt x="1604772" y="304800"/>
                </a:lnTo>
                <a:close/>
              </a:path>
              <a:path w="1610360" h="314959">
                <a:moveTo>
                  <a:pt x="9905" y="314706"/>
                </a:moveTo>
                <a:lnTo>
                  <a:pt x="9905" y="309372"/>
                </a:lnTo>
                <a:lnTo>
                  <a:pt x="4572" y="304800"/>
                </a:lnTo>
                <a:lnTo>
                  <a:pt x="4572" y="314706"/>
                </a:lnTo>
                <a:lnTo>
                  <a:pt x="9905" y="314706"/>
                </a:lnTo>
                <a:close/>
              </a:path>
              <a:path w="1610360" h="314959">
                <a:moveTo>
                  <a:pt x="1604772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314959">
                <a:moveTo>
                  <a:pt x="1604772" y="304800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304800"/>
                </a:lnTo>
                <a:lnTo>
                  <a:pt x="1604772" y="304800"/>
                </a:lnTo>
                <a:close/>
              </a:path>
              <a:path w="1610360" h="314959">
                <a:moveTo>
                  <a:pt x="1604772" y="314706"/>
                </a:moveTo>
                <a:lnTo>
                  <a:pt x="1604772" y="304800"/>
                </a:lnTo>
                <a:lnTo>
                  <a:pt x="1600200" y="309372"/>
                </a:lnTo>
                <a:lnTo>
                  <a:pt x="1600200" y="314706"/>
                </a:lnTo>
                <a:lnTo>
                  <a:pt x="1604772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4873885" y="6198361"/>
            <a:ext cx="71818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解密</a:t>
            </a:r>
            <a:r>
              <a:rPr sz="2000" b="1" spc="-5" dirty="0">
                <a:latin typeface="Times New Roman"/>
                <a:cs typeface="Times New Roman"/>
              </a:rPr>
              <a:t>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6718427" y="6216396"/>
            <a:ext cx="1600200" cy="3048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713867" y="6211823"/>
            <a:ext cx="1610360" cy="314960"/>
          </a:xfrm>
          <a:custGeom>
            <a:avLst/>
            <a:gdLst/>
            <a:ahLst/>
            <a:cxnLst/>
            <a:rect l="l" t="t" r="r" b="b"/>
            <a:pathLst>
              <a:path w="1610359" h="314959">
                <a:moveTo>
                  <a:pt x="1610105" y="314706"/>
                </a:moveTo>
                <a:lnTo>
                  <a:pt x="1610105" y="0"/>
                </a:lnTo>
                <a:lnTo>
                  <a:pt x="0" y="0"/>
                </a:lnTo>
                <a:lnTo>
                  <a:pt x="0" y="314706"/>
                </a:lnTo>
                <a:lnTo>
                  <a:pt x="4559" y="314706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314706"/>
                </a:lnTo>
                <a:lnTo>
                  <a:pt x="1610105" y="314706"/>
                </a:lnTo>
                <a:close/>
              </a:path>
              <a:path w="1610359" h="314959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314959">
                <a:moveTo>
                  <a:pt x="9893" y="3048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304800"/>
                </a:lnTo>
                <a:lnTo>
                  <a:pt x="9893" y="304800"/>
                </a:lnTo>
                <a:close/>
              </a:path>
              <a:path w="1610359" h="314959">
                <a:moveTo>
                  <a:pt x="1604759" y="304800"/>
                </a:moveTo>
                <a:lnTo>
                  <a:pt x="4559" y="304800"/>
                </a:lnTo>
                <a:lnTo>
                  <a:pt x="9893" y="309372"/>
                </a:lnTo>
                <a:lnTo>
                  <a:pt x="9893" y="314706"/>
                </a:lnTo>
                <a:lnTo>
                  <a:pt x="1600200" y="314706"/>
                </a:lnTo>
                <a:lnTo>
                  <a:pt x="1600200" y="309372"/>
                </a:lnTo>
                <a:lnTo>
                  <a:pt x="1604759" y="304800"/>
                </a:lnTo>
                <a:close/>
              </a:path>
              <a:path w="1610359" h="314959">
                <a:moveTo>
                  <a:pt x="9893" y="314706"/>
                </a:moveTo>
                <a:lnTo>
                  <a:pt x="9893" y="309372"/>
                </a:lnTo>
                <a:lnTo>
                  <a:pt x="4559" y="304800"/>
                </a:lnTo>
                <a:lnTo>
                  <a:pt x="4559" y="314706"/>
                </a:lnTo>
                <a:lnTo>
                  <a:pt x="9893" y="314706"/>
                </a:lnTo>
                <a:close/>
              </a:path>
              <a:path w="1610359" h="314959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314959">
                <a:moveTo>
                  <a:pt x="1604759" y="3048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304800"/>
                </a:lnTo>
                <a:lnTo>
                  <a:pt x="1604759" y="304800"/>
                </a:lnTo>
                <a:close/>
              </a:path>
              <a:path w="1610359" h="314959">
                <a:moveTo>
                  <a:pt x="1604759" y="314706"/>
                </a:moveTo>
                <a:lnTo>
                  <a:pt x="1604759" y="304800"/>
                </a:lnTo>
                <a:lnTo>
                  <a:pt x="1600200" y="309372"/>
                </a:lnTo>
                <a:lnTo>
                  <a:pt x="1600200" y="314706"/>
                </a:lnTo>
                <a:lnTo>
                  <a:pt x="1604759" y="314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7166743" y="6198361"/>
            <a:ext cx="7042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加密</a:t>
            </a:r>
            <a:r>
              <a:rPr sz="2000" b="1" spc="-5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454032" y="6195317"/>
            <a:ext cx="167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689239" y="6305550"/>
            <a:ext cx="457200" cy="127635"/>
          </a:xfrm>
          <a:custGeom>
            <a:avLst/>
            <a:gdLst/>
            <a:ahLst/>
            <a:cxnLst/>
            <a:rect l="l" t="t" r="r" b="b"/>
            <a:pathLst>
              <a:path w="457200" h="127635">
                <a:moveTo>
                  <a:pt x="381000" y="63246"/>
                </a:moveTo>
                <a:lnTo>
                  <a:pt x="3725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372019" y="74675"/>
                </a:lnTo>
                <a:lnTo>
                  <a:pt x="381000" y="63246"/>
                </a:lnTo>
                <a:close/>
              </a:path>
              <a:path w="457200" h="127635">
                <a:moveTo>
                  <a:pt x="457200" y="63246"/>
                </a:moveTo>
                <a:lnTo>
                  <a:pt x="330707" y="0"/>
                </a:lnTo>
                <a:lnTo>
                  <a:pt x="372517" y="52577"/>
                </a:lnTo>
                <a:lnTo>
                  <a:pt x="381000" y="52577"/>
                </a:lnTo>
                <a:lnTo>
                  <a:pt x="381000" y="101805"/>
                </a:lnTo>
                <a:lnTo>
                  <a:pt x="457200" y="63246"/>
                </a:lnTo>
                <a:close/>
              </a:path>
              <a:path w="457200" h="127635">
                <a:moveTo>
                  <a:pt x="381000" y="101805"/>
                </a:moveTo>
                <a:lnTo>
                  <a:pt x="381000" y="74675"/>
                </a:lnTo>
                <a:lnTo>
                  <a:pt x="372019" y="74675"/>
                </a:lnTo>
                <a:lnTo>
                  <a:pt x="330707" y="127253"/>
                </a:lnTo>
                <a:lnTo>
                  <a:pt x="381000" y="101805"/>
                </a:lnTo>
                <a:close/>
              </a:path>
              <a:path w="457200" h="127635">
                <a:moveTo>
                  <a:pt x="381000" y="74675"/>
                </a:moveTo>
                <a:lnTo>
                  <a:pt x="381000" y="63246"/>
                </a:lnTo>
                <a:lnTo>
                  <a:pt x="372019" y="74675"/>
                </a:lnTo>
                <a:lnTo>
                  <a:pt x="381000" y="74675"/>
                </a:lnTo>
                <a:close/>
              </a:path>
              <a:path w="457200" h="127635">
                <a:moveTo>
                  <a:pt x="381000" y="63246"/>
                </a:moveTo>
                <a:lnTo>
                  <a:pt x="381000" y="52577"/>
                </a:lnTo>
                <a:lnTo>
                  <a:pt x="372517" y="52577"/>
                </a:lnTo>
                <a:lnTo>
                  <a:pt x="3810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746639" y="63055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600" y="63246"/>
                </a:moveTo>
                <a:lnTo>
                  <a:pt x="601117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19" y="74675"/>
                </a:lnTo>
                <a:lnTo>
                  <a:pt x="609600" y="63246"/>
                </a:lnTo>
                <a:close/>
              </a:path>
              <a:path w="685800" h="127635">
                <a:moveTo>
                  <a:pt x="685800" y="63246"/>
                </a:moveTo>
                <a:lnTo>
                  <a:pt x="559307" y="0"/>
                </a:lnTo>
                <a:lnTo>
                  <a:pt x="601117" y="52577"/>
                </a:lnTo>
                <a:lnTo>
                  <a:pt x="609600" y="52577"/>
                </a:lnTo>
                <a:lnTo>
                  <a:pt x="609600" y="101805"/>
                </a:lnTo>
                <a:lnTo>
                  <a:pt x="685800" y="63246"/>
                </a:lnTo>
                <a:close/>
              </a:path>
              <a:path w="685800" h="127635">
                <a:moveTo>
                  <a:pt x="609600" y="101805"/>
                </a:moveTo>
                <a:lnTo>
                  <a:pt x="609600" y="74675"/>
                </a:lnTo>
                <a:lnTo>
                  <a:pt x="600619" y="74675"/>
                </a:lnTo>
                <a:lnTo>
                  <a:pt x="559307" y="127253"/>
                </a:lnTo>
                <a:lnTo>
                  <a:pt x="609600" y="101805"/>
                </a:lnTo>
                <a:close/>
              </a:path>
              <a:path w="685800" h="127635">
                <a:moveTo>
                  <a:pt x="609600" y="74675"/>
                </a:moveTo>
                <a:lnTo>
                  <a:pt x="609600" y="63246"/>
                </a:lnTo>
                <a:lnTo>
                  <a:pt x="600619" y="74675"/>
                </a:lnTo>
                <a:lnTo>
                  <a:pt x="609600" y="74675"/>
                </a:lnTo>
                <a:close/>
              </a:path>
              <a:path w="685800" h="127635">
                <a:moveTo>
                  <a:pt x="609600" y="63246"/>
                </a:moveTo>
                <a:lnTo>
                  <a:pt x="609600" y="52577"/>
                </a:lnTo>
                <a:lnTo>
                  <a:pt x="601117" y="52577"/>
                </a:lnTo>
                <a:lnTo>
                  <a:pt x="609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032639" y="63055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587" y="63246"/>
                </a:moveTo>
                <a:lnTo>
                  <a:pt x="601104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06" y="74675"/>
                </a:lnTo>
                <a:lnTo>
                  <a:pt x="609587" y="63246"/>
                </a:lnTo>
                <a:close/>
              </a:path>
              <a:path w="685800" h="127635">
                <a:moveTo>
                  <a:pt x="685787" y="63246"/>
                </a:moveTo>
                <a:lnTo>
                  <a:pt x="559295" y="0"/>
                </a:lnTo>
                <a:lnTo>
                  <a:pt x="601104" y="52577"/>
                </a:lnTo>
                <a:lnTo>
                  <a:pt x="609599" y="52577"/>
                </a:lnTo>
                <a:lnTo>
                  <a:pt x="609599" y="101798"/>
                </a:lnTo>
                <a:lnTo>
                  <a:pt x="685787" y="63246"/>
                </a:lnTo>
                <a:close/>
              </a:path>
              <a:path w="685800" h="127635">
                <a:moveTo>
                  <a:pt x="609599" y="101798"/>
                </a:moveTo>
                <a:lnTo>
                  <a:pt x="609599" y="74675"/>
                </a:lnTo>
                <a:lnTo>
                  <a:pt x="600606" y="74675"/>
                </a:lnTo>
                <a:lnTo>
                  <a:pt x="559295" y="127253"/>
                </a:lnTo>
                <a:lnTo>
                  <a:pt x="609599" y="101798"/>
                </a:lnTo>
                <a:close/>
              </a:path>
              <a:path w="685800" h="127635">
                <a:moveTo>
                  <a:pt x="609587" y="74675"/>
                </a:moveTo>
                <a:lnTo>
                  <a:pt x="609587" y="63246"/>
                </a:lnTo>
                <a:lnTo>
                  <a:pt x="600606" y="74675"/>
                </a:lnTo>
                <a:lnTo>
                  <a:pt x="609587" y="74675"/>
                </a:lnTo>
                <a:close/>
              </a:path>
              <a:path w="685800" h="127635">
                <a:moveTo>
                  <a:pt x="609599" y="74675"/>
                </a:moveTo>
                <a:lnTo>
                  <a:pt x="609599" y="52577"/>
                </a:lnTo>
                <a:lnTo>
                  <a:pt x="601104" y="52577"/>
                </a:lnTo>
                <a:lnTo>
                  <a:pt x="609587" y="63246"/>
                </a:lnTo>
                <a:lnTo>
                  <a:pt x="609587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318627" y="6305550"/>
            <a:ext cx="685800" cy="127635"/>
          </a:xfrm>
          <a:custGeom>
            <a:avLst/>
            <a:gdLst/>
            <a:ahLst/>
            <a:cxnLst/>
            <a:rect l="l" t="t" r="r" b="b"/>
            <a:pathLst>
              <a:path w="685800" h="127635">
                <a:moveTo>
                  <a:pt x="609600" y="63246"/>
                </a:moveTo>
                <a:lnTo>
                  <a:pt x="601119" y="52577"/>
                </a:lnTo>
                <a:lnTo>
                  <a:pt x="0" y="52577"/>
                </a:lnTo>
                <a:lnTo>
                  <a:pt x="0" y="74675"/>
                </a:lnTo>
                <a:lnTo>
                  <a:pt x="600621" y="74675"/>
                </a:lnTo>
                <a:lnTo>
                  <a:pt x="609600" y="63246"/>
                </a:lnTo>
                <a:close/>
              </a:path>
              <a:path w="685800" h="127635">
                <a:moveTo>
                  <a:pt x="685800" y="63246"/>
                </a:moveTo>
                <a:lnTo>
                  <a:pt x="559320" y="0"/>
                </a:lnTo>
                <a:lnTo>
                  <a:pt x="601119" y="52577"/>
                </a:lnTo>
                <a:lnTo>
                  <a:pt x="609600" y="52577"/>
                </a:lnTo>
                <a:lnTo>
                  <a:pt x="609600" y="101808"/>
                </a:lnTo>
                <a:lnTo>
                  <a:pt x="685800" y="63246"/>
                </a:lnTo>
                <a:close/>
              </a:path>
              <a:path w="685800" h="127635">
                <a:moveTo>
                  <a:pt x="609600" y="101808"/>
                </a:moveTo>
                <a:lnTo>
                  <a:pt x="609600" y="74675"/>
                </a:lnTo>
                <a:lnTo>
                  <a:pt x="600621" y="74675"/>
                </a:lnTo>
                <a:lnTo>
                  <a:pt x="559320" y="127253"/>
                </a:lnTo>
                <a:lnTo>
                  <a:pt x="609600" y="101808"/>
                </a:lnTo>
                <a:close/>
              </a:path>
              <a:path w="685800" h="127635">
                <a:moveTo>
                  <a:pt x="609600" y="74675"/>
                </a:moveTo>
                <a:lnTo>
                  <a:pt x="609600" y="63246"/>
                </a:lnTo>
                <a:lnTo>
                  <a:pt x="600621" y="74675"/>
                </a:lnTo>
                <a:lnTo>
                  <a:pt x="609600" y="74675"/>
                </a:lnTo>
                <a:close/>
              </a:path>
              <a:path w="685800" h="127635">
                <a:moveTo>
                  <a:pt x="609600" y="63246"/>
                </a:moveTo>
                <a:lnTo>
                  <a:pt x="609600" y="52577"/>
                </a:lnTo>
                <a:lnTo>
                  <a:pt x="601119" y="52577"/>
                </a:lnTo>
                <a:lnTo>
                  <a:pt x="6096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9059551" y="61953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74839" y="5682996"/>
            <a:ext cx="1828800" cy="3048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45085">
              <a:lnSpc>
                <a:spcPts val="2355"/>
              </a:lnSpc>
            </a:pPr>
            <a:r>
              <a:rPr sz="2000" b="1" spc="-5" dirty="0">
                <a:solidFill>
                  <a:srgbClr val="FD1813"/>
                </a:solidFill>
                <a:latin typeface="Times New Roman"/>
                <a:cs typeface="Times New Roman"/>
              </a:rPr>
              <a:t>DES-EDE2</a:t>
            </a:r>
            <a:r>
              <a:rPr sz="2000" b="1" dirty="0">
                <a:solidFill>
                  <a:srgbClr val="FD1813"/>
                </a:solidFill>
                <a:latin typeface="宋体"/>
                <a:cs typeface="宋体"/>
              </a:rPr>
              <a:t>模式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2921393" y="59115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5" y="228600"/>
                </a:moveTo>
                <a:lnTo>
                  <a:pt x="0" y="178307"/>
                </a:lnTo>
                <a:lnTo>
                  <a:pt x="52577" y="283463"/>
                </a:lnTo>
                <a:lnTo>
                  <a:pt x="52577" y="228600"/>
                </a:lnTo>
                <a:lnTo>
                  <a:pt x="63245" y="228600"/>
                </a:lnTo>
                <a:close/>
              </a:path>
              <a:path w="127635" h="304800">
                <a:moveTo>
                  <a:pt x="74675" y="219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17"/>
                </a:lnTo>
                <a:lnTo>
                  <a:pt x="63245" y="228600"/>
                </a:lnTo>
                <a:lnTo>
                  <a:pt x="74675" y="219619"/>
                </a:lnTo>
                <a:close/>
              </a:path>
              <a:path w="127635" h="304800">
                <a:moveTo>
                  <a:pt x="74675" y="282212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63"/>
                </a:lnTo>
                <a:lnTo>
                  <a:pt x="63245" y="304800"/>
                </a:lnTo>
                <a:lnTo>
                  <a:pt x="74675" y="282212"/>
                </a:lnTo>
                <a:close/>
              </a:path>
              <a:path w="127635" h="304800">
                <a:moveTo>
                  <a:pt x="127253" y="178307"/>
                </a:moveTo>
                <a:lnTo>
                  <a:pt x="63245" y="228600"/>
                </a:lnTo>
                <a:lnTo>
                  <a:pt x="74675" y="228600"/>
                </a:lnTo>
                <a:lnTo>
                  <a:pt x="74675" y="282212"/>
                </a:lnTo>
                <a:lnTo>
                  <a:pt x="127253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93393" y="59115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4" h="304800">
                <a:moveTo>
                  <a:pt x="63233" y="228600"/>
                </a:moveTo>
                <a:lnTo>
                  <a:pt x="0" y="178307"/>
                </a:lnTo>
                <a:lnTo>
                  <a:pt x="52577" y="283485"/>
                </a:lnTo>
                <a:lnTo>
                  <a:pt x="52577" y="228600"/>
                </a:lnTo>
                <a:lnTo>
                  <a:pt x="63233" y="228600"/>
                </a:lnTo>
                <a:close/>
              </a:path>
              <a:path w="127634" h="304800">
                <a:moveTo>
                  <a:pt x="74675" y="219611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25"/>
                </a:lnTo>
                <a:lnTo>
                  <a:pt x="63233" y="228600"/>
                </a:lnTo>
                <a:lnTo>
                  <a:pt x="74675" y="219611"/>
                </a:lnTo>
                <a:close/>
              </a:path>
              <a:path w="127634" h="304800">
                <a:moveTo>
                  <a:pt x="74675" y="282191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85"/>
                </a:lnTo>
                <a:lnTo>
                  <a:pt x="63233" y="304800"/>
                </a:lnTo>
                <a:lnTo>
                  <a:pt x="74675" y="282191"/>
                </a:lnTo>
                <a:close/>
              </a:path>
              <a:path w="127634" h="304800">
                <a:moveTo>
                  <a:pt x="127254" y="178307"/>
                </a:moveTo>
                <a:lnTo>
                  <a:pt x="63233" y="228600"/>
                </a:lnTo>
                <a:lnTo>
                  <a:pt x="74675" y="228600"/>
                </a:lnTo>
                <a:lnTo>
                  <a:pt x="74675" y="282191"/>
                </a:lnTo>
                <a:lnTo>
                  <a:pt x="127254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207393" y="5911596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6" y="228600"/>
                </a:moveTo>
                <a:lnTo>
                  <a:pt x="0" y="178307"/>
                </a:lnTo>
                <a:lnTo>
                  <a:pt x="52577" y="283463"/>
                </a:lnTo>
                <a:lnTo>
                  <a:pt x="52577" y="228600"/>
                </a:lnTo>
                <a:lnTo>
                  <a:pt x="63246" y="228600"/>
                </a:lnTo>
                <a:close/>
              </a:path>
              <a:path w="127635" h="304800">
                <a:moveTo>
                  <a:pt x="74675" y="219619"/>
                </a:moveTo>
                <a:lnTo>
                  <a:pt x="74675" y="0"/>
                </a:lnTo>
                <a:lnTo>
                  <a:pt x="52577" y="0"/>
                </a:lnTo>
                <a:lnTo>
                  <a:pt x="52577" y="220117"/>
                </a:lnTo>
                <a:lnTo>
                  <a:pt x="63246" y="228600"/>
                </a:lnTo>
                <a:lnTo>
                  <a:pt x="74675" y="219619"/>
                </a:lnTo>
                <a:close/>
              </a:path>
              <a:path w="127635" h="304800">
                <a:moveTo>
                  <a:pt x="74675" y="282212"/>
                </a:moveTo>
                <a:lnTo>
                  <a:pt x="74675" y="228600"/>
                </a:lnTo>
                <a:lnTo>
                  <a:pt x="52577" y="228600"/>
                </a:lnTo>
                <a:lnTo>
                  <a:pt x="52577" y="283463"/>
                </a:lnTo>
                <a:lnTo>
                  <a:pt x="63246" y="304800"/>
                </a:lnTo>
                <a:lnTo>
                  <a:pt x="74675" y="282212"/>
                </a:lnTo>
                <a:close/>
              </a:path>
              <a:path w="127635" h="304800">
                <a:moveTo>
                  <a:pt x="127253" y="178307"/>
                </a:moveTo>
                <a:lnTo>
                  <a:pt x="63246" y="228600"/>
                </a:lnTo>
                <a:lnTo>
                  <a:pt x="74675" y="228600"/>
                </a:lnTo>
                <a:lnTo>
                  <a:pt x="74675" y="282212"/>
                </a:lnTo>
                <a:lnTo>
                  <a:pt x="127253" y="1783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838583" y="5585714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60</a:t>
            </a:fld>
            <a:endParaRPr spc="-5" dirty="0"/>
          </a:p>
        </p:txBody>
      </p:sp>
      <p:sp>
        <p:nvSpPr>
          <p:cNvPr id="93" name="object 93"/>
          <p:cNvSpPr txBox="1"/>
          <p:nvPr/>
        </p:nvSpPr>
        <p:spPr>
          <a:xfrm>
            <a:off x="7410583" y="5585714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124583" y="5585714"/>
            <a:ext cx="29337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Times New Roman"/>
                <a:cs typeface="Times New Roman"/>
              </a:rPr>
              <a:t>K</a:t>
            </a:r>
            <a:r>
              <a:rPr sz="1950" spc="22" baseline="-21367" dirty="0"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023493" y="6004814"/>
            <a:ext cx="20891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316274" y="6004814"/>
            <a:ext cx="1949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563372"/>
            <a:ext cx="16770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算法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90507" y="2790825"/>
            <a:ext cx="187452" cy="196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90507" y="3942206"/>
            <a:ext cx="187452" cy="1965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0507" y="5098161"/>
            <a:ext cx="18745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25273" y="2638425"/>
            <a:ext cx="4683627" cy="272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0000FF"/>
                </a:solidFill>
                <a:latin typeface="楷体"/>
                <a:cs typeface="楷体"/>
              </a:rPr>
              <a:t>AES</a:t>
            </a:r>
            <a:r>
              <a:rPr sz="3000" b="1" spc="-5" dirty="0">
                <a:solidFill>
                  <a:srgbClr val="0000FF"/>
                </a:solidFill>
                <a:latin typeface="楷体"/>
                <a:cs typeface="楷体"/>
              </a:rPr>
              <a:t>算法的简介</a:t>
            </a:r>
            <a:endParaRPr sz="3000" dirty="0">
              <a:latin typeface="楷体"/>
              <a:cs typeface="楷体"/>
            </a:endParaRPr>
          </a:p>
          <a:p>
            <a:pPr marL="12700" marR="5080">
              <a:lnSpc>
                <a:spcPct val="270000"/>
              </a:lnSpc>
            </a:pPr>
            <a:r>
              <a:rPr sz="3000" b="1" dirty="0" err="1">
                <a:solidFill>
                  <a:srgbClr val="0000FF"/>
                </a:solidFill>
                <a:latin typeface="楷体"/>
                <a:cs typeface="楷体"/>
              </a:rPr>
              <a:t>AES</a:t>
            </a:r>
            <a:r>
              <a:rPr sz="3000" b="1" spc="-5" dirty="0" err="1">
                <a:solidFill>
                  <a:srgbClr val="0000FF"/>
                </a:solidFill>
                <a:latin typeface="楷体"/>
                <a:cs typeface="楷体"/>
              </a:rPr>
              <a:t>算法的实现</a:t>
            </a:r>
            <a:r>
              <a:rPr sz="3000" b="1" spc="-5" dirty="0">
                <a:solidFill>
                  <a:srgbClr val="0000FF"/>
                </a:solidFill>
                <a:latin typeface="楷体"/>
                <a:cs typeface="楷体"/>
              </a:rPr>
              <a:t> </a:t>
            </a:r>
            <a:endParaRPr lang="en-US" altLang="zh-CN" sz="3000" b="1" spc="-5" dirty="0">
              <a:solidFill>
                <a:srgbClr val="0000FF"/>
              </a:solidFill>
              <a:latin typeface="楷体"/>
              <a:cs typeface="楷体"/>
            </a:endParaRPr>
          </a:p>
          <a:p>
            <a:pPr marL="12700" marR="5080">
              <a:lnSpc>
                <a:spcPct val="270000"/>
              </a:lnSpc>
            </a:pPr>
            <a:r>
              <a:rPr sz="3000" b="1" dirty="0" err="1">
                <a:solidFill>
                  <a:srgbClr val="0000FF"/>
                </a:solidFill>
                <a:latin typeface="楷体"/>
                <a:cs typeface="楷体"/>
              </a:rPr>
              <a:t>AES算法与DES算法的对比</a:t>
            </a:r>
            <a:endParaRPr sz="3000" dirty="0">
              <a:latin typeface="楷体"/>
              <a:cs typeface="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61</a:t>
            </a:fld>
            <a:endParaRPr spc="-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562610"/>
            <a:ext cx="2084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的简介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10773" y="1800225"/>
            <a:ext cx="8611870" cy="4215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9109">
              <a:lnSpc>
                <a:spcPct val="145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高级加密标准</a:t>
            </a:r>
            <a:r>
              <a:rPr sz="2400" b="1" spc="-5" dirty="0">
                <a:latin typeface="Arial"/>
                <a:cs typeface="Arial"/>
              </a:rPr>
              <a:t>(AES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spc="-5" dirty="0">
                <a:latin typeface="Arial"/>
                <a:cs typeface="Arial"/>
              </a:rPr>
              <a:t>Advanced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Encryption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Standard)</a:t>
            </a:r>
            <a:r>
              <a:rPr sz="2400" b="1" spc="-10" dirty="0">
                <a:latin typeface="宋体"/>
                <a:cs typeface="宋体"/>
              </a:rPr>
              <a:t>作 </a:t>
            </a:r>
            <a:r>
              <a:rPr sz="2400" b="1" dirty="0">
                <a:latin typeface="宋体"/>
                <a:cs typeface="宋体"/>
              </a:rPr>
              <a:t>为传统对称加密标</a:t>
            </a:r>
            <a:r>
              <a:rPr sz="2400" b="1" spc="-10" dirty="0">
                <a:latin typeface="宋体"/>
                <a:cs typeface="宋体"/>
              </a:rPr>
              <a:t>准</a:t>
            </a:r>
            <a:r>
              <a:rPr sz="2400" b="1" dirty="0">
                <a:latin typeface="Arial"/>
                <a:cs typeface="Arial"/>
              </a:rPr>
              <a:t>DES</a:t>
            </a:r>
            <a:r>
              <a:rPr sz="2400" b="1" dirty="0">
                <a:latin typeface="宋体"/>
                <a:cs typeface="宋体"/>
              </a:rPr>
              <a:t>的替代者，由美国国家标准与技术研 究所</a:t>
            </a:r>
            <a:r>
              <a:rPr sz="2400" b="1" dirty="0">
                <a:latin typeface="Arial"/>
                <a:cs typeface="Arial"/>
              </a:rPr>
              <a:t>(NIS</a:t>
            </a:r>
            <a:r>
              <a:rPr sz="2400" b="1" spc="-10" dirty="0">
                <a:latin typeface="Arial"/>
                <a:cs typeface="Arial"/>
              </a:rPr>
              <a:t>T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dirty="0">
                <a:latin typeface="宋体"/>
                <a:cs typeface="宋体"/>
              </a:rPr>
              <a:t>与</a:t>
            </a:r>
            <a:r>
              <a:rPr sz="2400" b="1" dirty="0">
                <a:latin typeface="Arial"/>
                <a:cs typeface="Arial"/>
              </a:rPr>
              <a:t>1997</a:t>
            </a:r>
            <a:r>
              <a:rPr sz="2400" b="1" dirty="0">
                <a:latin typeface="宋体"/>
                <a:cs typeface="宋体"/>
              </a:rPr>
              <a:t>年提出征集该算法的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公告</a:t>
            </a:r>
            <a:r>
              <a:rPr sz="2400" b="1" dirty="0">
                <a:latin typeface="宋体"/>
                <a:cs typeface="宋体"/>
              </a:rPr>
              <a:t>。</a:t>
            </a:r>
            <a:r>
              <a:rPr sz="2400" b="1" dirty="0">
                <a:latin typeface="Arial"/>
                <a:cs typeface="Arial"/>
              </a:rPr>
              <a:t>1999</a:t>
            </a:r>
            <a:r>
              <a:rPr sz="2400" b="1" dirty="0">
                <a:latin typeface="宋体"/>
                <a:cs typeface="宋体"/>
              </a:rPr>
              <a:t>年</a:t>
            </a:r>
            <a:r>
              <a:rPr sz="2400" b="1" dirty="0">
                <a:latin typeface="Arial"/>
                <a:cs typeface="Arial"/>
              </a:rPr>
              <a:t>3</a:t>
            </a:r>
            <a:r>
              <a:rPr sz="2400" b="1" dirty="0">
                <a:latin typeface="宋体"/>
                <a:cs typeface="宋体"/>
              </a:rPr>
              <a:t>月</a:t>
            </a:r>
            <a:r>
              <a:rPr sz="2400" b="1" dirty="0">
                <a:latin typeface="Arial"/>
                <a:cs typeface="Arial"/>
              </a:rPr>
              <a:t>22</a:t>
            </a:r>
            <a:r>
              <a:rPr sz="2400" b="1" dirty="0">
                <a:latin typeface="宋体"/>
                <a:cs typeface="宋体"/>
              </a:rPr>
              <a:t>日，</a:t>
            </a:r>
            <a:endParaRPr sz="24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b="1" spc="-5" dirty="0">
                <a:latin typeface="Arial"/>
                <a:cs typeface="Arial"/>
              </a:rPr>
              <a:t>NIST</a:t>
            </a:r>
            <a:r>
              <a:rPr sz="2400" b="1" spc="-5" dirty="0">
                <a:latin typeface="宋体"/>
                <a:cs typeface="宋体"/>
              </a:rPr>
              <a:t>从</a:t>
            </a:r>
            <a:r>
              <a:rPr sz="2400" b="1" spc="-5" dirty="0">
                <a:latin typeface="Arial"/>
                <a:cs typeface="Arial"/>
              </a:rPr>
              <a:t>15</a:t>
            </a:r>
            <a:r>
              <a:rPr sz="2400" b="1" dirty="0">
                <a:latin typeface="宋体"/>
                <a:cs typeface="宋体"/>
              </a:rPr>
              <a:t>个候选算法中选出了</a:t>
            </a:r>
            <a:r>
              <a:rPr sz="2400" b="1" dirty="0">
                <a:latin typeface="Arial"/>
                <a:cs typeface="Arial"/>
              </a:rPr>
              <a:t>5</a:t>
            </a:r>
            <a:r>
              <a:rPr sz="2400" b="1" dirty="0">
                <a:latin typeface="宋体"/>
                <a:cs typeface="宋体"/>
              </a:rPr>
              <a:t>算法进入下一轮：</a:t>
            </a:r>
            <a:r>
              <a:rPr sz="2400" b="1" dirty="0">
                <a:latin typeface="Arial"/>
                <a:cs typeface="Arial"/>
              </a:rPr>
              <a:t>MARS</a:t>
            </a:r>
            <a:r>
              <a:rPr sz="2400" b="1" spc="-10" dirty="0">
                <a:latin typeface="宋体"/>
                <a:cs typeface="宋体"/>
              </a:rPr>
              <a:t>、</a:t>
            </a:r>
            <a:endParaRPr sz="2400" dirty="0">
              <a:latin typeface="宋体"/>
              <a:cs typeface="宋体"/>
            </a:endParaRPr>
          </a:p>
          <a:p>
            <a:pPr marL="12700" marR="245745">
              <a:lnSpc>
                <a:spcPct val="145000"/>
              </a:lnSpc>
            </a:pPr>
            <a:r>
              <a:rPr sz="2400" b="1" dirty="0">
                <a:latin typeface="Arial"/>
                <a:cs typeface="Arial"/>
              </a:rPr>
              <a:t>RC</a:t>
            </a:r>
            <a:r>
              <a:rPr sz="2400" b="1" spc="-5" dirty="0">
                <a:latin typeface="Arial"/>
                <a:cs typeface="Arial"/>
              </a:rPr>
              <a:t>6</a:t>
            </a:r>
            <a:r>
              <a:rPr sz="2400" b="1" spc="-5" dirty="0">
                <a:latin typeface="宋体"/>
                <a:cs typeface="宋体"/>
              </a:rPr>
              <a:t>、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Rijndae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l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、</a:t>
            </a:r>
            <a:r>
              <a:rPr sz="2400" b="1" dirty="0">
                <a:latin typeface="Arial"/>
                <a:cs typeface="Arial"/>
              </a:rPr>
              <a:t>SERPRNT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spc="-5" dirty="0">
                <a:latin typeface="Arial"/>
                <a:cs typeface="Arial"/>
              </a:rPr>
              <a:t>Twofish</a:t>
            </a:r>
            <a:r>
              <a:rPr sz="2400" b="1" dirty="0">
                <a:latin typeface="宋体"/>
                <a:cs typeface="宋体"/>
              </a:rPr>
              <a:t>。</a:t>
            </a:r>
            <a:r>
              <a:rPr sz="2400" b="1" dirty="0">
                <a:latin typeface="Arial"/>
                <a:cs typeface="Arial"/>
              </a:rPr>
              <a:t>2000</a:t>
            </a:r>
            <a:r>
              <a:rPr sz="2400" b="1" dirty="0">
                <a:latin typeface="宋体"/>
                <a:cs typeface="宋体"/>
              </a:rPr>
              <a:t>年</a:t>
            </a:r>
            <a:r>
              <a:rPr sz="2400" b="1" dirty="0">
                <a:latin typeface="Arial"/>
                <a:cs typeface="Arial"/>
              </a:rPr>
              <a:t>10</a:t>
            </a:r>
            <a:r>
              <a:rPr sz="2400" b="1" dirty="0">
                <a:latin typeface="宋体"/>
                <a:cs typeface="宋体"/>
              </a:rPr>
              <a:t>月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dirty="0">
                <a:latin typeface="宋体"/>
                <a:cs typeface="宋体"/>
              </a:rPr>
              <a:t>日，以 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安全性</a:t>
            </a:r>
            <a:r>
              <a:rPr sz="2400" b="1" spc="-5" dirty="0">
                <a:latin typeface="宋体"/>
                <a:cs typeface="宋体"/>
              </a:rPr>
              <a:t>、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性</a:t>
            </a:r>
            <a:r>
              <a:rPr sz="2400" b="1" spc="5" dirty="0">
                <a:solidFill>
                  <a:srgbClr val="FD1813"/>
                </a:solidFill>
                <a:latin typeface="宋体"/>
                <a:cs typeface="宋体"/>
              </a:rPr>
              <a:t>能</a:t>
            </a:r>
            <a:r>
              <a:rPr sz="2400" b="1" dirty="0">
                <a:latin typeface="宋体"/>
                <a:cs typeface="宋体"/>
              </a:rPr>
              <a:t>、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大小</a:t>
            </a:r>
            <a:r>
              <a:rPr sz="2400" b="1" dirty="0">
                <a:latin typeface="宋体"/>
                <a:cs typeface="宋体"/>
              </a:rPr>
              <a:t>、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易实现</a:t>
            </a:r>
            <a:r>
              <a:rPr sz="2400" b="1" dirty="0">
                <a:latin typeface="宋体"/>
                <a:cs typeface="宋体"/>
              </a:rPr>
              <a:t>等标准而最终选定由比利时的 </a:t>
            </a:r>
            <a:r>
              <a:rPr sz="2400" b="1" spc="-5" dirty="0">
                <a:latin typeface="Arial"/>
                <a:cs typeface="Arial"/>
              </a:rPr>
              <a:t>Joan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Daemen</a:t>
            </a:r>
            <a:r>
              <a:rPr sz="2400" b="1" spc="-5" dirty="0">
                <a:latin typeface="宋体"/>
                <a:cs typeface="宋体"/>
              </a:rPr>
              <a:t>与</a:t>
            </a:r>
            <a:r>
              <a:rPr sz="2400" b="1" spc="-5" dirty="0">
                <a:latin typeface="Arial"/>
                <a:cs typeface="Arial"/>
              </a:rPr>
              <a:t>Vincent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Rijmen</a:t>
            </a:r>
            <a:r>
              <a:rPr sz="2400" b="1" spc="-5" dirty="0">
                <a:latin typeface="宋体"/>
                <a:cs typeface="宋体"/>
              </a:rPr>
              <a:t>开发的</a:t>
            </a:r>
            <a:r>
              <a:rPr sz="2400" b="1" spc="-5" dirty="0">
                <a:latin typeface="Arial"/>
                <a:cs typeface="Arial"/>
              </a:rPr>
              <a:t>Rijndael</a:t>
            </a:r>
            <a:r>
              <a:rPr sz="2400" b="1" dirty="0">
                <a:latin typeface="宋体"/>
                <a:cs typeface="宋体"/>
              </a:rPr>
              <a:t>算法，并于</a:t>
            </a:r>
            <a:r>
              <a:rPr lang="en-US" altLang="zh-CN" sz="2400" b="1" dirty="0">
                <a:latin typeface="宋体"/>
              </a:rPr>
              <a:t>2002</a:t>
            </a:r>
            <a:r>
              <a:rPr lang="zh-CN" altLang="en-US" sz="2400" b="1" dirty="0">
                <a:latin typeface="宋体"/>
              </a:rPr>
              <a:t>年</a:t>
            </a:r>
            <a:r>
              <a:rPr lang="en-US" altLang="zh-CN" sz="2400" b="1" dirty="0">
                <a:latin typeface="宋体"/>
              </a:rPr>
              <a:t>5</a:t>
            </a:r>
            <a:r>
              <a:rPr lang="zh-CN" altLang="en-US" sz="2400" b="1" dirty="0">
                <a:latin typeface="宋体"/>
              </a:rPr>
              <a:t>月</a:t>
            </a:r>
            <a:r>
              <a:rPr lang="en-US" altLang="zh-CN" sz="2400" b="1" dirty="0">
                <a:latin typeface="宋体"/>
              </a:rPr>
              <a:t>6</a:t>
            </a:r>
            <a:r>
              <a:rPr lang="zh-CN" altLang="en-US" sz="2400" b="1" dirty="0">
                <a:latin typeface="宋体"/>
              </a:rPr>
              <a:t>日正式生效。</a:t>
            </a:r>
            <a:endParaRPr sz="2400" b="1" dirty="0">
              <a:latin typeface="宋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62</a:t>
            </a:fld>
            <a:endParaRPr spc="-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725678"/>
            <a:ext cx="611695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2800" b="1" dirty="0">
                <a:solidFill>
                  <a:srgbClr val="000000"/>
                </a:solidFill>
                <a:latin typeface="黑体"/>
                <a:cs typeface="黑体"/>
              </a:rPr>
              <a:t>分组长度、密钥长度、轮数的关系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63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79952" y="2392108"/>
          <a:ext cx="3780790" cy="22677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9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baseline="-20833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 baseline="-20833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spc="-7" baseline="-20833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=4(128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宋体"/>
                          <a:cs typeface="宋体"/>
                        </a:rPr>
                        <a:t>位</a:t>
                      </a:r>
                      <a:r>
                        <a:rPr sz="2400" b="1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spc="-7" baseline="-20833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=4(128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宋体"/>
                          <a:cs typeface="宋体"/>
                        </a:rPr>
                        <a:t>位</a:t>
                      </a:r>
                      <a:r>
                        <a:rPr sz="2400" b="1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9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spc="-7" baseline="-20833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=6(192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宋体"/>
                          <a:cs typeface="宋体"/>
                        </a:rPr>
                        <a:t>位</a:t>
                      </a:r>
                      <a:r>
                        <a:rPr sz="2400" b="1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400" b="1" spc="-7" baseline="-20833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k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=8(256</a:t>
                      </a:r>
                      <a:r>
                        <a:rPr sz="2400" b="1" spc="-5" dirty="0">
                          <a:solidFill>
                            <a:srgbClr val="008000"/>
                          </a:solidFill>
                          <a:latin typeface="宋体"/>
                          <a:cs typeface="宋体"/>
                        </a:rPr>
                        <a:t>位</a:t>
                      </a:r>
                      <a:r>
                        <a:rPr sz="2400" b="1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b="1" spc="-5" dirty="0">
                          <a:solidFill>
                            <a:srgbClr val="FF0065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82373" y="5443982"/>
            <a:ext cx="5142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b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:</a:t>
            </a:r>
            <a:r>
              <a:rPr sz="2400" b="1" spc="-10" dirty="0">
                <a:solidFill>
                  <a:srgbClr val="0000FF"/>
                </a:solidFill>
                <a:latin typeface="新宋体"/>
                <a:cs typeface="新宋体"/>
              </a:rPr>
              <a:t>分组长度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;</a:t>
            </a:r>
            <a:r>
              <a:rPr sz="2400" b="1" spc="15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spc="-5" dirty="0">
                <a:latin typeface="Arial"/>
                <a:cs typeface="Arial"/>
              </a:rPr>
              <a:t>N</a:t>
            </a:r>
            <a:r>
              <a:rPr sz="2400" b="1" spc="-7" baseline="-20833" dirty="0">
                <a:latin typeface="Arial"/>
                <a:cs typeface="Arial"/>
              </a:rPr>
              <a:t>k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:</a:t>
            </a:r>
            <a:r>
              <a:rPr sz="2400" b="1" spc="-10" dirty="0">
                <a:solidFill>
                  <a:srgbClr val="0000FF"/>
                </a:solidFill>
                <a:latin typeface="新宋体"/>
                <a:cs typeface="新宋体"/>
              </a:rPr>
              <a:t>密钥长度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;</a:t>
            </a:r>
            <a:r>
              <a:rPr sz="2400" b="1" spc="15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baseline="-20833" dirty="0">
                <a:latin typeface="Arial"/>
                <a:cs typeface="Arial"/>
              </a:rPr>
              <a:t>r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:</a:t>
            </a:r>
            <a:r>
              <a:rPr sz="2400" b="1" spc="-10" dirty="0">
                <a:solidFill>
                  <a:srgbClr val="0000FF"/>
                </a:solidFill>
                <a:latin typeface="新宋体"/>
                <a:cs typeface="新宋体"/>
              </a:rPr>
              <a:t>轮数</a:t>
            </a:r>
            <a:endParaRPr sz="2400">
              <a:latin typeface="新宋体"/>
              <a:cs typeface="新宋体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773" y="562610"/>
            <a:ext cx="3715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加解密的流程图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3971" y="6434582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密文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4039" y="1796795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199" y="22860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89467" y="1792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6"/>
                </a:lnTo>
                <a:lnTo>
                  <a:pt x="4572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5" y="9906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72" y="9905"/>
                </a:lnTo>
                <a:lnTo>
                  <a:pt x="1604772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4571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1600200" y="238505"/>
                </a:lnTo>
                <a:lnTo>
                  <a:pt x="1600200" y="233171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9906" y="238506"/>
                </a:moveTo>
                <a:lnTo>
                  <a:pt x="9906" y="233171"/>
                </a:lnTo>
                <a:lnTo>
                  <a:pt x="4571" y="228600"/>
                </a:lnTo>
                <a:lnTo>
                  <a:pt x="4572" y="238506"/>
                </a:lnTo>
                <a:lnTo>
                  <a:pt x="9906" y="238506"/>
                </a:lnTo>
                <a:close/>
              </a:path>
              <a:path w="1610360" h="238760">
                <a:moveTo>
                  <a:pt x="1604772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228599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1604772" y="238505"/>
                </a:moveTo>
                <a:lnTo>
                  <a:pt x="1604772" y="228599"/>
                </a:lnTo>
                <a:lnTo>
                  <a:pt x="1600200" y="233171"/>
                </a:lnTo>
                <a:lnTo>
                  <a:pt x="1600200" y="238505"/>
                </a:lnTo>
                <a:lnTo>
                  <a:pt x="1604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4039" y="1757426"/>
            <a:ext cx="160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轮密钥加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4039" y="2177795"/>
            <a:ext cx="1600199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9467" y="2173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6"/>
                </a:lnTo>
                <a:lnTo>
                  <a:pt x="4572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5" y="9906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72" y="9905"/>
                </a:lnTo>
                <a:lnTo>
                  <a:pt x="1604772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4571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1600200" y="238505"/>
                </a:lnTo>
                <a:lnTo>
                  <a:pt x="1600200" y="233171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9906" y="238506"/>
                </a:moveTo>
                <a:lnTo>
                  <a:pt x="9906" y="233171"/>
                </a:lnTo>
                <a:lnTo>
                  <a:pt x="4571" y="228600"/>
                </a:lnTo>
                <a:lnTo>
                  <a:pt x="4572" y="238506"/>
                </a:lnTo>
                <a:lnTo>
                  <a:pt x="9906" y="238506"/>
                </a:lnTo>
                <a:close/>
              </a:path>
              <a:path w="1610360" h="238760">
                <a:moveTo>
                  <a:pt x="1604772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228599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1604772" y="238505"/>
                </a:moveTo>
                <a:lnTo>
                  <a:pt x="1604772" y="228599"/>
                </a:lnTo>
                <a:lnTo>
                  <a:pt x="1600200" y="233171"/>
                </a:lnTo>
                <a:lnTo>
                  <a:pt x="1600200" y="238505"/>
                </a:lnTo>
                <a:lnTo>
                  <a:pt x="1604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94039" y="2558795"/>
            <a:ext cx="1600199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9467" y="2554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6"/>
                </a:lnTo>
                <a:lnTo>
                  <a:pt x="4572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5" y="9906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72" y="9905"/>
                </a:lnTo>
                <a:lnTo>
                  <a:pt x="1604772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4571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1600200" y="238505"/>
                </a:lnTo>
                <a:lnTo>
                  <a:pt x="1600200" y="233171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9906" y="238506"/>
                </a:moveTo>
                <a:lnTo>
                  <a:pt x="9906" y="233171"/>
                </a:lnTo>
                <a:lnTo>
                  <a:pt x="4571" y="228600"/>
                </a:lnTo>
                <a:lnTo>
                  <a:pt x="4572" y="238506"/>
                </a:lnTo>
                <a:lnTo>
                  <a:pt x="9906" y="238506"/>
                </a:lnTo>
                <a:close/>
              </a:path>
              <a:path w="1610360" h="238760">
                <a:moveTo>
                  <a:pt x="1604772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228599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1604772" y="238505"/>
                </a:moveTo>
                <a:lnTo>
                  <a:pt x="1604772" y="228599"/>
                </a:lnTo>
                <a:lnTo>
                  <a:pt x="1600200" y="233171"/>
                </a:lnTo>
                <a:lnTo>
                  <a:pt x="1600200" y="238505"/>
                </a:lnTo>
                <a:lnTo>
                  <a:pt x="1604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94039" y="2939795"/>
            <a:ext cx="1600199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89467" y="2935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6"/>
                </a:lnTo>
                <a:lnTo>
                  <a:pt x="4572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5" y="9906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72" y="9905"/>
                </a:lnTo>
                <a:lnTo>
                  <a:pt x="1604772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2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4572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1600200" y="238505"/>
                </a:lnTo>
                <a:lnTo>
                  <a:pt x="1600200" y="233171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9906" y="238506"/>
                </a:moveTo>
                <a:lnTo>
                  <a:pt x="9906" y="233171"/>
                </a:lnTo>
                <a:lnTo>
                  <a:pt x="4572" y="228600"/>
                </a:lnTo>
                <a:lnTo>
                  <a:pt x="4572" y="238506"/>
                </a:lnTo>
                <a:lnTo>
                  <a:pt x="9906" y="238506"/>
                </a:lnTo>
                <a:close/>
              </a:path>
              <a:path w="1610360" h="238760">
                <a:moveTo>
                  <a:pt x="1604772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228599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1604772" y="238505"/>
                </a:moveTo>
                <a:lnTo>
                  <a:pt x="1604772" y="228599"/>
                </a:lnTo>
                <a:lnTo>
                  <a:pt x="1600200" y="233171"/>
                </a:lnTo>
                <a:lnTo>
                  <a:pt x="1600200" y="238505"/>
                </a:lnTo>
                <a:lnTo>
                  <a:pt x="1604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94039" y="3320796"/>
            <a:ext cx="160019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89467" y="3316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1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600199" y="238505"/>
                </a:lnTo>
                <a:lnTo>
                  <a:pt x="1600199" y="233172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1610360" h="2387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199" y="228600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1604771" y="238505"/>
                </a:moveTo>
                <a:lnTo>
                  <a:pt x="1604771" y="228600"/>
                </a:lnTo>
                <a:lnTo>
                  <a:pt x="1600199" y="233172"/>
                </a:lnTo>
                <a:lnTo>
                  <a:pt x="1600199" y="238505"/>
                </a:lnTo>
                <a:lnTo>
                  <a:pt x="1604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84557" y="2083563"/>
            <a:ext cx="94297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字节代换 行位移 列混淆 轮密钥加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94039" y="38541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199" y="22860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89467" y="3849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1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600199" y="238505"/>
                </a:lnTo>
                <a:lnTo>
                  <a:pt x="1600199" y="233172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1610360" h="2387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199" y="228600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1604771" y="238505"/>
                </a:moveTo>
                <a:lnTo>
                  <a:pt x="1604771" y="228600"/>
                </a:lnTo>
                <a:lnTo>
                  <a:pt x="1600199" y="233172"/>
                </a:lnTo>
                <a:lnTo>
                  <a:pt x="1600199" y="238505"/>
                </a:lnTo>
                <a:lnTo>
                  <a:pt x="1604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22709" y="3814826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A3365"/>
                </a:solidFill>
                <a:latin typeface="宋体"/>
                <a:cs typeface="宋体"/>
              </a:rPr>
              <a:t>字节代换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94039" y="42351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199" y="22860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89467" y="4230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1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600199" y="238505"/>
                </a:lnTo>
                <a:lnTo>
                  <a:pt x="1600199" y="233172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1610360" h="2387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199" y="228600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1604771" y="238505"/>
                </a:moveTo>
                <a:lnTo>
                  <a:pt x="1604771" y="228600"/>
                </a:lnTo>
                <a:lnTo>
                  <a:pt x="1600199" y="233172"/>
                </a:lnTo>
                <a:lnTo>
                  <a:pt x="1600199" y="238505"/>
                </a:lnTo>
                <a:lnTo>
                  <a:pt x="1604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437009" y="4195826"/>
            <a:ext cx="71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A3365"/>
                </a:solidFill>
                <a:latin typeface="宋体"/>
                <a:cs typeface="宋体"/>
              </a:rPr>
              <a:t>行位移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94039" y="46161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199" y="22860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89467" y="4611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1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600199" y="238505"/>
                </a:lnTo>
                <a:lnTo>
                  <a:pt x="1600199" y="233172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1610360" h="2387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199" y="228600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1604771" y="238505"/>
                </a:moveTo>
                <a:lnTo>
                  <a:pt x="1604771" y="228600"/>
                </a:lnTo>
                <a:lnTo>
                  <a:pt x="1600199" y="233172"/>
                </a:lnTo>
                <a:lnTo>
                  <a:pt x="1600199" y="238505"/>
                </a:lnTo>
                <a:lnTo>
                  <a:pt x="1604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37009" y="4576826"/>
            <a:ext cx="71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A3365"/>
                </a:solidFill>
                <a:latin typeface="宋体"/>
                <a:cs typeface="宋体"/>
              </a:rPr>
              <a:t>列混淆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94039" y="49971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199" y="22860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89467" y="4992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1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600199" y="238505"/>
                </a:lnTo>
                <a:lnTo>
                  <a:pt x="1600199" y="233172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1610360" h="2387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199" y="228600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1604771" y="238505"/>
                </a:moveTo>
                <a:lnTo>
                  <a:pt x="1604771" y="228600"/>
                </a:lnTo>
                <a:lnTo>
                  <a:pt x="1600199" y="233172"/>
                </a:lnTo>
                <a:lnTo>
                  <a:pt x="1600199" y="238505"/>
                </a:lnTo>
                <a:lnTo>
                  <a:pt x="1604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994039" y="4957826"/>
            <a:ext cx="160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A3365"/>
                </a:solidFill>
                <a:latin typeface="宋体"/>
                <a:cs typeface="宋体"/>
              </a:rPr>
              <a:t>轮密钥加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94039" y="53781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199" y="22860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89467" y="5373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1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600199" y="238505"/>
                </a:lnTo>
                <a:lnTo>
                  <a:pt x="1600199" y="233172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1610360" h="2387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238760">
                <a:moveTo>
                  <a:pt x="1604771" y="2286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199" y="228600"/>
                </a:lnTo>
                <a:lnTo>
                  <a:pt x="1604771" y="228600"/>
                </a:lnTo>
                <a:close/>
              </a:path>
              <a:path w="1610360" h="238760">
                <a:moveTo>
                  <a:pt x="1604771" y="238505"/>
                </a:moveTo>
                <a:lnTo>
                  <a:pt x="1604771" y="228600"/>
                </a:lnTo>
                <a:lnTo>
                  <a:pt x="1600199" y="233172"/>
                </a:lnTo>
                <a:lnTo>
                  <a:pt x="1600199" y="238505"/>
                </a:lnTo>
                <a:lnTo>
                  <a:pt x="1604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322709" y="5338826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宋体"/>
                <a:cs typeface="宋体"/>
              </a:rPr>
              <a:t>字节代换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94039" y="57591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89467" y="5754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199" y="9905"/>
                </a:lnTo>
                <a:lnTo>
                  <a:pt x="1600199" y="4572"/>
                </a:lnTo>
                <a:lnTo>
                  <a:pt x="1604771" y="9905"/>
                </a:lnTo>
                <a:lnTo>
                  <a:pt x="1604772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2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72" y="228600"/>
                </a:lnTo>
                <a:close/>
              </a:path>
              <a:path w="1610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1610360" h="238760">
                <a:moveTo>
                  <a:pt x="1604771" y="9905"/>
                </a:moveTo>
                <a:lnTo>
                  <a:pt x="1600199" y="4572"/>
                </a:lnTo>
                <a:lnTo>
                  <a:pt x="1600199" y="9905"/>
                </a:lnTo>
                <a:lnTo>
                  <a:pt x="1604771" y="9905"/>
                </a:lnTo>
                <a:close/>
              </a:path>
              <a:path w="1610360" h="238760">
                <a:moveTo>
                  <a:pt x="1604772" y="228600"/>
                </a:moveTo>
                <a:lnTo>
                  <a:pt x="1604771" y="9905"/>
                </a:lnTo>
                <a:lnTo>
                  <a:pt x="1600199" y="9905"/>
                </a:lnTo>
                <a:lnTo>
                  <a:pt x="1600200" y="228600"/>
                </a:lnTo>
                <a:lnTo>
                  <a:pt x="1604772" y="228600"/>
                </a:lnTo>
                <a:close/>
              </a:path>
              <a:path w="1610360" h="238760">
                <a:moveTo>
                  <a:pt x="1604772" y="238505"/>
                </a:moveTo>
                <a:lnTo>
                  <a:pt x="1604772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437009" y="5719826"/>
            <a:ext cx="713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宋体"/>
                <a:cs typeface="宋体"/>
              </a:rPr>
              <a:t>行位移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94039" y="61401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89467" y="6135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72" y="9905"/>
                </a:lnTo>
                <a:lnTo>
                  <a:pt x="1604772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610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610360" h="238760">
                <a:moveTo>
                  <a:pt x="1604772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72" y="228600"/>
                </a:lnTo>
                <a:close/>
              </a:path>
              <a:path w="1610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1610360" h="238760">
                <a:moveTo>
                  <a:pt x="1604772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238760">
                <a:moveTo>
                  <a:pt x="1604772" y="228600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228600"/>
                </a:lnTo>
                <a:lnTo>
                  <a:pt x="1604772" y="228600"/>
                </a:lnTo>
                <a:close/>
              </a:path>
              <a:path w="1610360" h="238760">
                <a:moveTo>
                  <a:pt x="1604772" y="238505"/>
                </a:moveTo>
                <a:lnTo>
                  <a:pt x="1604772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22709" y="6100824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宋体"/>
                <a:cs typeface="宋体"/>
              </a:rPr>
              <a:t>轮密钥加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295534" y="2312161"/>
            <a:ext cx="330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5080" indent="-7556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第  1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95534" y="3912361"/>
            <a:ext cx="330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5080" indent="-7556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A3365"/>
                </a:solidFill>
                <a:latin typeface="宋体"/>
                <a:cs typeface="宋体"/>
              </a:rPr>
              <a:t>第  9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9A3365"/>
                </a:solidFill>
                <a:latin typeface="宋体"/>
                <a:cs typeface="宋体"/>
              </a:rPr>
              <a:t>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94772" y="5283961"/>
            <a:ext cx="332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8000"/>
                </a:solidFill>
                <a:latin typeface="宋体"/>
                <a:cs typeface="宋体"/>
              </a:rPr>
              <a:t>第  </a:t>
            </a:r>
            <a:r>
              <a:rPr sz="2400" b="1" spc="-5" dirty="0">
                <a:solidFill>
                  <a:srgbClr val="008000"/>
                </a:solidFill>
                <a:latin typeface="宋体"/>
                <a:cs typeface="宋体"/>
              </a:rPr>
              <a:t>10</a:t>
            </a:r>
            <a:endParaRPr sz="2400">
              <a:latin typeface="宋体"/>
              <a:cs typeface="宋体"/>
            </a:endParaRPr>
          </a:p>
          <a:p>
            <a:pPr marL="13335">
              <a:lnSpc>
                <a:spcPct val="100000"/>
              </a:lnSpc>
            </a:pPr>
            <a:r>
              <a:rPr sz="2400" b="1" spc="-10" dirty="0">
                <a:solidFill>
                  <a:srgbClr val="008000"/>
                </a:solidFill>
                <a:latin typeface="宋体"/>
                <a:cs typeface="宋体"/>
              </a:rPr>
              <a:t>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692793" y="5987796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92793" y="5606796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92793" y="5225796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92793" y="4844796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92793" y="4463796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92793" y="3168395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92793" y="2787395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692793" y="2406395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92793" y="4082796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92793" y="2025395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92793" y="6368796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85173" y="3549396"/>
            <a:ext cx="142875" cy="304800"/>
          </a:xfrm>
          <a:custGeom>
            <a:avLst/>
            <a:gdLst/>
            <a:ahLst/>
            <a:cxnLst/>
            <a:rect l="l" t="t" r="r" b="b"/>
            <a:pathLst>
              <a:path w="142875" h="304800">
                <a:moveTo>
                  <a:pt x="85343" y="28955"/>
                </a:moveTo>
                <a:lnTo>
                  <a:pt x="85343" y="0"/>
                </a:lnTo>
                <a:lnTo>
                  <a:pt x="57150" y="0"/>
                </a:lnTo>
                <a:lnTo>
                  <a:pt x="57150" y="28955"/>
                </a:lnTo>
                <a:lnTo>
                  <a:pt x="85343" y="28955"/>
                </a:lnTo>
                <a:close/>
              </a:path>
              <a:path w="142875" h="304800">
                <a:moveTo>
                  <a:pt x="85343" y="86105"/>
                </a:moveTo>
                <a:lnTo>
                  <a:pt x="85343" y="57150"/>
                </a:lnTo>
                <a:lnTo>
                  <a:pt x="57150" y="57150"/>
                </a:lnTo>
                <a:lnTo>
                  <a:pt x="57150" y="86105"/>
                </a:lnTo>
                <a:lnTo>
                  <a:pt x="85343" y="86105"/>
                </a:lnTo>
                <a:close/>
              </a:path>
              <a:path w="142875" h="304800">
                <a:moveTo>
                  <a:pt x="85343" y="143255"/>
                </a:moveTo>
                <a:lnTo>
                  <a:pt x="85343" y="114300"/>
                </a:lnTo>
                <a:lnTo>
                  <a:pt x="57150" y="114300"/>
                </a:lnTo>
                <a:lnTo>
                  <a:pt x="57150" y="143255"/>
                </a:lnTo>
                <a:lnTo>
                  <a:pt x="85343" y="143255"/>
                </a:lnTo>
                <a:close/>
              </a:path>
              <a:path w="142875" h="304800">
                <a:moveTo>
                  <a:pt x="142494" y="162305"/>
                </a:moveTo>
                <a:lnTo>
                  <a:pt x="70865" y="219455"/>
                </a:lnTo>
                <a:lnTo>
                  <a:pt x="0" y="162305"/>
                </a:lnTo>
                <a:lnTo>
                  <a:pt x="70865" y="304800"/>
                </a:lnTo>
                <a:lnTo>
                  <a:pt x="142494" y="162305"/>
                </a:lnTo>
                <a:close/>
              </a:path>
              <a:path w="142875" h="304800">
                <a:moveTo>
                  <a:pt x="85343" y="200405"/>
                </a:moveTo>
                <a:lnTo>
                  <a:pt x="85343" y="171450"/>
                </a:lnTo>
                <a:lnTo>
                  <a:pt x="57150" y="171450"/>
                </a:lnTo>
                <a:lnTo>
                  <a:pt x="57150" y="200405"/>
                </a:lnTo>
                <a:lnTo>
                  <a:pt x="85343" y="2004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437771" y="1176782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明文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692793" y="1644395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028571" y="1176782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650065"/>
                </a:solidFill>
                <a:latin typeface="宋体"/>
                <a:cs typeface="宋体"/>
              </a:rPr>
              <a:t>密钥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508639" y="2406395"/>
            <a:ext cx="16002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504067" y="24018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60" h="238760">
                <a:moveTo>
                  <a:pt x="1610106" y="238505"/>
                </a:moveTo>
                <a:lnTo>
                  <a:pt x="1610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72" y="9905"/>
                </a:lnTo>
                <a:lnTo>
                  <a:pt x="1604772" y="238505"/>
                </a:lnTo>
                <a:lnTo>
                  <a:pt x="1610106" y="238505"/>
                </a:lnTo>
                <a:close/>
              </a:path>
              <a:path w="1610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610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1600200" y="238505"/>
                </a:lnTo>
                <a:lnTo>
                  <a:pt x="1600200" y="233171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1610360" h="238760">
                <a:moveTo>
                  <a:pt x="1604772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72" y="9905"/>
                </a:lnTo>
                <a:close/>
              </a:path>
              <a:path w="1610360" h="238760">
                <a:moveTo>
                  <a:pt x="1604772" y="228599"/>
                </a:moveTo>
                <a:lnTo>
                  <a:pt x="1604772" y="9905"/>
                </a:lnTo>
                <a:lnTo>
                  <a:pt x="1600200" y="9905"/>
                </a:lnTo>
                <a:lnTo>
                  <a:pt x="1600200" y="228599"/>
                </a:lnTo>
                <a:lnTo>
                  <a:pt x="1604772" y="228599"/>
                </a:lnTo>
                <a:close/>
              </a:path>
              <a:path w="1610360" h="238760">
                <a:moveTo>
                  <a:pt x="1604772" y="238505"/>
                </a:moveTo>
                <a:lnTo>
                  <a:pt x="1604772" y="228599"/>
                </a:lnTo>
                <a:lnTo>
                  <a:pt x="1600200" y="233171"/>
                </a:lnTo>
                <a:lnTo>
                  <a:pt x="1600200" y="238505"/>
                </a:lnTo>
                <a:lnTo>
                  <a:pt x="1604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837309" y="2367026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扩展密钥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12569" y="3076447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W[4,7]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012569" y="4752847"/>
            <a:ext cx="1202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W[36,39]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12569" y="5895847"/>
            <a:ext cx="1202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W[40,43]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60169" y="1704847"/>
            <a:ext cx="897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W[0,3]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023227" y="61401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18667" y="6135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600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023227" y="6100824"/>
            <a:ext cx="160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轮密钥加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023227" y="5759196"/>
            <a:ext cx="160020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018667" y="5754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600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023227" y="5378196"/>
            <a:ext cx="16002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018667" y="5373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600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023227" y="4997196"/>
            <a:ext cx="1600200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018667" y="4992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600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023227" y="4616196"/>
            <a:ext cx="16002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18667" y="46116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600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7121785" y="4470146"/>
            <a:ext cx="1402715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 marR="120014" algn="ctr">
              <a:lnSpc>
                <a:spcPct val="1389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列混淆求逆 轮密钥加</a:t>
            </a:r>
            <a:endParaRPr sz="1800">
              <a:latin typeface="宋体"/>
              <a:cs typeface="宋体"/>
            </a:endParaRPr>
          </a:p>
          <a:p>
            <a:pPr marL="12700" marR="5080" algn="ctr">
              <a:lnSpc>
                <a:spcPct val="138900"/>
              </a:lnSpc>
            </a:pPr>
            <a:r>
              <a:rPr sz="1800" b="1" spc="-5" dirty="0">
                <a:solidFill>
                  <a:srgbClr val="0000FF"/>
                </a:solidFill>
                <a:latin typeface="宋体"/>
                <a:cs typeface="宋体"/>
              </a:rPr>
              <a:t>字节代换求逆 行位移求逆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7023227" y="40827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18667" y="4078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600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7236847" y="4043426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A3365"/>
                </a:solidFill>
                <a:latin typeface="宋体"/>
                <a:cs typeface="宋体"/>
              </a:rPr>
              <a:t>行位移求逆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7023227" y="37017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18667" y="3697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600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7121785" y="3662426"/>
            <a:ext cx="140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A3365"/>
                </a:solidFill>
                <a:latin typeface="宋体"/>
                <a:cs typeface="宋体"/>
              </a:rPr>
              <a:t>字节代换求逆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7023227" y="3320796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018667" y="3316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2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2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2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600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600"/>
                </a:lnTo>
                <a:lnTo>
                  <a:pt x="1604759" y="228600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600"/>
                </a:lnTo>
                <a:lnTo>
                  <a:pt x="1600200" y="233172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351909" y="3281426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A3365"/>
                </a:solidFill>
                <a:latin typeface="宋体"/>
                <a:cs typeface="宋体"/>
              </a:rPr>
              <a:t>轮密钥加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023227" y="2939795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18667" y="2935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893" y="228599"/>
                </a:lnTo>
                <a:close/>
              </a:path>
              <a:path w="1610359" h="238760">
                <a:moveTo>
                  <a:pt x="1604759" y="228599"/>
                </a:moveTo>
                <a:lnTo>
                  <a:pt x="4559" y="228599"/>
                </a:lnTo>
                <a:lnTo>
                  <a:pt x="9893" y="233171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1"/>
                </a:lnTo>
                <a:lnTo>
                  <a:pt x="1604759" y="228599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599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599"/>
                </a:lnTo>
                <a:lnTo>
                  <a:pt x="1604759" y="228599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599"/>
                </a:lnTo>
                <a:lnTo>
                  <a:pt x="1600200" y="233171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236847" y="2900426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9A3365"/>
                </a:solidFill>
                <a:latin typeface="宋体"/>
                <a:cs typeface="宋体"/>
              </a:rPr>
              <a:t>列混淆求逆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023227" y="2558795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18667" y="2554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893" y="228599"/>
                </a:lnTo>
                <a:close/>
              </a:path>
              <a:path w="1610359" h="238760">
                <a:moveTo>
                  <a:pt x="1604759" y="228599"/>
                </a:moveTo>
                <a:lnTo>
                  <a:pt x="4559" y="228599"/>
                </a:lnTo>
                <a:lnTo>
                  <a:pt x="9893" y="233171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1"/>
                </a:lnTo>
                <a:lnTo>
                  <a:pt x="1604759" y="228599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599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599"/>
                </a:lnTo>
                <a:lnTo>
                  <a:pt x="1604759" y="228599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599"/>
                </a:lnTo>
                <a:lnTo>
                  <a:pt x="1600200" y="233171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236847" y="2519426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宋体"/>
                <a:cs typeface="宋体"/>
              </a:rPr>
              <a:t>行位移求逆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7023227" y="2177795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018667" y="2173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893" y="228599"/>
                </a:lnTo>
                <a:close/>
              </a:path>
              <a:path w="1610359" h="238760">
                <a:moveTo>
                  <a:pt x="1604759" y="228599"/>
                </a:moveTo>
                <a:lnTo>
                  <a:pt x="4559" y="228599"/>
                </a:lnTo>
                <a:lnTo>
                  <a:pt x="9893" y="233171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1"/>
                </a:lnTo>
                <a:lnTo>
                  <a:pt x="1604759" y="228599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599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599"/>
                </a:lnTo>
                <a:lnTo>
                  <a:pt x="1604759" y="228599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599"/>
                </a:lnTo>
                <a:lnTo>
                  <a:pt x="1600200" y="233171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121785" y="2138426"/>
            <a:ext cx="1402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宋体"/>
                <a:cs typeface="宋体"/>
              </a:rPr>
              <a:t>字节代换求逆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7023227" y="1796795"/>
            <a:ext cx="1600200" cy="228600"/>
          </a:xfrm>
          <a:custGeom>
            <a:avLst/>
            <a:gdLst/>
            <a:ahLst/>
            <a:cxnLst/>
            <a:rect l="l" t="t" r="r" b="b"/>
            <a:pathLst>
              <a:path w="1600200" h="228600">
                <a:moveTo>
                  <a:pt x="0" y="0"/>
                </a:moveTo>
                <a:lnTo>
                  <a:pt x="0" y="228600"/>
                </a:lnTo>
                <a:lnTo>
                  <a:pt x="1600200" y="228600"/>
                </a:lnTo>
                <a:lnTo>
                  <a:pt x="1600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018667" y="1792223"/>
            <a:ext cx="1610360" cy="238760"/>
          </a:xfrm>
          <a:custGeom>
            <a:avLst/>
            <a:gdLst/>
            <a:ahLst/>
            <a:cxnLst/>
            <a:rect l="l" t="t" r="r" b="b"/>
            <a:pathLst>
              <a:path w="1610359" h="238760">
                <a:moveTo>
                  <a:pt x="1610105" y="238505"/>
                </a:moveTo>
                <a:lnTo>
                  <a:pt x="1610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1600200" y="9905"/>
                </a:lnTo>
                <a:lnTo>
                  <a:pt x="1600200" y="4571"/>
                </a:lnTo>
                <a:lnTo>
                  <a:pt x="1604759" y="9905"/>
                </a:lnTo>
                <a:lnTo>
                  <a:pt x="1604759" y="238505"/>
                </a:lnTo>
                <a:lnTo>
                  <a:pt x="1610105" y="238505"/>
                </a:lnTo>
                <a:close/>
              </a:path>
              <a:path w="1610359" h="238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1610359" h="238760">
                <a:moveTo>
                  <a:pt x="9893" y="228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893" y="228599"/>
                </a:lnTo>
                <a:close/>
              </a:path>
              <a:path w="1610359" h="238760">
                <a:moveTo>
                  <a:pt x="1604759" y="228599"/>
                </a:moveTo>
                <a:lnTo>
                  <a:pt x="4559" y="228599"/>
                </a:lnTo>
                <a:lnTo>
                  <a:pt x="9893" y="233171"/>
                </a:lnTo>
                <a:lnTo>
                  <a:pt x="9893" y="238505"/>
                </a:lnTo>
                <a:lnTo>
                  <a:pt x="1600200" y="238505"/>
                </a:lnTo>
                <a:lnTo>
                  <a:pt x="1600200" y="233171"/>
                </a:lnTo>
                <a:lnTo>
                  <a:pt x="1604759" y="228599"/>
                </a:lnTo>
                <a:close/>
              </a:path>
              <a:path w="1610359" h="238760">
                <a:moveTo>
                  <a:pt x="9893" y="238505"/>
                </a:moveTo>
                <a:lnTo>
                  <a:pt x="9893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1610359" h="238760">
                <a:moveTo>
                  <a:pt x="1604759" y="9905"/>
                </a:moveTo>
                <a:lnTo>
                  <a:pt x="1600200" y="4571"/>
                </a:lnTo>
                <a:lnTo>
                  <a:pt x="1600200" y="9905"/>
                </a:lnTo>
                <a:lnTo>
                  <a:pt x="1604759" y="9905"/>
                </a:lnTo>
                <a:close/>
              </a:path>
              <a:path w="1610359" h="238760">
                <a:moveTo>
                  <a:pt x="1604759" y="228599"/>
                </a:moveTo>
                <a:lnTo>
                  <a:pt x="1604759" y="9905"/>
                </a:lnTo>
                <a:lnTo>
                  <a:pt x="1600200" y="9905"/>
                </a:lnTo>
                <a:lnTo>
                  <a:pt x="1600200" y="228599"/>
                </a:lnTo>
                <a:lnTo>
                  <a:pt x="1604759" y="228599"/>
                </a:lnTo>
                <a:close/>
              </a:path>
              <a:path w="1610359" h="238760">
                <a:moveTo>
                  <a:pt x="1604759" y="238505"/>
                </a:moveTo>
                <a:lnTo>
                  <a:pt x="1604759" y="228599"/>
                </a:lnTo>
                <a:lnTo>
                  <a:pt x="1600200" y="233171"/>
                </a:lnTo>
                <a:lnTo>
                  <a:pt x="1600200" y="238505"/>
                </a:lnTo>
                <a:lnTo>
                  <a:pt x="1604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7351909" y="1757426"/>
            <a:ext cx="942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8000"/>
                </a:solidFill>
                <a:latin typeface="宋体"/>
                <a:cs typeface="宋体"/>
              </a:rPr>
              <a:t>轮密钥加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991733" y="4750561"/>
            <a:ext cx="330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5080" indent="-7556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第  1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0000FF"/>
                </a:solidFill>
                <a:latin typeface="宋体"/>
                <a:cs typeface="宋体"/>
              </a:rPr>
              <a:t>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991733" y="3150361"/>
            <a:ext cx="330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5080" indent="-7556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9A3365"/>
                </a:solidFill>
                <a:latin typeface="宋体"/>
                <a:cs typeface="宋体"/>
              </a:rPr>
              <a:t>第  9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9A3365"/>
                </a:solidFill>
                <a:latin typeface="宋体"/>
                <a:cs typeface="宋体"/>
              </a:rPr>
              <a:t>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990971" y="1778761"/>
            <a:ext cx="332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3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8000"/>
                </a:solidFill>
                <a:latin typeface="宋体"/>
                <a:cs typeface="宋体"/>
              </a:rPr>
              <a:t>第  </a:t>
            </a:r>
            <a:r>
              <a:rPr sz="2400" b="1" spc="-5" dirty="0">
                <a:solidFill>
                  <a:srgbClr val="008000"/>
                </a:solidFill>
                <a:latin typeface="宋体"/>
                <a:cs typeface="宋体"/>
              </a:rPr>
              <a:t>10</a:t>
            </a:r>
            <a:endParaRPr sz="2400">
              <a:latin typeface="宋体"/>
              <a:cs typeface="宋体"/>
            </a:endParaRPr>
          </a:p>
          <a:p>
            <a:pPr marL="13335">
              <a:lnSpc>
                <a:spcPct val="100000"/>
              </a:lnSpc>
            </a:pPr>
            <a:r>
              <a:rPr sz="2400" b="1" spc="-10" dirty="0">
                <a:solidFill>
                  <a:srgbClr val="008000"/>
                </a:solidFill>
                <a:latin typeface="宋体"/>
                <a:cs typeface="宋体"/>
              </a:rPr>
              <a:t>轮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466971" y="6434582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密文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7721993" y="2022348"/>
            <a:ext cx="127254" cy="1554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21993" y="2403348"/>
            <a:ext cx="127254" cy="1554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721993" y="2787395"/>
            <a:ext cx="127254" cy="1562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721993" y="3165348"/>
            <a:ext cx="127254" cy="1554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721993" y="3546347"/>
            <a:ext cx="127254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7721993" y="4841747"/>
            <a:ext cx="127254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721993" y="5222747"/>
            <a:ext cx="127254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721993" y="5597652"/>
            <a:ext cx="127254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721993" y="3927347"/>
            <a:ext cx="127254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721993" y="5984747"/>
            <a:ext cx="127254" cy="15544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714374" y="4311396"/>
            <a:ext cx="142875" cy="310515"/>
          </a:xfrm>
          <a:custGeom>
            <a:avLst/>
            <a:gdLst/>
            <a:ahLst/>
            <a:cxnLst/>
            <a:rect l="l" t="t" r="r" b="b"/>
            <a:pathLst>
              <a:path w="142875" h="310514">
                <a:moveTo>
                  <a:pt x="85344" y="310133"/>
                </a:moveTo>
                <a:lnTo>
                  <a:pt x="85344" y="281177"/>
                </a:lnTo>
                <a:lnTo>
                  <a:pt x="57150" y="281177"/>
                </a:lnTo>
                <a:lnTo>
                  <a:pt x="57150" y="310133"/>
                </a:lnTo>
                <a:lnTo>
                  <a:pt x="85344" y="310133"/>
                </a:lnTo>
                <a:close/>
              </a:path>
              <a:path w="142875" h="310514">
                <a:moveTo>
                  <a:pt x="85344" y="252983"/>
                </a:moveTo>
                <a:lnTo>
                  <a:pt x="85344" y="224027"/>
                </a:lnTo>
                <a:lnTo>
                  <a:pt x="57150" y="224027"/>
                </a:lnTo>
                <a:lnTo>
                  <a:pt x="57150" y="252983"/>
                </a:lnTo>
                <a:lnTo>
                  <a:pt x="85344" y="252983"/>
                </a:lnTo>
                <a:close/>
              </a:path>
              <a:path w="142875" h="310514">
                <a:moveTo>
                  <a:pt x="85344" y="195833"/>
                </a:moveTo>
                <a:lnTo>
                  <a:pt x="85344" y="166877"/>
                </a:lnTo>
                <a:lnTo>
                  <a:pt x="57150" y="166877"/>
                </a:lnTo>
                <a:lnTo>
                  <a:pt x="57150" y="195833"/>
                </a:lnTo>
                <a:lnTo>
                  <a:pt x="85344" y="195833"/>
                </a:lnTo>
                <a:close/>
              </a:path>
              <a:path w="142875" h="310514">
                <a:moveTo>
                  <a:pt x="142493" y="143255"/>
                </a:moveTo>
                <a:lnTo>
                  <a:pt x="70853" y="0"/>
                </a:lnTo>
                <a:lnTo>
                  <a:pt x="0" y="143255"/>
                </a:lnTo>
                <a:lnTo>
                  <a:pt x="70853" y="86105"/>
                </a:lnTo>
                <a:lnTo>
                  <a:pt x="142493" y="143255"/>
                </a:lnTo>
                <a:close/>
              </a:path>
              <a:path w="142875" h="310514">
                <a:moveTo>
                  <a:pt x="85344" y="138683"/>
                </a:moveTo>
                <a:lnTo>
                  <a:pt x="85344" y="109727"/>
                </a:lnTo>
                <a:lnTo>
                  <a:pt x="57150" y="109727"/>
                </a:lnTo>
                <a:lnTo>
                  <a:pt x="57150" y="138683"/>
                </a:lnTo>
                <a:lnTo>
                  <a:pt x="85344" y="1386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7466971" y="1176782"/>
            <a:ext cx="636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明文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721993" y="6368796"/>
            <a:ext cx="127254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283593" y="1644395"/>
            <a:ext cx="127253" cy="152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283593" y="2101595"/>
            <a:ext cx="127635" cy="304800"/>
          </a:xfrm>
          <a:custGeom>
            <a:avLst/>
            <a:gdLst/>
            <a:ahLst/>
            <a:cxnLst/>
            <a:rect l="l" t="t" r="r" b="b"/>
            <a:pathLst>
              <a:path w="127635" h="304800">
                <a:moveTo>
                  <a:pt x="63246" y="228600"/>
                </a:moveTo>
                <a:lnTo>
                  <a:pt x="0" y="178308"/>
                </a:lnTo>
                <a:lnTo>
                  <a:pt x="58673" y="295655"/>
                </a:lnTo>
                <a:lnTo>
                  <a:pt x="58673" y="228600"/>
                </a:lnTo>
                <a:lnTo>
                  <a:pt x="63246" y="228600"/>
                </a:lnTo>
                <a:close/>
              </a:path>
              <a:path w="127635" h="304800">
                <a:moveTo>
                  <a:pt x="68579" y="224409"/>
                </a:moveTo>
                <a:lnTo>
                  <a:pt x="68579" y="0"/>
                </a:lnTo>
                <a:lnTo>
                  <a:pt x="58673" y="0"/>
                </a:lnTo>
                <a:lnTo>
                  <a:pt x="58673" y="224964"/>
                </a:lnTo>
                <a:lnTo>
                  <a:pt x="63246" y="228600"/>
                </a:lnTo>
                <a:lnTo>
                  <a:pt x="68579" y="224409"/>
                </a:lnTo>
                <a:close/>
              </a:path>
              <a:path w="127635" h="304800">
                <a:moveTo>
                  <a:pt x="68579" y="294259"/>
                </a:moveTo>
                <a:lnTo>
                  <a:pt x="68579" y="228600"/>
                </a:lnTo>
                <a:lnTo>
                  <a:pt x="58673" y="228600"/>
                </a:lnTo>
                <a:lnTo>
                  <a:pt x="58673" y="295655"/>
                </a:lnTo>
                <a:lnTo>
                  <a:pt x="63246" y="304800"/>
                </a:lnTo>
                <a:lnTo>
                  <a:pt x="68579" y="294259"/>
                </a:lnTo>
                <a:close/>
              </a:path>
              <a:path w="127635" h="304800">
                <a:moveTo>
                  <a:pt x="127253" y="178308"/>
                </a:moveTo>
                <a:lnTo>
                  <a:pt x="63246" y="228600"/>
                </a:lnTo>
                <a:lnTo>
                  <a:pt x="68579" y="228600"/>
                </a:lnTo>
                <a:lnTo>
                  <a:pt x="68579" y="294259"/>
                </a:lnTo>
                <a:lnTo>
                  <a:pt x="127253" y="178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585220" y="2634995"/>
            <a:ext cx="0" cy="3505200"/>
          </a:xfrm>
          <a:custGeom>
            <a:avLst/>
            <a:gdLst/>
            <a:ahLst/>
            <a:cxnLst/>
            <a:rect l="l" t="t" r="r" b="b"/>
            <a:pathLst>
              <a:path h="3505200">
                <a:moveTo>
                  <a:pt x="0" y="0"/>
                </a:moveTo>
                <a:lnTo>
                  <a:pt x="0" y="3505200"/>
                </a:lnTo>
              </a:path>
            </a:pathLst>
          </a:custGeom>
          <a:ln w="9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584839" y="3181350"/>
            <a:ext cx="457200" cy="127635"/>
          </a:xfrm>
          <a:custGeom>
            <a:avLst/>
            <a:gdLst/>
            <a:ahLst/>
            <a:cxnLst/>
            <a:rect l="l" t="t" r="r" b="b"/>
            <a:pathLst>
              <a:path w="457200" h="127635">
                <a:moveTo>
                  <a:pt x="381000" y="63245"/>
                </a:moveTo>
                <a:lnTo>
                  <a:pt x="377364" y="58673"/>
                </a:lnTo>
                <a:lnTo>
                  <a:pt x="0" y="58673"/>
                </a:lnTo>
                <a:lnTo>
                  <a:pt x="0" y="68579"/>
                </a:lnTo>
                <a:lnTo>
                  <a:pt x="376808" y="68579"/>
                </a:lnTo>
                <a:lnTo>
                  <a:pt x="381000" y="63245"/>
                </a:lnTo>
                <a:close/>
              </a:path>
              <a:path w="457200" h="127635">
                <a:moveTo>
                  <a:pt x="457200" y="63245"/>
                </a:moveTo>
                <a:lnTo>
                  <a:pt x="330707" y="0"/>
                </a:lnTo>
                <a:lnTo>
                  <a:pt x="377364" y="58673"/>
                </a:lnTo>
                <a:lnTo>
                  <a:pt x="381000" y="58673"/>
                </a:lnTo>
                <a:lnTo>
                  <a:pt x="381000" y="101805"/>
                </a:lnTo>
                <a:lnTo>
                  <a:pt x="457200" y="63245"/>
                </a:lnTo>
                <a:close/>
              </a:path>
              <a:path w="457200" h="127635">
                <a:moveTo>
                  <a:pt x="381000" y="101805"/>
                </a:moveTo>
                <a:lnTo>
                  <a:pt x="381000" y="68579"/>
                </a:lnTo>
                <a:lnTo>
                  <a:pt x="376808" y="68579"/>
                </a:lnTo>
                <a:lnTo>
                  <a:pt x="330707" y="127253"/>
                </a:lnTo>
                <a:lnTo>
                  <a:pt x="381000" y="101805"/>
                </a:lnTo>
                <a:close/>
              </a:path>
              <a:path w="457200" h="127635">
                <a:moveTo>
                  <a:pt x="381000" y="68579"/>
                </a:moveTo>
                <a:lnTo>
                  <a:pt x="381000" y="63245"/>
                </a:lnTo>
                <a:lnTo>
                  <a:pt x="376808" y="68579"/>
                </a:lnTo>
                <a:lnTo>
                  <a:pt x="381000" y="68579"/>
                </a:lnTo>
                <a:close/>
              </a:path>
              <a:path w="457200" h="127635">
                <a:moveTo>
                  <a:pt x="381000" y="63245"/>
                </a:moveTo>
                <a:lnTo>
                  <a:pt x="381000" y="58673"/>
                </a:lnTo>
                <a:lnTo>
                  <a:pt x="377364" y="58673"/>
                </a:lnTo>
                <a:lnTo>
                  <a:pt x="381000" y="632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4584839" y="4857750"/>
            <a:ext cx="457200" cy="127635"/>
          </a:xfrm>
          <a:custGeom>
            <a:avLst/>
            <a:gdLst/>
            <a:ahLst/>
            <a:cxnLst/>
            <a:rect l="l" t="t" r="r" b="b"/>
            <a:pathLst>
              <a:path w="457200" h="127635">
                <a:moveTo>
                  <a:pt x="381000" y="63246"/>
                </a:moveTo>
                <a:lnTo>
                  <a:pt x="377364" y="58674"/>
                </a:lnTo>
                <a:lnTo>
                  <a:pt x="0" y="58674"/>
                </a:lnTo>
                <a:lnTo>
                  <a:pt x="0" y="68579"/>
                </a:lnTo>
                <a:lnTo>
                  <a:pt x="376809" y="68579"/>
                </a:lnTo>
                <a:lnTo>
                  <a:pt x="381000" y="63246"/>
                </a:lnTo>
                <a:close/>
              </a:path>
              <a:path w="457200" h="127635">
                <a:moveTo>
                  <a:pt x="457200" y="63246"/>
                </a:moveTo>
                <a:lnTo>
                  <a:pt x="330707" y="0"/>
                </a:lnTo>
                <a:lnTo>
                  <a:pt x="377364" y="58674"/>
                </a:lnTo>
                <a:lnTo>
                  <a:pt x="381000" y="58674"/>
                </a:lnTo>
                <a:lnTo>
                  <a:pt x="381000" y="101805"/>
                </a:lnTo>
                <a:lnTo>
                  <a:pt x="457200" y="63246"/>
                </a:lnTo>
                <a:close/>
              </a:path>
              <a:path w="457200" h="127635">
                <a:moveTo>
                  <a:pt x="381000" y="101805"/>
                </a:moveTo>
                <a:lnTo>
                  <a:pt x="381000" y="68579"/>
                </a:lnTo>
                <a:lnTo>
                  <a:pt x="376809" y="68579"/>
                </a:lnTo>
                <a:lnTo>
                  <a:pt x="330707" y="127253"/>
                </a:lnTo>
                <a:lnTo>
                  <a:pt x="381000" y="101805"/>
                </a:lnTo>
                <a:close/>
              </a:path>
              <a:path w="457200" h="127635">
                <a:moveTo>
                  <a:pt x="381000" y="68579"/>
                </a:moveTo>
                <a:lnTo>
                  <a:pt x="381000" y="63246"/>
                </a:lnTo>
                <a:lnTo>
                  <a:pt x="376809" y="68579"/>
                </a:lnTo>
                <a:lnTo>
                  <a:pt x="381000" y="68579"/>
                </a:lnTo>
                <a:close/>
              </a:path>
              <a:path w="457200" h="127635">
                <a:moveTo>
                  <a:pt x="381000" y="63246"/>
                </a:moveTo>
                <a:lnTo>
                  <a:pt x="381000" y="58674"/>
                </a:lnTo>
                <a:lnTo>
                  <a:pt x="377364" y="58674"/>
                </a:lnTo>
                <a:lnTo>
                  <a:pt x="3810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584839" y="6076950"/>
            <a:ext cx="457200" cy="127635"/>
          </a:xfrm>
          <a:custGeom>
            <a:avLst/>
            <a:gdLst/>
            <a:ahLst/>
            <a:cxnLst/>
            <a:rect l="l" t="t" r="r" b="b"/>
            <a:pathLst>
              <a:path w="457200" h="127635">
                <a:moveTo>
                  <a:pt x="381000" y="63246"/>
                </a:moveTo>
                <a:lnTo>
                  <a:pt x="377364" y="58674"/>
                </a:lnTo>
                <a:lnTo>
                  <a:pt x="0" y="58674"/>
                </a:lnTo>
                <a:lnTo>
                  <a:pt x="0" y="68579"/>
                </a:lnTo>
                <a:lnTo>
                  <a:pt x="376809" y="68579"/>
                </a:lnTo>
                <a:lnTo>
                  <a:pt x="381000" y="63246"/>
                </a:lnTo>
                <a:close/>
              </a:path>
              <a:path w="457200" h="127635">
                <a:moveTo>
                  <a:pt x="457200" y="63246"/>
                </a:moveTo>
                <a:lnTo>
                  <a:pt x="330707" y="0"/>
                </a:lnTo>
                <a:lnTo>
                  <a:pt x="377364" y="58674"/>
                </a:lnTo>
                <a:lnTo>
                  <a:pt x="381000" y="58674"/>
                </a:lnTo>
                <a:lnTo>
                  <a:pt x="381000" y="101805"/>
                </a:lnTo>
                <a:lnTo>
                  <a:pt x="457200" y="63246"/>
                </a:lnTo>
                <a:close/>
              </a:path>
              <a:path w="457200" h="127635">
                <a:moveTo>
                  <a:pt x="381000" y="101805"/>
                </a:moveTo>
                <a:lnTo>
                  <a:pt x="381000" y="68579"/>
                </a:lnTo>
                <a:lnTo>
                  <a:pt x="376809" y="68579"/>
                </a:lnTo>
                <a:lnTo>
                  <a:pt x="330707" y="127253"/>
                </a:lnTo>
                <a:lnTo>
                  <a:pt x="381000" y="101805"/>
                </a:lnTo>
                <a:close/>
              </a:path>
              <a:path w="457200" h="127635">
                <a:moveTo>
                  <a:pt x="381000" y="68579"/>
                </a:moveTo>
                <a:lnTo>
                  <a:pt x="381000" y="63246"/>
                </a:lnTo>
                <a:lnTo>
                  <a:pt x="376809" y="68579"/>
                </a:lnTo>
                <a:lnTo>
                  <a:pt x="381000" y="68579"/>
                </a:lnTo>
                <a:close/>
              </a:path>
              <a:path w="457200" h="127635">
                <a:moveTo>
                  <a:pt x="381000" y="63246"/>
                </a:moveTo>
                <a:lnTo>
                  <a:pt x="381000" y="58674"/>
                </a:lnTo>
                <a:lnTo>
                  <a:pt x="377364" y="58674"/>
                </a:lnTo>
                <a:lnTo>
                  <a:pt x="3810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594239" y="33337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7253" y="0"/>
                </a:moveTo>
                <a:lnTo>
                  <a:pt x="0" y="63246"/>
                </a:lnTo>
                <a:lnTo>
                  <a:pt x="76200" y="101574"/>
                </a:lnTo>
                <a:lnTo>
                  <a:pt x="76200" y="58674"/>
                </a:lnTo>
                <a:lnTo>
                  <a:pt x="79890" y="58674"/>
                </a:lnTo>
                <a:lnTo>
                  <a:pt x="127253" y="0"/>
                </a:lnTo>
                <a:close/>
              </a:path>
              <a:path w="1371600" h="127635">
                <a:moveTo>
                  <a:pt x="79890" y="58674"/>
                </a:moveTo>
                <a:lnTo>
                  <a:pt x="76200" y="58674"/>
                </a:lnTo>
                <a:lnTo>
                  <a:pt x="76200" y="63246"/>
                </a:lnTo>
                <a:lnTo>
                  <a:pt x="79890" y="58674"/>
                </a:lnTo>
                <a:close/>
              </a:path>
              <a:path w="1371600" h="127635">
                <a:moveTo>
                  <a:pt x="1371600" y="68579"/>
                </a:moveTo>
                <a:lnTo>
                  <a:pt x="1371600" y="58674"/>
                </a:lnTo>
                <a:lnTo>
                  <a:pt x="79890" y="58674"/>
                </a:lnTo>
                <a:lnTo>
                  <a:pt x="76200" y="63246"/>
                </a:lnTo>
                <a:lnTo>
                  <a:pt x="80454" y="68579"/>
                </a:lnTo>
                <a:lnTo>
                  <a:pt x="1371600" y="68579"/>
                </a:lnTo>
                <a:close/>
              </a:path>
              <a:path w="1371600" h="127635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1371600" h="127635">
                <a:moveTo>
                  <a:pt x="127253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94239" y="50101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7253" y="0"/>
                </a:moveTo>
                <a:lnTo>
                  <a:pt x="0" y="63246"/>
                </a:lnTo>
                <a:lnTo>
                  <a:pt x="76200" y="101574"/>
                </a:lnTo>
                <a:lnTo>
                  <a:pt x="76200" y="58674"/>
                </a:lnTo>
                <a:lnTo>
                  <a:pt x="79890" y="58674"/>
                </a:lnTo>
                <a:lnTo>
                  <a:pt x="127253" y="0"/>
                </a:lnTo>
                <a:close/>
              </a:path>
              <a:path w="1371600" h="127635">
                <a:moveTo>
                  <a:pt x="79890" y="58674"/>
                </a:moveTo>
                <a:lnTo>
                  <a:pt x="76200" y="58674"/>
                </a:lnTo>
                <a:lnTo>
                  <a:pt x="76200" y="63246"/>
                </a:lnTo>
                <a:lnTo>
                  <a:pt x="79890" y="58674"/>
                </a:lnTo>
                <a:close/>
              </a:path>
              <a:path w="1371600" h="127635">
                <a:moveTo>
                  <a:pt x="1371600" y="68579"/>
                </a:moveTo>
                <a:lnTo>
                  <a:pt x="1371600" y="58674"/>
                </a:lnTo>
                <a:lnTo>
                  <a:pt x="79890" y="58674"/>
                </a:lnTo>
                <a:lnTo>
                  <a:pt x="76200" y="63246"/>
                </a:lnTo>
                <a:lnTo>
                  <a:pt x="80454" y="68579"/>
                </a:lnTo>
                <a:lnTo>
                  <a:pt x="1371600" y="68579"/>
                </a:lnTo>
                <a:close/>
              </a:path>
              <a:path w="1371600" h="127635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1371600" h="127635">
                <a:moveTo>
                  <a:pt x="127253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94239" y="6229350"/>
            <a:ext cx="1371600" cy="127635"/>
          </a:xfrm>
          <a:custGeom>
            <a:avLst/>
            <a:gdLst/>
            <a:ahLst/>
            <a:cxnLst/>
            <a:rect l="l" t="t" r="r" b="b"/>
            <a:pathLst>
              <a:path w="1371600" h="127635">
                <a:moveTo>
                  <a:pt x="127253" y="0"/>
                </a:moveTo>
                <a:lnTo>
                  <a:pt x="0" y="63246"/>
                </a:lnTo>
                <a:lnTo>
                  <a:pt x="76200" y="101574"/>
                </a:lnTo>
                <a:lnTo>
                  <a:pt x="76200" y="58673"/>
                </a:lnTo>
                <a:lnTo>
                  <a:pt x="79890" y="58673"/>
                </a:lnTo>
                <a:lnTo>
                  <a:pt x="127253" y="0"/>
                </a:lnTo>
                <a:close/>
              </a:path>
              <a:path w="1371600" h="127635">
                <a:moveTo>
                  <a:pt x="79890" y="58673"/>
                </a:moveTo>
                <a:lnTo>
                  <a:pt x="76200" y="58673"/>
                </a:lnTo>
                <a:lnTo>
                  <a:pt x="76200" y="63246"/>
                </a:lnTo>
                <a:lnTo>
                  <a:pt x="79890" y="58673"/>
                </a:lnTo>
                <a:close/>
              </a:path>
              <a:path w="1371600" h="127635">
                <a:moveTo>
                  <a:pt x="1371600" y="68579"/>
                </a:moveTo>
                <a:lnTo>
                  <a:pt x="1371600" y="58673"/>
                </a:lnTo>
                <a:lnTo>
                  <a:pt x="79890" y="58673"/>
                </a:lnTo>
                <a:lnTo>
                  <a:pt x="76200" y="63246"/>
                </a:lnTo>
                <a:lnTo>
                  <a:pt x="80454" y="68579"/>
                </a:lnTo>
                <a:lnTo>
                  <a:pt x="1371600" y="68579"/>
                </a:lnTo>
                <a:close/>
              </a:path>
              <a:path w="1371600" h="127635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1371600" h="127635">
                <a:moveTo>
                  <a:pt x="127253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7721993" y="1644395"/>
            <a:ext cx="127254" cy="1524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261227" y="6229350"/>
            <a:ext cx="762000" cy="127635"/>
          </a:xfrm>
          <a:custGeom>
            <a:avLst/>
            <a:gdLst/>
            <a:ahLst/>
            <a:cxnLst/>
            <a:rect l="l" t="t" r="r" b="b"/>
            <a:pathLst>
              <a:path w="762000" h="127635">
                <a:moveTo>
                  <a:pt x="685799" y="63246"/>
                </a:moveTo>
                <a:lnTo>
                  <a:pt x="682165" y="58673"/>
                </a:lnTo>
                <a:lnTo>
                  <a:pt x="0" y="58673"/>
                </a:lnTo>
                <a:lnTo>
                  <a:pt x="0" y="68579"/>
                </a:lnTo>
                <a:lnTo>
                  <a:pt x="681610" y="68579"/>
                </a:lnTo>
                <a:lnTo>
                  <a:pt x="685799" y="63246"/>
                </a:lnTo>
                <a:close/>
              </a:path>
              <a:path w="762000" h="127635">
                <a:moveTo>
                  <a:pt x="761999" y="63246"/>
                </a:moveTo>
                <a:lnTo>
                  <a:pt x="635520" y="0"/>
                </a:lnTo>
                <a:lnTo>
                  <a:pt x="682165" y="58673"/>
                </a:lnTo>
                <a:lnTo>
                  <a:pt x="685799" y="58673"/>
                </a:lnTo>
                <a:lnTo>
                  <a:pt x="685799" y="101808"/>
                </a:lnTo>
                <a:lnTo>
                  <a:pt x="761999" y="63246"/>
                </a:lnTo>
                <a:close/>
              </a:path>
              <a:path w="762000" h="127635">
                <a:moveTo>
                  <a:pt x="685799" y="101808"/>
                </a:moveTo>
                <a:lnTo>
                  <a:pt x="685799" y="68579"/>
                </a:lnTo>
                <a:lnTo>
                  <a:pt x="681610" y="68579"/>
                </a:lnTo>
                <a:lnTo>
                  <a:pt x="635520" y="127253"/>
                </a:lnTo>
                <a:lnTo>
                  <a:pt x="685799" y="101808"/>
                </a:lnTo>
                <a:close/>
              </a:path>
              <a:path w="762000" h="127635">
                <a:moveTo>
                  <a:pt x="685799" y="68579"/>
                </a:moveTo>
                <a:lnTo>
                  <a:pt x="685799" y="63246"/>
                </a:lnTo>
                <a:lnTo>
                  <a:pt x="681610" y="68579"/>
                </a:lnTo>
                <a:lnTo>
                  <a:pt x="685799" y="68579"/>
                </a:lnTo>
                <a:close/>
              </a:path>
              <a:path w="762000" h="127635">
                <a:moveTo>
                  <a:pt x="685799" y="63246"/>
                </a:moveTo>
                <a:lnTo>
                  <a:pt x="685799" y="58673"/>
                </a:lnTo>
                <a:lnTo>
                  <a:pt x="682165" y="58673"/>
                </a:lnTo>
                <a:lnTo>
                  <a:pt x="685799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261227" y="5010150"/>
            <a:ext cx="762000" cy="127635"/>
          </a:xfrm>
          <a:custGeom>
            <a:avLst/>
            <a:gdLst/>
            <a:ahLst/>
            <a:cxnLst/>
            <a:rect l="l" t="t" r="r" b="b"/>
            <a:pathLst>
              <a:path w="762000" h="127635">
                <a:moveTo>
                  <a:pt x="685800" y="63246"/>
                </a:moveTo>
                <a:lnTo>
                  <a:pt x="682165" y="58674"/>
                </a:lnTo>
                <a:lnTo>
                  <a:pt x="0" y="58674"/>
                </a:lnTo>
                <a:lnTo>
                  <a:pt x="0" y="68579"/>
                </a:lnTo>
                <a:lnTo>
                  <a:pt x="681610" y="68579"/>
                </a:lnTo>
                <a:lnTo>
                  <a:pt x="685800" y="63246"/>
                </a:lnTo>
                <a:close/>
              </a:path>
              <a:path w="762000" h="127635">
                <a:moveTo>
                  <a:pt x="762000" y="63246"/>
                </a:moveTo>
                <a:lnTo>
                  <a:pt x="635520" y="0"/>
                </a:lnTo>
                <a:lnTo>
                  <a:pt x="682165" y="58674"/>
                </a:lnTo>
                <a:lnTo>
                  <a:pt x="685800" y="58674"/>
                </a:lnTo>
                <a:lnTo>
                  <a:pt x="685800" y="101808"/>
                </a:lnTo>
                <a:lnTo>
                  <a:pt x="762000" y="63246"/>
                </a:lnTo>
                <a:close/>
              </a:path>
              <a:path w="762000" h="127635">
                <a:moveTo>
                  <a:pt x="685800" y="101808"/>
                </a:moveTo>
                <a:lnTo>
                  <a:pt x="685800" y="68579"/>
                </a:lnTo>
                <a:lnTo>
                  <a:pt x="681610" y="68579"/>
                </a:lnTo>
                <a:lnTo>
                  <a:pt x="635520" y="127253"/>
                </a:lnTo>
                <a:lnTo>
                  <a:pt x="685800" y="101808"/>
                </a:lnTo>
                <a:close/>
              </a:path>
              <a:path w="762000" h="127635">
                <a:moveTo>
                  <a:pt x="685800" y="68579"/>
                </a:moveTo>
                <a:lnTo>
                  <a:pt x="685800" y="63246"/>
                </a:lnTo>
                <a:lnTo>
                  <a:pt x="681610" y="68579"/>
                </a:lnTo>
                <a:lnTo>
                  <a:pt x="685800" y="68579"/>
                </a:lnTo>
                <a:close/>
              </a:path>
              <a:path w="762000" h="127635">
                <a:moveTo>
                  <a:pt x="685800" y="63246"/>
                </a:moveTo>
                <a:lnTo>
                  <a:pt x="685800" y="58674"/>
                </a:lnTo>
                <a:lnTo>
                  <a:pt x="682165" y="58674"/>
                </a:lnTo>
                <a:lnTo>
                  <a:pt x="685800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956439" y="3333750"/>
            <a:ext cx="1066800" cy="127635"/>
          </a:xfrm>
          <a:custGeom>
            <a:avLst/>
            <a:gdLst/>
            <a:ahLst/>
            <a:cxnLst/>
            <a:rect l="l" t="t" r="r" b="b"/>
            <a:pathLst>
              <a:path w="1066800" h="127635">
                <a:moveTo>
                  <a:pt x="990587" y="63246"/>
                </a:moveTo>
                <a:lnTo>
                  <a:pt x="986952" y="58674"/>
                </a:lnTo>
                <a:lnTo>
                  <a:pt x="0" y="58674"/>
                </a:lnTo>
                <a:lnTo>
                  <a:pt x="0" y="68579"/>
                </a:lnTo>
                <a:lnTo>
                  <a:pt x="986397" y="68579"/>
                </a:lnTo>
                <a:lnTo>
                  <a:pt x="990587" y="63246"/>
                </a:lnTo>
                <a:close/>
              </a:path>
              <a:path w="1066800" h="127635">
                <a:moveTo>
                  <a:pt x="1066787" y="63246"/>
                </a:moveTo>
                <a:lnTo>
                  <a:pt x="940308" y="0"/>
                </a:lnTo>
                <a:lnTo>
                  <a:pt x="986952" y="58674"/>
                </a:lnTo>
                <a:lnTo>
                  <a:pt x="990599" y="58674"/>
                </a:lnTo>
                <a:lnTo>
                  <a:pt x="990599" y="101802"/>
                </a:lnTo>
                <a:lnTo>
                  <a:pt x="1066787" y="63246"/>
                </a:lnTo>
                <a:close/>
              </a:path>
              <a:path w="1066800" h="127635">
                <a:moveTo>
                  <a:pt x="990599" y="101802"/>
                </a:moveTo>
                <a:lnTo>
                  <a:pt x="990599" y="68579"/>
                </a:lnTo>
                <a:lnTo>
                  <a:pt x="986397" y="68579"/>
                </a:lnTo>
                <a:lnTo>
                  <a:pt x="940308" y="127253"/>
                </a:lnTo>
                <a:lnTo>
                  <a:pt x="990599" y="101802"/>
                </a:lnTo>
                <a:close/>
              </a:path>
              <a:path w="1066800" h="127635">
                <a:moveTo>
                  <a:pt x="990587" y="68579"/>
                </a:moveTo>
                <a:lnTo>
                  <a:pt x="990587" y="63246"/>
                </a:lnTo>
                <a:lnTo>
                  <a:pt x="986397" y="68579"/>
                </a:lnTo>
                <a:lnTo>
                  <a:pt x="990587" y="68579"/>
                </a:lnTo>
                <a:close/>
              </a:path>
              <a:path w="1066800" h="127635">
                <a:moveTo>
                  <a:pt x="990599" y="68579"/>
                </a:moveTo>
                <a:lnTo>
                  <a:pt x="990599" y="58674"/>
                </a:lnTo>
                <a:lnTo>
                  <a:pt x="986952" y="58674"/>
                </a:lnTo>
                <a:lnTo>
                  <a:pt x="990587" y="63246"/>
                </a:lnTo>
                <a:lnTo>
                  <a:pt x="990587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594239" y="1885950"/>
            <a:ext cx="1219200" cy="127635"/>
          </a:xfrm>
          <a:custGeom>
            <a:avLst/>
            <a:gdLst/>
            <a:ahLst/>
            <a:cxnLst/>
            <a:rect l="l" t="t" r="r" b="b"/>
            <a:pathLst>
              <a:path w="1219200" h="127635">
                <a:moveTo>
                  <a:pt x="127253" y="0"/>
                </a:moveTo>
                <a:lnTo>
                  <a:pt x="0" y="63245"/>
                </a:lnTo>
                <a:lnTo>
                  <a:pt x="76200" y="101574"/>
                </a:lnTo>
                <a:lnTo>
                  <a:pt x="76200" y="58673"/>
                </a:lnTo>
                <a:lnTo>
                  <a:pt x="79890" y="58673"/>
                </a:lnTo>
                <a:lnTo>
                  <a:pt x="127253" y="0"/>
                </a:lnTo>
                <a:close/>
              </a:path>
              <a:path w="1219200" h="127635">
                <a:moveTo>
                  <a:pt x="79890" y="58673"/>
                </a:moveTo>
                <a:lnTo>
                  <a:pt x="76200" y="58673"/>
                </a:lnTo>
                <a:lnTo>
                  <a:pt x="76200" y="63245"/>
                </a:lnTo>
                <a:lnTo>
                  <a:pt x="79890" y="58673"/>
                </a:lnTo>
                <a:close/>
              </a:path>
              <a:path w="1219200" h="127635">
                <a:moveTo>
                  <a:pt x="1219200" y="68579"/>
                </a:moveTo>
                <a:lnTo>
                  <a:pt x="1219200" y="58673"/>
                </a:lnTo>
                <a:lnTo>
                  <a:pt x="79890" y="58673"/>
                </a:lnTo>
                <a:lnTo>
                  <a:pt x="76200" y="63245"/>
                </a:lnTo>
                <a:lnTo>
                  <a:pt x="80454" y="68579"/>
                </a:lnTo>
                <a:lnTo>
                  <a:pt x="1219200" y="68579"/>
                </a:lnTo>
                <a:close/>
              </a:path>
              <a:path w="1219200" h="127635">
                <a:moveTo>
                  <a:pt x="80454" y="68579"/>
                </a:moveTo>
                <a:lnTo>
                  <a:pt x="76200" y="63245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1219200" h="127635">
                <a:moveTo>
                  <a:pt x="127253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3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804039" y="1885950"/>
            <a:ext cx="1219200" cy="127635"/>
          </a:xfrm>
          <a:custGeom>
            <a:avLst/>
            <a:gdLst/>
            <a:ahLst/>
            <a:cxnLst/>
            <a:rect l="l" t="t" r="r" b="b"/>
            <a:pathLst>
              <a:path w="1219200" h="127635">
                <a:moveTo>
                  <a:pt x="1142987" y="63245"/>
                </a:moveTo>
                <a:lnTo>
                  <a:pt x="1139352" y="58673"/>
                </a:lnTo>
                <a:lnTo>
                  <a:pt x="0" y="58673"/>
                </a:lnTo>
                <a:lnTo>
                  <a:pt x="0" y="68579"/>
                </a:lnTo>
                <a:lnTo>
                  <a:pt x="1138797" y="68579"/>
                </a:lnTo>
                <a:lnTo>
                  <a:pt x="1142987" y="63245"/>
                </a:lnTo>
                <a:close/>
              </a:path>
              <a:path w="1219200" h="127635">
                <a:moveTo>
                  <a:pt x="1219187" y="63245"/>
                </a:moveTo>
                <a:lnTo>
                  <a:pt x="1092708" y="0"/>
                </a:lnTo>
                <a:lnTo>
                  <a:pt x="1139352" y="58673"/>
                </a:lnTo>
                <a:lnTo>
                  <a:pt x="1142999" y="58673"/>
                </a:lnTo>
                <a:lnTo>
                  <a:pt x="1142999" y="101802"/>
                </a:lnTo>
                <a:lnTo>
                  <a:pt x="1219187" y="63245"/>
                </a:lnTo>
                <a:close/>
              </a:path>
              <a:path w="1219200" h="127635">
                <a:moveTo>
                  <a:pt x="1142999" y="101802"/>
                </a:moveTo>
                <a:lnTo>
                  <a:pt x="1142999" y="68579"/>
                </a:lnTo>
                <a:lnTo>
                  <a:pt x="1138797" y="68579"/>
                </a:lnTo>
                <a:lnTo>
                  <a:pt x="1092708" y="127253"/>
                </a:lnTo>
                <a:lnTo>
                  <a:pt x="1142999" y="101802"/>
                </a:lnTo>
                <a:close/>
              </a:path>
              <a:path w="1219200" h="127635">
                <a:moveTo>
                  <a:pt x="1142987" y="68579"/>
                </a:moveTo>
                <a:lnTo>
                  <a:pt x="1142987" y="63245"/>
                </a:lnTo>
                <a:lnTo>
                  <a:pt x="1138797" y="68579"/>
                </a:lnTo>
                <a:lnTo>
                  <a:pt x="1142987" y="68579"/>
                </a:lnTo>
                <a:close/>
              </a:path>
              <a:path w="1219200" h="127635">
                <a:moveTo>
                  <a:pt x="1142999" y="68579"/>
                </a:moveTo>
                <a:lnTo>
                  <a:pt x="1142999" y="58673"/>
                </a:lnTo>
                <a:lnTo>
                  <a:pt x="1139352" y="58673"/>
                </a:lnTo>
                <a:lnTo>
                  <a:pt x="1142987" y="63245"/>
                </a:lnTo>
                <a:lnTo>
                  <a:pt x="1142987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64</a:t>
            </a:fld>
            <a:endParaRPr spc="-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084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的结构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64983" y="1961388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4983" y="2510027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4983" y="3058667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64983" y="4081271"/>
            <a:ext cx="163068" cy="170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4983" y="5103114"/>
            <a:ext cx="163068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64983" y="5651753"/>
            <a:ext cx="163068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01273" y="1623313"/>
            <a:ext cx="7993380" cy="47440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AES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的结构的一个显著特征是不同于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DES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的结构；</a:t>
            </a:r>
            <a:endParaRPr sz="2400" dirty="0">
              <a:latin typeface="新宋体"/>
              <a:cs typeface="新宋体"/>
            </a:endParaRPr>
          </a:p>
          <a:p>
            <a:pPr marL="12700" marR="158750">
              <a:lnSpc>
                <a:spcPct val="140000"/>
              </a:lnSpc>
              <a:spcBef>
                <a:spcPts val="285"/>
              </a:spcBef>
            </a:pP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输入的密钥被扩展成由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44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个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32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位字所组成的数组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w[i]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。 </a:t>
            </a:r>
            <a:r>
              <a:rPr sz="2400" b="1" dirty="0">
                <a:latin typeface="新宋体"/>
                <a:cs typeface="新宋体"/>
              </a:rPr>
              <a:t>AES结构由四个不同的阶段组成：字节代换、行位移、列混 淆、轮密钥加。</a:t>
            </a:r>
            <a:endParaRPr sz="2400" dirty="0">
              <a:latin typeface="新宋体"/>
              <a:cs typeface="新宋体"/>
            </a:endParaRPr>
          </a:p>
          <a:p>
            <a:pPr marL="12700" marR="7620">
              <a:lnSpc>
                <a:spcPct val="130000"/>
              </a:lnSpc>
              <a:spcBef>
                <a:spcPts val="580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仅仅在轮密钥加阶段中使用密钥，并在算法的开始和结束都 都使用轮密钥加阶段</a:t>
            </a:r>
            <a:r>
              <a:rPr sz="2400" b="1" spc="-10" dirty="0"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每个阶段均可逆，解密算法和加密算法并不一样。</a:t>
            </a:r>
            <a:endParaRPr sz="2400" dirty="0">
              <a:latin typeface="新宋体"/>
              <a:cs typeface="新宋体"/>
            </a:endParaRPr>
          </a:p>
          <a:p>
            <a:pPr marL="12700" marR="5080">
              <a:lnSpc>
                <a:spcPct val="130000"/>
              </a:lnSpc>
              <a:spcBef>
                <a:spcPts val="575"/>
              </a:spcBef>
            </a:pPr>
            <a:r>
              <a:rPr sz="2400" b="1" spc="-5" dirty="0">
                <a:latin typeface="新宋体"/>
                <a:cs typeface="新宋体"/>
              </a:rPr>
              <a:t>加密和解密过程的最后一轮均只包含</a:t>
            </a:r>
            <a:r>
              <a:rPr sz="2400" b="1" dirty="0">
                <a:latin typeface="新宋体"/>
                <a:cs typeface="新宋体"/>
              </a:rPr>
              <a:t>3</a:t>
            </a:r>
            <a:r>
              <a:rPr sz="2400" b="1" spc="-5" dirty="0">
                <a:latin typeface="新宋体"/>
                <a:cs typeface="新宋体"/>
              </a:rPr>
              <a:t>个阶段，这是由</a:t>
            </a:r>
            <a:r>
              <a:rPr sz="2400" b="1" dirty="0">
                <a:latin typeface="新宋体"/>
                <a:cs typeface="新宋体"/>
              </a:rPr>
              <a:t>AES</a:t>
            </a:r>
            <a:r>
              <a:rPr sz="2400" b="1" spc="-5" dirty="0">
                <a:latin typeface="新宋体"/>
                <a:cs typeface="新宋体"/>
              </a:rPr>
              <a:t>的 </a:t>
            </a:r>
            <a:r>
              <a:rPr sz="2400" b="1" dirty="0">
                <a:latin typeface="新宋体"/>
                <a:cs typeface="新宋体"/>
              </a:rPr>
              <a:t>特定结构所决定的，而且也是密码算法可逆性所要求的。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65</a:t>
            </a:fld>
            <a:endParaRPr spc="-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3715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的一轮加密过程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80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6"/>
                </a:moveTo>
                <a:lnTo>
                  <a:pt x="467106" y="0"/>
                </a:lnTo>
                <a:lnTo>
                  <a:pt x="0" y="0"/>
                </a:lnTo>
                <a:lnTo>
                  <a:pt x="0" y="238506"/>
                </a:lnTo>
                <a:lnTo>
                  <a:pt x="4571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57200" y="9906"/>
                </a:lnTo>
                <a:lnTo>
                  <a:pt x="457200" y="4571"/>
                </a:lnTo>
                <a:lnTo>
                  <a:pt x="461771" y="9906"/>
                </a:lnTo>
                <a:lnTo>
                  <a:pt x="461771" y="238506"/>
                </a:lnTo>
                <a:lnTo>
                  <a:pt x="467106" y="238506"/>
                </a:lnTo>
                <a:close/>
              </a:path>
              <a:path w="4673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457200" y="238506"/>
                </a:lnTo>
                <a:lnTo>
                  <a:pt x="457200" y="233171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6"/>
                </a:moveTo>
                <a:lnTo>
                  <a:pt x="9906" y="233171"/>
                </a:lnTo>
                <a:lnTo>
                  <a:pt x="4571" y="228600"/>
                </a:lnTo>
                <a:lnTo>
                  <a:pt x="4571" y="238506"/>
                </a:lnTo>
                <a:lnTo>
                  <a:pt x="9906" y="238506"/>
                </a:lnTo>
                <a:close/>
              </a:path>
              <a:path w="467360" h="238760">
                <a:moveTo>
                  <a:pt x="461771" y="9906"/>
                </a:moveTo>
                <a:lnTo>
                  <a:pt x="457200" y="4571"/>
                </a:lnTo>
                <a:lnTo>
                  <a:pt x="457200" y="9906"/>
                </a:lnTo>
                <a:lnTo>
                  <a:pt x="461771" y="9906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6"/>
                </a:lnTo>
                <a:lnTo>
                  <a:pt x="457200" y="9906"/>
                </a:lnTo>
                <a:lnTo>
                  <a:pt x="457200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6"/>
                </a:moveTo>
                <a:lnTo>
                  <a:pt x="461771" y="228600"/>
                </a:lnTo>
                <a:lnTo>
                  <a:pt x="457200" y="233171"/>
                </a:lnTo>
                <a:lnTo>
                  <a:pt x="457200" y="238506"/>
                </a:lnTo>
                <a:lnTo>
                  <a:pt x="461771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52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6"/>
                </a:lnTo>
                <a:lnTo>
                  <a:pt x="4571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599"/>
                </a:moveTo>
                <a:lnTo>
                  <a:pt x="4571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1" y="228599"/>
                </a:lnTo>
                <a:close/>
              </a:path>
              <a:path w="467360" h="238760">
                <a:moveTo>
                  <a:pt x="9906" y="238506"/>
                </a:moveTo>
                <a:lnTo>
                  <a:pt x="9906" y="233171"/>
                </a:lnTo>
                <a:lnTo>
                  <a:pt x="4571" y="228600"/>
                </a:lnTo>
                <a:lnTo>
                  <a:pt x="4571" y="238506"/>
                </a:lnTo>
                <a:lnTo>
                  <a:pt x="9906" y="238506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599"/>
                </a:moveTo>
                <a:lnTo>
                  <a:pt x="461771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1" y="228599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324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1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599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599"/>
                </a:lnTo>
                <a:lnTo>
                  <a:pt x="9906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1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1"/>
                </a:lnTo>
                <a:lnTo>
                  <a:pt x="4571" y="228599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896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51439" y="1796795"/>
            <a:ext cx="4572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468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08639" y="1796795"/>
            <a:ext cx="457200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040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5839" y="1796795"/>
            <a:ext cx="457200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612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23039" y="1796795"/>
            <a:ext cx="45720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184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56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59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60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60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28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199" y="9905"/>
                </a:lnTo>
                <a:lnTo>
                  <a:pt x="457199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6" y="238505"/>
                </a:lnTo>
                <a:close/>
              </a:path>
              <a:path w="467359" h="238760">
                <a:moveTo>
                  <a:pt x="9905" y="9905"/>
                </a:moveTo>
                <a:lnTo>
                  <a:pt x="9905" y="4571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467359" h="238760">
                <a:moveTo>
                  <a:pt x="9905" y="228599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5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199" y="238505"/>
                </a:lnTo>
                <a:lnTo>
                  <a:pt x="457199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905" y="238505"/>
                </a:moveTo>
                <a:lnTo>
                  <a:pt x="9905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5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199" y="4571"/>
                </a:lnTo>
                <a:lnTo>
                  <a:pt x="457199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199" y="9905"/>
                </a:lnTo>
                <a:lnTo>
                  <a:pt x="457199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199" y="233171"/>
                </a:lnTo>
                <a:lnTo>
                  <a:pt x="457199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7900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467359" h="238760">
                <a:moveTo>
                  <a:pt x="9893" y="228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893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893" y="233171"/>
                </a:lnTo>
                <a:lnTo>
                  <a:pt x="9893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893" y="238505"/>
                </a:moveTo>
                <a:lnTo>
                  <a:pt x="9893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472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09027" y="1796795"/>
            <a:ext cx="4572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044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66227" y="1796795"/>
            <a:ext cx="457200" cy="228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16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23427" y="1796795"/>
            <a:ext cx="45720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188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6"/>
                </a:moveTo>
                <a:lnTo>
                  <a:pt x="467105" y="0"/>
                </a:lnTo>
                <a:lnTo>
                  <a:pt x="0" y="0"/>
                </a:lnTo>
                <a:lnTo>
                  <a:pt x="0" y="238506"/>
                </a:lnTo>
                <a:lnTo>
                  <a:pt x="4559" y="2385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57200" y="9906"/>
                </a:lnTo>
                <a:lnTo>
                  <a:pt x="457200" y="4571"/>
                </a:lnTo>
                <a:lnTo>
                  <a:pt x="461759" y="9906"/>
                </a:lnTo>
                <a:lnTo>
                  <a:pt x="461759" y="238506"/>
                </a:lnTo>
                <a:lnTo>
                  <a:pt x="467105" y="238506"/>
                </a:lnTo>
                <a:close/>
              </a:path>
              <a:path w="467359" h="2387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6"/>
                </a:lnTo>
                <a:lnTo>
                  <a:pt x="457200" y="238506"/>
                </a:lnTo>
                <a:lnTo>
                  <a:pt x="457200" y="233171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6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6"/>
                </a:lnTo>
                <a:lnTo>
                  <a:pt x="9906" y="238506"/>
                </a:lnTo>
                <a:close/>
              </a:path>
              <a:path w="467359" h="238760">
                <a:moveTo>
                  <a:pt x="461759" y="9906"/>
                </a:moveTo>
                <a:lnTo>
                  <a:pt x="457200" y="4571"/>
                </a:lnTo>
                <a:lnTo>
                  <a:pt x="457200" y="9906"/>
                </a:lnTo>
                <a:lnTo>
                  <a:pt x="461759" y="9906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6"/>
                </a:lnTo>
                <a:lnTo>
                  <a:pt x="457200" y="9906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6"/>
                </a:moveTo>
                <a:lnTo>
                  <a:pt x="461759" y="228600"/>
                </a:lnTo>
                <a:lnTo>
                  <a:pt x="457200" y="233171"/>
                </a:lnTo>
                <a:lnTo>
                  <a:pt x="457200" y="238506"/>
                </a:lnTo>
                <a:lnTo>
                  <a:pt x="461759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80627" y="1796795"/>
            <a:ext cx="4572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76067" y="1792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6"/>
                </a:moveTo>
                <a:lnTo>
                  <a:pt x="467105" y="0"/>
                </a:lnTo>
                <a:lnTo>
                  <a:pt x="0" y="0"/>
                </a:lnTo>
                <a:lnTo>
                  <a:pt x="0" y="238506"/>
                </a:lnTo>
                <a:lnTo>
                  <a:pt x="4559" y="238506"/>
                </a:lnTo>
                <a:lnTo>
                  <a:pt x="4559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57200" y="9906"/>
                </a:lnTo>
                <a:lnTo>
                  <a:pt x="457200" y="4571"/>
                </a:lnTo>
                <a:lnTo>
                  <a:pt x="461759" y="9906"/>
                </a:lnTo>
                <a:lnTo>
                  <a:pt x="461759" y="238506"/>
                </a:lnTo>
                <a:lnTo>
                  <a:pt x="467105" y="238506"/>
                </a:lnTo>
                <a:close/>
              </a:path>
              <a:path w="467359" h="238760">
                <a:moveTo>
                  <a:pt x="9906" y="9906"/>
                </a:moveTo>
                <a:lnTo>
                  <a:pt x="9906" y="4571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457200" y="238506"/>
                </a:lnTo>
                <a:lnTo>
                  <a:pt x="457200" y="233171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6"/>
                </a:moveTo>
                <a:lnTo>
                  <a:pt x="9906" y="233171"/>
                </a:lnTo>
                <a:lnTo>
                  <a:pt x="4559" y="228600"/>
                </a:lnTo>
                <a:lnTo>
                  <a:pt x="4559" y="238506"/>
                </a:lnTo>
                <a:lnTo>
                  <a:pt x="9906" y="238506"/>
                </a:lnTo>
                <a:close/>
              </a:path>
              <a:path w="467359" h="238760">
                <a:moveTo>
                  <a:pt x="461759" y="9906"/>
                </a:moveTo>
                <a:lnTo>
                  <a:pt x="457200" y="4571"/>
                </a:lnTo>
                <a:lnTo>
                  <a:pt x="457200" y="9906"/>
                </a:lnTo>
                <a:lnTo>
                  <a:pt x="461759" y="9906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6"/>
                </a:lnTo>
                <a:lnTo>
                  <a:pt x="457200" y="9906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6"/>
                </a:moveTo>
                <a:lnTo>
                  <a:pt x="461759" y="228600"/>
                </a:lnTo>
                <a:lnTo>
                  <a:pt x="457200" y="233171"/>
                </a:lnTo>
                <a:lnTo>
                  <a:pt x="457200" y="238506"/>
                </a:lnTo>
                <a:lnTo>
                  <a:pt x="461759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87102" y="1704086"/>
            <a:ext cx="13004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中间态数据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180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752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1324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199" y="9905"/>
                </a:lnTo>
                <a:lnTo>
                  <a:pt x="457199" y="4572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199" y="238505"/>
                </a:lnTo>
                <a:lnTo>
                  <a:pt x="457199" y="233172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199" y="4572"/>
                </a:lnTo>
                <a:lnTo>
                  <a:pt x="457199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5"/>
                </a:lnTo>
                <a:lnTo>
                  <a:pt x="457199" y="9905"/>
                </a:lnTo>
                <a:lnTo>
                  <a:pt x="457199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600"/>
                </a:lnTo>
                <a:lnTo>
                  <a:pt x="457199" y="233172"/>
                </a:lnTo>
                <a:lnTo>
                  <a:pt x="457199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96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51439" y="4463796"/>
            <a:ext cx="457200" cy="2286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468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08639" y="4463796"/>
            <a:ext cx="457200" cy="228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040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965839" y="4463796"/>
            <a:ext cx="45720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9612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23039" y="4463796"/>
            <a:ext cx="457200" cy="2286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84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8756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6"/>
                </a:lnTo>
                <a:lnTo>
                  <a:pt x="4572" y="2385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59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6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60" h="238760">
                <a:moveTo>
                  <a:pt x="9905" y="238506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6"/>
                </a:lnTo>
                <a:lnTo>
                  <a:pt x="9905" y="238506"/>
                </a:lnTo>
                <a:close/>
              </a:path>
              <a:path w="467360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60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60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328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199" y="9905"/>
                </a:lnTo>
                <a:lnTo>
                  <a:pt x="457199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6" y="238505"/>
                </a:lnTo>
                <a:close/>
              </a:path>
              <a:path w="467359" h="238760">
                <a:moveTo>
                  <a:pt x="9905" y="9905"/>
                </a:moveTo>
                <a:lnTo>
                  <a:pt x="9905" y="4572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467359" h="238760">
                <a:moveTo>
                  <a:pt x="9905" y="228600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5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199" y="238505"/>
                </a:lnTo>
                <a:lnTo>
                  <a:pt x="457199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5" y="238505"/>
                </a:moveTo>
                <a:lnTo>
                  <a:pt x="9905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5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199" y="4572"/>
                </a:lnTo>
                <a:lnTo>
                  <a:pt x="457199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199" y="9905"/>
                </a:lnTo>
                <a:lnTo>
                  <a:pt x="457199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199" y="233172"/>
                </a:lnTo>
                <a:lnTo>
                  <a:pt x="457199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900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467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472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709027" y="4463796"/>
            <a:ext cx="457200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7044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166227" y="4463796"/>
            <a:ext cx="457200" cy="228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1616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623427" y="4463796"/>
            <a:ext cx="457200" cy="228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6188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80627" y="4463796"/>
            <a:ext cx="457200" cy="2286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076067" y="44592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2180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752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1324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199" y="9905"/>
                </a:lnTo>
                <a:lnTo>
                  <a:pt x="457199" y="4572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199" y="238505"/>
                </a:lnTo>
                <a:lnTo>
                  <a:pt x="457199" y="233172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199" y="4572"/>
                </a:lnTo>
                <a:lnTo>
                  <a:pt x="457199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5"/>
                </a:lnTo>
                <a:lnTo>
                  <a:pt x="457199" y="9905"/>
                </a:lnTo>
                <a:lnTo>
                  <a:pt x="457199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600"/>
                </a:lnTo>
                <a:lnTo>
                  <a:pt x="457199" y="233172"/>
                </a:lnTo>
                <a:lnTo>
                  <a:pt x="457199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896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51439" y="5378196"/>
            <a:ext cx="457200" cy="2286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0468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508639" y="5378196"/>
            <a:ext cx="457200" cy="2286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5040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965839" y="5378196"/>
            <a:ext cx="457200" cy="228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9612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423039" y="5378196"/>
            <a:ext cx="457200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4184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756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6"/>
                </a:lnTo>
                <a:lnTo>
                  <a:pt x="4572" y="2385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59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6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60" h="238760">
                <a:moveTo>
                  <a:pt x="9905" y="238506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6"/>
                </a:lnTo>
                <a:lnTo>
                  <a:pt x="9905" y="238506"/>
                </a:lnTo>
                <a:close/>
              </a:path>
              <a:path w="467360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60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60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3328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199" y="9905"/>
                </a:lnTo>
                <a:lnTo>
                  <a:pt x="457199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6" y="238505"/>
                </a:lnTo>
                <a:close/>
              </a:path>
              <a:path w="467359" h="238760">
                <a:moveTo>
                  <a:pt x="9905" y="9905"/>
                </a:moveTo>
                <a:lnTo>
                  <a:pt x="9905" y="4572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467359" h="238760">
                <a:moveTo>
                  <a:pt x="9905" y="228600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5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199" y="238505"/>
                </a:lnTo>
                <a:lnTo>
                  <a:pt x="457199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5" y="238505"/>
                </a:moveTo>
                <a:lnTo>
                  <a:pt x="9905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5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199" y="4572"/>
                </a:lnTo>
                <a:lnTo>
                  <a:pt x="457199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199" y="9905"/>
                </a:lnTo>
                <a:lnTo>
                  <a:pt x="457199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199" y="233172"/>
                </a:lnTo>
                <a:lnTo>
                  <a:pt x="457199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7900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467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472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709027" y="5378196"/>
            <a:ext cx="45720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7044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166227" y="5378196"/>
            <a:ext cx="457200" cy="2286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1616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623427" y="5378196"/>
            <a:ext cx="457200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6188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080627" y="5378196"/>
            <a:ext cx="457200" cy="228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76067" y="5373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51109" y="5300726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中间态数据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2180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752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324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5896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051439" y="6216396"/>
            <a:ext cx="457200" cy="2286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0468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508639" y="6216396"/>
            <a:ext cx="457200" cy="2286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5040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65839" y="6216396"/>
            <a:ext cx="457200" cy="2286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612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423039" y="6216396"/>
            <a:ext cx="457200" cy="2286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4184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72" y="228600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600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72" y="228600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8756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6"/>
                </a:lnTo>
                <a:lnTo>
                  <a:pt x="4572" y="23850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467360" h="238760">
                <a:moveTo>
                  <a:pt x="9905" y="22860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467360" h="238760">
                <a:moveTo>
                  <a:pt x="461759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6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60" h="238760">
                <a:moveTo>
                  <a:pt x="9905" y="238506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6"/>
                </a:lnTo>
                <a:lnTo>
                  <a:pt x="9905" y="238506"/>
                </a:lnTo>
                <a:close/>
              </a:path>
              <a:path w="467360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60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60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328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457199" y="9905"/>
                </a:lnTo>
                <a:lnTo>
                  <a:pt x="457199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5" y="9905"/>
                </a:moveTo>
                <a:lnTo>
                  <a:pt x="9905" y="4572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467359" h="238760">
                <a:moveTo>
                  <a:pt x="9905" y="228600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5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457199" y="238505"/>
                </a:lnTo>
                <a:lnTo>
                  <a:pt x="457199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5" y="238505"/>
                </a:moveTo>
                <a:lnTo>
                  <a:pt x="9905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5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199" y="4572"/>
                </a:lnTo>
                <a:lnTo>
                  <a:pt x="457199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199" y="9905"/>
                </a:lnTo>
                <a:lnTo>
                  <a:pt x="457199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199" y="233172"/>
                </a:lnTo>
                <a:lnTo>
                  <a:pt x="457199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7900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467359" h="238760">
                <a:moveTo>
                  <a:pt x="9893" y="2286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893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893" y="233172"/>
                </a:lnTo>
                <a:lnTo>
                  <a:pt x="9893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893" y="238505"/>
                </a:moveTo>
                <a:lnTo>
                  <a:pt x="9893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2472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709027" y="6216396"/>
            <a:ext cx="457200" cy="2286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7044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66227" y="6216396"/>
            <a:ext cx="457200" cy="2286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1616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623427" y="6216396"/>
            <a:ext cx="457200" cy="2286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86188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9080627" y="6216396"/>
            <a:ext cx="457200" cy="2286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9076067" y="62118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2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2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2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600"/>
                </a:lnTo>
                <a:lnTo>
                  <a:pt x="457200" y="233172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951109" y="6215124"/>
            <a:ext cx="1172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宋体"/>
                <a:cs typeface="宋体"/>
              </a:rPr>
              <a:t>中间态数据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294773" y="20253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37573" y="20253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380373" y="20253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751973" y="20253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4209173" y="20253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4666373" y="20253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123573" y="20253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5580773" y="20253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037973" y="20253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495173" y="20253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952360" y="2025395"/>
            <a:ext cx="142506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409574" y="20253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866774" y="20253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323974" y="20253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781174" y="20253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9238374" y="20253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2086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60" h="238760">
                <a:moveTo>
                  <a:pt x="314706" y="238505"/>
                </a:moveTo>
                <a:lnTo>
                  <a:pt x="3147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72" y="9905"/>
                </a:lnTo>
                <a:lnTo>
                  <a:pt x="309372" y="238505"/>
                </a:lnTo>
                <a:lnTo>
                  <a:pt x="314706" y="238505"/>
                </a:lnTo>
                <a:close/>
              </a:path>
              <a:path w="314960" h="238760">
                <a:moveTo>
                  <a:pt x="9906" y="9905"/>
                </a:moveTo>
                <a:lnTo>
                  <a:pt x="9906" y="4571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314960" h="238760">
                <a:moveTo>
                  <a:pt x="9906" y="228599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599"/>
                </a:lnTo>
                <a:lnTo>
                  <a:pt x="9906" y="228599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4571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72" y="228599"/>
                </a:lnTo>
                <a:close/>
              </a:path>
              <a:path w="314960" h="238760">
                <a:moveTo>
                  <a:pt x="9906" y="238505"/>
                </a:moveTo>
                <a:lnTo>
                  <a:pt x="9906" y="233171"/>
                </a:lnTo>
                <a:lnTo>
                  <a:pt x="4571" y="228599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314960" h="238760">
                <a:moveTo>
                  <a:pt x="309372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72" y="9905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309372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72" y="228599"/>
                </a:lnTo>
                <a:close/>
              </a:path>
              <a:path w="314960" h="238760">
                <a:moveTo>
                  <a:pt x="309372" y="238505"/>
                </a:moveTo>
                <a:lnTo>
                  <a:pt x="309372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7514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60" h="238760">
                <a:moveTo>
                  <a:pt x="314706" y="238505"/>
                </a:moveTo>
                <a:lnTo>
                  <a:pt x="314706" y="0"/>
                </a:lnTo>
                <a:lnTo>
                  <a:pt x="0" y="0"/>
                </a:lnTo>
                <a:lnTo>
                  <a:pt x="0" y="238506"/>
                </a:lnTo>
                <a:lnTo>
                  <a:pt x="4571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71" y="9905"/>
                </a:lnTo>
                <a:lnTo>
                  <a:pt x="309371" y="238505"/>
                </a:lnTo>
                <a:lnTo>
                  <a:pt x="314706" y="238505"/>
                </a:lnTo>
                <a:close/>
              </a:path>
              <a:path w="3149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3149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314960" h="238760">
                <a:moveTo>
                  <a:pt x="309371" y="228599"/>
                </a:moveTo>
                <a:lnTo>
                  <a:pt x="4571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71" y="228599"/>
                </a:lnTo>
                <a:close/>
              </a:path>
              <a:path w="314960" h="238760">
                <a:moveTo>
                  <a:pt x="9906" y="238506"/>
                </a:moveTo>
                <a:lnTo>
                  <a:pt x="9906" y="233171"/>
                </a:lnTo>
                <a:lnTo>
                  <a:pt x="4571" y="228600"/>
                </a:lnTo>
                <a:lnTo>
                  <a:pt x="4571" y="238506"/>
                </a:lnTo>
                <a:lnTo>
                  <a:pt x="9906" y="238506"/>
                </a:lnTo>
                <a:close/>
              </a:path>
              <a:path w="314960" h="238760">
                <a:moveTo>
                  <a:pt x="309371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71" y="9905"/>
                </a:lnTo>
                <a:close/>
              </a:path>
              <a:path w="314960" h="238760">
                <a:moveTo>
                  <a:pt x="309371" y="228599"/>
                </a:moveTo>
                <a:lnTo>
                  <a:pt x="309371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71" y="228599"/>
                </a:lnTo>
                <a:close/>
              </a:path>
              <a:path w="314960" h="238760">
                <a:moveTo>
                  <a:pt x="309371" y="238505"/>
                </a:moveTo>
                <a:lnTo>
                  <a:pt x="309371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2942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60" h="238760">
                <a:moveTo>
                  <a:pt x="314706" y="238506"/>
                </a:moveTo>
                <a:lnTo>
                  <a:pt x="314706" y="0"/>
                </a:lnTo>
                <a:lnTo>
                  <a:pt x="0" y="0"/>
                </a:lnTo>
                <a:lnTo>
                  <a:pt x="0" y="238506"/>
                </a:lnTo>
                <a:lnTo>
                  <a:pt x="4571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304800" y="9906"/>
                </a:lnTo>
                <a:lnTo>
                  <a:pt x="304800" y="4571"/>
                </a:lnTo>
                <a:lnTo>
                  <a:pt x="309371" y="9906"/>
                </a:lnTo>
                <a:lnTo>
                  <a:pt x="309371" y="238506"/>
                </a:lnTo>
                <a:lnTo>
                  <a:pt x="314706" y="238506"/>
                </a:lnTo>
                <a:close/>
              </a:path>
              <a:path w="3149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3149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314960" h="238760">
                <a:moveTo>
                  <a:pt x="309371" y="228600"/>
                </a:moveTo>
                <a:lnTo>
                  <a:pt x="4571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304800" y="238506"/>
                </a:lnTo>
                <a:lnTo>
                  <a:pt x="304800" y="233171"/>
                </a:lnTo>
                <a:lnTo>
                  <a:pt x="309371" y="228600"/>
                </a:lnTo>
                <a:close/>
              </a:path>
              <a:path w="314960" h="238760">
                <a:moveTo>
                  <a:pt x="9906" y="238506"/>
                </a:moveTo>
                <a:lnTo>
                  <a:pt x="9906" y="233171"/>
                </a:lnTo>
                <a:lnTo>
                  <a:pt x="4571" y="228600"/>
                </a:lnTo>
                <a:lnTo>
                  <a:pt x="4571" y="238506"/>
                </a:lnTo>
                <a:lnTo>
                  <a:pt x="9906" y="238506"/>
                </a:lnTo>
                <a:close/>
              </a:path>
              <a:path w="314960" h="238760">
                <a:moveTo>
                  <a:pt x="309371" y="9906"/>
                </a:moveTo>
                <a:lnTo>
                  <a:pt x="304800" y="4571"/>
                </a:lnTo>
                <a:lnTo>
                  <a:pt x="304800" y="9906"/>
                </a:lnTo>
                <a:lnTo>
                  <a:pt x="309371" y="9906"/>
                </a:lnTo>
                <a:close/>
              </a:path>
              <a:path w="314960" h="238760">
                <a:moveTo>
                  <a:pt x="309371" y="228600"/>
                </a:moveTo>
                <a:lnTo>
                  <a:pt x="309371" y="9906"/>
                </a:lnTo>
                <a:lnTo>
                  <a:pt x="304800" y="9906"/>
                </a:lnTo>
                <a:lnTo>
                  <a:pt x="304800" y="228600"/>
                </a:lnTo>
                <a:lnTo>
                  <a:pt x="309371" y="228600"/>
                </a:lnTo>
                <a:close/>
              </a:path>
              <a:path w="314960" h="238760">
                <a:moveTo>
                  <a:pt x="309371" y="238506"/>
                </a:moveTo>
                <a:lnTo>
                  <a:pt x="309371" y="228600"/>
                </a:lnTo>
                <a:lnTo>
                  <a:pt x="304800" y="233171"/>
                </a:lnTo>
                <a:lnTo>
                  <a:pt x="304800" y="238506"/>
                </a:lnTo>
                <a:lnTo>
                  <a:pt x="309371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6658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60" h="238760">
                <a:moveTo>
                  <a:pt x="314706" y="238505"/>
                </a:moveTo>
                <a:lnTo>
                  <a:pt x="314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72" y="9905"/>
                </a:lnTo>
                <a:lnTo>
                  <a:pt x="309372" y="238505"/>
                </a:lnTo>
                <a:lnTo>
                  <a:pt x="314706" y="238505"/>
                </a:lnTo>
                <a:close/>
              </a:path>
              <a:path w="3149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149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72" y="228599"/>
                </a:lnTo>
                <a:close/>
              </a:path>
              <a:path w="3149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314960" h="238760">
                <a:moveTo>
                  <a:pt x="309372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72" y="9905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309372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72" y="228599"/>
                </a:lnTo>
                <a:close/>
              </a:path>
              <a:path w="314960" h="238760">
                <a:moveTo>
                  <a:pt x="309372" y="238505"/>
                </a:moveTo>
                <a:lnTo>
                  <a:pt x="309372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1230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60" h="238760">
                <a:moveTo>
                  <a:pt x="314706" y="238505"/>
                </a:moveTo>
                <a:lnTo>
                  <a:pt x="314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72" y="9905"/>
                </a:lnTo>
                <a:lnTo>
                  <a:pt x="309372" y="238505"/>
                </a:lnTo>
                <a:lnTo>
                  <a:pt x="314706" y="238505"/>
                </a:lnTo>
                <a:close/>
              </a:path>
              <a:path w="3149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149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72" y="228599"/>
                </a:lnTo>
                <a:close/>
              </a:path>
              <a:path w="3149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314960" h="238760">
                <a:moveTo>
                  <a:pt x="309372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72" y="9905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309372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72" y="228599"/>
                </a:lnTo>
                <a:close/>
              </a:path>
              <a:path w="314960" h="238760">
                <a:moveTo>
                  <a:pt x="309372" y="238505"/>
                </a:moveTo>
                <a:lnTo>
                  <a:pt x="309372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5802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60" h="238760">
                <a:moveTo>
                  <a:pt x="314706" y="238505"/>
                </a:moveTo>
                <a:lnTo>
                  <a:pt x="314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72" y="9905"/>
                </a:lnTo>
                <a:lnTo>
                  <a:pt x="309372" y="238505"/>
                </a:lnTo>
                <a:lnTo>
                  <a:pt x="314706" y="238505"/>
                </a:lnTo>
                <a:close/>
              </a:path>
              <a:path w="3149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149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72" y="228599"/>
                </a:lnTo>
                <a:close/>
              </a:path>
              <a:path w="3149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314960" h="238760">
                <a:moveTo>
                  <a:pt x="309372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72" y="9905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309372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72" y="228599"/>
                </a:lnTo>
                <a:close/>
              </a:path>
              <a:path w="314960" h="238760">
                <a:moveTo>
                  <a:pt x="309372" y="238505"/>
                </a:moveTo>
                <a:lnTo>
                  <a:pt x="309372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0374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60" h="238760">
                <a:moveTo>
                  <a:pt x="314706" y="238505"/>
                </a:moveTo>
                <a:lnTo>
                  <a:pt x="314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72" y="9905"/>
                </a:lnTo>
                <a:lnTo>
                  <a:pt x="309372" y="238505"/>
                </a:lnTo>
                <a:lnTo>
                  <a:pt x="314706" y="238505"/>
                </a:lnTo>
                <a:close/>
              </a:path>
              <a:path w="3149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149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72" y="228599"/>
                </a:lnTo>
                <a:close/>
              </a:path>
              <a:path w="3149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314960" h="238760">
                <a:moveTo>
                  <a:pt x="309372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72" y="9905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309372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72" y="228599"/>
                </a:lnTo>
                <a:close/>
              </a:path>
              <a:path w="314960" h="238760">
                <a:moveTo>
                  <a:pt x="309372" y="238505"/>
                </a:moveTo>
                <a:lnTo>
                  <a:pt x="309372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946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60" h="238760">
                <a:moveTo>
                  <a:pt x="314706" y="238505"/>
                </a:moveTo>
                <a:lnTo>
                  <a:pt x="314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72" y="9905"/>
                </a:lnTo>
                <a:lnTo>
                  <a:pt x="309372" y="238505"/>
                </a:lnTo>
                <a:lnTo>
                  <a:pt x="314706" y="238505"/>
                </a:lnTo>
                <a:close/>
              </a:path>
              <a:path w="3149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149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72" y="228599"/>
                </a:lnTo>
                <a:close/>
              </a:path>
              <a:path w="3149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314960" h="238760">
                <a:moveTo>
                  <a:pt x="309372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72" y="9905"/>
                </a:lnTo>
                <a:close/>
              </a:path>
              <a:path w="314960" h="238760">
                <a:moveTo>
                  <a:pt x="309372" y="228599"/>
                </a:moveTo>
                <a:lnTo>
                  <a:pt x="309372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72" y="228599"/>
                </a:lnTo>
                <a:close/>
              </a:path>
              <a:path w="314960" h="238760">
                <a:moveTo>
                  <a:pt x="309372" y="238505"/>
                </a:moveTo>
                <a:lnTo>
                  <a:pt x="309372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9518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60" h="238760">
                <a:moveTo>
                  <a:pt x="314706" y="238505"/>
                </a:moveTo>
                <a:lnTo>
                  <a:pt x="3147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59" y="9905"/>
                </a:lnTo>
                <a:lnTo>
                  <a:pt x="309359" y="238505"/>
                </a:lnTo>
                <a:lnTo>
                  <a:pt x="314706" y="238505"/>
                </a:lnTo>
                <a:close/>
              </a:path>
              <a:path w="3149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3149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314960" h="238760">
                <a:moveTo>
                  <a:pt x="309359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59" y="228599"/>
                </a:lnTo>
                <a:close/>
              </a:path>
              <a:path w="3149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314960" h="238760">
                <a:moveTo>
                  <a:pt x="309359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60" h="238760">
                <a:moveTo>
                  <a:pt x="309359" y="228599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59" y="228599"/>
                </a:lnTo>
                <a:close/>
              </a:path>
              <a:path w="314960" h="238760">
                <a:moveTo>
                  <a:pt x="309359" y="238505"/>
                </a:moveTo>
                <a:lnTo>
                  <a:pt x="309359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4090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59" h="238760">
                <a:moveTo>
                  <a:pt x="314706" y="238505"/>
                </a:moveTo>
                <a:lnTo>
                  <a:pt x="314706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304799" y="9905"/>
                </a:lnTo>
                <a:lnTo>
                  <a:pt x="304799" y="4571"/>
                </a:lnTo>
                <a:lnTo>
                  <a:pt x="309359" y="9905"/>
                </a:lnTo>
                <a:lnTo>
                  <a:pt x="309359" y="238505"/>
                </a:lnTo>
                <a:lnTo>
                  <a:pt x="314706" y="238505"/>
                </a:lnTo>
                <a:close/>
              </a:path>
              <a:path w="314959" h="238760">
                <a:moveTo>
                  <a:pt x="9905" y="9905"/>
                </a:moveTo>
                <a:lnTo>
                  <a:pt x="9905" y="4571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314959" h="238760">
                <a:moveTo>
                  <a:pt x="9905" y="228599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5" y="228599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4559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304799" y="238505"/>
                </a:lnTo>
                <a:lnTo>
                  <a:pt x="304799" y="233171"/>
                </a:lnTo>
                <a:lnTo>
                  <a:pt x="309359" y="228599"/>
                </a:lnTo>
                <a:close/>
              </a:path>
              <a:path w="314959" h="238760">
                <a:moveTo>
                  <a:pt x="9905" y="238505"/>
                </a:moveTo>
                <a:lnTo>
                  <a:pt x="9905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5" y="238505"/>
                </a:lnTo>
                <a:close/>
              </a:path>
              <a:path w="314959" h="238760">
                <a:moveTo>
                  <a:pt x="309359" y="9905"/>
                </a:moveTo>
                <a:lnTo>
                  <a:pt x="304799" y="4571"/>
                </a:lnTo>
                <a:lnTo>
                  <a:pt x="304799" y="9905"/>
                </a:lnTo>
                <a:lnTo>
                  <a:pt x="309359" y="9905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309359" y="9905"/>
                </a:lnTo>
                <a:lnTo>
                  <a:pt x="304799" y="9905"/>
                </a:lnTo>
                <a:lnTo>
                  <a:pt x="304799" y="228599"/>
                </a:lnTo>
                <a:lnTo>
                  <a:pt x="309359" y="228599"/>
                </a:lnTo>
                <a:close/>
              </a:path>
              <a:path w="314959" h="238760">
                <a:moveTo>
                  <a:pt x="309359" y="238505"/>
                </a:moveTo>
                <a:lnTo>
                  <a:pt x="309359" y="228599"/>
                </a:lnTo>
                <a:lnTo>
                  <a:pt x="304799" y="233171"/>
                </a:lnTo>
                <a:lnTo>
                  <a:pt x="304799" y="238505"/>
                </a:lnTo>
                <a:lnTo>
                  <a:pt x="3093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68662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59" h="238760">
                <a:moveTo>
                  <a:pt x="314705" y="238505"/>
                </a:moveTo>
                <a:lnTo>
                  <a:pt x="3147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59" y="9905"/>
                </a:lnTo>
                <a:lnTo>
                  <a:pt x="309359" y="238505"/>
                </a:lnTo>
                <a:lnTo>
                  <a:pt x="314705" y="238505"/>
                </a:lnTo>
                <a:close/>
              </a:path>
              <a:path w="314959" h="238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314959" h="238760">
                <a:moveTo>
                  <a:pt x="9893" y="228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893" y="228599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4559" y="228599"/>
                </a:lnTo>
                <a:lnTo>
                  <a:pt x="9893" y="233171"/>
                </a:lnTo>
                <a:lnTo>
                  <a:pt x="9893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59" y="228599"/>
                </a:lnTo>
                <a:close/>
              </a:path>
              <a:path w="314959" h="238760">
                <a:moveTo>
                  <a:pt x="9893" y="238505"/>
                </a:moveTo>
                <a:lnTo>
                  <a:pt x="9893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314959" h="238760">
                <a:moveTo>
                  <a:pt x="309359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59" y="228599"/>
                </a:lnTo>
                <a:close/>
              </a:path>
              <a:path w="314959" h="238760">
                <a:moveTo>
                  <a:pt x="309359" y="238505"/>
                </a:moveTo>
                <a:lnTo>
                  <a:pt x="309359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73234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59" h="238760">
                <a:moveTo>
                  <a:pt x="314705" y="238505"/>
                </a:moveTo>
                <a:lnTo>
                  <a:pt x="3147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59" y="9905"/>
                </a:lnTo>
                <a:lnTo>
                  <a:pt x="309359" y="238505"/>
                </a:lnTo>
                <a:lnTo>
                  <a:pt x="314705" y="238505"/>
                </a:lnTo>
                <a:close/>
              </a:path>
              <a:path w="3149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149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59" y="228599"/>
                </a:lnTo>
                <a:close/>
              </a:path>
              <a:path w="3149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314959" h="238760">
                <a:moveTo>
                  <a:pt x="309359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59" y="228599"/>
                </a:lnTo>
                <a:close/>
              </a:path>
              <a:path w="314959" h="238760">
                <a:moveTo>
                  <a:pt x="309359" y="238505"/>
                </a:moveTo>
                <a:lnTo>
                  <a:pt x="309359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77806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59" h="238760">
                <a:moveTo>
                  <a:pt x="314705" y="238505"/>
                </a:moveTo>
                <a:lnTo>
                  <a:pt x="3147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59" y="9905"/>
                </a:lnTo>
                <a:lnTo>
                  <a:pt x="309359" y="238505"/>
                </a:lnTo>
                <a:lnTo>
                  <a:pt x="314705" y="238505"/>
                </a:lnTo>
                <a:close/>
              </a:path>
              <a:path w="3149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149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59" y="228599"/>
                </a:lnTo>
                <a:close/>
              </a:path>
              <a:path w="3149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314959" h="238760">
                <a:moveTo>
                  <a:pt x="309359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59" y="228599"/>
                </a:lnTo>
                <a:close/>
              </a:path>
              <a:path w="314959" h="238760">
                <a:moveTo>
                  <a:pt x="309359" y="238505"/>
                </a:moveTo>
                <a:lnTo>
                  <a:pt x="309359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82378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59" h="238760">
                <a:moveTo>
                  <a:pt x="314705" y="238505"/>
                </a:moveTo>
                <a:lnTo>
                  <a:pt x="3147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304800" y="9905"/>
                </a:lnTo>
                <a:lnTo>
                  <a:pt x="304800" y="4571"/>
                </a:lnTo>
                <a:lnTo>
                  <a:pt x="309359" y="9905"/>
                </a:lnTo>
                <a:lnTo>
                  <a:pt x="309359" y="238505"/>
                </a:lnTo>
                <a:lnTo>
                  <a:pt x="314705" y="238505"/>
                </a:lnTo>
                <a:close/>
              </a:path>
              <a:path w="3149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3149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304800" y="238505"/>
                </a:lnTo>
                <a:lnTo>
                  <a:pt x="304800" y="233171"/>
                </a:lnTo>
                <a:lnTo>
                  <a:pt x="309359" y="228599"/>
                </a:lnTo>
                <a:close/>
              </a:path>
              <a:path w="3149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314959" h="238760">
                <a:moveTo>
                  <a:pt x="309359" y="9905"/>
                </a:moveTo>
                <a:lnTo>
                  <a:pt x="304800" y="4571"/>
                </a:lnTo>
                <a:lnTo>
                  <a:pt x="304800" y="9905"/>
                </a:lnTo>
                <a:lnTo>
                  <a:pt x="309359" y="9905"/>
                </a:lnTo>
                <a:close/>
              </a:path>
              <a:path w="314959" h="238760">
                <a:moveTo>
                  <a:pt x="309359" y="228599"/>
                </a:moveTo>
                <a:lnTo>
                  <a:pt x="309359" y="9905"/>
                </a:lnTo>
                <a:lnTo>
                  <a:pt x="304800" y="9905"/>
                </a:lnTo>
                <a:lnTo>
                  <a:pt x="304800" y="228599"/>
                </a:lnTo>
                <a:lnTo>
                  <a:pt x="309359" y="228599"/>
                </a:lnTo>
                <a:close/>
              </a:path>
              <a:path w="314959" h="238760">
                <a:moveTo>
                  <a:pt x="309359" y="238505"/>
                </a:moveTo>
                <a:lnTo>
                  <a:pt x="309359" y="228599"/>
                </a:lnTo>
                <a:lnTo>
                  <a:pt x="304800" y="233171"/>
                </a:lnTo>
                <a:lnTo>
                  <a:pt x="304800" y="238505"/>
                </a:lnTo>
                <a:lnTo>
                  <a:pt x="3093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6950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59" h="238760">
                <a:moveTo>
                  <a:pt x="314705" y="238506"/>
                </a:moveTo>
                <a:lnTo>
                  <a:pt x="314705" y="0"/>
                </a:lnTo>
                <a:lnTo>
                  <a:pt x="0" y="0"/>
                </a:lnTo>
                <a:lnTo>
                  <a:pt x="0" y="238506"/>
                </a:lnTo>
                <a:lnTo>
                  <a:pt x="4559" y="2385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304800" y="9906"/>
                </a:lnTo>
                <a:lnTo>
                  <a:pt x="304800" y="4571"/>
                </a:lnTo>
                <a:lnTo>
                  <a:pt x="309359" y="9906"/>
                </a:lnTo>
                <a:lnTo>
                  <a:pt x="309359" y="238506"/>
                </a:lnTo>
                <a:lnTo>
                  <a:pt x="314705" y="238506"/>
                </a:lnTo>
                <a:close/>
              </a:path>
              <a:path w="314959" h="2387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314959" h="238760">
                <a:moveTo>
                  <a:pt x="9906" y="2286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314959" h="238760">
                <a:moveTo>
                  <a:pt x="3093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6"/>
                </a:lnTo>
                <a:lnTo>
                  <a:pt x="304800" y="238506"/>
                </a:lnTo>
                <a:lnTo>
                  <a:pt x="304800" y="233171"/>
                </a:lnTo>
                <a:lnTo>
                  <a:pt x="309359" y="228600"/>
                </a:lnTo>
                <a:close/>
              </a:path>
              <a:path w="314959" h="238760">
                <a:moveTo>
                  <a:pt x="9906" y="238506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6"/>
                </a:lnTo>
                <a:lnTo>
                  <a:pt x="9906" y="238506"/>
                </a:lnTo>
                <a:close/>
              </a:path>
              <a:path w="314959" h="238760">
                <a:moveTo>
                  <a:pt x="309359" y="9906"/>
                </a:moveTo>
                <a:lnTo>
                  <a:pt x="304800" y="4571"/>
                </a:lnTo>
                <a:lnTo>
                  <a:pt x="304800" y="9906"/>
                </a:lnTo>
                <a:lnTo>
                  <a:pt x="309359" y="9906"/>
                </a:lnTo>
                <a:close/>
              </a:path>
              <a:path w="314959" h="238760">
                <a:moveTo>
                  <a:pt x="309359" y="228600"/>
                </a:moveTo>
                <a:lnTo>
                  <a:pt x="309359" y="9906"/>
                </a:lnTo>
                <a:lnTo>
                  <a:pt x="304800" y="9906"/>
                </a:lnTo>
                <a:lnTo>
                  <a:pt x="304800" y="228600"/>
                </a:lnTo>
                <a:lnTo>
                  <a:pt x="309359" y="228600"/>
                </a:lnTo>
                <a:close/>
              </a:path>
              <a:path w="314959" h="238760">
                <a:moveTo>
                  <a:pt x="309359" y="238506"/>
                </a:moveTo>
                <a:lnTo>
                  <a:pt x="309359" y="228600"/>
                </a:lnTo>
                <a:lnTo>
                  <a:pt x="304800" y="233171"/>
                </a:lnTo>
                <a:lnTo>
                  <a:pt x="304800" y="238506"/>
                </a:lnTo>
                <a:lnTo>
                  <a:pt x="309359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9152267" y="2249423"/>
            <a:ext cx="314960" cy="238760"/>
          </a:xfrm>
          <a:custGeom>
            <a:avLst/>
            <a:gdLst/>
            <a:ahLst/>
            <a:cxnLst/>
            <a:rect l="l" t="t" r="r" b="b"/>
            <a:pathLst>
              <a:path w="314959" h="238760">
                <a:moveTo>
                  <a:pt x="314705" y="238506"/>
                </a:moveTo>
                <a:lnTo>
                  <a:pt x="314705" y="0"/>
                </a:lnTo>
                <a:lnTo>
                  <a:pt x="0" y="0"/>
                </a:lnTo>
                <a:lnTo>
                  <a:pt x="0" y="238506"/>
                </a:lnTo>
                <a:lnTo>
                  <a:pt x="4559" y="238506"/>
                </a:lnTo>
                <a:lnTo>
                  <a:pt x="4559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304800" y="9906"/>
                </a:lnTo>
                <a:lnTo>
                  <a:pt x="304800" y="4571"/>
                </a:lnTo>
                <a:lnTo>
                  <a:pt x="309359" y="9906"/>
                </a:lnTo>
                <a:lnTo>
                  <a:pt x="309359" y="238506"/>
                </a:lnTo>
                <a:lnTo>
                  <a:pt x="314705" y="238506"/>
                </a:lnTo>
                <a:close/>
              </a:path>
              <a:path w="314959" h="238760">
                <a:moveTo>
                  <a:pt x="9906" y="9906"/>
                </a:moveTo>
                <a:lnTo>
                  <a:pt x="9906" y="4571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314959" h="238760">
                <a:moveTo>
                  <a:pt x="9906" y="2286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314959" h="238760">
                <a:moveTo>
                  <a:pt x="309359" y="228600"/>
                </a:moveTo>
                <a:lnTo>
                  <a:pt x="4559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304800" y="238506"/>
                </a:lnTo>
                <a:lnTo>
                  <a:pt x="304800" y="233171"/>
                </a:lnTo>
                <a:lnTo>
                  <a:pt x="309359" y="228600"/>
                </a:lnTo>
                <a:close/>
              </a:path>
              <a:path w="314959" h="238760">
                <a:moveTo>
                  <a:pt x="9906" y="238506"/>
                </a:moveTo>
                <a:lnTo>
                  <a:pt x="9906" y="233171"/>
                </a:lnTo>
                <a:lnTo>
                  <a:pt x="4559" y="228600"/>
                </a:lnTo>
                <a:lnTo>
                  <a:pt x="4559" y="238506"/>
                </a:lnTo>
                <a:lnTo>
                  <a:pt x="9906" y="238506"/>
                </a:lnTo>
                <a:close/>
              </a:path>
              <a:path w="314959" h="238760">
                <a:moveTo>
                  <a:pt x="309359" y="9906"/>
                </a:moveTo>
                <a:lnTo>
                  <a:pt x="304800" y="4571"/>
                </a:lnTo>
                <a:lnTo>
                  <a:pt x="304800" y="9906"/>
                </a:lnTo>
                <a:lnTo>
                  <a:pt x="309359" y="9906"/>
                </a:lnTo>
                <a:close/>
              </a:path>
              <a:path w="314959" h="238760">
                <a:moveTo>
                  <a:pt x="309359" y="228600"/>
                </a:moveTo>
                <a:lnTo>
                  <a:pt x="309359" y="9906"/>
                </a:lnTo>
                <a:lnTo>
                  <a:pt x="304800" y="9906"/>
                </a:lnTo>
                <a:lnTo>
                  <a:pt x="304800" y="228600"/>
                </a:lnTo>
                <a:lnTo>
                  <a:pt x="309359" y="228600"/>
                </a:lnTo>
                <a:close/>
              </a:path>
              <a:path w="314959" h="238760">
                <a:moveTo>
                  <a:pt x="309359" y="238506"/>
                </a:moveTo>
                <a:lnTo>
                  <a:pt x="309359" y="228600"/>
                </a:lnTo>
                <a:lnTo>
                  <a:pt x="304800" y="233171"/>
                </a:lnTo>
                <a:lnTo>
                  <a:pt x="304800" y="238506"/>
                </a:lnTo>
                <a:lnTo>
                  <a:pt x="309359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 txBox="1"/>
          <p:nvPr/>
        </p:nvSpPr>
        <p:spPr>
          <a:xfrm>
            <a:off x="2375287" y="2210815"/>
            <a:ext cx="7011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926465" algn="l"/>
                <a:tab pos="1383665" algn="l"/>
                <a:tab pos="1840864" algn="l"/>
                <a:tab pos="2298065" algn="l"/>
                <a:tab pos="2755265" algn="l"/>
                <a:tab pos="3212465" algn="l"/>
                <a:tab pos="3669665" algn="l"/>
                <a:tab pos="4126865" algn="l"/>
                <a:tab pos="4584065" algn="l"/>
                <a:tab pos="5041265" algn="l"/>
                <a:tab pos="5498465" algn="l"/>
                <a:tab pos="5955665" algn="l"/>
                <a:tab pos="6412865" algn="l"/>
                <a:tab pos="6870065" algn="l"/>
              </a:tabLst>
            </a:pPr>
            <a:r>
              <a:rPr sz="1800" dirty="0">
                <a:latin typeface="Times New Roman"/>
                <a:cs typeface="Times New Roman"/>
              </a:rPr>
              <a:t>S	S	S	S	S	S	S	S	S	S	S	S	S	S	S	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3294773" y="24825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837573" y="24825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80373" y="24825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751973" y="24825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4209173" y="24825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4666373" y="24825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123573" y="24825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580773" y="24825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6037973" y="24825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6495173" y="24825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952360" y="2482595"/>
            <a:ext cx="142506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7409574" y="24825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7866774" y="24825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323974" y="24825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8781174" y="24825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9238374" y="24825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380373" y="29397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837573" y="29397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3294773" y="29397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751973" y="29397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09173" y="29397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666373" y="29397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123573" y="29397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5580773" y="29397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037973" y="2939795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495173" y="29397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6952360" y="2939795"/>
            <a:ext cx="142506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409574" y="29397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866774" y="29397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8323974" y="29397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781174" y="29397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9238374" y="2939795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222639" y="3168395"/>
            <a:ext cx="7315200" cy="1066800"/>
          </a:xfrm>
          <a:custGeom>
            <a:avLst/>
            <a:gdLst/>
            <a:ahLst/>
            <a:cxnLst/>
            <a:rect l="l" t="t" r="r" b="b"/>
            <a:pathLst>
              <a:path w="7315200" h="1066800">
                <a:moveTo>
                  <a:pt x="0" y="0"/>
                </a:moveTo>
                <a:lnTo>
                  <a:pt x="0" y="1066800"/>
                </a:lnTo>
                <a:lnTo>
                  <a:pt x="7315200" y="1066800"/>
                </a:lnTo>
                <a:lnTo>
                  <a:pt x="73152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208923" y="3154679"/>
            <a:ext cx="7343775" cy="1095375"/>
          </a:xfrm>
          <a:custGeom>
            <a:avLst/>
            <a:gdLst/>
            <a:ahLst/>
            <a:cxnLst/>
            <a:rect l="l" t="t" r="r" b="b"/>
            <a:pathLst>
              <a:path w="7343775" h="1095375">
                <a:moveTo>
                  <a:pt x="7343394" y="1094993"/>
                </a:moveTo>
                <a:lnTo>
                  <a:pt x="7343394" y="0"/>
                </a:lnTo>
                <a:lnTo>
                  <a:pt x="0" y="0"/>
                </a:lnTo>
                <a:lnTo>
                  <a:pt x="0" y="1094994"/>
                </a:lnTo>
                <a:lnTo>
                  <a:pt x="13715" y="1094994"/>
                </a:lnTo>
                <a:lnTo>
                  <a:pt x="13715" y="28194"/>
                </a:lnTo>
                <a:lnTo>
                  <a:pt x="28193" y="13716"/>
                </a:lnTo>
                <a:lnTo>
                  <a:pt x="28194" y="28194"/>
                </a:lnTo>
                <a:lnTo>
                  <a:pt x="7315200" y="28193"/>
                </a:lnTo>
                <a:lnTo>
                  <a:pt x="7315200" y="13715"/>
                </a:lnTo>
                <a:lnTo>
                  <a:pt x="7328903" y="28193"/>
                </a:lnTo>
                <a:lnTo>
                  <a:pt x="7328903" y="1094993"/>
                </a:lnTo>
                <a:lnTo>
                  <a:pt x="7343394" y="1094993"/>
                </a:lnTo>
                <a:close/>
              </a:path>
              <a:path w="7343775" h="1095375">
                <a:moveTo>
                  <a:pt x="28193" y="28194"/>
                </a:moveTo>
                <a:lnTo>
                  <a:pt x="28193" y="13716"/>
                </a:lnTo>
                <a:lnTo>
                  <a:pt x="13715" y="28194"/>
                </a:lnTo>
                <a:lnTo>
                  <a:pt x="28193" y="28194"/>
                </a:lnTo>
                <a:close/>
              </a:path>
              <a:path w="7343775" h="1095375">
                <a:moveTo>
                  <a:pt x="28193" y="1066800"/>
                </a:moveTo>
                <a:lnTo>
                  <a:pt x="28193" y="28194"/>
                </a:lnTo>
                <a:lnTo>
                  <a:pt x="13715" y="28194"/>
                </a:lnTo>
                <a:lnTo>
                  <a:pt x="13715" y="1066800"/>
                </a:lnTo>
                <a:lnTo>
                  <a:pt x="28193" y="1066800"/>
                </a:lnTo>
                <a:close/>
              </a:path>
              <a:path w="7343775" h="1095375">
                <a:moveTo>
                  <a:pt x="7328903" y="1066799"/>
                </a:moveTo>
                <a:lnTo>
                  <a:pt x="13715" y="1066800"/>
                </a:lnTo>
                <a:lnTo>
                  <a:pt x="28193" y="1080516"/>
                </a:lnTo>
                <a:lnTo>
                  <a:pt x="28194" y="1094994"/>
                </a:lnTo>
                <a:lnTo>
                  <a:pt x="7315200" y="1094993"/>
                </a:lnTo>
                <a:lnTo>
                  <a:pt x="7315200" y="1080515"/>
                </a:lnTo>
                <a:lnTo>
                  <a:pt x="7328903" y="1066799"/>
                </a:lnTo>
                <a:close/>
              </a:path>
              <a:path w="7343775" h="1095375">
                <a:moveTo>
                  <a:pt x="28194" y="1094994"/>
                </a:moveTo>
                <a:lnTo>
                  <a:pt x="28193" y="1080516"/>
                </a:lnTo>
                <a:lnTo>
                  <a:pt x="13715" y="1066800"/>
                </a:lnTo>
                <a:lnTo>
                  <a:pt x="13715" y="1094994"/>
                </a:lnTo>
                <a:lnTo>
                  <a:pt x="28194" y="1094994"/>
                </a:lnTo>
                <a:close/>
              </a:path>
              <a:path w="7343775" h="1095375">
                <a:moveTo>
                  <a:pt x="7328903" y="28193"/>
                </a:moveTo>
                <a:lnTo>
                  <a:pt x="7315200" y="13715"/>
                </a:lnTo>
                <a:lnTo>
                  <a:pt x="7315200" y="28193"/>
                </a:lnTo>
                <a:lnTo>
                  <a:pt x="7328903" y="28193"/>
                </a:lnTo>
                <a:close/>
              </a:path>
              <a:path w="7343775" h="1095375">
                <a:moveTo>
                  <a:pt x="7328903" y="1066799"/>
                </a:moveTo>
                <a:lnTo>
                  <a:pt x="7328903" y="28193"/>
                </a:lnTo>
                <a:lnTo>
                  <a:pt x="7315200" y="28193"/>
                </a:lnTo>
                <a:lnTo>
                  <a:pt x="7315200" y="1066799"/>
                </a:lnTo>
                <a:lnTo>
                  <a:pt x="7328903" y="1066799"/>
                </a:lnTo>
                <a:close/>
              </a:path>
              <a:path w="7343775" h="1095375">
                <a:moveTo>
                  <a:pt x="7328903" y="1094993"/>
                </a:moveTo>
                <a:lnTo>
                  <a:pt x="7328903" y="1066799"/>
                </a:lnTo>
                <a:lnTo>
                  <a:pt x="7315200" y="1080515"/>
                </a:lnTo>
                <a:lnTo>
                  <a:pt x="7315200" y="1094993"/>
                </a:lnTo>
                <a:lnTo>
                  <a:pt x="7328903" y="1094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6802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26802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26802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6802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6802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666123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3" y="66294"/>
                </a:moveTo>
                <a:lnTo>
                  <a:pt x="28193" y="0"/>
                </a:lnTo>
                <a:lnTo>
                  <a:pt x="0" y="0"/>
                </a:lnTo>
                <a:lnTo>
                  <a:pt x="0" y="66294"/>
                </a:lnTo>
                <a:lnTo>
                  <a:pt x="28193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1374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1374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1374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1374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1374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123323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3" y="66294"/>
                </a:moveTo>
                <a:lnTo>
                  <a:pt x="28193" y="0"/>
                </a:lnTo>
                <a:lnTo>
                  <a:pt x="0" y="0"/>
                </a:lnTo>
                <a:lnTo>
                  <a:pt x="0" y="66294"/>
                </a:lnTo>
                <a:lnTo>
                  <a:pt x="28193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946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5946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5946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5946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5946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580523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40518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40518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40518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40518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40518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4037723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45090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45090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5090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5090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5090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494923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9662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9662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9662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9662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9662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952123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4234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4234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4234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234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4234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409323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8806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8806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8806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806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806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866523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3378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3378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3378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3378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3378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323723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7950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7950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7950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7950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7950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780924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72522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72522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72522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72522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72522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7238124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7094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7094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7094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7094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7094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695324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81666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81666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81666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81666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81666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8152524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86238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86238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86238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86238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86238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8609724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9081020" y="3168395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9081020" y="336880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9081020" y="356844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9081020" y="3768852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9081020" y="3968496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81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9066924" y="4168902"/>
            <a:ext cx="28575" cy="66675"/>
          </a:xfrm>
          <a:custGeom>
            <a:avLst/>
            <a:gdLst/>
            <a:ahLst/>
            <a:cxnLst/>
            <a:rect l="l" t="t" r="r" b="b"/>
            <a:pathLst>
              <a:path w="28575" h="66675">
                <a:moveTo>
                  <a:pt x="28194" y="66294"/>
                </a:moveTo>
                <a:lnTo>
                  <a:pt x="28194" y="0"/>
                </a:lnTo>
                <a:lnTo>
                  <a:pt x="0" y="0"/>
                </a:lnTo>
                <a:lnTo>
                  <a:pt x="0" y="66294"/>
                </a:lnTo>
                <a:lnTo>
                  <a:pt x="28194" y="662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22180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6"/>
                </a:moveTo>
                <a:lnTo>
                  <a:pt x="467106" y="0"/>
                </a:lnTo>
                <a:lnTo>
                  <a:pt x="0" y="0"/>
                </a:lnTo>
                <a:lnTo>
                  <a:pt x="0" y="238506"/>
                </a:lnTo>
                <a:lnTo>
                  <a:pt x="4571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57200" y="9906"/>
                </a:lnTo>
                <a:lnTo>
                  <a:pt x="457200" y="4571"/>
                </a:lnTo>
                <a:lnTo>
                  <a:pt x="461771" y="9906"/>
                </a:lnTo>
                <a:lnTo>
                  <a:pt x="461771" y="238506"/>
                </a:lnTo>
                <a:lnTo>
                  <a:pt x="467106" y="238506"/>
                </a:lnTo>
                <a:close/>
              </a:path>
              <a:path w="4673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571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457200" y="238506"/>
                </a:lnTo>
                <a:lnTo>
                  <a:pt x="457200" y="233171"/>
                </a:lnTo>
                <a:lnTo>
                  <a:pt x="461771" y="228600"/>
                </a:lnTo>
                <a:close/>
              </a:path>
              <a:path w="467360" h="238760">
                <a:moveTo>
                  <a:pt x="9906" y="238506"/>
                </a:moveTo>
                <a:lnTo>
                  <a:pt x="9906" y="233171"/>
                </a:lnTo>
                <a:lnTo>
                  <a:pt x="4571" y="228600"/>
                </a:lnTo>
                <a:lnTo>
                  <a:pt x="4571" y="238506"/>
                </a:lnTo>
                <a:lnTo>
                  <a:pt x="9906" y="238506"/>
                </a:lnTo>
                <a:close/>
              </a:path>
              <a:path w="467360" h="238760">
                <a:moveTo>
                  <a:pt x="461771" y="9906"/>
                </a:moveTo>
                <a:lnTo>
                  <a:pt x="457200" y="4571"/>
                </a:lnTo>
                <a:lnTo>
                  <a:pt x="457200" y="9906"/>
                </a:lnTo>
                <a:lnTo>
                  <a:pt x="461771" y="9906"/>
                </a:lnTo>
                <a:close/>
              </a:path>
              <a:path w="467360" h="238760">
                <a:moveTo>
                  <a:pt x="461771" y="228600"/>
                </a:moveTo>
                <a:lnTo>
                  <a:pt x="461771" y="9906"/>
                </a:lnTo>
                <a:lnTo>
                  <a:pt x="457200" y="9906"/>
                </a:lnTo>
                <a:lnTo>
                  <a:pt x="457200" y="228600"/>
                </a:lnTo>
                <a:lnTo>
                  <a:pt x="461771" y="228600"/>
                </a:lnTo>
                <a:close/>
              </a:path>
              <a:path w="467360" h="238760">
                <a:moveTo>
                  <a:pt x="461771" y="238506"/>
                </a:moveTo>
                <a:lnTo>
                  <a:pt x="461771" y="228600"/>
                </a:lnTo>
                <a:lnTo>
                  <a:pt x="457200" y="233171"/>
                </a:lnTo>
                <a:lnTo>
                  <a:pt x="457200" y="238506"/>
                </a:lnTo>
                <a:lnTo>
                  <a:pt x="461771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26752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6"/>
                </a:lnTo>
                <a:lnTo>
                  <a:pt x="4571" y="238506"/>
                </a:lnTo>
                <a:lnTo>
                  <a:pt x="4571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1" y="9905"/>
                </a:lnTo>
                <a:lnTo>
                  <a:pt x="461771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6"/>
                </a:moveTo>
                <a:lnTo>
                  <a:pt x="9906" y="4571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467360" h="238760">
                <a:moveTo>
                  <a:pt x="9906" y="22860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467360" h="238760">
                <a:moveTo>
                  <a:pt x="461771" y="228599"/>
                </a:moveTo>
                <a:lnTo>
                  <a:pt x="4571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1" y="228599"/>
                </a:lnTo>
                <a:close/>
              </a:path>
              <a:path w="467360" h="238760">
                <a:moveTo>
                  <a:pt x="9906" y="238506"/>
                </a:moveTo>
                <a:lnTo>
                  <a:pt x="9906" y="233171"/>
                </a:lnTo>
                <a:lnTo>
                  <a:pt x="4571" y="228600"/>
                </a:lnTo>
                <a:lnTo>
                  <a:pt x="4571" y="238506"/>
                </a:lnTo>
                <a:lnTo>
                  <a:pt x="9906" y="238506"/>
                </a:lnTo>
                <a:close/>
              </a:path>
              <a:path w="467360" h="238760">
                <a:moveTo>
                  <a:pt x="461771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1" y="9905"/>
                </a:lnTo>
                <a:close/>
              </a:path>
              <a:path w="467360" h="238760">
                <a:moveTo>
                  <a:pt x="461771" y="228599"/>
                </a:moveTo>
                <a:lnTo>
                  <a:pt x="461771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1" y="228599"/>
                </a:lnTo>
                <a:close/>
              </a:path>
              <a:path w="467360" h="238760">
                <a:moveTo>
                  <a:pt x="461771" y="238505"/>
                </a:moveTo>
                <a:lnTo>
                  <a:pt x="461771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1324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1" y="238505"/>
                </a:lnTo>
                <a:lnTo>
                  <a:pt x="4571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6" y="9905"/>
                </a:moveTo>
                <a:lnTo>
                  <a:pt x="9906" y="4571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467360" h="238760">
                <a:moveTo>
                  <a:pt x="9906" y="228599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599"/>
                </a:lnTo>
                <a:lnTo>
                  <a:pt x="9906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1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6" y="238505"/>
                </a:moveTo>
                <a:lnTo>
                  <a:pt x="9906" y="233171"/>
                </a:lnTo>
                <a:lnTo>
                  <a:pt x="4571" y="228599"/>
                </a:lnTo>
                <a:lnTo>
                  <a:pt x="4571" y="238505"/>
                </a:lnTo>
                <a:lnTo>
                  <a:pt x="9906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35896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4051439" y="2711195"/>
            <a:ext cx="457200" cy="2286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40468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4508639" y="2711195"/>
            <a:ext cx="457200" cy="22860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45040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4965839" y="2711195"/>
            <a:ext cx="457200" cy="22860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49612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5423039" y="2711195"/>
            <a:ext cx="457200" cy="22860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54184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72" y="9905"/>
                </a:lnTo>
                <a:lnTo>
                  <a:pt x="461772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72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72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72" y="9905"/>
                </a:lnTo>
                <a:close/>
              </a:path>
              <a:path w="467360" h="238760">
                <a:moveTo>
                  <a:pt x="461772" y="228599"/>
                </a:moveTo>
                <a:lnTo>
                  <a:pt x="461772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72" y="228599"/>
                </a:lnTo>
                <a:close/>
              </a:path>
              <a:path w="467360" h="238760">
                <a:moveTo>
                  <a:pt x="461772" y="238505"/>
                </a:moveTo>
                <a:lnTo>
                  <a:pt x="461772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object 271"/>
          <p:cNvSpPr/>
          <p:nvPr/>
        </p:nvSpPr>
        <p:spPr>
          <a:xfrm>
            <a:off x="58756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60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6" y="238505"/>
                </a:lnTo>
                <a:close/>
              </a:path>
              <a:path w="467360" h="2387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467360" h="238760">
                <a:moveTo>
                  <a:pt x="9905" y="2285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599"/>
                </a:lnTo>
                <a:lnTo>
                  <a:pt x="9905" y="228599"/>
                </a:lnTo>
                <a:close/>
              </a:path>
              <a:path w="467360" h="238760">
                <a:moveTo>
                  <a:pt x="461759" y="228599"/>
                </a:moveTo>
                <a:lnTo>
                  <a:pt x="4572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60" h="238760">
                <a:moveTo>
                  <a:pt x="9905" y="238505"/>
                </a:moveTo>
                <a:lnTo>
                  <a:pt x="9905" y="233171"/>
                </a:lnTo>
                <a:lnTo>
                  <a:pt x="4572" y="228599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467360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60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60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3328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6" y="238505"/>
                </a:moveTo>
                <a:lnTo>
                  <a:pt x="467106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457199" y="9905"/>
                </a:lnTo>
                <a:lnTo>
                  <a:pt x="457199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6" y="238505"/>
                </a:lnTo>
                <a:close/>
              </a:path>
              <a:path w="467359" h="238760">
                <a:moveTo>
                  <a:pt x="9905" y="9905"/>
                </a:moveTo>
                <a:lnTo>
                  <a:pt x="9905" y="4571"/>
                </a:lnTo>
                <a:lnTo>
                  <a:pt x="4559" y="9905"/>
                </a:lnTo>
                <a:lnTo>
                  <a:pt x="9905" y="9905"/>
                </a:lnTo>
                <a:close/>
              </a:path>
              <a:path w="467359" h="238760">
                <a:moveTo>
                  <a:pt x="9905" y="228599"/>
                </a:moveTo>
                <a:lnTo>
                  <a:pt x="9905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5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905" y="233171"/>
                </a:lnTo>
                <a:lnTo>
                  <a:pt x="9905" y="238505"/>
                </a:lnTo>
                <a:lnTo>
                  <a:pt x="457199" y="238505"/>
                </a:lnTo>
                <a:lnTo>
                  <a:pt x="457199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905" y="238505"/>
                </a:moveTo>
                <a:lnTo>
                  <a:pt x="9905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5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199" y="4571"/>
                </a:lnTo>
                <a:lnTo>
                  <a:pt x="457199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199" y="9905"/>
                </a:lnTo>
                <a:lnTo>
                  <a:pt x="457199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199" y="233171"/>
                </a:lnTo>
                <a:lnTo>
                  <a:pt x="457199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67900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893" y="4571"/>
                </a:lnTo>
                <a:lnTo>
                  <a:pt x="9893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893" y="9905"/>
                </a:moveTo>
                <a:lnTo>
                  <a:pt x="9893" y="4571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467359" h="238760">
                <a:moveTo>
                  <a:pt x="9893" y="228599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893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893" y="233171"/>
                </a:lnTo>
                <a:lnTo>
                  <a:pt x="9893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893" y="238505"/>
                </a:moveTo>
                <a:lnTo>
                  <a:pt x="9893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893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72472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7709027" y="2711195"/>
            <a:ext cx="457200" cy="2286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77044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8166227" y="2711195"/>
            <a:ext cx="457200" cy="22860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81616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5"/>
                </a:moveTo>
                <a:lnTo>
                  <a:pt x="4671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457200" y="9905"/>
                </a:lnTo>
                <a:lnTo>
                  <a:pt x="457200" y="4571"/>
                </a:lnTo>
                <a:lnTo>
                  <a:pt x="461759" y="9905"/>
                </a:lnTo>
                <a:lnTo>
                  <a:pt x="461759" y="238505"/>
                </a:lnTo>
                <a:lnTo>
                  <a:pt x="467105" y="238505"/>
                </a:lnTo>
                <a:close/>
              </a:path>
              <a:path w="467359" h="238760">
                <a:moveTo>
                  <a:pt x="9906" y="9905"/>
                </a:moveTo>
                <a:lnTo>
                  <a:pt x="9906" y="4571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467359" h="238760">
                <a:moveTo>
                  <a:pt x="9906" y="228599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599"/>
                </a:lnTo>
                <a:lnTo>
                  <a:pt x="9906" y="228599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559" y="228599"/>
                </a:lnTo>
                <a:lnTo>
                  <a:pt x="9906" y="233171"/>
                </a:lnTo>
                <a:lnTo>
                  <a:pt x="9906" y="238505"/>
                </a:lnTo>
                <a:lnTo>
                  <a:pt x="457200" y="238505"/>
                </a:lnTo>
                <a:lnTo>
                  <a:pt x="457200" y="233171"/>
                </a:lnTo>
                <a:lnTo>
                  <a:pt x="461759" y="228599"/>
                </a:lnTo>
                <a:close/>
              </a:path>
              <a:path w="467359" h="238760">
                <a:moveTo>
                  <a:pt x="9906" y="238505"/>
                </a:moveTo>
                <a:lnTo>
                  <a:pt x="9906" y="233171"/>
                </a:lnTo>
                <a:lnTo>
                  <a:pt x="4559" y="228599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467359" h="238760">
                <a:moveTo>
                  <a:pt x="461759" y="9905"/>
                </a:moveTo>
                <a:lnTo>
                  <a:pt x="457200" y="4571"/>
                </a:lnTo>
                <a:lnTo>
                  <a:pt x="457200" y="9905"/>
                </a:lnTo>
                <a:lnTo>
                  <a:pt x="461759" y="9905"/>
                </a:lnTo>
                <a:close/>
              </a:path>
              <a:path w="467359" h="238760">
                <a:moveTo>
                  <a:pt x="461759" y="228599"/>
                </a:moveTo>
                <a:lnTo>
                  <a:pt x="461759" y="9905"/>
                </a:lnTo>
                <a:lnTo>
                  <a:pt x="457200" y="9905"/>
                </a:lnTo>
                <a:lnTo>
                  <a:pt x="457200" y="228599"/>
                </a:lnTo>
                <a:lnTo>
                  <a:pt x="461759" y="228599"/>
                </a:lnTo>
                <a:close/>
              </a:path>
              <a:path w="467359" h="238760">
                <a:moveTo>
                  <a:pt x="461759" y="238505"/>
                </a:moveTo>
                <a:lnTo>
                  <a:pt x="461759" y="228599"/>
                </a:lnTo>
                <a:lnTo>
                  <a:pt x="457200" y="233171"/>
                </a:lnTo>
                <a:lnTo>
                  <a:pt x="457200" y="238505"/>
                </a:lnTo>
                <a:lnTo>
                  <a:pt x="4617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8623427" y="2711195"/>
            <a:ext cx="457200" cy="22860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86188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6"/>
                </a:moveTo>
                <a:lnTo>
                  <a:pt x="467105" y="0"/>
                </a:lnTo>
                <a:lnTo>
                  <a:pt x="0" y="0"/>
                </a:lnTo>
                <a:lnTo>
                  <a:pt x="0" y="238506"/>
                </a:lnTo>
                <a:lnTo>
                  <a:pt x="4559" y="238506"/>
                </a:lnTo>
                <a:lnTo>
                  <a:pt x="4559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457200" y="9906"/>
                </a:lnTo>
                <a:lnTo>
                  <a:pt x="457200" y="4571"/>
                </a:lnTo>
                <a:lnTo>
                  <a:pt x="461759" y="9906"/>
                </a:lnTo>
                <a:lnTo>
                  <a:pt x="461759" y="238506"/>
                </a:lnTo>
                <a:lnTo>
                  <a:pt x="467105" y="238506"/>
                </a:lnTo>
                <a:close/>
              </a:path>
              <a:path w="467359" h="238760">
                <a:moveTo>
                  <a:pt x="9906" y="9906"/>
                </a:moveTo>
                <a:lnTo>
                  <a:pt x="9906" y="4572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6"/>
                </a:lnTo>
                <a:lnTo>
                  <a:pt x="457200" y="238506"/>
                </a:lnTo>
                <a:lnTo>
                  <a:pt x="457200" y="233171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6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6"/>
                </a:lnTo>
                <a:lnTo>
                  <a:pt x="9906" y="238506"/>
                </a:lnTo>
                <a:close/>
              </a:path>
              <a:path w="467359" h="238760">
                <a:moveTo>
                  <a:pt x="461759" y="9906"/>
                </a:moveTo>
                <a:lnTo>
                  <a:pt x="457200" y="4571"/>
                </a:lnTo>
                <a:lnTo>
                  <a:pt x="457200" y="9906"/>
                </a:lnTo>
                <a:lnTo>
                  <a:pt x="461759" y="9906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6"/>
                </a:lnTo>
                <a:lnTo>
                  <a:pt x="457200" y="9906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6"/>
                </a:moveTo>
                <a:lnTo>
                  <a:pt x="461759" y="228600"/>
                </a:lnTo>
                <a:lnTo>
                  <a:pt x="457200" y="233171"/>
                </a:lnTo>
                <a:lnTo>
                  <a:pt x="457200" y="238506"/>
                </a:lnTo>
                <a:lnTo>
                  <a:pt x="461759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9080627" y="2711195"/>
            <a:ext cx="457200" cy="228600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9076067" y="2706623"/>
            <a:ext cx="467359" cy="238760"/>
          </a:xfrm>
          <a:custGeom>
            <a:avLst/>
            <a:gdLst/>
            <a:ahLst/>
            <a:cxnLst/>
            <a:rect l="l" t="t" r="r" b="b"/>
            <a:pathLst>
              <a:path w="467359" h="238760">
                <a:moveTo>
                  <a:pt x="467105" y="238506"/>
                </a:moveTo>
                <a:lnTo>
                  <a:pt x="467105" y="0"/>
                </a:lnTo>
                <a:lnTo>
                  <a:pt x="0" y="0"/>
                </a:lnTo>
                <a:lnTo>
                  <a:pt x="0" y="238506"/>
                </a:lnTo>
                <a:lnTo>
                  <a:pt x="4559" y="238506"/>
                </a:lnTo>
                <a:lnTo>
                  <a:pt x="4559" y="9906"/>
                </a:lnTo>
                <a:lnTo>
                  <a:pt x="9906" y="4571"/>
                </a:lnTo>
                <a:lnTo>
                  <a:pt x="9906" y="9906"/>
                </a:lnTo>
                <a:lnTo>
                  <a:pt x="457200" y="9906"/>
                </a:lnTo>
                <a:lnTo>
                  <a:pt x="457200" y="4571"/>
                </a:lnTo>
                <a:lnTo>
                  <a:pt x="461759" y="9906"/>
                </a:lnTo>
                <a:lnTo>
                  <a:pt x="461759" y="238506"/>
                </a:lnTo>
                <a:lnTo>
                  <a:pt x="467105" y="238506"/>
                </a:lnTo>
                <a:close/>
              </a:path>
              <a:path w="467359" h="238760">
                <a:moveTo>
                  <a:pt x="9906" y="9906"/>
                </a:moveTo>
                <a:lnTo>
                  <a:pt x="9906" y="4571"/>
                </a:lnTo>
                <a:lnTo>
                  <a:pt x="4559" y="9906"/>
                </a:lnTo>
                <a:lnTo>
                  <a:pt x="9906" y="9906"/>
                </a:lnTo>
                <a:close/>
              </a:path>
              <a:path w="467359" h="238760">
                <a:moveTo>
                  <a:pt x="9906" y="228600"/>
                </a:moveTo>
                <a:lnTo>
                  <a:pt x="9906" y="9906"/>
                </a:lnTo>
                <a:lnTo>
                  <a:pt x="4559" y="9906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559" y="228600"/>
                </a:lnTo>
                <a:lnTo>
                  <a:pt x="9906" y="233171"/>
                </a:lnTo>
                <a:lnTo>
                  <a:pt x="9906" y="238506"/>
                </a:lnTo>
                <a:lnTo>
                  <a:pt x="457200" y="238506"/>
                </a:lnTo>
                <a:lnTo>
                  <a:pt x="457200" y="233171"/>
                </a:lnTo>
                <a:lnTo>
                  <a:pt x="461759" y="228600"/>
                </a:lnTo>
                <a:close/>
              </a:path>
              <a:path w="467359" h="238760">
                <a:moveTo>
                  <a:pt x="9906" y="238506"/>
                </a:moveTo>
                <a:lnTo>
                  <a:pt x="9906" y="233171"/>
                </a:lnTo>
                <a:lnTo>
                  <a:pt x="4559" y="228600"/>
                </a:lnTo>
                <a:lnTo>
                  <a:pt x="4559" y="238506"/>
                </a:lnTo>
                <a:lnTo>
                  <a:pt x="9906" y="238506"/>
                </a:lnTo>
                <a:close/>
              </a:path>
              <a:path w="467359" h="238760">
                <a:moveTo>
                  <a:pt x="461759" y="9906"/>
                </a:moveTo>
                <a:lnTo>
                  <a:pt x="457200" y="4571"/>
                </a:lnTo>
                <a:lnTo>
                  <a:pt x="457200" y="9906"/>
                </a:lnTo>
                <a:lnTo>
                  <a:pt x="461759" y="9906"/>
                </a:lnTo>
                <a:close/>
              </a:path>
              <a:path w="467359" h="238760">
                <a:moveTo>
                  <a:pt x="461759" y="228600"/>
                </a:moveTo>
                <a:lnTo>
                  <a:pt x="461759" y="9906"/>
                </a:lnTo>
                <a:lnTo>
                  <a:pt x="457200" y="9906"/>
                </a:lnTo>
                <a:lnTo>
                  <a:pt x="457200" y="228600"/>
                </a:lnTo>
                <a:lnTo>
                  <a:pt x="461759" y="228600"/>
                </a:lnTo>
                <a:close/>
              </a:path>
              <a:path w="467359" h="238760">
                <a:moveTo>
                  <a:pt x="461759" y="238506"/>
                </a:moveTo>
                <a:lnTo>
                  <a:pt x="461759" y="228600"/>
                </a:lnTo>
                <a:lnTo>
                  <a:pt x="457200" y="233171"/>
                </a:lnTo>
                <a:lnTo>
                  <a:pt x="457200" y="238506"/>
                </a:lnTo>
                <a:lnTo>
                  <a:pt x="461759" y="2385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object 283"/>
          <p:cNvSpPr txBox="1"/>
          <p:nvPr/>
        </p:nvSpPr>
        <p:spPr>
          <a:xfrm>
            <a:off x="951109" y="3532885"/>
            <a:ext cx="1172210" cy="1174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66040" algn="ctr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highlight>
                  <a:srgbClr val="FFFF00"/>
                </a:highlight>
                <a:latin typeface="宋体"/>
                <a:cs typeface="宋体"/>
              </a:rPr>
              <a:t>行位移</a:t>
            </a:r>
            <a:endParaRPr sz="2000" dirty="0">
              <a:highlight>
                <a:srgbClr val="FFFF00"/>
              </a:highlight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b="1" spc="-5" dirty="0">
                <a:latin typeface="宋体"/>
                <a:cs typeface="宋体"/>
              </a:rPr>
              <a:t>中间态数据</a:t>
            </a:r>
            <a:endParaRPr sz="1800" dirty="0">
              <a:latin typeface="宋体"/>
              <a:cs typeface="宋体"/>
            </a:endParaRPr>
          </a:p>
        </p:txBody>
      </p:sp>
      <p:sp>
        <p:nvSpPr>
          <p:cNvPr id="284" name="object 284"/>
          <p:cNvSpPr/>
          <p:nvPr/>
        </p:nvSpPr>
        <p:spPr>
          <a:xfrm>
            <a:off x="2908439" y="3257550"/>
            <a:ext cx="1892935" cy="127635"/>
          </a:xfrm>
          <a:custGeom>
            <a:avLst/>
            <a:gdLst/>
            <a:ahLst/>
            <a:cxnLst/>
            <a:rect l="l" t="t" r="r" b="b"/>
            <a:pathLst>
              <a:path w="1892935" h="127635">
                <a:moveTo>
                  <a:pt x="127254" y="0"/>
                </a:moveTo>
                <a:lnTo>
                  <a:pt x="0" y="63246"/>
                </a:lnTo>
                <a:lnTo>
                  <a:pt x="76200" y="101574"/>
                </a:lnTo>
                <a:lnTo>
                  <a:pt x="76200" y="58674"/>
                </a:lnTo>
                <a:lnTo>
                  <a:pt x="79890" y="58674"/>
                </a:lnTo>
                <a:lnTo>
                  <a:pt x="127254" y="0"/>
                </a:lnTo>
                <a:close/>
              </a:path>
              <a:path w="1892935" h="127635">
                <a:moveTo>
                  <a:pt x="79890" y="58674"/>
                </a:moveTo>
                <a:lnTo>
                  <a:pt x="76200" y="58674"/>
                </a:lnTo>
                <a:lnTo>
                  <a:pt x="76200" y="63246"/>
                </a:lnTo>
                <a:lnTo>
                  <a:pt x="79890" y="58674"/>
                </a:lnTo>
                <a:close/>
              </a:path>
              <a:path w="1892935" h="127635">
                <a:moveTo>
                  <a:pt x="1766471" y="58674"/>
                </a:moveTo>
                <a:lnTo>
                  <a:pt x="79890" y="58674"/>
                </a:lnTo>
                <a:lnTo>
                  <a:pt x="76200" y="63246"/>
                </a:lnTo>
                <a:lnTo>
                  <a:pt x="80454" y="68579"/>
                </a:lnTo>
                <a:lnTo>
                  <a:pt x="1765553" y="68579"/>
                </a:lnTo>
                <a:lnTo>
                  <a:pt x="1765553" y="63246"/>
                </a:lnTo>
                <a:lnTo>
                  <a:pt x="1766471" y="58674"/>
                </a:lnTo>
                <a:close/>
              </a:path>
              <a:path w="1892935" h="127635">
                <a:moveTo>
                  <a:pt x="80454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4" y="68579"/>
                </a:lnTo>
                <a:close/>
              </a:path>
              <a:path w="1892935" h="127635">
                <a:moveTo>
                  <a:pt x="127254" y="127253"/>
                </a:moveTo>
                <a:lnTo>
                  <a:pt x="80454" y="68579"/>
                </a:lnTo>
                <a:lnTo>
                  <a:pt x="76200" y="68579"/>
                </a:lnTo>
                <a:lnTo>
                  <a:pt x="76200" y="101574"/>
                </a:lnTo>
                <a:lnTo>
                  <a:pt x="127254" y="127253"/>
                </a:lnTo>
                <a:close/>
              </a:path>
              <a:path w="1892935" h="127635">
                <a:moveTo>
                  <a:pt x="1828800" y="68579"/>
                </a:moveTo>
                <a:lnTo>
                  <a:pt x="1828800" y="58674"/>
                </a:lnTo>
                <a:lnTo>
                  <a:pt x="1766471" y="58674"/>
                </a:lnTo>
                <a:lnTo>
                  <a:pt x="1765553" y="63246"/>
                </a:lnTo>
                <a:lnTo>
                  <a:pt x="1766619" y="68579"/>
                </a:lnTo>
                <a:lnTo>
                  <a:pt x="1828800" y="68579"/>
                </a:lnTo>
                <a:close/>
              </a:path>
              <a:path w="1892935" h="127635">
                <a:moveTo>
                  <a:pt x="1766619" y="68579"/>
                </a:moveTo>
                <a:lnTo>
                  <a:pt x="1765553" y="63246"/>
                </a:lnTo>
                <a:lnTo>
                  <a:pt x="1765553" y="68579"/>
                </a:lnTo>
                <a:lnTo>
                  <a:pt x="1766619" y="68579"/>
                </a:lnTo>
                <a:close/>
              </a:path>
              <a:path w="1892935" h="127635">
                <a:moveTo>
                  <a:pt x="1892807" y="63246"/>
                </a:moveTo>
                <a:lnTo>
                  <a:pt x="1887735" y="38576"/>
                </a:lnTo>
                <a:lnTo>
                  <a:pt x="1873948" y="18478"/>
                </a:lnTo>
                <a:lnTo>
                  <a:pt x="1853588" y="4953"/>
                </a:lnTo>
                <a:lnTo>
                  <a:pt x="1828800" y="0"/>
                </a:lnTo>
                <a:lnTo>
                  <a:pt x="1804130" y="4953"/>
                </a:lnTo>
                <a:lnTo>
                  <a:pt x="1784032" y="18478"/>
                </a:lnTo>
                <a:lnTo>
                  <a:pt x="1770506" y="38576"/>
                </a:lnTo>
                <a:lnTo>
                  <a:pt x="1766471" y="58674"/>
                </a:lnTo>
                <a:lnTo>
                  <a:pt x="1828800" y="58674"/>
                </a:lnTo>
                <a:lnTo>
                  <a:pt x="1828800" y="127253"/>
                </a:lnTo>
                <a:lnTo>
                  <a:pt x="1853588" y="122181"/>
                </a:lnTo>
                <a:lnTo>
                  <a:pt x="1873948" y="108394"/>
                </a:lnTo>
                <a:lnTo>
                  <a:pt x="1887735" y="88034"/>
                </a:lnTo>
                <a:lnTo>
                  <a:pt x="1892807" y="63246"/>
                </a:lnTo>
                <a:close/>
              </a:path>
              <a:path w="1892935" h="127635">
                <a:moveTo>
                  <a:pt x="1828800" y="127253"/>
                </a:moveTo>
                <a:lnTo>
                  <a:pt x="1828800" y="68579"/>
                </a:lnTo>
                <a:lnTo>
                  <a:pt x="1766619" y="68579"/>
                </a:lnTo>
                <a:lnTo>
                  <a:pt x="1770506" y="88034"/>
                </a:lnTo>
                <a:lnTo>
                  <a:pt x="1784032" y="108394"/>
                </a:lnTo>
                <a:lnTo>
                  <a:pt x="1804130" y="122181"/>
                </a:lnTo>
                <a:lnTo>
                  <a:pt x="1828800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291725" y="3333750"/>
            <a:ext cx="3796029" cy="127635"/>
          </a:xfrm>
          <a:custGeom>
            <a:avLst/>
            <a:gdLst/>
            <a:ahLst/>
            <a:cxnLst/>
            <a:rect l="l" t="t" r="r" b="b"/>
            <a:pathLst>
              <a:path w="3796029" h="127635">
                <a:moveTo>
                  <a:pt x="126492" y="0"/>
                </a:moveTo>
                <a:lnTo>
                  <a:pt x="0" y="63246"/>
                </a:lnTo>
                <a:lnTo>
                  <a:pt x="76187" y="101798"/>
                </a:lnTo>
                <a:lnTo>
                  <a:pt x="76187" y="58674"/>
                </a:lnTo>
                <a:lnTo>
                  <a:pt x="79835" y="58674"/>
                </a:lnTo>
                <a:lnTo>
                  <a:pt x="126492" y="0"/>
                </a:lnTo>
                <a:close/>
              </a:path>
              <a:path w="3796029" h="127635">
                <a:moveTo>
                  <a:pt x="79835" y="58674"/>
                </a:moveTo>
                <a:lnTo>
                  <a:pt x="76187" y="58674"/>
                </a:lnTo>
                <a:lnTo>
                  <a:pt x="76187" y="68580"/>
                </a:lnTo>
                <a:lnTo>
                  <a:pt x="76200" y="63246"/>
                </a:lnTo>
                <a:lnTo>
                  <a:pt x="79835" y="58674"/>
                </a:lnTo>
                <a:close/>
              </a:path>
              <a:path w="3796029" h="127635">
                <a:moveTo>
                  <a:pt x="126492" y="127254"/>
                </a:moveTo>
                <a:lnTo>
                  <a:pt x="80390" y="68580"/>
                </a:lnTo>
                <a:lnTo>
                  <a:pt x="76187" y="68580"/>
                </a:lnTo>
                <a:lnTo>
                  <a:pt x="76200" y="101805"/>
                </a:lnTo>
                <a:lnTo>
                  <a:pt x="126492" y="127254"/>
                </a:lnTo>
                <a:close/>
              </a:path>
              <a:path w="3796029" h="127635">
                <a:moveTo>
                  <a:pt x="3669185" y="58674"/>
                </a:moveTo>
                <a:lnTo>
                  <a:pt x="79835" y="58674"/>
                </a:lnTo>
                <a:lnTo>
                  <a:pt x="76200" y="63246"/>
                </a:lnTo>
                <a:lnTo>
                  <a:pt x="80390" y="68580"/>
                </a:lnTo>
                <a:lnTo>
                  <a:pt x="3668267" y="68579"/>
                </a:lnTo>
                <a:lnTo>
                  <a:pt x="3668267" y="63246"/>
                </a:lnTo>
                <a:lnTo>
                  <a:pt x="3669185" y="58674"/>
                </a:lnTo>
                <a:close/>
              </a:path>
              <a:path w="3796029" h="127635">
                <a:moveTo>
                  <a:pt x="80390" y="68580"/>
                </a:moveTo>
                <a:lnTo>
                  <a:pt x="76200" y="63246"/>
                </a:lnTo>
                <a:lnTo>
                  <a:pt x="76200" y="68580"/>
                </a:lnTo>
                <a:lnTo>
                  <a:pt x="80390" y="68580"/>
                </a:lnTo>
                <a:close/>
              </a:path>
              <a:path w="3796029" h="127635">
                <a:moveTo>
                  <a:pt x="3731501" y="68579"/>
                </a:moveTo>
                <a:lnTo>
                  <a:pt x="3731501" y="58674"/>
                </a:lnTo>
                <a:lnTo>
                  <a:pt x="3669185" y="58674"/>
                </a:lnTo>
                <a:lnTo>
                  <a:pt x="3668267" y="63246"/>
                </a:lnTo>
                <a:lnTo>
                  <a:pt x="3669333" y="68579"/>
                </a:lnTo>
                <a:lnTo>
                  <a:pt x="3731501" y="68579"/>
                </a:lnTo>
                <a:close/>
              </a:path>
              <a:path w="3796029" h="127635">
                <a:moveTo>
                  <a:pt x="3669333" y="68579"/>
                </a:moveTo>
                <a:lnTo>
                  <a:pt x="3668267" y="63246"/>
                </a:lnTo>
                <a:lnTo>
                  <a:pt x="3668267" y="68579"/>
                </a:lnTo>
                <a:lnTo>
                  <a:pt x="3669333" y="68579"/>
                </a:lnTo>
                <a:close/>
              </a:path>
              <a:path w="3796029" h="127635">
                <a:moveTo>
                  <a:pt x="3795522" y="63246"/>
                </a:moveTo>
                <a:lnTo>
                  <a:pt x="3790449" y="38576"/>
                </a:lnTo>
                <a:lnTo>
                  <a:pt x="3776660" y="18478"/>
                </a:lnTo>
                <a:lnTo>
                  <a:pt x="3756297" y="4953"/>
                </a:lnTo>
                <a:lnTo>
                  <a:pt x="3731501" y="0"/>
                </a:lnTo>
                <a:lnTo>
                  <a:pt x="3706833" y="4953"/>
                </a:lnTo>
                <a:lnTo>
                  <a:pt x="3686740" y="18478"/>
                </a:lnTo>
                <a:lnTo>
                  <a:pt x="3673219" y="38576"/>
                </a:lnTo>
                <a:lnTo>
                  <a:pt x="3669185" y="58674"/>
                </a:lnTo>
                <a:lnTo>
                  <a:pt x="3731501" y="58674"/>
                </a:lnTo>
                <a:lnTo>
                  <a:pt x="3731501" y="127253"/>
                </a:lnTo>
                <a:lnTo>
                  <a:pt x="3756297" y="122181"/>
                </a:lnTo>
                <a:lnTo>
                  <a:pt x="3776660" y="108394"/>
                </a:lnTo>
                <a:lnTo>
                  <a:pt x="3790449" y="88034"/>
                </a:lnTo>
                <a:lnTo>
                  <a:pt x="3795522" y="63246"/>
                </a:lnTo>
                <a:close/>
              </a:path>
              <a:path w="3796029" h="127635">
                <a:moveTo>
                  <a:pt x="3731501" y="127253"/>
                </a:moveTo>
                <a:lnTo>
                  <a:pt x="3731501" y="68579"/>
                </a:lnTo>
                <a:lnTo>
                  <a:pt x="3669333" y="68579"/>
                </a:lnTo>
                <a:lnTo>
                  <a:pt x="3673219" y="88034"/>
                </a:lnTo>
                <a:lnTo>
                  <a:pt x="3686740" y="108394"/>
                </a:lnTo>
                <a:lnTo>
                  <a:pt x="3706833" y="122181"/>
                </a:lnTo>
                <a:lnTo>
                  <a:pt x="3731501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object 286"/>
          <p:cNvSpPr/>
          <p:nvPr/>
        </p:nvSpPr>
        <p:spPr>
          <a:xfrm>
            <a:off x="3822839" y="3409950"/>
            <a:ext cx="5550535" cy="127635"/>
          </a:xfrm>
          <a:custGeom>
            <a:avLst/>
            <a:gdLst/>
            <a:ahLst/>
            <a:cxnLst/>
            <a:rect l="l" t="t" r="r" b="b"/>
            <a:pathLst>
              <a:path w="5550534" h="127635">
                <a:moveTo>
                  <a:pt x="127253" y="0"/>
                </a:moveTo>
                <a:lnTo>
                  <a:pt x="0" y="63246"/>
                </a:lnTo>
                <a:lnTo>
                  <a:pt x="76187" y="101567"/>
                </a:lnTo>
                <a:lnTo>
                  <a:pt x="76187" y="58674"/>
                </a:lnTo>
                <a:lnTo>
                  <a:pt x="79890" y="58674"/>
                </a:lnTo>
                <a:lnTo>
                  <a:pt x="127253" y="0"/>
                </a:lnTo>
                <a:close/>
              </a:path>
              <a:path w="5550534" h="127635">
                <a:moveTo>
                  <a:pt x="79890" y="58674"/>
                </a:moveTo>
                <a:lnTo>
                  <a:pt x="76187" y="58674"/>
                </a:lnTo>
                <a:lnTo>
                  <a:pt x="76187" y="68580"/>
                </a:lnTo>
                <a:lnTo>
                  <a:pt x="76200" y="63246"/>
                </a:lnTo>
                <a:lnTo>
                  <a:pt x="79890" y="58674"/>
                </a:lnTo>
                <a:close/>
              </a:path>
              <a:path w="5550534" h="127635">
                <a:moveTo>
                  <a:pt x="127253" y="127254"/>
                </a:moveTo>
                <a:lnTo>
                  <a:pt x="80454" y="68580"/>
                </a:lnTo>
                <a:lnTo>
                  <a:pt x="76187" y="68580"/>
                </a:lnTo>
                <a:lnTo>
                  <a:pt x="76200" y="101574"/>
                </a:lnTo>
                <a:lnTo>
                  <a:pt x="127253" y="127254"/>
                </a:lnTo>
                <a:close/>
              </a:path>
              <a:path w="5550534" h="127635">
                <a:moveTo>
                  <a:pt x="5424071" y="58674"/>
                </a:moveTo>
                <a:lnTo>
                  <a:pt x="79890" y="58674"/>
                </a:lnTo>
                <a:lnTo>
                  <a:pt x="76200" y="63246"/>
                </a:lnTo>
                <a:lnTo>
                  <a:pt x="80454" y="68580"/>
                </a:lnTo>
                <a:lnTo>
                  <a:pt x="5423153" y="68579"/>
                </a:lnTo>
                <a:lnTo>
                  <a:pt x="5423153" y="63246"/>
                </a:lnTo>
                <a:lnTo>
                  <a:pt x="5424071" y="58674"/>
                </a:lnTo>
                <a:close/>
              </a:path>
              <a:path w="5550534" h="127635">
                <a:moveTo>
                  <a:pt x="80454" y="68580"/>
                </a:moveTo>
                <a:lnTo>
                  <a:pt x="76200" y="63246"/>
                </a:lnTo>
                <a:lnTo>
                  <a:pt x="76200" y="68580"/>
                </a:lnTo>
                <a:lnTo>
                  <a:pt x="80454" y="68580"/>
                </a:lnTo>
                <a:close/>
              </a:path>
              <a:path w="5550534" h="127635">
                <a:moveTo>
                  <a:pt x="5486387" y="68579"/>
                </a:moveTo>
                <a:lnTo>
                  <a:pt x="5486387" y="58674"/>
                </a:lnTo>
                <a:lnTo>
                  <a:pt x="5424071" y="58674"/>
                </a:lnTo>
                <a:lnTo>
                  <a:pt x="5423153" y="63246"/>
                </a:lnTo>
                <a:lnTo>
                  <a:pt x="5424219" y="68579"/>
                </a:lnTo>
                <a:lnTo>
                  <a:pt x="5486387" y="68579"/>
                </a:lnTo>
                <a:close/>
              </a:path>
              <a:path w="5550534" h="127635">
                <a:moveTo>
                  <a:pt x="5424219" y="68579"/>
                </a:moveTo>
                <a:lnTo>
                  <a:pt x="5423153" y="63246"/>
                </a:lnTo>
                <a:lnTo>
                  <a:pt x="5423153" y="68579"/>
                </a:lnTo>
                <a:lnTo>
                  <a:pt x="5424219" y="68579"/>
                </a:lnTo>
                <a:close/>
              </a:path>
              <a:path w="5550534" h="127635">
                <a:moveTo>
                  <a:pt x="5550408" y="63246"/>
                </a:moveTo>
                <a:lnTo>
                  <a:pt x="5545335" y="38576"/>
                </a:lnTo>
                <a:lnTo>
                  <a:pt x="5531546" y="18478"/>
                </a:lnTo>
                <a:lnTo>
                  <a:pt x="5511183" y="4953"/>
                </a:lnTo>
                <a:lnTo>
                  <a:pt x="5486387" y="0"/>
                </a:lnTo>
                <a:lnTo>
                  <a:pt x="5461719" y="4953"/>
                </a:lnTo>
                <a:lnTo>
                  <a:pt x="5441626" y="18478"/>
                </a:lnTo>
                <a:lnTo>
                  <a:pt x="5428105" y="38576"/>
                </a:lnTo>
                <a:lnTo>
                  <a:pt x="5424071" y="58674"/>
                </a:lnTo>
                <a:lnTo>
                  <a:pt x="5486387" y="58674"/>
                </a:lnTo>
                <a:lnTo>
                  <a:pt x="5486387" y="127253"/>
                </a:lnTo>
                <a:lnTo>
                  <a:pt x="5511183" y="122181"/>
                </a:lnTo>
                <a:lnTo>
                  <a:pt x="5531546" y="108394"/>
                </a:lnTo>
                <a:lnTo>
                  <a:pt x="5545335" y="88034"/>
                </a:lnTo>
                <a:lnTo>
                  <a:pt x="5550408" y="63246"/>
                </a:lnTo>
                <a:close/>
              </a:path>
              <a:path w="5550534" h="127635">
                <a:moveTo>
                  <a:pt x="5486387" y="127253"/>
                </a:moveTo>
                <a:lnTo>
                  <a:pt x="5486387" y="68579"/>
                </a:lnTo>
                <a:lnTo>
                  <a:pt x="5424219" y="68579"/>
                </a:lnTo>
                <a:lnTo>
                  <a:pt x="5428105" y="88034"/>
                </a:lnTo>
                <a:lnTo>
                  <a:pt x="5441626" y="108394"/>
                </a:lnTo>
                <a:lnTo>
                  <a:pt x="5461719" y="122181"/>
                </a:lnTo>
                <a:lnTo>
                  <a:pt x="5486387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4737239" y="3486150"/>
            <a:ext cx="1892935" cy="127635"/>
          </a:xfrm>
          <a:custGeom>
            <a:avLst/>
            <a:gdLst/>
            <a:ahLst/>
            <a:cxnLst/>
            <a:rect l="l" t="t" r="r" b="b"/>
            <a:pathLst>
              <a:path w="1892934" h="127635">
                <a:moveTo>
                  <a:pt x="127253" y="0"/>
                </a:moveTo>
                <a:lnTo>
                  <a:pt x="0" y="63246"/>
                </a:lnTo>
                <a:lnTo>
                  <a:pt x="76187" y="101567"/>
                </a:lnTo>
                <a:lnTo>
                  <a:pt x="76187" y="58674"/>
                </a:lnTo>
                <a:lnTo>
                  <a:pt x="79890" y="58674"/>
                </a:lnTo>
                <a:lnTo>
                  <a:pt x="127253" y="0"/>
                </a:lnTo>
                <a:close/>
              </a:path>
              <a:path w="1892934" h="127635">
                <a:moveTo>
                  <a:pt x="79890" y="58674"/>
                </a:moveTo>
                <a:lnTo>
                  <a:pt x="76187" y="58674"/>
                </a:lnTo>
                <a:lnTo>
                  <a:pt x="76187" y="68580"/>
                </a:lnTo>
                <a:lnTo>
                  <a:pt x="76200" y="63246"/>
                </a:lnTo>
                <a:lnTo>
                  <a:pt x="79890" y="58674"/>
                </a:lnTo>
                <a:close/>
              </a:path>
              <a:path w="1892934" h="127635">
                <a:moveTo>
                  <a:pt x="127253" y="127254"/>
                </a:moveTo>
                <a:lnTo>
                  <a:pt x="80454" y="68580"/>
                </a:lnTo>
                <a:lnTo>
                  <a:pt x="76187" y="68580"/>
                </a:lnTo>
                <a:lnTo>
                  <a:pt x="76200" y="101574"/>
                </a:lnTo>
                <a:lnTo>
                  <a:pt x="127253" y="127254"/>
                </a:lnTo>
                <a:close/>
              </a:path>
              <a:path w="1892934" h="127635">
                <a:moveTo>
                  <a:pt x="1766471" y="58674"/>
                </a:moveTo>
                <a:lnTo>
                  <a:pt x="79890" y="58674"/>
                </a:lnTo>
                <a:lnTo>
                  <a:pt x="76200" y="63246"/>
                </a:lnTo>
                <a:lnTo>
                  <a:pt x="80454" y="68580"/>
                </a:lnTo>
                <a:lnTo>
                  <a:pt x="1765553" y="68579"/>
                </a:lnTo>
                <a:lnTo>
                  <a:pt x="1765553" y="63246"/>
                </a:lnTo>
                <a:lnTo>
                  <a:pt x="1766471" y="58674"/>
                </a:lnTo>
                <a:close/>
              </a:path>
              <a:path w="1892934" h="127635">
                <a:moveTo>
                  <a:pt x="80454" y="68580"/>
                </a:moveTo>
                <a:lnTo>
                  <a:pt x="76200" y="63246"/>
                </a:lnTo>
                <a:lnTo>
                  <a:pt x="76200" y="68580"/>
                </a:lnTo>
                <a:lnTo>
                  <a:pt x="80454" y="68580"/>
                </a:lnTo>
                <a:close/>
              </a:path>
              <a:path w="1892934" h="127635">
                <a:moveTo>
                  <a:pt x="1828787" y="68579"/>
                </a:moveTo>
                <a:lnTo>
                  <a:pt x="1828787" y="58674"/>
                </a:lnTo>
                <a:lnTo>
                  <a:pt x="1766471" y="58674"/>
                </a:lnTo>
                <a:lnTo>
                  <a:pt x="1765553" y="63246"/>
                </a:lnTo>
                <a:lnTo>
                  <a:pt x="1766619" y="68579"/>
                </a:lnTo>
                <a:lnTo>
                  <a:pt x="1828787" y="68579"/>
                </a:lnTo>
                <a:close/>
              </a:path>
              <a:path w="1892934" h="127635">
                <a:moveTo>
                  <a:pt x="1766619" y="68579"/>
                </a:moveTo>
                <a:lnTo>
                  <a:pt x="1765553" y="63246"/>
                </a:lnTo>
                <a:lnTo>
                  <a:pt x="1765553" y="68579"/>
                </a:lnTo>
                <a:lnTo>
                  <a:pt x="1766619" y="68579"/>
                </a:lnTo>
                <a:close/>
              </a:path>
              <a:path w="1892934" h="127635">
                <a:moveTo>
                  <a:pt x="1892795" y="63246"/>
                </a:moveTo>
                <a:lnTo>
                  <a:pt x="1887725" y="38576"/>
                </a:lnTo>
                <a:lnTo>
                  <a:pt x="1873940" y="18478"/>
                </a:lnTo>
                <a:lnTo>
                  <a:pt x="1853581" y="4953"/>
                </a:lnTo>
                <a:lnTo>
                  <a:pt x="1828787" y="0"/>
                </a:lnTo>
                <a:lnTo>
                  <a:pt x="1804119" y="4953"/>
                </a:lnTo>
                <a:lnTo>
                  <a:pt x="1784026" y="18478"/>
                </a:lnTo>
                <a:lnTo>
                  <a:pt x="1770505" y="38576"/>
                </a:lnTo>
                <a:lnTo>
                  <a:pt x="1766471" y="58674"/>
                </a:lnTo>
                <a:lnTo>
                  <a:pt x="1828787" y="58674"/>
                </a:lnTo>
                <a:lnTo>
                  <a:pt x="1828787" y="127253"/>
                </a:lnTo>
                <a:lnTo>
                  <a:pt x="1853581" y="122181"/>
                </a:lnTo>
                <a:lnTo>
                  <a:pt x="1873940" y="108394"/>
                </a:lnTo>
                <a:lnTo>
                  <a:pt x="1887725" y="88034"/>
                </a:lnTo>
                <a:lnTo>
                  <a:pt x="1892795" y="63246"/>
                </a:lnTo>
                <a:close/>
              </a:path>
              <a:path w="1892934" h="127635">
                <a:moveTo>
                  <a:pt x="1828787" y="127253"/>
                </a:moveTo>
                <a:lnTo>
                  <a:pt x="1828787" y="68579"/>
                </a:lnTo>
                <a:lnTo>
                  <a:pt x="1766619" y="68579"/>
                </a:lnTo>
                <a:lnTo>
                  <a:pt x="1770505" y="88034"/>
                </a:lnTo>
                <a:lnTo>
                  <a:pt x="1784026" y="108394"/>
                </a:lnTo>
                <a:lnTo>
                  <a:pt x="1804119" y="122181"/>
                </a:lnTo>
                <a:lnTo>
                  <a:pt x="1828787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5196725" y="3562350"/>
            <a:ext cx="3719829" cy="127635"/>
          </a:xfrm>
          <a:custGeom>
            <a:avLst/>
            <a:gdLst/>
            <a:ahLst/>
            <a:cxnLst/>
            <a:rect l="l" t="t" r="r" b="b"/>
            <a:pathLst>
              <a:path w="3719829" h="127635">
                <a:moveTo>
                  <a:pt x="126492" y="0"/>
                </a:moveTo>
                <a:lnTo>
                  <a:pt x="0" y="63246"/>
                </a:lnTo>
                <a:lnTo>
                  <a:pt x="76187" y="101798"/>
                </a:lnTo>
                <a:lnTo>
                  <a:pt x="76187" y="58674"/>
                </a:lnTo>
                <a:lnTo>
                  <a:pt x="79835" y="58674"/>
                </a:lnTo>
                <a:lnTo>
                  <a:pt x="126492" y="0"/>
                </a:lnTo>
                <a:close/>
              </a:path>
              <a:path w="3719829" h="127635">
                <a:moveTo>
                  <a:pt x="79835" y="58674"/>
                </a:moveTo>
                <a:lnTo>
                  <a:pt x="76187" y="58674"/>
                </a:lnTo>
                <a:lnTo>
                  <a:pt x="76187" y="68580"/>
                </a:lnTo>
                <a:lnTo>
                  <a:pt x="76200" y="63246"/>
                </a:lnTo>
                <a:lnTo>
                  <a:pt x="79835" y="58674"/>
                </a:lnTo>
                <a:close/>
              </a:path>
              <a:path w="3719829" h="127635">
                <a:moveTo>
                  <a:pt x="126492" y="127254"/>
                </a:moveTo>
                <a:lnTo>
                  <a:pt x="80390" y="68580"/>
                </a:lnTo>
                <a:lnTo>
                  <a:pt x="76187" y="68580"/>
                </a:lnTo>
                <a:lnTo>
                  <a:pt x="76200" y="101805"/>
                </a:lnTo>
                <a:lnTo>
                  <a:pt x="126492" y="127254"/>
                </a:lnTo>
                <a:close/>
              </a:path>
              <a:path w="3719829" h="127635">
                <a:moveTo>
                  <a:pt x="3592985" y="58674"/>
                </a:moveTo>
                <a:lnTo>
                  <a:pt x="79835" y="58674"/>
                </a:lnTo>
                <a:lnTo>
                  <a:pt x="76200" y="63246"/>
                </a:lnTo>
                <a:lnTo>
                  <a:pt x="80390" y="68580"/>
                </a:lnTo>
                <a:lnTo>
                  <a:pt x="3592067" y="68579"/>
                </a:lnTo>
                <a:lnTo>
                  <a:pt x="3592067" y="63246"/>
                </a:lnTo>
                <a:lnTo>
                  <a:pt x="3592985" y="58674"/>
                </a:lnTo>
                <a:close/>
              </a:path>
              <a:path w="3719829" h="127635">
                <a:moveTo>
                  <a:pt x="80390" y="68580"/>
                </a:moveTo>
                <a:lnTo>
                  <a:pt x="76200" y="63246"/>
                </a:lnTo>
                <a:lnTo>
                  <a:pt x="76200" y="68580"/>
                </a:lnTo>
                <a:lnTo>
                  <a:pt x="80390" y="68580"/>
                </a:lnTo>
                <a:close/>
              </a:path>
              <a:path w="3719829" h="127635">
                <a:moveTo>
                  <a:pt x="3655301" y="68579"/>
                </a:moveTo>
                <a:lnTo>
                  <a:pt x="3655301" y="58674"/>
                </a:lnTo>
                <a:lnTo>
                  <a:pt x="3592985" y="58674"/>
                </a:lnTo>
                <a:lnTo>
                  <a:pt x="3592067" y="63246"/>
                </a:lnTo>
                <a:lnTo>
                  <a:pt x="3593133" y="68579"/>
                </a:lnTo>
                <a:lnTo>
                  <a:pt x="3655301" y="68579"/>
                </a:lnTo>
                <a:close/>
              </a:path>
              <a:path w="3719829" h="127635">
                <a:moveTo>
                  <a:pt x="3593133" y="68579"/>
                </a:moveTo>
                <a:lnTo>
                  <a:pt x="3592067" y="63246"/>
                </a:lnTo>
                <a:lnTo>
                  <a:pt x="3592067" y="68579"/>
                </a:lnTo>
                <a:lnTo>
                  <a:pt x="3593133" y="68579"/>
                </a:lnTo>
                <a:close/>
              </a:path>
              <a:path w="3719829" h="127635">
                <a:moveTo>
                  <a:pt x="3719322" y="63246"/>
                </a:moveTo>
                <a:lnTo>
                  <a:pt x="3714249" y="38576"/>
                </a:lnTo>
                <a:lnTo>
                  <a:pt x="3700460" y="18478"/>
                </a:lnTo>
                <a:lnTo>
                  <a:pt x="3680097" y="4953"/>
                </a:lnTo>
                <a:lnTo>
                  <a:pt x="3655301" y="0"/>
                </a:lnTo>
                <a:lnTo>
                  <a:pt x="3630633" y="4953"/>
                </a:lnTo>
                <a:lnTo>
                  <a:pt x="3610540" y="18478"/>
                </a:lnTo>
                <a:lnTo>
                  <a:pt x="3597019" y="38576"/>
                </a:lnTo>
                <a:lnTo>
                  <a:pt x="3592985" y="58674"/>
                </a:lnTo>
                <a:lnTo>
                  <a:pt x="3655301" y="58674"/>
                </a:lnTo>
                <a:lnTo>
                  <a:pt x="3655301" y="127253"/>
                </a:lnTo>
                <a:lnTo>
                  <a:pt x="3680097" y="122181"/>
                </a:lnTo>
                <a:lnTo>
                  <a:pt x="3700460" y="108394"/>
                </a:lnTo>
                <a:lnTo>
                  <a:pt x="3714249" y="88034"/>
                </a:lnTo>
                <a:lnTo>
                  <a:pt x="3719322" y="63246"/>
                </a:lnTo>
                <a:close/>
              </a:path>
              <a:path w="3719829" h="127635">
                <a:moveTo>
                  <a:pt x="3655301" y="127253"/>
                </a:moveTo>
                <a:lnTo>
                  <a:pt x="3655301" y="68579"/>
                </a:lnTo>
                <a:lnTo>
                  <a:pt x="3593133" y="68579"/>
                </a:lnTo>
                <a:lnTo>
                  <a:pt x="3597019" y="88034"/>
                </a:lnTo>
                <a:lnTo>
                  <a:pt x="3610540" y="108394"/>
                </a:lnTo>
                <a:lnTo>
                  <a:pt x="3630633" y="122181"/>
                </a:lnTo>
                <a:lnTo>
                  <a:pt x="3655301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759593" y="3638550"/>
            <a:ext cx="1892300" cy="127635"/>
          </a:xfrm>
          <a:custGeom>
            <a:avLst/>
            <a:gdLst/>
            <a:ahLst/>
            <a:cxnLst/>
            <a:rect l="l" t="t" r="r" b="b"/>
            <a:pathLst>
              <a:path w="1892300" h="127635">
                <a:moveTo>
                  <a:pt x="126314" y="58674"/>
                </a:moveTo>
                <a:lnTo>
                  <a:pt x="122181" y="38576"/>
                </a:lnTo>
                <a:lnTo>
                  <a:pt x="108394" y="18478"/>
                </a:lnTo>
                <a:lnTo>
                  <a:pt x="88034" y="4952"/>
                </a:lnTo>
                <a:lnTo>
                  <a:pt x="63246" y="0"/>
                </a:lnTo>
                <a:lnTo>
                  <a:pt x="38576" y="4953"/>
                </a:lnTo>
                <a:lnTo>
                  <a:pt x="18478" y="18478"/>
                </a:lnTo>
                <a:lnTo>
                  <a:pt x="4952" y="38576"/>
                </a:lnTo>
                <a:lnTo>
                  <a:pt x="0" y="63246"/>
                </a:lnTo>
                <a:lnTo>
                  <a:pt x="4952" y="88034"/>
                </a:lnTo>
                <a:lnTo>
                  <a:pt x="18478" y="108394"/>
                </a:lnTo>
                <a:lnTo>
                  <a:pt x="38576" y="122181"/>
                </a:lnTo>
                <a:lnTo>
                  <a:pt x="63246" y="127253"/>
                </a:lnTo>
                <a:lnTo>
                  <a:pt x="63246" y="58674"/>
                </a:lnTo>
                <a:lnTo>
                  <a:pt x="126314" y="58674"/>
                </a:lnTo>
                <a:close/>
              </a:path>
              <a:path w="1892300" h="127635">
                <a:moveTo>
                  <a:pt x="127253" y="63246"/>
                </a:moveTo>
                <a:lnTo>
                  <a:pt x="126314" y="58674"/>
                </a:lnTo>
                <a:lnTo>
                  <a:pt x="63246" y="58674"/>
                </a:lnTo>
                <a:lnTo>
                  <a:pt x="63246" y="68579"/>
                </a:lnTo>
                <a:lnTo>
                  <a:pt x="126162" y="68579"/>
                </a:lnTo>
                <a:lnTo>
                  <a:pt x="127253" y="63246"/>
                </a:lnTo>
                <a:close/>
              </a:path>
              <a:path w="1892300" h="127635">
                <a:moveTo>
                  <a:pt x="126162" y="68579"/>
                </a:moveTo>
                <a:lnTo>
                  <a:pt x="63246" y="68579"/>
                </a:lnTo>
                <a:lnTo>
                  <a:pt x="63246" y="127253"/>
                </a:lnTo>
                <a:lnTo>
                  <a:pt x="88034" y="122181"/>
                </a:lnTo>
                <a:lnTo>
                  <a:pt x="108394" y="108394"/>
                </a:lnTo>
                <a:lnTo>
                  <a:pt x="122181" y="88034"/>
                </a:lnTo>
                <a:lnTo>
                  <a:pt x="126162" y="68579"/>
                </a:lnTo>
                <a:close/>
              </a:path>
              <a:path w="1892300" h="127635">
                <a:moveTo>
                  <a:pt x="127253" y="68579"/>
                </a:moveTo>
                <a:lnTo>
                  <a:pt x="127253" y="63246"/>
                </a:lnTo>
                <a:lnTo>
                  <a:pt x="126162" y="68579"/>
                </a:lnTo>
                <a:lnTo>
                  <a:pt x="127253" y="68579"/>
                </a:lnTo>
                <a:close/>
              </a:path>
              <a:path w="1892300" h="127635">
                <a:moveTo>
                  <a:pt x="1815846" y="63246"/>
                </a:moveTo>
                <a:lnTo>
                  <a:pt x="1812210" y="58674"/>
                </a:lnTo>
                <a:lnTo>
                  <a:pt x="126314" y="58674"/>
                </a:lnTo>
                <a:lnTo>
                  <a:pt x="127253" y="63246"/>
                </a:lnTo>
                <a:lnTo>
                  <a:pt x="127253" y="68579"/>
                </a:lnTo>
                <a:lnTo>
                  <a:pt x="1811655" y="68579"/>
                </a:lnTo>
                <a:lnTo>
                  <a:pt x="1815846" y="63246"/>
                </a:lnTo>
                <a:close/>
              </a:path>
              <a:path w="1892300" h="127635">
                <a:moveTo>
                  <a:pt x="1892046" y="63246"/>
                </a:moveTo>
                <a:lnTo>
                  <a:pt x="1765553" y="0"/>
                </a:lnTo>
                <a:lnTo>
                  <a:pt x="1812210" y="58674"/>
                </a:lnTo>
                <a:lnTo>
                  <a:pt x="1815846" y="58674"/>
                </a:lnTo>
                <a:lnTo>
                  <a:pt x="1815846" y="101805"/>
                </a:lnTo>
                <a:lnTo>
                  <a:pt x="1892046" y="63246"/>
                </a:lnTo>
                <a:close/>
              </a:path>
              <a:path w="1892300" h="127635">
                <a:moveTo>
                  <a:pt x="1815846" y="101805"/>
                </a:moveTo>
                <a:lnTo>
                  <a:pt x="1815846" y="68579"/>
                </a:lnTo>
                <a:lnTo>
                  <a:pt x="1811655" y="68579"/>
                </a:lnTo>
                <a:lnTo>
                  <a:pt x="1765553" y="127253"/>
                </a:lnTo>
                <a:lnTo>
                  <a:pt x="1815846" y="101805"/>
                </a:lnTo>
                <a:close/>
              </a:path>
              <a:path w="1892300" h="127635">
                <a:moveTo>
                  <a:pt x="1815846" y="68579"/>
                </a:moveTo>
                <a:lnTo>
                  <a:pt x="1815846" y="63246"/>
                </a:lnTo>
                <a:lnTo>
                  <a:pt x="1811655" y="68579"/>
                </a:lnTo>
                <a:lnTo>
                  <a:pt x="1815846" y="68579"/>
                </a:lnTo>
                <a:close/>
              </a:path>
              <a:path w="1892300" h="127635">
                <a:moveTo>
                  <a:pt x="1815846" y="63246"/>
                </a:moveTo>
                <a:lnTo>
                  <a:pt x="1815846" y="58674"/>
                </a:lnTo>
                <a:lnTo>
                  <a:pt x="1812210" y="58674"/>
                </a:lnTo>
                <a:lnTo>
                  <a:pt x="1815846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6566027" y="3638550"/>
            <a:ext cx="1892935" cy="127635"/>
          </a:xfrm>
          <a:custGeom>
            <a:avLst/>
            <a:gdLst/>
            <a:ahLst/>
            <a:cxnLst/>
            <a:rect l="l" t="t" r="r" b="b"/>
            <a:pathLst>
              <a:path w="1892934" h="127635">
                <a:moveTo>
                  <a:pt x="127266" y="0"/>
                </a:moveTo>
                <a:lnTo>
                  <a:pt x="0" y="63246"/>
                </a:lnTo>
                <a:lnTo>
                  <a:pt x="76200" y="101570"/>
                </a:lnTo>
                <a:lnTo>
                  <a:pt x="76200" y="58674"/>
                </a:lnTo>
                <a:lnTo>
                  <a:pt x="79891" y="58674"/>
                </a:lnTo>
                <a:lnTo>
                  <a:pt x="127266" y="0"/>
                </a:lnTo>
                <a:close/>
              </a:path>
              <a:path w="1892934" h="127635">
                <a:moveTo>
                  <a:pt x="79891" y="58674"/>
                </a:moveTo>
                <a:lnTo>
                  <a:pt x="76200" y="58674"/>
                </a:lnTo>
                <a:lnTo>
                  <a:pt x="76200" y="63246"/>
                </a:lnTo>
                <a:lnTo>
                  <a:pt x="79891" y="58674"/>
                </a:lnTo>
                <a:close/>
              </a:path>
              <a:path w="1892934" h="127635">
                <a:moveTo>
                  <a:pt x="1766484" y="58674"/>
                </a:moveTo>
                <a:lnTo>
                  <a:pt x="79891" y="58674"/>
                </a:lnTo>
                <a:lnTo>
                  <a:pt x="76200" y="63246"/>
                </a:lnTo>
                <a:lnTo>
                  <a:pt x="80455" y="68579"/>
                </a:lnTo>
                <a:lnTo>
                  <a:pt x="1765566" y="68579"/>
                </a:lnTo>
                <a:lnTo>
                  <a:pt x="1765566" y="63246"/>
                </a:lnTo>
                <a:lnTo>
                  <a:pt x="1766484" y="58674"/>
                </a:lnTo>
                <a:close/>
              </a:path>
              <a:path w="1892934" h="127635">
                <a:moveTo>
                  <a:pt x="80455" y="68579"/>
                </a:moveTo>
                <a:lnTo>
                  <a:pt x="76200" y="63246"/>
                </a:lnTo>
                <a:lnTo>
                  <a:pt x="76200" y="68579"/>
                </a:lnTo>
                <a:lnTo>
                  <a:pt x="80455" y="68579"/>
                </a:lnTo>
                <a:close/>
              </a:path>
              <a:path w="1892934" h="127635">
                <a:moveTo>
                  <a:pt x="127266" y="127253"/>
                </a:moveTo>
                <a:lnTo>
                  <a:pt x="80455" y="68579"/>
                </a:lnTo>
                <a:lnTo>
                  <a:pt x="76200" y="68579"/>
                </a:lnTo>
                <a:lnTo>
                  <a:pt x="76200" y="101570"/>
                </a:lnTo>
                <a:lnTo>
                  <a:pt x="127266" y="127253"/>
                </a:lnTo>
                <a:close/>
              </a:path>
              <a:path w="1892934" h="127635">
                <a:moveTo>
                  <a:pt x="1828800" y="68579"/>
                </a:moveTo>
                <a:lnTo>
                  <a:pt x="1828800" y="58674"/>
                </a:lnTo>
                <a:lnTo>
                  <a:pt x="1766484" y="58674"/>
                </a:lnTo>
                <a:lnTo>
                  <a:pt x="1765566" y="63246"/>
                </a:lnTo>
                <a:lnTo>
                  <a:pt x="1766632" y="68579"/>
                </a:lnTo>
                <a:lnTo>
                  <a:pt x="1828800" y="68579"/>
                </a:lnTo>
                <a:close/>
              </a:path>
              <a:path w="1892934" h="127635">
                <a:moveTo>
                  <a:pt x="1766632" y="68579"/>
                </a:moveTo>
                <a:lnTo>
                  <a:pt x="1765566" y="63246"/>
                </a:lnTo>
                <a:lnTo>
                  <a:pt x="1765566" y="68579"/>
                </a:lnTo>
                <a:lnTo>
                  <a:pt x="1766632" y="68579"/>
                </a:lnTo>
                <a:close/>
              </a:path>
              <a:path w="1892934" h="127635">
                <a:moveTo>
                  <a:pt x="1892820" y="63246"/>
                </a:moveTo>
                <a:lnTo>
                  <a:pt x="1887748" y="38576"/>
                </a:lnTo>
                <a:lnTo>
                  <a:pt x="1873959" y="18478"/>
                </a:lnTo>
                <a:lnTo>
                  <a:pt x="1853596" y="4953"/>
                </a:lnTo>
                <a:lnTo>
                  <a:pt x="1828800" y="0"/>
                </a:lnTo>
                <a:lnTo>
                  <a:pt x="1804132" y="4953"/>
                </a:lnTo>
                <a:lnTo>
                  <a:pt x="1784038" y="18478"/>
                </a:lnTo>
                <a:lnTo>
                  <a:pt x="1770517" y="38576"/>
                </a:lnTo>
                <a:lnTo>
                  <a:pt x="1766484" y="58674"/>
                </a:lnTo>
                <a:lnTo>
                  <a:pt x="1828800" y="58674"/>
                </a:lnTo>
                <a:lnTo>
                  <a:pt x="1828800" y="127253"/>
                </a:lnTo>
                <a:lnTo>
                  <a:pt x="1853596" y="122181"/>
                </a:lnTo>
                <a:lnTo>
                  <a:pt x="1873959" y="108394"/>
                </a:lnTo>
                <a:lnTo>
                  <a:pt x="1887748" y="88034"/>
                </a:lnTo>
                <a:lnTo>
                  <a:pt x="1892820" y="63246"/>
                </a:lnTo>
                <a:close/>
              </a:path>
              <a:path w="1892934" h="127635">
                <a:moveTo>
                  <a:pt x="1828800" y="127253"/>
                </a:moveTo>
                <a:lnTo>
                  <a:pt x="1828800" y="68579"/>
                </a:lnTo>
                <a:lnTo>
                  <a:pt x="1766632" y="68579"/>
                </a:lnTo>
                <a:lnTo>
                  <a:pt x="1770517" y="88034"/>
                </a:lnTo>
                <a:lnTo>
                  <a:pt x="1784038" y="108394"/>
                </a:lnTo>
                <a:lnTo>
                  <a:pt x="1804132" y="122181"/>
                </a:lnTo>
                <a:lnTo>
                  <a:pt x="1828800" y="1272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3302393" y="3714750"/>
            <a:ext cx="3797300" cy="127635"/>
          </a:xfrm>
          <a:custGeom>
            <a:avLst/>
            <a:gdLst/>
            <a:ahLst/>
            <a:cxnLst/>
            <a:rect l="l" t="t" r="r" b="b"/>
            <a:pathLst>
              <a:path w="3797300" h="127635">
                <a:moveTo>
                  <a:pt x="126314" y="58674"/>
                </a:moveTo>
                <a:lnTo>
                  <a:pt x="122181" y="38576"/>
                </a:lnTo>
                <a:lnTo>
                  <a:pt x="108394" y="18478"/>
                </a:lnTo>
                <a:lnTo>
                  <a:pt x="88034" y="4953"/>
                </a:lnTo>
                <a:lnTo>
                  <a:pt x="63246" y="0"/>
                </a:lnTo>
                <a:lnTo>
                  <a:pt x="38576" y="4953"/>
                </a:lnTo>
                <a:lnTo>
                  <a:pt x="18478" y="18478"/>
                </a:lnTo>
                <a:lnTo>
                  <a:pt x="4952" y="38576"/>
                </a:lnTo>
                <a:lnTo>
                  <a:pt x="0" y="63246"/>
                </a:lnTo>
                <a:lnTo>
                  <a:pt x="4952" y="88034"/>
                </a:lnTo>
                <a:lnTo>
                  <a:pt x="18478" y="108394"/>
                </a:lnTo>
                <a:lnTo>
                  <a:pt x="38576" y="122181"/>
                </a:lnTo>
                <a:lnTo>
                  <a:pt x="63246" y="127254"/>
                </a:lnTo>
                <a:lnTo>
                  <a:pt x="63246" y="58674"/>
                </a:lnTo>
                <a:lnTo>
                  <a:pt x="126314" y="58674"/>
                </a:lnTo>
                <a:close/>
              </a:path>
              <a:path w="3797300" h="127635">
                <a:moveTo>
                  <a:pt x="127253" y="63246"/>
                </a:moveTo>
                <a:lnTo>
                  <a:pt x="126314" y="58674"/>
                </a:lnTo>
                <a:lnTo>
                  <a:pt x="63246" y="58674"/>
                </a:lnTo>
                <a:lnTo>
                  <a:pt x="63246" y="68580"/>
                </a:lnTo>
                <a:lnTo>
                  <a:pt x="126162" y="68580"/>
                </a:lnTo>
                <a:lnTo>
                  <a:pt x="127253" y="63246"/>
                </a:lnTo>
                <a:close/>
              </a:path>
              <a:path w="3797300" h="127635">
                <a:moveTo>
                  <a:pt x="126162" y="68580"/>
                </a:moveTo>
                <a:lnTo>
                  <a:pt x="63246" y="68580"/>
                </a:lnTo>
                <a:lnTo>
                  <a:pt x="63246" y="127254"/>
                </a:lnTo>
                <a:lnTo>
                  <a:pt x="88034" y="122181"/>
                </a:lnTo>
                <a:lnTo>
                  <a:pt x="108394" y="108394"/>
                </a:lnTo>
                <a:lnTo>
                  <a:pt x="122181" y="88034"/>
                </a:lnTo>
                <a:lnTo>
                  <a:pt x="126162" y="68580"/>
                </a:lnTo>
                <a:close/>
              </a:path>
              <a:path w="3797300" h="127635">
                <a:moveTo>
                  <a:pt x="127253" y="68580"/>
                </a:moveTo>
                <a:lnTo>
                  <a:pt x="127253" y="63246"/>
                </a:lnTo>
                <a:lnTo>
                  <a:pt x="126162" y="68580"/>
                </a:lnTo>
                <a:lnTo>
                  <a:pt x="127253" y="68580"/>
                </a:lnTo>
                <a:close/>
              </a:path>
              <a:path w="3797300" h="127635">
                <a:moveTo>
                  <a:pt x="3720833" y="63246"/>
                </a:moveTo>
                <a:lnTo>
                  <a:pt x="3717198" y="58674"/>
                </a:lnTo>
                <a:lnTo>
                  <a:pt x="126314" y="58674"/>
                </a:lnTo>
                <a:lnTo>
                  <a:pt x="127253" y="63246"/>
                </a:lnTo>
                <a:lnTo>
                  <a:pt x="127253" y="68580"/>
                </a:lnTo>
                <a:lnTo>
                  <a:pt x="3716643" y="68579"/>
                </a:lnTo>
                <a:lnTo>
                  <a:pt x="3720833" y="63246"/>
                </a:lnTo>
                <a:close/>
              </a:path>
              <a:path w="3797300" h="127635">
                <a:moveTo>
                  <a:pt x="3797033" y="63246"/>
                </a:moveTo>
                <a:lnTo>
                  <a:pt x="3670554" y="0"/>
                </a:lnTo>
                <a:lnTo>
                  <a:pt x="3717198" y="58673"/>
                </a:lnTo>
                <a:lnTo>
                  <a:pt x="3720845" y="58674"/>
                </a:lnTo>
                <a:lnTo>
                  <a:pt x="3720845" y="101802"/>
                </a:lnTo>
                <a:lnTo>
                  <a:pt x="3797033" y="63246"/>
                </a:lnTo>
                <a:close/>
              </a:path>
              <a:path w="3797300" h="127635">
                <a:moveTo>
                  <a:pt x="3720845" y="101802"/>
                </a:moveTo>
                <a:lnTo>
                  <a:pt x="3720845" y="68579"/>
                </a:lnTo>
                <a:lnTo>
                  <a:pt x="3716643" y="68579"/>
                </a:lnTo>
                <a:lnTo>
                  <a:pt x="3670554" y="127253"/>
                </a:lnTo>
                <a:lnTo>
                  <a:pt x="3720845" y="101802"/>
                </a:lnTo>
                <a:close/>
              </a:path>
              <a:path w="3797300" h="127635">
                <a:moveTo>
                  <a:pt x="3720833" y="68579"/>
                </a:moveTo>
                <a:lnTo>
                  <a:pt x="3720833" y="63246"/>
                </a:lnTo>
                <a:lnTo>
                  <a:pt x="3716643" y="68579"/>
                </a:lnTo>
                <a:lnTo>
                  <a:pt x="3720833" y="68579"/>
                </a:lnTo>
                <a:close/>
              </a:path>
              <a:path w="3797300" h="127635">
                <a:moveTo>
                  <a:pt x="3720845" y="68579"/>
                </a:moveTo>
                <a:lnTo>
                  <a:pt x="3720845" y="58674"/>
                </a:lnTo>
                <a:lnTo>
                  <a:pt x="3717198" y="58674"/>
                </a:lnTo>
                <a:lnTo>
                  <a:pt x="3720833" y="63246"/>
                </a:lnTo>
                <a:lnTo>
                  <a:pt x="3720833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5588393" y="3790950"/>
            <a:ext cx="1892300" cy="127635"/>
          </a:xfrm>
          <a:custGeom>
            <a:avLst/>
            <a:gdLst/>
            <a:ahLst/>
            <a:cxnLst/>
            <a:rect l="l" t="t" r="r" b="b"/>
            <a:pathLst>
              <a:path w="1892300" h="127635">
                <a:moveTo>
                  <a:pt x="126314" y="58674"/>
                </a:moveTo>
                <a:lnTo>
                  <a:pt x="122181" y="38576"/>
                </a:lnTo>
                <a:lnTo>
                  <a:pt x="108394" y="18478"/>
                </a:lnTo>
                <a:lnTo>
                  <a:pt x="88034" y="4953"/>
                </a:lnTo>
                <a:lnTo>
                  <a:pt x="63246" y="0"/>
                </a:lnTo>
                <a:lnTo>
                  <a:pt x="38576" y="4953"/>
                </a:lnTo>
                <a:lnTo>
                  <a:pt x="18478" y="18478"/>
                </a:lnTo>
                <a:lnTo>
                  <a:pt x="4952" y="38576"/>
                </a:lnTo>
                <a:lnTo>
                  <a:pt x="0" y="63246"/>
                </a:lnTo>
                <a:lnTo>
                  <a:pt x="4952" y="88034"/>
                </a:lnTo>
                <a:lnTo>
                  <a:pt x="18478" y="108394"/>
                </a:lnTo>
                <a:lnTo>
                  <a:pt x="38576" y="122181"/>
                </a:lnTo>
                <a:lnTo>
                  <a:pt x="63246" y="127254"/>
                </a:lnTo>
                <a:lnTo>
                  <a:pt x="63246" y="58674"/>
                </a:lnTo>
                <a:lnTo>
                  <a:pt x="126314" y="58674"/>
                </a:lnTo>
                <a:close/>
              </a:path>
              <a:path w="1892300" h="127635">
                <a:moveTo>
                  <a:pt x="127253" y="63246"/>
                </a:moveTo>
                <a:lnTo>
                  <a:pt x="126314" y="58674"/>
                </a:lnTo>
                <a:lnTo>
                  <a:pt x="63246" y="58674"/>
                </a:lnTo>
                <a:lnTo>
                  <a:pt x="63246" y="68580"/>
                </a:lnTo>
                <a:lnTo>
                  <a:pt x="126162" y="68580"/>
                </a:lnTo>
                <a:lnTo>
                  <a:pt x="127253" y="63246"/>
                </a:lnTo>
                <a:close/>
              </a:path>
              <a:path w="1892300" h="127635">
                <a:moveTo>
                  <a:pt x="126162" y="68580"/>
                </a:moveTo>
                <a:lnTo>
                  <a:pt x="63246" y="68580"/>
                </a:lnTo>
                <a:lnTo>
                  <a:pt x="63246" y="127254"/>
                </a:lnTo>
                <a:lnTo>
                  <a:pt x="88034" y="122181"/>
                </a:lnTo>
                <a:lnTo>
                  <a:pt x="108394" y="108394"/>
                </a:lnTo>
                <a:lnTo>
                  <a:pt x="122181" y="88034"/>
                </a:lnTo>
                <a:lnTo>
                  <a:pt x="126162" y="68580"/>
                </a:lnTo>
                <a:close/>
              </a:path>
              <a:path w="1892300" h="127635">
                <a:moveTo>
                  <a:pt x="127253" y="68580"/>
                </a:moveTo>
                <a:lnTo>
                  <a:pt x="127253" y="63246"/>
                </a:lnTo>
                <a:lnTo>
                  <a:pt x="126162" y="68580"/>
                </a:lnTo>
                <a:lnTo>
                  <a:pt x="127253" y="68580"/>
                </a:lnTo>
                <a:close/>
              </a:path>
              <a:path w="1892300" h="127635">
                <a:moveTo>
                  <a:pt x="1815833" y="63246"/>
                </a:moveTo>
                <a:lnTo>
                  <a:pt x="1812198" y="58674"/>
                </a:lnTo>
                <a:lnTo>
                  <a:pt x="126314" y="58674"/>
                </a:lnTo>
                <a:lnTo>
                  <a:pt x="127253" y="63246"/>
                </a:lnTo>
                <a:lnTo>
                  <a:pt x="127253" y="68580"/>
                </a:lnTo>
                <a:lnTo>
                  <a:pt x="1811643" y="68579"/>
                </a:lnTo>
                <a:lnTo>
                  <a:pt x="1815833" y="63246"/>
                </a:lnTo>
                <a:close/>
              </a:path>
              <a:path w="1892300" h="127635">
                <a:moveTo>
                  <a:pt x="1892033" y="63246"/>
                </a:moveTo>
                <a:lnTo>
                  <a:pt x="1765554" y="0"/>
                </a:lnTo>
                <a:lnTo>
                  <a:pt x="1812198" y="58673"/>
                </a:lnTo>
                <a:lnTo>
                  <a:pt x="1815845" y="58674"/>
                </a:lnTo>
                <a:lnTo>
                  <a:pt x="1815845" y="101802"/>
                </a:lnTo>
                <a:lnTo>
                  <a:pt x="1892033" y="63246"/>
                </a:lnTo>
                <a:close/>
              </a:path>
              <a:path w="1892300" h="127635">
                <a:moveTo>
                  <a:pt x="1815845" y="101802"/>
                </a:moveTo>
                <a:lnTo>
                  <a:pt x="1815845" y="68579"/>
                </a:lnTo>
                <a:lnTo>
                  <a:pt x="1811643" y="68579"/>
                </a:lnTo>
                <a:lnTo>
                  <a:pt x="1765554" y="127253"/>
                </a:lnTo>
                <a:lnTo>
                  <a:pt x="1815845" y="101802"/>
                </a:lnTo>
                <a:close/>
              </a:path>
              <a:path w="1892300" h="127635">
                <a:moveTo>
                  <a:pt x="1815833" y="68579"/>
                </a:moveTo>
                <a:lnTo>
                  <a:pt x="1815833" y="63246"/>
                </a:lnTo>
                <a:lnTo>
                  <a:pt x="1811643" y="68579"/>
                </a:lnTo>
                <a:lnTo>
                  <a:pt x="1815833" y="68579"/>
                </a:lnTo>
                <a:close/>
              </a:path>
              <a:path w="1892300" h="127635">
                <a:moveTo>
                  <a:pt x="1815845" y="68579"/>
                </a:moveTo>
                <a:lnTo>
                  <a:pt x="1815845" y="58674"/>
                </a:lnTo>
                <a:lnTo>
                  <a:pt x="1812198" y="58674"/>
                </a:lnTo>
                <a:lnTo>
                  <a:pt x="1815833" y="63246"/>
                </a:lnTo>
                <a:lnTo>
                  <a:pt x="1815833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2845193" y="3867150"/>
            <a:ext cx="5626100" cy="127635"/>
          </a:xfrm>
          <a:custGeom>
            <a:avLst/>
            <a:gdLst/>
            <a:ahLst/>
            <a:cxnLst/>
            <a:rect l="l" t="t" r="r" b="b"/>
            <a:pathLst>
              <a:path w="5626100" h="127635">
                <a:moveTo>
                  <a:pt x="126314" y="58674"/>
                </a:moveTo>
                <a:lnTo>
                  <a:pt x="122181" y="38576"/>
                </a:lnTo>
                <a:lnTo>
                  <a:pt x="108394" y="18478"/>
                </a:lnTo>
                <a:lnTo>
                  <a:pt x="88034" y="4953"/>
                </a:lnTo>
                <a:lnTo>
                  <a:pt x="63245" y="0"/>
                </a:lnTo>
                <a:lnTo>
                  <a:pt x="38576" y="4953"/>
                </a:lnTo>
                <a:lnTo>
                  <a:pt x="18478" y="18478"/>
                </a:lnTo>
                <a:lnTo>
                  <a:pt x="4952" y="38576"/>
                </a:lnTo>
                <a:lnTo>
                  <a:pt x="0" y="63246"/>
                </a:lnTo>
                <a:lnTo>
                  <a:pt x="4952" y="88034"/>
                </a:lnTo>
                <a:lnTo>
                  <a:pt x="18478" y="108394"/>
                </a:lnTo>
                <a:lnTo>
                  <a:pt x="38576" y="122181"/>
                </a:lnTo>
                <a:lnTo>
                  <a:pt x="63245" y="127254"/>
                </a:lnTo>
                <a:lnTo>
                  <a:pt x="63245" y="58674"/>
                </a:lnTo>
                <a:lnTo>
                  <a:pt x="126314" y="58674"/>
                </a:lnTo>
                <a:close/>
              </a:path>
              <a:path w="5626100" h="127635">
                <a:moveTo>
                  <a:pt x="127253" y="63246"/>
                </a:moveTo>
                <a:lnTo>
                  <a:pt x="126314" y="58674"/>
                </a:lnTo>
                <a:lnTo>
                  <a:pt x="63245" y="58674"/>
                </a:lnTo>
                <a:lnTo>
                  <a:pt x="63245" y="68580"/>
                </a:lnTo>
                <a:lnTo>
                  <a:pt x="126162" y="68580"/>
                </a:lnTo>
                <a:lnTo>
                  <a:pt x="127253" y="63246"/>
                </a:lnTo>
                <a:close/>
              </a:path>
              <a:path w="5626100" h="127635">
                <a:moveTo>
                  <a:pt x="126162" y="68580"/>
                </a:moveTo>
                <a:lnTo>
                  <a:pt x="63245" y="68580"/>
                </a:lnTo>
                <a:lnTo>
                  <a:pt x="63245" y="127254"/>
                </a:lnTo>
                <a:lnTo>
                  <a:pt x="88034" y="122181"/>
                </a:lnTo>
                <a:lnTo>
                  <a:pt x="108394" y="108394"/>
                </a:lnTo>
                <a:lnTo>
                  <a:pt x="122181" y="88034"/>
                </a:lnTo>
                <a:lnTo>
                  <a:pt x="126162" y="68580"/>
                </a:lnTo>
                <a:close/>
              </a:path>
              <a:path w="5626100" h="127635">
                <a:moveTo>
                  <a:pt x="127253" y="68580"/>
                </a:moveTo>
                <a:lnTo>
                  <a:pt x="127253" y="63246"/>
                </a:lnTo>
                <a:lnTo>
                  <a:pt x="126162" y="68580"/>
                </a:lnTo>
                <a:lnTo>
                  <a:pt x="127253" y="68580"/>
                </a:lnTo>
                <a:close/>
              </a:path>
              <a:path w="5626100" h="127635">
                <a:moveTo>
                  <a:pt x="5549633" y="63246"/>
                </a:moveTo>
                <a:lnTo>
                  <a:pt x="5545998" y="58674"/>
                </a:lnTo>
                <a:lnTo>
                  <a:pt x="126314" y="58674"/>
                </a:lnTo>
                <a:lnTo>
                  <a:pt x="127253" y="63246"/>
                </a:lnTo>
                <a:lnTo>
                  <a:pt x="127253" y="68580"/>
                </a:lnTo>
                <a:lnTo>
                  <a:pt x="5545443" y="68579"/>
                </a:lnTo>
                <a:lnTo>
                  <a:pt x="5549633" y="63246"/>
                </a:lnTo>
                <a:close/>
              </a:path>
              <a:path w="5626100" h="127635">
                <a:moveTo>
                  <a:pt x="5625833" y="63246"/>
                </a:moveTo>
                <a:lnTo>
                  <a:pt x="5499354" y="0"/>
                </a:lnTo>
                <a:lnTo>
                  <a:pt x="5545998" y="58674"/>
                </a:lnTo>
                <a:lnTo>
                  <a:pt x="5549645" y="58674"/>
                </a:lnTo>
                <a:lnTo>
                  <a:pt x="5549645" y="101802"/>
                </a:lnTo>
                <a:lnTo>
                  <a:pt x="5625833" y="63246"/>
                </a:lnTo>
                <a:close/>
              </a:path>
              <a:path w="5626100" h="127635">
                <a:moveTo>
                  <a:pt x="5549645" y="101802"/>
                </a:moveTo>
                <a:lnTo>
                  <a:pt x="5549645" y="68579"/>
                </a:lnTo>
                <a:lnTo>
                  <a:pt x="5545443" y="68579"/>
                </a:lnTo>
                <a:lnTo>
                  <a:pt x="5499354" y="127253"/>
                </a:lnTo>
                <a:lnTo>
                  <a:pt x="5549645" y="101802"/>
                </a:lnTo>
                <a:close/>
              </a:path>
              <a:path w="5626100" h="127635">
                <a:moveTo>
                  <a:pt x="5549633" y="68579"/>
                </a:moveTo>
                <a:lnTo>
                  <a:pt x="5549633" y="63246"/>
                </a:lnTo>
                <a:lnTo>
                  <a:pt x="5545443" y="68579"/>
                </a:lnTo>
                <a:lnTo>
                  <a:pt x="5549633" y="68579"/>
                </a:lnTo>
                <a:close/>
              </a:path>
              <a:path w="5626100" h="127635">
                <a:moveTo>
                  <a:pt x="5549645" y="68579"/>
                </a:moveTo>
                <a:lnTo>
                  <a:pt x="5549645" y="58674"/>
                </a:lnTo>
                <a:lnTo>
                  <a:pt x="5545998" y="58674"/>
                </a:lnTo>
                <a:lnTo>
                  <a:pt x="5549633" y="63246"/>
                </a:lnTo>
                <a:lnTo>
                  <a:pt x="5549633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5131193" y="3943350"/>
            <a:ext cx="3797300" cy="127635"/>
          </a:xfrm>
          <a:custGeom>
            <a:avLst/>
            <a:gdLst/>
            <a:ahLst/>
            <a:cxnLst/>
            <a:rect l="l" t="t" r="r" b="b"/>
            <a:pathLst>
              <a:path w="3797300" h="127635">
                <a:moveTo>
                  <a:pt x="126314" y="58674"/>
                </a:moveTo>
                <a:lnTo>
                  <a:pt x="122181" y="38576"/>
                </a:lnTo>
                <a:lnTo>
                  <a:pt x="108394" y="18478"/>
                </a:lnTo>
                <a:lnTo>
                  <a:pt x="88034" y="4953"/>
                </a:lnTo>
                <a:lnTo>
                  <a:pt x="63246" y="0"/>
                </a:lnTo>
                <a:lnTo>
                  <a:pt x="38576" y="4953"/>
                </a:lnTo>
                <a:lnTo>
                  <a:pt x="18478" y="18478"/>
                </a:lnTo>
                <a:lnTo>
                  <a:pt x="4952" y="38576"/>
                </a:lnTo>
                <a:lnTo>
                  <a:pt x="0" y="63246"/>
                </a:lnTo>
                <a:lnTo>
                  <a:pt x="4952" y="88034"/>
                </a:lnTo>
                <a:lnTo>
                  <a:pt x="18478" y="108394"/>
                </a:lnTo>
                <a:lnTo>
                  <a:pt x="38576" y="122181"/>
                </a:lnTo>
                <a:lnTo>
                  <a:pt x="63246" y="127254"/>
                </a:lnTo>
                <a:lnTo>
                  <a:pt x="63246" y="58674"/>
                </a:lnTo>
                <a:lnTo>
                  <a:pt x="126314" y="58674"/>
                </a:lnTo>
                <a:close/>
              </a:path>
              <a:path w="3797300" h="127635">
                <a:moveTo>
                  <a:pt x="127253" y="63246"/>
                </a:moveTo>
                <a:lnTo>
                  <a:pt x="126314" y="58674"/>
                </a:lnTo>
                <a:lnTo>
                  <a:pt x="63246" y="58674"/>
                </a:lnTo>
                <a:lnTo>
                  <a:pt x="63246" y="68580"/>
                </a:lnTo>
                <a:lnTo>
                  <a:pt x="126162" y="68580"/>
                </a:lnTo>
                <a:lnTo>
                  <a:pt x="127253" y="63246"/>
                </a:lnTo>
                <a:close/>
              </a:path>
              <a:path w="3797300" h="127635">
                <a:moveTo>
                  <a:pt x="126162" y="68580"/>
                </a:moveTo>
                <a:lnTo>
                  <a:pt x="63246" y="68580"/>
                </a:lnTo>
                <a:lnTo>
                  <a:pt x="63246" y="127254"/>
                </a:lnTo>
                <a:lnTo>
                  <a:pt x="88034" y="122181"/>
                </a:lnTo>
                <a:lnTo>
                  <a:pt x="108394" y="108394"/>
                </a:lnTo>
                <a:lnTo>
                  <a:pt x="122181" y="88034"/>
                </a:lnTo>
                <a:lnTo>
                  <a:pt x="126162" y="68580"/>
                </a:lnTo>
                <a:close/>
              </a:path>
              <a:path w="3797300" h="127635">
                <a:moveTo>
                  <a:pt x="127253" y="68580"/>
                </a:moveTo>
                <a:lnTo>
                  <a:pt x="127253" y="63246"/>
                </a:lnTo>
                <a:lnTo>
                  <a:pt x="126162" y="68580"/>
                </a:lnTo>
                <a:lnTo>
                  <a:pt x="127253" y="68580"/>
                </a:lnTo>
                <a:close/>
              </a:path>
              <a:path w="3797300" h="127635">
                <a:moveTo>
                  <a:pt x="3720833" y="63246"/>
                </a:moveTo>
                <a:lnTo>
                  <a:pt x="3717198" y="58674"/>
                </a:lnTo>
                <a:lnTo>
                  <a:pt x="126314" y="58674"/>
                </a:lnTo>
                <a:lnTo>
                  <a:pt x="127253" y="63246"/>
                </a:lnTo>
                <a:lnTo>
                  <a:pt x="127253" y="68580"/>
                </a:lnTo>
                <a:lnTo>
                  <a:pt x="3716643" y="68579"/>
                </a:lnTo>
                <a:lnTo>
                  <a:pt x="3720833" y="63246"/>
                </a:lnTo>
                <a:close/>
              </a:path>
              <a:path w="3797300" h="127635">
                <a:moveTo>
                  <a:pt x="3797033" y="63246"/>
                </a:moveTo>
                <a:lnTo>
                  <a:pt x="3670554" y="0"/>
                </a:lnTo>
                <a:lnTo>
                  <a:pt x="3717198" y="58673"/>
                </a:lnTo>
                <a:lnTo>
                  <a:pt x="3720845" y="58674"/>
                </a:lnTo>
                <a:lnTo>
                  <a:pt x="3720845" y="101802"/>
                </a:lnTo>
                <a:lnTo>
                  <a:pt x="3797033" y="63246"/>
                </a:lnTo>
                <a:close/>
              </a:path>
              <a:path w="3797300" h="127635">
                <a:moveTo>
                  <a:pt x="3720845" y="101802"/>
                </a:moveTo>
                <a:lnTo>
                  <a:pt x="3720845" y="68579"/>
                </a:lnTo>
                <a:lnTo>
                  <a:pt x="3716643" y="68579"/>
                </a:lnTo>
                <a:lnTo>
                  <a:pt x="3670554" y="127253"/>
                </a:lnTo>
                <a:lnTo>
                  <a:pt x="3720845" y="101802"/>
                </a:lnTo>
                <a:close/>
              </a:path>
              <a:path w="3797300" h="127635">
                <a:moveTo>
                  <a:pt x="3720833" y="68579"/>
                </a:moveTo>
                <a:lnTo>
                  <a:pt x="3720833" y="63246"/>
                </a:lnTo>
                <a:lnTo>
                  <a:pt x="3716643" y="68579"/>
                </a:lnTo>
                <a:lnTo>
                  <a:pt x="3720833" y="68579"/>
                </a:lnTo>
                <a:close/>
              </a:path>
              <a:path w="3797300" h="127635">
                <a:moveTo>
                  <a:pt x="3720845" y="68579"/>
                </a:moveTo>
                <a:lnTo>
                  <a:pt x="3720845" y="58674"/>
                </a:lnTo>
                <a:lnTo>
                  <a:pt x="3717198" y="58674"/>
                </a:lnTo>
                <a:lnTo>
                  <a:pt x="3720833" y="63246"/>
                </a:lnTo>
                <a:lnTo>
                  <a:pt x="3720833" y="68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417193" y="4019550"/>
            <a:ext cx="1892300" cy="127635"/>
          </a:xfrm>
          <a:custGeom>
            <a:avLst/>
            <a:gdLst/>
            <a:ahLst/>
            <a:cxnLst/>
            <a:rect l="l" t="t" r="r" b="b"/>
            <a:pathLst>
              <a:path w="1892300" h="127635">
                <a:moveTo>
                  <a:pt x="126313" y="58674"/>
                </a:moveTo>
                <a:lnTo>
                  <a:pt x="122181" y="38576"/>
                </a:lnTo>
                <a:lnTo>
                  <a:pt x="108392" y="18478"/>
                </a:lnTo>
                <a:lnTo>
                  <a:pt x="88029" y="4952"/>
                </a:lnTo>
                <a:lnTo>
                  <a:pt x="63233" y="0"/>
                </a:lnTo>
                <a:lnTo>
                  <a:pt x="38565" y="4953"/>
                </a:lnTo>
                <a:lnTo>
                  <a:pt x="18472" y="18478"/>
                </a:lnTo>
                <a:lnTo>
                  <a:pt x="4951" y="38576"/>
                </a:lnTo>
                <a:lnTo>
                  <a:pt x="0" y="63246"/>
                </a:lnTo>
                <a:lnTo>
                  <a:pt x="4951" y="88034"/>
                </a:lnTo>
                <a:lnTo>
                  <a:pt x="18472" y="108394"/>
                </a:lnTo>
                <a:lnTo>
                  <a:pt x="38565" y="122181"/>
                </a:lnTo>
                <a:lnTo>
                  <a:pt x="63233" y="127253"/>
                </a:lnTo>
                <a:lnTo>
                  <a:pt x="63233" y="58674"/>
                </a:lnTo>
                <a:lnTo>
                  <a:pt x="126313" y="58674"/>
                </a:lnTo>
                <a:close/>
              </a:path>
              <a:path w="1892300" h="127635">
                <a:moveTo>
                  <a:pt x="127254" y="63246"/>
                </a:moveTo>
                <a:lnTo>
                  <a:pt x="126313" y="58674"/>
                </a:lnTo>
                <a:lnTo>
                  <a:pt x="63233" y="58674"/>
                </a:lnTo>
                <a:lnTo>
                  <a:pt x="63233" y="68579"/>
                </a:lnTo>
                <a:lnTo>
                  <a:pt x="126162" y="68579"/>
                </a:lnTo>
                <a:lnTo>
                  <a:pt x="127254" y="63246"/>
                </a:lnTo>
                <a:close/>
              </a:path>
              <a:path w="1892300" h="127635">
                <a:moveTo>
                  <a:pt x="126162" y="68579"/>
                </a:moveTo>
                <a:lnTo>
                  <a:pt x="63233" y="68579"/>
                </a:lnTo>
                <a:lnTo>
                  <a:pt x="63233" y="127253"/>
                </a:lnTo>
                <a:lnTo>
                  <a:pt x="88029" y="122181"/>
                </a:lnTo>
                <a:lnTo>
                  <a:pt x="108392" y="108394"/>
                </a:lnTo>
                <a:lnTo>
                  <a:pt x="122181" y="88034"/>
                </a:lnTo>
                <a:lnTo>
                  <a:pt x="126162" y="68579"/>
                </a:lnTo>
                <a:close/>
              </a:path>
              <a:path w="1892300" h="127635">
                <a:moveTo>
                  <a:pt x="127254" y="68579"/>
                </a:moveTo>
                <a:lnTo>
                  <a:pt x="127254" y="63246"/>
                </a:lnTo>
                <a:lnTo>
                  <a:pt x="126162" y="68579"/>
                </a:lnTo>
                <a:lnTo>
                  <a:pt x="127254" y="68579"/>
                </a:lnTo>
                <a:close/>
              </a:path>
              <a:path w="1892300" h="127635">
                <a:moveTo>
                  <a:pt x="1815833" y="63246"/>
                </a:moveTo>
                <a:lnTo>
                  <a:pt x="1812198" y="58674"/>
                </a:lnTo>
                <a:lnTo>
                  <a:pt x="126313" y="58674"/>
                </a:lnTo>
                <a:lnTo>
                  <a:pt x="127254" y="63246"/>
                </a:lnTo>
                <a:lnTo>
                  <a:pt x="127254" y="68579"/>
                </a:lnTo>
                <a:lnTo>
                  <a:pt x="1811643" y="68579"/>
                </a:lnTo>
                <a:lnTo>
                  <a:pt x="1815833" y="63246"/>
                </a:lnTo>
                <a:close/>
              </a:path>
              <a:path w="1892300" h="127635">
                <a:moveTo>
                  <a:pt x="1892033" y="63246"/>
                </a:moveTo>
                <a:lnTo>
                  <a:pt x="1765554" y="0"/>
                </a:lnTo>
                <a:lnTo>
                  <a:pt x="1812198" y="58674"/>
                </a:lnTo>
                <a:lnTo>
                  <a:pt x="1815833" y="58674"/>
                </a:lnTo>
                <a:lnTo>
                  <a:pt x="1815833" y="101808"/>
                </a:lnTo>
                <a:lnTo>
                  <a:pt x="1892033" y="63246"/>
                </a:lnTo>
                <a:close/>
              </a:path>
              <a:path w="1892300" h="127635">
                <a:moveTo>
                  <a:pt x="1815833" y="101808"/>
                </a:moveTo>
                <a:lnTo>
                  <a:pt x="1815833" y="68579"/>
                </a:lnTo>
                <a:lnTo>
                  <a:pt x="1811643" y="68579"/>
                </a:lnTo>
                <a:lnTo>
                  <a:pt x="1765554" y="127253"/>
                </a:lnTo>
                <a:lnTo>
                  <a:pt x="1815833" y="101808"/>
                </a:lnTo>
                <a:close/>
              </a:path>
              <a:path w="1892300" h="127635">
                <a:moveTo>
                  <a:pt x="1815833" y="68579"/>
                </a:moveTo>
                <a:lnTo>
                  <a:pt x="1815833" y="63246"/>
                </a:lnTo>
                <a:lnTo>
                  <a:pt x="1811643" y="68579"/>
                </a:lnTo>
                <a:lnTo>
                  <a:pt x="1815833" y="68579"/>
                </a:lnTo>
                <a:close/>
              </a:path>
              <a:path w="1892300" h="127635">
                <a:moveTo>
                  <a:pt x="1815833" y="63246"/>
                </a:moveTo>
                <a:lnTo>
                  <a:pt x="1815833" y="58674"/>
                </a:lnTo>
                <a:lnTo>
                  <a:pt x="1812198" y="58674"/>
                </a:lnTo>
                <a:lnTo>
                  <a:pt x="1815833" y="632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3294773" y="42351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2837573" y="42351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2380373" y="42351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3751973" y="42351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4209173" y="42351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4666373" y="42351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5123573" y="42351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5580773" y="42351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6037973" y="42351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6495173" y="42351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6952360" y="4235196"/>
            <a:ext cx="142506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7409574" y="42351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7866774" y="42351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8323974" y="42351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8781174" y="42351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9238374" y="42351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451239" y="4920996"/>
            <a:ext cx="1295399" cy="22860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446667" y="4916423"/>
            <a:ext cx="1305560" cy="238760"/>
          </a:xfrm>
          <a:custGeom>
            <a:avLst/>
            <a:gdLst/>
            <a:ahLst/>
            <a:cxnLst/>
            <a:rect l="l" t="t" r="r" b="b"/>
            <a:pathLst>
              <a:path w="1305560" h="238760">
                <a:moveTo>
                  <a:pt x="1305306" y="238505"/>
                </a:moveTo>
                <a:lnTo>
                  <a:pt x="13053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295399" y="9905"/>
                </a:lnTo>
                <a:lnTo>
                  <a:pt x="1295399" y="4572"/>
                </a:lnTo>
                <a:lnTo>
                  <a:pt x="1299971" y="9905"/>
                </a:lnTo>
                <a:lnTo>
                  <a:pt x="1299971" y="238505"/>
                </a:lnTo>
                <a:lnTo>
                  <a:pt x="1305306" y="238505"/>
                </a:lnTo>
                <a:close/>
              </a:path>
              <a:path w="1305560" h="23876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1305560" h="238760">
                <a:moveTo>
                  <a:pt x="9906" y="22860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228600"/>
                </a:lnTo>
                <a:lnTo>
                  <a:pt x="9906" y="228600"/>
                </a:lnTo>
                <a:close/>
              </a:path>
              <a:path w="1305560" h="238760">
                <a:moveTo>
                  <a:pt x="1299971" y="228600"/>
                </a:moveTo>
                <a:lnTo>
                  <a:pt x="4571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295399" y="238505"/>
                </a:lnTo>
                <a:lnTo>
                  <a:pt x="1295399" y="233172"/>
                </a:lnTo>
                <a:lnTo>
                  <a:pt x="1299971" y="228600"/>
                </a:lnTo>
                <a:close/>
              </a:path>
              <a:path w="1305560" h="238760">
                <a:moveTo>
                  <a:pt x="9906" y="238505"/>
                </a:moveTo>
                <a:lnTo>
                  <a:pt x="9906" y="233172"/>
                </a:lnTo>
                <a:lnTo>
                  <a:pt x="4571" y="228600"/>
                </a:lnTo>
                <a:lnTo>
                  <a:pt x="4572" y="238505"/>
                </a:lnTo>
                <a:lnTo>
                  <a:pt x="9906" y="238505"/>
                </a:lnTo>
                <a:close/>
              </a:path>
              <a:path w="1305560" h="238760">
                <a:moveTo>
                  <a:pt x="1299971" y="9905"/>
                </a:moveTo>
                <a:lnTo>
                  <a:pt x="1295399" y="4572"/>
                </a:lnTo>
                <a:lnTo>
                  <a:pt x="1295399" y="9905"/>
                </a:lnTo>
                <a:lnTo>
                  <a:pt x="1299971" y="9905"/>
                </a:lnTo>
                <a:close/>
              </a:path>
              <a:path w="1305560" h="238760">
                <a:moveTo>
                  <a:pt x="1299971" y="228600"/>
                </a:moveTo>
                <a:lnTo>
                  <a:pt x="1299971" y="9905"/>
                </a:lnTo>
                <a:lnTo>
                  <a:pt x="1295399" y="9905"/>
                </a:lnTo>
                <a:lnTo>
                  <a:pt x="1295399" y="228600"/>
                </a:lnTo>
                <a:lnTo>
                  <a:pt x="1299971" y="228600"/>
                </a:lnTo>
                <a:close/>
              </a:path>
              <a:path w="1305560" h="238760">
                <a:moveTo>
                  <a:pt x="1299971" y="238505"/>
                </a:moveTo>
                <a:lnTo>
                  <a:pt x="1299971" y="228600"/>
                </a:lnTo>
                <a:lnTo>
                  <a:pt x="1295399" y="233172"/>
                </a:lnTo>
                <a:lnTo>
                  <a:pt x="1295399" y="238505"/>
                </a:lnTo>
                <a:lnTo>
                  <a:pt x="1299971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object 314"/>
          <p:cNvSpPr txBox="1"/>
          <p:nvPr/>
        </p:nvSpPr>
        <p:spPr>
          <a:xfrm>
            <a:off x="2990983" y="4879340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4280039" y="4920996"/>
            <a:ext cx="1295400" cy="228600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4275467" y="4916423"/>
            <a:ext cx="1305560" cy="238760"/>
          </a:xfrm>
          <a:custGeom>
            <a:avLst/>
            <a:gdLst/>
            <a:ahLst/>
            <a:cxnLst/>
            <a:rect l="l" t="t" r="r" b="b"/>
            <a:pathLst>
              <a:path w="1305560" h="238760">
                <a:moveTo>
                  <a:pt x="1305306" y="238505"/>
                </a:moveTo>
                <a:lnTo>
                  <a:pt x="13053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295400" y="9905"/>
                </a:lnTo>
                <a:lnTo>
                  <a:pt x="1295400" y="4572"/>
                </a:lnTo>
                <a:lnTo>
                  <a:pt x="1299972" y="9905"/>
                </a:lnTo>
                <a:lnTo>
                  <a:pt x="1299972" y="238505"/>
                </a:lnTo>
                <a:lnTo>
                  <a:pt x="1305306" y="238505"/>
                </a:lnTo>
                <a:close/>
              </a:path>
              <a:path w="1305560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05560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1305560" h="238760">
                <a:moveTo>
                  <a:pt x="1299972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1295400" y="238505"/>
                </a:lnTo>
                <a:lnTo>
                  <a:pt x="1295400" y="233172"/>
                </a:lnTo>
                <a:lnTo>
                  <a:pt x="1299972" y="228600"/>
                </a:lnTo>
                <a:close/>
              </a:path>
              <a:path w="1305560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1305560" h="238760">
                <a:moveTo>
                  <a:pt x="1299972" y="9905"/>
                </a:moveTo>
                <a:lnTo>
                  <a:pt x="1295400" y="4572"/>
                </a:lnTo>
                <a:lnTo>
                  <a:pt x="1295400" y="9905"/>
                </a:lnTo>
                <a:lnTo>
                  <a:pt x="1299972" y="9905"/>
                </a:lnTo>
                <a:close/>
              </a:path>
              <a:path w="1305560" h="238760">
                <a:moveTo>
                  <a:pt x="1299972" y="228600"/>
                </a:moveTo>
                <a:lnTo>
                  <a:pt x="1299972" y="9905"/>
                </a:lnTo>
                <a:lnTo>
                  <a:pt x="1295400" y="9905"/>
                </a:lnTo>
                <a:lnTo>
                  <a:pt x="1295400" y="228600"/>
                </a:lnTo>
                <a:lnTo>
                  <a:pt x="1299972" y="228600"/>
                </a:lnTo>
                <a:close/>
              </a:path>
              <a:path w="1305560" h="238760">
                <a:moveTo>
                  <a:pt x="1299972" y="238505"/>
                </a:moveTo>
                <a:lnTo>
                  <a:pt x="1299972" y="228600"/>
                </a:lnTo>
                <a:lnTo>
                  <a:pt x="1295400" y="233172"/>
                </a:lnTo>
                <a:lnTo>
                  <a:pt x="1295400" y="238505"/>
                </a:lnTo>
                <a:lnTo>
                  <a:pt x="1299972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object 317"/>
          <p:cNvSpPr txBox="1"/>
          <p:nvPr/>
        </p:nvSpPr>
        <p:spPr>
          <a:xfrm>
            <a:off x="4819783" y="4879340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8" name="object 318"/>
          <p:cNvSpPr/>
          <p:nvPr/>
        </p:nvSpPr>
        <p:spPr>
          <a:xfrm>
            <a:off x="6108839" y="4920996"/>
            <a:ext cx="1295399" cy="228600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6104267" y="4916423"/>
            <a:ext cx="1305560" cy="238760"/>
          </a:xfrm>
          <a:custGeom>
            <a:avLst/>
            <a:gdLst/>
            <a:ahLst/>
            <a:cxnLst/>
            <a:rect l="l" t="t" r="r" b="b"/>
            <a:pathLst>
              <a:path w="1305559" h="238760">
                <a:moveTo>
                  <a:pt x="1305306" y="238505"/>
                </a:moveTo>
                <a:lnTo>
                  <a:pt x="1305306" y="0"/>
                </a:lnTo>
                <a:lnTo>
                  <a:pt x="0" y="0"/>
                </a:lnTo>
                <a:lnTo>
                  <a:pt x="0" y="238505"/>
                </a:lnTo>
                <a:lnTo>
                  <a:pt x="4572" y="23850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1295399" y="9905"/>
                </a:lnTo>
                <a:lnTo>
                  <a:pt x="1295399" y="4572"/>
                </a:lnTo>
                <a:lnTo>
                  <a:pt x="1299959" y="9905"/>
                </a:lnTo>
                <a:lnTo>
                  <a:pt x="1299959" y="238505"/>
                </a:lnTo>
                <a:lnTo>
                  <a:pt x="1305306" y="238505"/>
                </a:lnTo>
                <a:close/>
              </a:path>
              <a:path w="1305559" h="23876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1305559" h="238760">
                <a:moveTo>
                  <a:pt x="9905" y="22860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228600"/>
                </a:lnTo>
                <a:lnTo>
                  <a:pt x="9905" y="228600"/>
                </a:lnTo>
                <a:close/>
              </a:path>
              <a:path w="1305559" h="238760">
                <a:moveTo>
                  <a:pt x="1299959" y="228600"/>
                </a:moveTo>
                <a:lnTo>
                  <a:pt x="4572" y="228600"/>
                </a:lnTo>
                <a:lnTo>
                  <a:pt x="9905" y="233172"/>
                </a:lnTo>
                <a:lnTo>
                  <a:pt x="9905" y="238505"/>
                </a:lnTo>
                <a:lnTo>
                  <a:pt x="1295399" y="238505"/>
                </a:lnTo>
                <a:lnTo>
                  <a:pt x="1295399" y="233172"/>
                </a:lnTo>
                <a:lnTo>
                  <a:pt x="1299959" y="228600"/>
                </a:lnTo>
                <a:close/>
              </a:path>
              <a:path w="1305559" h="238760">
                <a:moveTo>
                  <a:pt x="9905" y="238505"/>
                </a:moveTo>
                <a:lnTo>
                  <a:pt x="9905" y="233172"/>
                </a:lnTo>
                <a:lnTo>
                  <a:pt x="4572" y="228600"/>
                </a:lnTo>
                <a:lnTo>
                  <a:pt x="4572" y="238505"/>
                </a:lnTo>
                <a:lnTo>
                  <a:pt x="9905" y="238505"/>
                </a:lnTo>
                <a:close/>
              </a:path>
              <a:path w="1305559" h="238760">
                <a:moveTo>
                  <a:pt x="1299959" y="9905"/>
                </a:moveTo>
                <a:lnTo>
                  <a:pt x="1295399" y="4572"/>
                </a:lnTo>
                <a:lnTo>
                  <a:pt x="1295399" y="9905"/>
                </a:lnTo>
                <a:lnTo>
                  <a:pt x="1299959" y="9905"/>
                </a:lnTo>
                <a:close/>
              </a:path>
              <a:path w="1305559" h="238760">
                <a:moveTo>
                  <a:pt x="1299959" y="228600"/>
                </a:moveTo>
                <a:lnTo>
                  <a:pt x="1299959" y="9905"/>
                </a:lnTo>
                <a:lnTo>
                  <a:pt x="1295399" y="9905"/>
                </a:lnTo>
                <a:lnTo>
                  <a:pt x="1295399" y="228600"/>
                </a:lnTo>
                <a:lnTo>
                  <a:pt x="1299959" y="228600"/>
                </a:lnTo>
                <a:close/>
              </a:path>
              <a:path w="1305559" h="238760">
                <a:moveTo>
                  <a:pt x="1299959" y="238505"/>
                </a:moveTo>
                <a:lnTo>
                  <a:pt x="1299959" y="228600"/>
                </a:lnTo>
                <a:lnTo>
                  <a:pt x="1295399" y="233172"/>
                </a:lnTo>
                <a:lnTo>
                  <a:pt x="1295399" y="238505"/>
                </a:lnTo>
                <a:lnTo>
                  <a:pt x="12999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6641725" y="4877816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1" name="object 321"/>
          <p:cNvSpPr/>
          <p:nvPr/>
        </p:nvSpPr>
        <p:spPr>
          <a:xfrm>
            <a:off x="7937627" y="4920996"/>
            <a:ext cx="1295400" cy="22860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7933067" y="4916423"/>
            <a:ext cx="1305560" cy="238760"/>
          </a:xfrm>
          <a:custGeom>
            <a:avLst/>
            <a:gdLst/>
            <a:ahLst/>
            <a:cxnLst/>
            <a:rect l="l" t="t" r="r" b="b"/>
            <a:pathLst>
              <a:path w="1305559" h="238760">
                <a:moveTo>
                  <a:pt x="1305305" y="238505"/>
                </a:moveTo>
                <a:lnTo>
                  <a:pt x="1305305" y="0"/>
                </a:lnTo>
                <a:lnTo>
                  <a:pt x="0" y="0"/>
                </a:lnTo>
                <a:lnTo>
                  <a:pt x="0" y="238505"/>
                </a:lnTo>
                <a:lnTo>
                  <a:pt x="4559" y="2385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1295400" y="9905"/>
                </a:lnTo>
                <a:lnTo>
                  <a:pt x="1295400" y="4572"/>
                </a:lnTo>
                <a:lnTo>
                  <a:pt x="1299959" y="9905"/>
                </a:lnTo>
                <a:lnTo>
                  <a:pt x="1299959" y="238505"/>
                </a:lnTo>
                <a:lnTo>
                  <a:pt x="1305305" y="238505"/>
                </a:lnTo>
                <a:close/>
              </a:path>
              <a:path w="1305559" h="2387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1305559" h="238760">
                <a:moveTo>
                  <a:pt x="9906" y="2286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228600"/>
                </a:lnTo>
                <a:lnTo>
                  <a:pt x="9906" y="228600"/>
                </a:lnTo>
                <a:close/>
              </a:path>
              <a:path w="1305559" h="238760">
                <a:moveTo>
                  <a:pt x="1299959" y="228600"/>
                </a:moveTo>
                <a:lnTo>
                  <a:pt x="4559" y="228600"/>
                </a:lnTo>
                <a:lnTo>
                  <a:pt x="9906" y="233172"/>
                </a:lnTo>
                <a:lnTo>
                  <a:pt x="9906" y="238505"/>
                </a:lnTo>
                <a:lnTo>
                  <a:pt x="1295400" y="238505"/>
                </a:lnTo>
                <a:lnTo>
                  <a:pt x="1295400" y="233172"/>
                </a:lnTo>
                <a:lnTo>
                  <a:pt x="1299959" y="228600"/>
                </a:lnTo>
                <a:close/>
              </a:path>
              <a:path w="1305559" h="238760">
                <a:moveTo>
                  <a:pt x="9906" y="238505"/>
                </a:moveTo>
                <a:lnTo>
                  <a:pt x="9906" y="233172"/>
                </a:lnTo>
                <a:lnTo>
                  <a:pt x="4559" y="228600"/>
                </a:lnTo>
                <a:lnTo>
                  <a:pt x="4559" y="238505"/>
                </a:lnTo>
                <a:lnTo>
                  <a:pt x="9906" y="238505"/>
                </a:lnTo>
                <a:close/>
              </a:path>
              <a:path w="1305559" h="238760">
                <a:moveTo>
                  <a:pt x="1299959" y="9905"/>
                </a:moveTo>
                <a:lnTo>
                  <a:pt x="1295400" y="4572"/>
                </a:lnTo>
                <a:lnTo>
                  <a:pt x="1295400" y="9905"/>
                </a:lnTo>
                <a:lnTo>
                  <a:pt x="1299959" y="9905"/>
                </a:lnTo>
                <a:close/>
              </a:path>
              <a:path w="1305559" h="238760">
                <a:moveTo>
                  <a:pt x="1299959" y="228600"/>
                </a:moveTo>
                <a:lnTo>
                  <a:pt x="1299959" y="9905"/>
                </a:lnTo>
                <a:lnTo>
                  <a:pt x="1295400" y="9905"/>
                </a:lnTo>
                <a:lnTo>
                  <a:pt x="1295400" y="228600"/>
                </a:lnTo>
                <a:lnTo>
                  <a:pt x="1299959" y="228600"/>
                </a:lnTo>
                <a:close/>
              </a:path>
              <a:path w="1305559" h="238760">
                <a:moveTo>
                  <a:pt x="1299959" y="238505"/>
                </a:moveTo>
                <a:lnTo>
                  <a:pt x="1299959" y="228600"/>
                </a:lnTo>
                <a:lnTo>
                  <a:pt x="1295400" y="233172"/>
                </a:lnTo>
                <a:lnTo>
                  <a:pt x="1295400" y="238505"/>
                </a:lnTo>
                <a:lnTo>
                  <a:pt x="1299959" y="238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object 323"/>
          <p:cNvSpPr txBox="1"/>
          <p:nvPr/>
        </p:nvSpPr>
        <p:spPr>
          <a:xfrm>
            <a:off x="8470525" y="4877816"/>
            <a:ext cx="229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2441333" y="4682490"/>
            <a:ext cx="238506" cy="2385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2837573" y="46923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3294773" y="46923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3594239" y="4682490"/>
            <a:ext cx="239268" cy="2385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270133" y="4682490"/>
            <a:ext cx="238506" cy="2385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666373" y="46923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5123573" y="46923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5423039" y="4682490"/>
            <a:ext cx="239268" cy="2385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object 332"/>
          <p:cNvSpPr/>
          <p:nvPr/>
        </p:nvSpPr>
        <p:spPr>
          <a:xfrm>
            <a:off x="6098933" y="4682490"/>
            <a:ext cx="238506" cy="2385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6495173" y="46923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object 334"/>
          <p:cNvSpPr/>
          <p:nvPr/>
        </p:nvSpPr>
        <p:spPr>
          <a:xfrm>
            <a:off x="6952360" y="4692396"/>
            <a:ext cx="142506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7251827" y="4682490"/>
            <a:ext cx="239268" cy="2385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6" name="object 336"/>
          <p:cNvSpPr/>
          <p:nvPr/>
        </p:nvSpPr>
        <p:spPr>
          <a:xfrm>
            <a:off x="7927733" y="4682490"/>
            <a:ext cx="238505" cy="2385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8323974" y="46923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8781174" y="46923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9080627" y="4682490"/>
            <a:ext cx="239268" cy="2385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0" name="object 340"/>
          <p:cNvSpPr/>
          <p:nvPr/>
        </p:nvSpPr>
        <p:spPr>
          <a:xfrm>
            <a:off x="2837573" y="51495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2451239" y="5139690"/>
            <a:ext cx="239268" cy="2385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2" name="object 342"/>
          <p:cNvSpPr/>
          <p:nvPr/>
        </p:nvSpPr>
        <p:spPr>
          <a:xfrm>
            <a:off x="3294773" y="51495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3584333" y="5139690"/>
            <a:ext cx="238506" cy="2385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4" name="object 344"/>
          <p:cNvSpPr/>
          <p:nvPr/>
        </p:nvSpPr>
        <p:spPr>
          <a:xfrm>
            <a:off x="4666373" y="51495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4280039" y="5139690"/>
            <a:ext cx="239268" cy="2385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6" name="object 346"/>
          <p:cNvSpPr/>
          <p:nvPr/>
        </p:nvSpPr>
        <p:spPr>
          <a:xfrm>
            <a:off x="5123573" y="51495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5413133" y="5139690"/>
            <a:ext cx="238506" cy="2385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495173" y="51495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108827" y="5139690"/>
            <a:ext cx="239268" cy="2385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6952360" y="5149596"/>
            <a:ext cx="142506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241933" y="5139690"/>
            <a:ext cx="238505" cy="2385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323974" y="51495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7937627" y="5139690"/>
            <a:ext cx="239268" cy="23850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8781174" y="51495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9070733" y="5139690"/>
            <a:ext cx="238505" cy="23850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6" name="object 356"/>
          <p:cNvSpPr/>
          <p:nvPr/>
        </p:nvSpPr>
        <p:spPr>
          <a:xfrm>
            <a:off x="3294773" y="5606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2837573" y="5606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8" name="object 358"/>
          <p:cNvSpPr/>
          <p:nvPr/>
        </p:nvSpPr>
        <p:spPr>
          <a:xfrm>
            <a:off x="2380373" y="5606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3751973" y="5606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0" name="object 360"/>
          <p:cNvSpPr/>
          <p:nvPr/>
        </p:nvSpPr>
        <p:spPr>
          <a:xfrm>
            <a:off x="4209173" y="5606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4666373" y="5606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2" name="object 362"/>
          <p:cNvSpPr/>
          <p:nvPr/>
        </p:nvSpPr>
        <p:spPr>
          <a:xfrm>
            <a:off x="5123573" y="5606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5580773" y="5606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6037973" y="5606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6495173" y="5606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6" name="object 366"/>
          <p:cNvSpPr/>
          <p:nvPr/>
        </p:nvSpPr>
        <p:spPr>
          <a:xfrm>
            <a:off x="6952360" y="5606796"/>
            <a:ext cx="142506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7409574" y="5606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7866774" y="5606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9" name="object 369"/>
          <p:cNvSpPr/>
          <p:nvPr/>
        </p:nvSpPr>
        <p:spPr>
          <a:xfrm>
            <a:off x="8323974" y="5606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8781174" y="5606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1" name="object 371"/>
          <p:cNvSpPr/>
          <p:nvPr/>
        </p:nvSpPr>
        <p:spPr>
          <a:xfrm>
            <a:off x="9238374" y="5606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2" name="object 372"/>
          <p:cNvSpPr txBox="1"/>
          <p:nvPr/>
        </p:nvSpPr>
        <p:spPr>
          <a:xfrm>
            <a:off x="2260984" y="5679440"/>
            <a:ext cx="7239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05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r>
              <a:rPr sz="2800" spc="-610" dirty="0">
                <a:latin typeface="宋体"/>
                <a:cs typeface="宋体"/>
              </a:rPr>
              <a:t> </a:t>
            </a:r>
            <a:r>
              <a:rPr sz="2800" dirty="0">
                <a:latin typeface="宋体"/>
                <a:cs typeface="宋体"/>
              </a:rPr>
              <a:t>⊕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373" name="object 373"/>
          <p:cNvSpPr/>
          <p:nvPr/>
        </p:nvSpPr>
        <p:spPr>
          <a:xfrm>
            <a:off x="3294773" y="5987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4" name="object 374"/>
          <p:cNvSpPr/>
          <p:nvPr/>
        </p:nvSpPr>
        <p:spPr>
          <a:xfrm>
            <a:off x="2837573" y="5987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2380373" y="5987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6" name="object 376"/>
          <p:cNvSpPr/>
          <p:nvPr/>
        </p:nvSpPr>
        <p:spPr>
          <a:xfrm>
            <a:off x="3751973" y="5987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4209173" y="5987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4666373" y="5987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9" name="object 379"/>
          <p:cNvSpPr/>
          <p:nvPr/>
        </p:nvSpPr>
        <p:spPr>
          <a:xfrm>
            <a:off x="5123573" y="5987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5580773" y="5987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1" name="object 381"/>
          <p:cNvSpPr/>
          <p:nvPr/>
        </p:nvSpPr>
        <p:spPr>
          <a:xfrm>
            <a:off x="6037973" y="5987796"/>
            <a:ext cx="142494" cy="2286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6495173" y="5987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6952360" y="5987796"/>
            <a:ext cx="142506" cy="22860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7409574" y="5987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7866774" y="5987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8323974" y="5987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8781174" y="5987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9238374" y="5987796"/>
            <a:ext cx="142493" cy="2286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9" name="object 389"/>
          <p:cNvSpPr txBox="1"/>
          <p:nvPr/>
        </p:nvSpPr>
        <p:spPr>
          <a:xfrm>
            <a:off x="2132209" y="5563616"/>
            <a:ext cx="4324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820" algn="l"/>
                <a:tab pos="916940" algn="l"/>
                <a:tab pos="1369695" algn="l"/>
                <a:tab pos="1821814" algn="l"/>
                <a:tab pos="2274570" algn="l"/>
                <a:tab pos="2800985" algn="l"/>
                <a:tab pos="3253740" algn="l"/>
                <a:tab pos="3706495" algn="l"/>
                <a:tab pos="4159250" algn="l"/>
              </a:tabLst>
            </a:pP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0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1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2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3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4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5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6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7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8	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baseline="-16203" dirty="0">
                <a:latin typeface="Times New Roman"/>
                <a:cs typeface="Times New Roman"/>
              </a:rPr>
              <a:t>9</a:t>
            </a:r>
            <a:endParaRPr sz="1800" baseline="-16203">
              <a:latin typeface="Times New Roman"/>
              <a:cs typeface="Times New Roman"/>
            </a:endParaRPr>
          </a:p>
        </p:txBody>
      </p:sp>
      <p:sp>
        <p:nvSpPr>
          <p:cNvPr id="394" name="object 39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66</a:t>
            </a:fld>
            <a:endParaRPr spc="-5" dirty="0"/>
          </a:p>
        </p:txBody>
      </p:sp>
      <p:sp>
        <p:nvSpPr>
          <p:cNvPr id="390" name="object 390"/>
          <p:cNvSpPr txBox="1"/>
          <p:nvPr/>
        </p:nvSpPr>
        <p:spPr>
          <a:xfrm>
            <a:off x="6692779" y="5608573"/>
            <a:ext cx="251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  <a:tab pos="917575" algn="l"/>
                <a:tab pos="1370330" algn="l"/>
                <a:tab pos="1821814" algn="l"/>
                <a:tab pos="2274570" algn="l"/>
              </a:tabLst>
            </a:pPr>
            <a:r>
              <a:rPr sz="2700" baseline="10802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10	</a:t>
            </a:r>
            <a:r>
              <a:rPr sz="2700" baseline="10802" dirty="0">
                <a:latin typeface="Times New Roman"/>
                <a:cs typeface="Times New Roman"/>
              </a:rPr>
              <a:t>r</a:t>
            </a:r>
            <a:r>
              <a:rPr sz="1200" spc="-45" dirty="0">
                <a:latin typeface="Times New Roman"/>
                <a:cs typeface="Times New Roman"/>
              </a:rPr>
              <a:t>1</a:t>
            </a:r>
            <a:r>
              <a:rPr sz="1200" dirty="0">
                <a:latin typeface="Times New Roman"/>
                <a:cs typeface="Times New Roman"/>
              </a:rPr>
              <a:t>1	</a:t>
            </a:r>
            <a:r>
              <a:rPr sz="2700" baseline="10802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12	</a:t>
            </a:r>
            <a:r>
              <a:rPr sz="2700" baseline="10802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13	</a:t>
            </a:r>
            <a:r>
              <a:rPr sz="2700" baseline="10802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14	</a:t>
            </a:r>
            <a:r>
              <a:rPr sz="2700" baseline="10802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1" name="object 391"/>
          <p:cNvSpPr txBox="1"/>
          <p:nvPr/>
        </p:nvSpPr>
        <p:spPr>
          <a:xfrm>
            <a:off x="1104271" y="4828285"/>
            <a:ext cx="789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highlight>
                  <a:srgbClr val="FFFF00"/>
                </a:highlight>
                <a:latin typeface="宋体"/>
                <a:cs typeface="宋体"/>
              </a:rPr>
              <a:t>列混淆</a:t>
            </a:r>
            <a:endParaRPr sz="2000" dirty="0">
              <a:highlight>
                <a:srgbClr val="FFFF00"/>
              </a:highlight>
              <a:latin typeface="宋体"/>
              <a:cs typeface="宋体"/>
            </a:endParaRPr>
          </a:p>
        </p:txBody>
      </p:sp>
      <p:sp>
        <p:nvSpPr>
          <p:cNvPr id="392" name="object 392"/>
          <p:cNvSpPr txBox="1"/>
          <p:nvPr/>
        </p:nvSpPr>
        <p:spPr>
          <a:xfrm>
            <a:off x="977017" y="5742685"/>
            <a:ext cx="1044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FD1813"/>
                </a:solidFill>
                <a:highlight>
                  <a:srgbClr val="FFFF00"/>
                </a:highlight>
                <a:latin typeface="宋体"/>
                <a:cs typeface="宋体"/>
              </a:rPr>
              <a:t>轮密钥加</a:t>
            </a:r>
            <a:endParaRPr sz="2000" dirty="0">
              <a:highlight>
                <a:srgbClr val="FFFF00"/>
              </a:highlight>
              <a:latin typeface="宋体"/>
              <a:cs typeface="宋体"/>
            </a:endParaRPr>
          </a:p>
        </p:txBody>
      </p:sp>
      <p:sp>
        <p:nvSpPr>
          <p:cNvPr id="393" name="object 393"/>
          <p:cNvSpPr txBox="1"/>
          <p:nvPr/>
        </p:nvSpPr>
        <p:spPr>
          <a:xfrm>
            <a:off x="887102" y="2008586"/>
            <a:ext cx="1300480" cy="8640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5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D1813"/>
                </a:solidFill>
                <a:highlight>
                  <a:srgbClr val="FFFF00"/>
                </a:highlight>
                <a:latin typeface="宋体"/>
                <a:cs typeface="宋体"/>
              </a:rPr>
              <a:t>字节代换 </a:t>
            </a:r>
            <a:r>
              <a:rPr sz="2000" b="1" spc="-5" dirty="0">
                <a:latin typeface="宋体"/>
                <a:cs typeface="宋体"/>
              </a:rPr>
              <a:t>中间态数据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extBox 1">
            <a:extLst>
              <a:ext uri="{FF2B5EF4-FFF2-40B4-BE49-F238E27FC236}">
                <a16:creationId xmlns:a16="http://schemas.microsoft.com/office/drawing/2014/main" id="{527D16E0-4922-4C9F-998B-9420CF5EB9E6}"/>
              </a:ext>
            </a:extLst>
          </p:cNvPr>
          <p:cNvSpPr txBox="1"/>
          <p:nvPr/>
        </p:nvSpPr>
        <p:spPr>
          <a:xfrm>
            <a:off x="1207135" y="373055"/>
            <a:ext cx="20574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AES的分组</a:t>
            </a:r>
          </a:p>
        </p:txBody>
      </p:sp>
      <p:sp>
        <p:nvSpPr>
          <p:cNvPr id="96259" name="TextBox 1">
            <a:extLst>
              <a:ext uri="{FF2B5EF4-FFF2-40B4-BE49-F238E27FC236}">
                <a16:creationId xmlns:a16="http://schemas.microsoft.com/office/drawing/2014/main" id="{7BB698DB-9C1C-418E-8B3D-F660F659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1" y="1647825"/>
            <a:ext cx="721836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600"/>
              </a:lnSpc>
            </a:pP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AES首先将明文按字节分成列组。前4个字节组成第一</a:t>
            </a:r>
          </a:p>
        </p:txBody>
      </p:sp>
      <p:sp>
        <p:nvSpPr>
          <p:cNvPr id="96260" name="TextBox 1">
            <a:extLst>
              <a:ext uri="{FF2B5EF4-FFF2-40B4-BE49-F238E27FC236}">
                <a16:creationId xmlns:a16="http://schemas.microsoft.com/office/drawing/2014/main" id="{7E647727-5C08-4920-852F-40A2F3349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1" y="2143126"/>
            <a:ext cx="8113713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600"/>
              </a:lnSpc>
            </a:pP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列，接下来的4个字节组成第二列，以此类推，如下图所示。</a:t>
            </a:r>
          </a:p>
          <a:p>
            <a:pPr>
              <a:lnSpc>
                <a:spcPts val="1000"/>
              </a:lnSpc>
            </a:pP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2700"/>
              </a:lnSpc>
            </a:pP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如果块为128位，那么就可组成一个4×4的矩阵。</a:t>
            </a:r>
          </a:p>
        </p:txBody>
      </p:sp>
      <p:sp>
        <p:nvSpPr>
          <p:cNvPr id="96262" name="灯片编号占位符 8">
            <a:extLst>
              <a:ext uri="{FF2B5EF4-FFF2-40B4-BE49-F238E27FC236}">
                <a16:creationId xmlns:a16="http://schemas.microsoft.com/office/drawing/2014/main" id="{1E5EA5EF-E14B-4D0A-A07D-074275F70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8700C625-3B37-455E-B3EA-B562B6DE39A0}" type="slidenum">
              <a:rPr lang="en-US" altLang="zh-CN" sz="1600"/>
              <a:pPr algn="r"/>
              <a:t>67</a:t>
            </a:fld>
            <a:endParaRPr lang="en-US" altLang="zh-CN" sz="1600"/>
          </a:p>
        </p:txBody>
      </p:sp>
      <p:grpSp>
        <p:nvGrpSpPr>
          <p:cNvPr id="96263" name="组合 39">
            <a:extLst>
              <a:ext uri="{FF2B5EF4-FFF2-40B4-BE49-F238E27FC236}">
                <a16:creationId xmlns:a16="http://schemas.microsoft.com/office/drawing/2014/main" id="{FAB71EB3-81B9-4741-866E-43C860F2C97E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3095625"/>
            <a:ext cx="9753600" cy="533400"/>
            <a:chOff x="622300" y="3627437"/>
            <a:chExt cx="9753600" cy="533400"/>
          </a:xfrm>
        </p:grpSpPr>
        <p:grpSp>
          <p:nvGrpSpPr>
            <p:cNvPr id="3" name="组合 34">
              <a:extLst>
                <a:ext uri="{FF2B5EF4-FFF2-40B4-BE49-F238E27FC236}">
                  <a16:creationId xmlns:a16="http://schemas.microsoft.com/office/drawing/2014/main" id="{C71F6B90-611B-41B2-9B70-3F1FEAA5F3ED}"/>
                </a:ext>
              </a:extLst>
            </p:cNvPr>
            <p:cNvGrpSpPr/>
            <p:nvPr/>
          </p:nvGrpSpPr>
          <p:grpSpPr>
            <a:xfrm>
              <a:off x="7937500" y="3627437"/>
              <a:ext cx="2438400" cy="533400"/>
              <a:chOff x="622300" y="3627437"/>
              <a:chExt cx="2438400" cy="5334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1C53A0B-324F-4E79-8C0D-D86A4935597E}"/>
                  </a:ext>
                </a:extLst>
              </p:cNvPr>
              <p:cNvSpPr/>
              <p:nvPr/>
            </p:nvSpPr>
            <p:spPr>
              <a:xfrm>
                <a:off x="24511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4A5E7C2-FD8F-466E-87FF-319A61AB663F}"/>
                  </a:ext>
                </a:extLst>
              </p:cNvPr>
              <p:cNvSpPr/>
              <p:nvPr/>
            </p:nvSpPr>
            <p:spPr>
              <a:xfrm>
                <a:off x="18415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CA13FACC-42E8-448E-BDB3-627E985CC37D}"/>
                  </a:ext>
                </a:extLst>
              </p:cNvPr>
              <p:cNvSpPr/>
              <p:nvPr/>
            </p:nvSpPr>
            <p:spPr>
              <a:xfrm>
                <a:off x="12319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C4091B3-C936-41D0-93FC-57AC5E23C45F}"/>
                  </a:ext>
                </a:extLst>
              </p:cNvPr>
              <p:cNvSpPr/>
              <p:nvPr/>
            </p:nvSpPr>
            <p:spPr>
              <a:xfrm>
                <a:off x="6223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4" name="组合 29">
              <a:extLst>
                <a:ext uri="{FF2B5EF4-FFF2-40B4-BE49-F238E27FC236}">
                  <a16:creationId xmlns:a16="http://schemas.microsoft.com/office/drawing/2014/main" id="{3D931FD8-D399-4DF5-B8A6-73F112188B1F}"/>
                </a:ext>
              </a:extLst>
            </p:cNvPr>
            <p:cNvGrpSpPr/>
            <p:nvPr/>
          </p:nvGrpSpPr>
          <p:grpSpPr>
            <a:xfrm>
              <a:off x="5499100" y="3627437"/>
              <a:ext cx="2438400" cy="533400"/>
              <a:chOff x="622300" y="3627437"/>
              <a:chExt cx="2438400" cy="533400"/>
            </a:xfrm>
            <a:solidFill>
              <a:srgbClr val="FFFF00"/>
            </a:solidFill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9092967-57D8-4D40-85A3-31E918BEDC0B}"/>
                  </a:ext>
                </a:extLst>
              </p:cNvPr>
              <p:cNvSpPr/>
              <p:nvPr/>
            </p:nvSpPr>
            <p:spPr>
              <a:xfrm>
                <a:off x="24511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2561221-B741-42A1-B55D-F117806F394A}"/>
                  </a:ext>
                </a:extLst>
              </p:cNvPr>
              <p:cNvSpPr/>
              <p:nvPr/>
            </p:nvSpPr>
            <p:spPr>
              <a:xfrm>
                <a:off x="18415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5B7C4DD-EF00-48C4-8795-675B76B99485}"/>
                  </a:ext>
                </a:extLst>
              </p:cNvPr>
              <p:cNvSpPr/>
              <p:nvPr/>
            </p:nvSpPr>
            <p:spPr>
              <a:xfrm>
                <a:off x="12319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9AB4662E-FF8A-4B1B-8A68-5822C2BEB431}"/>
                  </a:ext>
                </a:extLst>
              </p:cNvPr>
              <p:cNvSpPr/>
              <p:nvPr/>
            </p:nvSpPr>
            <p:spPr>
              <a:xfrm>
                <a:off x="6223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24">
              <a:extLst>
                <a:ext uri="{FF2B5EF4-FFF2-40B4-BE49-F238E27FC236}">
                  <a16:creationId xmlns:a16="http://schemas.microsoft.com/office/drawing/2014/main" id="{E9672208-8579-4690-810B-C2D2FA816147}"/>
                </a:ext>
              </a:extLst>
            </p:cNvPr>
            <p:cNvGrpSpPr/>
            <p:nvPr/>
          </p:nvGrpSpPr>
          <p:grpSpPr>
            <a:xfrm>
              <a:off x="3060700" y="3627437"/>
              <a:ext cx="2438400" cy="533400"/>
              <a:chOff x="622300" y="3627437"/>
              <a:chExt cx="2438400" cy="533400"/>
            </a:xfrm>
            <a:solidFill>
              <a:srgbClr val="92D050"/>
            </a:solidFill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11B0D64-5DF1-4F81-902E-1CE64614B537}"/>
                  </a:ext>
                </a:extLst>
              </p:cNvPr>
              <p:cNvSpPr/>
              <p:nvPr/>
            </p:nvSpPr>
            <p:spPr>
              <a:xfrm>
                <a:off x="24511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817A9879-3CB4-4317-8305-860A87135B3C}"/>
                  </a:ext>
                </a:extLst>
              </p:cNvPr>
              <p:cNvSpPr/>
              <p:nvPr/>
            </p:nvSpPr>
            <p:spPr>
              <a:xfrm>
                <a:off x="18415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9AB7467-F800-4EE1-A31F-F02F2AD9CDC0}"/>
                  </a:ext>
                </a:extLst>
              </p:cNvPr>
              <p:cNvSpPr/>
              <p:nvPr/>
            </p:nvSpPr>
            <p:spPr>
              <a:xfrm>
                <a:off x="12319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5351670-E6C0-4403-BA67-A92CFCE83030}"/>
                  </a:ext>
                </a:extLst>
              </p:cNvPr>
              <p:cNvSpPr/>
              <p:nvPr/>
            </p:nvSpPr>
            <p:spPr>
              <a:xfrm>
                <a:off x="6223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22">
              <a:extLst>
                <a:ext uri="{FF2B5EF4-FFF2-40B4-BE49-F238E27FC236}">
                  <a16:creationId xmlns:a16="http://schemas.microsoft.com/office/drawing/2014/main" id="{762E0E16-DB94-49E1-9B12-0FAF9DBE4993}"/>
                </a:ext>
              </a:extLst>
            </p:cNvPr>
            <p:cNvGrpSpPr/>
            <p:nvPr/>
          </p:nvGrpSpPr>
          <p:grpSpPr>
            <a:xfrm>
              <a:off x="622300" y="3627437"/>
              <a:ext cx="2438400" cy="533400"/>
              <a:chOff x="622300" y="3627437"/>
              <a:chExt cx="2438400" cy="533400"/>
            </a:xfrm>
            <a:solidFill>
              <a:srgbClr val="FF9999"/>
            </a:solidFill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3FAE0456-63B1-4B5A-A128-7027633870B8}"/>
                  </a:ext>
                </a:extLst>
              </p:cNvPr>
              <p:cNvSpPr/>
              <p:nvPr/>
            </p:nvSpPr>
            <p:spPr>
              <a:xfrm>
                <a:off x="24511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41996843-DE96-4C1C-9833-1F1C6670504D}"/>
                  </a:ext>
                </a:extLst>
              </p:cNvPr>
              <p:cNvSpPr/>
              <p:nvPr/>
            </p:nvSpPr>
            <p:spPr>
              <a:xfrm>
                <a:off x="18415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A2958BFC-3DD7-43C1-A481-81B34051FB71}"/>
                  </a:ext>
                </a:extLst>
              </p:cNvPr>
              <p:cNvSpPr/>
              <p:nvPr/>
            </p:nvSpPr>
            <p:spPr>
              <a:xfrm>
                <a:off x="12319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5D4E3E2-A745-4A0F-9498-D203D740C141}"/>
                  </a:ext>
                </a:extLst>
              </p:cNvPr>
              <p:cNvSpPr/>
              <p:nvPr/>
            </p:nvSpPr>
            <p:spPr>
              <a:xfrm>
                <a:off x="622300" y="3627437"/>
                <a:ext cx="609600" cy="533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96273" name="Object 15">
              <a:extLst>
                <a:ext uri="{FF2B5EF4-FFF2-40B4-BE49-F238E27FC236}">
                  <a16:creationId xmlns:a16="http://schemas.microsoft.com/office/drawing/2014/main" id="{4F02388E-012B-4771-A4FE-A030B6545C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06438" y="3627438"/>
            <a:ext cx="2343150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6" r:id="rId3" imgW="1295400" imgH="241300" progId="Equation.DSMT4">
                    <p:embed/>
                  </p:oleObj>
                </mc:Choice>
                <mc:Fallback>
                  <p:oleObj r:id="rId3" imgW="1295400" imgH="241300" progId="Equation.DSMT4">
                    <p:embed/>
                    <p:pic>
                      <p:nvPicPr>
                        <p:cNvPr id="96273" name="Object 15">
                          <a:extLst>
                            <a:ext uri="{FF2B5EF4-FFF2-40B4-BE49-F238E27FC236}">
                              <a16:creationId xmlns:a16="http://schemas.microsoft.com/office/drawing/2014/main" id="{4F02388E-012B-4771-A4FE-A030B6545C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438" y="3627438"/>
                          <a:ext cx="2343150" cy="436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4" name="Object 16">
              <a:extLst>
                <a:ext uri="{FF2B5EF4-FFF2-40B4-BE49-F238E27FC236}">
                  <a16:creationId xmlns:a16="http://schemas.microsoft.com/office/drawing/2014/main" id="{0140BBCF-ACDE-4F33-B943-F058A33864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48013" y="3627438"/>
            <a:ext cx="23336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7" r:id="rId5" imgW="1231366" imgH="241195" progId="Equation.DSMT4">
                    <p:embed/>
                  </p:oleObj>
                </mc:Choice>
                <mc:Fallback>
                  <p:oleObj r:id="rId5" imgW="1231366" imgH="241195" progId="Equation.DSMT4">
                    <p:embed/>
                    <p:pic>
                      <p:nvPicPr>
                        <p:cNvPr id="96274" name="Object 16">
                          <a:extLst>
                            <a:ext uri="{FF2B5EF4-FFF2-40B4-BE49-F238E27FC236}">
                              <a16:creationId xmlns:a16="http://schemas.microsoft.com/office/drawing/2014/main" id="{0140BBCF-ACDE-4F33-B943-F058A33864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013" y="3627438"/>
                          <a:ext cx="233362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5" name="Object 17">
              <a:extLst>
                <a:ext uri="{FF2B5EF4-FFF2-40B4-BE49-F238E27FC236}">
                  <a16:creationId xmlns:a16="http://schemas.microsoft.com/office/drawing/2014/main" id="{413660C4-EB15-4DE7-9D39-BE9FEFA8C0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10213" y="3627438"/>
            <a:ext cx="245427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8" r:id="rId7" imgW="1295400" imgH="241300" progId="Equation.DSMT4">
                    <p:embed/>
                  </p:oleObj>
                </mc:Choice>
                <mc:Fallback>
                  <p:oleObj r:id="rId7" imgW="1295400" imgH="241300" progId="Equation.DSMT4">
                    <p:embed/>
                    <p:pic>
                      <p:nvPicPr>
                        <p:cNvPr id="96275" name="Object 17">
                          <a:extLst>
                            <a:ext uri="{FF2B5EF4-FFF2-40B4-BE49-F238E27FC236}">
                              <a16:creationId xmlns:a16="http://schemas.microsoft.com/office/drawing/2014/main" id="{413660C4-EB15-4DE7-9D39-BE9FEFA8C0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213" y="3627438"/>
                          <a:ext cx="2454275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6" name="Object 18">
              <a:extLst>
                <a:ext uri="{FF2B5EF4-FFF2-40B4-BE49-F238E27FC236}">
                  <a16:creationId xmlns:a16="http://schemas.microsoft.com/office/drawing/2014/main" id="{840DFFD1-F4F7-4452-9864-D52662FA81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61313" y="3627438"/>
            <a:ext cx="240506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9" r:id="rId9" imgW="1269449" imgH="241195" progId="Equation.DSMT4">
                    <p:embed/>
                  </p:oleObj>
                </mc:Choice>
                <mc:Fallback>
                  <p:oleObj r:id="rId9" imgW="1269449" imgH="241195" progId="Equation.DSMT4">
                    <p:embed/>
                    <p:pic>
                      <p:nvPicPr>
                        <p:cNvPr id="96276" name="Object 18">
                          <a:extLst>
                            <a:ext uri="{FF2B5EF4-FFF2-40B4-BE49-F238E27FC236}">
                              <a16:creationId xmlns:a16="http://schemas.microsoft.com/office/drawing/2014/main" id="{840DFFD1-F4F7-4452-9864-D52662FA81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1313" y="3627438"/>
                          <a:ext cx="2405062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6264" name="Object 21">
            <a:extLst>
              <a:ext uri="{FF2B5EF4-FFF2-40B4-BE49-F238E27FC236}">
                <a16:creationId xmlns:a16="http://schemas.microsoft.com/office/drawing/2014/main" id="{74D84D7D-9AEC-42F1-B974-962E54BFB0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137598"/>
              </p:ext>
            </p:extLst>
          </p:nvPr>
        </p:nvGraphicFramePr>
        <p:xfrm>
          <a:off x="3759201" y="4619626"/>
          <a:ext cx="2932113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0" r:id="rId11" imgW="1435100" imgH="939800" progId="Equation.DSMT4">
                  <p:embed/>
                </p:oleObj>
              </mc:Choice>
              <mc:Fallback>
                <p:oleObj r:id="rId11" imgW="1435100" imgH="939800" progId="Equation.DSMT4">
                  <p:embed/>
                  <p:pic>
                    <p:nvPicPr>
                      <p:cNvPr id="96264" name="Object 21">
                        <a:extLst>
                          <a:ext uri="{FF2B5EF4-FFF2-40B4-BE49-F238E27FC236}">
                            <a16:creationId xmlns:a16="http://schemas.microsoft.com/office/drawing/2014/main" id="{74D84D7D-9AEC-42F1-B974-962E54BFB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1" y="4619626"/>
                        <a:ext cx="2932113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45B3F92-7F8C-4AD3-AFB1-7337110C6DCA}"/>
              </a:ext>
            </a:extLst>
          </p:cNvPr>
          <p:cNvCxnSpPr/>
          <p:nvPr/>
        </p:nvCxnSpPr>
        <p:spPr>
          <a:xfrm>
            <a:off x="1689100" y="3629025"/>
            <a:ext cx="2286000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CFA0FFC-2CAF-41DC-88EB-52DE568F53FE}"/>
              </a:ext>
            </a:extLst>
          </p:cNvPr>
          <p:cNvCxnSpPr/>
          <p:nvPr/>
        </p:nvCxnSpPr>
        <p:spPr>
          <a:xfrm>
            <a:off x="3975100" y="3629025"/>
            <a:ext cx="9144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FEB8038-87CB-4749-9882-6E0A5696D000}"/>
              </a:ext>
            </a:extLst>
          </p:cNvPr>
          <p:cNvCxnSpPr/>
          <p:nvPr/>
        </p:nvCxnSpPr>
        <p:spPr>
          <a:xfrm flipH="1">
            <a:off x="5651500" y="3629025"/>
            <a:ext cx="7620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15B5635-1985-4B98-8EF4-4E600EB369BD}"/>
              </a:ext>
            </a:extLst>
          </p:cNvPr>
          <p:cNvCxnSpPr/>
          <p:nvPr/>
        </p:nvCxnSpPr>
        <p:spPr>
          <a:xfrm flipH="1">
            <a:off x="6337300" y="3705225"/>
            <a:ext cx="1828800" cy="1143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bject 2">
            <a:extLst>
              <a:ext uri="{FF2B5EF4-FFF2-40B4-BE49-F238E27FC236}">
                <a16:creationId xmlns:a16="http://schemas.microsoft.com/office/drawing/2014/main" id="{3DD21EFF-964E-4352-8708-1676E3D35EDF}"/>
              </a:ext>
            </a:extLst>
          </p:cNvPr>
          <p:cNvSpPr txBox="1">
            <a:spLocks/>
          </p:cNvSpPr>
          <p:nvPr/>
        </p:nvSpPr>
        <p:spPr>
          <a:xfrm>
            <a:off x="1219714" y="771145"/>
            <a:ext cx="20847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的分组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8" y="695198"/>
            <a:ext cx="61215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3200" b="1" spc="-5" dirty="0">
                <a:solidFill>
                  <a:srgbClr val="000000"/>
                </a:solidFill>
                <a:latin typeface="Arial"/>
                <a:cs typeface="Arial"/>
              </a:rPr>
              <a:t>(1) </a:t>
            </a:r>
            <a:r>
              <a:rPr sz="3200" b="1" spc="-5" dirty="0" err="1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的</a:t>
            </a:r>
            <a:r>
              <a:rPr sz="3200" b="1" spc="-5" dirty="0" err="1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盒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字节代换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ByteSub)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93900" y="2416499"/>
            <a:ext cx="187452" cy="195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3900" y="3356046"/>
            <a:ext cx="187452" cy="1958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93900" y="4291020"/>
            <a:ext cx="187452" cy="1958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28666" y="2236921"/>
            <a:ext cx="2402205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spc="-5" dirty="0">
                <a:latin typeface="宋体"/>
                <a:cs typeface="宋体"/>
              </a:rPr>
              <a:t>盒的替换操作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 err="1">
                <a:latin typeface="Arial"/>
                <a:cs typeface="Arial"/>
              </a:rPr>
              <a:t>S</a:t>
            </a:r>
            <a:r>
              <a:rPr sz="2800" b="1" spc="-5" dirty="0" err="1">
                <a:latin typeface="宋体"/>
                <a:cs typeface="宋体"/>
              </a:rPr>
              <a:t>盒的替换表</a:t>
            </a:r>
            <a:endParaRPr sz="28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Arial"/>
                <a:cs typeface="Arial"/>
              </a:rPr>
              <a:t>S</a:t>
            </a:r>
            <a:r>
              <a:rPr sz="2800" b="1" spc="-5" dirty="0">
                <a:latin typeface="宋体"/>
                <a:cs typeface="宋体"/>
              </a:rPr>
              <a:t>盒替换举例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68</a:t>
            </a:fld>
            <a:endParaRPr spc="-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立方体 57">
            <a:extLst>
              <a:ext uri="{FF2B5EF4-FFF2-40B4-BE49-F238E27FC236}">
                <a16:creationId xmlns:a16="http://schemas.microsoft.com/office/drawing/2014/main" id="{AE2F8385-2BFC-4C95-8E9D-7A5F351A5E77}"/>
              </a:ext>
            </a:extLst>
          </p:cNvPr>
          <p:cNvSpPr/>
          <p:nvPr/>
        </p:nvSpPr>
        <p:spPr>
          <a:xfrm>
            <a:off x="5270500" y="3324226"/>
            <a:ext cx="990600" cy="762000"/>
          </a:xfrm>
          <a:prstGeom prst="cube">
            <a:avLst/>
          </a:prstGeom>
          <a:solidFill>
            <a:srgbClr val="FF33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pSp>
        <p:nvGrpSpPr>
          <p:cNvPr id="98307" name="组合 55">
            <a:extLst>
              <a:ext uri="{FF2B5EF4-FFF2-40B4-BE49-F238E27FC236}">
                <a16:creationId xmlns:a16="http://schemas.microsoft.com/office/drawing/2014/main" id="{F79B3953-2257-4590-ABB7-060F41950789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4178301"/>
            <a:ext cx="3352800" cy="2362200"/>
            <a:chOff x="6794500" y="2103437"/>
            <a:chExt cx="3352800" cy="2362200"/>
          </a:xfrm>
        </p:grpSpPr>
        <p:grpSp>
          <p:nvGrpSpPr>
            <p:cNvPr id="4" name="组合 35">
              <a:extLst>
                <a:ext uri="{FF2B5EF4-FFF2-40B4-BE49-F238E27FC236}">
                  <a16:creationId xmlns:a16="http://schemas.microsoft.com/office/drawing/2014/main" id="{475A41AE-EBCC-4521-8D3B-2F566D48846D}"/>
                </a:ext>
              </a:extLst>
            </p:cNvPr>
            <p:cNvGrpSpPr/>
            <p:nvPr/>
          </p:nvGrpSpPr>
          <p:grpSpPr>
            <a:xfrm>
              <a:off x="9309100" y="2103437"/>
              <a:ext cx="838200" cy="2362200"/>
              <a:chOff x="1384300" y="4618037"/>
              <a:chExt cx="533400" cy="1828800"/>
            </a:xfrm>
            <a:solidFill>
              <a:srgbClr val="9966FF"/>
            </a:solidFill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9956ADFD-4140-4BAA-A779-1127A8BA14E2}"/>
                  </a:ext>
                </a:extLst>
              </p:cNvPr>
              <p:cNvSpPr/>
              <p:nvPr/>
            </p:nvSpPr>
            <p:spPr>
              <a:xfrm>
                <a:off x="1384300" y="59896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DA5F23F8-A9ED-46CF-8F72-1338A72F2C35}"/>
                  </a:ext>
                </a:extLst>
              </p:cNvPr>
              <p:cNvSpPr/>
              <p:nvPr/>
            </p:nvSpPr>
            <p:spPr>
              <a:xfrm>
                <a:off x="1384300" y="55324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B0B3FE4-A27F-4BBE-8211-EA91F8E6C62F}"/>
                  </a:ext>
                </a:extLst>
              </p:cNvPr>
              <p:cNvSpPr/>
              <p:nvPr/>
            </p:nvSpPr>
            <p:spPr>
              <a:xfrm>
                <a:off x="1384300" y="50752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2DE1B61-B277-48E6-AEBA-05A26E51FFD1}"/>
                  </a:ext>
                </a:extLst>
              </p:cNvPr>
              <p:cNvSpPr/>
              <p:nvPr/>
            </p:nvSpPr>
            <p:spPr>
              <a:xfrm>
                <a:off x="1384300" y="46180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5" name="组合 40">
              <a:extLst>
                <a:ext uri="{FF2B5EF4-FFF2-40B4-BE49-F238E27FC236}">
                  <a16:creationId xmlns:a16="http://schemas.microsoft.com/office/drawing/2014/main" id="{6CCB637A-8403-4D92-A347-8950469C5A4C}"/>
                </a:ext>
              </a:extLst>
            </p:cNvPr>
            <p:cNvGrpSpPr/>
            <p:nvPr/>
          </p:nvGrpSpPr>
          <p:grpSpPr>
            <a:xfrm>
              <a:off x="8470900" y="2103437"/>
              <a:ext cx="838200" cy="2362200"/>
              <a:chOff x="1384300" y="4618037"/>
              <a:chExt cx="533400" cy="1828800"/>
            </a:xfrm>
            <a:solidFill>
              <a:srgbClr val="FFFF00"/>
            </a:solidFill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52C0A00-E3B0-472B-AF88-7692FA550110}"/>
                  </a:ext>
                </a:extLst>
              </p:cNvPr>
              <p:cNvSpPr/>
              <p:nvPr/>
            </p:nvSpPr>
            <p:spPr>
              <a:xfrm>
                <a:off x="1384300" y="59896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8C4CFE4-F245-4568-B317-F30D25ED9F35}"/>
                  </a:ext>
                </a:extLst>
              </p:cNvPr>
              <p:cNvSpPr/>
              <p:nvPr/>
            </p:nvSpPr>
            <p:spPr>
              <a:xfrm>
                <a:off x="1384300" y="55324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98409DD-C000-4702-93DB-04B79848925F}"/>
                  </a:ext>
                </a:extLst>
              </p:cNvPr>
              <p:cNvSpPr/>
              <p:nvPr/>
            </p:nvSpPr>
            <p:spPr>
              <a:xfrm>
                <a:off x="1384300" y="50752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C167785B-2C08-4DD3-814A-2380D03446A2}"/>
                  </a:ext>
                </a:extLst>
              </p:cNvPr>
              <p:cNvSpPr/>
              <p:nvPr/>
            </p:nvSpPr>
            <p:spPr>
              <a:xfrm>
                <a:off x="1384300" y="46180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组合 45">
              <a:extLst>
                <a:ext uri="{FF2B5EF4-FFF2-40B4-BE49-F238E27FC236}">
                  <a16:creationId xmlns:a16="http://schemas.microsoft.com/office/drawing/2014/main" id="{F1469B03-02B2-49DE-A127-1AE22B641485}"/>
                </a:ext>
              </a:extLst>
            </p:cNvPr>
            <p:cNvGrpSpPr/>
            <p:nvPr/>
          </p:nvGrpSpPr>
          <p:grpSpPr>
            <a:xfrm>
              <a:off x="7632700" y="2103437"/>
              <a:ext cx="838200" cy="2362200"/>
              <a:chOff x="1384300" y="4618037"/>
              <a:chExt cx="533400" cy="1828800"/>
            </a:xfrm>
            <a:solidFill>
              <a:srgbClr val="92D050"/>
            </a:solidFill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35B87C8-2A90-49A0-B0B1-C033BC8B4682}"/>
                  </a:ext>
                </a:extLst>
              </p:cNvPr>
              <p:cNvSpPr/>
              <p:nvPr/>
            </p:nvSpPr>
            <p:spPr>
              <a:xfrm>
                <a:off x="1384300" y="59896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F1325F1-7EA5-4665-A412-43409673069D}"/>
                  </a:ext>
                </a:extLst>
              </p:cNvPr>
              <p:cNvSpPr/>
              <p:nvPr/>
            </p:nvSpPr>
            <p:spPr>
              <a:xfrm>
                <a:off x="1384300" y="55324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B47ECFB-67D1-4D20-9654-33BA43E43401}"/>
                  </a:ext>
                </a:extLst>
              </p:cNvPr>
              <p:cNvSpPr/>
              <p:nvPr/>
            </p:nvSpPr>
            <p:spPr>
              <a:xfrm>
                <a:off x="1384300" y="50752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CC2F393-C7D8-412B-BE7C-FC530424D071}"/>
                  </a:ext>
                </a:extLst>
              </p:cNvPr>
              <p:cNvSpPr/>
              <p:nvPr/>
            </p:nvSpPr>
            <p:spPr>
              <a:xfrm>
                <a:off x="1384300" y="46180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7" name="组合 50">
              <a:extLst>
                <a:ext uri="{FF2B5EF4-FFF2-40B4-BE49-F238E27FC236}">
                  <a16:creationId xmlns:a16="http://schemas.microsoft.com/office/drawing/2014/main" id="{E8F9DA5F-5215-4CD0-AE46-3E58F3A43041}"/>
                </a:ext>
              </a:extLst>
            </p:cNvPr>
            <p:cNvGrpSpPr/>
            <p:nvPr/>
          </p:nvGrpSpPr>
          <p:grpSpPr>
            <a:xfrm>
              <a:off x="6794500" y="2103437"/>
              <a:ext cx="838200" cy="2362200"/>
              <a:chOff x="1384300" y="4618037"/>
              <a:chExt cx="533400" cy="1828800"/>
            </a:xfrm>
            <a:solidFill>
              <a:srgbClr val="FF9999"/>
            </a:solidFill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43EA6D92-0EC2-448E-A219-740C0CE524BA}"/>
                  </a:ext>
                </a:extLst>
              </p:cNvPr>
              <p:cNvSpPr/>
              <p:nvPr/>
            </p:nvSpPr>
            <p:spPr>
              <a:xfrm>
                <a:off x="1384300" y="59896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78C2723-35F6-4A8D-A69F-0F56CED334F1}"/>
                  </a:ext>
                </a:extLst>
              </p:cNvPr>
              <p:cNvSpPr/>
              <p:nvPr/>
            </p:nvSpPr>
            <p:spPr>
              <a:xfrm>
                <a:off x="1384300" y="55324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CDB1DE7F-9CB1-4FB7-9684-6C715D4A4598}"/>
                  </a:ext>
                </a:extLst>
              </p:cNvPr>
              <p:cNvSpPr/>
              <p:nvPr/>
            </p:nvSpPr>
            <p:spPr>
              <a:xfrm>
                <a:off x="1384300" y="50752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E69C7C0-AB99-4CCD-B7E7-8F3F842FA473}"/>
                  </a:ext>
                </a:extLst>
              </p:cNvPr>
              <p:cNvSpPr/>
              <p:nvPr/>
            </p:nvSpPr>
            <p:spPr>
              <a:xfrm>
                <a:off x="1384300" y="4618037"/>
                <a:ext cx="533400" cy="4572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</p:grpSp>
      <p:grpSp>
        <p:nvGrpSpPr>
          <p:cNvPr id="8" name="组合 30">
            <a:extLst>
              <a:ext uri="{FF2B5EF4-FFF2-40B4-BE49-F238E27FC236}">
                <a16:creationId xmlns:a16="http://schemas.microsoft.com/office/drawing/2014/main" id="{07020F5C-868C-4A32-82E8-18C76AC3CE96}"/>
              </a:ext>
            </a:extLst>
          </p:cNvPr>
          <p:cNvGrpSpPr/>
          <p:nvPr/>
        </p:nvGrpSpPr>
        <p:grpSpPr>
          <a:xfrm>
            <a:off x="3517900" y="4162413"/>
            <a:ext cx="838200" cy="2362200"/>
            <a:chOff x="1384300" y="4618037"/>
            <a:chExt cx="533400" cy="1828800"/>
          </a:xfrm>
          <a:solidFill>
            <a:srgbClr val="9966FF"/>
          </a:solidFill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9527366-8BD1-463C-8D9A-0538FF0E5F27}"/>
                </a:ext>
              </a:extLst>
            </p:cNvPr>
            <p:cNvSpPr/>
            <p:nvPr/>
          </p:nvSpPr>
          <p:spPr>
            <a:xfrm>
              <a:off x="1384300" y="59896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7E4DC31-B7C7-41DF-ACA1-52A4B3065911}"/>
                </a:ext>
              </a:extLst>
            </p:cNvPr>
            <p:cNvSpPr/>
            <p:nvPr/>
          </p:nvSpPr>
          <p:spPr>
            <a:xfrm>
              <a:off x="1384300" y="55324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0AC34D29-31E5-4522-8F7D-EE489F59C197}"/>
                </a:ext>
              </a:extLst>
            </p:cNvPr>
            <p:cNvSpPr/>
            <p:nvPr/>
          </p:nvSpPr>
          <p:spPr>
            <a:xfrm>
              <a:off x="1384300" y="50752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C17C14EA-939D-4D29-8D3D-E116F7F5D013}"/>
                </a:ext>
              </a:extLst>
            </p:cNvPr>
            <p:cNvSpPr/>
            <p:nvPr/>
          </p:nvSpPr>
          <p:spPr>
            <a:xfrm>
              <a:off x="1384300" y="46180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9" name="组合 25">
            <a:extLst>
              <a:ext uri="{FF2B5EF4-FFF2-40B4-BE49-F238E27FC236}">
                <a16:creationId xmlns:a16="http://schemas.microsoft.com/office/drawing/2014/main" id="{E2DD31A6-BB55-4309-95F4-197DFE9ADB2B}"/>
              </a:ext>
            </a:extLst>
          </p:cNvPr>
          <p:cNvGrpSpPr/>
          <p:nvPr/>
        </p:nvGrpSpPr>
        <p:grpSpPr>
          <a:xfrm>
            <a:off x="2679700" y="4162413"/>
            <a:ext cx="838200" cy="2362200"/>
            <a:chOff x="1384300" y="4618037"/>
            <a:chExt cx="533400" cy="1828800"/>
          </a:xfrm>
          <a:solidFill>
            <a:srgbClr val="FFFF00"/>
          </a:solidFill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C4F738D-0C9E-45BD-960F-67C344A1C0D2}"/>
                </a:ext>
              </a:extLst>
            </p:cNvPr>
            <p:cNvSpPr/>
            <p:nvPr/>
          </p:nvSpPr>
          <p:spPr>
            <a:xfrm>
              <a:off x="1384300" y="59896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70A5660-4474-4DBC-92C0-34BB4A2D318D}"/>
                </a:ext>
              </a:extLst>
            </p:cNvPr>
            <p:cNvSpPr/>
            <p:nvPr/>
          </p:nvSpPr>
          <p:spPr>
            <a:xfrm>
              <a:off x="1384300" y="55324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577F509-0128-4ED2-9777-571CB06DF3FD}"/>
                </a:ext>
              </a:extLst>
            </p:cNvPr>
            <p:cNvSpPr/>
            <p:nvPr/>
          </p:nvSpPr>
          <p:spPr>
            <a:xfrm>
              <a:off x="1384300" y="50752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C05C6F7-2822-4E3A-97D8-39FEDA73C082}"/>
                </a:ext>
              </a:extLst>
            </p:cNvPr>
            <p:cNvSpPr/>
            <p:nvPr/>
          </p:nvSpPr>
          <p:spPr>
            <a:xfrm>
              <a:off x="1384300" y="46180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0" name="组合 20">
            <a:extLst>
              <a:ext uri="{FF2B5EF4-FFF2-40B4-BE49-F238E27FC236}">
                <a16:creationId xmlns:a16="http://schemas.microsoft.com/office/drawing/2014/main" id="{D083F3D5-B3D4-4B24-908F-B42F4A20C84C}"/>
              </a:ext>
            </a:extLst>
          </p:cNvPr>
          <p:cNvGrpSpPr/>
          <p:nvPr/>
        </p:nvGrpSpPr>
        <p:grpSpPr>
          <a:xfrm>
            <a:off x="1841500" y="4162413"/>
            <a:ext cx="838200" cy="2362200"/>
            <a:chOff x="1384300" y="4618037"/>
            <a:chExt cx="533400" cy="1828800"/>
          </a:xfrm>
          <a:solidFill>
            <a:srgbClr val="92D050"/>
          </a:solidFill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2881EF8-678E-4844-880E-9F5E2D9D1768}"/>
                </a:ext>
              </a:extLst>
            </p:cNvPr>
            <p:cNvSpPr/>
            <p:nvPr/>
          </p:nvSpPr>
          <p:spPr>
            <a:xfrm>
              <a:off x="1384300" y="59896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9EB4ADC-9F1F-49D7-BD36-4FD4DCFCFA18}"/>
                </a:ext>
              </a:extLst>
            </p:cNvPr>
            <p:cNvSpPr/>
            <p:nvPr/>
          </p:nvSpPr>
          <p:spPr>
            <a:xfrm>
              <a:off x="1384300" y="55324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E507F00-680E-488C-B93C-C1D823B73406}"/>
                </a:ext>
              </a:extLst>
            </p:cNvPr>
            <p:cNvSpPr/>
            <p:nvPr/>
          </p:nvSpPr>
          <p:spPr>
            <a:xfrm>
              <a:off x="1384300" y="50752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1F251D9-FCD0-486B-B1D1-B74C92F3AD27}"/>
                </a:ext>
              </a:extLst>
            </p:cNvPr>
            <p:cNvSpPr/>
            <p:nvPr/>
          </p:nvSpPr>
          <p:spPr>
            <a:xfrm>
              <a:off x="1384300" y="46180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1" name="组合 18">
            <a:extLst>
              <a:ext uri="{FF2B5EF4-FFF2-40B4-BE49-F238E27FC236}">
                <a16:creationId xmlns:a16="http://schemas.microsoft.com/office/drawing/2014/main" id="{AC6A4A07-618F-406B-955E-48A507C6C01E}"/>
              </a:ext>
            </a:extLst>
          </p:cNvPr>
          <p:cNvGrpSpPr/>
          <p:nvPr/>
        </p:nvGrpSpPr>
        <p:grpSpPr>
          <a:xfrm>
            <a:off x="1003300" y="4162413"/>
            <a:ext cx="838200" cy="2362200"/>
            <a:chOff x="1384300" y="4618037"/>
            <a:chExt cx="533400" cy="1828800"/>
          </a:xfrm>
          <a:solidFill>
            <a:srgbClr val="FF9999"/>
          </a:solidFill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FED379F-B163-4279-A56F-2876CAC7A3A6}"/>
                </a:ext>
              </a:extLst>
            </p:cNvPr>
            <p:cNvSpPr/>
            <p:nvPr/>
          </p:nvSpPr>
          <p:spPr>
            <a:xfrm>
              <a:off x="1384300" y="59896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1B3AD64-23A9-484C-B98F-1BEDDB0EF827}"/>
                </a:ext>
              </a:extLst>
            </p:cNvPr>
            <p:cNvSpPr/>
            <p:nvPr/>
          </p:nvSpPr>
          <p:spPr>
            <a:xfrm>
              <a:off x="1384300" y="55324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E84AA25-C7E2-4919-9F16-9464719D6045}"/>
                </a:ext>
              </a:extLst>
            </p:cNvPr>
            <p:cNvSpPr/>
            <p:nvPr/>
          </p:nvSpPr>
          <p:spPr>
            <a:xfrm>
              <a:off x="1384300" y="50752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8D57700-7D39-4F45-8430-124B207EA775}"/>
                </a:ext>
              </a:extLst>
            </p:cNvPr>
            <p:cNvSpPr/>
            <p:nvPr/>
          </p:nvSpPr>
          <p:spPr>
            <a:xfrm>
              <a:off x="1384300" y="4618037"/>
              <a:ext cx="53340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98312" name="TextBox 1">
            <a:extLst>
              <a:ext uri="{FF2B5EF4-FFF2-40B4-BE49-F238E27FC236}">
                <a16:creationId xmlns:a16="http://schemas.microsoft.com/office/drawing/2014/main" id="{B8385420-6179-4C88-A72C-10C798012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" y="1724025"/>
            <a:ext cx="8342027" cy="1337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152400" algn="l"/>
                <a:tab pos="812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52400" algn="l"/>
                <a:tab pos="812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52400" algn="l"/>
                <a:tab pos="812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52400" algn="l"/>
                <a:tab pos="812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52400" algn="l"/>
                <a:tab pos="812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812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812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812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812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000"/>
              </a:lnSpc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ts val="27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列的每个元素作为输入用来指定S盒的地址：前4位指定</a:t>
            </a:r>
          </a:p>
          <a:p>
            <a:pPr>
              <a:lnSpc>
                <a:spcPts val="34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S盒的行，后4位指定S盒的列。由行和列所确定的S盒位置的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  <a:r>
              <a:rPr lang="en-US" altLang="zh-CN" sz="2400" dirty="0" err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元素取代了明文矩阵中相应位置的元素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832C912-661D-474F-9E1F-AD8F412B3BBB}"/>
              </a:ext>
            </a:extLst>
          </p:cNvPr>
          <p:cNvSpPr txBox="1"/>
          <p:nvPr/>
        </p:nvSpPr>
        <p:spPr>
          <a:xfrm>
            <a:off x="5346701" y="3552827"/>
            <a:ext cx="637995" cy="48218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altLang="zh-CN" sz="319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S盒</a:t>
            </a:r>
          </a:p>
        </p:txBody>
      </p:sp>
      <p:sp>
        <p:nvSpPr>
          <p:cNvPr id="98315" name="灯片编号占位符 10">
            <a:extLst>
              <a:ext uri="{FF2B5EF4-FFF2-40B4-BE49-F238E27FC236}">
                <a16:creationId xmlns:a16="http://schemas.microsoft.com/office/drawing/2014/main" id="{5DB1EFA2-C8FC-46A8-8559-0D1AC24BB8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BE5A5DCB-53F1-43A9-9391-F06793928B83}" type="slidenum">
              <a:rPr lang="en-US" altLang="zh-CN" sz="1600"/>
              <a:pPr algn="r"/>
              <a:t>69</a:t>
            </a:fld>
            <a:endParaRPr lang="en-US" altLang="zh-CN" sz="1600"/>
          </a:p>
        </p:txBody>
      </p:sp>
      <p:sp>
        <p:nvSpPr>
          <p:cNvPr id="60" name="立方体 59">
            <a:extLst>
              <a:ext uri="{FF2B5EF4-FFF2-40B4-BE49-F238E27FC236}">
                <a16:creationId xmlns:a16="http://schemas.microsoft.com/office/drawing/2014/main" id="{BBF21E2C-A02D-4520-8A7D-7449E1CC9C10}"/>
              </a:ext>
            </a:extLst>
          </p:cNvPr>
          <p:cNvSpPr/>
          <p:nvPr/>
        </p:nvSpPr>
        <p:spPr>
          <a:xfrm>
            <a:off x="8242300" y="4695826"/>
            <a:ext cx="990600" cy="762000"/>
          </a:xfrm>
          <a:prstGeom prst="cub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59" name="立方体 58">
            <a:extLst>
              <a:ext uri="{FF2B5EF4-FFF2-40B4-BE49-F238E27FC236}">
                <a16:creationId xmlns:a16="http://schemas.microsoft.com/office/drawing/2014/main" id="{EFB4A704-A6BC-4CDB-B897-ACDD36D5957A}"/>
              </a:ext>
            </a:extLst>
          </p:cNvPr>
          <p:cNvSpPr/>
          <p:nvPr/>
        </p:nvSpPr>
        <p:spPr>
          <a:xfrm>
            <a:off x="2679700" y="4543426"/>
            <a:ext cx="990600" cy="762000"/>
          </a:xfrm>
          <a:prstGeom prst="cube">
            <a:avLst/>
          </a:prstGeom>
          <a:solidFill>
            <a:srgbClr val="FFFF0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graphicFrame>
        <p:nvGraphicFramePr>
          <p:cNvPr id="98318" name="Object 5">
            <a:extLst>
              <a:ext uri="{FF2B5EF4-FFF2-40B4-BE49-F238E27FC236}">
                <a16:creationId xmlns:a16="http://schemas.microsoft.com/office/drawing/2014/main" id="{15278C80-152C-4D10-84D8-2E4BCD5A1B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962654"/>
              </p:ext>
            </p:extLst>
          </p:nvPr>
        </p:nvGraphicFramePr>
        <p:xfrm>
          <a:off x="850900" y="4086226"/>
          <a:ext cx="3606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2" r:id="rId3" imgW="1435100" imgH="939800" progId="Equation.DSMT4">
                  <p:embed/>
                </p:oleObj>
              </mc:Choice>
              <mc:Fallback>
                <p:oleObj r:id="rId3" imgW="1435100" imgH="939800" progId="Equation.DSMT4">
                  <p:embed/>
                  <p:pic>
                    <p:nvPicPr>
                      <p:cNvPr id="98318" name="Object 5">
                        <a:extLst>
                          <a:ext uri="{FF2B5EF4-FFF2-40B4-BE49-F238E27FC236}">
                            <a16:creationId xmlns:a16="http://schemas.microsoft.com/office/drawing/2014/main" id="{15278C80-152C-4D10-84D8-2E4BCD5A1B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4086226"/>
                        <a:ext cx="3606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9" name="Object 4">
            <a:extLst>
              <a:ext uri="{FF2B5EF4-FFF2-40B4-BE49-F238E27FC236}">
                <a16:creationId xmlns:a16="http://schemas.microsoft.com/office/drawing/2014/main" id="{F75C78C7-BA7D-4DC3-B2FF-5F6B304F8A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65900" y="4178301"/>
          <a:ext cx="34798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3" r:id="rId5" imgW="1384300" imgH="939800" progId="Equation.DSMT4">
                  <p:embed/>
                </p:oleObj>
              </mc:Choice>
              <mc:Fallback>
                <p:oleObj r:id="rId5" imgW="1384300" imgH="939800" progId="Equation.DSMT4">
                  <p:embed/>
                  <p:pic>
                    <p:nvPicPr>
                      <p:cNvPr id="98319" name="Object 4">
                        <a:extLst>
                          <a:ext uri="{FF2B5EF4-FFF2-40B4-BE49-F238E27FC236}">
                            <a16:creationId xmlns:a16="http://schemas.microsoft.com/office/drawing/2014/main" id="{F75C78C7-BA7D-4DC3-B2FF-5F6B304F8A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4178301"/>
                        <a:ext cx="34798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4691332C-2CDE-43FD-A032-4CC3D1E01A41}"/>
              </a:ext>
            </a:extLst>
          </p:cNvPr>
          <p:cNvCxnSpPr>
            <a:endCxn id="58" idx="2"/>
          </p:cNvCxnSpPr>
          <p:nvPr/>
        </p:nvCxnSpPr>
        <p:spPr>
          <a:xfrm flipV="1">
            <a:off x="3441700" y="3800476"/>
            <a:ext cx="1828800" cy="895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5ADC2DF8-DCBD-4C01-A948-82B156CCD5F9}"/>
              </a:ext>
            </a:extLst>
          </p:cNvPr>
          <p:cNvCxnSpPr>
            <a:endCxn id="58" idx="2"/>
          </p:cNvCxnSpPr>
          <p:nvPr/>
        </p:nvCxnSpPr>
        <p:spPr>
          <a:xfrm>
            <a:off x="6184900" y="3762376"/>
            <a:ext cx="2133600" cy="10858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右箭头 64">
            <a:extLst>
              <a:ext uri="{FF2B5EF4-FFF2-40B4-BE49-F238E27FC236}">
                <a16:creationId xmlns:a16="http://schemas.microsoft.com/office/drawing/2014/main" id="{8D47D787-5315-4686-805B-39F849402DD2}"/>
              </a:ext>
            </a:extLst>
          </p:cNvPr>
          <p:cNvSpPr/>
          <p:nvPr/>
        </p:nvSpPr>
        <p:spPr>
          <a:xfrm>
            <a:off x="4508500" y="5153026"/>
            <a:ext cx="2057400" cy="152400"/>
          </a:xfrm>
          <a:prstGeom prst="rightArrow">
            <a:avLst/>
          </a:prstGeom>
          <a:solidFill>
            <a:srgbClr val="66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5250" name="矩形 65">
            <a:extLst>
              <a:ext uri="{FF2B5EF4-FFF2-40B4-BE49-F238E27FC236}">
                <a16:creationId xmlns:a16="http://schemas.microsoft.com/office/drawing/2014/main" id="{EEEC79A9-9096-4A62-935B-56C3F4F35C39}"/>
              </a:ext>
            </a:extLst>
          </p:cNvPr>
          <p:cNvSpPr/>
          <p:nvPr/>
        </p:nvSpPr>
        <p:spPr>
          <a:xfrm>
            <a:off x="1232535" y="348298"/>
            <a:ext cx="3154680" cy="539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defTabSz="0">
              <a:lnSpc>
                <a:spcPts val="3500"/>
              </a:lnSpc>
              <a:tabLst>
                <a:tab pos="152400" algn="l"/>
                <a:tab pos="812800" algn="l"/>
              </a:tabLst>
              <a:defRPr/>
            </a:pP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S盒的替换操作</a:t>
            </a:r>
          </a:p>
        </p:txBody>
      </p:sp>
      <p:sp>
        <p:nvSpPr>
          <p:cNvPr id="56" name="object 37">
            <a:extLst>
              <a:ext uri="{FF2B5EF4-FFF2-40B4-BE49-F238E27FC236}">
                <a16:creationId xmlns:a16="http://schemas.microsoft.com/office/drawing/2014/main" id="{456E5A9E-F06A-4D22-8A99-73472541F02B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2743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盒的替换操作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分组密码的置换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307" y="2161032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307" y="4081271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25073" y="2005838"/>
            <a:ext cx="8174355" cy="423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对于一个分组长度</a:t>
            </a:r>
            <a:r>
              <a:rPr sz="2400" b="1" spc="-10" dirty="0">
                <a:latin typeface="宋体"/>
                <a:cs typeface="宋体"/>
              </a:rPr>
              <a:t>为</a:t>
            </a:r>
            <a:r>
              <a:rPr sz="2400" b="1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的分组密码，不同的密钥对应不同的加</a:t>
            </a:r>
            <a:endParaRPr sz="2400">
              <a:latin typeface="宋体"/>
              <a:cs typeface="宋体"/>
            </a:endParaRPr>
          </a:p>
          <a:p>
            <a:pPr marL="12700" marR="12065">
              <a:lnSpc>
                <a:spcPct val="175000"/>
              </a:lnSpc>
            </a:pPr>
            <a:r>
              <a:rPr sz="2400" b="1" dirty="0">
                <a:latin typeface="宋体"/>
                <a:cs typeface="宋体"/>
              </a:rPr>
              <a:t>密解密变换，即，对于给定的密钥</a:t>
            </a:r>
            <a:r>
              <a:rPr sz="2400" b="1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，加密变</a:t>
            </a:r>
            <a:r>
              <a:rPr sz="2400" b="1" spc="-5" dirty="0">
                <a:latin typeface="宋体"/>
                <a:cs typeface="宋体"/>
              </a:rPr>
              <a:t>换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-7" baseline="-20833" dirty="0">
                <a:latin typeface="Arial"/>
                <a:cs typeface="Arial"/>
              </a:rPr>
              <a:t>k</a:t>
            </a:r>
            <a:r>
              <a:rPr sz="2400" b="1" spc="-5" dirty="0">
                <a:latin typeface="宋体"/>
                <a:cs typeface="宋体"/>
              </a:rPr>
              <a:t>是</a:t>
            </a:r>
            <a:r>
              <a:rPr sz="2400" b="1" dirty="0">
                <a:latin typeface="Arial"/>
                <a:cs typeface="Arial"/>
              </a:rPr>
              <a:t>GF(2</a:t>
            </a:r>
            <a:r>
              <a:rPr sz="2400" b="1" spc="-5" dirty="0">
                <a:latin typeface="Arial"/>
                <a:cs typeface="Arial"/>
              </a:rPr>
              <a:t>)</a:t>
            </a:r>
            <a:r>
              <a:rPr sz="2400" b="1" spc="7" baseline="24305" dirty="0">
                <a:latin typeface="Arial"/>
                <a:cs typeface="Arial"/>
              </a:rPr>
              <a:t>n</a:t>
            </a:r>
            <a:r>
              <a:rPr sz="2400" b="1" spc="-10" dirty="0">
                <a:latin typeface="宋体"/>
                <a:cs typeface="宋体"/>
              </a:rPr>
              <a:t>上 </a:t>
            </a:r>
            <a:r>
              <a:rPr sz="2400" b="1" spc="-5" dirty="0">
                <a:latin typeface="宋体"/>
                <a:cs typeface="宋体"/>
              </a:rPr>
              <a:t>的一个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置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换</a:t>
            </a:r>
            <a:r>
              <a:rPr sz="2400" b="1" dirty="0">
                <a:latin typeface="宋体"/>
                <a:cs typeface="宋体"/>
              </a:rPr>
              <a:t>，解密变</a:t>
            </a:r>
            <a:r>
              <a:rPr sz="2400" b="1" spc="-5" dirty="0">
                <a:latin typeface="宋体"/>
                <a:cs typeface="宋体"/>
              </a:rPr>
              <a:t>换</a:t>
            </a:r>
            <a:r>
              <a:rPr sz="2400" b="1" dirty="0">
                <a:latin typeface="Arial"/>
                <a:cs typeface="Arial"/>
              </a:rPr>
              <a:t>D</a:t>
            </a:r>
            <a:r>
              <a:rPr sz="2400" b="1" baseline="-20833" dirty="0">
                <a:latin typeface="Arial"/>
                <a:cs typeface="Arial"/>
              </a:rPr>
              <a:t>k</a:t>
            </a:r>
            <a:r>
              <a:rPr sz="2400" b="1" spc="-5" dirty="0">
                <a:latin typeface="宋体"/>
                <a:cs typeface="宋体"/>
              </a:rPr>
              <a:t>是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baseline="-20833" dirty="0">
                <a:latin typeface="Arial"/>
                <a:cs typeface="Arial"/>
              </a:rPr>
              <a:t>k</a:t>
            </a:r>
            <a:r>
              <a:rPr sz="2400" b="1" dirty="0">
                <a:latin typeface="宋体"/>
                <a:cs typeface="宋体"/>
              </a:rPr>
              <a:t>的逆变换。</a:t>
            </a:r>
            <a:endParaRPr sz="2400">
              <a:latin typeface="宋体"/>
              <a:cs typeface="宋体"/>
            </a:endParaRPr>
          </a:p>
          <a:p>
            <a:pPr marL="12700" marR="20955">
              <a:lnSpc>
                <a:spcPct val="175000"/>
              </a:lnSpc>
            </a:pPr>
            <a:r>
              <a:rPr sz="2400" b="1" dirty="0">
                <a:latin typeface="宋体"/>
                <a:cs typeface="宋体"/>
              </a:rPr>
              <a:t>如果密钥长度</a:t>
            </a:r>
            <a:r>
              <a:rPr sz="2400" b="1" spc="-15" dirty="0">
                <a:latin typeface="宋体"/>
                <a:cs typeface="宋体"/>
              </a:rPr>
              <a:t>为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dirty="0">
                <a:latin typeface="宋体"/>
                <a:cs typeface="宋体"/>
              </a:rPr>
              <a:t>，则密钥量为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baseline="24305" dirty="0">
                <a:latin typeface="Arial"/>
                <a:cs typeface="Arial"/>
              </a:rPr>
              <a:t>t</a:t>
            </a:r>
            <a:r>
              <a:rPr sz="2400" b="1" dirty="0">
                <a:latin typeface="宋体"/>
                <a:cs typeface="宋体"/>
              </a:rPr>
              <a:t>。因</a:t>
            </a:r>
            <a:r>
              <a:rPr sz="2400" b="1" spc="-5" dirty="0">
                <a:latin typeface="宋体"/>
                <a:cs typeface="宋体"/>
              </a:rPr>
              <a:t>为</a:t>
            </a:r>
            <a:r>
              <a:rPr sz="2400" b="1" dirty="0">
                <a:latin typeface="Arial"/>
                <a:cs typeface="Arial"/>
              </a:rPr>
              <a:t>GF(2)</a:t>
            </a:r>
            <a:r>
              <a:rPr sz="2400" b="1" baseline="24305" dirty="0">
                <a:latin typeface="Arial"/>
                <a:cs typeface="Arial"/>
              </a:rPr>
              <a:t>n</a:t>
            </a:r>
            <a:r>
              <a:rPr sz="2400" b="1" dirty="0">
                <a:latin typeface="宋体"/>
                <a:cs typeface="宋体"/>
              </a:rPr>
              <a:t>上共有</a:t>
            </a:r>
            <a:r>
              <a:rPr sz="2400" b="1" spc="-5" dirty="0">
                <a:solidFill>
                  <a:srgbClr val="FD1813"/>
                </a:solidFill>
                <a:latin typeface="Arial"/>
                <a:cs typeface="Arial"/>
              </a:rPr>
              <a:t>2</a:t>
            </a:r>
            <a:r>
              <a:rPr sz="2400" b="1" spc="-7" baseline="24305" dirty="0">
                <a:solidFill>
                  <a:srgbClr val="FD1813"/>
                </a:solidFill>
                <a:latin typeface="Arial"/>
                <a:cs typeface="Arial"/>
              </a:rPr>
              <a:t>n</a:t>
            </a:r>
            <a:r>
              <a:rPr sz="2400" b="1" spc="-5" dirty="0">
                <a:solidFill>
                  <a:srgbClr val="FD1813"/>
                </a:solidFill>
                <a:latin typeface="宋体"/>
                <a:cs typeface="宋体"/>
              </a:rPr>
              <a:t>！</a:t>
            </a:r>
            <a:r>
              <a:rPr sz="2400" b="1" spc="-10" dirty="0">
                <a:latin typeface="宋体"/>
                <a:cs typeface="宋体"/>
              </a:rPr>
              <a:t>个 </a:t>
            </a:r>
            <a:r>
              <a:rPr sz="2400" b="1" dirty="0">
                <a:latin typeface="宋体"/>
                <a:cs typeface="宋体"/>
              </a:rPr>
              <a:t>不同的置换，所以必须有</a:t>
            </a: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7" baseline="24305" dirty="0">
                <a:latin typeface="Arial"/>
                <a:cs typeface="Arial"/>
              </a:rPr>
              <a:t>t</a:t>
            </a:r>
            <a:r>
              <a:rPr sz="2400" b="1" spc="270" baseline="2430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≤2</a:t>
            </a:r>
            <a:r>
              <a:rPr sz="2400" b="1" spc="-7" baseline="24305" dirty="0">
                <a:latin typeface="Arial"/>
                <a:cs typeface="Arial"/>
              </a:rPr>
              <a:t>n</a:t>
            </a:r>
            <a:r>
              <a:rPr sz="2400" b="1" spc="-5" dirty="0">
                <a:latin typeface="宋体"/>
                <a:cs typeface="宋体"/>
              </a:rPr>
              <a:t>！</a:t>
            </a:r>
            <a:r>
              <a:rPr sz="2400" b="1" dirty="0">
                <a:latin typeface="宋体"/>
                <a:cs typeface="宋体"/>
              </a:rPr>
              <a:t>。为了便于密钥管理，通常 </a:t>
            </a:r>
            <a:r>
              <a:rPr sz="2400" b="1" spc="-5" dirty="0">
                <a:latin typeface="宋体"/>
                <a:cs typeface="宋体"/>
              </a:rPr>
              <a:t>密钥长度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dirty="0">
                <a:latin typeface="宋体"/>
                <a:cs typeface="宋体"/>
              </a:rPr>
              <a:t>不能太大。当然，密钥长</a:t>
            </a:r>
            <a:r>
              <a:rPr sz="2400" b="1" spc="-5" dirty="0">
                <a:latin typeface="宋体"/>
                <a:cs typeface="宋体"/>
              </a:rPr>
              <a:t>度</a:t>
            </a:r>
            <a:r>
              <a:rPr sz="2400" b="1" dirty="0">
                <a:latin typeface="Arial"/>
                <a:cs typeface="Arial"/>
              </a:rPr>
              <a:t>t</a:t>
            </a:r>
            <a:r>
              <a:rPr sz="2400" b="1" dirty="0">
                <a:latin typeface="宋体"/>
                <a:cs typeface="宋体"/>
              </a:rPr>
              <a:t>不能太小，否则，</a:t>
            </a:r>
            <a:r>
              <a:rPr sz="2400" b="1" spc="-10" dirty="0">
                <a:solidFill>
                  <a:srgbClr val="FF0000"/>
                </a:solidFill>
                <a:latin typeface="宋体"/>
                <a:cs typeface="宋体"/>
              </a:rPr>
              <a:t>难 </a:t>
            </a:r>
            <a:r>
              <a:rPr sz="2400" b="1" dirty="0">
                <a:solidFill>
                  <a:srgbClr val="FF0000"/>
                </a:solidFill>
                <a:latin typeface="宋体"/>
                <a:cs typeface="宋体"/>
              </a:rPr>
              <a:t>以抵抗对密钥的穷举搜索攻击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335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盒的替换表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70</a:t>
            </a:fld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68489" y="1485646"/>
          <a:ext cx="9152248" cy="518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62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75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08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482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4355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x/y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marR="1981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marR="2006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7C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77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7B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7D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FA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90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72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71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367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748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358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7E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89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62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653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4033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78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74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16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557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70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35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57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621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002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9E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F8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1E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4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R="15494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A1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89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0D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E6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68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41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99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2D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875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0F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335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盒替换举例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959997" y="2481326"/>
            <a:ext cx="7376159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输人矩阵（用十六进制表示）与相应的输出如下所示：</a:t>
            </a:r>
            <a:endParaRPr sz="2400">
              <a:latin typeface="宋体"/>
              <a:cs typeface="宋体"/>
            </a:endParaRPr>
          </a:p>
          <a:p>
            <a:pPr marL="1275080">
              <a:lnSpc>
                <a:spcPct val="100000"/>
              </a:lnSpc>
              <a:spcBef>
                <a:spcPts val="2014"/>
              </a:spcBef>
              <a:tabLst>
                <a:tab pos="4243070" algn="l"/>
              </a:tabLst>
            </a:pPr>
            <a:r>
              <a:rPr sz="2400" b="1" spc="-5" dirty="0">
                <a:latin typeface="宋体"/>
                <a:cs typeface="宋体"/>
              </a:rPr>
              <a:t>输</a:t>
            </a:r>
            <a:r>
              <a:rPr sz="2400" b="1" spc="-10" dirty="0">
                <a:latin typeface="宋体"/>
                <a:cs typeface="宋体"/>
              </a:rPr>
              <a:t>入	</a:t>
            </a:r>
            <a:r>
              <a:rPr sz="2400" b="1" spc="-5" dirty="0">
                <a:latin typeface="宋体"/>
                <a:cs typeface="宋体"/>
              </a:rPr>
              <a:t>输出</a:t>
            </a:r>
            <a:endParaRPr sz="240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102215"/>
              </p:ext>
            </p:extLst>
          </p:nvPr>
        </p:nvGraphicFramePr>
        <p:xfrm>
          <a:off x="2446153" y="3711618"/>
          <a:ext cx="5338442" cy="19864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9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9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4579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21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0b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e5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2655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45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bd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04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c1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14541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6e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7a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78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39">
                <a:tc>
                  <a:txBody>
                    <a:bodyPr/>
                    <a:lstStyle/>
                    <a:p>
                      <a:pPr marR="7620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0a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26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9461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67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63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9c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79">
                <a:tc>
                  <a:txBody>
                    <a:bodyPr/>
                    <a:lstStyle/>
                    <a:p>
                      <a:pPr marR="76200" algn="r">
                        <a:lnSpc>
                          <a:spcPts val="281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89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281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11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81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2a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281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fc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81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a7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81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82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281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e5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ts val="2810"/>
                        </a:lnSpc>
                        <a:spcBef>
                          <a:spcPts val="590"/>
                        </a:spcBef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b0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7493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152019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盒评价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25073" y="1758187"/>
            <a:ext cx="8486140" cy="4341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6215" indent="582930">
              <a:lnSpc>
                <a:spcPct val="145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5" dirty="0">
                <a:latin typeface="宋体"/>
                <a:cs typeface="宋体"/>
              </a:rPr>
              <a:t>盒被设计成能防止</a:t>
            </a: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已有</a:t>
            </a:r>
            <a:r>
              <a:rPr sz="2400" b="1" dirty="0">
                <a:latin typeface="宋体"/>
                <a:cs typeface="宋体"/>
              </a:rPr>
              <a:t>的各种密码分析攻击。</a:t>
            </a:r>
            <a:r>
              <a:rPr sz="2400" b="1" spc="-5" dirty="0">
                <a:latin typeface="Arial"/>
                <a:cs typeface="Arial"/>
              </a:rPr>
              <a:t>Rijndael  </a:t>
            </a:r>
            <a:r>
              <a:rPr sz="2400" b="1" dirty="0">
                <a:latin typeface="宋体"/>
                <a:cs typeface="宋体"/>
              </a:rPr>
              <a:t>的开发者特别寻求在输入位和输出位之间几乎没有相关性的设 计，且输出值不能通过利用一个简单的数学函数变换输入值所 得到。另外，在代码变换中所选择的常量使得</a:t>
            </a:r>
            <a:r>
              <a:rPr sz="2400" b="1" spc="-10" dirty="0">
                <a:latin typeface="宋体"/>
                <a:cs typeface="宋体"/>
              </a:rPr>
              <a:t>在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盒中没有不 </a:t>
            </a:r>
            <a:r>
              <a:rPr sz="2400" b="1" spc="-5" dirty="0">
                <a:latin typeface="宋体"/>
                <a:cs typeface="宋体"/>
              </a:rPr>
              <a:t>动点</a:t>
            </a:r>
            <a:r>
              <a:rPr sz="2400" b="1" spc="-5" dirty="0">
                <a:latin typeface="Arial"/>
                <a:cs typeface="Arial"/>
              </a:rPr>
              <a:t>[S</a:t>
            </a:r>
            <a:r>
              <a:rPr sz="2400" b="1" spc="-5" dirty="0">
                <a:latin typeface="宋体"/>
                <a:cs typeface="宋体"/>
              </a:rPr>
              <a:t>盒</a:t>
            </a:r>
            <a:r>
              <a:rPr sz="2400" b="1" spc="-5" dirty="0">
                <a:latin typeface="Arial"/>
                <a:cs typeface="Arial"/>
              </a:rPr>
              <a:t>(a)=a]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也没有“反不动点</a:t>
            </a:r>
            <a:r>
              <a:rPr sz="2400" b="1" spc="-5" dirty="0">
                <a:latin typeface="宋体"/>
                <a:cs typeface="宋体"/>
              </a:rPr>
              <a:t>”</a:t>
            </a:r>
            <a:r>
              <a:rPr sz="2400" b="1" spc="-5" dirty="0">
                <a:latin typeface="Arial"/>
                <a:cs typeface="Arial"/>
              </a:rPr>
              <a:t>[S</a:t>
            </a:r>
            <a:r>
              <a:rPr sz="2400" b="1" dirty="0">
                <a:latin typeface="宋体"/>
                <a:cs typeface="宋体"/>
              </a:rPr>
              <a:t>盒</a:t>
            </a:r>
            <a:r>
              <a:rPr sz="2400" b="1" spc="-5" dirty="0">
                <a:latin typeface="Arial"/>
                <a:cs typeface="Arial"/>
              </a:rPr>
              <a:t>(a)=</a:t>
            </a:r>
            <a:r>
              <a:rPr sz="2400" b="1" dirty="0">
                <a:latin typeface="宋体"/>
                <a:cs typeface="宋体"/>
              </a:rPr>
              <a:t>逆</a:t>
            </a:r>
            <a:r>
              <a:rPr sz="2400" b="1" dirty="0">
                <a:latin typeface="Arial"/>
                <a:cs typeface="Arial"/>
              </a:rPr>
              <a:t>a]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511809">
              <a:lnSpc>
                <a:spcPct val="100000"/>
              </a:lnSpc>
              <a:spcBef>
                <a:spcPts val="1870"/>
              </a:spcBef>
            </a:pPr>
            <a:r>
              <a:rPr sz="2400" b="1" spc="-5" dirty="0">
                <a:latin typeface="宋体"/>
                <a:cs typeface="宋体"/>
              </a:rPr>
              <a:t>当然，</a:t>
            </a:r>
            <a:r>
              <a:rPr sz="2400" b="1" spc="-5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盒必须是可逆的，即</a:t>
            </a:r>
            <a:r>
              <a:rPr sz="2400" b="1" spc="-10" dirty="0">
                <a:latin typeface="宋体"/>
                <a:cs typeface="宋体"/>
              </a:rPr>
              <a:t>逆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spc="-5" dirty="0">
                <a:latin typeface="宋体"/>
                <a:cs typeface="宋体"/>
              </a:rPr>
              <a:t>盒</a:t>
            </a:r>
            <a:r>
              <a:rPr sz="2400" b="1" dirty="0">
                <a:latin typeface="Arial"/>
                <a:cs typeface="Arial"/>
              </a:rPr>
              <a:t>[S</a:t>
            </a:r>
            <a:r>
              <a:rPr sz="2400" b="1" spc="-5" dirty="0">
                <a:latin typeface="宋体"/>
                <a:cs typeface="宋体"/>
              </a:rPr>
              <a:t>盒</a:t>
            </a:r>
            <a:r>
              <a:rPr sz="2400" b="1" dirty="0">
                <a:latin typeface="Arial"/>
                <a:cs typeface="Arial"/>
              </a:rPr>
              <a:t>(a)]=a</a:t>
            </a:r>
            <a:r>
              <a:rPr sz="2400" b="1" dirty="0">
                <a:latin typeface="宋体"/>
                <a:cs typeface="宋体"/>
              </a:rPr>
              <a:t>。然而</a:t>
            </a:r>
            <a:r>
              <a:rPr sz="2400" b="1" spc="-10" dirty="0">
                <a:latin typeface="宋体"/>
                <a:cs typeface="宋体"/>
              </a:rPr>
              <a:t>，</a:t>
            </a:r>
            <a:r>
              <a:rPr sz="2400" b="1" spc="-530" dirty="0">
                <a:latin typeface="宋体"/>
                <a:cs typeface="宋体"/>
              </a:rPr>
              <a:t> </a:t>
            </a:r>
            <a:r>
              <a:rPr sz="2400" b="1" dirty="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b="1" spc="-5" dirty="0">
                <a:latin typeface="宋体"/>
                <a:cs typeface="宋体"/>
              </a:rPr>
              <a:t>盒</a:t>
            </a:r>
            <a:r>
              <a:rPr sz="2400" b="1" dirty="0">
                <a:latin typeface="Arial"/>
                <a:cs typeface="Arial"/>
              </a:rPr>
              <a:t>(a)=</a:t>
            </a:r>
            <a:r>
              <a:rPr sz="2400" b="1" spc="-5" dirty="0">
                <a:latin typeface="宋体"/>
                <a:cs typeface="宋体"/>
              </a:rPr>
              <a:t>逆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10" dirty="0">
                <a:latin typeface="宋体"/>
                <a:cs typeface="宋体"/>
              </a:rPr>
              <a:t>盒</a:t>
            </a:r>
            <a:r>
              <a:rPr sz="2400" b="1" spc="-610" dirty="0">
                <a:latin typeface="宋体"/>
                <a:cs typeface="宋体"/>
              </a:rPr>
              <a:t> </a:t>
            </a:r>
            <a:r>
              <a:rPr sz="2400" b="1" dirty="0">
                <a:latin typeface="Arial"/>
                <a:cs typeface="Arial"/>
              </a:rPr>
              <a:t>(a)</a:t>
            </a:r>
            <a:r>
              <a:rPr sz="2400" b="1" dirty="0">
                <a:latin typeface="宋体"/>
                <a:cs typeface="宋体"/>
              </a:rPr>
              <a:t>不成立，在这个意义上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盒不是自逆的。例如，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400" b="1" dirty="0">
                <a:latin typeface="Arial"/>
                <a:cs typeface="Arial"/>
              </a:rPr>
              <a:t>S</a:t>
            </a:r>
            <a:r>
              <a:rPr sz="2400" b="1" spc="-5" dirty="0">
                <a:latin typeface="宋体"/>
                <a:cs typeface="宋体"/>
              </a:rPr>
              <a:t>盒</a:t>
            </a:r>
            <a:r>
              <a:rPr sz="2400" b="1" spc="-5" dirty="0">
                <a:latin typeface="Arial"/>
                <a:cs typeface="Arial"/>
              </a:rPr>
              <a:t>({95})={2A}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但</a:t>
            </a:r>
            <a:r>
              <a:rPr sz="2400" b="1" spc="-5" dirty="0">
                <a:latin typeface="宋体"/>
                <a:cs typeface="宋体"/>
              </a:rPr>
              <a:t>逆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spc="-5" dirty="0">
                <a:latin typeface="宋体"/>
                <a:cs typeface="宋体"/>
              </a:rPr>
              <a:t>盒</a:t>
            </a:r>
            <a:r>
              <a:rPr sz="2400" b="1" dirty="0">
                <a:latin typeface="Arial"/>
                <a:cs typeface="Arial"/>
              </a:rPr>
              <a:t>({95})={AD}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527888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3200" b="1" spc="-5" dirty="0">
                <a:solidFill>
                  <a:srgbClr val="000000"/>
                </a:solidFill>
                <a:latin typeface="Arial"/>
                <a:cs typeface="Arial"/>
              </a:rPr>
              <a:t>(2) </a:t>
            </a:r>
            <a:r>
              <a:rPr sz="3200" b="1" spc="-5" dirty="0" err="1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的行移位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(ShiftRow)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53673" y="1480820"/>
            <a:ext cx="7783195" cy="296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735" indent="750570">
              <a:lnSpc>
                <a:spcPct val="114999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行移位操作是作用</a:t>
            </a:r>
            <a:r>
              <a:rPr sz="2400" b="1" spc="-10" dirty="0">
                <a:latin typeface="宋体"/>
                <a:cs typeface="宋体"/>
              </a:rPr>
              <a:t>于</a:t>
            </a:r>
            <a:r>
              <a:rPr sz="2400" b="1" spc="5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盒的输出的，其中，列的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spc="-10" dirty="0">
                <a:latin typeface="宋体"/>
                <a:cs typeface="宋体"/>
              </a:rPr>
              <a:t>个 </a:t>
            </a:r>
            <a:r>
              <a:rPr sz="2400" b="1" dirty="0">
                <a:latin typeface="宋体"/>
                <a:cs typeface="宋体"/>
              </a:rPr>
              <a:t>行螺旋地左移，即</a:t>
            </a:r>
            <a:r>
              <a:rPr sz="2400" b="1" spc="-5" dirty="0">
                <a:latin typeface="宋体"/>
                <a:cs typeface="宋体"/>
              </a:rPr>
              <a:t>第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行左移</a:t>
            </a:r>
            <a:r>
              <a:rPr sz="2400" b="1" dirty="0">
                <a:latin typeface="Arial"/>
                <a:cs typeface="Arial"/>
              </a:rPr>
              <a:t>0</a:t>
            </a:r>
            <a:r>
              <a:rPr sz="2400" b="1" dirty="0">
                <a:latin typeface="宋体"/>
                <a:cs typeface="宋体"/>
              </a:rPr>
              <a:t>字节，第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行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左移</a:t>
            </a:r>
            <a:r>
              <a:rPr sz="2400" b="1" dirty="0">
                <a:latin typeface="Arial"/>
                <a:cs typeface="Arial"/>
              </a:rPr>
              <a:t>1</a:t>
            </a:r>
            <a:r>
              <a:rPr sz="2400" b="1" dirty="0">
                <a:latin typeface="宋体"/>
                <a:cs typeface="宋体"/>
              </a:rPr>
              <a:t>字节，第</a:t>
            </a:r>
            <a:endParaRPr sz="2400">
              <a:latin typeface="宋体"/>
              <a:cs typeface="宋体"/>
            </a:endParaRPr>
          </a:p>
          <a:p>
            <a:pPr marL="12700" marR="5080" algn="just">
              <a:lnSpc>
                <a:spcPct val="114999"/>
              </a:lnSpc>
            </a:pPr>
            <a:r>
              <a:rPr sz="2400" b="1" spc="-5" dirty="0">
                <a:latin typeface="Arial"/>
                <a:cs typeface="Arial"/>
              </a:rPr>
              <a:t>2</a:t>
            </a:r>
            <a:r>
              <a:rPr sz="2400" b="1" spc="-5" dirty="0">
                <a:latin typeface="宋体"/>
                <a:cs typeface="宋体"/>
              </a:rPr>
              <a:t>行左移</a:t>
            </a:r>
            <a:r>
              <a:rPr sz="2400" b="1" dirty="0">
                <a:latin typeface="Arial"/>
                <a:cs typeface="Arial"/>
              </a:rPr>
              <a:t>2</a:t>
            </a:r>
            <a:r>
              <a:rPr sz="2400" b="1" dirty="0">
                <a:latin typeface="宋体"/>
                <a:cs typeface="宋体"/>
              </a:rPr>
              <a:t>字节，第</a:t>
            </a:r>
            <a:r>
              <a:rPr sz="2400" b="1" dirty="0">
                <a:latin typeface="Arial"/>
                <a:cs typeface="Arial"/>
              </a:rPr>
              <a:t>3</a:t>
            </a:r>
            <a:r>
              <a:rPr sz="2400" b="1" spc="5" dirty="0">
                <a:latin typeface="宋体"/>
                <a:cs typeface="宋体"/>
              </a:rPr>
              <a:t>行左</a:t>
            </a:r>
            <a:r>
              <a:rPr sz="2400" b="1" dirty="0">
                <a:latin typeface="宋体"/>
                <a:cs typeface="宋体"/>
              </a:rPr>
              <a:t>移</a:t>
            </a:r>
            <a:r>
              <a:rPr sz="2400" b="1" dirty="0">
                <a:latin typeface="Arial"/>
                <a:cs typeface="Arial"/>
              </a:rPr>
              <a:t>3</a:t>
            </a:r>
            <a:r>
              <a:rPr sz="2400" b="1" dirty="0">
                <a:latin typeface="宋体"/>
                <a:cs typeface="宋体"/>
              </a:rPr>
              <a:t>字节，如下图所示。从该图中 可以看出，这使得列完全进行了重排，即在移位后的每列 中，都包含有未移位前每个列的一个字节。接下来就可以 </a:t>
            </a:r>
            <a:r>
              <a:rPr sz="2400" b="1" spc="-5" dirty="0">
                <a:latin typeface="宋体"/>
                <a:cs typeface="宋体"/>
              </a:rPr>
              <a:t>进行列内混合了。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逆向行移位变换将中间态数据的后三行 执行相反方向的移位操</a:t>
            </a:r>
            <a:r>
              <a:rPr sz="2400" b="1" spc="-10" dirty="0">
                <a:solidFill>
                  <a:srgbClr val="FD1813"/>
                </a:solidFill>
                <a:latin typeface="宋体"/>
                <a:cs typeface="宋体"/>
              </a:rPr>
              <a:t>作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32439" y="4857750"/>
            <a:ext cx="2133600" cy="127635"/>
          </a:xfrm>
          <a:custGeom>
            <a:avLst/>
            <a:gdLst/>
            <a:ahLst/>
            <a:cxnLst/>
            <a:rect l="l" t="t" r="r" b="b"/>
            <a:pathLst>
              <a:path w="2133600" h="127635">
                <a:moveTo>
                  <a:pt x="2057387" y="63246"/>
                </a:moveTo>
                <a:lnTo>
                  <a:pt x="2048906" y="52577"/>
                </a:lnTo>
                <a:lnTo>
                  <a:pt x="0" y="52578"/>
                </a:lnTo>
                <a:lnTo>
                  <a:pt x="0" y="74676"/>
                </a:lnTo>
                <a:lnTo>
                  <a:pt x="2048408" y="74675"/>
                </a:lnTo>
                <a:lnTo>
                  <a:pt x="2057387" y="63246"/>
                </a:lnTo>
                <a:close/>
              </a:path>
              <a:path w="2133600" h="127635">
                <a:moveTo>
                  <a:pt x="2133587" y="63246"/>
                </a:moveTo>
                <a:lnTo>
                  <a:pt x="2007107" y="0"/>
                </a:lnTo>
                <a:lnTo>
                  <a:pt x="2048906" y="52577"/>
                </a:lnTo>
                <a:lnTo>
                  <a:pt x="2057400" y="52577"/>
                </a:lnTo>
                <a:lnTo>
                  <a:pt x="2057400" y="101802"/>
                </a:lnTo>
                <a:lnTo>
                  <a:pt x="2133587" y="63246"/>
                </a:lnTo>
                <a:close/>
              </a:path>
              <a:path w="2133600" h="127635">
                <a:moveTo>
                  <a:pt x="2057400" y="101802"/>
                </a:moveTo>
                <a:lnTo>
                  <a:pt x="2057400" y="74675"/>
                </a:lnTo>
                <a:lnTo>
                  <a:pt x="2048408" y="74675"/>
                </a:lnTo>
                <a:lnTo>
                  <a:pt x="2007107" y="127253"/>
                </a:lnTo>
                <a:lnTo>
                  <a:pt x="2057400" y="101802"/>
                </a:lnTo>
                <a:close/>
              </a:path>
              <a:path w="2133600" h="127635">
                <a:moveTo>
                  <a:pt x="2057387" y="74675"/>
                </a:moveTo>
                <a:lnTo>
                  <a:pt x="2057387" y="63246"/>
                </a:lnTo>
                <a:lnTo>
                  <a:pt x="2048408" y="74675"/>
                </a:lnTo>
                <a:lnTo>
                  <a:pt x="2057387" y="74675"/>
                </a:lnTo>
                <a:close/>
              </a:path>
              <a:path w="2133600" h="127635">
                <a:moveTo>
                  <a:pt x="2057400" y="74675"/>
                </a:moveTo>
                <a:lnTo>
                  <a:pt x="2057400" y="52577"/>
                </a:lnTo>
                <a:lnTo>
                  <a:pt x="2048906" y="52577"/>
                </a:lnTo>
                <a:lnTo>
                  <a:pt x="2057387" y="63246"/>
                </a:lnTo>
                <a:lnTo>
                  <a:pt x="2057387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65839" y="461619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0" y="304800"/>
                </a:lnTo>
                <a:lnTo>
                  <a:pt x="1066800" y="3048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04771" y="4599685"/>
            <a:ext cx="7893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不移位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32439" y="5314950"/>
            <a:ext cx="2133600" cy="127635"/>
          </a:xfrm>
          <a:custGeom>
            <a:avLst/>
            <a:gdLst/>
            <a:ahLst/>
            <a:cxnLst/>
            <a:rect l="l" t="t" r="r" b="b"/>
            <a:pathLst>
              <a:path w="2133600" h="127635">
                <a:moveTo>
                  <a:pt x="2057387" y="63246"/>
                </a:moveTo>
                <a:lnTo>
                  <a:pt x="2048906" y="52577"/>
                </a:lnTo>
                <a:lnTo>
                  <a:pt x="0" y="52578"/>
                </a:lnTo>
                <a:lnTo>
                  <a:pt x="0" y="74676"/>
                </a:lnTo>
                <a:lnTo>
                  <a:pt x="2048408" y="74675"/>
                </a:lnTo>
                <a:lnTo>
                  <a:pt x="2057387" y="63246"/>
                </a:lnTo>
                <a:close/>
              </a:path>
              <a:path w="2133600" h="127635">
                <a:moveTo>
                  <a:pt x="2133587" y="63246"/>
                </a:moveTo>
                <a:lnTo>
                  <a:pt x="2007107" y="0"/>
                </a:lnTo>
                <a:lnTo>
                  <a:pt x="2048906" y="52577"/>
                </a:lnTo>
                <a:lnTo>
                  <a:pt x="2057400" y="52577"/>
                </a:lnTo>
                <a:lnTo>
                  <a:pt x="2057400" y="101802"/>
                </a:lnTo>
                <a:lnTo>
                  <a:pt x="2133587" y="63246"/>
                </a:lnTo>
                <a:close/>
              </a:path>
              <a:path w="2133600" h="127635">
                <a:moveTo>
                  <a:pt x="2057400" y="101802"/>
                </a:moveTo>
                <a:lnTo>
                  <a:pt x="2057400" y="74675"/>
                </a:lnTo>
                <a:lnTo>
                  <a:pt x="2048408" y="74675"/>
                </a:lnTo>
                <a:lnTo>
                  <a:pt x="2007107" y="127253"/>
                </a:lnTo>
                <a:lnTo>
                  <a:pt x="2057400" y="101802"/>
                </a:lnTo>
                <a:close/>
              </a:path>
              <a:path w="2133600" h="127635">
                <a:moveTo>
                  <a:pt x="2057387" y="74675"/>
                </a:moveTo>
                <a:lnTo>
                  <a:pt x="2057387" y="63246"/>
                </a:lnTo>
                <a:lnTo>
                  <a:pt x="2048408" y="74675"/>
                </a:lnTo>
                <a:lnTo>
                  <a:pt x="2057387" y="74675"/>
                </a:lnTo>
                <a:close/>
              </a:path>
              <a:path w="2133600" h="127635">
                <a:moveTo>
                  <a:pt x="2057400" y="74675"/>
                </a:moveTo>
                <a:lnTo>
                  <a:pt x="2057400" y="52577"/>
                </a:lnTo>
                <a:lnTo>
                  <a:pt x="2048906" y="52577"/>
                </a:lnTo>
                <a:lnTo>
                  <a:pt x="2057387" y="63246"/>
                </a:lnTo>
                <a:lnTo>
                  <a:pt x="2057387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89639" y="5073396"/>
            <a:ext cx="1143000" cy="304800"/>
          </a:xfrm>
          <a:custGeom>
            <a:avLst/>
            <a:gdLst/>
            <a:ahLst/>
            <a:cxnLst/>
            <a:rect l="l" t="t" r="r" b="b"/>
            <a:pathLst>
              <a:path w="1143000" h="304800">
                <a:moveTo>
                  <a:pt x="0" y="0"/>
                </a:moveTo>
                <a:lnTo>
                  <a:pt x="0" y="304800"/>
                </a:lnTo>
                <a:lnTo>
                  <a:pt x="1143000" y="304800"/>
                </a:lnTo>
                <a:lnTo>
                  <a:pt x="1143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9417" y="5056885"/>
            <a:ext cx="1044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移一字节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432439" y="5848350"/>
            <a:ext cx="2133600" cy="127635"/>
          </a:xfrm>
          <a:custGeom>
            <a:avLst/>
            <a:gdLst/>
            <a:ahLst/>
            <a:cxnLst/>
            <a:rect l="l" t="t" r="r" b="b"/>
            <a:pathLst>
              <a:path w="2133600" h="127635">
                <a:moveTo>
                  <a:pt x="2057387" y="63246"/>
                </a:moveTo>
                <a:lnTo>
                  <a:pt x="2048906" y="52577"/>
                </a:lnTo>
                <a:lnTo>
                  <a:pt x="0" y="52578"/>
                </a:lnTo>
                <a:lnTo>
                  <a:pt x="0" y="74676"/>
                </a:lnTo>
                <a:lnTo>
                  <a:pt x="2048408" y="74675"/>
                </a:lnTo>
                <a:lnTo>
                  <a:pt x="2057387" y="63246"/>
                </a:lnTo>
                <a:close/>
              </a:path>
              <a:path w="2133600" h="127635">
                <a:moveTo>
                  <a:pt x="2133587" y="63246"/>
                </a:moveTo>
                <a:lnTo>
                  <a:pt x="2007107" y="0"/>
                </a:lnTo>
                <a:lnTo>
                  <a:pt x="2048906" y="52577"/>
                </a:lnTo>
                <a:lnTo>
                  <a:pt x="2057400" y="52577"/>
                </a:lnTo>
                <a:lnTo>
                  <a:pt x="2057400" y="101802"/>
                </a:lnTo>
                <a:lnTo>
                  <a:pt x="2133587" y="63246"/>
                </a:lnTo>
                <a:close/>
              </a:path>
              <a:path w="2133600" h="127635">
                <a:moveTo>
                  <a:pt x="2057400" y="101802"/>
                </a:moveTo>
                <a:lnTo>
                  <a:pt x="2057400" y="74675"/>
                </a:lnTo>
                <a:lnTo>
                  <a:pt x="2048408" y="74675"/>
                </a:lnTo>
                <a:lnTo>
                  <a:pt x="2007107" y="127253"/>
                </a:lnTo>
                <a:lnTo>
                  <a:pt x="2057400" y="101802"/>
                </a:lnTo>
                <a:close/>
              </a:path>
              <a:path w="2133600" h="127635">
                <a:moveTo>
                  <a:pt x="2057387" y="74675"/>
                </a:moveTo>
                <a:lnTo>
                  <a:pt x="2057387" y="63246"/>
                </a:lnTo>
                <a:lnTo>
                  <a:pt x="2048408" y="74675"/>
                </a:lnTo>
                <a:lnTo>
                  <a:pt x="2057387" y="74675"/>
                </a:lnTo>
                <a:close/>
              </a:path>
              <a:path w="2133600" h="127635">
                <a:moveTo>
                  <a:pt x="2057400" y="74675"/>
                </a:moveTo>
                <a:lnTo>
                  <a:pt x="2057400" y="52577"/>
                </a:lnTo>
                <a:lnTo>
                  <a:pt x="2048906" y="52577"/>
                </a:lnTo>
                <a:lnTo>
                  <a:pt x="2057387" y="63246"/>
                </a:lnTo>
                <a:lnTo>
                  <a:pt x="2057387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5839" y="5606796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0"/>
                </a:moveTo>
                <a:lnTo>
                  <a:pt x="0" y="304800"/>
                </a:lnTo>
                <a:lnTo>
                  <a:pt x="1066800" y="304800"/>
                </a:lnTo>
                <a:lnTo>
                  <a:pt x="1066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77517" y="5590285"/>
            <a:ext cx="10445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latin typeface="宋体"/>
                <a:cs typeface="宋体"/>
              </a:rPr>
              <a:t>移两字节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32439" y="6381750"/>
            <a:ext cx="2133600" cy="127635"/>
          </a:xfrm>
          <a:custGeom>
            <a:avLst/>
            <a:gdLst/>
            <a:ahLst/>
            <a:cxnLst/>
            <a:rect l="l" t="t" r="r" b="b"/>
            <a:pathLst>
              <a:path w="2133600" h="127634">
                <a:moveTo>
                  <a:pt x="2057387" y="63246"/>
                </a:moveTo>
                <a:lnTo>
                  <a:pt x="2048906" y="52577"/>
                </a:lnTo>
                <a:lnTo>
                  <a:pt x="0" y="52578"/>
                </a:lnTo>
                <a:lnTo>
                  <a:pt x="0" y="74676"/>
                </a:lnTo>
                <a:lnTo>
                  <a:pt x="2048408" y="74675"/>
                </a:lnTo>
                <a:lnTo>
                  <a:pt x="2057387" y="63246"/>
                </a:lnTo>
                <a:close/>
              </a:path>
              <a:path w="2133600" h="127634">
                <a:moveTo>
                  <a:pt x="2133587" y="63246"/>
                </a:moveTo>
                <a:lnTo>
                  <a:pt x="2007107" y="0"/>
                </a:lnTo>
                <a:lnTo>
                  <a:pt x="2048906" y="52577"/>
                </a:lnTo>
                <a:lnTo>
                  <a:pt x="2057400" y="52577"/>
                </a:lnTo>
                <a:lnTo>
                  <a:pt x="2057400" y="101802"/>
                </a:lnTo>
                <a:lnTo>
                  <a:pt x="2133587" y="63246"/>
                </a:lnTo>
                <a:close/>
              </a:path>
              <a:path w="2133600" h="127634">
                <a:moveTo>
                  <a:pt x="2057400" y="101802"/>
                </a:moveTo>
                <a:lnTo>
                  <a:pt x="2057400" y="74675"/>
                </a:lnTo>
                <a:lnTo>
                  <a:pt x="2048408" y="74675"/>
                </a:lnTo>
                <a:lnTo>
                  <a:pt x="2007107" y="127254"/>
                </a:lnTo>
                <a:lnTo>
                  <a:pt x="2057400" y="101802"/>
                </a:lnTo>
                <a:close/>
              </a:path>
              <a:path w="2133600" h="127634">
                <a:moveTo>
                  <a:pt x="2057387" y="74675"/>
                </a:moveTo>
                <a:lnTo>
                  <a:pt x="2057387" y="63246"/>
                </a:lnTo>
                <a:lnTo>
                  <a:pt x="2048408" y="74675"/>
                </a:lnTo>
                <a:lnTo>
                  <a:pt x="2057387" y="74675"/>
                </a:lnTo>
                <a:close/>
              </a:path>
              <a:path w="2133600" h="127634">
                <a:moveTo>
                  <a:pt x="2057400" y="74675"/>
                </a:moveTo>
                <a:lnTo>
                  <a:pt x="2057400" y="52577"/>
                </a:lnTo>
                <a:lnTo>
                  <a:pt x="2048906" y="52577"/>
                </a:lnTo>
                <a:lnTo>
                  <a:pt x="2057387" y="63246"/>
                </a:lnTo>
                <a:lnTo>
                  <a:pt x="2057387" y="746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65838" y="6140196"/>
            <a:ext cx="1219061" cy="30777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0"/>
              </a:lnSpc>
            </a:pPr>
            <a:r>
              <a:rPr sz="2000" b="1" spc="-5" dirty="0">
                <a:latin typeface="宋体"/>
                <a:cs typeface="宋体"/>
              </a:rPr>
              <a:t>移三字节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6027" y="46161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61467" y="46116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543305" y="543305"/>
                </a:moveTo>
                <a:lnTo>
                  <a:pt x="543305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43305"/>
                </a:lnTo>
                <a:lnTo>
                  <a:pt x="543305" y="543305"/>
                </a:lnTo>
                <a:close/>
              </a:path>
              <a:path w="543559" h="5435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543560">
                <a:moveTo>
                  <a:pt x="9893" y="5334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893" y="533400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4559" y="533400"/>
                </a:lnTo>
                <a:lnTo>
                  <a:pt x="9893" y="537972"/>
                </a:lnTo>
                <a:lnTo>
                  <a:pt x="9893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59" y="533400"/>
                </a:lnTo>
                <a:close/>
              </a:path>
              <a:path w="543559" h="543560">
                <a:moveTo>
                  <a:pt x="9893" y="543305"/>
                </a:moveTo>
                <a:lnTo>
                  <a:pt x="9893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893" y="543305"/>
                </a:lnTo>
                <a:close/>
              </a:path>
              <a:path w="543559" h="543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59" y="533400"/>
                </a:lnTo>
                <a:close/>
              </a:path>
              <a:path w="543559" h="543560">
                <a:moveTo>
                  <a:pt x="537959" y="543305"/>
                </a:moveTo>
                <a:lnTo>
                  <a:pt x="537959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99427" y="46161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94867" y="46116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543305" y="543305"/>
                </a:moveTo>
                <a:lnTo>
                  <a:pt x="543305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43305"/>
                </a:lnTo>
                <a:lnTo>
                  <a:pt x="543305" y="543305"/>
                </a:lnTo>
                <a:close/>
              </a:path>
              <a:path w="543559" h="5435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543560">
                <a:moveTo>
                  <a:pt x="9893" y="5334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893" y="533400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4559" y="533400"/>
                </a:lnTo>
                <a:lnTo>
                  <a:pt x="9893" y="537972"/>
                </a:lnTo>
                <a:lnTo>
                  <a:pt x="9893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59" y="533400"/>
                </a:lnTo>
                <a:close/>
              </a:path>
              <a:path w="543559" h="543560">
                <a:moveTo>
                  <a:pt x="9893" y="543305"/>
                </a:moveTo>
                <a:lnTo>
                  <a:pt x="9893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893" y="543305"/>
                </a:lnTo>
                <a:close/>
              </a:path>
              <a:path w="543559" h="543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59" y="533400"/>
                </a:lnTo>
                <a:close/>
              </a:path>
              <a:path w="543559" h="543560">
                <a:moveTo>
                  <a:pt x="537959" y="543305"/>
                </a:moveTo>
                <a:lnTo>
                  <a:pt x="537959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2827" y="46161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8267" y="46116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543305" y="543305"/>
                </a:moveTo>
                <a:lnTo>
                  <a:pt x="543305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43305"/>
                </a:lnTo>
                <a:lnTo>
                  <a:pt x="543305" y="543305"/>
                </a:lnTo>
                <a:close/>
              </a:path>
              <a:path w="543559" h="5435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543560">
                <a:moveTo>
                  <a:pt x="9906" y="5334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906" y="533400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4559" y="533400"/>
                </a:lnTo>
                <a:lnTo>
                  <a:pt x="9906" y="537972"/>
                </a:lnTo>
                <a:lnTo>
                  <a:pt x="9906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59" y="533400"/>
                </a:lnTo>
                <a:close/>
              </a:path>
              <a:path w="543559" h="543560">
                <a:moveTo>
                  <a:pt x="9906" y="543305"/>
                </a:moveTo>
                <a:lnTo>
                  <a:pt x="9906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906" y="543305"/>
                </a:lnTo>
                <a:close/>
              </a:path>
              <a:path w="543559" h="543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59" y="533400"/>
                </a:lnTo>
                <a:close/>
              </a:path>
              <a:path w="543559" h="543560">
                <a:moveTo>
                  <a:pt x="537959" y="543305"/>
                </a:moveTo>
                <a:lnTo>
                  <a:pt x="537959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66227" y="46161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61667" y="46116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543305" y="543305"/>
                </a:moveTo>
                <a:lnTo>
                  <a:pt x="543305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43305"/>
                </a:lnTo>
                <a:lnTo>
                  <a:pt x="543305" y="543305"/>
                </a:lnTo>
                <a:close/>
              </a:path>
              <a:path w="543559" h="5435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543560">
                <a:moveTo>
                  <a:pt x="9906" y="5334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906" y="533400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4559" y="533400"/>
                </a:lnTo>
                <a:lnTo>
                  <a:pt x="9906" y="537972"/>
                </a:lnTo>
                <a:lnTo>
                  <a:pt x="9906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59" y="533400"/>
                </a:lnTo>
                <a:close/>
              </a:path>
              <a:path w="543559" h="543560">
                <a:moveTo>
                  <a:pt x="9906" y="543305"/>
                </a:moveTo>
                <a:lnTo>
                  <a:pt x="9906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906" y="543305"/>
                </a:lnTo>
                <a:close/>
              </a:path>
              <a:path w="543559" h="543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59" y="533400"/>
                </a:lnTo>
                <a:close/>
              </a:path>
              <a:path w="543559" h="543560">
                <a:moveTo>
                  <a:pt x="537959" y="543305"/>
                </a:moveTo>
                <a:lnTo>
                  <a:pt x="537959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566027" y="4715509"/>
            <a:ext cx="213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0,0 </a:t>
            </a:r>
            <a:r>
              <a:rPr lang="en-US" altLang="zh-CN" sz="1600" b="1" dirty="0">
                <a:latin typeface="Times New Roman"/>
                <a:cs typeface="Times New Roman"/>
              </a:rPr>
              <a:t> 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0,1 </a:t>
            </a:r>
            <a:r>
              <a:rPr lang="en-US" altLang="zh-CN" sz="1600" b="1" dirty="0">
                <a:latin typeface="Times New Roman"/>
                <a:cs typeface="Times New Roman"/>
              </a:rPr>
              <a:t>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0,2</a:t>
            </a:r>
            <a:r>
              <a:rPr sz="1600" b="1" spc="90" dirty="0">
                <a:latin typeface="Times New Roman"/>
                <a:cs typeface="Times New Roman"/>
              </a:rPr>
              <a:t> </a:t>
            </a:r>
            <a:r>
              <a:rPr lang="en-US" altLang="zh-CN" sz="1600" b="1" spc="90" dirty="0">
                <a:latin typeface="Times New Roman"/>
                <a:cs typeface="Times New Roman"/>
              </a:rPr>
              <a:t>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0,3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161667" y="51450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59" h="524510">
                <a:moveTo>
                  <a:pt x="543305" y="524255"/>
                </a:moveTo>
                <a:lnTo>
                  <a:pt x="543305" y="0"/>
                </a:lnTo>
                <a:lnTo>
                  <a:pt x="0" y="0"/>
                </a:lnTo>
                <a:lnTo>
                  <a:pt x="0" y="524255"/>
                </a:lnTo>
                <a:lnTo>
                  <a:pt x="4559" y="52425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24255"/>
                </a:lnTo>
                <a:lnTo>
                  <a:pt x="543305" y="524255"/>
                </a:lnTo>
                <a:close/>
              </a:path>
              <a:path w="543559" h="52451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524510">
                <a:moveTo>
                  <a:pt x="9906" y="51435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514350"/>
                </a:lnTo>
                <a:lnTo>
                  <a:pt x="9906" y="514350"/>
                </a:lnTo>
                <a:close/>
              </a:path>
              <a:path w="543559" h="524510">
                <a:moveTo>
                  <a:pt x="537959" y="514350"/>
                </a:moveTo>
                <a:lnTo>
                  <a:pt x="4559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59" y="514350"/>
                </a:lnTo>
                <a:close/>
              </a:path>
              <a:path w="543559" h="524510">
                <a:moveTo>
                  <a:pt x="9906" y="524255"/>
                </a:moveTo>
                <a:lnTo>
                  <a:pt x="9906" y="518922"/>
                </a:lnTo>
                <a:lnTo>
                  <a:pt x="4559" y="514350"/>
                </a:lnTo>
                <a:lnTo>
                  <a:pt x="4559" y="524255"/>
                </a:lnTo>
                <a:lnTo>
                  <a:pt x="9906" y="524255"/>
                </a:lnTo>
                <a:close/>
              </a:path>
              <a:path w="543559" h="52451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24510">
                <a:moveTo>
                  <a:pt x="537959" y="51435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59" y="514350"/>
                </a:lnTo>
                <a:close/>
              </a:path>
              <a:path w="543559" h="524510">
                <a:moveTo>
                  <a:pt x="537959" y="524255"/>
                </a:moveTo>
                <a:lnTo>
                  <a:pt x="537959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59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166227" y="5149596"/>
            <a:ext cx="533400" cy="45720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62865">
              <a:lnSpc>
                <a:spcPts val="2790"/>
              </a:lnSpc>
              <a:spcBef>
                <a:spcPts val="81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61467" y="51450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59" h="524510">
                <a:moveTo>
                  <a:pt x="543305" y="524255"/>
                </a:moveTo>
                <a:lnTo>
                  <a:pt x="543305" y="0"/>
                </a:lnTo>
                <a:lnTo>
                  <a:pt x="0" y="0"/>
                </a:lnTo>
                <a:lnTo>
                  <a:pt x="0" y="524255"/>
                </a:lnTo>
                <a:lnTo>
                  <a:pt x="4559" y="52425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24255"/>
                </a:lnTo>
                <a:lnTo>
                  <a:pt x="543305" y="524255"/>
                </a:lnTo>
                <a:close/>
              </a:path>
              <a:path w="543559" h="52451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524510">
                <a:moveTo>
                  <a:pt x="9893" y="51435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514350"/>
                </a:lnTo>
                <a:lnTo>
                  <a:pt x="9893" y="514350"/>
                </a:lnTo>
                <a:close/>
              </a:path>
              <a:path w="543559" h="524510">
                <a:moveTo>
                  <a:pt x="537959" y="514350"/>
                </a:moveTo>
                <a:lnTo>
                  <a:pt x="4559" y="514350"/>
                </a:lnTo>
                <a:lnTo>
                  <a:pt x="9893" y="518922"/>
                </a:lnTo>
                <a:lnTo>
                  <a:pt x="9893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59" y="514350"/>
                </a:lnTo>
                <a:close/>
              </a:path>
              <a:path w="543559" h="524510">
                <a:moveTo>
                  <a:pt x="9893" y="524255"/>
                </a:moveTo>
                <a:lnTo>
                  <a:pt x="9893" y="518922"/>
                </a:lnTo>
                <a:lnTo>
                  <a:pt x="4559" y="514350"/>
                </a:lnTo>
                <a:lnTo>
                  <a:pt x="4559" y="524255"/>
                </a:lnTo>
                <a:lnTo>
                  <a:pt x="9893" y="524255"/>
                </a:lnTo>
                <a:close/>
              </a:path>
              <a:path w="543559" h="52451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24510">
                <a:moveTo>
                  <a:pt x="537959" y="51435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59" y="514350"/>
                </a:lnTo>
                <a:close/>
              </a:path>
              <a:path w="543559" h="524510">
                <a:moveTo>
                  <a:pt x="537959" y="524255"/>
                </a:moveTo>
                <a:lnTo>
                  <a:pt x="537959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59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66027" y="5149596"/>
            <a:ext cx="533400" cy="457200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102870" rIns="0" bIns="0" rtlCol="0">
            <a:spAutoFit/>
          </a:bodyPr>
          <a:lstStyle/>
          <a:p>
            <a:pPr marL="62865">
              <a:lnSpc>
                <a:spcPts val="2790"/>
              </a:lnSpc>
              <a:spcBef>
                <a:spcPts val="81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094867" y="51450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59" h="524510">
                <a:moveTo>
                  <a:pt x="543305" y="524255"/>
                </a:moveTo>
                <a:lnTo>
                  <a:pt x="543305" y="0"/>
                </a:lnTo>
                <a:lnTo>
                  <a:pt x="0" y="0"/>
                </a:lnTo>
                <a:lnTo>
                  <a:pt x="0" y="524255"/>
                </a:lnTo>
                <a:lnTo>
                  <a:pt x="4559" y="52425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24255"/>
                </a:lnTo>
                <a:lnTo>
                  <a:pt x="543305" y="524255"/>
                </a:lnTo>
                <a:close/>
              </a:path>
              <a:path w="543559" h="52451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524510">
                <a:moveTo>
                  <a:pt x="9893" y="51435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514350"/>
                </a:lnTo>
                <a:lnTo>
                  <a:pt x="9893" y="514350"/>
                </a:lnTo>
                <a:close/>
              </a:path>
              <a:path w="543559" h="524510">
                <a:moveTo>
                  <a:pt x="537959" y="514350"/>
                </a:moveTo>
                <a:lnTo>
                  <a:pt x="4559" y="514350"/>
                </a:lnTo>
                <a:lnTo>
                  <a:pt x="9893" y="518922"/>
                </a:lnTo>
                <a:lnTo>
                  <a:pt x="9893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59" y="514350"/>
                </a:lnTo>
                <a:close/>
              </a:path>
              <a:path w="543559" h="524510">
                <a:moveTo>
                  <a:pt x="9893" y="524255"/>
                </a:moveTo>
                <a:lnTo>
                  <a:pt x="9893" y="518922"/>
                </a:lnTo>
                <a:lnTo>
                  <a:pt x="4559" y="514350"/>
                </a:lnTo>
                <a:lnTo>
                  <a:pt x="4559" y="524255"/>
                </a:lnTo>
                <a:lnTo>
                  <a:pt x="9893" y="524255"/>
                </a:lnTo>
                <a:close/>
              </a:path>
              <a:path w="543559" h="52451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24510">
                <a:moveTo>
                  <a:pt x="537959" y="51435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59" y="514350"/>
                </a:lnTo>
                <a:close/>
              </a:path>
              <a:path w="543559" h="524510">
                <a:moveTo>
                  <a:pt x="537959" y="524255"/>
                </a:moveTo>
                <a:lnTo>
                  <a:pt x="537959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59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99427" y="5149596"/>
            <a:ext cx="533400" cy="4572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102870" rIns="0" bIns="0" rtlCol="0">
            <a:spAutoFit/>
          </a:bodyPr>
          <a:lstStyle/>
          <a:p>
            <a:pPr marL="62865">
              <a:lnSpc>
                <a:spcPts val="2790"/>
              </a:lnSpc>
              <a:spcBef>
                <a:spcPts val="81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28267" y="51450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59" h="524510">
                <a:moveTo>
                  <a:pt x="543305" y="524255"/>
                </a:moveTo>
                <a:lnTo>
                  <a:pt x="543305" y="0"/>
                </a:lnTo>
                <a:lnTo>
                  <a:pt x="0" y="0"/>
                </a:lnTo>
                <a:lnTo>
                  <a:pt x="0" y="524255"/>
                </a:lnTo>
                <a:lnTo>
                  <a:pt x="4559" y="52425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24255"/>
                </a:lnTo>
                <a:lnTo>
                  <a:pt x="543305" y="524255"/>
                </a:lnTo>
                <a:close/>
              </a:path>
              <a:path w="543559" h="52451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524510">
                <a:moveTo>
                  <a:pt x="9906" y="51435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514350"/>
                </a:lnTo>
                <a:lnTo>
                  <a:pt x="9906" y="514350"/>
                </a:lnTo>
                <a:close/>
              </a:path>
              <a:path w="543559" h="524510">
                <a:moveTo>
                  <a:pt x="537959" y="514350"/>
                </a:moveTo>
                <a:lnTo>
                  <a:pt x="4559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59" y="514350"/>
                </a:lnTo>
                <a:close/>
              </a:path>
              <a:path w="543559" h="524510">
                <a:moveTo>
                  <a:pt x="9906" y="524255"/>
                </a:moveTo>
                <a:lnTo>
                  <a:pt x="9906" y="518922"/>
                </a:lnTo>
                <a:lnTo>
                  <a:pt x="4559" y="514350"/>
                </a:lnTo>
                <a:lnTo>
                  <a:pt x="4559" y="524255"/>
                </a:lnTo>
                <a:lnTo>
                  <a:pt x="9906" y="524255"/>
                </a:lnTo>
                <a:close/>
              </a:path>
              <a:path w="543559" h="52451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24510">
                <a:moveTo>
                  <a:pt x="537959" y="51435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59" y="514350"/>
                </a:lnTo>
                <a:close/>
              </a:path>
              <a:path w="543559" h="524510">
                <a:moveTo>
                  <a:pt x="537959" y="524255"/>
                </a:moveTo>
                <a:lnTo>
                  <a:pt x="537959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59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32827" y="5149596"/>
            <a:ext cx="533400" cy="457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02870" rIns="0" bIns="0" rtlCol="0">
            <a:spAutoFit/>
          </a:bodyPr>
          <a:lstStyle/>
          <a:p>
            <a:pPr marL="62865">
              <a:lnSpc>
                <a:spcPts val="2790"/>
              </a:lnSpc>
              <a:spcBef>
                <a:spcPts val="81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632827" y="56067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28267" y="56022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543305" y="543305"/>
                </a:moveTo>
                <a:lnTo>
                  <a:pt x="543305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43305"/>
                </a:lnTo>
                <a:lnTo>
                  <a:pt x="543305" y="543305"/>
                </a:lnTo>
                <a:close/>
              </a:path>
              <a:path w="543559" h="5435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543560">
                <a:moveTo>
                  <a:pt x="9906" y="5334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906" y="533400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4559" y="533400"/>
                </a:lnTo>
                <a:lnTo>
                  <a:pt x="9906" y="537972"/>
                </a:lnTo>
                <a:lnTo>
                  <a:pt x="9906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59" y="533400"/>
                </a:lnTo>
                <a:close/>
              </a:path>
              <a:path w="543559" h="543560">
                <a:moveTo>
                  <a:pt x="9906" y="543305"/>
                </a:moveTo>
                <a:lnTo>
                  <a:pt x="9906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906" y="543305"/>
                </a:lnTo>
                <a:close/>
              </a:path>
              <a:path w="543559" h="543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59" y="533400"/>
                </a:lnTo>
                <a:close/>
              </a:path>
              <a:path w="543559" h="543560">
                <a:moveTo>
                  <a:pt x="537959" y="543305"/>
                </a:moveTo>
                <a:lnTo>
                  <a:pt x="537959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32827" y="5706109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66227" y="56067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161667" y="56022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543305" y="543305"/>
                </a:moveTo>
                <a:lnTo>
                  <a:pt x="543305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43305"/>
                </a:lnTo>
                <a:lnTo>
                  <a:pt x="543305" y="543305"/>
                </a:lnTo>
                <a:close/>
              </a:path>
              <a:path w="543559" h="543560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543560">
                <a:moveTo>
                  <a:pt x="9906" y="53340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906" y="533400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4559" y="533400"/>
                </a:lnTo>
                <a:lnTo>
                  <a:pt x="9906" y="537972"/>
                </a:lnTo>
                <a:lnTo>
                  <a:pt x="9906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59" y="533400"/>
                </a:lnTo>
                <a:close/>
              </a:path>
              <a:path w="543559" h="543560">
                <a:moveTo>
                  <a:pt x="9906" y="543305"/>
                </a:moveTo>
                <a:lnTo>
                  <a:pt x="9906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906" y="543305"/>
                </a:lnTo>
                <a:close/>
              </a:path>
              <a:path w="543559" h="543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59" y="533400"/>
                </a:lnTo>
                <a:close/>
              </a:path>
              <a:path w="543559" h="543560">
                <a:moveTo>
                  <a:pt x="537959" y="543305"/>
                </a:moveTo>
                <a:lnTo>
                  <a:pt x="537959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166227" y="5706109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566027" y="56067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61467" y="56022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543305" y="543305"/>
                </a:moveTo>
                <a:lnTo>
                  <a:pt x="543305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43305"/>
                </a:lnTo>
                <a:lnTo>
                  <a:pt x="543305" y="543305"/>
                </a:lnTo>
                <a:close/>
              </a:path>
              <a:path w="543559" h="5435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543560">
                <a:moveTo>
                  <a:pt x="9893" y="5334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893" y="533400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4559" y="533400"/>
                </a:lnTo>
                <a:lnTo>
                  <a:pt x="9893" y="537972"/>
                </a:lnTo>
                <a:lnTo>
                  <a:pt x="9893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59" y="533400"/>
                </a:lnTo>
                <a:close/>
              </a:path>
              <a:path w="543559" h="543560">
                <a:moveTo>
                  <a:pt x="9893" y="543305"/>
                </a:moveTo>
                <a:lnTo>
                  <a:pt x="9893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893" y="543305"/>
                </a:lnTo>
                <a:close/>
              </a:path>
              <a:path w="543559" h="543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59" y="533400"/>
                </a:lnTo>
                <a:close/>
              </a:path>
              <a:path w="543559" h="543560">
                <a:moveTo>
                  <a:pt x="537959" y="543305"/>
                </a:moveTo>
                <a:lnTo>
                  <a:pt x="537959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566027" y="5706109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099427" y="560679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94867" y="560222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59" h="543560">
                <a:moveTo>
                  <a:pt x="543305" y="543305"/>
                </a:moveTo>
                <a:lnTo>
                  <a:pt x="543305" y="0"/>
                </a:lnTo>
                <a:lnTo>
                  <a:pt x="0" y="0"/>
                </a:lnTo>
                <a:lnTo>
                  <a:pt x="0" y="543305"/>
                </a:lnTo>
                <a:lnTo>
                  <a:pt x="4559" y="543305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43305"/>
                </a:lnTo>
                <a:lnTo>
                  <a:pt x="543305" y="543305"/>
                </a:lnTo>
                <a:close/>
              </a:path>
              <a:path w="543559" h="543560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543560">
                <a:moveTo>
                  <a:pt x="9893" y="53340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533400"/>
                </a:lnTo>
                <a:lnTo>
                  <a:pt x="9893" y="533400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4559" y="533400"/>
                </a:lnTo>
                <a:lnTo>
                  <a:pt x="9893" y="537972"/>
                </a:lnTo>
                <a:lnTo>
                  <a:pt x="9893" y="543305"/>
                </a:lnTo>
                <a:lnTo>
                  <a:pt x="533400" y="543305"/>
                </a:lnTo>
                <a:lnTo>
                  <a:pt x="533400" y="537972"/>
                </a:lnTo>
                <a:lnTo>
                  <a:pt x="537959" y="533400"/>
                </a:lnTo>
                <a:close/>
              </a:path>
              <a:path w="543559" h="543560">
                <a:moveTo>
                  <a:pt x="9893" y="543305"/>
                </a:moveTo>
                <a:lnTo>
                  <a:pt x="9893" y="537972"/>
                </a:lnTo>
                <a:lnTo>
                  <a:pt x="4559" y="533400"/>
                </a:lnTo>
                <a:lnTo>
                  <a:pt x="4559" y="543305"/>
                </a:lnTo>
                <a:lnTo>
                  <a:pt x="9893" y="543305"/>
                </a:lnTo>
                <a:close/>
              </a:path>
              <a:path w="543559" h="543560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43560">
                <a:moveTo>
                  <a:pt x="537959" y="53340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33400"/>
                </a:lnTo>
                <a:lnTo>
                  <a:pt x="537959" y="533400"/>
                </a:lnTo>
                <a:close/>
              </a:path>
              <a:path w="543559" h="543560">
                <a:moveTo>
                  <a:pt x="537959" y="543305"/>
                </a:moveTo>
                <a:lnTo>
                  <a:pt x="537959" y="533400"/>
                </a:lnTo>
                <a:lnTo>
                  <a:pt x="533400" y="537972"/>
                </a:lnTo>
                <a:lnTo>
                  <a:pt x="533400" y="543305"/>
                </a:lnTo>
                <a:lnTo>
                  <a:pt x="537959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099427" y="5706109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099427" y="6140196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094867" y="61356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59" h="524509">
                <a:moveTo>
                  <a:pt x="543305" y="524256"/>
                </a:moveTo>
                <a:lnTo>
                  <a:pt x="543305" y="0"/>
                </a:lnTo>
                <a:lnTo>
                  <a:pt x="0" y="0"/>
                </a:lnTo>
                <a:lnTo>
                  <a:pt x="0" y="524256"/>
                </a:lnTo>
                <a:lnTo>
                  <a:pt x="4559" y="524256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24256"/>
                </a:lnTo>
                <a:lnTo>
                  <a:pt x="543305" y="524256"/>
                </a:lnTo>
                <a:close/>
              </a:path>
              <a:path w="543559" h="524509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524509">
                <a:moveTo>
                  <a:pt x="9893" y="51435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514350"/>
                </a:lnTo>
                <a:lnTo>
                  <a:pt x="9893" y="514350"/>
                </a:lnTo>
                <a:close/>
              </a:path>
              <a:path w="543559" h="524509">
                <a:moveTo>
                  <a:pt x="537959" y="514350"/>
                </a:moveTo>
                <a:lnTo>
                  <a:pt x="4559" y="514350"/>
                </a:lnTo>
                <a:lnTo>
                  <a:pt x="9893" y="518922"/>
                </a:lnTo>
                <a:lnTo>
                  <a:pt x="9893" y="524256"/>
                </a:lnTo>
                <a:lnTo>
                  <a:pt x="533400" y="524256"/>
                </a:lnTo>
                <a:lnTo>
                  <a:pt x="533400" y="518922"/>
                </a:lnTo>
                <a:lnTo>
                  <a:pt x="537959" y="514350"/>
                </a:lnTo>
                <a:close/>
              </a:path>
              <a:path w="543559" h="524509">
                <a:moveTo>
                  <a:pt x="9893" y="524256"/>
                </a:moveTo>
                <a:lnTo>
                  <a:pt x="9893" y="518922"/>
                </a:lnTo>
                <a:lnTo>
                  <a:pt x="4559" y="514350"/>
                </a:lnTo>
                <a:lnTo>
                  <a:pt x="4559" y="524256"/>
                </a:lnTo>
                <a:lnTo>
                  <a:pt x="9893" y="524256"/>
                </a:lnTo>
                <a:close/>
              </a:path>
              <a:path w="543559" h="524509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24509">
                <a:moveTo>
                  <a:pt x="537959" y="51435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59" y="514350"/>
                </a:lnTo>
                <a:close/>
              </a:path>
              <a:path w="543559" h="524509">
                <a:moveTo>
                  <a:pt x="537959" y="524256"/>
                </a:moveTo>
                <a:lnTo>
                  <a:pt x="537959" y="514350"/>
                </a:lnTo>
                <a:lnTo>
                  <a:pt x="533400" y="518922"/>
                </a:lnTo>
                <a:lnTo>
                  <a:pt x="533400" y="524256"/>
                </a:lnTo>
                <a:lnTo>
                  <a:pt x="537959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099427" y="6230366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632827" y="6140196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8267" y="61356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59" h="524509">
                <a:moveTo>
                  <a:pt x="543305" y="524256"/>
                </a:moveTo>
                <a:lnTo>
                  <a:pt x="543305" y="0"/>
                </a:lnTo>
                <a:lnTo>
                  <a:pt x="0" y="0"/>
                </a:lnTo>
                <a:lnTo>
                  <a:pt x="0" y="524256"/>
                </a:lnTo>
                <a:lnTo>
                  <a:pt x="4559" y="52425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24256"/>
                </a:lnTo>
                <a:lnTo>
                  <a:pt x="543305" y="524256"/>
                </a:lnTo>
                <a:close/>
              </a:path>
              <a:path w="543559" h="52450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524509">
                <a:moveTo>
                  <a:pt x="9906" y="51435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514350"/>
                </a:lnTo>
                <a:lnTo>
                  <a:pt x="9906" y="514350"/>
                </a:lnTo>
                <a:close/>
              </a:path>
              <a:path w="543559" h="524509">
                <a:moveTo>
                  <a:pt x="537959" y="514350"/>
                </a:moveTo>
                <a:lnTo>
                  <a:pt x="4559" y="514350"/>
                </a:lnTo>
                <a:lnTo>
                  <a:pt x="9906" y="518922"/>
                </a:lnTo>
                <a:lnTo>
                  <a:pt x="9906" y="524256"/>
                </a:lnTo>
                <a:lnTo>
                  <a:pt x="533400" y="524256"/>
                </a:lnTo>
                <a:lnTo>
                  <a:pt x="533400" y="518922"/>
                </a:lnTo>
                <a:lnTo>
                  <a:pt x="537959" y="514350"/>
                </a:lnTo>
                <a:close/>
              </a:path>
              <a:path w="543559" h="524509">
                <a:moveTo>
                  <a:pt x="9906" y="524256"/>
                </a:moveTo>
                <a:lnTo>
                  <a:pt x="9906" y="518922"/>
                </a:lnTo>
                <a:lnTo>
                  <a:pt x="4559" y="514350"/>
                </a:lnTo>
                <a:lnTo>
                  <a:pt x="4559" y="524256"/>
                </a:lnTo>
                <a:lnTo>
                  <a:pt x="9906" y="524256"/>
                </a:lnTo>
                <a:close/>
              </a:path>
              <a:path w="543559" h="524509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24509">
                <a:moveTo>
                  <a:pt x="537959" y="51435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59" y="514350"/>
                </a:lnTo>
                <a:close/>
              </a:path>
              <a:path w="543559" h="524509">
                <a:moveTo>
                  <a:pt x="537959" y="524256"/>
                </a:moveTo>
                <a:lnTo>
                  <a:pt x="537959" y="514350"/>
                </a:lnTo>
                <a:lnTo>
                  <a:pt x="533400" y="518922"/>
                </a:lnTo>
                <a:lnTo>
                  <a:pt x="533400" y="524256"/>
                </a:lnTo>
                <a:lnTo>
                  <a:pt x="537959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632827" y="6230366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166227" y="6140196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161667" y="61356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59" h="524509">
                <a:moveTo>
                  <a:pt x="543305" y="524256"/>
                </a:moveTo>
                <a:lnTo>
                  <a:pt x="543305" y="0"/>
                </a:lnTo>
                <a:lnTo>
                  <a:pt x="0" y="0"/>
                </a:lnTo>
                <a:lnTo>
                  <a:pt x="0" y="524256"/>
                </a:lnTo>
                <a:lnTo>
                  <a:pt x="4559" y="524256"/>
                </a:lnTo>
                <a:lnTo>
                  <a:pt x="4559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24256"/>
                </a:lnTo>
                <a:lnTo>
                  <a:pt x="543305" y="524256"/>
                </a:lnTo>
                <a:close/>
              </a:path>
              <a:path w="543559" h="524509">
                <a:moveTo>
                  <a:pt x="9906" y="9905"/>
                </a:moveTo>
                <a:lnTo>
                  <a:pt x="9906" y="4572"/>
                </a:lnTo>
                <a:lnTo>
                  <a:pt x="4559" y="9905"/>
                </a:lnTo>
                <a:lnTo>
                  <a:pt x="9906" y="9905"/>
                </a:lnTo>
                <a:close/>
              </a:path>
              <a:path w="543559" h="524509">
                <a:moveTo>
                  <a:pt x="9906" y="514350"/>
                </a:moveTo>
                <a:lnTo>
                  <a:pt x="9906" y="9905"/>
                </a:lnTo>
                <a:lnTo>
                  <a:pt x="4559" y="9905"/>
                </a:lnTo>
                <a:lnTo>
                  <a:pt x="4559" y="514350"/>
                </a:lnTo>
                <a:lnTo>
                  <a:pt x="9906" y="514350"/>
                </a:lnTo>
                <a:close/>
              </a:path>
              <a:path w="543559" h="524509">
                <a:moveTo>
                  <a:pt x="537959" y="514350"/>
                </a:moveTo>
                <a:lnTo>
                  <a:pt x="4559" y="514350"/>
                </a:lnTo>
                <a:lnTo>
                  <a:pt x="9906" y="518922"/>
                </a:lnTo>
                <a:lnTo>
                  <a:pt x="9906" y="524256"/>
                </a:lnTo>
                <a:lnTo>
                  <a:pt x="533400" y="524256"/>
                </a:lnTo>
                <a:lnTo>
                  <a:pt x="533400" y="518922"/>
                </a:lnTo>
                <a:lnTo>
                  <a:pt x="537959" y="514350"/>
                </a:lnTo>
                <a:close/>
              </a:path>
              <a:path w="543559" h="524509">
                <a:moveTo>
                  <a:pt x="9906" y="524256"/>
                </a:moveTo>
                <a:lnTo>
                  <a:pt x="9906" y="518922"/>
                </a:lnTo>
                <a:lnTo>
                  <a:pt x="4559" y="514350"/>
                </a:lnTo>
                <a:lnTo>
                  <a:pt x="4559" y="524256"/>
                </a:lnTo>
                <a:lnTo>
                  <a:pt x="9906" y="524256"/>
                </a:lnTo>
                <a:close/>
              </a:path>
              <a:path w="543559" h="524509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24509">
                <a:moveTo>
                  <a:pt x="537959" y="51435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59" y="514350"/>
                </a:lnTo>
                <a:close/>
              </a:path>
              <a:path w="543559" h="524509">
                <a:moveTo>
                  <a:pt x="537959" y="524256"/>
                </a:moveTo>
                <a:lnTo>
                  <a:pt x="537959" y="514350"/>
                </a:lnTo>
                <a:lnTo>
                  <a:pt x="533400" y="518922"/>
                </a:lnTo>
                <a:lnTo>
                  <a:pt x="533400" y="524256"/>
                </a:lnTo>
                <a:lnTo>
                  <a:pt x="537959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8166227" y="6230366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566027" y="6140196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561467" y="61356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59" h="524509">
                <a:moveTo>
                  <a:pt x="543305" y="524256"/>
                </a:moveTo>
                <a:lnTo>
                  <a:pt x="543305" y="0"/>
                </a:lnTo>
                <a:lnTo>
                  <a:pt x="0" y="0"/>
                </a:lnTo>
                <a:lnTo>
                  <a:pt x="0" y="524256"/>
                </a:lnTo>
                <a:lnTo>
                  <a:pt x="4559" y="524256"/>
                </a:lnTo>
                <a:lnTo>
                  <a:pt x="4559" y="9905"/>
                </a:lnTo>
                <a:lnTo>
                  <a:pt x="9893" y="4572"/>
                </a:lnTo>
                <a:lnTo>
                  <a:pt x="9893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59" y="9905"/>
                </a:lnTo>
                <a:lnTo>
                  <a:pt x="537959" y="524256"/>
                </a:lnTo>
                <a:lnTo>
                  <a:pt x="543305" y="524256"/>
                </a:lnTo>
                <a:close/>
              </a:path>
              <a:path w="543559" h="524509">
                <a:moveTo>
                  <a:pt x="9893" y="9905"/>
                </a:moveTo>
                <a:lnTo>
                  <a:pt x="9893" y="4572"/>
                </a:lnTo>
                <a:lnTo>
                  <a:pt x="4559" y="9905"/>
                </a:lnTo>
                <a:lnTo>
                  <a:pt x="9893" y="9905"/>
                </a:lnTo>
                <a:close/>
              </a:path>
              <a:path w="543559" h="524509">
                <a:moveTo>
                  <a:pt x="9893" y="514350"/>
                </a:moveTo>
                <a:lnTo>
                  <a:pt x="9893" y="9905"/>
                </a:lnTo>
                <a:lnTo>
                  <a:pt x="4559" y="9905"/>
                </a:lnTo>
                <a:lnTo>
                  <a:pt x="4559" y="514350"/>
                </a:lnTo>
                <a:lnTo>
                  <a:pt x="9893" y="514350"/>
                </a:lnTo>
                <a:close/>
              </a:path>
              <a:path w="543559" h="524509">
                <a:moveTo>
                  <a:pt x="537959" y="514350"/>
                </a:moveTo>
                <a:lnTo>
                  <a:pt x="4559" y="514350"/>
                </a:lnTo>
                <a:lnTo>
                  <a:pt x="9893" y="518922"/>
                </a:lnTo>
                <a:lnTo>
                  <a:pt x="9893" y="524256"/>
                </a:lnTo>
                <a:lnTo>
                  <a:pt x="533400" y="524256"/>
                </a:lnTo>
                <a:lnTo>
                  <a:pt x="533400" y="518922"/>
                </a:lnTo>
                <a:lnTo>
                  <a:pt x="537959" y="514350"/>
                </a:lnTo>
                <a:close/>
              </a:path>
              <a:path w="543559" h="524509">
                <a:moveTo>
                  <a:pt x="9893" y="524256"/>
                </a:moveTo>
                <a:lnTo>
                  <a:pt x="9893" y="518922"/>
                </a:lnTo>
                <a:lnTo>
                  <a:pt x="4559" y="514350"/>
                </a:lnTo>
                <a:lnTo>
                  <a:pt x="4559" y="524256"/>
                </a:lnTo>
                <a:lnTo>
                  <a:pt x="9893" y="524256"/>
                </a:lnTo>
                <a:close/>
              </a:path>
              <a:path w="543559" h="524509">
                <a:moveTo>
                  <a:pt x="537959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59" y="9905"/>
                </a:lnTo>
                <a:close/>
              </a:path>
              <a:path w="543559" h="524509">
                <a:moveTo>
                  <a:pt x="537959" y="514350"/>
                </a:moveTo>
                <a:lnTo>
                  <a:pt x="537959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59" y="514350"/>
                </a:lnTo>
                <a:close/>
              </a:path>
              <a:path w="543559" h="524509">
                <a:moveTo>
                  <a:pt x="537959" y="524256"/>
                </a:moveTo>
                <a:lnTo>
                  <a:pt x="537959" y="514350"/>
                </a:lnTo>
                <a:lnTo>
                  <a:pt x="533400" y="518922"/>
                </a:lnTo>
                <a:lnTo>
                  <a:pt x="533400" y="524256"/>
                </a:lnTo>
                <a:lnTo>
                  <a:pt x="537959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566027" y="6230366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294267" y="46116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1" y="9905"/>
                </a:lnTo>
                <a:lnTo>
                  <a:pt x="537971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24510">
                <a:moveTo>
                  <a:pt x="9906" y="51435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3560" h="524510">
                <a:moveTo>
                  <a:pt x="9906" y="524255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4255"/>
                </a:lnTo>
                <a:lnTo>
                  <a:pt x="9906" y="524255"/>
                </a:lnTo>
                <a:close/>
              </a:path>
              <a:path w="543560" h="524510">
                <a:moveTo>
                  <a:pt x="537971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1" y="9905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537971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3560" h="524510">
                <a:moveTo>
                  <a:pt x="537971" y="524255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1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2362079" y="467681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832239" y="4616196"/>
            <a:ext cx="533399" cy="514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27667" y="46116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399" y="9905"/>
                </a:lnTo>
                <a:lnTo>
                  <a:pt x="533399" y="4572"/>
                </a:lnTo>
                <a:lnTo>
                  <a:pt x="537971" y="9905"/>
                </a:lnTo>
                <a:lnTo>
                  <a:pt x="537971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24510">
                <a:moveTo>
                  <a:pt x="9906" y="51435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399" y="524255"/>
                </a:lnTo>
                <a:lnTo>
                  <a:pt x="533399" y="518922"/>
                </a:lnTo>
                <a:lnTo>
                  <a:pt x="537971" y="514350"/>
                </a:lnTo>
                <a:close/>
              </a:path>
              <a:path w="543560" h="524510">
                <a:moveTo>
                  <a:pt x="9906" y="524255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4255"/>
                </a:lnTo>
                <a:lnTo>
                  <a:pt x="9906" y="524255"/>
                </a:lnTo>
                <a:close/>
              </a:path>
              <a:path w="543560" h="524510">
                <a:moveTo>
                  <a:pt x="537971" y="9905"/>
                </a:moveTo>
                <a:lnTo>
                  <a:pt x="533399" y="4572"/>
                </a:lnTo>
                <a:lnTo>
                  <a:pt x="533399" y="9905"/>
                </a:lnTo>
                <a:lnTo>
                  <a:pt x="537971" y="9905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537971" y="9905"/>
                </a:lnTo>
                <a:lnTo>
                  <a:pt x="533399" y="9905"/>
                </a:lnTo>
                <a:lnTo>
                  <a:pt x="533399" y="514350"/>
                </a:lnTo>
                <a:lnTo>
                  <a:pt x="537971" y="514350"/>
                </a:lnTo>
                <a:close/>
              </a:path>
              <a:path w="543560" h="524510">
                <a:moveTo>
                  <a:pt x="537971" y="524255"/>
                </a:moveTo>
                <a:lnTo>
                  <a:pt x="537971" y="514350"/>
                </a:lnTo>
                <a:lnTo>
                  <a:pt x="533399" y="518922"/>
                </a:lnTo>
                <a:lnTo>
                  <a:pt x="533399" y="524255"/>
                </a:lnTo>
                <a:lnTo>
                  <a:pt x="537971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895479" y="467681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361067" y="46116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10">
                <a:moveTo>
                  <a:pt x="9905" y="51435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5" y="524255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4255"/>
                </a:lnTo>
                <a:lnTo>
                  <a:pt x="9905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428879" y="467681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899039" y="4616196"/>
            <a:ext cx="533400" cy="514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4467" y="46116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10">
                <a:moveTo>
                  <a:pt x="9905" y="51435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5" y="524255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4255"/>
                </a:lnTo>
                <a:lnTo>
                  <a:pt x="9905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962279" y="467681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294267" y="51259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1" y="9905"/>
                </a:lnTo>
                <a:lnTo>
                  <a:pt x="537971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24510">
                <a:moveTo>
                  <a:pt x="9906" y="51435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3560" h="524510">
                <a:moveTo>
                  <a:pt x="9906" y="524255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4255"/>
                </a:lnTo>
                <a:lnTo>
                  <a:pt x="9906" y="524255"/>
                </a:lnTo>
                <a:close/>
              </a:path>
              <a:path w="543560" h="524510">
                <a:moveTo>
                  <a:pt x="537971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1" y="9905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537971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3560" h="524510">
                <a:moveTo>
                  <a:pt x="537971" y="524255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1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362079" y="519116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832239" y="5130546"/>
            <a:ext cx="533399" cy="514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27667" y="51259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399" y="9905"/>
                </a:lnTo>
                <a:lnTo>
                  <a:pt x="533399" y="4572"/>
                </a:lnTo>
                <a:lnTo>
                  <a:pt x="537971" y="9905"/>
                </a:lnTo>
                <a:lnTo>
                  <a:pt x="537971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24510">
                <a:moveTo>
                  <a:pt x="9906" y="51435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399" y="524255"/>
                </a:lnTo>
                <a:lnTo>
                  <a:pt x="533399" y="518922"/>
                </a:lnTo>
                <a:lnTo>
                  <a:pt x="537971" y="514350"/>
                </a:lnTo>
                <a:close/>
              </a:path>
              <a:path w="543560" h="524510">
                <a:moveTo>
                  <a:pt x="9906" y="524255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4255"/>
                </a:lnTo>
                <a:lnTo>
                  <a:pt x="9906" y="524255"/>
                </a:lnTo>
                <a:close/>
              </a:path>
              <a:path w="543560" h="524510">
                <a:moveTo>
                  <a:pt x="537971" y="9905"/>
                </a:moveTo>
                <a:lnTo>
                  <a:pt x="533399" y="4572"/>
                </a:lnTo>
                <a:lnTo>
                  <a:pt x="533399" y="9905"/>
                </a:lnTo>
                <a:lnTo>
                  <a:pt x="537971" y="9905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537971" y="9905"/>
                </a:lnTo>
                <a:lnTo>
                  <a:pt x="533399" y="9905"/>
                </a:lnTo>
                <a:lnTo>
                  <a:pt x="533399" y="514350"/>
                </a:lnTo>
                <a:lnTo>
                  <a:pt x="537971" y="514350"/>
                </a:lnTo>
                <a:close/>
              </a:path>
              <a:path w="543560" h="524510">
                <a:moveTo>
                  <a:pt x="537971" y="524255"/>
                </a:moveTo>
                <a:lnTo>
                  <a:pt x="537971" y="514350"/>
                </a:lnTo>
                <a:lnTo>
                  <a:pt x="533399" y="518922"/>
                </a:lnTo>
                <a:lnTo>
                  <a:pt x="533399" y="524255"/>
                </a:lnTo>
                <a:lnTo>
                  <a:pt x="537971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895479" y="519116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361067" y="51259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10">
                <a:moveTo>
                  <a:pt x="9905" y="51435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5" y="524255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4255"/>
                </a:lnTo>
                <a:lnTo>
                  <a:pt x="9905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3428879" y="519116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899039" y="5130546"/>
            <a:ext cx="533400" cy="514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894467" y="51259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10">
                <a:moveTo>
                  <a:pt x="9905" y="51435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5" y="524255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4255"/>
                </a:lnTo>
                <a:lnTo>
                  <a:pt x="9905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3962279" y="519116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294267" y="56403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1" y="9905"/>
                </a:lnTo>
                <a:lnTo>
                  <a:pt x="537971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24510">
                <a:moveTo>
                  <a:pt x="9906" y="51435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3560" h="524510">
                <a:moveTo>
                  <a:pt x="9906" y="524255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4255"/>
                </a:lnTo>
                <a:lnTo>
                  <a:pt x="9906" y="524255"/>
                </a:lnTo>
                <a:close/>
              </a:path>
              <a:path w="543560" h="524510">
                <a:moveTo>
                  <a:pt x="537971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1" y="9905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537971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3560" h="524510">
                <a:moveTo>
                  <a:pt x="537971" y="524255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1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362079" y="570551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832239" y="5644896"/>
            <a:ext cx="533400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827667" y="56403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399" y="9905"/>
                </a:lnTo>
                <a:lnTo>
                  <a:pt x="533399" y="4572"/>
                </a:lnTo>
                <a:lnTo>
                  <a:pt x="537971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24510">
                <a:moveTo>
                  <a:pt x="9906" y="51435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6" y="524255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4255"/>
                </a:lnTo>
                <a:lnTo>
                  <a:pt x="9906" y="524255"/>
                </a:lnTo>
                <a:close/>
              </a:path>
              <a:path w="543560" h="524510">
                <a:moveTo>
                  <a:pt x="537971" y="9905"/>
                </a:moveTo>
                <a:lnTo>
                  <a:pt x="533399" y="4572"/>
                </a:lnTo>
                <a:lnTo>
                  <a:pt x="533399" y="9905"/>
                </a:lnTo>
                <a:lnTo>
                  <a:pt x="537971" y="9905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1" y="9905"/>
                </a:lnTo>
                <a:lnTo>
                  <a:pt x="533399" y="9905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895479" y="570551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361067" y="56403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10">
                <a:moveTo>
                  <a:pt x="9906" y="51435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50"/>
                </a:lnTo>
                <a:lnTo>
                  <a:pt x="9906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2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6" y="524255"/>
                </a:moveTo>
                <a:lnTo>
                  <a:pt x="9906" y="518922"/>
                </a:lnTo>
                <a:lnTo>
                  <a:pt x="4572" y="514350"/>
                </a:lnTo>
                <a:lnTo>
                  <a:pt x="4572" y="524255"/>
                </a:lnTo>
                <a:lnTo>
                  <a:pt x="9906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428879" y="570551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899039" y="5644896"/>
            <a:ext cx="533400" cy="5143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894467" y="564032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10">
                <a:moveTo>
                  <a:pt x="9906" y="51435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50"/>
                </a:lnTo>
                <a:lnTo>
                  <a:pt x="9906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2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6" y="524255"/>
                </a:moveTo>
                <a:lnTo>
                  <a:pt x="9906" y="518922"/>
                </a:lnTo>
                <a:lnTo>
                  <a:pt x="4572" y="514350"/>
                </a:lnTo>
                <a:lnTo>
                  <a:pt x="4572" y="524255"/>
                </a:lnTo>
                <a:lnTo>
                  <a:pt x="9906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3962279" y="570551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294267" y="61546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09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1" y="9905"/>
                </a:lnTo>
                <a:lnTo>
                  <a:pt x="537971" y="524255"/>
                </a:lnTo>
                <a:lnTo>
                  <a:pt x="543306" y="524255"/>
                </a:lnTo>
                <a:close/>
              </a:path>
              <a:path w="543560" h="524509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24509">
                <a:moveTo>
                  <a:pt x="9906" y="51435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4509">
                <a:moveTo>
                  <a:pt x="537971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3560" h="524509">
                <a:moveTo>
                  <a:pt x="9906" y="524255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4255"/>
                </a:lnTo>
                <a:lnTo>
                  <a:pt x="9906" y="524255"/>
                </a:lnTo>
                <a:close/>
              </a:path>
              <a:path w="543560" h="524509">
                <a:moveTo>
                  <a:pt x="537971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1" y="9905"/>
                </a:lnTo>
                <a:close/>
              </a:path>
              <a:path w="543560" h="524509">
                <a:moveTo>
                  <a:pt x="537971" y="514350"/>
                </a:moveTo>
                <a:lnTo>
                  <a:pt x="537971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3560" h="524509">
                <a:moveTo>
                  <a:pt x="537971" y="524255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1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362079" y="621986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2832239" y="6159246"/>
            <a:ext cx="533400" cy="5143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27667" y="61546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09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905"/>
                </a:lnTo>
                <a:lnTo>
                  <a:pt x="9906" y="4572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09">
                <a:moveTo>
                  <a:pt x="9906" y="9905"/>
                </a:moveTo>
                <a:lnTo>
                  <a:pt x="9906" y="4572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24509">
                <a:moveTo>
                  <a:pt x="9906" y="514350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4509">
                <a:moveTo>
                  <a:pt x="537972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09">
                <a:moveTo>
                  <a:pt x="9906" y="524255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4255"/>
                </a:lnTo>
                <a:lnTo>
                  <a:pt x="9906" y="524255"/>
                </a:lnTo>
                <a:close/>
              </a:path>
              <a:path w="543560" h="524509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09">
                <a:moveTo>
                  <a:pt x="537972" y="51435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09">
                <a:moveTo>
                  <a:pt x="537972" y="524255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2895479" y="621986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361067" y="61546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09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2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2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09">
                <a:moveTo>
                  <a:pt x="9905" y="9905"/>
                </a:moveTo>
                <a:lnTo>
                  <a:pt x="9905" y="4572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09">
                <a:moveTo>
                  <a:pt x="9905" y="514350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4509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4255"/>
                </a:lnTo>
                <a:lnTo>
                  <a:pt x="533400" y="524255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09">
                <a:moveTo>
                  <a:pt x="9905" y="524255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4255"/>
                </a:lnTo>
                <a:lnTo>
                  <a:pt x="9905" y="524255"/>
                </a:lnTo>
                <a:close/>
              </a:path>
              <a:path w="543560" h="524509">
                <a:moveTo>
                  <a:pt x="537972" y="9905"/>
                </a:moveTo>
                <a:lnTo>
                  <a:pt x="533400" y="4572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09">
                <a:moveTo>
                  <a:pt x="537972" y="514350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09">
                <a:moveTo>
                  <a:pt x="537972" y="524255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428879" y="621986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3899039" y="6159246"/>
            <a:ext cx="533400" cy="5143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294267" y="4611623"/>
            <a:ext cx="2143506" cy="20673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3962279" y="6219866"/>
            <a:ext cx="407670" cy="3911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>
              <a:lnSpc>
                <a:spcPts val="2745"/>
              </a:lnSpc>
              <a:spcBef>
                <a:spcPts val="33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73</a:t>
            </a:fld>
            <a:endParaRPr spc="-5" dirty="0"/>
          </a:p>
        </p:txBody>
      </p:sp>
      <p:sp>
        <p:nvSpPr>
          <p:cNvPr id="96" name="object 96"/>
          <p:cNvSpPr txBox="1"/>
          <p:nvPr/>
        </p:nvSpPr>
        <p:spPr>
          <a:xfrm>
            <a:off x="2349379" y="4557776"/>
            <a:ext cx="203327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6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0,0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0,1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0,2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0,3 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1,0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1,1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1,2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1,3 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2,0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2,1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2,2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2,3 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3,0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3,1 </a:t>
            </a:r>
            <a:r>
              <a:rPr lang="en-US" altLang="zh-CN" sz="1600" b="1" dirty="0">
                <a:latin typeface="Times New Roman"/>
                <a:cs typeface="Times New Roman"/>
              </a:rPr>
              <a:t>   </a:t>
            </a: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3,2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行移位评价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729873" y="2309876"/>
            <a:ext cx="768286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由于中间态数据和算法的输入输出数据一样，也是由</a:t>
            </a:r>
            <a:endParaRPr sz="2400">
              <a:latin typeface="宋体"/>
              <a:cs typeface="宋体"/>
            </a:endParaRPr>
          </a:p>
          <a:p>
            <a:pPr marL="12700" marR="5080">
              <a:lnSpc>
                <a:spcPct val="175000"/>
              </a:lnSpc>
            </a:pP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宋体"/>
                <a:cs typeface="宋体"/>
              </a:rPr>
              <a:t>列所组成的数组，在加密过程中，明文逐列被复制到中 间态数据上，且后面的轮密钥也是逐列应用到中间态数据 上，因此，行位移将某个字节从一列移到另一列中，这个 变换确保了某列中</a:t>
            </a:r>
            <a:r>
              <a:rPr sz="2400" b="1" spc="-5" dirty="0">
                <a:latin typeface="宋体"/>
                <a:cs typeface="宋体"/>
              </a:rPr>
              <a:t>的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dirty="0">
                <a:latin typeface="宋体"/>
                <a:cs typeface="宋体"/>
              </a:rPr>
              <a:t>字节被扩展到了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dirty="0">
                <a:latin typeface="宋体"/>
                <a:cs typeface="宋体"/>
              </a:rPr>
              <a:t>个不同的列。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8" y="694436"/>
            <a:ext cx="5588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3200" b="1" spc="-5" dirty="0">
                <a:solidFill>
                  <a:srgbClr val="000000"/>
                </a:solidFill>
                <a:latin typeface="Arial"/>
                <a:cs typeface="Arial"/>
              </a:rPr>
              <a:t>(3) </a:t>
            </a:r>
            <a:r>
              <a:rPr sz="3200" b="1" spc="-5" dirty="0" err="1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的列混淆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(MixColumn)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43330" y="3490455"/>
            <a:ext cx="0" cy="2245360"/>
          </a:xfrm>
          <a:custGeom>
            <a:avLst/>
            <a:gdLst/>
            <a:ahLst/>
            <a:cxnLst/>
            <a:rect l="l" t="t" r="r" b="b"/>
            <a:pathLst>
              <a:path h="2245359">
                <a:moveTo>
                  <a:pt x="0" y="0"/>
                </a:moveTo>
                <a:lnTo>
                  <a:pt x="0" y="2244908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75971" y="3490455"/>
            <a:ext cx="0" cy="2245360"/>
          </a:xfrm>
          <a:custGeom>
            <a:avLst/>
            <a:gdLst/>
            <a:ahLst/>
            <a:cxnLst/>
            <a:rect l="l" t="t" r="r" b="b"/>
            <a:pathLst>
              <a:path h="2245359">
                <a:moveTo>
                  <a:pt x="0" y="0"/>
                </a:moveTo>
                <a:lnTo>
                  <a:pt x="0" y="2244908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2962" y="3494262"/>
            <a:ext cx="0" cy="2235835"/>
          </a:xfrm>
          <a:custGeom>
            <a:avLst/>
            <a:gdLst/>
            <a:ahLst/>
            <a:cxnLst/>
            <a:rect l="l" t="t" r="r" b="b"/>
            <a:pathLst>
              <a:path h="2235834">
                <a:moveTo>
                  <a:pt x="0" y="0"/>
                </a:moveTo>
                <a:lnTo>
                  <a:pt x="0" y="2235767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79902" y="3494262"/>
            <a:ext cx="0" cy="2235835"/>
          </a:xfrm>
          <a:custGeom>
            <a:avLst/>
            <a:gdLst/>
            <a:ahLst/>
            <a:cxnLst/>
            <a:rect l="l" t="t" r="r" b="b"/>
            <a:pathLst>
              <a:path h="2235834">
                <a:moveTo>
                  <a:pt x="0" y="0"/>
                </a:moveTo>
                <a:lnTo>
                  <a:pt x="0" y="2235767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45437" y="3490455"/>
            <a:ext cx="0" cy="2245360"/>
          </a:xfrm>
          <a:custGeom>
            <a:avLst/>
            <a:gdLst/>
            <a:ahLst/>
            <a:cxnLst/>
            <a:rect l="l" t="t" r="r" b="b"/>
            <a:pathLst>
              <a:path h="2245359">
                <a:moveTo>
                  <a:pt x="0" y="0"/>
                </a:moveTo>
                <a:lnTo>
                  <a:pt x="0" y="2244908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68930" y="3490455"/>
            <a:ext cx="0" cy="2245360"/>
          </a:xfrm>
          <a:custGeom>
            <a:avLst/>
            <a:gdLst/>
            <a:ahLst/>
            <a:cxnLst/>
            <a:rect l="l" t="t" r="r" b="b"/>
            <a:pathLst>
              <a:path h="2245359">
                <a:moveTo>
                  <a:pt x="0" y="0"/>
                </a:moveTo>
                <a:lnTo>
                  <a:pt x="0" y="2244908"/>
                </a:lnTo>
              </a:path>
            </a:pathLst>
          </a:custGeom>
          <a:ln w="119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116201" y="4872028"/>
            <a:ext cx="14414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4660" y="3652852"/>
            <a:ext cx="14414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21702" y="3652876"/>
            <a:ext cx="144145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50" spc="5" dirty="0">
                <a:latin typeface="Times New Roman"/>
                <a:cs typeface="Times New Roman"/>
              </a:rPr>
              <a:t>0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9019" y="3386735"/>
            <a:ext cx="376745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66315" algn="l"/>
              </a:tabLst>
            </a:pPr>
            <a:r>
              <a:rPr sz="3200" dirty="0">
                <a:latin typeface="Times New Roman"/>
                <a:cs typeface="Times New Roman"/>
              </a:rPr>
              <a:t>02  03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01</a:t>
            </a:r>
            <a:r>
              <a:rPr sz="3200" spc="3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01	a</a:t>
            </a:r>
            <a:r>
              <a:rPr sz="3200" spc="-215" dirty="0">
                <a:latin typeface="Times New Roman"/>
                <a:cs typeface="Times New Roman"/>
              </a:rPr>
              <a:t> </a:t>
            </a:r>
            <a:r>
              <a:rPr sz="3600" b="1" spc="-7" baseline="39351" dirty="0">
                <a:solidFill>
                  <a:srgbClr val="FD1813"/>
                </a:solidFill>
                <a:latin typeface="宋体"/>
                <a:cs typeface="宋体"/>
              </a:rPr>
              <a:t>逆变换</a:t>
            </a:r>
            <a:r>
              <a:rPr sz="3600" b="1" spc="-15" baseline="39351" dirty="0">
                <a:latin typeface="宋体"/>
                <a:cs typeface="宋体"/>
              </a:rPr>
              <a:t>：</a:t>
            </a:r>
            <a:endParaRPr sz="3600" baseline="39351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8546" y="4837635"/>
            <a:ext cx="3392170" cy="8915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385"/>
              </a:spcBef>
            </a:pPr>
            <a:r>
              <a:rPr sz="1850" spc="5" dirty="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tabLst>
                <a:tab pos="856615" algn="l"/>
                <a:tab pos="1416050" algn="l"/>
                <a:tab pos="3110865" algn="l"/>
              </a:tabLst>
            </a:pPr>
            <a:r>
              <a:rPr sz="3200" spc="-390" dirty="0">
                <a:latin typeface="Times New Roman"/>
                <a:cs typeface="Times New Roman"/>
              </a:rPr>
              <a:t>b</a:t>
            </a:r>
            <a:r>
              <a:rPr sz="2775" spc="7" baseline="-22522" dirty="0">
                <a:latin typeface="Times New Roman"/>
                <a:cs typeface="Times New Roman"/>
              </a:rPr>
              <a:t>3</a:t>
            </a:r>
            <a:r>
              <a:rPr sz="2775" baseline="-22522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03	01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01</a:t>
            </a:r>
            <a:r>
              <a:rPr sz="3200" spc="2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02	</a:t>
            </a:r>
            <a:r>
              <a:rPr sz="3200" spc="-245" dirty="0">
                <a:latin typeface="Times New Roman"/>
                <a:cs typeface="Times New Roman"/>
              </a:rPr>
              <a:t>a</a:t>
            </a:r>
            <a:r>
              <a:rPr sz="2775" spc="7" baseline="-22522" dirty="0">
                <a:latin typeface="Times New Roman"/>
                <a:cs typeface="Times New Roman"/>
              </a:rPr>
              <a:t>3</a:t>
            </a:r>
            <a:endParaRPr sz="2775" baseline="-22522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3222" y="3878965"/>
            <a:ext cx="3394075" cy="12357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025"/>
              </a:spcBef>
              <a:tabLst>
                <a:tab pos="868680" algn="l"/>
                <a:tab pos="3126740" algn="l"/>
              </a:tabLst>
            </a:pPr>
            <a:r>
              <a:rPr sz="3200" spc="-495" dirty="0">
                <a:latin typeface="Times New Roman"/>
                <a:cs typeface="Times New Roman"/>
              </a:rPr>
              <a:t>b</a:t>
            </a:r>
            <a:r>
              <a:rPr sz="2775" spc="7" baseline="-22522" dirty="0">
                <a:latin typeface="Times New Roman"/>
                <a:cs typeface="Times New Roman"/>
              </a:rPr>
              <a:t>1</a:t>
            </a:r>
            <a:r>
              <a:rPr sz="2775" baseline="-22522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01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02</a:t>
            </a:r>
            <a:r>
              <a:rPr sz="3200" spc="3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03</a:t>
            </a:r>
            <a:r>
              <a:rPr sz="3200" spc="3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01	</a:t>
            </a:r>
            <a:r>
              <a:rPr sz="3200" spc="-355" dirty="0">
                <a:latin typeface="Times New Roman"/>
                <a:cs typeface="Times New Roman"/>
              </a:rPr>
              <a:t>a</a:t>
            </a:r>
            <a:r>
              <a:rPr sz="2775" spc="7" baseline="-22522" dirty="0">
                <a:latin typeface="Times New Roman"/>
                <a:cs typeface="Times New Roman"/>
              </a:rPr>
              <a:t>1</a:t>
            </a:r>
            <a:endParaRPr sz="2775" baseline="-22522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3200" dirty="0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2173" y="3171825"/>
            <a:ext cx="10115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则</a:t>
            </a:r>
            <a:r>
              <a:rPr sz="2400" b="1" spc="-10" dirty="0">
                <a:latin typeface="宋体"/>
                <a:cs typeface="宋体"/>
              </a:rPr>
              <a:t>：</a:t>
            </a:r>
            <a:r>
              <a:rPr sz="2400" b="1" spc="50" dirty="0">
                <a:latin typeface="宋体"/>
                <a:cs typeface="宋体"/>
              </a:rPr>
              <a:t> </a:t>
            </a:r>
            <a:r>
              <a:rPr sz="4800" baseline="-28645" dirty="0">
                <a:latin typeface="Times New Roman"/>
                <a:cs typeface="Times New Roman"/>
              </a:rPr>
              <a:t>b</a:t>
            </a:r>
            <a:endParaRPr sz="4800" baseline="-2864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45577" y="4294304"/>
            <a:ext cx="2821940" cy="824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45"/>
              </a:lnSpc>
              <a:spcBef>
                <a:spcPts val="100"/>
              </a:spcBef>
            </a:pPr>
            <a:r>
              <a:rPr sz="320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  <a:p>
            <a:pPr marL="386715">
              <a:lnSpc>
                <a:spcPts val="3145"/>
              </a:lnSpc>
              <a:tabLst>
                <a:tab pos="2628265" algn="l"/>
              </a:tabLst>
            </a:pPr>
            <a:r>
              <a:rPr sz="3200" dirty="0">
                <a:latin typeface="Times New Roman"/>
                <a:cs typeface="Times New Roman"/>
              </a:rPr>
              <a:t>01</a:t>
            </a:r>
            <a:r>
              <a:rPr sz="3200" spc="3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01</a:t>
            </a:r>
            <a:r>
              <a:rPr sz="3200" spc="3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01</a:t>
            </a:r>
            <a:r>
              <a:rPr sz="3200" spc="2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03	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31297" y="3712986"/>
            <a:ext cx="0" cy="2105025"/>
          </a:xfrm>
          <a:custGeom>
            <a:avLst/>
            <a:gdLst/>
            <a:ahLst/>
            <a:cxnLst/>
            <a:rect l="l" t="t" r="r" b="b"/>
            <a:pathLst>
              <a:path h="2105025">
                <a:moveTo>
                  <a:pt x="0" y="0"/>
                </a:moveTo>
                <a:lnTo>
                  <a:pt x="0" y="2104715"/>
                </a:lnTo>
              </a:path>
            </a:pathLst>
          </a:custGeom>
          <a:ln w="1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27363" y="3712986"/>
            <a:ext cx="0" cy="2105025"/>
          </a:xfrm>
          <a:custGeom>
            <a:avLst/>
            <a:gdLst/>
            <a:ahLst/>
            <a:cxnLst/>
            <a:rect l="l" t="t" r="r" b="b"/>
            <a:pathLst>
              <a:path h="2105025">
                <a:moveTo>
                  <a:pt x="0" y="0"/>
                </a:moveTo>
                <a:lnTo>
                  <a:pt x="0" y="2104715"/>
                </a:lnTo>
              </a:path>
            </a:pathLst>
          </a:custGeom>
          <a:ln w="1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27587" y="3716801"/>
            <a:ext cx="0" cy="2096135"/>
          </a:xfrm>
          <a:custGeom>
            <a:avLst/>
            <a:gdLst/>
            <a:ahLst/>
            <a:cxnLst/>
            <a:rect l="l" t="t" r="r" b="b"/>
            <a:pathLst>
              <a:path h="2096134">
                <a:moveTo>
                  <a:pt x="0" y="0"/>
                </a:moveTo>
                <a:lnTo>
                  <a:pt x="0" y="2095567"/>
                </a:lnTo>
              </a:path>
            </a:pathLst>
          </a:custGeom>
          <a:ln w="1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63883" y="3716801"/>
            <a:ext cx="0" cy="2096135"/>
          </a:xfrm>
          <a:custGeom>
            <a:avLst/>
            <a:gdLst/>
            <a:ahLst/>
            <a:cxnLst/>
            <a:rect l="l" t="t" r="r" b="b"/>
            <a:pathLst>
              <a:path h="2096134">
                <a:moveTo>
                  <a:pt x="0" y="0"/>
                </a:moveTo>
                <a:lnTo>
                  <a:pt x="0" y="2095567"/>
                </a:lnTo>
              </a:path>
            </a:pathLst>
          </a:custGeom>
          <a:ln w="1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26366" y="3712986"/>
            <a:ext cx="0" cy="2105025"/>
          </a:xfrm>
          <a:custGeom>
            <a:avLst/>
            <a:gdLst/>
            <a:ahLst/>
            <a:cxnLst/>
            <a:rect l="l" t="t" r="r" b="b"/>
            <a:pathLst>
              <a:path h="2105025">
                <a:moveTo>
                  <a:pt x="0" y="0"/>
                </a:moveTo>
                <a:lnTo>
                  <a:pt x="0" y="2104715"/>
                </a:lnTo>
              </a:path>
            </a:pathLst>
          </a:custGeom>
          <a:ln w="1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30807" y="3712986"/>
            <a:ext cx="0" cy="2105025"/>
          </a:xfrm>
          <a:custGeom>
            <a:avLst/>
            <a:gdLst/>
            <a:ahLst/>
            <a:cxnLst/>
            <a:rect l="l" t="t" r="r" b="b"/>
            <a:pathLst>
              <a:path h="2105025">
                <a:moveTo>
                  <a:pt x="0" y="0"/>
                </a:moveTo>
                <a:lnTo>
                  <a:pt x="0" y="2104715"/>
                </a:lnTo>
              </a:path>
            </a:pathLst>
          </a:custGeom>
          <a:ln w="113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87970" y="4436473"/>
            <a:ext cx="13652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9602349" y="6105069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75</a:t>
            </a:fld>
            <a:endParaRPr spc="-5" dirty="0"/>
          </a:p>
        </p:txBody>
      </p:sp>
      <p:sp>
        <p:nvSpPr>
          <p:cNvPr id="25" name="object 25"/>
          <p:cNvSpPr txBox="1"/>
          <p:nvPr/>
        </p:nvSpPr>
        <p:spPr>
          <a:xfrm>
            <a:off x="6040507" y="4404572"/>
            <a:ext cx="3486785" cy="14077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350"/>
              </a:spcBef>
            </a:pPr>
            <a:r>
              <a:rPr sz="1750" dirty="0"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808355" algn="l"/>
                <a:tab pos="1427480" algn="l"/>
                <a:tab pos="1995170" algn="l"/>
                <a:tab pos="2580005" algn="l"/>
                <a:tab pos="3211195" algn="l"/>
              </a:tabLst>
            </a:pPr>
            <a:r>
              <a:rPr sz="3000" spc="-180" dirty="0">
                <a:latin typeface="Times New Roman"/>
                <a:cs typeface="Times New Roman"/>
              </a:rPr>
              <a:t>a</a:t>
            </a:r>
            <a:r>
              <a:rPr sz="2625" baseline="-22222" dirty="0">
                <a:latin typeface="Times New Roman"/>
                <a:cs typeface="Times New Roman"/>
              </a:rPr>
              <a:t>2	</a:t>
            </a:r>
            <a:r>
              <a:rPr sz="3000" dirty="0">
                <a:latin typeface="Times New Roman"/>
                <a:cs typeface="Times New Roman"/>
              </a:rPr>
              <a:t>0D	09	0E	0B	</a:t>
            </a:r>
            <a:r>
              <a:rPr sz="3000" spc="-315" dirty="0">
                <a:latin typeface="Times New Roman"/>
                <a:cs typeface="Times New Roman"/>
              </a:rPr>
              <a:t>b</a:t>
            </a:r>
            <a:r>
              <a:rPr sz="2625" baseline="-22222" dirty="0">
                <a:latin typeface="Times New Roman"/>
                <a:cs typeface="Times New Roman"/>
              </a:rPr>
              <a:t>2</a:t>
            </a:r>
            <a:endParaRPr sz="2625" baseline="-22222">
              <a:latin typeface="Times New Roman"/>
              <a:cs typeface="Times New Roman"/>
            </a:endParaRPr>
          </a:p>
          <a:p>
            <a:pPr marL="17145">
              <a:lnSpc>
                <a:spcPct val="100000"/>
              </a:lnSpc>
              <a:spcBef>
                <a:spcPts val="900"/>
              </a:spcBef>
              <a:tabLst>
                <a:tab pos="819150" algn="l"/>
                <a:tab pos="2014220" algn="l"/>
                <a:tab pos="2581910" algn="l"/>
                <a:tab pos="3216275" algn="l"/>
              </a:tabLst>
            </a:pPr>
            <a:r>
              <a:rPr sz="3000" spc="-220" dirty="0">
                <a:latin typeface="Times New Roman"/>
                <a:cs typeface="Times New Roman"/>
              </a:rPr>
              <a:t>a</a:t>
            </a:r>
            <a:r>
              <a:rPr sz="2625" baseline="-22222" dirty="0">
                <a:latin typeface="Times New Roman"/>
                <a:cs typeface="Times New Roman"/>
              </a:rPr>
              <a:t>3	</a:t>
            </a:r>
            <a:r>
              <a:rPr sz="3000" dirty="0">
                <a:latin typeface="Times New Roman"/>
                <a:cs typeface="Times New Roman"/>
              </a:rPr>
              <a:t>0B</a:t>
            </a:r>
            <a:r>
              <a:rPr sz="3000" spc="28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0D	09	0E	</a:t>
            </a:r>
            <a:r>
              <a:rPr sz="3000" spc="-355" dirty="0">
                <a:latin typeface="Times New Roman"/>
                <a:cs typeface="Times New Roman"/>
              </a:rPr>
              <a:t>b</a:t>
            </a:r>
            <a:r>
              <a:rPr sz="2625" baseline="-22222" dirty="0">
                <a:latin typeface="Times New Roman"/>
                <a:cs typeface="Times New Roman"/>
              </a:rPr>
              <a:t>3</a:t>
            </a:r>
            <a:endParaRPr sz="2625" baseline="-22222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42031" y="3500500"/>
            <a:ext cx="34836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3335">
              <a:lnSpc>
                <a:spcPct val="125000"/>
              </a:lnSpc>
              <a:spcBef>
                <a:spcPts val="100"/>
              </a:spcBef>
              <a:tabLst>
                <a:tab pos="819785" algn="l"/>
                <a:tab pos="838835" algn="l"/>
                <a:tab pos="1404620" algn="l"/>
                <a:tab pos="1991360" algn="l"/>
                <a:tab pos="2599055" algn="l"/>
                <a:tab pos="3211195" algn="l"/>
              </a:tabLst>
            </a:pPr>
            <a:r>
              <a:rPr sz="3000" spc="-200" dirty="0">
                <a:latin typeface="Times New Roman"/>
                <a:cs typeface="Times New Roman"/>
              </a:rPr>
              <a:t>a</a:t>
            </a:r>
            <a:r>
              <a:rPr sz="2625" baseline="-22222" dirty="0">
                <a:latin typeface="Times New Roman"/>
                <a:cs typeface="Times New Roman"/>
              </a:rPr>
              <a:t>0	</a:t>
            </a:r>
            <a:r>
              <a:rPr sz="3000" dirty="0">
                <a:latin typeface="Times New Roman"/>
                <a:cs typeface="Times New Roman"/>
              </a:rPr>
              <a:t>0E	0B</a:t>
            </a:r>
            <a:r>
              <a:rPr sz="3000" spc="2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0D	09	</a:t>
            </a:r>
            <a:r>
              <a:rPr sz="3000" spc="-340" dirty="0">
                <a:latin typeface="Times New Roman"/>
                <a:cs typeface="Times New Roman"/>
              </a:rPr>
              <a:t>b</a:t>
            </a:r>
            <a:r>
              <a:rPr sz="2625" baseline="-22222" dirty="0">
                <a:latin typeface="Times New Roman"/>
                <a:cs typeface="Times New Roman"/>
              </a:rPr>
              <a:t>0  </a:t>
            </a:r>
            <a:r>
              <a:rPr sz="3000" dirty="0">
                <a:latin typeface="Times New Roman"/>
                <a:cs typeface="Times New Roman"/>
              </a:rPr>
              <a:t>a		09	0E	0B</a:t>
            </a:r>
            <a:r>
              <a:rPr sz="3000" spc="2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0D	b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92373" y="4465953"/>
            <a:ext cx="234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Symbol"/>
                <a:cs typeface="Symbol"/>
              </a:rPr>
              <a:t></a:t>
            </a:r>
            <a:endParaRPr sz="3000">
              <a:latin typeface="Symbol"/>
              <a:cs typeface="Symbol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2011E7FA-2589-4A1C-A6B6-C94E09B2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1798638"/>
            <a:ext cx="8229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152400" algn="l"/>
                <a:tab pos="5715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52400" algn="l"/>
                <a:tab pos="5715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52400" algn="l"/>
                <a:tab pos="5715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52400" algn="l"/>
                <a:tab pos="5715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52400" algn="l"/>
                <a:tab pos="5715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5715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5715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5715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2400" algn="l"/>
                <a:tab pos="571500" algn="l"/>
                <a:tab pos="647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列混淆是通过矩阵相乘，经行移位后的状态矩阵与固定的矩阵</a:t>
            </a:r>
            <a:endParaRPr lang="en-US" altLang="zh-CN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相乘，得到混淆后的状态矩阵。</a:t>
            </a:r>
            <a:endParaRPr lang="en-US" altLang="zh-CN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灯片编号占位符 4">
            <a:extLst>
              <a:ext uri="{FF2B5EF4-FFF2-40B4-BE49-F238E27FC236}">
                <a16:creationId xmlns:a16="http://schemas.microsoft.com/office/drawing/2014/main" id="{290B84BD-6C8E-4E34-A185-125C73534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18EBA577-569F-4A6A-A47C-F7C533F1A6E7}" type="slidenum">
              <a:rPr lang="en-US" altLang="zh-CN" sz="1600"/>
              <a:pPr algn="r"/>
              <a:t>76</a:t>
            </a:fld>
            <a:endParaRPr lang="en-US" altLang="zh-CN" sz="1600"/>
          </a:p>
        </p:txBody>
      </p:sp>
      <p:sp>
        <p:nvSpPr>
          <p:cNvPr id="105477" name="矩形 7">
            <a:extLst>
              <a:ext uri="{FF2B5EF4-FFF2-40B4-BE49-F238E27FC236}">
                <a16:creationId xmlns:a16="http://schemas.microsoft.com/office/drawing/2014/main" id="{9CCD5574-494F-4FB2-8614-FF093891193E}"/>
              </a:ext>
            </a:extLst>
          </p:cNvPr>
          <p:cNvSpPr/>
          <p:nvPr/>
        </p:nvSpPr>
        <p:spPr>
          <a:xfrm>
            <a:off x="918210" y="356228"/>
            <a:ext cx="5212080" cy="5397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defTabSz="0">
              <a:lnSpc>
                <a:spcPts val="3500"/>
              </a:lnSpc>
              <a:tabLst>
                <a:tab pos="152400" algn="l"/>
                <a:tab pos="571500" algn="l"/>
                <a:tab pos="647700" algn="l"/>
              </a:tabLst>
              <a:defRPr/>
            </a:pP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AES的列混淆(MixColumn)</a:t>
            </a:r>
          </a:p>
        </p:txBody>
      </p:sp>
      <p:graphicFrame>
        <p:nvGraphicFramePr>
          <p:cNvPr id="108550" name="对象 1">
            <a:hlinkClick r:id="" action="ppaction://ole?verb=1"/>
            <a:extLst>
              <a:ext uri="{FF2B5EF4-FFF2-40B4-BE49-F238E27FC236}">
                <a16:creationId xmlns:a16="http://schemas.microsoft.com/office/drawing/2014/main" id="{48601B06-A70A-4820-B018-51EADA0AF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0515627"/>
              </p:ext>
            </p:extLst>
          </p:nvPr>
        </p:nvGraphicFramePr>
        <p:xfrm>
          <a:off x="1765300" y="3733127"/>
          <a:ext cx="7364412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7" r:id="rId3" imgW="2374560" imgH="990360" progId="Equation.KSEE3">
                  <p:embed/>
                </p:oleObj>
              </mc:Choice>
              <mc:Fallback>
                <p:oleObj r:id="rId3" imgW="2374560" imgH="990360" progId="Equation.KSEE3">
                  <p:embed/>
                  <p:pic>
                    <p:nvPicPr>
                      <p:cNvPr id="108550" name="对象 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8601B06-A70A-4820-B018-51EADA0AF2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733127"/>
                        <a:ext cx="7364412" cy="241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bject 2">
            <a:extLst>
              <a:ext uri="{FF2B5EF4-FFF2-40B4-BE49-F238E27FC236}">
                <a16:creationId xmlns:a16="http://schemas.microsoft.com/office/drawing/2014/main" id="{453FF6D0-2218-45AB-B105-F3A13AD98F4F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列混淆的数学基础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AFADDBF-FC02-4255-B1EA-7394FBCE9A29}"/>
                  </a:ext>
                </a:extLst>
              </p:cNvPr>
              <p:cNvSpPr/>
              <p:nvPr/>
            </p:nvSpPr>
            <p:spPr>
              <a:xfrm>
                <a:off x="1103569" y="1822137"/>
                <a:ext cx="8486261" cy="13331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/>
                                  <m:t>02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/>
                                  <m:t>02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3,0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3,0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4AFADDBF-FC02-4255-B1EA-7394FBCE9A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569" y="1822137"/>
                <a:ext cx="8486261" cy="13331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670439" y="3168395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187" y="0"/>
                </a:lnTo>
              </a:path>
            </a:pathLst>
          </a:custGeom>
          <a:ln w="3175">
            <a:solidFill>
              <a:srgbClr val="CCE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37239" y="1987295"/>
            <a:ext cx="11811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18339" y="1796795"/>
            <a:ext cx="190500" cy="762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37239" y="1796795"/>
            <a:ext cx="1371600" cy="190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32667" y="1792223"/>
            <a:ext cx="1381760" cy="772160"/>
          </a:xfrm>
          <a:custGeom>
            <a:avLst/>
            <a:gdLst/>
            <a:ahLst/>
            <a:cxnLst/>
            <a:rect l="l" t="t" r="r" b="b"/>
            <a:pathLst>
              <a:path w="1381760" h="772160">
                <a:moveTo>
                  <a:pt x="1381506" y="578358"/>
                </a:moveTo>
                <a:lnTo>
                  <a:pt x="1381506" y="0"/>
                </a:lnTo>
                <a:lnTo>
                  <a:pt x="193547" y="0"/>
                </a:lnTo>
                <a:lnTo>
                  <a:pt x="0" y="193548"/>
                </a:lnTo>
                <a:lnTo>
                  <a:pt x="0" y="771906"/>
                </a:lnTo>
                <a:lnTo>
                  <a:pt x="4572" y="771906"/>
                </a:lnTo>
                <a:lnTo>
                  <a:pt x="4572" y="190500"/>
                </a:lnTo>
                <a:lnTo>
                  <a:pt x="16764" y="190500"/>
                </a:lnTo>
                <a:lnTo>
                  <a:pt x="195072" y="12192"/>
                </a:lnTo>
                <a:lnTo>
                  <a:pt x="195072" y="9906"/>
                </a:lnTo>
                <a:lnTo>
                  <a:pt x="198881" y="8382"/>
                </a:lnTo>
                <a:lnTo>
                  <a:pt x="198881" y="9906"/>
                </a:lnTo>
                <a:lnTo>
                  <a:pt x="1364742" y="9906"/>
                </a:lnTo>
                <a:lnTo>
                  <a:pt x="1373124" y="1524"/>
                </a:lnTo>
                <a:lnTo>
                  <a:pt x="1379982" y="8382"/>
                </a:lnTo>
                <a:lnTo>
                  <a:pt x="1379982" y="579882"/>
                </a:lnTo>
                <a:lnTo>
                  <a:pt x="1381506" y="578358"/>
                </a:lnTo>
                <a:close/>
              </a:path>
              <a:path w="1381760" h="772160">
                <a:moveTo>
                  <a:pt x="16764" y="190500"/>
                </a:moveTo>
                <a:lnTo>
                  <a:pt x="4572" y="190500"/>
                </a:lnTo>
                <a:lnTo>
                  <a:pt x="4572" y="200406"/>
                </a:lnTo>
                <a:lnTo>
                  <a:pt x="8382" y="200406"/>
                </a:lnTo>
                <a:lnTo>
                  <a:pt x="8382" y="198882"/>
                </a:lnTo>
                <a:lnTo>
                  <a:pt x="9906" y="195072"/>
                </a:lnTo>
                <a:lnTo>
                  <a:pt x="9906" y="197358"/>
                </a:lnTo>
                <a:lnTo>
                  <a:pt x="16764" y="190500"/>
                </a:lnTo>
                <a:close/>
              </a:path>
              <a:path w="1381760" h="772160">
                <a:moveTo>
                  <a:pt x="9906" y="762000"/>
                </a:moveTo>
                <a:lnTo>
                  <a:pt x="9906" y="200406"/>
                </a:lnTo>
                <a:lnTo>
                  <a:pt x="4572" y="200406"/>
                </a:lnTo>
                <a:lnTo>
                  <a:pt x="4572" y="762000"/>
                </a:lnTo>
                <a:lnTo>
                  <a:pt x="9906" y="762000"/>
                </a:lnTo>
                <a:close/>
              </a:path>
              <a:path w="1381760" h="772160">
                <a:moveTo>
                  <a:pt x="1184148" y="762000"/>
                </a:moveTo>
                <a:lnTo>
                  <a:pt x="4572" y="762000"/>
                </a:lnTo>
                <a:lnTo>
                  <a:pt x="9906" y="766572"/>
                </a:lnTo>
                <a:lnTo>
                  <a:pt x="9906" y="771906"/>
                </a:lnTo>
                <a:lnTo>
                  <a:pt x="1181099" y="771906"/>
                </a:lnTo>
                <a:lnTo>
                  <a:pt x="1181099" y="766572"/>
                </a:lnTo>
                <a:lnTo>
                  <a:pt x="1182624" y="766572"/>
                </a:lnTo>
                <a:lnTo>
                  <a:pt x="1182624" y="763524"/>
                </a:lnTo>
                <a:lnTo>
                  <a:pt x="1184148" y="762000"/>
                </a:lnTo>
                <a:close/>
              </a:path>
              <a:path w="1381760" h="772160">
                <a:moveTo>
                  <a:pt x="9906" y="771906"/>
                </a:moveTo>
                <a:lnTo>
                  <a:pt x="9906" y="766572"/>
                </a:lnTo>
                <a:lnTo>
                  <a:pt x="4572" y="762000"/>
                </a:lnTo>
                <a:lnTo>
                  <a:pt x="4572" y="771906"/>
                </a:lnTo>
                <a:lnTo>
                  <a:pt x="9906" y="771906"/>
                </a:lnTo>
                <a:close/>
              </a:path>
              <a:path w="1381760" h="772160">
                <a:moveTo>
                  <a:pt x="9906" y="197358"/>
                </a:moveTo>
                <a:lnTo>
                  <a:pt x="9906" y="195072"/>
                </a:lnTo>
                <a:lnTo>
                  <a:pt x="8382" y="198882"/>
                </a:lnTo>
                <a:lnTo>
                  <a:pt x="9906" y="197358"/>
                </a:lnTo>
                <a:close/>
              </a:path>
              <a:path w="1381760" h="772160">
                <a:moveTo>
                  <a:pt x="1184148" y="190500"/>
                </a:moveTo>
                <a:lnTo>
                  <a:pt x="16764" y="190500"/>
                </a:lnTo>
                <a:lnTo>
                  <a:pt x="8382" y="198882"/>
                </a:lnTo>
                <a:lnTo>
                  <a:pt x="8382" y="200406"/>
                </a:lnTo>
                <a:lnTo>
                  <a:pt x="1181099" y="200406"/>
                </a:lnTo>
                <a:lnTo>
                  <a:pt x="1181099" y="195072"/>
                </a:lnTo>
                <a:lnTo>
                  <a:pt x="1182624" y="195072"/>
                </a:lnTo>
                <a:lnTo>
                  <a:pt x="1182624" y="192024"/>
                </a:lnTo>
                <a:lnTo>
                  <a:pt x="1184148" y="190500"/>
                </a:lnTo>
                <a:close/>
              </a:path>
              <a:path w="1381760" h="772160">
                <a:moveTo>
                  <a:pt x="198881" y="8382"/>
                </a:moveTo>
                <a:lnTo>
                  <a:pt x="195072" y="9906"/>
                </a:lnTo>
                <a:lnTo>
                  <a:pt x="197358" y="9906"/>
                </a:lnTo>
                <a:lnTo>
                  <a:pt x="198881" y="8382"/>
                </a:lnTo>
                <a:close/>
              </a:path>
              <a:path w="1381760" h="772160">
                <a:moveTo>
                  <a:pt x="197358" y="9906"/>
                </a:moveTo>
                <a:lnTo>
                  <a:pt x="195072" y="9906"/>
                </a:lnTo>
                <a:lnTo>
                  <a:pt x="195072" y="12192"/>
                </a:lnTo>
                <a:lnTo>
                  <a:pt x="197358" y="9906"/>
                </a:lnTo>
                <a:close/>
              </a:path>
              <a:path w="1381760" h="772160">
                <a:moveTo>
                  <a:pt x="198881" y="9906"/>
                </a:moveTo>
                <a:lnTo>
                  <a:pt x="198881" y="8382"/>
                </a:lnTo>
                <a:lnTo>
                  <a:pt x="197358" y="9906"/>
                </a:lnTo>
                <a:lnTo>
                  <a:pt x="198881" y="9906"/>
                </a:lnTo>
                <a:close/>
              </a:path>
              <a:path w="1381760" h="772160">
                <a:moveTo>
                  <a:pt x="1191006" y="197358"/>
                </a:moveTo>
                <a:lnTo>
                  <a:pt x="1191006" y="195072"/>
                </a:lnTo>
                <a:lnTo>
                  <a:pt x="1181099" y="195072"/>
                </a:lnTo>
                <a:lnTo>
                  <a:pt x="1181099" y="200406"/>
                </a:lnTo>
                <a:lnTo>
                  <a:pt x="1187958" y="200406"/>
                </a:lnTo>
                <a:lnTo>
                  <a:pt x="1191006" y="197358"/>
                </a:lnTo>
                <a:close/>
              </a:path>
              <a:path w="1381760" h="772160">
                <a:moveTo>
                  <a:pt x="1191006" y="755142"/>
                </a:moveTo>
                <a:lnTo>
                  <a:pt x="1191006" y="197358"/>
                </a:lnTo>
                <a:lnTo>
                  <a:pt x="1187958" y="200406"/>
                </a:lnTo>
                <a:lnTo>
                  <a:pt x="1181099" y="200406"/>
                </a:lnTo>
                <a:lnTo>
                  <a:pt x="1181099" y="762000"/>
                </a:lnTo>
                <a:lnTo>
                  <a:pt x="1184148" y="762000"/>
                </a:lnTo>
                <a:lnTo>
                  <a:pt x="1191006" y="755142"/>
                </a:lnTo>
                <a:close/>
              </a:path>
              <a:path w="1381760" h="772160">
                <a:moveTo>
                  <a:pt x="1191006" y="768858"/>
                </a:moveTo>
                <a:lnTo>
                  <a:pt x="1191006" y="766572"/>
                </a:lnTo>
                <a:lnTo>
                  <a:pt x="1181099" y="766572"/>
                </a:lnTo>
                <a:lnTo>
                  <a:pt x="1181099" y="771906"/>
                </a:lnTo>
                <a:lnTo>
                  <a:pt x="1187958" y="771906"/>
                </a:lnTo>
                <a:lnTo>
                  <a:pt x="1191006" y="768858"/>
                </a:lnTo>
                <a:close/>
              </a:path>
              <a:path w="1381760" h="772160">
                <a:moveTo>
                  <a:pt x="1185672" y="190500"/>
                </a:moveTo>
                <a:lnTo>
                  <a:pt x="1184148" y="190500"/>
                </a:lnTo>
                <a:lnTo>
                  <a:pt x="1182624" y="192024"/>
                </a:lnTo>
                <a:lnTo>
                  <a:pt x="1185672" y="190500"/>
                </a:lnTo>
                <a:close/>
              </a:path>
              <a:path w="1381760" h="772160">
                <a:moveTo>
                  <a:pt x="1185672" y="195072"/>
                </a:moveTo>
                <a:lnTo>
                  <a:pt x="1185672" y="190500"/>
                </a:lnTo>
                <a:lnTo>
                  <a:pt x="1182624" y="192024"/>
                </a:lnTo>
                <a:lnTo>
                  <a:pt x="1182624" y="195072"/>
                </a:lnTo>
                <a:lnTo>
                  <a:pt x="1185672" y="195072"/>
                </a:lnTo>
                <a:close/>
              </a:path>
              <a:path w="1381760" h="772160">
                <a:moveTo>
                  <a:pt x="1185672" y="762000"/>
                </a:moveTo>
                <a:lnTo>
                  <a:pt x="1184148" y="762000"/>
                </a:lnTo>
                <a:lnTo>
                  <a:pt x="1182624" y="763524"/>
                </a:lnTo>
                <a:lnTo>
                  <a:pt x="1185672" y="762000"/>
                </a:lnTo>
                <a:close/>
              </a:path>
              <a:path w="1381760" h="772160">
                <a:moveTo>
                  <a:pt x="1185672" y="766572"/>
                </a:moveTo>
                <a:lnTo>
                  <a:pt x="1185672" y="762000"/>
                </a:lnTo>
                <a:lnTo>
                  <a:pt x="1182624" y="763524"/>
                </a:lnTo>
                <a:lnTo>
                  <a:pt x="1182624" y="766572"/>
                </a:lnTo>
                <a:lnTo>
                  <a:pt x="1185672" y="766572"/>
                </a:lnTo>
                <a:close/>
              </a:path>
              <a:path w="1381760" h="772160">
                <a:moveTo>
                  <a:pt x="1376172" y="12191"/>
                </a:moveTo>
                <a:lnTo>
                  <a:pt x="1376172" y="9906"/>
                </a:lnTo>
                <a:lnTo>
                  <a:pt x="1364742" y="9906"/>
                </a:lnTo>
                <a:lnTo>
                  <a:pt x="1184148" y="190500"/>
                </a:lnTo>
                <a:lnTo>
                  <a:pt x="1185672" y="190500"/>
                </a:lnTo>
                <a:lnTo>
                  <a:pt x="1185672" y="195072"/>
                </a:lnTo>
                <a:lnTo>
                  <a:pt x="1191006" y="195072"/>
                </a:lnTo>
                <a:lnTo>
                  <a:pt x="1191006" y="197358"/>
                </a:lnTo>
                <a:lnTo>
                  <a:pt x="1376172" y="12191"/>
                </a:lnTo>
                <a:close/>
              </a:path>
              <a:path w="1381760" h="772160">
                <a:moveTo>
                  <a:pt x="1373124" y="573024"/>
                </a:moveTo>
                <a:lnTo>
                  <a:pt x="1184148" y="762000"/>
                </a:lnTo>
                <a:lnTo>
                  <a:pt x="1185672" y="762000"/>
                </a:lnTo>
                <a:lnTo>
                  <a:pt x="1185672" y="766572"/>
                </a:lnTo>
                <a:lnTo>
                  <a:pt x="1191006" y="766572"/>
                </a:lnTo>
                <a:lnTo>
                  <a:pt x="1191006" y="768858"/>
                </a:lnTo>
                <a:lnTo>
                  <a:pt x="1371600" y="588264"/>
                </a:lnTo>
                <a:lnTo>
                  <a:pt x="1371600" y="576072"/>
                </a:lnTo>
                <a:lnTo>
                  <a:pt x="1373124" y="573024"/>
                </a:lnTo>
                <a:close/>
              </a:path>
              <a:path w="1381760" h="772160">
                <a:moveTo>
                  <a:pt x="1379982" y="8382"/>
                </a:moveTo>
                <a:lnTo>
                  <a:pt x="1373124" y="1524"/>
                </a:lnTo>
                <a:lnTo>
                  <a:pt x="1364742" y="9906"/>
                </a:lnTo>
                <a:lnTo>
                  <a:pt x="1371600" y="9906"/>
                </a:lnTo>
                <a:lnTo>
                  <a:pt x="1371600" y="4572"/>
                </a:lnTo>
                <a:lnTo>
                  <a:pt x="1376172" y="9906"/>
                </a:lnTo>
                <a:lnTo>
                  <a:pt x="1376172" y="12191"/>
                </a:lnTo>
                <a:lnTo>
                  <a:pt x="1379982" y="8382"/>
                </a:lnTo>
                <a:close/>
              </a:path>
              <a:path w="1381760" h="772160">
                <a:moveTo>
                  <a:pt x="1376172" y="9906"/>
                </a:moveTo>
                <a:lnTo>
                  <a:pt x="1371600" y="4572"/>
                </a:lnTo>
                <a:lnTo>
                  <a:pt x="1371600" y="9906"/>
                </a:lnTo>
                <a:lnTo>
                  <a:pt x="1376172" y="9906"/>
                </a:lnTo>
                <a:close/>
              </a:path>
              <a:path w="1381760" h="772160">
                <a:moveTo>
                  <a:pt x="1379982" y="579882"/>
                </a:moveTo>
                <a:lnTo>
                  <a:pt x="1379982" y="8382"/>
                </a:lnTo>
                <a:lnTo>
                  <a:pt x="1371600" y="16763"/>
                </a:lnTo>
                <a:lnTo>
                  <a:pt x="1371600" y="574548"/>
                </a:lnTo>
                <a:lnTo>
                  <a:pt x="1373124" y="573024"/>
                </a:lnTo>
                <a:lnTo>
                  <a:pt x="1373124" y="586740"/>
                </a:lnTo>
                <a:lnTo>
                  <a:pt x="1379982" y="579882"/>
                </a:lnTo>
                <a:close/>
              </a:path>
              <a:path w="1381760" h="772160">
                <a:moveTo>
                  <a:pt x="1373124" y="586740"/>
                </a:moveTo>
                <a:lnTo>
                  <a:pt x="1373124" y="573024"/>
                </a:lnTo>
                <a:lnTo>
                  <a:pt x="1371600" y="576072"/>
                </a:lnTo>
                <a:lnTo>
                  <a:pt x="1371600" y="588264"/>
                </a:lnTo>
                <a:lnTo>
                  <a:pt x="1373124" y="5867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906651" y="2133854"/>
            <a:ext cx="84264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0000FF"/>
                </a:solidFill>
                <a:latin typeface="宋体"/>
                <a:cs typeface="宋体"/>
              </a:rPr>
              <a:t>矩阵相乘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746639" y="2939795"/>
            <a:ext cx="3352800" cy="381000"/>
          </a:xfrm>
          <a:custGeom>
            <a:avLst/>
            <a:gdLst/>
            <a:ahLst/>
            <a:cxnLst/>
            <a:rect l="l" t="t" r="r" b="b"/>
            <a:pathLst>
              <a:path w="3352800" h="381000">
                <a:moveTo>
                  <a:pt x="2514600" y="285749"/>
                </a:moveTo>
                <a:lnTo>
                  <a:pt x="2514600" y="95249"/>
                </a:lnTo>
                <a:lnTo>
                  <a:pt x="0" y="95250"/>
                </a:lnTo>
                <a:lnTo>
                  <a:pt x="0" y="285750"/>
                </a:lnTo>
                <a:lnTo>
                  <a:pt x="2514600" y="285749"/>
                </a:lnTo>
                <a:close/>
              </a:path>
              <a:path w="3352800" h="381000">
                <a:moveTo>
                  <a:pt x="3352800" y="190499"/>
                </a:moveTo>
                <a:lnTo>
                  <a:pt x="2514600" y="0"/>
                </a:lnTo>
                <a:lnTo>
                  <a:pt x="2514600" y="380999"/>
                </a:lnTo>
                <a:lnTo>
                  <a:pt x="3352800" y="190499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2067" y="2934461"/>
            <a:ext cx="3379470" cy="392430"/>
          </a:xfrm>
          <a:custGeom>
            <a:avLst/>
            <a:gdLst/>
            <a:ahLst/>
            <a:cxnLst/>
            <a:rect l="l" t="t" r="r" b="b"/>
            <a:pathLst>
              <a:path w="3379470" h="392429">
                <a:moveTo>
                  <a:pt x="2519172" y="96011"/>
                </a:moveTo>
                <a:lnTo>
                  <a:pt x="0" y="96012"/>
                </a:lnTo>
                <a:lnTo>
                  <a:pt x="0" y="296418"/>
                </a:lnTo>
                <a:lnTo>
                  <a:pt x="4572" y="296418"/>
                </a:lnTo>
                <a:lnTo>
                  <a:pt x="4572" y="105918"/>
                </a:lnTo>
                <a:lnTo>
                  <a:pt x="9906" y="100584"/>
                </a:lnTo>
                <a:lnTo>
                  <a:pt x="9906" y="105918"/>
                </a:lnTo>
                <a:lnTo>
                  <a:pt x="2514599" y="105917"/>
                </a:lnTo>
                <a:lnTo>
                  <a:pt x="2514599" y="100584"/>
                </a:lnTo>
                <a:lnTo>
                  <a:pt x="2519172" y="96011"/>
                </a:lnTo>
                <a:close/>
              </a:path>
              <a:path w="3379470" h="392429">
                <a:moveTo>
                  <a:pt x="9906" y="105918"/>
                </a:moveTo>
                <a:lnTo>
                  <a:pt x="9906" y="100584"/>
                </a:lnTo>
                <a:lnTo>
                  <a:pt x="4572" y="105918"/>
                </a:lnTo>
                <a:lnTo>
                  <a:pt x="9906" y="105918"/>
                </a:lnTo>
                <a:close/>
              </a:path>
              <a:path w="3379470" h="392429">
                <a:moveTo>
                  <a:pt x="9906" y="286512"/>
                </a:moveTo>
                <a:lnTo>
                  <a:pt x="9906" y="105918"/>
                </a:lnTo>
                <a:lnTo>
                  <a:pt x="4572" y="105918"/>
                </a:lnTo>
                <a:lnTo>
                  <a:pt x="4572" y="286512"/>
                </a:lnTo>
                <a:lnTo>
                  <a:pt x="9906" y="286512"/>
                </a:lnTo>
                <a:close/>
              </a:path>
              <a:path w="3379470" h="392429">
                <a:moveTo>
                  <a:pt x="2524506" y="380376"/>
                </a:moveTo>
                <a:lnTo>
                  <a:pt x="2524506" y="286511"/>
                </a:lnTo>
                <a:lnTo>
                  <a:pt x="4572" y="286512"/>
                </a:lnTo>
                <a:lnTo>
                  <a:pt x="9906" y="291084"/>
                </a:lnTo>
                <a:lnTo>
                  <a:pt x="9906" y="296418"/>
                </a:lnTo>
                <a:lnTo>
                  <a:pt x="2514599" y="296417"/>
                </a:lnTo>
                <a:lnTo>
                  <a:pt x="2514599" y="291083"/>
                </a:lnTo>
                <a:lnTo>
                  <a:pt x="2519172" y="296417"/>
                </a:lnTo>
                <a:lnTo>
                  <a:pt x="2519172" y="381588"/>
                </a:lnTo>
                <a:lnTo>
                  <a:pt x="2524506" y="380376"/>
                </a:lnTo>
                <a:close/>
              </a:path>
              <a:path w="3379470" h="392429">
                <a:moveTo>
                  <a:pt x="9906" y="296418"/>
                </a:moveTo>
                <a:lnTo>
                  <a:pt x="9906" y="291084"/>
                </a:lnTo>
                <a:lnTo>
                  <a:pt x="4572" y="286512"/>
                </a:lnTo>
                <a:lnTo>
                  <a:pt x="4572" y="296418"/>
                </a:lnTo>
                <a:lnTo>
                  <a:pt x="9906" y="296418"/>
                </a:lnTo>
                <a:close/>
              </a:path>
              <a:path w="3379470" h="392429">
                <a:moveTo>
                  <a:pt x="3379470" y="195833"/>
                </a:moveTo>
                <a:lnTo>
                  <a:pt x="2514599" y="0"/>
                </a:lnTo>
                <a:lnTo>
                  <a:pt x="2514599" y="96011"/>
                </a:lnTo>
                <a:lnTo>
                  <a:pt x="2518410" y="96011"/>
                </a:lnTo>
                <a:lnTo>
                  <a:pt x="2518410" y="10667"/>
                </a:lnTo>
                <a:lnTo>
                  <a:pt x="2524506" y="5333"/>
                </a:lnTo>
                <a:lnTo>
                  <a:pt x="2524506" y="12053"/>
                </a:lnTo>
                <a:lnTo>
                  <a:pt x="3334816" y="196214"/>
                </a:lnTo>
                <a:lnTo>
                  <a:pt x="3356610" y="191261"/>
                </a:lnTo>
                <a:lnTo>
                  <a:pt x="3356610" y="201030"/>
                </a:lnTo>
                <a:lnTo>
                  <a:pt x="3379470" y="195833"/>
                </a:lnTo>
                <a:close/>
              </a:path>
              <a:path w="3379470" h="392429">
                <a:moveTo>
                  <a:pt x="2519172" y="105917"/>
                </a:moveTo>
                <a:lnTo>
                  <a:pt x="2519172" y="96011"/>
                </a:lnTo>
                <a:lnTo>
                  <a:pt x="2514599" y="100584"/>
                </a:lnTo>
                <a:lnTo>
                  <a:pt x="2514599" y="105917"/>
                </a:lnTo>
                <a:lnTo>
                  <a:pt x="2519172" y="105917"/>
                </a:lnTo>
                <a:close/>
              </a:path>
              <a:path w="3379470" h="392429">
                <a:moveTo>
                  <a:pt x="2519172" y="296417"/>
                </a:moveTo>
                <a:lnTo>
                  <a:pt x="2514599" y="291083"/>
                </a:lnTo>
                <a:lnTo>
                  <a:pt x="2514599" y="296417"/>
                </a:lnTo>
                <a:lnTo>
                  <a:pt x="2519172" y="296417"/>
                </a:lnTo>
                <a:close/>
              </a:path>
              <a:path w="3379470" h="392429">
                <a:moveTo>
                  <a:pt x="2519172" y="381588"/>
                </a:moveTo>
                <a:lnTo>
                  <a:pt x="2519172" y="296417"/>
                </a:lnTo>
                <a:lnTo>
                  <a:pt x="2514599" y="296417"/>
                </a:lnTo>
                <a:lnTo>
                  <a:pt x="2514599" y="392430"/>
                </a:lnTo>
                <a:lnTo>
                  <a:pt x="2518410" y="391563"/>
                </a:lnTo>
                <a:lnTo>
                  <a:pt x="2518410" y="381761"/>
                </a:lnTo>
                <a:lnTo>
                  <a:pt x="2519172" y="381588"/>
                </a:lnTo>
                <a:close/>
              </a:path>
              <a:path w="3379470" h="392429">
                <a:moveTo>
                  <a:pt x="2524506" y="12053"/>
                </a:moveTo>
                <a:lnTo>
                  <a:pt x="2524506" y="5333"/>
                </a:lnTo>
                <a:lnTo>
                  <a:pt x="2518410" y="10667"/>
                </a:lnTo>
                <a:lnTo>
                  <a:pt x="2524506" y="12053"/>
                </a:lnTo>
                <a:close/>
              </a:path>
              <a:path w="3379470" h="392429">
                <a:moveTo>
                  <a:pt x="2524506" y="105917"/>
                </a:moveTo>
                <a:lnTo>
                  <a:pt x="2524506" y="12053"/>
                </a:lnTo>
                <a:lnTo>
                  <a:pt x="2518410" y="10667"/>
                </a:lnTo>
                <a:lnTo>
                  <a:pt x="2518410" y="96011"/>
                </a:lnTo>
                <a:lnTo>
                  <a:pt x="2519172" y="96011"/>
                </a:lnTo>
                <a:lnTo>
                  <a:pt x="2519172" y="105917"/>
                </a:lnTo>
                <a:lnTo>
                  <a:pt x="2524506" y="105917"/>
                </a:lnTo>
                <a:close/>
              </a:path>
              <a:path w="3379470" h="392429">
                <a:moveTo>
                  <a:pt x="3356307" y="201099"/>
                </a:moveTo>
                <a:lnTo>
                  <a:pt x="3334816" y="196214"/>
                </a:lnTo>
                <a:lnTo>
                  <a:pt x="2518410" y="381761"/>
                </a:lnTo>
                <a:lnTo>
                  <a:pt x="2524506" y="386333"/>
                </a:lnTo>
                <a:lnTo>
                  <a:pt x="2524506" y="390178"/>
                </a:lnTo>
                <a:lnTo>
                  <a:pt x="3356307" y="201099"/>
                </a:lnTo>
                <a:close/>
              </a:path>
              <a:path w="3379470" h="392429">
                <a:moveTo>
                  <a:pt x="2524506" y="390178"/>
                </a:moveTo>
                <a:lnTo>
                  <a:pt x="2524506" y="386333"/>
                </a:lnTo>
                <a:lnTo>
                  <a:pt x="2518410" y="381761"/>
                </a:lnTo>
                <a:lnTo>
                  <a:pt x="2518410" y="391563"/>
                </a:lnTo>
                <a:lnTo>
                  <a:pt x="2524506" y="390178"/>
                </a:lnTo>
                <a:close/>
              </a:path>
              <a:path w="3379470" h="392429">
                <a:moveTo>
                  <a:pt x="3356610" y="201030"/>
                </a:moveTo>
                <a:lnTo>
                  <a:pt x="3356610" y="191261"/>
                </a:lnTo>
                <a:lnTo>
                  <a:pt x="3334816" y="196214"/>
                </a:lnTo>
                <a:lnTo>
                  <a:pt x="3356307" y="201099"/>
                </a:lnTo>
                <a:lnTo>
                  <a:pt x="3356610" y="201030"/>
                </a:lnTo>
                <a:close/>
              </a:path>
              <a:path w="3379470" h="392429">
                <a:moveTo>
                  <a:pt x="3356610" y="201167"/>
                </a:moveTo>
                <a:lnTo>
                  <a:pt x="3356610" y="201030"/>
                </a:lnTo>
                <a:lnTo>
                  <a:pt x="3356307" y="201099"/>
                </a:lnTo>
                <a:lnTo>
                  <a:pt x="3356610" y="2011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14941" y="2271522"/>
            <a:ext cx="1600962" cy="8884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08845" y="2266188"/>
            <a:ext cx="1617980" cy="900430"/>
          </a:xfrm>
          <a:custGeom>
            <a:avLst/>
            <a:gdLst/>
            <a:ahLst/>
            <a:cxnLst/>
            <a:rect l="l" t="t" r="r" b="b"/>
            <a:pathLst>
              <a:path w="1617979" h="900430">
                <a:moveTo>
                  <a:pt x="1171956" y="128161"/>
                </a:moveTo>
                <a:lnTo>
                  <a:pt x="1171956" y="117347"/>
                </a:lnTo>
                <a:lnTo>
                  <a:pt x="1170432" y="124205"/>
                </a:lnTo>
                <a:lnTo>
                  <a:pt x="1167955" y="119413"/>
                </a:lnTo>
                <a:lnTo>
                  <a:pt x="0" y="722376"/>
                </a:lnTo>
                <a:lnTo>
                  <a:pt x="8382" y="738651"/>
                </a:lnTo>
                <a:lnTo>
                  <a:pt x="8382" y="728471"/>
                </a:lnTo>
                <a:lnTo>
                  <a:pt x="10668" y="722376"/>
                </a:lnTo>
                <a:lnTo>
                  <a:pt x="12663" y="726262"/>
                </a:lnTo>
                <a:lnTo>
                  <a:pt x="1171956" y="128161"/>
                </a:lnTo>
                <a:close/>
              </a:path>
              <a:path w="1617979" h="900430">
                <a:moveTo>
                  <a:pt x="12663" y="726262"/>
                </a:moveTo>
                <a:lnTo>
                  <a:pt x="10668" y="722376"/>
                </a:lnTo>
                <a:lnTo>
                  <a:pt x="8382" y="728471"/>
                </a:lnTo>
                <a:lnTo>
                  <a:pt x="12663" y="726262"/>
                </a:lnTo>
                <a:close/>
              </a:path>
              <a:path w="1617979" h="900430">
                <a:moveTo>
                  <a:pt x="95330" y="887245"/>
                </a:moveTo>
                <a:lnTo>
                  <a:pt x="12663" y="726262"/>
                </a:lnTo>
                <a:lnTo>
                  <a:pt x="8382" y="728471"/>
                </a:lnTo>
                <a:lnTo>
                  <a:pt x="8382" y="738651"/>
                </a:lnTo>
                <a:lnTo>
                  <a:pt x="91440" y="899922"/>
                </a:lnTo>
                <a:lnTo>
                  <a:pt x="91440" y="889254"/>
                </a:lnTo>
                <a:lnTo>
                  <a:pt x="95330" y="887245"/>
                </a:lnTo>
                <a:close/>
              </a:path>
              <a:path w="1617979" h="900430">
                <a:moveTo>
                  <a:pt x="97536" y="891539"/>
                </a:moveTo>
                <a:lnTo>
                  <a:pt x="95330" y="887245"/>
                </a:lnTo>
                <a:lnTo>
                  <a:pt x="91440" y="889254"/>
                </a:lnTo>
                <a:lnTo>
                  <a:pt x="97536" y="891539"/>
                </a:lnTo>
                <a:close/>
              </a:path>
              <a:path w="1617979" h="900430">
                <a:moveTo>
                  <a:pt x="97535" y="896776"/>
                </a:moveTo>
                <a:lnTo>
                  <a:pt x="97536" y="891539"/>
                </a:lnTo>
                <a:lnTo>
                  <a:pt x="91440" y="889254"/>
                </a:lnTo>
                <a:lnTo>
                  <a:pt x="91440" y="899922"/>
                </a:lnTo>
                <a:lnTo>
                  <a:pt x="97535" y="896776"/>
                </a:lnTo>
                <a:close/>
              </a:path>
              <a:path w="1617979" h="900430">
                <a:moveTo>
                  <a:pt x="1306369" y="366651"/>
                </a:moveTo>
                <a:lnTo>
                  <a:pt x="1263396" y="284225"/>
                </a:lnTo>
                <a:lnTo>
                  <a:pt x="95330" y="887245"/>
                </a:lnTo>
                <a:lnTo>
                  <a:pt x="97536" y="891539"/>
                </a:lnTo>
                <a:lnTo>
                  <a:pt x="97535" y="896776"/>
                </a:lnTo>
                <a:lnTo>
                  <a:pt x="1257300" y="298432"/>
                </a:lnTo>
                <a:lnTo>
                  <a:pt x="1257300" y="293369"/>
                </a:lnTo>
                <a:lnTo>
                  <a:pt x="1264158" y="294893"/>
                </a:lnTo>
                <a:lnTo>
                  <a:pt x="1264158" y="306532"/>
                </a:lnTo>
                <a:lnTo>
                  <a:pt x="1301496" y="378197"/>
                </a:lnTo>
                <a:lnTo>
                  <a:pt x="1301496" y="372617"/>
                </a:lnTo>
                <a:lnTo>
                  <a:pt x="1306369" y="366651"/>
                </a:lnTo>
                <a:close/>
              </a:path>
              <a:path w="1617979" h="900430">
                <a:moveTo>
                  <a:pt x="1617726" y="0"/>
                </a:moveTo>
                <a:lnTo>
                  <a:pt x="1123188" y="32765"/>
                </a:lnTo>
                <a:lnTo>
                  <a:pt x="1130808" y="47514"/>
                </a:lnTo>
                <a:lnTo>
                  <a:pt x="1130808" y="41909"/>
                </a:lnTo>
                <a:lnTo>
                  <a:pt x="1134618" y="35051"/>
                </a:lnTo>
                <a:lnTo>
                  <a:pt x="1137971" y="41429"/>
                </a:lnTo>
                <a:lnTo>
                  <a:pt x="1597203" y="10618"/>
                </a:lnTo>
                <a:lnTo>
                  <a:pt x="1604010" y="2285"/>
                </a:lnTo>
                <a:lnTo>
                  <a:pt x="1607820" y="9905"/>
                </a:lnTo>
                <a:lnTo>
                  <a:pt x="1607820" y="12147"/>
                </a:lnTo>
                <a:lnTo>
                  <a:pt x="1617726" y="0"/>
                </a:lnTo>
                <a:close/>
              </a:path>
              <a:path w="1617979" h="900430">
                <a:moveTo>
                  <a:pt x="1137971" y="41429"/>
                </a:moveTo>
                <a:lnTo>
                  <a:pt x="1134618" y="35051"/>
                </a:lnTo>
                <a:lnTo>
                  <a:pt x="1130808" y="41909"/>
                </a:lnTo>
                <a:lnTo>
                  <a:pt x="1137971" y="41429"/>
                </a:lnTo>
                <a:close/>
              </a:path>
              <a:path w="1617979" h="900430">
                <a:moveTo>
                  <a:pt x="1181100" y="123443"/>
                </a:moveTo>
                <a:lnTo>
                  <a:pt x="1137971" y="41429"/>
                </a:lnTo>
                <a:lnTo>
                  <a:pt x="1130808" y="41909"/>
                </a:lnTo>
                <a:lnTo>
                  <a:pt x="1130808" y="47514"/>
                </a:lnTo>
                <a:lnTo>
                  <a:pt x="1167955" y="119413"/>
                </a:lnTo>
                <a:lnTo>
                  <a:pt x="1171956" y="117347"/>
                </a:lnTo>
                <a:lnTo>
                  <a:pt x="1171956" y="128161"/>
                </a:lnTo>
                <a:lnTo>
                  <a:pt x="1181100" y="123443"/>
                </a:lnTo>
                <a:close/>
              </a:path>
              <a:path w="1617979" h="900430">
                <a:moveTo>
                  <a:pt x="1171956" y="117347"/>
                </a:moveTo>
                <a:lnTo>
                  <a:pt x="1167955" y="119413"/>
                </a:lnTo>
                <a:lnTo>
                  <a:pt x="1170432" y="124205"/>
                </a:lnTo>
                <a:lnTo>
                  <a:pt x="1171956" y="117347"/>
                </a:lnTo>
                <a:close/>
              </a:path>
              <a:path w="1617979" h="900430">
                <a:moveTo>
                  <a:pt x="1264158" y="294893"/>
                </a:moveTo>
                <a:lnTo>
                  <a:pt x="1257300" y="293369"/>
                </a:lnTo>
                <a:lnTo>
                  <a:pt x="1259378" y="297359"/>
                </a:lnTo>
                <a:lnTo>
                  <a:pt x="1264158" y="294893"/>
                </a:lnTo>
                <a:close/>
              </a:path>
              <a:path w="1617979" h="900430">
                <a:moveTo>
                  <a:pt x="1259378" y="297359"/>
                </a:moveTo>
                <a:lnTo>
                  <a:pt x="1257300" y="293369"/>
                </a:lnTo>
                <a:lnTo>
                  <a:pt x="1257300" y="298432"/>
                </a:lnTo>
                <a:lnTo>
                  <a:pt x="1259378" y="297359"/>
                </a:lnTo>
                <a:close/>
              </a:path>
              <a:path w="1617979" h="900430">
                <a:moveTo>
                  <a:pt x="1264158" y="306532"/>
                </a:moveTo>
                <a:lnTo>
                  <a:pt x="1264158" y="294893"/>
                </a:lnTo>
                <a:lnTo>
                  <a:pt x="1259378" y="297359"/>
                </a:lnTo>
                <a:lnTo>
                  <a:pt x="1264158" y="306532"/>
                </a:lnTo>
                <a:close/>
              </a:path>
              <a:path w="1617979" h="900430">
                <a:moveTo>
                  <a:pt x="1309878" y="373379"/>
                </a:moveTo>
                <a:lnTo>
                  <a:pt x="1306369" y="366651"/>
                </a:lnTo>
                <a:lnTo>
                  <a:pt x="1301496" y="372617"/>
                </a:lnTo>
                <a:lnTo>
                  <a:pt x="1309878" y="373379"/>
                </a:lnTo>
                <a:close/>
              </a:path>
              <a:path w="1617979" h="900430">
                <a:moveTo>
                  <a:pt x="1309878" y="377507"/>
                </a:moveTo>
                <a:lnTo>
                  <a:pt x="1309878" y="373379"/>
                </a:lnTo>
                <a:lnTo>
                  <a:pt x="1301496" y="372617"/>
                </a:lnTo>
                <a:lnTo>
                  <a:pt x="1301496" y="378197"/>
                </a:lnTo>
                <a:lnTo>
                  <a:pt x="1304544" y="384047"/>
                </a:lnTo>
                <a:lnTo>
                  <a:pt x="1309878" y="377507"/>
                </a:lnTo>
                <a:close/>
              </a:path>
              <a:path w="1617979" h="900430">
                <a:moveTo>
                  <a:pt x="1607820" y="12147"/>
                </a:moveTo>
                <a:lnTo>
                  <a:pt x="1607820" y="9905"/>
                </a:lnTo>
                <a:lnTo>
                  <a:pt x="1597203" y="10618"/>
                </a:lnTo>
                <a:lnTo>
                  <a:pt x="1306369" y="366651"/>
                </a:lnTo>
                <a:lnTo>
                  <a:pt x="1309878" y="373379"/>
                </a:lnTo>
                <a:lnTo>
                  <a:pt x="1309878" y="377507"/>
                </a:lnTo>
                <a:lnTo>
                  <a:pt x="1607820" y="12147"/>
                </a:lnTo>
                <a:close/>
              </a:path>
              <a:path w="1617979" h="900430">
                <a:moveTo>
                  <a:pt x="1607820" y="9905"/>
                </a:moveTo>
                <a:lnTo>
                  <a:pt x="1604010" y="2285"/>
                </a:lnTo>
                <a:lnTo>
                  <a:pt x="1597203" y="10618"/>
                </a:lnTo>
                <a:lnTo>
                  <a:pt x="160782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157608" y="2221577"/>
            <a:ext cx="1224970" cy="7333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77</a:t>
            </a:fld>
            <a:endParaRPr spc="-5" dirty="0"/>
          </a:p>
        </p:txBody>
      </p:sp>
      <p:grpSp>
        <p:nvGrpSpPr>
          <p:cNvPr id="56" name="组合 48">
            <a:extLst>
              <a:ext uri="{FF2B5EF4-FFF2-40B4-BE49-F238E27FC236}">
                <a16:creationId xmlns:a16="http://schemas.microsoft.com/office/drawing/2014/main" id="{53934FB7-A678-4C32-A8D2-A8A42AA4891E}"/>
              </a:ext>
            </a:extLst>
          </p:cNvPr>
          <p:cNvGrpSpPr>
            <a:grpSpLocks/>
          </p:cNvGrpSpPr>
          <p:nvPr/>
        </p:nvGrpSpPr>
        <p:grpSpPr bwMode="auto">
          <a:xfrm>
            <a:off x="906462" y="1876425"/>
            <a:ext cx="2230438" cy="1905000"/>
            <a:chOff x="-1143000" y="1798637"/>
            <a:chExt cx="2230636" cy="1905000"/>
          </a:xfrm>
        </p:grpSpPr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64CBC35-D511-48F2-A43F-F91126621AF1}"/>
                </a:ext>
              </a:extLst>
            </p:cNvPr>
            <p:cNvSpPr/>
            <p:nvPr/>
          </p:nvSpPr>
          <p:spPr>
            <a:xfrm>
              <a:off x="-1143000" y="3170237"/>
              <a:ext cx="609654" cy="457200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31436C-83A4-4079-A503-6B829B61BC5E}"/>
                </a:ext>
              </a:extLst>
            </p:cNvPr>
            <p:cNvSpPr/>
            <p:nvPr/>
          </p:nvSpPr>
          <p:spPr>
            <a:xfrm>
              <a:off x="533549" y="3170237"/>
              <a:ext cx="533447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E3A4A83-63FE-4EC0-A732-BCAFDC64E5C9}"/>
                </a:ext>
              </a:extLst>
            </p:cNvPr>
            <p:cNvSpPr/>
            <p:nvPr/>
          </p:nvSpPr>
          <p:spPr>
            <a:xfrm>
              <a:off x="101" y="3170237"/>
              <a:ext cx="533447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C7A35DC-8799-4178-A006-AE429B74B0DE}"/>
                </a:ext>
              </a:extLst>
            </p:cNvPr>
            <p:cNvSpPr/>
            <p:nvPr/>
          </p:nvSpPr>
          <p:spPr>
            <a:xfrm>
              <a:off x="-533346" y="3170237"/>
              <a:ext cx="533447" cy="457200"/>
            </a:xfrm>
            <a:prstGeom prst="rect">
              <a:avLst/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7EF21EF7-F69D-459A-AADB-F7B9212E9766}"/>
                </a:ext>
              </a:extLst>
            </p:cNvPr>
            <p:cNvSpPr/>
            <p:nvPr/>
          </p:nvSpPr>
          <p:spPr>
            <a:xfrm>
              <a:off x="-609553" y="2713037"/>
              <a:ext cx="609654" cy="457200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3CC4FB3-B34F-4A4F-8DA9-4EECA4ABDB33}"/>
                </a:ext>
              </a:extLst>
            </p:cNvPr>
            <p:cNvSpPr/>
            <p:nvPr/>
          </p:nvSpPr>
          <p:spPr>
            <a:xfrm>
              <a:off x="-1143000" y="2713037"/>
              <a:ext cx="609654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10E9D6BC-6B16-444A-87D8-82839856A9CD}"/>
                </a:ext>
              </a:extLst>
            </p:cNvPr>
            <p:cNvSpPr/>
            <p:nvPr/>
          </p:nvSpPr>
          <p:spPr>
            <a:xfrm>
              <a:off x="533549" y="2713037"/>
              <a:ext cx="533447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9A7ED98-FA63-4871-8B1D-AB4BA4819AA9}"/>
                </a:ext>
              </a:extLst>
            </p:cNvPr>
            <p:cNvSpPr/>
            <p:nvPr/>
          </p:nvSpPr>
          <p:spPr>
            <a:xfrm>
              <a:off x="101" y="2713037"/>
              <a:ext cx="533447" cy="457200"/>
            </a:xfrm>
            <a:prstGeom prst="rect">
              <a:avLst/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A2B65FAE-969E-4681-A457-246EEC2FEA9A}"/>
                </a:ext>
              </a:extLst>
            </p:cNvPr>
            <p:cNvSpPr/>
            <p:nvPr/>
          </p:nvSpPr>
          <p:spPr>
            <a:xfrm>
              <a:off x="101" y="2255837"/>
              <a:ext cx="533447" cy="457200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B025517-5672-4FDD-BC74-8BB2F6590B1A}"/>
                </a:ext>
              </a:extLst>
            </p:cNvPr>
            <p:cNvSpPr/>
            <p:nvPr/>
          </p:nvSpPr>
          <p:spPr>
            <a:xfrm>
              <a:off x="-533346" y="2255837"/>
              <a:ext cx="533447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94E4159-B743-49C5-8B5C-C5BE8889695C}"/>
                </a:ext>
              </a:extLst>
            </p:cNvPr>
            <p:cNvSpPr/>
            <p:nvPr/>
          </p:nvSpPr>
          <p:spPr>
            <a:xfrm>
              <a:off x="-1143000" y="2255837"/>
              <a:ext cx="609654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C92F67A-0CE9-4352-8D2E-8CBD67BB5806}"/>
                </a:ext>
              </a:extLst>
            </p:cNvPr>
            <p:cNvSpPr/>
            <p:nvPr/>
          </p:nvSpPr>
          <p:spPr>
            <a:xfrm>
              <a:off x="533549" y="2255837"/>
              <a:ext cx="533447" cy="457200"/>
            </a:xfrm>
            <a:prstGeom prst="rect">
              <a:avLst/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3747E229-C947-4A4F-9382-91863BCE5DEE}"/>
                </a:ext>
              </a:extLst>
            </p:cNvPr>
            <p:cNvSpPr/>
            <p:nvPr/>
          </p:nvSpPr>
          <p:spPr>
            <a:xfrm>
              <a:off x="533549" y="1798637"/>
              <a:ext cx="533447" cy="457200"/>
            </a:xfrm>
            <a:prstGeom prst="rect">
              <a:avLst/>
            </a:prstGeom>
            <a:solidFill>
              <a:srgbClr val="99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C38112DD-2D5B-4306-8666-320AC50B3517}"/>
                </a:ext>
              </a:extLst>
            </p:cNvPr>
            <p:cNvSpPr/>
            <p:nvPr/>
          </p:nvSpPr>
          <p:spPr>
            <a:xfrm>
              <a:off x="101" y="1798637"/>
              <a:ext cx="533447" cy="4572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5F0F0AA-3326-4A1E-BF2D-6702829CC3DA}"/>
                </a:ext>
              </a:extLst>
            </p:cNvPr>
            <p:cNvSpPr/>
            <p:nvPr/>
          </p:nvSpPr>
          <p:spPr>
            <a:xfrm>
              <a:off x="-533346" y="1798637"/>
              <a:ext cx="533447" cy="4572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88D356C-ECF6-49E6-BB86-E6D9C091662C}"/>
                </a:ext>
              </a:extLst>
            </p:cNvPr>
            <p:cNvSpPr/>
            <p:nvPr/>
          </p:nvSpPr>
          <p:spPr>
            <a:xfrm>
              <a:off x="-1143000" y="1798637"/>
              <a:ext cx="609654" cy="457200"/>
            </a:xfrm>
            <a:prstGeom prst="rect">
              <a:avLst/>
            </a:prstGeom>
            <a:solidFill>
              <a:srgbClr val="FF33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3" name="TextBox 1">
              <a:extLst>
                <a:ext uri="{FF2B5EF4-FFF2-40B4-BE49-F238E27FC236}">
                  <a16:creationId xmlns:a16="http://schemas.microsoft.com/office/drawing/2014/main" id="{D21B47F2-61E4-48CE-BD4C-C2CBA1D72E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066793" y="1824037"/>
              <a:ext cx="2154429" cy="187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500"/>
                </a:lnSpc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0,0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0,1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0,2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0,3</a:t>
              </a:r>
            </a:p>
            <a:p>
              <a:pPr eaLnBrk="1" hangingPunct="1">
                <a:lnSpc>
                  <a:spcPts val="1000"/>
                </a:lnSpc>
                <a:buFont typeface="Arial" panose="020B0604020202020204" pitchFamily="34" charset="0"/>
                <a:buNone/>
              </a:pPr>
              <a:endParaRPr lang="en-US" altLang="zh-CN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ts val="3100"/>
                </a:lnSpc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1,1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1,2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1,3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1,0</a:t>
              </a:r>
              <a:r>
                <a:rPr lang="en-US" altLang="zh-CN" sz="1600" dirty="0">
                  <a:latin typeface="Times New Roman" panose="02020603050405020304" pitchFamily="18" charset="0"/>
                </a:rPr>
                <a:t> </a:t>
              </a:r>
              <a:endPara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1000"/>
                </a:lnSpc>
                <a:buFont typeface="Arial" panose="020B0604020202020204" pitchFamily="34" charset="0"/>
                <a:buNone/>
              </a:pPr>
              <a:endParaRPr lang="en-US" altLang="zh-CN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ts val="2600"/>
                </a:lnSpc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2,2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2,3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2,0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2,1</a:t>
              </a:r>
            </a:p>
            <a:p>
              <a:pPr eaLnBrk="1" hangingPunct="1">
                <a:lnSpc>
                  <a:spcPts val="1000"/>
                </a:lnSpc>
                <a:buFont typeface="Arial" panose="020B0604020202020204" pitchFamily="34" charset="0"/>
                <a:buNone/>
              </a:pPr>
              <a:endParaRPr lang="en-US" altLang="zh-CN" dirty="0">
                <a:latin typeface="Verdana" panose="020B0604030504040204" pitchFamily="34" charset="0"/>
              </a:endParaRPr>
            </a:p>
            <a:p>
              <a:pPr eaLnBrk="1" hangingPunct="1">
                <a:lnSpc>
                  <a:spcPts val="3100"/>
                </a:lnSpc>
                <a:buFont typeface="Arial" panose="020B0604020202020204" pitchFamily="34" charset="0"/>
                <a:buNone/>
              </a:pP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3,3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3,0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3,1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16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3,2</a:t>
              </a:r>
            </a:p>
          </p:txBody>
        </p:sp>
      </p:grpSp>
      <p:sp>
        <p:nvSpPr>
          <p:cNvPr id="92" name="矩形 91">
            <a:extLst>
              <a:ext uri="{FF2B5EF4-FFF2-40B4-BE49-F238E27FC236}">
                <a16:creationId xmlns:a16="http://schemas.microsoft.com/office/drawing/2014/main" id="{C866A723-D855-4A6B-A2EA-15E449000120}"/>
              </a:ext>
            </a:extLst>
          </p:cNvPr>
          <p:cNvSpPr/>
          <p:nvPr/>
        </p:nvSpPr>
        <p:spPr>
          <a:xfrm>
            <a:off x="9461500" y="2181225"/>
            <a:ext cx="60960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5855CC1D-01CA-4D5F-8A47-3D9B56525404}"/>
              </a:ext>
            </a:extLst>
          </p:cNvPr>
          <p:cNvSpPr/>
          <p:nvPr/>
        </p:nvSpPr>
        <p:spPr>
          <a:xfrm>
            <a:off x="8775700" y="2181225"/>
            <a:ext cx="685800" cy="609600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D0F30B67-C945-4927-8C89-0665150113D8}"/>
              </a:ext>
            </a:extLst>
          </p:cNvPr>
          <p:cNvSpPr/>
          <p:nvPr/>
        </p:nvSpPr>
        <p:spPr>
          <a:xfrm>
            <a:off x="8089900" y="2181225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793E127-18D9-427E-BDC6-ED03D0FBBE79}"/>
              </a:ext>
            </a:extLst>
          </p:cNvPr>
          <p:cNvSpPr/>
          <p:nvPr/>
        </p:nvSpPr>
        <p:spPr>
          <a:xfrm>
            <a:off x="7404100" y="2181225"/>
            <a:ext cx="68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E464458-F334-4963-B317-AFEB1BE542BD}"/>
              </a:ext>
            </a:extLst>
          </p:cNvPr>
          <p:cNvSpPr/>
          <p:nvPr/>
        </p:nvSpPr>
        <p:spPr>
          <a:xfrm>
            <a:off x="9461500" y="3400425"/>
            <a:ext cx="6096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D2374C3-C8B4-4472-800F-1A8C6D6DD138}"/>
              </a:ext>
            </a:extLst>
          </p:cNvPr>
          <p:cNvSpPr/>
          <p:nvPr/>
        </p:nvSpPr>
        <p:spPr>
          <a:xfrm>
            <a:off x="8775700" y="3400425"/>
            <a:ext cx="68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B39E1E47-3FEB-4106-9C88-5F70DE380304}"/>
              </a:ext>
            </a:extLst>
          </p:cNvPr>
          <p:cNvSpPr/>
          <p:nvPr/>
        </p:nvSpPr>
        <p:spPr>
          <a:xfrm>
            <a:off x="8089900" y="3400425"/>
            <a:ext cx="68580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3F7F259-72C6-4A7E-9C8A-954C1E45EAEB}"/>
              </a:ext>
            </a:extLst>
          </p:cNvPr>
          <p:cNvSpPr/>
          <p:nvPr/>
        </p:nvSpPr>
        <p:spPr>
          <a:xfrm>
            <a:off x="7404100" y="3400425"/>
            <a:ext cx="685800" cy="609600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0F46E256-1F45-4FA4-951B-27E084923DF5}"/>
              </a:ext>
            </a:extLst>
          </p:cNvPr>
          <p:cNvSpPr/>
          <p:nvPr/>
        </p:nvSpPr>
        <p:spPr>
          <a:xfrm>
            <a:off x="9461500" y="2790825"/>
            <a:ext cx="6096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894068BA-BC85-43F0-991A-5002716CFC44}"/>
              </a:ext>
            </a:extLst>
          </p:cNvPr>
          <p:cNvSpPr/>
          <p:nvPr/>
        </p:nvSpPr>
        <p:spPr>
          <a:xfrm>
            <a:off x="8775700" y="2790825"/>
            <a:ext cx="68580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91DA5C11-798C-4C1E-B421-0037750C40E7}"/>
              </a:ext>
            </a:extLst>
          </p:cNvPr>
          <p:cNvSpPr/>
          <p:nvPr/>
        </p:nvSpPr>
        <p:spPr>
          <a:xfrm>
            <a:off x="8089900" y="2790825"/>
            <a:ext cx="685800" cy="609600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56939BC3-5529-4B3F-BF62-1ECC009BF859}"/>
              </a:ext>
            </a:extLst>
          </p:cNvPr>
          <p:cNvSpPr/>
          <p:nvPr/>
        </p:nvSpPr>
        <p:spPr>
          <a:xfrm>
            <a:off x="7404100" y="2790825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1866D76-393A-43E3-BDDE-49282FDD52BE}"/>
              </a:ext>
            </a:extLst>
          </p:cNvPr>
          <p:cNvSpPr/>
          <p:nvPr/>
        </p:nvSpPr>
        <p:spPr>
          <a:xfrm>
            <a:off x="9461500" y="1571625"/>
            <a:ext cx="609600" cy="609600"/>
          </a:xfrm>
          <a:prstGeom prst="rect">
            <a:avLst/>
          </a:prstGeom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B5828D11-6428-4702-AEFE-1800A6A244A1}"/>
              </a:ext>
            </a:extLst>
          </p:cNvPr>
          <p:cNvSpPr/>
          <p:nvPr/>
        </p:nvSpPr>
        <p:spPr>
          <a:xfrm>
            <a:off x="8775700" y="1571625"/>
            <a:ext cx="685800" cy="6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832CDA8F-6391-40C3-BBBD-C57F3CAAC479}"/>
              </a:ext>
            </a:extLst>
          </p:cNvPr>
          <p:cNvSpPr/>
          <p:nvPr/>
        </p:nvSpPr>
        <p:spPr>
          <a:xfrm>
            <a:off x="8089900" y="1571625"/>
            <a:ext cx="685800" cy="609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C19E207-49D1-4502-8CC2-B199EC7A2C99}"/>
              </a:ext>
            </a:extLst>
          </p:cNvPr>
          <p:cNvSpPr/>
          <p:nvPr/>
        </p:nvSpPr>
        <p:spPr>
          <a:xfrm>
            <a:off x="7404100" y="1571625"/>
            <a:ext cx="685800" cy="609600"/>
          </a:xfrm>
          <a:prstGeom prst="rect">
            <a:avLst/>
          </a:prstGeom>
          <a:solidFill>
            <a:srgbClr val="FF3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8" name="TextBox 1">
            <a:extLst>
              <a:ext uri="{FF2B5EF4-FFF2-40B4-BE49-F238E27FC236}">
                <a16:creationId xmlns:a16="http://schemas.microsoft.com/office/drawing/2014/main" id="{C23000DC-8A42-413E-B9A5-35FF5C4FE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1571625"/>
            <a:ext cx="2581275" cy="226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0,0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0,1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0,2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0,3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1,1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1,2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1,3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1,0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2,2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2,3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2,0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2,1</a:t>
            </a: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3,3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3,0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3,1</a:t>
            </a: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3,2</a:t>
            </a:r>
          </a:p>
        </p:txBody>
      </p:sp>
      <p:sp>
        <p:nvSpPr>
          <p:cNvPr id="74" name="TextBox 1">
            <a:extLst>
              <a:ext uri="{FF2B5EF4-FFF2-40B4-BE49-F238E27FC236}">
                <a16:creationId xmlns:a16="http://schemas.microsoft.com/office/drawing/2014/main" id="{C8351F44-AF4A-4D65-81A7-126900FBC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5102225"/>
            <a:ext cx="173038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1">
            <a:extLst>
              <a:ext uri="{FF2B5EF4-FFF2-40B4-BE49-F238E27FC236}">
                <a16:creationId xmlns:a16="http://schemas.microsoft.com/office/drawing/2014/main" id="{FEC4D792-3F7D-4B07-9B3F-F6E18DF32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700" y="4860925"/>
            <a:ext cx="304800" cy="103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7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举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</a:p>
        </p:txBody>
      </p:sp>
      <p:sp>
        <p:nvSpPr>
          <p:cNvPr id="76" name="TextBox 1">
            <a:extLst>
              <a:ext uri="{FF2B5EF4-FFF2-40B4-BE49-F238E27FC236}">
                <a16:creationId xmlns:a16="http://schemas.microsoft.com/office/drawing/2014/main" id="{0FAAA68C-257E-4E04-818C-D6F60D1EB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00" y="4581525"/>
            <a:ext cx="325438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b0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b1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b2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b3</a:t>
            </a:r>
          </a:p>
        </p:txBody>
      </p:sp>
      <p:sp>
        <p:nvSpPr>
          <p:cNvPr id="77" name="TextBox 1">
            <a:extLst>
              <a:ext uri="{FF2B5EF4-FFF2-40B4-BE49-F238E27FC236}">
                <a16:creationId xmlns:a16="http://schemas.microsoft.com/office/drawing/2014/main" id="{7367ED84-27C0-4A0F-9A23-DEC2BABB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581525"/>
            <a:ext cx="1000125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400" b="1">
                <a:latin typeface="Times New Roman" panose="02020603050405020304" pitchFamily="18" charset="0"/>
              </a:rPr>
              <a:t>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03</a:t>
            </a:r>
            <a:r>
              <a:rPr lang="en-US" altLang="zh-CN" sz="2400" b="1">
                <a:latin typeface="Times New Roman" panose="02020603050405020304" pitchFamily="18" charset="0"/>
              </a:rPr>
              <a:t>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02</a:t>
            </a: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03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400" b="1">
                <a:latin typeface="Times New Roman" panose="02020603050405020304" pitchFamily="18" charset="0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02</a:t>
            </a:r>
          </a:p>
        </p:txBody>
      </p:sp>
      <p:sp>
        <p:nvSpPr>
          <p:cNvPr id="78" name="TextBox 1">
            <a:extLst>
              <a:ext uri="{FF2B5EF4-FFF2-40B4-BE49-F238E27FC236}">
                <a16:creationId xmlns:a16="http://schemas.microsoft.com/office/drawing/2014/main" id="{321670B6-F9FC-437A-8648-3C884D7C1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4581525"/>
            <a:ext cx="1000125" cy="161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tabLst>
                <a:tab pos="60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60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60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60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60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09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02</a:t>
            </a:r>
            <a:r>
              <a:rPr lang="en-US" altLang="zh-CN" sz="2400" b="1">
                <a:latin typeface="Times New Roman" panose="02020603050405020304" pitchFamily="18" charset="0"/>
              </a:rPr>
              <a:t>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03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400" b="1">
                <a:latin typeface="Times New Roman" panose="02020603050405020304" pitchFamily="18" charset="0"/>
              </a:rPr>
              <a:t>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02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400" b="1">
                <a:latin typeface="Times New Roman" panose="02020603050405020304" pitchFamily="18" charset="0"/>
              </a:rPr>
              <a:t>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03</a:t>
            </a:r>
            <a:r>
              <a:rPr lang="en-US" altLang="zh-CN" sz="2400" b="1">
                <a:latin typeface="Times New Roman" panose="02020603050405020304" pitchFamily="18" charset="0"/>
              </a:rPr>
              <a:t>	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01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406E286E-CEB8-4122-AD19-268BF4CD9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300" y="4581525"/>
            <a:ext cx="29051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c0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c1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c2</a:t>
            </a:r>
          </a:p>
          <a:p>
            <a:pPr eaLnBrk="1" hangingPunct="1">
              <a:lnSpc>
                <a:spcPts val="1000"/>
              </a:lnSpc>
              <a:buFont typeface="Arial" panose="020B0604020202020204" pitchFamily="34" charset="0"/>
              <a:buNone/>
            </a:pP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ts val="24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c3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E18BBDFB-6D85-4E86-B133-6B837E0AC141}"/>
              </a:ext>
            </a:extLst>
          </p:cNvPr>
          <p:cNvCxnSpPr/>
          <p:nvPr/>
        </p:nvCxnSpPr>
        <p:spPr>
          <a:xfrm>
            <a:off x="1117600" y="4467225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27509AEF-6DA2-4AC1-903A-587438607596}"/>
              </a:ext>
            </a:extLst>
          </p:cNvPr>
          <p:cNvCxnSpPr/>
          <p:nvPr/>
        </p:nvCxnSpPr>
        <p:spPr>
          <a:xfrm>
            <a:off x="1574800" y="4467225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854B1B84-A411-4D24-87FF-2196C4926657}"/>
              </a:ext>
            </a:extLst>
          </p:cNvPr>
          <p:cNvCxnSpPr/>
          <p:nvPr/>
        </p:nvCxnSpPr>
        <p:spPr>
          <a:xfrm>
            <a:off x="2032000" y="4467225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B136687-E77C-42E6-9F0E-18B1522A0C5A}"/>
              </a:ext>
            </a:extLst>
          </p:cNvPr>
          <p:cNvCxnSpPr/>
          <p:nvPr/>
        </p:nvCxnSpPr>
        <p:spPr>
          <a:xfrm>
            <a:off x="4394200" y="4467225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81C67C03-44E9-4208-A325-36AF8FAB6DB4}"/>
              </a:ext>
            </a:extLst>
          </p:cNvPr>
          <p:cNvCxnSpPr/>
          <p:nvPr/>
        </p:nvCxnSpPr>
        <p:spPr>
          <a:xfrm>
            <a:off x="4470400" y="4467225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B73925B-96F2-49C5-AD44-C6F7F6C3324C}"/>
              </a:ext>
            </a:extLst>
          </p:cNvPr>
          <p:cNvCxnSpPr/>
          <p:nvPr/>
        </p:nvCxnSpPr>
        <p:spPr>
          <a:xfrm>
            <a:off x="4927600" y="4467225"/>
            <a:ext cx="0" cy="1828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组合 71">
            <a:extLst>
              <a:ext uri="{FF2B5EF4-FFF2-40B4-BE49-F238E27FC236}">
                <a16:creationId xmlns:a16="http://schemas.microsoft.com/office/drawing/2014/main" id="{37117BC4-228F-4071-B6E1-C29CB80DF5A1}"/>
              </a:ext>
            </a:extLst>
          </p:cNvPr>
          <p:cNvGrpSpPr>
            <a:grpSpLocks/>
          </p:cNvGrpSpPr>
          <p:nvPr/>
        </p:nvGrpSpPr>
        <p:grpSpPr bwMode="auto">
          <a:xfrm>
            <a:off x="5994400" y="4391025"/>
            <a:ext cx="3619500" cy="1905000"/>
            <a:chOff x="5880100" y="4465637"/>
            <a:chExt cx="3619153" cy="1905000"/>
          </a:xfrm>
        </p:grpSpPr>
        <p:sp>
          <p:nvSpPr>
            <p:cNvPr id="87" name="TextBox 1">
              <a:extLst>
                <a:ext uri="{FF2B5EF4-FFF2-40B4-BE49-F238E27FC236}">
                  <a16:creationId xmlns:a16="http://schemas.microsoft.com/office/drawing/2014/main" id="{02B8962E-FCE7-4FFE-AE2A-E1DD5324B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738" y="5151437"/>
              <a:ext cx="174608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1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1">
              <a:extLst>
                <a:ext uri="{FF2B5EF4-FFF2-40B4-BE49-F238E27FC236}">
                  <a16:creationId xmlns:a16="http://schemas.microsoft.com/office/drawing/2014/main" id="{1FD207FF-A574-4396-B736-FA60AB5C6E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8701" y="4567237"/>
              <a:ext cx="2590552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3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87</a:t>
              </a:r>
            </a:p>
            <a:p>
              <a:pPr eaLnBrk="1" hangingPunct="1">
                <a:lnSpc>
                  <a:spcPts val="1000"/>
                </a:lnSpc>
                <a:buFont typeface="Arial" panose="020B0604020202020204" pitchFamily="34" charset="0"/>
                <a:buNone/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8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6E</a:t>
              </a:r>
            </a:p>
            <a:p>
              <a:pPr eaLnBrk="1" hangingPunct="1">
                <a:lnSpc>
                  <a:spcPts val="1000"/>
                </a:lnSpc>
                <a:buFont typeface="Arial" panose="020B0604020202020204" pitchFamily="34" charset="0"/>
                <a:buNone/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8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46</a:t>
              </a:r>
            </a:p>
            <a:p>
              <a:pPr eaLnBrk="1" hangingPunct="1">
                <a:lnSpc>
                  <a:spcPts val="1000"/>
                </a:lnSpc>
                <a:buFont typeface="Arial" panose="020B0604020202020204" pitchFamily="34" charset="0"/>
                <a:buNone/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8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A6</a:t>
              </a:r>
            </a:p>
          </p:txBody>
        </p:sp>
        <p:sp>
          <p:nvSpPr>
            <p:cNvPr id="89" name="TextBox 1">
              <a:extLst>
                <a:ext uri="{FF2B5EF4-FFF2-40B4-BE49-F238E27FC236}">
                  <a16:creationId xmlns:a16="http://schemas.microsoft.com/office/drawing/2014/main" id="{1AEF79F1-EC0C-4FE2-B567-6213A3600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088" y="4567237"/>
              <a:ext cx="428584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3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47</a:t>
              </a:r>
            </a:p>
            <a:p>
              <a:pPr eaLnBrk="1" hangingPunct="1">
                <a:lnSpc>
                  <a:spcPts val="1000"/>
                </a:lnSpc>
                <a:buFont typeface="Arial" panose="020B0604020202020204" pitchFamily="34" charset="0"/>
                <a:buNone/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8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37</a:t>
              </a:r>
            </a:p>
            <a:p>
              <a:pPr eaLnBrk="1" hangingPunct="1">
                <a:lnSpc>
                  <a:spcPts val="1000"/>
                </a:lnSpc>
                <a:buFont typeface="Arial" panose="020B0604020202020204" pitchFamily="34" charset="0"/>
                <a:buNone/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8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94</a:t>
              </a:r>
            </a:p>
            <a:p>
              <a:pPr eaLnBrk="1" hangingPunct="1">
                <a:lnSpc>
                  <a:spcPts val="1000"/>
                </a:lnSpc>
                <a:buFont typeface="Arial" panose="020B0604020202020204" pitchFamily="34" charset="0"/>
                <a:buNone/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ts val="2800"/>
                </a:lnSpc>
                <a:buFont typeface="Arial" panose="020B0604020202020204" pitchFamily="34" charset="0"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ED</a:t>
              </a:r>
            </a:p>
          </p:txBody>
        </p: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C02C151C-3ED4-4293-B8E3-1850B64F629B}"/>
                </a:ext>
              </a:extLst>
            </p:cNvPr>
            <p:cNvCxnSpPr/>
            <p:nvPr/>
          </p:nvCxnSpPr>
          <p:spPr>
            <a:xfrm>
              <a:off x="5880100" y="44656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0A243F1-B0DC-4E9B-9516-91BE0F46A91A}"/>
                </a:ext>
              </a:extLst>
            </p:cNvPr>
            <p:cNvCxnSpPr/>
            <p:nvPr/>
          </p:nvCxnSpPr>
          <p:spPr>
            <a:xfrm>
              <a:off x="6413449" y="44656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EAF381FF-DD2B-4873-9FCD-0503DCD45495}"/>
                </a:ext>
              </a:extLst>
            </p:cNvPr>
            <p:cNvCxnSpPr/>
            <p:nvPr/>
          </p:nvCxnSpPr>
          <p:spPr>
            <a:xfrm>
              <a:off x="6870605" y="44656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29D9374-E973-48B4-8106-8EF0DD2493E2}"/>
                </a:ext>
              </a:extLst>
            </p:cNvPr>
            <p:cNvCxnSpPr/>
            <p:nvPr/>
          </p:nvCxnSpPr>
          <p:spPr>
            <a:xfrm>
              <a:off x="8851615" y="45418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A6D8B300-A894-418D-B8A1-BF68B81E2751}"/>
                </a:ext>
              </a:extLst>
            </p:cNvPr>
            <p:cNvCxnSpPr/>
            <p:nvPr/>
          </p:nvCxnSpPr>
          <p:spPr>
            <a:xfrm>
              <a:off x="9004000" y="45418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BB8A82CF-B944-4E44-987A-34FF800ADA5F}"/>
                </a:ext>
              </a:extLst>
            </p:cNvPr>
            <p:cNvCxnSpPr/>
            <p:nvPr/>
          </p:nvCxnSpPr>
          <p:spPr>
            <a:xfrm>
              <a:off x="9461157" y="45418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object 2">
            <a:extLst>
              <a:ext uri="{FF2B5EF4-FFF2-40B4-BE49-F238E27FC236}">
                <a16:creationId xmlns:a16="http://schemas.microsoft.com/office/drawing/2014/main" id="{A5E80926-E4CA-4237-B485-8E6DB6D033BF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32873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的列混淆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灯片编号占位符 4">
            <a:extLst>
              <a:ext uri="{FF2B5EF4-FFF2-40B4-BE49-F238E27FC236}">
                <a16:creationId xmlns:a16="http://schemas.microsoft.com/office/drawing/2014/main" id="{50D150DA-AB91-4941-9225-29F2A5BED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E472927-D878-4DC0-A986-C84FB9C84413}" type="slidenum">
              <a:rPr lang="en-US" altLang="zh-CN" sz="1600"/>
              <a:pPr algn="r"/>
              <a:t>78</a:t>
            </a:fld>
            <a:endParaRPr lang="en-US" altLang="zh-CN" sz="1600"/>
          </a:p>
        </p:txBody>
      </p:sp>
      <p:graphicFrame>
        <p:nvGraphicFramePr>
          <p:cNvPr id="110596" name="Object 4">
            <a:extLst>
              <a:ext uri="{FF2B5EF4-FFF2-40B4-BE49-F238E27FC236}">
                <a16:creationId xmlns:a16="http://schemas.microsoft.com/office/drawing/2014/main" id="{15C9B73B-D1CA-41AB-96F3-941D340A4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0" y="4467226"/>
          <a:ext cx="65230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6" r:id="rId3" imgW="2717800" imgH="254000" progId="Equation.DSMT4">
                  <p:embed/>
                </p:oleObj>
              </mc:Choice>
              <mc:Fallback>
                <p:oleObj r:id="rId3" imgW="2717800" imgH="254000" progId="Equation.DSMT4">
                  <p:embed/>
                  <p:pic>
                    <p:nvPicPr>
                      <p:cNvPr id="110596" name="Object 4">
                        <a:extLst>
                          <a:ext uri="{FF2B5EF4-FFF2-40B4-BE49-F238E27FC236}">
                            <a16:creationId xmlns:a16="http://schemas.microsoft.com/office/drawing/2014/main" id="{15C9B73B-D1CA-41AB-96F3-941D340A4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467226"/>
                        <a:ext cx="65230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>
            <a:extLst>
              <a:ext uri="{FF2B5EF4-FFF2-40B4-BE49-F238E27FC236}">
                <a16:creationId xmlns:a16="http://schemas.microsoft.com/office/drawing/2014/main" id="{D9CCCD56-51A4-4B07-A3E7-56F6491A96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5301" y="3781426"/>
          <a:ext cx="62071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7" r:id="rId5" imgW="2298600" imgH="253800" progId="Equation.DSMT4">
                  <p:embed/>
                </p:oleObj>
              </mc:Choice>
              <mc:Fallback>
                <p:oleObj r:id="rId5" imgW="2298600" imgH="253800" progId="Equation.DSMT4">
                  <p:embed/>
                  <p:pic>
                    <p:nvPicPr>
                      <p:cNvPr id="110597" name="Object 5">
                        <a:extLst>
                          <a:ext uri="{FF2B5EF4-FFF2-40B4-BE49-F238E27FC236}">
                            <a16:creationId xmlns:a16="http://schemas.microsoft.com/office/drawing/2014/main" id="{D9CCCD56-51A4-4B07-A3E7-56F6491A96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1" y="3781426"/>
                        <a:ext cx="62071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8" name="Object 6">
            <a:extLst>
              <a:ext uri="{FF2B5EF4-FFF2-40B4-BE49-F238E27FC236}">
                <a16:creationId xmlns:a16="http://schemas.microsoft.com/office/drawing/2014/main" id="{6FD51EBB-631B-4FFF-9622-2BCAA81D1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5153026"/>
          <a:ext cx="51514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8" r:id="rId7" imgW="2145369" imgH="253890" progId="Equation.DSMT4">
                  <p:embed/>
                </p:oleObj>
              </mc:Choice>
              <mc:Fallback>
                <p:oleObj r:id="rId7" imgW="2145369" imgH="253890" progId="Equation.DSMT4">
                  <p:embed/>
                  <p:pic>
                    <p:nvPicPr>
                      <p:cNvPr id="110598" name="Object 6">
                        <a:extLst>
                          <a:ext uri="{FF2B5EF4-FFF2-40B4-BE49-F238E27FC236}">
                            <a16:creationId xmlns:a16="http://schemas.microsoft.com/office/drawing/2014/main" id="{6FD51EBB-631B-4FFF-9622-2BCAA81D15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5153026"/>
                        <a:ext cx="51514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9" name="Object 7">
            <a:extLst>
              <a:ext uri="{FF2B5EF4-FFF2-40B4-BE49-F238E27FC236}">
                <a16:creationId xmlns:a16="http://schemas.microsoft.com/office/drawing/2014/main" id="{7674F454-0908-4E9C-A308-637070A051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1" y="5838826"/>
          <a:ext cx="58515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9" r:id="rId9" imgW="2438400" imgH="254000" progId="Equation.DSMT4">
                  <p:embed/>
                </p:oleObj>
              </mc:Choice>
              <mc:Fallback>
                <p:oleObj r:id="rId9" imgW="2438400" imgH="254000" progId="Equation.DSMT4">
                  <p:embed/>
                  <p:pic>
                    <p:nvPicPr>
                      <p:cNvPr id="110599" name="Object 7">
                        <a:extLst>
                          <a:ext uri="{FF2B5EF4-FFF2-40B4-BE49-F238E27FC236}">
                            <a16:creationId xmlns:a16="http://schemas.microsoft.com/office/drawing/2014/main" id="{7674F454-0908-4E9C-A308-637070A05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1" y="5838826"/>
                        <a:ext cx="58515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矩形 15">
            <a:extLst>
              <a:ext uri="{FF2B5EF4-FFF2-40B4-BE49-F238E27FC236}">
                <a16:creationId xmlns:a16="http://schemas.microsoft.com/office/drawing/2014/main" id="{BB2A4764-145F-485A-9D7D-28C6C3436939}"/>
              </a:ext>
            </a:extLst>
          </p:cNvPr>
          <p:cNvSpPr/>
          <p:nvPr/>
        </p:nvSpPr>
        <p:spPr>
          <a:xfrm>
            <a:off x="1009015" y="356236"/>
            <a:ext cx="5897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</a:t>
            </a: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淆(MixColumn)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数学基础</a:t>
            </a:r>
          </a:p>
        </p:txBody>
      </p:sp>
      <p:grpSp>
        <p:nvGrpSpPr>
          <p:cNvPr id="110601" name="组合 16">
            <a:extLst>
              <a:ext uri="{FF2B5EF4-FFF2-40B4-BE49-F238E27FC236}">
                <a16:creationId xmlns:a16="http://schemas.microsoft.com/office/drawing/2014/main" id="{9DBE3D68-EEFC-406F-A4C3-EEC771942423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1647826"/>
            <a:ext cx="3619500" cy="1905000"/>
            <a:chOff x="5880100" y="4465637"/>
            <a:chExt cx="3619153" cy="1905000"/>
          </a:xfrm>
        </p:grpSpPr>
        <p:sp>
          <p:nvSpPr>
            <p:cNvPr id="110602" name="TextBox 1">
              <a:extLst>
                <a:ext uri="{FF2B5EF4-FFF2-40B4-BE49-F238E27FC236}">
                  <a16:creationId xmlns:a16="http://schemas.microsoft.com/office/drawing/2014/main" id="{35927915-C8C1-4965-86D5-DB89F762B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738" y="5151437"/>
              <a:ext cx="174608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1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03" name="TextBox 1">
              <a:extLst>
                <a:ext uri="{FF2B5EF4-FFF2-40B4-BE49-F238E27FC236}">
                  <a16:creationId xmlns:a16="http://schemas.microsoft.com/office/drawing/2014/main" id="{634403B7-519C-4DE0-A4D8-DD5D02676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8701" y="4567237"/>
              <a:ext cx="2590552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3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87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6E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46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A6</a:t>
              </a:r>
            </a:p>
          </p:txBody>
        </p:sp>
        <p:sp>
          <p:nvSpPr>
            <p:cNvPr id="110604" name="TextBox 1">
              <a:extLst>
                <a:ext uri="{FF2B5EF4-FFF2-40B4-BE49-F238E27FC236}">
                  <a16:creationId xmlns:a16="http://schemas.microsoft.com/office/drawing/2014/main" id="{61CBD3A4-B2BC-4025-8F8A-21D3B49AE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088" y="4567237"/>
              <a:ext cx="428584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3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47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37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94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ED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6796D86-26FC-4F39-BEE3-7DE69EDD388C}"/>
                </a:ext>
              </a:extLst>
            </p:cNvPr>
            <p:cNvCxnSpPr/>
            <p:nvPr/>
          </p:nvCxnSpPr>
          <p:spPr>
            <a:xfrm>
              <a:off x="5880100" y="44656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6F36945-2EAD-44FA-9382-57C64389088B}"/>
                </a:ext>
              </a:extLst>
            </p:cNvPr>
            <p:cNvCxnSpPr/>
            <p:nvPr/>
          </p:nvCxnSpPr>
          <p:spPr>
            <a:xfrm>
              <a:off x="6413449" y="44656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48967B3D-347C-4AF3-95B4-14B6C4C800E0}"/>
                </a:ext>
              </a:extLst>
            </p:cNvPr>
            <p:cNvCxnSpPr/>
            <p:nvPr/>
          </p:nvCxnSpPr>
          <p:spPr>
            <a:xfrm>
              <a:off x="6870605" y="44656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822C89F-4519-41F6-82D8-820E1080B536}"/>
                </a:ext>
              </a:extLst>
            </p:cNvPr>
            <p:cNvCxnSpPr/>
            <p:nvPr/>
          </p:nvCxnSpPr>
          <p:spPr>
            <a:xfrm>
              <a:off x="8851615" y="45418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22ECA29-9ACE-45DF-A138-66597B77A403}"/>
                </a:ext>
              </a:extLst>
            </p:cNvPr>
            <p:cNvCxnSpPr/>
            <p:nvPr/>
          </p:nvCxnSpPr>
          <p:spPr>
            <a:xfrm>
              <a:off x="9004000" y="45418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15BE719-5268-4C4C-9FEB-609F6EF307BE}"/>
                </a:ext>
              </a:extLst>
            </p:cNvPr>
            <p:cNvCxnSpPr/>
            <p:nvPr/>
          </p:nvCxnSpPr>
          <p:spPr>
            <a:xfrm>
              <a:off x="9461157" y="45418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bject 2">
            <a:extLst>
              <a:ext uri="{FF2B5EF4-FFF2-40B4-BE49-F238E27FC236}">
                <a16:creationId xmlns:a16="http://schemas.microsoft.com/office/drawing/2014/main" id="{2A69B9AB-937C-4624-BAAC-318D04ED173B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列混淆的数学基础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灯片编号占位符 4">
            <a:extLst>
              <a:ext uri="{FF2B5EF4-FFF2-40B4-BE49-F238E27FC236}">
                <a16:creationId xmlns:a16="http://schemas.microsoft.com/office/drawing/2014/main" id="{82D2DEC6-FB95-473D-BB95-D613629D0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E614C77E-A082-454B-B9EC-2D88E3C92ADB}" type="slidenum">
              <a:rPr lang="en-US" altLang="zh-CN" sz="1600"/>
              <a:pPr algn="r"/>
              <a:t>79</a:t>
            </a:fld>
            <a:endParaRPr lang="en-US" altLang="zh-CN" sz="1600"/>
          </a:p>
        </p:txBody>
      </p:sp>
      <p:grpSp>
        <p:nvGrpSpPr>
          <p:cNvPr id="111620" name="组合 33">
            <a:extLst>
              <a:ext uri="{FF2B5EF4-FFF2-40B4-BE49-F238E27FC236}">
                <a16:creationId xmlns:a16="http://schemas.microsoft.com/office/drawing/2014/main" id="{3DF1DEC5-6FF4-473C-BB17-BA6D00FA6533}"/>
              </a:ext>
            </a:extLst>
          </p:cNvPr>
          <p:cNvGrpSpPr>
            <a:grpSpLocks/>
          </p:cNvGrpSpPr>
          <p:nvPr/>
        </p:nvGrpSpPr>
        <p:grpSpPr bwMode="auto">
          <a:xfrm>
            <a:off x="1231900" y="1724026"/>
            <a:ext cx="7315200" cy="3810000"/>
            <a:chOff x="1231899" y="1722437"/>
            <a:chExt cx="7315201" cy="3810000"/>
          </a:xfrm>
        </p:grpSpPr>
        <p:graphicFrame>
          <p:nvGraphicFramePr>
            <p:cNvPr id="111622" name="Object 2">
              <a:extLst>
                <a:ext uri="{FF2B5EF4-FFF2-40B4-BE49-F238E27FC236}">
                  <a16:creationId xmlns:a16="http://schemas.microsoft.com/office/drawing/2014/main" id="{0D93AA29-5EA5-42AF-945E-F84D637FF76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1900" y="1722437"/>
            <a:ext cx="51435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1" r:id="rId3" imgW="1713756" imgH="177723" progId="Equation.DSMT4">
                    <p:embed/>
                  </p:oleObj>
                </mc:Choice>
                <mc:Fallback>
                  <p:oleObj r:id="rId3" imgW="1713756" imgH="177723" progId="Equation.DSMT4">
                    <p:embed/>
                    <p:pic>
                      <p:nvPicPr>
                        <p:cNvPr id="111622" name="Object 2">
                          <a:extLst>
                            <a:ext uri="{FF2B5EF4-FFF2-40B4-BE49-F238E27FC236}">
                              <a16:creationId xmlns:a16="http://schemas.microsoft.com/office/drawing/2014/main" id="{0D93AA29-5EA5-42AF-945E-F84D637FF7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900" y="1722437"/>
                          <a:ext cx="51435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3" name="Object 3">
              <a:extLst>
                <a:ext uri="{FF2B5EF4-FFF2-40B4-BE49-F238E27FC236}">
                  <a16:creationId xmlns:a16="http://schemas.microsoft.com/office/drawing/2014/main" id="{C8D039FA-17E2-464F-A435-6CACC89021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8153" y="2332037"/>
            <a:ext cx="6066156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2" r:id="rId5" imgW="2222280" imgH="279360" progId="Equation.DSMT4">
                    <p:embed/>
                  </p:oleObj>
                </mc:Choice>
                <mc:Fallback>
                  <p:oleObj r:id="rId5" imgW="2222280" imgH="279360" progId="Equation.DSMT4">
                    <p:embed/>
                    <p:pic>
                      <p:nvPicPr>
                        <p:cNvPr id="111623" name="Object 3">
                          <a:extLst>
                            <a:ext uri="{FF2B5EF4-FFF2-40B4-BE49-F238E27FC236}">
                              <a16:creationId xmlns:a16="http://schemas.microsoft.com/office/drawing/2014/main" id="{C8D039FA-17E2-464F-A435-6CACC89021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153" y="2332037"/>
                          <a:ext cx="6066156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4" name="Object 4">
              <a:extLst>
                <a:ext uri="{FF2B5EF4-FFF2-40B4-BE49-F238E27FC236}">
                  <a16:creationId xmlns:a16="http://schemas.microsoft.com/office/drawing/2014/main" id="{3F066C22-EA42-424F-876A-71774C6DBB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1899" y="3094037"/>
            <a:ext cx="7108031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3" r:id="rId7" imgW="2895600" imgH="279400" progId="Equation.DSMT4">
                    <p:embed/>
                  </p:oleObj>
                </mc:Choice>
                <mc:Fallback>
                  <p:oleObj r:id="rId7" imgW="2895600" imgH="279400" progId="Equation.DSMT4">
                    <p:embed/>
                    <p:pic>
                      <p:nvPicPr>
                        <p:cNvPr id="111624" name="Object 4">
                          <a:extLst>
                            <a:ext uri="{FF2B5EF4-FFF2-40B4-BE49-F238E27FC236}">
                              <a16:creationId xmlns:a16="http://schemas.microsoft.com/office/drawing/2014/main" id="{3F066C22-EA42-424F-876A-71774C6DBB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1899" y="3094037"/>
                          <a:ext cx="7108031" cy="685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5" name="Object 5">
              <a:extLst>
                <a:ext uri="{FF2B5EF4-FFF2-40B4-BE49-F238E27FC236}">
                  <a16:creationId xmlns:a16="http://schemas.microsoft.com/office/drawing/2014/main" id="{DD0E9CB1-0A23-41D1-9B26-F6A20D2E2D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8100" y="3932237"/>
            <a:ext cx="4343400" cy="697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4" r:id="rId9" imgW="1739900" imgH="279400" progId="Equation.DSMT4">
                    <p:embed/>
                  </p:oleObj>
                </mc:Choice>
                <mc:Fallback>
                  <p:oleObj r:id="rId9" imgW="1739900" imgH="279400" progId="Equation.DSMT4">
                    <p:embed/>
                    <p:pic>
                      <p:nvPicPr>
                        <p:cNvPr id="111625" name="Object 5">
                          <a:extLst>
                            <a:ext uri="{FF2B5EF4-FFF2-40B4-BE49-F238E27FC236}">
                              <a16:creationId xmlns:a16="http://schemas.microsoft.com/office/drawing/2014/main" id="{DD0E9CB1-0A23-41D1-9B26-F6A20D2E2D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100" y="3932237"/>
                          <a:ext cx="4343400" cy="697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6" name="Object 6">
              <a:extLst>
                <a:ext uri="{FF2B5EF4-FFF2-40B4-BE49-F238E27FC236}">
                  <a16:creationId xmlns:a16="http://schemas.microsoft.com/office/drawing/2014/main" id="{B209F58F-108D-42A5-81CB-F61D5BEE4A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8100" y="4770437"/>
            <a:ext cx="6269182" cy="762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5" r:id="rId11" imgW="2298700" imgH="279400" progId="Equation.DSMT4">
                    <p:embed/>
                  </p:oleObj>
                </mc:Choice>
                <mc:Fallback>
                  <p:oleObj r:id="rId11" imgW="2298700" imgH="279400" progId="Equation.DSMT4">
                    <p:embed/>
                    <p:pic>
                      <p:nvPicPr>
                        <p:cNvPr id="111626" name="Object 6">
                          <a:extLst>
                            <a:ext uri="{FF2B5EF4-FFF2-40B4-BE49-F238E27FC236}">
                              <a16:creationId xmlns:a16="http://schemas.microsoft.com/office/drawing/2014/main" id="{B209F58F-108D-42A5-81CB-F61D5BEE4A1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100" y="4770437"/>
                          <a:ext cx="6269182" cy="762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99608F5-4607-4F38-BCF2-12B641D1B1B3}"/>
                </a:ext>
              </a:extLst>
            </p:cNvPr>
            <p:cNvCxnSpPr/>
            <p:nvPr/>
          </p:nvCxnSpPr>
          <p:spPr>
            <a:xfrm>
              <a:off x="4737099" y="2941637"/>
              <a:ext cx="266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7AF0FB4-82C5-4391-9323-FC7DED8F7EDD}"/>
                </a:ext>
              </a:extLst>
            </p:cNvPr>
            <p:cNvCxnSpPr/>
            <p:nvPr/>
          </p:nvCxnSpPr>
          <p:spPr>
            <a:xfrm>
              <a:off x="5880100" y="3703637"/>
              <a:ext cx="266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262044C-38C5-4D68-B071-940F99D92032}"/>
                </a:ext>
              </a:extLst>
            </p:cNvPr>
            <p:cNvCxnSpPr/>
            <p:nvPr/>
          </p:nvCxnSpPr>
          <p:spPr>
            <a:xfrm>
              <a:off x="3594099" y="4618037"/>
              <a:ext cx="266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19B3C2C-E7B3-4BD3-87F5-9E56A89D520F}"/>
                </a:ext>
              </a:extLst>
            </p:cNvPr>
            <p:cNvCxnSpPr/>
            <p:nvPr/>
          </p:nvCxnSpPr>
          <p:spPr>
            <a:xfrm>
              <a:off x="4813299" y="5532437"/>
              <a:ext cx="266700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902D8905-5504-411E-8978-92AB8450C5F0}"/>
                </a:ext>
              </a:extLst>
            </p:cNvPr>
            <p:cNvCxnSpPr/>
            <p:nvPr/>
          </p:nvCxnSpPr>
          <p:spPr>
            <a:xfrm flipH="1">
              <a:off x="5956300" y="30940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9009557-1056-488D-8237-3A4AF3198281}"/>
                </a:ext>
              </a:extLst>
            </p:cNvPr>
            <p:cNvCxnSpPr/>
            <p:nvPr/>
          </p:nvCxnSpPr>
          <p:spPr>
            <a:xfrm flipH="1">
              <a:off x="4965700" y="47704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FB81FD8-5331-4259-8FCA-058F08B40942}"/>
                </a:ext>
              </a:extLst>
            </p:cNvPr>
            <p:cNvCxnSpPr/>
            <p:nvPr/>
          </p:nvCxnSpPr>
          <p:spPr>
            <a:xfrm flipH="1">
              <a:off x="6642100" y="31702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C0A5894-0C5D-4986-83F3-8B98673F86A7}"/>
                </a:ext>
              </a:extLst>
            </p:cNvPr>
            <p:cNvCxnSpPr/>
            <p:nvPr/>
          </p:nvCxnSpPr>
          <p:spPr>
            <a:xfrm flipH="1">
              <a:off x="5727700" y="48466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E0B47D9-84AB-4F0C-BAD1-B32BDF797A49}"/>
                </a:ext>
              </a:extLst>
            </p:cNvPr>
            <p:cNvCxnSpPr/>
            <p:nvPr/>
          </p:nvCxnSpPr>
          <p:spPr>
            <a:xfrm flipH="1">
              <a:off x="4660899" y="39322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DFDBEC7-4CCC-4FEB-B589-4AC1AE9C06B8}"/>
                </a:ext>
              </a:extLst>
            </p:cNvPr>
            <p:cNvCxnSpPr/>
            <p:nvPr/>
          </p:nvCxnSpPr>
          <p:spPr>
            <a:xfrm flipH="1">
              <a:off x="6337300" y="23320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43E42F4-4146-412E-9422-6F5E987EBBDB}"/>
                </a:ext>
              </a:extLst>
            </p:cNvPr>
            <p:cNvCxnSpPr/>
            <p:nvPr/>
          </p:nvCxnSpPr>
          <p:spPr>
            <a:xfrm flipH="1">
              <a:off x="7023100" y="24082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97731D5-09FE-4D2F-8DF9-F7E6C7641852}"/>
                </a:ext>
              </a:extLst>
            </p:cNvPr>
            <p:cNvCxnSpPr/>
            <p:nvPr/>
          </p:nvCxnSpPr>
          <p:spPr>
            <a:xfrm flipH="1">
              <a:off x="8013700" y="30940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27ED4AB-B2BD-4986-AAE1-12F9C87C44F5}"/>
                </a:ext>
              </a:extLst>
            </p:cNvPr>
            <p:cNvCxnSpPr/>
            <p:nvPr/>
          </p:nvCxnSpPr>
          <p:spPr>
            <a:xfrm flipH="1">
              <a:off x="5270500" y="40084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C1BC834-D1ED-41E1-9782-CBB62871FA86}"/>
                </a:ext>
              </a:extLst>
            </p:cNvPr>
            <p:cNvCxnSpPr/>
            <p:nvPr/>
          </p:nvCxnSpPr>
          <p:spPr>
            <a:xfrm flipH="1">
              <a:off x="7099300" y="4922837"/>
              <a:ext cx="457200" cy="53340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703A6D7-3DA3-474F-AD3B-CD73D8879F73}"/>
                </a:ext>
              </a:extLst>
            </p:cNvPr>
            <p:cNvSpPr/>
            <p:nvPr/>
          </p:nvSpPr>
          <p:spPr>
            <a:xfrm>
              <a:off x="4737099" y="2332037"/>
              <a:ext cx="6096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243B3815-446C-4767-B9EE-501EB4CC382D}"/>
                </a:ext>
              </a:extLst>
            </p:cNvPr>
            <p:cNvSpPr/>
            <p:nvPr/>
          </p:nvSpPr>
          <p:spPr>
            <a:xfrm>
              <a:off x="5499100" y="2332037"/>
              <a:ext cx="6096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0D6A85F-1065-4BDB-9BB6-BB37B6E77E44}"/>
                </a:ext>
              </a:extLst>
            </p:cNvPr>
            <p:cNvSpPr/>
            <p:nvPr/>
          </p:nvSpPr>
          <p:spPr>
            <a:xfrm>
              <a:off x="7251700" y="3017837"/>
              <a:ext cx="6096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8B97ECF-18CB-44FB-9A51-35D166C12FA8}"/>
                </a:ext>
              </a:extLst>
            </p:cNvPr>
            <p:cNvSpPr/>
            <p:nvPr/>
          </p:nvSpPr>
          <p:spPr>
            <a:xfrm>
              <a:off x="3898899" y="3856037"/>
              <a:ext cx="6096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C2A1D71-BD6C-471E-8EB6-6025532D4854}"/>
                </a:ext>
              </a:extLst>
            </p:cNvPr>
            <p:cNvSpPr/>
            <p:nvPr/>
          </p:nvSpPr>
          <p:spPr>
            <a:xfrm>
              <a:off x="6413500" y="4770437"/>
              <a:ext cx="609600" cy="685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08572" name="矩形 32">
            <a:extLst>
              <a:ext uri="{FF2B5EF4-FFF2-40B4-BE49-F238E27FC236}">
                <a16:creationId xmlns:a16="http://schemas.microsoft.com/office/drawing/2014/main" id="{34E74DC9-3156-4E62-9C19-E97C9C78A4D8}"/>
              </a:ext>
            </a:extLst>
          </p:cNvPr>
          <p:cNvSpPr/>
          <p:nvPr/>
        </p:nvSpPr>
        <p:spPr>
          <a:xfrm>
            <a:off x="1006475" y="355593"/>
            <a:ext cx="58978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</a:t>
            </a: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淆(MixColumn)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数学基础</a:t>
            </a: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B000A642-22D3-400C-8DC1-D90132C85B7A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列混淆的数学基础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8797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分组密码的要求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4231" y="1876425"/>
            <a:ext cx="158495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4231" y="2782442"/>
            <a:ext cx="158495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4231" y="3688461"/>
            <a:ext cx="158495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44231" y="4594479"/>
            <a:ext cx="158495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44231" y="5495924"/>
            <a:ext cx="158495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分组长度要足够大</a:t>
            </a:r>
          </a:p>
          <a:p>
            <a:pPr marL="12700" marR="311785">
              <a:lnSpc>
                <a:spcPct val="247500"/>
              </a:lnSpc>
            </a:pPr>
            <a:r>
              <a:rPr dirty="0"/>
              <a:t>密钥量要足够大 </a:t>
            </a:r>
            <a:r>
              <a:rPr spc="-5" dirty="0"/>
              <a:t>密码变换足够复杂</a:t>
            </a:r>
          </a:p>
          <a:p>
            <a:pPr marL="12700" marR="5080">
              <a:lnSpc>
                <a:spcPct val="247500"/>
              </a:lnSpc>
            </a:pPr>
            <a:r>
              <a:rPr dirty="0">
                <a:solidFill>
                  <a:srgbClr val="006500"/>
                </a:solidFill>
              </a:rPr>
              <a:t>加密和解密运算简单 </a:t>
            </a:r>
            <a:r>
              <a:rPr spc="-5" dirty="0">
                <a:solidFill>
                  <a:srgbClr val="006500"/>
                </a:solidFill>
              </a:rPr>
              <a:t>无数据扩展或压缩</a:t>
            </a:r>
          </a:p>
        </p:txBody>
      </p:sp>
      <p:sp>
        <p:nvSpPr>
          <p:cNvPr id="9" name="object 9"/>
          <p:cNvSpPr/>
          <p:nvPr/>
        </p:nvSpPr>
        <p:spPr>
          <a:xfrm>
            <a:off x="4008767" y="1601724"/>
            <a:ext cx="5436108" cy="990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70667" y="1597152"/>
            <a:ext cx="5478780" cy="1000125"/>
          </a:xfrm>
          <a:custGeom>
            <a:avLst/>
            <a:gdLst/>
            <a:ahLst/>
            <a:cxnLst/>
            <a:rect l="l" t="t" r="r" b="b"/>
            <a:pathLst>
              <a:path w="5478780" h="1000125">
                <a:moveTo>
                  <a:pt x="38852" y="502792"/>
                </a:moveTo>
                <a:lnTo>
                  <a:pt x="38110" y="493155"/>
                </a:lnTo>
                <a:lnTo>
                  <a:pt x="0" y="499872"/>
                </a:lnTo>
                <a:lnTo>
                  <a:pt x="762" y="504444"/>
                </a:lnTo>
                <a:lnTo>
                  <a:pt x="38852" y="502792"/>
                </a:lnTo>
                <a:close/>
              </a:path>
              <a:path w="5478780" h="1000125">
                <a:moveTo>
                  <a:pt x="39179" y="492967"/>
                </a:moveTo>
                <a:lnTo>
                  <a:pt x="38100" y="493014"/>
                </a:lnTo>
                <a:lnTo>
                  <a:pt x="38110" y="493155"/>
                </a:lnTo>
                <a:lnTo>
                  <a:pt x="39179" y="492967"/>
                </a:lnTo>
                <a:close/>
              </a:path>
              <a:path w="5478780" h="1000125">
                <a:moveTo>
                  <a:pt x="113455" y="489751"/>
                </a:moveTo>
                <a:lnTo>
                  <a:pt x="39822" y="492939"/>
                </a:lnTo>
                <a:lnTo>
                  <a:pt x="38852" y="493024"/>
                </a:lnTo>
                <a:lnTo>
                  <a:pt x="38110" y="493155"/>
                </a:lnTo>
                <a:lnTo>
                  <a:pt x="38852" y="502792"/>
                </a:lnTo>
                <a:lnTo>
                  <a:pt x="39822" y="502750"/>
                </a:lnTo>
                <a:lnTo>
                  <a:pt x="113455" y="489751"/>
                </a:lnTo>
                <a:close/>
              </a:path>
              <a:path w="5478780" h="1000125">
                <a:moveTo>
                  <a:pt x="1898142" y="165354"/>
                </a:moveTo>
                <a:lnTo>
                  <a:pt x="39179" y="492967"/>
                </a:lnTo>
                <a:lnTo>
                  <a:pt x="113455" y="489751"/>
                </a:lnTo>
                <a:lnTo>
                  <a:pt x="1894332" y="175350"/>
                </a:lnTo>
                <a:lnTo>
                  <a:pt x="1894332" y="169926"/>
                </a:lnTo>
                <a:lnTo>
                  <a:pt x="1898142" y="165354"/>
                </a:lnTo>
                <a:close/>
              </a:path>
              <a:path w="5478780" h="1000125">
                <a:moveTo>
                  <a:pt x="1923288" y="906780"/>
                </a:moveTo>
                <a:lnTo>
                  <a:pt x="1919478" y="899922"/>
                </a:lnTo>
                <a:lnTo>
                  <a:pt x="1916430" y="892302"/>
                </a:lnTo>
                <a:lnTo>
                  <a:pt x="1916430" y="893064"/>
                </a:lnTo>
                <a:lnTo>
                  <a:pt x="1904238" y="846582"/>
                </a:lnTo>
                <a:lnTo>
                  <a:pt x="1903476" y="412242"/>
                </a:lnTo>
                <a:lnTo>
                  <a:pt x="113455" y="489751"/>
                </a:lnTo>
                <a:lnTo>
                  <a:pt x="39822" y="502750"/>
                </a:lnTo>
                <a:lnTo>
                  <a:pt x="1894332" y="422346"/>
                </a:lnTo>
                <a:lnTo>
                  <a:pt x="1894332" y="417576"/>
                </a:lnTo>
                <a:lnTo>
                  <a:pt x="1898904" y="422148"/>
                </a:lnTo>
                <a:lnTo>
                  <a:pt x="1898904" y="868309"/>
                </a:lnTo>
                <a:lnTo>
                  <a:pt x="1903221" y="885054"/>
                </a:lnTo>
                <a:lnTo>
                  <a:pt x="1914615" y="910894"/>
                </a:lnTo>
                <a:lnTo>
                  <a:pt x="1922526" y="922904"/>
                </a:lnTo>
                <a:lnTo>
                  <a:pt x="1922526" y="906780"/>
                </a:lnTo>
                <a:lnTo>
                  <a:pt x="1923288" y="906780"/>
                </a:lnTo>
                <a:close/>
              </a:path>
              <a:path w="5478780" h="1000125">
                <a:moveTo>
                  <a:pt x="5478780" y="838962"/>
                </a:moveTo>
                <a:lnTo>
                  <a:pt x="5478780" y="160782"/>
                </a:lnTo>
                <a:lnTo>
                  <a:pt x="5470418" y="117388"/>
                </a:lnTo>
                <a:lnTo>
                  <a:pt x="5452276" y="78810"/>
                </a:lnTo>
                <a:lnTo>
                  <a:pt x="5425701" y="46415"/>
                </a:lnTo>
                <a:lnTo>
                  <a:pt x="5392041" y="21570"/>
                </a:lnTo>
                <a:lnTo>
                  <a:pt x="5352643" y="5642"/>
                </a:lnTo>
                <a:lnTo>
                  <a:pt x="5308854" y="0"/>
                </a:lnTo>
                <a:lnTo>
                  <a:pt x="2064258" y="0"/>
                </a:lnTo>
                <a:lnTo>
                  <a:pt x="2010556" y="8558"/>
                </a:lnTo>
                <a:lnTo>
                  <a:pt x="1962150" y="33528"/>
                </a:lnTo>
                <a:lnTo>
                  <a:pt x="1931486" y="63689"/>
                </a:lnTo>
                <a:lnTo>
                  <a:pt x="1905043" y="109891"/>
                </a:lnTo>
                <a:lnTo>
                  <a:pt x="1894332" y="160782"/>
                </a:lnTo>
                <a:lnTo>
                  <a:pt x="1894332" y="166025"/>
                </a:lnTo>
                <a:lnTo>
                  <a:pt x="1898142" y="165354"/>
                </a:lnTo>
                <a:lnTo>
                  <a:pt x="1898142" y="174677"/>
                </a:lnTo>
                <a:lnTo>
                  <a:pt x="1903476" y="173736"/>
                </a:lnTo>
                <a:lnTo>
                  <a:pt x="1903476" y="161544"/>
                </a:lnTo>
                <a:lnTo>
                  <a:pt x="1904238" y="153162"/>
                </a:lnTo>
                <a:lnTo>
                  <a:pt x="1904238" y="153924"/>
                </a:lnTo>
                <a:lnTo>
                  <a:pt x="1905762" y="145542"/>
                </a:lnTo>
                <a:lnTo>
                  <a:pt x="1906524" y="137160"/>
                </a:lnTo>
                <a:lnTo>
                  <a:pt x="1906524" y="137922"/>
                </a:lnTo>
                <a:lnTo>
                  <a:pt x="1908810" y="129540"/>
                </a:lnTo>
                <a:lnTo>
                  <a:pt x="1913382" y="114300"/>
                </a:lnTo>
                <a:lnTo>
                  <a:pt x="1913382" y="115062"/>
                </a:lnTo>
                <a:lnTo>
                  <a:pt x="1916463" y="107366"/>
                </a:lnTo>
                <a:lnTo>
                  <a:pt x="1919478" y="100584"/>
                </a:lnTo>
                <a:lnTo>
                  <a:pt x="1922526" y="94488"/>
                </a:lnTo>
                <a:lnTo>
                  <a:pt x="1922526" y="93726"/>
                </a:lnTo>
                <a:lnTo>
                  <a:pt x="1927098" y="86868"/>
                </a:lnTo>
                <a:lnTo>
                  <a:pt x="1930908" y="80010"/>
                </a:lnTo>
                <a:lnTo>
                  <a:pt x="1940052" y="67818"/>
                </a:lnTo>
                <a:lnTo>
                  <a:pt x="1945386" y="61722"/>
                </a:lnTo>
                <a:lnTo>
                  <a:pt x="1945386" y="62484"/>
                </a:lnTo>
                <a:lnTo>
                  <a:pt x="1950720" y="56388"/>
                </a:lnTo>
                <a:lnTo>
                  <a:pt x="1956054" y="51054"/>
                </a:lnTo>
                <a:lnTo>
                  <a:pt x="1962150" y="45720"/>
                </a:lnTo>
                <a:lnTo>
                  <a:pt x="1962150" y="46482"/>
                </a:lnTo>
                <a:lnTo>
                  <a:pt x="1968246" y="41148"/>
                </a:lnTo>
                <a:lnTo>
                  <a:pt x="1974342" y="36576"/>
                </a:lnTo>
                <a:lnTo>
                  <a:pt x="1980438" y="33189"/>
                </a:lnTo>
                <a:lnTo>
                  <a:pt x="1980438" y="32766"/>
                </a:lnTo>
                <a:lnTo>
                  <a:pt x="1987296" y="28956"/>
                </a:lnTo>
                <a:lnTo>
                  <a:pt x="1994154" y="25527"/>
                </a:lnTo>
                <a:lnTo>
                  <a:pt x="1994154" y="25146"/>
                </a:lnTo>
                <a:lnTo>
                  <a:pt x="2001774" y="22098"/>
                </a:lnTo>
                <a:lnTo>
                  <a:pt x="2008632" y="19050"/>
                </a:lnTo>
                <a:lnTo>
                  <a:pt x="2023872" y="14478"/>
                </a:lnTo>
                <a:lnTo>
                  <a:pt x="2031492" y="12954"/>
                </a:lnTo>
                <a:lnTo>
                  <a:pt x="2039112" y="11568"/>
                </a:lnTo>
                <a:lnTo>
                  <a:pt x="2039112" y="11430"/>
                </a:lnTo>
                <a:lnTo>
                  <a:pt x="2064258" y="9144"/>
                </a:lnTo>
                <a:lnTo>
                  <a:pt x="5308854" y="9144"/>
                </a:lnTo>
                <a:lnTo>
                  <a:pt x="5325618" y="10668"/>
                </a:lnTo>
                <a:lnTo>
                  <a:pt x="5333238" y="11430"/>
                </a:lnTo>
                <a:lnTo>
                  <a:pt x="5341620" y="12954"/>
                </a:lnTo>
                <a:lnTo>
                  <a:pt x="5341620" y="13092"/>
                </a:lnTo>
                <a:lnTo>
                  <a:pt x="5349240" y="14478"/>
                </a:lnTo>
                <a:lnTo>
                  <a:pt x="5349240" y="14685"/>
                </a:lnTo>
                <a:lnTo>
                  <a:pt x="5356860" y="16764"/>
                </a:lnTo>
                <a:lnTo>
                  <a:pt x="5356860" y="16992"/>
                </a:lnTo>
                <a:lnTo>
                  <a:pt x="5363718" y="19050"/>
                </a:lnTo>
                <a:lnTo>
                  <a:pt x="5371338" y="22098"/>
                </a:lnTo>
                <a:lnTo>
                  <a:pt x="5378196" y="25146"/>
                </a:lnTo>
                <a:lnTo>
                  <a:pt x="5398770" y="36576"/>
                </a:lnTo>
                <a:lnTo>
                  <a:pt x="5398770" y="37084"/>
                </a:lnTo>
                <a:lnTo>
                  <a:pt x="5404866" y="41148"/>
                </a:lnTo>
                <a:lnTo>
                  <a:pt x="5410962" y="46482"/>
                </a:lnTo>
                <a:lnTo>
                  <a:pt x="5410962" y="45720"/>
                </a:lnTo>
                <a:lnTo>
                  <a:pt x="5417058" y="51054"/>
                </a:lnTo>
                <a:lnTo>
                  <a:pt x="5417058" y="51720"/>
                </a:lnTo>
                <a:lnTo>
                  <a:pt x="5422392" y="56388"/>
                </a:lnTo>
                <a:lnTo>
                  <a:pt x="5427726" y="62484"/>
                </a:lnTo>
                <a:lnTo>
                  <a:pt x="5427726" y="61722"/>
                </a:lnTo>
                <a:lnTo>
                  <a:pt x="5432298" y="67818"/>
                </a:lnTo>
                <a:lnTo>
                  <a:pt x="5437632" y="73914"/>
                </a:lnTo>
                <a:lnTo>
                  <a:pt x="5437632" y="74784"/>
                </a:lnTo>
                <a:lnTo>
                  <a:pt x="5442204" y="80010"/>
                </a:lnTo>
                <a:lnTo>
                  <a:pt x="5442204" y="81153"/>
                </a:lnTo>
                <a:lnTo>
                  <a:pt x="5446014" y="86868"/>
                </a:lnTo>
                <a:lnTo>
                  <a:pt x="5453634" y="100584"/>
                </a:lnTo>
                <a:lnTo>
                  <a:pt x="5456682" y="107442"/>
                </a:lnTo>
                <a:lnTo>
                  <a:pt x="5459730" y="115062"/>
                </a:lnTo>
                <a:lnTo>
                  <a:pt x="5459730" y="116205"/>
                </a:lnTo>
                <a:lnTo>
                  <a:pt x="5462016" y="121920"/>
                </a:lnTo>
                <a:lnTo>
                  <a:pt x="5464302" y="129540"/>
                </a:lnTo>
                <a:lnTo>
                  <a:pt x="5465826" y="137922"/>
                </a:lnTo>
                <a:lnTo>
                  <a:pt x="5465826" y="137160"/>
                </a:lnTo>
                <a:lnTo>
                  <a:pt x="5467350" y="145542"/>
                </a:lnTo>
                <a:lnTo>
                  <a:pt x="5468112" y="153924"/>
                </a:lnTo>
                <a:lnTo>
                  <a:pt x="5468112" y="153162"/>
                </a:lnTo>
                <a:lnTo>
                  <a:pt x="5468874" y="161544"/>
                </a:lnTo>
                <a:lnTo>
                  <a:pt x="5468874" y="885778"/>
                </a:lnTo>
                <a:lnTo>
                  <a:pt x="5470469" y="882371"/>
                </a:lnTo>
                <a:lnTo>
                  <a:pt x="5478780" y="838962"/>
                </a:lnTo>
                <a:close/>
              </a:path>
              <a:path w="5478780" h="1000125">
                <a:moveTo>
                  <a:pt x="1898142" y="174677"/>
                </a:moveTo>
                <a:lnTo>
                  <a:pt x="1898142" y="165354"/>
                </a:lnTo>
                <a:lnTo>
                  <a:pt x="1894332" y="169926"/>
                </a:lnTo>
                <a:lnTo>
                  <a:pt x="1894332" y="175350"/>
                </a:lnTo>
                <a:lnTo>
                  <a:pt x="1898142" y="174677"/>
                </a:lnTo>
                <a:close/>
              </a:path>
              <a:path w="5478780" h="1000125">
                <a:moveTo>
                  <a:pt x="1898904" y="422148"/>
                </a:moveTo>
                <a:lnTo>
                  <a:pt x="1894332" y="417576"/>
                </a:lnTo>
                <a:lnTo>
                  <a:pt x="1894332" y="422346"/>
                </a:lnTo>
                <a:lnTo>
                  <a:pt x="1898904" y="422148"/>
                </a:lnTo>
                <a:close/>
              </a:path>
              <a:path w="5478780" h="1000125">
                <a:moveTo>
                  <a:pt x="1898904" y="868309"/>
                </a:moveTo>
                <a:lnTo>
                  <a:pt x="1898904" y="422148"/>
                </a:lnTo>
                <a:lnTo>
                  <a:pt x="1894332" y="422346"/>
                </a:lnTo>
                <a:lnTo>
                  <a:pt x="1894332" y="838961"/>
                </a:lnTo>
                <a:lnTo>
                  <a:pt x="1895856" y="856488"/>
                </a:lnTo>
                <a:lnTo>
                  <a:pt x="1898904" y="868309"/>
                </a:lnTo>
                <a:close/>
              </a:path>
              <a:path w="5478780" h="1000125">
                <a:moveTo>
                  <a:pt x="1923288" y="92964"/>
                </a:moveTo>
                <a:lnTo>
                  <a:pt x="1922526" y="93726"/>
                </a:lnTo>
                <a:lnTo>
                  <a:pt x="1922526" y="94488"/>
                </a:lnTo>
                <a:lnTo>
                  <a:pt x="1923288" y="92964"/>
                </a:lnTo>
                <a:close/>
              </a:path>
              <a:path w="5478780" h="1000125">
                <a:moveTo>
                  <a:pt x="1981200" y="978185"/>
                </a:moveTo>
                <a:lnTo>
                  <a:pt x="1981200" y="967740"/>
                </a:lnTo>
                <a:lnTo>
                  <a:pt x="1974342" y="963168"/>
                </a:lnTo>
                <a:lnTo>
                  <a:pt x="1966204" y="957165"/>
                </a:lnTo>
                <a:lnTo>
                  <a:pt x="1959163" y="951390"/>
                </a:lnTo>
                <a:lnTo>
                  <a:pt x="1952473" y="945217"/>
                </a:lnTo>
                <a:lnTo>
                  <a:pt x="1945386" y="938022"/>
                </a:lnTo>
                <a:lnTo>
                  <a:pt x="1940052" y="931926"/>
                </a:lnTo>
                <a:lnTo>
                  <a:pt x="1940052" y="932688"/>
                </a:lnTo>
                <a:lnTo>
                  <a:pt x="1935480" y="925830"/>
                </a:lnTo>
                <a:lnTo>
                  <a:pt x="1935480" y="926592"/>
                </a:lnTo>
                <a:lnTo>
                  <a:pt x="1930908" y="919734"/>
                </a:lnTo>
                <a:lnTo>
                  <a:pt x="1927098" y="913638"/>
                </a:lnTo>
                <a:lnTo>
                  <a:pt x="1922526" y="906780"/>
                </a:lnTo>
                <a:lnTo>
                  <a:pt x="1922526" y="922904"/>
                </a:lnTo>
                <a:lnTo>
                  <a:pt x="1930154" y="934487"/>
                </a:lnTo>
                <a:lnTo>
                  <a:pt x="1949958" y="956310"/>
                </a:lnTo>
                <a:lnTo>
                  <a:pt x="1956054" y="961644"/>
                </a:lnTo>
                <a:lnTo>
                  <a:pt x="1962150" y="966216"/>
                </a:lnTo>
                <a:lnTo>
                  <a:pt x="1981200" y="978185"/>
                </a:lnTo>
                <a:close/>
              </a:path>
              <a:path w="5478780" h="1000125">
                <a:moveTo>
                  <a:pt x="1981200" y="32766"/>
                </a:moveTo>
                <a:lnTo>
                  <a:pt x="1980438" y="32766"/>
                </a:lnTo>
                <a:lnTo>
                  <a:pt x="1980438" y="33189"/>
                </a:lnTo>
                <a:lnTo>
                  <a:pt x="1981200" y="32766"/>
                </a:lnTo>
                <a:close/>
              </a:path>
              <a:path w="5478780" h="1000125">
                <a:moveTo>
                  <a:pt x="2001774" y="987726"/>
                </a:moveTo>
                <a:lnTo>
                  <a:pt x="2001774" y="978408"/>
                </a:lnTo>
                <a:lnTo>
                  <a:pt x="1994154" y="974598"/>
                </a:lnTo>
                <a:lnTo>
                  <a:pt x="1987296" y="971550"/>
                </a:lnTo>
                <a:lnTo>
                  <a:pt x="1980438" y="966978"/>
                </a:lnTo>
                <a:lnTo>
                  <a:pt x="1981200" y="967740"/>
                </a:lnTo>
                <a:lnTo>
                  <a:pt x="1981200" y="978185"/>
                </a:lnTo>
                <a:lnTo>
                  <a:pt x="1985265" y="980739"/>
                </a:lnTo>
                <a:lnTo>
                  <a:pt x="2001774" y="987726"/>
                </a:lnTo>
                <a:close/>
              </a:path>
              <a:path w="5478780" h="1000125">
                <a:moveTo>
                  <a:pt x="1994916" y="25146"/>
                </a:moveTo>
                <a:lnTo>
                  <a:pt x="1994154" y="25146"/>
                </a:lnTo>
                <a:lnTo>
                  <a:pt x="1994154" y="25527"/>
                </a:lnTo>
                <a:lnTo>
                  <a:pt x="1994916" y="25146"/>
                </a:lnTo>
                <a:close/>
              </a:path>
              <a:path w="5478780" h="1000125">
                <a:moveTo>
                  <a:pt x="2039874" y="989076"/>
                </a:moveTo>
                <a:lnTo>
                  <a:pt x="2031492" y="987552"/>
                </a:lnTo>
                <a:lnTo>
                  <a:pt x="2016252" y="982980"/>
                </a:lnTo>
                <a:lnTo>
                  <a:pt x="2016252" y="983742"/>
                </a:lnTo>
                <a:lnTo>
                  <a:pt x="2001012" y="977646"/>
                </a:lnTo>
                <a:lnTo>
                  <a:pt x="2001774" y="978408"/>
                </a:lnTo>
                <a:lnTo>
                  <a:pt x="2001774" y="987726"/>
                </a:lnTo>
                <a:lnTo>
                  <a:pt x="2010441" y="991395"/>
                </a:lnTo>
                <a:lnTo>
                  <a:pt x="2037020" y="997844"/>
                </a:lnTo>
                <a:lnTo>
                  <a:pt x="2039112" y="997990"/>
                </a:lnTo>
                <a:lnTo>
                  <a:pt x="2039112" y="989076"/>
                </a:lnTo>
                <a:lnTo>
                  <a:pt x="2039874" y="989076"/>
                </a:lnTo>
                <a:close/>
              </a:path>
              <a:path w="5478780" h="1000125">
                <a:moveTo>
                  <a:pt x="2039874" y="11430"/>
                </a:moveTo>
                <a:lnTo>
                  <a:pt x="2039112" y="11430"/>
                </a:lnTo>
                <a:lnTo>
                  <a:pt x="2039112" y="11568"/>
                </a:lnTo>
                <a:lnTo>
                  <a:pt x="2039874" y="11430"/>
                </a:lnTo>
                <a:close/>
              </a:path>
              <a:path w="5478780" h="1000125">
                <a:moveTo>
                  <a:pt x="5325618" y="997650"/>
                </a:moveTo>
                <a:lnTo>
                  <a:pt x="5325618" y="989838"/>
                </a:lnTo>
                <a:lnTo>
                  <a:pt x="5317236" y="990600"/>
                </a:lnTo>
                <a:lnTo>
                  <a:pt x="5215073" y="990362"/>
                </a:lnTo>
                <a:lnTo>
                  <a:pt x="5061824" y="990086"/>
                </a:lnTo>
                <a:lnTo>
                  <a:pt x="4908569" y="989896"/>
                </a:lnTo>
                <a:lnTo>
                  <a:pt x="4704219" y="989760"/>
                </a:lnTo>
                <a:lnTo>
                  <a:pt x="4499861" y="989737"/>
                </a:lnTo>
                <a:lnTo>
                  <a:pt x="4193311" y="989865"/>
                </a:lnTo>
                <a:lnTo>
                  <a:pt x="3375810" y="990597"/>
                </a:lnTo>
                <a:lnTo>
                  <a:pt x="2967066" y="990830"/>
                </a:lnTo>
                <a:lnTo>
                  <a:pt x="2711611" y="990816"/>
                </a:lnTo>
                <a:lnTo>
                  <a:pt x="2507256" y="990679"/>
                </a:lnTo>
                <a:lnTo>
                  <a:pt x="2353996" y="990488"/>
                </a:lnTo>
                <a:lnTo>
                  <a:pt x="2200741" y="990211"/>
                </a:lnTo>
                <a:lnTo>
                  <a:pt x="2047494" y="989838"/>
                </a:lnTo>
                <a:lnTo>
                  <a:pt x="2039112" y="989076"/>
                </a:lnTo>
                <a:lnTo>
                  <a:pt x="2039112" y="997990"/>
                </a:lnTo>
                <a:lnTo>
                  <a:pt x="2064258" y="999744"/>
                </a:lnTo>
                <a:lnTo>
                  <a:pt x="5308854" y="999744"/>
                </a:lnTo>
                <a:lnTo>
                  <a:pt x="5325618" y="997650"/>
                </a:lnTo>
                <a:close/>
              </a:path>
              <a:path w="5478780" h="1000125">
                <a:moveTo>
                  <a:pt x="5325618" y="10737"/>
                </a:moveTo>
                <a:lnTo>
                  <a:pt x="5324856" y="10668"/>
                </a:lnTo>
                <a:lnTo>
                  <a:pt x="5325618" y="10737"/>
                </a:lnTo>
                <a:close/>
              </a:path>
              <a:path w="5478780" h="1000125">
                <a:moveTo>
                  <a:pt x="5341620" y="995652"/>
                </a:moveTo>
                <a:lnTo>
                  <a:pt x="5341620" y="987552"/>
                </a:lnTo>
                <a:lnTo>
                  <a:pt x="5333238" y="989076"/>
                </a:lnTo>
                <a:lnTo>
                  <a:pt x="5324856" y="989838"/>
                </a:lnTo>
                <a:lnTo>
                  <a:pt x="5325618" y="989838"/>
                </a:lnTo>
                <a:lnTo>
                  <a:pt x="5325618" y="997650"/>
                </a:lnTo>
                <a:lnTo>
                  <a:pt x="5341620" y="995652"/>
                </a:lnTo>
                <a:close/>
              </a:path>
              <a:path w="5478780" h="1000125">
                <a:moveTo>
                  <a:pt x="5341620" y="13092"/>
                </a:moveTo>
                <a:lnTo>
                  <a:pt x="5341620" y="12954"/>
                </a:lnTo>
                <a:lnTo>
                  <a:pt x="5340858" y="12954"/>
                </a:lnTo>
                <a:lnTo>
                  <a:pt x="5341620" y="13092"/>
                </a:lnTo>
                <a:close/>
              </a:path>
              <a:path w="5478780" h="1000125">
                <a:moveTo>
                  <a:pt x="5349240" y="994701"/>
                </a:moveTo>
                <a:lnTo>
                  <a:pt x="5349240" y="985266"/>
                </a:lnTo>
                <a:lnTo>
                  <a:pt x="5340858" y="987552"/>
                </a:lnTo>
                <a:lnTo>
                  <a:pt x="5341620" y="987552"/>
                </a:lnTo>
                <a:lnTo>
                  <a:pt x="5341620" y="995652"/>
                </a:lnTo>
                <a:lnTo>
                  <a:pt x="5349240" y="994701"/>
                </a:lnTo>
                <a:close/>
              </a:path>
              <a:path w="5478780" h="1000125">
                <a:moveTo>
                  <a:pt x="5349240" y="14685"/>
                </a:moveTo>
                <a:lnTo>
                  <a:pt x="5349240" y="14478"/>
                </a:lnTo>
                <a:lnTo>
                  <a:pt x="5348478" y="14478"/>
                </a:lnTo>
                <a:lnTo>
                  <a:pt x="5349240" y="14685"/>
                </a:lnTo>
                <a:close/>
              </a:path>
              <a:path w="5478780" h="1000125">
                <a:moveTo>
                  <a:pt x="5356860" y="982980"/>
                </a:moveTo>
                <a:lnTo>
                  <a:pt x="5348478" y="985266"/>
                </a:lnTo>
                <a:lnTo>
                  <a:pt x="5349240" y="985266"/>
                </a:lnTo>
                <a:lnTo>
                  <a:pt x="5349240" y="994701"/>
                </a:lnTo>
                <a:lnTo>
                  <a:pt x="5352729" y="994265"/>
                </a:lnTo>
                <a:lnTo>
                  <a:pt x="5356098" y="992908"/>
                </a:lnTo>
                <a:lnTo>
                  <a:pt x="5356098" y="983742"/>
                </a:lnTo>
                <a:lnTo>
                  <a:pt x="5356860" y="982980"/>
                </a:lnTo>
                <a:close/>
              </a:path>
              <a:path w="5478780" h="1000125">
                <a:moveTo>
                  <a:pt x="5356860" y="16992"/>
                </a:moveTo>
                <a:lnTo>
                  <a:pt x="5356860" y="16764"/>
                </a:lnTo>
                <a:lnTo>
                  <a:pt x="5356098" y="16764"/>
                </a:lnTo>
                <a:lnTo>
                  <a:pt x="5356860" y="16992"/>
                </a:lnTo>
                <a:close/>
              </a:path>
              <a:path w="5478780" h="1000125">
                <a:moveTo>
                  <a:pt x="5398770" y="973494"/>
                </a:moveTo>
                <a:lnTo>
                  <a:pt x="5398770" y="963168"/>
                </a:lnTo>
                <a:lnTo>
                  <a:pt x="5391912" y="967740"/>
                </a:lnTo>
                <a:lnTo>
                  <a:pt x="5391912" y="966978"/>
                </a:lnTo>
                <a:lnTo>
                  <a:pt x="5385054" y="971550"/>
                </a:lnTo>
                <a:lnTo>
                  <a:pt x="5378196" y="974598"/>
                </a:lnTo>
                <a:lnTo>
                  <a:pt x="5371338" y="978408"/>
                </a:lnTo>
                <a:lnTo>
                  <a:pt x="5371338" y="977646"/>
                </a:lnTo>
                <a:lnTo>
                  <a:pt x="5356098" y="983742"/>
                </a:lnTo>
                <a:lnTo>
                  <a:pt x="5356098" y="992908"/>
                </a:lnTo>
                <a:lnTo>
                  <a:pt x="5392166" y="978376"/>
                </a:lnTo>
                <a:lnTo>
                  <a:pt x="5398770" y="973494"/>
                </a:lnTo>
                <a:close/>
              </a:path>
              <a:path w="5478780" h="1000125">
                <a:moveTo>
                  <a:pt x="5398770" y="37084"/>
                </a:moveTo>
                <a:lnTo>
                  <a:pt x="5398770" y="36576"/>
                </a:lnTo>
                <a:lnTo>
                  <a:pt x="5398008" y="36576"/>
                </a:lnTo>
                <a:lnTo>
                  <a:pt x="5398770" y="37084"/>
                </a:lnTo>
                <a:close/>
              </a:path>
              <a:path w="5478780" h="1000125">
                <a:moveTo>
                  <a:pt x="5417058" y="959973"/>
                </a:moveTo>
                <a:lnTo>
                  <a:pt x="5417058" y="948690"/>
                </a:lnTo>
                <a:lnTo>
                  <a:pt x="5410962" y="954024"/>
                </a:lnTo>
                <a:lnTo>
                  <a:pt x="5404866" y="958596"/>
                </a:lnTo>
                <a:lnTo>
                  <a:pt x="5398008" y="963168"/>
                </a:lnTo>
                <a:lnTo>
                  <a:pt x="5398770" y="963168"/>
                </a:lnTo>
                <a:lnTo>
                  <a:pt x="5398770" y="973494"/>
                </a:lnTo>
                <a:lnTo>
                  <a:pt x="5417058" y="959973"/>
                </a:lnTo>
                <a:close/>
              </a:path>
              <a:path w="5478780" h="1000125">
                <a:moveTo>
                  <a:pt x="5417058" y="51720"/>
                </a:moveTo>
                <a:lnTo>
                  <a:pt x="5417058" y="51054"/>
                </a:lnTo>
                <a:lnTo>
                  <a:pt x="5416296" y="51054"/>
                </a:lnTo>
                <a:lnTo>
                  <a:pt x="5417058" y="51720"/>
                </a:lnTo>
                <a:close/>
              </a:path>
              <a:path w="5478780" h="1000125">
                <a:moveTo>
                  <a:pt x="5437632" y="939048"/>
                </a:moveTo>
                <a:lnTo>
                  <a:pt x="5437632" y="925830"/>
                </a:lnTo>
                <a:lnTo>
                  <a:pt x="5432298" y="932688"/>
                </a:lnTo>
                <a:lnTo>
                  <a:pt x="5432298" y="931926"/>
                </a:lnTo>
                <a:lnTo>
                  <a:pt x="5427726" y="938022"/>
                </a:lnTo>
                <a:lnTo>
                  <a:pt x="5422392" y="943356"/>
                </a:lnTo>
                <a:lnTo>
                  <a:pt x="5416296" y="948690"/>
                </a:lnTo>
                <a:lnTo>
                  <a:pt x="5417058" y="948690"/>
                </a:lnTo>
                <a:lnTo>
                  <a:pt x="5417058" y="959973"/>
                </a:lnTo>
                <a:lnTo>
                  <a:pt x="5425825" y="953490"/>
                </a:lnTo>
                <a:lnTo>
                  <a:pt x="5437632" y="939048"/>
                </a:lnTo>
                <a:close/>
              </a:path>
              <a:path w="5478780" h="1000125">
                <a:moveTo>
                  <a:pt x="5437632" y="74784"/>
                </a:moveTo>
                <a:lnTo>
                  <a:pt x="5437632" y="73914"/>
                </a:lnTo>
                <a:lnTo>
                  <a:pt x="5436870" y="73914"/>
                </a:lnTo>
                <a:lnTo>
                  <a:pt x="5437632" y="74784"/>
                </a:lnTo>
                <a:close/>
              </a:path>
              <a:path w="5478780" h="1000125">
                <a:moveTo>
                  <a:pt x="5442204" y="933456"/>
                </a:moveTo>
                <a:lnTo>
                  <a:pt x="5442204" y="919734"/>
                </a:lnTo>
                <a:lnTo>
                  <a:pt x="5436870" y="926592"/>
                </a:lnTo>
                <a:lnTo>
                  <a:pt x="5437632" y="925830"/>
                </a:lnTo>
                <a:lnTo>
                  <a:pt x="5437632" y="939048"/>
                </a:lnTo>
                <a:lnTo>
                  <a:pt x="5442204" y="933456"/>
                </a:lnTo>
                <a:close/>
              </a:path>
              <a:path w="5478780" h="1000125">
                <a:moveTo>
                  <a:pt x="5442204" y="81153"/>
                </a:moveTo>
                <a:lnTo>
                  <a:pt x="5442204" y="80010"/>
                </a:lnTo>
                <a:lnTo>
                  <a:pt x="5441442" y="80010"/>
                </a:lnTo>
                <a:lnTo>
                  <a:pt x="5442204" y="81153"/>
                </a:lnTo>
                <a:close/>
              </a:path>
              <a:path w="5478780" h="1000125">
                <a:moveTo>
                  <a:pt x="5468874" y="885778"/>
                </a:moveTo>
                <a:lnTo>
                  <a:pt x="5468874" y="838200"/>
                </a:lnTo>
                <a:lnTo>
                  <a:pt x="5468112" y="846582"/>
                </a:lnTo>
                <a:lnTo>
                  <a:pt x="5467059" y="856492"/>
                </a:lnTo>
                <a:lnTo>
                  <a:pt x="5465149" y="866265"/>
                </a:lnTo>
                <a:lnTo>
                  <a:pt x="5462625" y="875912"/>
                </a:lnTo>
                <a:lnTo>
                  <a:pt x="5459730" y="885444"/>
                </a:lnTo>
                <a:lnTo>
                  <a:pt x="5456682" y="893064"/>
                </a:lnTo>
                <a:lnTo>
                  <a:pt x="5456682" y="892302"/>
                </a:lnTo>
                <a:lnTo>
                  <a:pt x="5453634" y="899922"/>
                </a:lnTo>
                <a:lnTo>
                  <a:pt x="5446014" y="913638"/>
                </a:lnTo>
                <a:lnTo>
                  <a:pt x="5441442" y="919734"/>
                </a:lnTo>
                <a:lnTo>
                  <a:pt x="5442204" y="919734"/>
                </a:lnTo>
                <a:lnTo>
                  <a:pt x="5442204" y="933456"/>
                </a:lnTo>
                <a:lnTo>
                  <a:pt x="5452372" y="921018"/>
                </a:lnTo>
                <a:lnTo>
                  <a:pt x="5468874" y="885778"/>
                </a:lnTo>
                <a:close/>
              </a:path>
              <a:path w="5478780" h="1000125">
                <a:moveTo>
                  <a:pt x="5459730" y="116205"/>
                </a:moveTo>
                <a:lnTo>
                  <a:pt x="5459730" y="115062"/>
                </a:lnTo>
                <a:lnTo>
                  <a:pt x="5458968" y="114300"/>
                </a:lnTo>
                <a:lnTo>
                  <a:pt x="5459730" y="1162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019" y="2939795"/>
            <a:ext cx="5811773" cy="990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0919" y="2935223"/>
            <a:ext cx="5854700" cy="1000760"/>
          </a:xfrm>
          <a:custGeom>
            <a:avLst/>
            <a:gdLst/>
            <a:ahLst/>
            <a:cxnLst/>
            <a:rect l="l" t="t" r="r" b="b"/>
            <a:pathLst>
              <a:path w="5854700" h="1000760">
                <a:moveTo>
                  <a:pt x="38778" y="13496"/>
                </a:moveTo>
                <a:lnTo>
                  <a:pt x="761" y="9906"/>
                </a:lnTo>
                <a:lnTo>
                  <a:pt x="0" y="13716"/>
                </a:lnTo>
                <a:lnTo>
                  <a:pt x="37337" y="22985"/>
                </a:lnTo>
                <a:lnTo>
                  <a:pt x="38778" y="13496"/>
                </a:lnTo>
                <a:close/>
              </a:path>
              <a:path w="5854700" h="1000760">
                <a:moveTo>
                  <a:pt x="104056" y="29160"/>
                </a:moveTo>
                <a:lnTo>
                  <a:pt x="42432" y="13841"/>
                </a:lnTo>
                <a:lnTo>
                  <a:pt x="38778" y="13496"/>
                </a:lnTo>
                <a:lnTo>
                  <a:pt x="37337" y="22860"/>
                </a:lnTo>
                <a:lnTo>
                  <a:pt x="104056" y="29160"/>
                </a:lnTo>
                <a:close/>
              </a:path>
              <a:path w="5854700" h="1000760">
                <a:moveTo>
                  <a:pt x="1661159" y="885444"/>
                </a:moveTo>
                <a:lnTo>
                  <a:pt x="1658111" y="877824"/>
                </a:lnTo>
                <a:lnTo>
                  <a:pt x="1658111" y="878586"/>
                </a:lnTo>
                <a:lnTo>
                  <a:pt x="1655825" y="870204"/>
                </a:lnTo>
                <a:lnTo>
                  <a:pt x="1655825" y="870966"/>
                </a:lnTo>
                <a:lnTo>
                  <a:pt x="1654301" y="862584"/>
                </a:lnTo>
                <a:lnTo>
                  <a:pt x="1652777" y="854964"/>
                </a:lnTo>
                <a:lnTo>
                  <a:pt x="1652015" y="846582"/>
                </a:lnTo>
                <a:lnTo>
                  <a:pt x="1652015" y="847344"/>
                </a:lnTo>
                <a:lnTo>
                  <a:pt x="1651253" y="838962"/>
                </a:lnTo>
                <a:lnTo>
                  <a:pt x="1651253" y="413766"/>
                </a:lnTo>
                <a:lnTo>
                  <a:pt x="104056" y="29160"/>
                </a:lnTo>
                <a:lnTo>
                  <a:pt x="37337" y="22860"/>
                </a:lnTo>
                <a:lnTo>
                  <a:pt x="1641347" y="421202"/>
                </a:lnTo>
                <a:lnTo>
                  <a:pt x="1641347" y="417576"/>
                </a:lnTo>
                <a:lnTo>
                  <a:pt x="1645157" y="422148"/>
                </a:lnTo>
                <a:lnTo>
                  <a:pt x="1645157" y="862955"/>
                </a:lnTo>
                <a:lnTo>
                  <a:pt x="1650289" y="884733"/>
                </a:lnTo>
                <a:lnTo>
                  <a:pt x="1660397" y="907849"/>
                </a:lnTo>
                <a:lnTo>
                  <a:pt x="1660397" y="885444"/>
                </a:lnTo>
                <a:lnTo>
                  <a:pt x="1661159" y="885444"/>
                </a:lnTo>
                <a:close/>
              </a:path>
              <a:path w="5854700" h="1000760">
                <a:moveTo>
                  <a:pt x="42432" y="13841"/>
                </a:moveTo>
                <a:lnTo>
                  <a:pt x="38861" y="12954"/>
                </a:lnTo>
                <a:lnTo>
                  <a:pt x="38778" y="13496"/>
                </a:lnTo>
                <a:lnTo>
                  <a:pt x="42432" y="13841"/>
                </a:lnTo>
                <a:close/>
              </a:path>
              <a:path w="5854700" h="1000760">
                <a:moveTo>
                  <a:pt x="1646681" y="174828"/>
                </a:moveTo>
                <a:lnTo>
                  <a:pt x="1646681" y="165354"/>
                </a:lnTo>
                <a:lnTo>
                  <a:pt x="1641347" y="169926"/>
                </a:lnTo>
                <a:lnTo>
                  <a:pt x="1641347" y="164850"/>
                </a:lnTo>
                <a:lnTo>
                  <a:pt x="42432" y="13841"/>
                </a:lnTo>
                <a:lnTo>
                  <a:pt x="104056" y="29160"/>
                </a:lnTo>
                <a:lnTo>
                  <a:pt x="1641347" y="174324"/>
                </a:lnTo>
                <a:lnTo>
                  <a:pt x="1641347" y="169926"/>
                </a:lnTo>
                <a:lnTo>
                  <a:pt x="1641805" y="164893"/>
                </a:lnTo>
                <a:lnTo>
                  <a:pt x="1641805" y="174367"/>
                </a:lnTo>
                <a:lnTo>
                  <a:pt x="1646681" y="174828"/>
                </a:lnTo>
                <a:close/>
              </a:path>
              <a:path w="5854700" h="1000760">
                <a:moveTo>
                  <a:pt x="1646681" y="165354"/>
                </a:moveTo>
                <a:lnTo>
                  <a:pt x="1641805" y="164893"/>
                </a:lnTo>
                <a:lnTo>
                  <a:pt x="1641347" y="169926"/>
                </a:lnTo>
                <a:lnTo>
                  <a:pt x="1646681" y="165354"/>
                </a:lnTo>
                <a:close/>
              </a:path>
              <a:path w="5854700" h="1000760">
                <a:moveTo>
                  <a:pt x="1645157" y="422148"/>
                </a:moveTo>
                <a:lnTo>
                  <a:pt x="1641347" y="417576"/>
                </a:lnTo>
                <a:lnTo>
                  <a:pt x="1641347" y="421202"/>
                </a:lnTo>
                <a:lnTo>
                  <a:pt x="1645157" y="422148"/>
                </a:lnTo>
                <a:close/>
              </a:path>
              <a:path w="5854700" h="1000760">
                <a:moveTo>
                  <a:pt x="1645157" y="862955"/>
                </a:moveTo>
                <a:lnTo>
                  <a:pt x="1645157" y="422148"/>
                </a:lnTo>
                <a:lnTo>
                  <a:pt x="1641347" y="421202"/>
                </a:lnTo>
                <a:lnTo>
                  <a:pt x="1641347" y="830580"/>
                </a:lnTo>
                <a:lnTo>
                  <a:pt x="1642109" y="838962"/>
                </a:lnTo>
                <a:lnTo>
                  <a:pt x="1642109" y="848106"/>
                </a:lnTo>
                <a:lnTo>
                  <a:pt x="1643633" y="856488"/>
                </a:lnTo>
                <a:lnTo>
                  <a:pt x="1645157" y="862955"/>
                </a:lnTo>
                <a:close/>
              </a:path>
              <a:path w="5854700" h="1000760">
                <a:moveTo>
                  <a:pt x="5854445" y="838962"/>
                </a:moveTo>
                <a:lnTo>
                  <a:pt x="5854445" y="161544"/>
                </a:lnTo>
                <a:lnTo>
                  <a:pt x="5846610" y="118431"/>
                </a:lnTo>
                <a:lnTo>
                  <a:pt x="5828679" y="79860"/>
                </a:lnTo>
                <a:lnTo>
                  <a:pt x="5802115" y="47282"/>
                </a:lnTo>
                <a:lnTo>
                  <a:pt x="5768385" y="22145"/>
                </a:lnTo>
                <a:lnTo>
                  <a:pt x="5728952" y="5901"/>
                </a:lnTo>
                <a:lnTo>
                  <a:pt x="5685282" y="0"/>
                </a:lnTo>
                <a:lnTo>
                  <a:pt x="1811273" y="0"/>
                </a:lnTo>
                <a:lnTo>
                  <a:pt x="1757724" y="8777"/>
                </a:lnTo>
                <a:lnTo>
                  <a:pt x="1709927" y="34290"/>
                </a:lnTo>
                <a:lnTo>
                  <a:pt x="1678914" y="63823"/>
                </a:lnTo>
                <a:lnTo>
                  <a:pt x="1652366" y="109922"/>
                </a:lnTo>
                <a:lnTo>
                  <a:pt x="1642109" y="152400"/>
                </a:lnTo>
                <a:lnTo>
                  <a:pt x="1642109" y="161544"/>
                </a:lnTo>
                <a:lnTo>
                  <a:pt x="1641805" y="164893"/>
                </a:lnTo>
                <a:lnTo>
                  <a:pt x="1646681" y="165354"/>
                </a:lnTo>
                <a:lnTo>
                  <a:pt x="1646681" y="174828"/>
                </a:lnTo>
                <a:lnTo>
                  <a:pt x="1651253" y="175260"/>
                </a:lnTo>
                <a:lnTo>
                  <a:pt x="1651253" y="161544"/>
                </a:lnTo>
                <a:lnTo>
                  <a:pt x="1652015" y="153162"/>
                </a:lnTo>
                <a:lnTo>
                  <a:pt x="1652015" y="153924"/>
                </a:lnTo>
                <a:lnTo>
                  <a:pt x="1652777" y="145542"/>
                </a:lnTo>
                <a:lnTo>
                  <a:pt x="1654301" y="137922"/>
                </a:lnTo>
                <a:lnTo>
                  <a:pt x="1655825" y="129540"/>
                </a:lnTo>
                <a:lnTo>
                  <a:pt x="1655825" y="130302"/>
                </a:lnTo>
                <a:lnTo>
                  <a:pt x="1658111" y="121920"/>
                </a:lnTo>
                <a:lnTo>
                  <a:pt x="1658111" y="122682"/>
                </a:lnTo>
                <a:lnTo>
                  <a:pt x="1660397" y="116967"/>
                </a:lnTo>
                <a:lnTo>
                  <a:pt x="1660397" y="115062"/>
                </a:lnTo>
                <a:lnTo>
                  <a:pt x="1663445" y="107442"/>
                </a:lnTo>
                <a:lnTo>
                  <a:pt x="1666493" y="101955"/>
                </a:lnTo>
                <a:lnTo>
                  <a:pt x="1666493" y="100584"/>
                </a:lnTo>
                <a:lnTo>
                  <a:pt x="1674113" y="86868"/>
                </a:lnTo>
                <a:lnTo>
                  <a:pt x="1678685" y="80010"/>
                </a:lnTo>
                <a:lnTo>
                  <a:pt x="1678685" y="80772"/>
                </a:lnTo>
                <a:lnTo>
                  <a:pt x="1682495" y="75057"/>
                </a:lnTo>
                <a:lnTo>
                  <a:pt x="1682495" y="73914"/>
                </a:lnTo>
                <a:lnTo>
                  <a:pt x="1687829" y="67818"/>
                </a:lnTo>
                <a:lnTo>
                  <a:pt x="1692401" y="63246"/>
                </a:lnTo>
                <a:lnTo>
                  <a:pt x="1692401" y="62484"/>
                </a:lnTo>
                <a:lnTo>
                  <a:pt x="1697735" y="56388"/>
                </a:lnTo>
                <a:lnTo>
                  <a:pt x="1703831" y="51054"/>
                </a:lnTo>
                <a:lnTo>
                  <a:pt x="1703831" y="51816"/>
                </a:lnTo>
                <a:lnTo>
                  <a:pt x="1709165" y="46482"/>
                </a:lnTo>
                <a:lnTo>
                  <a:pt x="1715261" y="41148"/>
                </a:lnTo>
                <a:lnTo>
                  <a:pt x="1715261" y="41910"/>
                </a:lnTo>
                <a:lnTo>
                  <a:pt x="1721357" y="37846"/>
                </a:lnTo>
                <a:lnTo>
                  <a:pt x="1721357" y="37338"/>
                </a:lnTo>
                <a:lnTo>
                  <a:pt x="1728215" y="32766"/>
                </a:lnTo>
                <a:lnTo>
                  <a:pt x="1741931" y="25146"/>
                </a:lnTo>
                <a:lnTo>
                  <a:pt x="1741931" y="25908"/>
                </a:lnTo>
                <a:lnTo>
                  <a:pt x="1748789" y="22098"/>
                </a:lnTo>
                <a:lnTo>
                  <a:pt x="1756409" y="19050"/>
                </a:lnTo>
                <a:lnTo>
                  <a:pt x="1756409" y="19812"/>
                </a:lnTo>
                <a:lnTo>
                  <a:pt x="1763267" y="17068"/>
                </a:lnTo>
                <a:lnTo>
                  <a:pt x="1763267" y="16764"/>
                </a:lnTo>
                <a:lnTo>
                  <a:pt x="1770887" y="14685"/>
                </a:lnTo>
                <a:lnTo>
                  <a:pt x="1770887" y="14478"/>
                </a:lnTo>
                <a:lnTo>
                  <a:pt x="1779269" y="12954"/>
                </a:lnTo>
                <a:lnTo>
                  <a:pt x="1786889" y="11430"/>
                </a:lnTo>
                <a:lnTo>
                  <a:pt x="1794509" y="10737"/>
                </a:lnTo>
                <a:lnTo>
                  <a:pt x="1802891" y="9906"/>
                </a:lnTo>
                <a:lnTo>
                  <a:pt x="2005398" y="9960"/>
                </a:lnTo>
                <a:lnTo>
                  <a:pt x="4587524" y="9817"/>
                </a:lnTo>
                <a:lnTo>
                  <a:pt x="5245674" y="10169"/>
                </a:lnTo>
                <a:lnTo>
                  <a:pt x="5701283" y="10668"/>
                </a:lnTo>
                <a:lnTo>
                  <a:pt x="5709666" y="11430"/>
                </a:lnTo>
                <a:lnTo>
                  <a:pt x="5709666" y="11568"/>
                </a:lnTo>
                <a:lnTo>
                  <a:pt x="5717285" y="12954"/>
                </a:lnTo>
                <a:lnTo>
                  <a:pt x="5724906" y="14478"/>
                </a:lnTo>
                <a:lnTo>
                  <a:pt x="5732526" y="16764"/>
                </a:lnTo>
                <a:lnTo>
                  <a:pt x="5740145" y="19812"/>
                </a:lnTo>
                <a:lnTo>
                  <a:pt x="5740145" y="19050"/>
                </a:lnTo>
                <a:lnTo>
                  <a:pt x="5747766" y="22098"/>
                </a:lnTo>
                <a:lnTo>
                  <a:pt x="5747766" y="22479"/>
                </a:lnTo>
                <a:lnTo>
                  <a:pt x="5754623" y="25908"/>
                </a:lnTo>
                <a:lnTo>
                  <a:pt x="5754623" y="25146"/>
                </a:lnTo>
                <a:lnTo>
                  <a:pt x="5768340" y="32766"/>
                </a:lnTo>
                <a:lnTo>
                  <a:pt x="5768340" y="33274"/>
                </a:lnTo>
                <a:lnTo>
                  <a:pt x="5774435" y="37338"/>
                </a:lnTo>
                <a:lnTo>
                  <a:pt x="5780532" y="41910"/>
                </a:lnTo>
                <a:lnTo>
                  <a:pt x="5780532" y="41148"/>
                </a:lnTo>
                <a:lnTo>
                  <a:pt x="5792723" y="51816"/>
                </a:lnTo>
                <a:lnTo>
                  <a:pt x="5792723" y="51054"/>
                </a:lnTo>
                <a:lnTo>
                  <a:pt x="5798058" y="56388"/>
                </a:lnTo>
                <a:lnTo>
                  <a:pt x="5803392" y="62484"/>
                </a:lnTo>
                <a:lnTo>
                  <a:pt x="5808726" y="67818"/>
                </a:lnTo>
                <a:lnTo>
                  <a:pt x="5813297" y="73914"/>
                </a:lnTo>
                <a:lnTo>
                  <a:pt x="5817870" y="80772"/>
                </a:lnTo>
                <a:lnTo>
                  <a:pt x="5817870" y="80010"/>
                </a:lnTo>
                <a:lnTo>
                  <a:pt x="5822442" y="86868"/>
                </a:lnTo>
                <a:lnTo>
                  <a:pt x="5822442" y="88011"/>
                </a:lnTo>
                <a:lnTo>
                  <a:pt x="5826252" y="93726"/>
                </a:lnTo>
                <a:lnTo>
                  <a:pt x="5826252" y="95097"/>
                </a:lnTo>
                <a:lnTo>
                  <a:pt x="5829299" y="100584"/>
                </a:lnTo>
                <a:lnTo>
                  <a:pt x="5832347" y="107442"/>
                </a:lnTo>
                <a:lnTo>
                  <a:pt x="5835395" y="115062"/>
                </a:lnTo>
                <a:lnTo>
                  <a:pt x="5837682" y="122682"/>
                </a:lnTo>
                <a:lnTo>
                  <a:pt x="5837682" y="121920"/>
                </a:lnTo>
                <a:lnTo>
                  <a:pt x="5839968" y="130302"/>
                </a:lnTo>
                <a:lnTo>
                  <a:pt x="5839968" y="129540"/>
                </a:lnTo>
                <a:lnTo>
                  <a:pt x="5842254" y="137922"/>
                </a:lnTo>
                <a:lnTo>
                  <a:pt x="5843778" y="145542"/>
                </a:lnTo>
                <a:lnTo>
                  <a:pt x="5843778" y="149733"/>
                </a:lnTo>
                <a:lnTo>
                  <a:pt x="5844540" y="153924"/>
                </a:lnTo>
                <a:lnTo>
                  <a:pt x="5844540" y="153162"/>
                </a:lnTo>
                <a:lnTo>
                  <a:pt x="5845302" y="161544"/>
                </a:lnTo>
                <a:lnTo>
                  <a:pt x="5845302" y="885008"/>
                </a:lnTo>
                <a:lnTo>
                  <a:pt x="5846645" y="882123"/>
                </a:lnTo>
                <a:lnTo>
                  <a:pt x="5854445" y="838962"/>
                </a:lnTo>
                <a:close/>
              </a:path>
              <a:path w="5854700" h="1000760">
                <a:moveTo>
                  <a:pt x="1661159" y="115062"/>
                </a:moveTo>
                <a:lnTo>
                  <a:pt x="1660397" y="115062"/>
                </a:lnTo>
                <a:lnTo>
                  <a:pt x="1660397" y="116967"/>
                </a:lnTo>
                <a:lnTo>
                  <a:pt x="1661159" y="115062"/>
                </a:lnTo>
                <a:close/>
              </a:path>
              <a:path w="5854700" h="1000760">
                <a:moveTo>
                  <a:pt x="1667255" y="899922"/>
                </a:moveTo>
                <a:lnTo>
                  <a:pt x="1663445" y="893064"/>
                </a:lnTo>
                <a:lnTo>
                  <a:pt x="1660397" y="885444"/>
                </a:lnTo>
                <a:lnTo>
                  <a:pt x="1660397" y="907849"/>
                </a:lnTo>
                <a:lnTo>
                  <a:pt x="1661750" y="910942"/>
                </a:lnTo>
                <a:lnTo>
                  <a:pt x="1666493" y="918157"/>
                </a:lnTo>
                <a:lnTo>
                  <a:pt x="1666493" y="899922"/>
                </a:lnTo>
                <a:lnTo>
                  <a:pt x="1667255" y="899922"/>
                </a:lnTo>
                <a:close/>
              </a:path>
              <a:path w="5854700" h="1000760">
                <a:moveTo>
                  <a:pt x="1667255" y="100584"/>
                </a:moveTo>
                <a:lnTo>
                  <a:pt x="1666493" y="100584"/>
                </a:lnTo>
                <a:lnTo>
                  <a:pt x="1666493" y="101955"/>
                </a:lnTo>
                <a:lnTo>
                  <a:pt x="1667255" y="100584"/>
                </a:lnTo>
                <a:close/>
              </a:path>
              <a:path w="5854700" h="1000760">
                <a:moveTo>
                  <a:pt x="1683257" y="926592"/>
                </a:moveTo>
                <a:lnTo>
                  <a:pt x="1678685" y="919734"/>
                </a:lnTo>
                <a:lnTo>
                  <a:pt x="1678685" y="920496"/>
                </a:lnTo>
                <a:lnTo>
                  <a:pt x="1674113" y="913638"/>
                </a:lnTo>
                <a:lnTo>
                  <a:pt x="1666493" y="899922"/>
                </a:lnTo>
                <a:lnTo>
                  <a:pt x="1666493" y="918157"/>
                </a:lnTo>
                <a:lnTo>
                  <a:pt x="1677488" y="934879"/>
                </a:lnTo>
                <a:lnTo>
                  <a:pt x="1682495" y="940387"/>
                </a:lnTo>
                <a:lnTo>
                  <a:pt x="1682495" y="926592"/>
                </a:lnTo>
                <a:lnTo>
                  <a:pt x="1683257" y="926592"/>
                </a:lnTo>
                <a:close/>
              </a:path>
              <a:path w="5854700" h="1000760">
                <a:moveTo>
                  <a:pt x="1683257" y="73914"/>
                </a:moveTo>
                <a:lnTo>
                  <a:pt x="1682495" y="73914"/>
                </a:lnTo>
                <a:lnTo>
                  <a:pt x="1682495" y="75057"/>
                </a:lnTo>
                <a:lnTo>
                  <a:pt x="1683257" y="73914"/>
                </a:lnTo>
                <a:close/>
              </a:path>
              <a:path w="5854700" h="1000760">
                <a:moveTo>
                  <a:pt x="1722119" y="963168"/>
                </a:moveTo>
                <a:lnTo>
                  <a:pt x="1715261" y="958596"/>
                </a:lnTo>
                <a:lnTo>
                  <a:pt x="1709165" y="954024"/>
                </a:lnTo>
                <a:lnTo>
                  <a:pt x="1703831" y="948690"/>
                </a:lnTo>
                <a:lnTo>
                  <a:pt x="1703831" y="949452"/>
                </a:lnTo>
                <a:lnTo>
                  <a:pt x="1697735" y="944118"/>
                </a:lnTo>
                <a:lnTo>
                  <a:pt x="1692401" y="938022"/>
                </a:lnTo>
                <a:lnTo>
                  <a:pt x="1687829" y="932688"/>
                </a:lnTo>
                <a:lnTo>
                  <a:pt x="1682495" y="926592"/>
                </a:lnTo>
                <a:lnTo>
                  <a:pt x="1682495" y="940387"/>
                </a:lnTo>
                <a:lnTo>
                  <a:pt x="1696973" y="956310"/>
                </a:lnTo>
                <a:lnTo>
                  <a:pt x="1703069" y="961644"/>
                </a:lnTo>
                <a:lnTo>
                  <a:pt x="1709927" y="966216"/>
                </a:lnTo>
                <a:lnTo>
                  <a:pt x="1721357" y="973580"/>
                </a:lnTo>
                <a:lnTo>
                  <a:pt x="1721357" y="963168"/>
                </a:lnTo>
                <a:lnTo>
                  <a:pt x="1722119" y="963168"/>
                </a:lnTo>
                <a:close/>
              </a:path>
              <a:path w="5854700" h="1000760">
                <a:moveTo>
                  <a:pt x="1693163" y="62484"/>
                </a:moveTo>
                <a:lnTo>
                  <a:pt x="1692401" y="62484"/>
                </a:lnTo>
                <a:lnTo>
                  <a:pt x="1692401" y="63246"/>
                </a:lnTo>
                <a:lnTo>
                  <a:pt x="1693163" y="62484"/>
                </a:lnTo>
                <a:close/>
              </a:path>
              <a:path w="5854700" h="1000760">
                <a:moveTo>
                  <a:pt x="1722119" y="37338"/>
                </a:moveTo>
                <a:lnTo>
                  <a:pt x="1721357" y="37338"/>
                </a:lnTo>
                <a:lnTo>
                  <a:pt x="1721357" y="37846"/>
                </a:lnTo>
                <a:lnTo>
                  <a:pt x="1722119" y="37338"/>
                </a:lnTo>
                <a:close/>
              </a:path>
              <a:path w="5854700" h="1000760">
                <a:moveTo>
                  <a:pt x="1764029" y="983742"/>
                </a:moveTo>
                <a:lnTo>
                  <a:pt x="1756409" y="980694"/>
                </a:lnTo>
                <a:lnTo>
                  <a:pt x="1756409" y="981456"/>
                </a:lnTo>
                <a:lnTo>
                  <a:pt x="1748789" y="978408"/>
                </a:lnTo>
                <a:lnTo>
                  <a:pt x="1741931" y="974598"/>
                </a:lnTo>
                <a:lnTo>
                  <a:pt x="1741931" y="975360"/>
                </a:lnTo>
                <a:lnTo>
                  <a:pt x="1728215" y="967740"/>
                </a:lnTo>
                <a:lnTo>
                  <a:pt x="1721357" y="963168"/>
                </a:lnTo>
                <a:lnTo>
                  <a:pt x="1721357" y="973580"/>
                </a:lnTo>
                <a:lnTo>
                  <a:pt x="1733094" y="981142"/>
                </a:lnTo>
                <a:lnTo>
                  <a:pt x="1757748" y="991695"/>
                </a:lnTo>
                <a:lnTo>
                  <a:pt x="1763267" y="993046"/>
                </a:lnTo>
                <a:lnTo>
                  <a:pt x="1763267" y="983742"/>
                </a:lnTo>
                <a:lnTo>
                  <a:pt x="1764029" y="983742"/>
                </a:lnTo>
                <a:close/>
              </a:path>
              <a:path w="5854700" h="1000760">
                <a:moveTo>
                  <a:pt x="1764029" y="16764"/>
                </a:moveTo>
                <a:lnTo>
                  <a:pt x="1763267" y="16764"/>
                </a:lnTo>
                <a:lnTo>
                  <a:pt x="1763267" y="17068"/>
                </a:lnTo>
                <a:lnTo>
                  <a:pt x="1764029" y="16764"/>
                </a:lnTo>
                <a:close/>
              </a:path>
              <a:path w="5854700" h="1000760">
                <a:moveTo>
                  <a:pt x="1771649" y="986028"/>
                </a:moveTo>
                <a:lnTo>
                  <a:pt x="1763267" y="983742"/>
                </a:lnTo>
                <a:lnTo>
                  <a:pt x="1763267" y="993046"/>
                </a:lnTo>
                <a:lnTo>
                  <a:pt x="1770887" y="994912"/>
                </a:lnTo>
                <a:lnTo>
                  <a:pt x="1770887" y="986028"/>
                </a:lnTo>
                <a:lnTo>
                  <a:pt x="1771649" y="986028"/>
                </a:lnTo>
                <a:close/>
              </a:path>
              <a:path w="5854700" h="1000760">
                <a:moveTo>
                  <a:pt x="1771649" y="14478"/>
                </a:moveTo>
                <a:lnTo>
                  <a:pt x="1770887" y="14478"/>
                </a:lnTo>
                <a:lnTo>
                  <a:pt x="1770887" y="14685"/>
                </a:lnTo>
                <a:lnTo>
                  <a:pt x="1771649" y="14478"/>
                </a:lnTo>
                <a:close/>
              </a:path>
              <a:path w="5854700" h="1000760">
                <a:moveTo>
                  <a:pt x="5709666" y="997186"/>
                </a:moveTo>
                <a:lnTo>
                  <a:pt x="5709666" y="989076"/>
                </a:lnTo>
                <a:lnTo>
                  <a:pt x="5701283" y="989838"/>
                </a:lnTo>
                <a:lnTo>
                  <a:pt x="5549417" y="990031"/>
                </a:lnTo>
                <a:lnTo>
                  <a:pt x="5093797" y="990452"/>
                </a:lnTo>
                <a:lnTo>
                  <a:pt x="4587524" y="990669"/>
                </a:lnTo>
                <a:lnTo>
                  <a:pt x="1802891" y="990600"/>
                </a:lnTo>
                <a:lnTo>
                  <a:pt x="1794509" y="989838"/>
                </a:lnTo>
                <a:lnTo>
                  <a:pt x="1786889" y="989076"/>
                </a:lnTo>
                <a:lnTo>
                  <a:pt x="1779269" y="987552"/>
                </a:lnTo>
                <a:lnTo>
                  <a:pt x="1770887" y="986028"/>
                </a:lnTo>
                <a:lnTo>
                  <a:pt x="1770887" y="994912"/>
                </a:lnTo>
                <a:lnTo>
                  <a:pt x="1783828" y="998080"/>
                </a:lnTo>
                <a:lnTo>
                  <a:pt x="1811273" y="1000506"/>
                </a:lnTo>
                <a:lnTo>
                  <a:pt x="5685282" y="1000506"/>
                </a:lnTo>
                <a:lnTo>
                  <a:pt x="5709666" y="997186"/>
                </a:lnTo>
                <a:close/>
              </a:path>
              <a:path w="5854700" h="1000760">
                <a:moveTo>
                  <a:pt x="1795271" y="10668"/>
                </a:moveTo>
                <a:lnTo>
                  <a:pt x="1794509" y="10668"/>
                </a:lnTo>
                <a:lnTo>
                  <a:pt x="1795271" y="10668"/>
                </a:lnTo>
                <a:close/>
              </a:path>
              <a:path w="5854700" h="1000760">
                <a:moveTo>
                  <a:pt x="1795271" y="989838"/>
                </a:moveTo>
                <a:lnTo>
                  <a:pt x="1794509" y="989768"/>
                </a:lnTo>
                <a:lnTo>
                  <a:pt x="1795271" y="989838"/>
                </a:lnTo>
                <a:close/>
              </a:path>
              <a:path w="5854700" h="1000760">
                <a:moveTo>
                  <a:pt x="5709666" y="11568"/>
                </a:moveTo>
                <a:lnTo>
                  <a:pt x="5709666" y="11430"/>
                </a:lnTo>
                <a:lnTo>
                  <a:pt x="5708904" y="11430"/>
                </a:lnTo>
                <a:lnTo>
                  <a:pt x="5709666" y="11568"/>
                </a:lnTo>
                <a:close/>
              </a:path>
              <a:path w="5854700" h="1000760">
                <a:moveTo>
                  <a:pt x="5768340" y="978310"/>
                </a:moveTo>
                <a:lnTo>
                  <a:pt x="5768340" y="967740"/>
                </a:lnTo>
                <a:lnTo>
                  <a:pt x="5754623" y="975360"/>
                </a:lnTo>
                <a:lnTo>
                  <a:pt x="5754623" y="974598"/>
                </a:lnTo>
                <a:lnTo>
                  <a:pt x="5747004" y="978408"/>
                </a:lnTo>
                <a:lnTo>
                  <a:pt x="5740145" y="981456"/>
                </a:lnTo>
                <a:lnTo>
                  <a:pt x="5740145" y="980694"/>
                </a:lnTo>
                <a:lnTo>
                  <a:pt x="5732526" y="983742"/>
                </a:lnTo>
                <a:lnTo>
                  <a:pt x="5724906" y="986028"/>
                </a:lnTo>
                <a:lnTo>
                  <a:pt x="5717285" y="987552"/>
                </a:lnTo>
                <a:lnTo>
                  <a:pt x="5708904" y="989076"/>
                </a:lnTo>
                <a:lnTo>
                  <a:pt x="5709666" y="989076"/>
                </a:lnTo>
                <a:lnTo>
                  <a:pt x="5709666" y="997186"/>
                </a:lnTo>
                <a:lnTo>
                  <a:pt x="5728870" y="994571"/>
                </a:lnTo>
                <a:lnTo>
                  <a:pt x="5768340" y="978310"/>
                </a:lnTo>
                <a:close/>
              </a:path>
              <a:path w="5854700" h="1000760">
                <a:moveTo>
                  <a:pt x="5747766" y="22479"/>
                </a:moveTo>
                <a:lnTo>
                  <a:pt x="5747766" y="22098"/>
                </a:lnTo>
                <a:lnTo>
                  <a:pt x="5747004" y="22098"/>
                </a:lnTo>
                <a:lnTo>
                  <a:pt x="5747766" y="22479"/>
                </a:lnTo>
                <a:close/>
              </a:path>
              <a:path w="5854700" h="1000760">
                <a:moveTo>
                  <a:pt x="5768340" y="33274"/>
                </a:moveTo>
                <a:lnTo>
                  <a:pt x="5768340" y="32766"/>
                </a:lnTo>
                <a:lnTo>
                  <a:pt x="5767578" y="32766"/>
                </a:lnTo>
                <a:lnTo>
                  <a:pt x="5768340" y="33274"/>
                </a:lnTo>
                <a:close/>
              </a:path>
              <a:path w="5854700" h="1000760">
                <a:moveTo>
                  <a:pt x="5822442" y="928328"/>
                </a:moveTo>
                <a:lnTo>
                  <a:pt x="5822442" y="913638"/>
                </a:lnTo>
                <a:lnTo>
                  <a:pt x="5817870" y="920496"/>
                </a:lnTo>
                <a:lnTo>
                  <a:pt x="5817870" y="919734"/>
                </a:lnTo>
                <a:lnTo>
                  <a:pt x="5813297" y="926592"/>
                </a:lnTo>
                <a:lnTo>
                  <a:pt x="5808726" y="932688"/>
                </a:lnTo>
                <a:lnTo>
                  <a:pt x="5803392" y="938022"/>
                </a:lnTo>
                <a:lnTo>
                  <a:pt x="5798058" y="944118"/>
                </a:lnTo>
                <a:lnTo>
                  <a:pt x="5798058" y="943356"/>
                </a:lnTo>
                <a:lnTo>
                  <a:pt x="5792723" y="949452"/>
                </a:lnTo>
                <a:lnTo>
                  <a:pt x="5792723" y="948690"/>
                </a:lnTo>
                <a:lnTo>
                  <a:pt x="5786628" y="954024"/>
                </a:lnTo>
                <a:lnTo>
                  <a:pt x="5774435" y="963168"/>
                </a:lnTo>
                <a:lnTo>
                  <a:pt x="5767578" y="967740"/>
                </a:lnTo>
                <a:lnTo>
                  <a:pt x="5768340" y="967740"/>
                </a:lnTo>
                <a:lnTo>
                  <a:pt x="5768340" y="978310"/>
                </a:lnTo>
                <a:lnTo>
                  <a:pt x="5802072" y="953238"/>
                </a:lnTo>
                <a:lnTo>
                  <a:pt x="5822442" y="928328"/>
                </a:lnTo>
                <a:close/>
              </a:path>
              <a:path w="5854700" h="1000760">
                <a:moveTo>
                  <a:pt x="5822442" y="88011"/>
                </a:moveTo>
                <a:lnTo>
                  <a:pt x="5822442" y="86868"/>
                </a:lnTo>
                <a:lnTo>
                  <a:pt x="5821680" y="86868"/>
                </a:lnTo>
                <a:lnTo>
                  <a:pt x="5822442" y="88011"/>
                </a:lnTo>
                <a:close/>
              </a:path>
              <a:path w="5854700" h="1000760">
                <a:moveTo>
                  <a:pt x="5826252" y="923669"/>
                </a:moveTo>
                <a:lnTo>
                  <a:pt x="5826252" y="906780"/>
                </a:lnTo>
                <a:lnTo>
                  <a:pt x="5821680" y="913638"/>
                </a:lnTo>
                <a:lnTo>
                  <a:pt x="5822442" y="913638"/>
                </a:lnTo>
                <a:lnTo>
                  <a:pt x="5822442" y="928328"/>
                </a:lnTo>
                <a:lnTo>
                  <a:pt x="5826252" y="923669"/>
                </a:lnTo>
                <a:close/>
              </a:path>
              <a:path w="5854700" h="1000760">
                <a:moveTo>
                  <a:pt x="5826252" y="95097"/>
                </a:moveTo>
                <a:lnTo>
                  <a:pt x="5826252" y="93726"/>
                </a:lnTo>
                <a:lnTo>
                  <a:pt x="5825490" y="93726"/>
                </a:lnTo>
                <a:lnTo>
                  <a:pt x="5826252" y="95097"/>
                </a:lnTo>
                <a:close/>
              </a:path>
              <a:path w="5854700" h="1000760">
                <a:moveTo>
                  <a:pt x="5845302" y="885008"/>
                </a:moveTo>
                <a:lnTo>
                  <a:pt x="5845302" y="838962"/>
                </a:lnTo>
                <a:lnTo>
                  <a:pt x="5844540" y="847344"/>
                </a:lnTo>
                <a:lnTo>
                  <a:pt x="5844540" y="846582"/>
                </a:lnTo>
                <a:lnTo>
                  <a:pt x="5843016" y="854964"/>
                </a:lnTo>
                <a:lnTo>
                  <a:pt x="5842254" y="862584"/>
                </a:lnTo>
                <a:lnTo>
                  <a:pt x="5839968" y="870966"/>
                </a:lnTo>
                <a:lnTo>
                  <a:pt x="5839968" y="870204"/>
                </a:lnTo>
                <a:lnTo>
                  <a:pt x="5837682" y="878586"/>
                </a:lnTo>
                <a:lnTo>
                  <a:pt x="5837682" y="877824"/>
                </a:lnTo>
                <a:lnTo>
                  <a:pt x="5835395" y="885444"/>
                </a:lnTo>
                <a:lnTo>
                  <a:pt x="5832347" y="893064"/>
                </a:lnTo>
                <a:lnTo>
                  <a:pt x="5829299" y="899922"/>
                </a:lnTo>
                <a:lnTo>
                  <a:pt x="5825490" y="906780"/>
                </a:lnTo>
                <a:lnTo>
                  <a:pt x="5826252" y="906780"/>
                </a:lnTo>
                <a:lnTo>
                  <a:pt x="5826252" y="923669"/>
                </a:lnTo>
                <a:lnTo>
                  <a:pt x="5828687" y="920690"/>
                </a:lnTo>
                <a:lnTo>
                  <a:pt x="5845302" y="885008"/>
                </a:lnTo>
                <a:close/>
              </a:path>
              <a:path w="5854700" h="1000760">
                <a:moveTo>
                  <a:pt x="5843778" y="149733"/>
                </a:moveTo>
                <a:lnTo>
                  <a:pt x="5843778" y="145542"/>
                </a:lnTo>
                <a:lnTo>
                  <a:pt x="5843016" y="145542"/>
                </a:lnTo>
                <a:lnTo>
                  <a:pt x="5843778" y="1497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1345" y="3905250"/>
            <a:ext cx="5193030" cy="110947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23245" y="3894582"/>
            <a:ext cx="5236210" cy="1125855"/>
          </a:xfrm>
          <a:custGeom>
            <a:avLst/>
            <a:gdLst/>
            <a:ahLst/>
            <a:cxnLst/>
            <a:rect l="l" t="t" r="r" b="b"/>
            <a:pathLst>
              <a:path w="5236209" h="1125854">
                <a:moveTo>
                  <a:pt x="5235702" y="611885"/>
                </a:moveTo>
                <a:lnTo>
                  <a:pt x="5224230" y="564318"/>
                </a:lnTo>
                <a:lnTo>
                  <a:pt x="5200669" y="533685"/>
                </a:lnTo>
                <a:lnTo>
                  <a:pt x="5167763" y="513197"/>
                </a:lnTo>
                <a:lnTo>
                  <a:pt x="5129021" y="505967"/>
                </a:lnTo>
                <a:lnTo>
                  <a:pt x="3149345" y="505968"/>
                </a:lnTo>
                <a:lnTo>
                  <a:pt x="1523" y="0"/>
                </a:lnTo>
                <a:lnTo>
                  <a:pt x="0" y="6858"/>
                </a:lnTo>
                <a:lnTo>
                  <a:pt x="37337" y="15284"/>
                </a:lnTo>
                <a:lnTo>
                  <a:pt x="38861" y="6096"/>
                </a:lnTo>
                <a:lnTo>
                  <a:pt x="184769" y="38963"/>
                </a:lnTo>
                <a:lnTo>
                  <a:pt x="3148583" y="515874"/>
                </a:lnTo>
                <a:lnTo>
                  <a:pt x="5139690" y="515991"/>
                </a:lnTo>
                <a:lnTo>
                  <a:pt x="5148833" y="517397"/>
                </a:lnTo>
                <a:lnTo>
                  <a:pt x="5157978" y="519683"/>
                </a:lnTo>
                <a:lnTo>
                  <a:pt x="5167121" y="523493"/>
                </a:lnTo>
                <a:lnTo>
                  <a:pt x="5167121" y="523811"/>
                </a:lnTo>
                <a:lnTo>
                  <a:pt x="5175504" y="527304"/>
                </a:lnTo>
                <a:lnTo>
                  <a:pt x="5183885" y="531876"/>
                </a:lnTo>
                <a:lnTo>
                  <a:pt x="5183885" y="532485"/>
                </a:lnTo>
                <a:lnTo>
                  <a:pt x="5190744" y="537971"/>
                </a:lnTo>
                <a:lnTo>
                  <a:pt x="5190744" y="537209"/>
                </a:lnTo>
                <a:lnTo>
                  <a:pt x="5204459" y="550926"/>
                </a:lnTo>
                <a:lnTo>
                  <a:pt x="5204459" y="551878"/>
                </a:lnTo>
                <a:lnTo>
                  <a:pt x="5209794" y="558545"/>
                </a:lnTo>
                <a:lnTo>
                  <a:pt x="5209794" y="558981"/>
                </a:lnTo>
                <a:lnTo>
                  <a:pt x="5214366" y="566165"/>
                </a:lnTo>
                <a:lnTo>
                  <a:pt x="5218176" y="575309"/>
                </a:lnTo>
                <a:lnTo>
                  <a:pt x="5218176" y="574547"/>
                </a:lnTo>
                <a:lnTo>
                  <a:pt x="5221985" y="583691"/>
                </a:lnTo>
                <a:lnTo>
                  <a:pt x="5224271" y="592835"/>
                </a:lnTo>
                <a:lnTo>
                  <a:pt x="5225795" y="602741"/>
                </a:lnTo>
                <a:lnTo>
                  <a:pt x="5225795" y="601979"/>
                </a:lnTo>
                <a:lnTo>
                  <a:pt x="5226294" y="612609"/>
                </a:lnTo>
                <a:lnTo>
                  <a:pt x="5235702" y="611885"/>
                </a:lnTo>
                <a:close/>
              </a:path>
              <a:path w="5236209" h="1125854">
                <a:moveTo>
                  <a:pt x="184769" y="38963"/>
                </a:moveTo>
                <a:lnTo>
                  <a:pt x="38861" y="6096"/>
                </a:lnTo>
                <a:lnTo>
                  <a:pt x="37337" y="15240"/>
                </a:lnTo>
                <a:lnTo>
                  <a:pt x="184769" y="38963"/>
                </a:lnTo>
                <a:close/>
              </a:path>
              <a:path w="5236209" h="1125854">
                <a:moveTo>
                  <a:pt x="2295143" y="514350"/>
                </a:moveTo>
                <a:lnTo>
                  <a:pt x="184769" y="38963"/>
                </a:lnTo>
                <a:lnTo>
                  <a:pt x="37337" y="15240"/>
                </a:lnTo>
                <a:lnTo>
                  <a:pt x="2211625" y="505968"/>
                </a:lnTo>
                <a:lnTo>
                  <a:pt x="2257043" y="505968"/>
                </a:lnTo>
                <a:lnTo>
                  <a:pt x="2257043" y="515874"/>
                </a:lnTo>
                <a:lnTo>
                  <a:pt x="2294381" y="515874"/>
                </a:lnTo>
                <a:lnTo>
                  <a:pt x="2295143" y="514350"/>
                </a:lnTo>
                <a:close/>
              </a:path>
              <a:path w="5236209" h="1125854">
                <a:moveTo>
                  <a:pt x="2255519" y="515874"/>
                </a:moveTo>
                <a:lnTo>
                  <a:pt x="2211625" y="505968"/>
                </a:lnTo>
                <a:lnTo>
                  <a:pt x="1763267" y="505968"/>
                </a:lnTo>
                <a:lnTo>
                  <a:pt x="1724872" y="513311"/>
                </a:lnTo>
                <a:lnTo>
                  <a:pt x="1692149" y="533914"/>
                </a:lnTo>
                <a:lnTo>
                  <a:pt x="1668697" y="564546"/>
                </a:lnTo>
                <a:lnTo>
                  <a:pt x="1658111" y="601980"/>
                </a:lnTo>
                <a:lnTo>
                  <a:pt x="1657349" y="611886"/>
                </a:lnTo>
                <a:lnTo>
                  <a:pt x="1666493" y="612648"/>
                </a:lnTo>
                <a:lnTo>
                  <a:pt x="1666493" y="618236"/>
                </a:lnTo>
                <a:lnTo>
                  <a:pt x="1667255" y="601980"/>
                </a:lnTo>
                <a:lnTo>
                  <a:pt x="1667255" y="602742"/>
                </a:lnTo>
                <a:lnTo>
                  <a:pt x="1668779" y="592836"/>
                </a:lnTo>
                <a:lnTo>
                  <a:pt x="1671065" y="583692"/>
                </a:lnTo>
                <a:lnTo>
                  <a:pt x="1674113" y="576376"/>
                </a:lnTo>
                <a:lnTo>
                  <a:pt x="1674113" y="575310"/>
                </a:lnTo>
                <a:lnTo>
                  <a:pt x="1678685" y="566166"/>
                </a:lnTo>
                <a:lnTo>
                  <a:pt x="1683257" y="557784"/>
                </a:lnTo>
                <a:lnTo>
                  <a:pt x="1683257" y="558546"/>
                </a:lnTo>
                <a:lnTo>
                  <a:pt x="1688591" y="551878"/>
                </a:lnTo>
                <a:lnTo>
                  <a:pt x="1688591" y="550926"/>
                </a:lnTo>
                <a:lnTo>
                  <a:pt x="1694687" y="544830"/>
                </a:lnTo>
                <a:lnTo>
                  <a:pt x="1694687" y="544068"/>
                </a:lnTo>
                <a:lnTo>
                  <a:pt x="1702307" y="537210"/>
                </a:lnTo>
                <a:lnTo>
                  <a:pt x="1702307" y="537972"/>
                </a:lnTo>
                <a:lnTo>
                  <a:pt x="1709165" y="532485"/>
                </a:lnTo>
                <a:lnTo>
                  <a:pt x="1709165" y="531876"/>
                </a:lnTo>
                <a:lnTo>
                  <a:pt x="1717547" y="527304"/>
                </a:lnTo>
                <a:lnTo>
                  <a:pt x="1725929" y="523494"/>
                </a:lnTo>
                <a:lnTo>
                  <a:pt x="1735073" y="519684"/>
                </a:lnTo>
                <a:lnTo>
                  <a:pt x="1744217" y="517398"/>
                </a:lnTo>
                <a:lnTo>
                  <a:pt x="1753361" y="515991"/>
                </a:lnTo>
                <a:lnTo>
                  <a:pt x="2255519" y="515874"/>
                </a:lnTo>
                <a:close/>
              </a:path>
              <a:path w="5236209" h="1125854">
                <a:moveTo>
                  <a:pt x="1666493" y="618236"/>
                </a:moveTo>
                <a:lnTo>
                  <a:pt x="1666493" y="612648"/>
                </a:lnTo>
                <a:lnTo>
                  <a:pt x="1657349" y="612648"/>
                </a:lnTo>
                <a:lnTo>
                  <a:pt x="1657349" y="649986"/>
                </a:lnTo>
                <a:lnTo>
                  <a:pt x="1664969" y="650748"/>
                </a:lnTo>
                <a:lnTo>
                  <a:pt x="1666493" y="618236"/>
                </a:lnTo>
                <a:close/>
              </a:path>
              <a:path w="5236209" h="1125854">
                <a:moveTo>
                  <a:pt x="1674875" y="1056894"/>
                </a:moveTo>
                <a:lnTo>
                  <a:pt x="1671065" y="1047750"/>
                </a:lnTo>
                <a:lnTo>
                  <a:pt x="1668779" y="1037844"/>
                </a:lnTo>
                <a:lnTo>
                  <a:pt x="1668779" y="1038606"/>
                </a:lnTo>
                <a:lnTo>
                  <a:pt x="1667255" y="1028700"/>
                </a:lnTo>
                <a:lnTo>
                  <a:pt x="1666493" y="1018794"/>
                </a:lnTo>
                <a:lnTo>
                  <a:pt x="1666493" y="618236"/>
                </a:lnTo>
                <a:lnTo>
                  <a:pt x="1664969" y="650748"/>
                </a:lnTo>
                <a:lnTo>
                  <a:pt x="1657349" y="649986"/>
                </a:lnTo>
                <a:lnTo>
                  <a:pt x="1657349" y="1018794"/>
                </a:lnTo>
                <a:lnTo>
                  <a:pt x="1658111" y="1029462"/>
                </a:lnTo>
                <a:lnTo>
                  <a:pt x="1661185" y="1047456"/>
                </a:lnTo>
                <a:lnTo>
                  <a:pt x="1667617" y="1064490"/>
                </a:lnTo>
                <a:lnTo>
                  <a:pt x="1674113" y="1075465"/>
                </a:lnTo>
                <a:lnTo>
                  <a:pt x="1674113" y="1056132"/>
                </a:lnTo>
                <a:lnTo>
                  <a:pt x="1674875" y="1056894"/>
                </a:lnTo>
                <a:close/>
              </a:path>
              <a:path w="5236209" h="1125854">
                <a:moveTo>
                  <a:pt x="1674875" y="574548"/>
                </a:moveTo>
                <a:lnTo>
                  <a:pt x="1674113" y="575310"/>
                </a:lnTo>
                <a:lnTo>
                  <a:pt x="1674113" y="576376"/>
                </a:lnTo>
                <a:lnTo>
                  <a:pt x="1674875" y="574548"/>
                </a:lnTo>
                <a:close/>
              </a:path>
              <a:path w="5236209" h="1125854">
                <a:moveTo>
                  <a:pt x="1689353" y="1080516"/>
                </a:moveTo>
                <a:lnTo>
                  <a:pt x="1683257" y="1072896"/>
                </a:lnTo>
                <a:lnTo>
                  <a:pt x="1678685" y="1064514"/>
                </a:lnTo>
                <a:lnTo>
                  <a:pt x="1678685" y="1065276"/>
                </a:lnTo>
                <a:lnTo>
                  <a:pt x="1674113" y="1056132"/>
                </a:lnTo>
                <a:lnTo>
                  <a:pt x="1674113" y="1075465"/>
                </a:lnTo>
                <a:lnTo>
                  <a:pt x="1676917" y="1080202"/>
                </a:lnTo>
                <a:lnTo>
                  <a:pt x="1688591" y="1094232"/>
                </a:lnTo>
                <a:lnTo>
                  <a:pt x="1688591" y="1080516"/>
                </a:lnTo>
                <a:lnTo>
                  <a:pt x="1689353" y="1080516"/>
                </a:lnTo>
                <a:close/>
              </a:path>
              <a:path w="5236209" h="1125854">
                <a:moveTo>
                  <a:pt x="1689353" y="550926"/>
                </a:moveTo>
                <a:lnTo>
                  <a:pt x="1688591" y="550926"/>
                </a:lnTo>
                <a:lnTo>
                  <a:pt x="1688591" y="551878"/>
                </a:lnTo>
                <a:lnTo>
                  <a:pt x="1689353" y="550926"/>
                </a:lnTo>
                <a:close/>
              </a:path>
              <a:path w="5236209" h="1125854">
                <a:moveTo>
                  <a:pt x="1695449" y="1087374"/>
                </a:moveTo>
                <a:lnTo>
                  <a:pt x="1688591" y="1080516"/>
                </a:lnTo>
                <a:lnTo>
                  <a:pt x="1688591" y="1094232"/>
                </a:lnTo>
                <a:lnTo>
                  <a:pt x="1694687" y="1099718"/>
                </a:lnTo>
                <a:lnTo>
                  <a:pt x="1694687" y="1087374"/>
                </a:lnTo>
                <a:lnTo>
                  <a:pt x="1695449" y="1087374"/>
                </a:lnTo>
                <a:close/>
              </a:path>
              <a:path w="5236209" h="1125854">
                <a:moveTo>
                  <a:pt x="1695449" y="544068"/>
                </a:moveTo>
                <a:lnTo>
                  <a:pt x="1694687" y="544068"/>
                </a:lnTo>
                <a:lnTo>
                  <a:pt x="1694687" y="544830"/>
                </a:lnTo>
                <a:lnTo>
                  <a:pt x="1695449" y="544068"/>
                </a:lnTo>
                <a:close/>
              </a:path>
              <a:path w="5236209" h="1125854">
                <a:moveTo>
                  <a:pt x="1709927" y="1110360"/>
                </a:moveTo>
                <a:lnTo>
                  <a:pt x="1709927" y="1099566"/>
                </a:lnTo>
                <a:lnTo>
                  <a:pt x="1694687" y="1087374"/>
                </a:lnTo>
                <a:lnTo>
                  <a:pt x="1694687" y="1099718"/>
                </a:lnTo>
                <a:lnTo>
                  <a:pt x="1696211" y="1101090"/>
                </a:lnTo>
                <a:lnTo>
                  <a:pt x="1704593" y="1107186"/>
                </a:lnTo>
                <a:lnTo>
                  <a:pt x="1709927" y="1110360"/>
                </a:lnTo>
                <a:close/>
              </a:path>
              <a:path w="5236209" h="1125854">
                <a:moveTo>
                  <a:pt x="1709927" y="531876"/>
                </a:moveTo>
                <a:lnTo>
                  <a:pt x="1709165" y="531876"/>
                </a:lnTo>
                <a:lnTo>
                  <a:pt x="1709165" y="532485"/>
                </a:lnTo>
                <a:lnTo>
                  <a:pt x="1709927" y="531876"/>
                </a:lnTo>
                <a:close/>
              </a:path>
              <a:path w="5236209" h="1125854">
                <a:moveTo>
                  <a:pt x="1754123" y="1124677"/>
                </a:moveTo>
                <a:lnTo>
                  <a:pt x="1754123" y="1115568"/>
                </a:lnTo>
                <a:lnTo>
                  <a:pt x="1744217" y="1114044"/>
                </a:lnTo>
                <a:lnTo>
                  <a:pt x="1735073" y="1110996"/>
                </a:lnTo>
                <a:lnTo>
                  <a:pt x="1735073" y="1111758"/>
                </a:lnTo>
                <a:lnTo>
                  <a:pt x="1725929" y="1107948"/>
                </a:lnTo>
                <a:lnTo>
                  <a:pt x="1717506" y="1104111"/>
                </a:lnTo>
                <a:lnTo>
                  <a:pt x="1709165" y="1098804"/>
                </a:lnTo>
                <a:lnTo>
                  <a:pt x="1709927" y="1099566"/>
                </a:lnTo>
                <a:lnTo>
                  <a:pt x="1709927" y="1110360"/>
                </a:lnTo>
                <a:lnTo>
                  <a:pt x="1717547" y="1114886"/>
                </a:lnTo>
                <a:lnTo>
                  <a:pt x="1732545" y="1120582"/>
                </a:lnTo>
                <a:lnTo>
                  <a:pt x="1748276" y="1124168"/>
                </a:lnTo>
                <a:lnTo>
                  <a:pt x="1754123" y="1124677"/>
                </a:lnTo>
                <a:close/>
              </a:path>
              <a:path w="5236209" h="1125854">
                <a:moveTo>
                  <a:pt x="1754123" y="515874"/>
                </a:moveTo>
                <a:lnTo>
                  <a:pt x="1753361" y="515874"/>
                </a:lnTo>
                <a:lnTo>
                  <a:pt x="1754123" y="515874"/>
                </a:lnTo>
                <a:close/>
              </a:path>
              <a:path w="5236209" h="1125854">
                <a:moveTo>
                  <a:pt x="5167121" y="1117654"/>
                </a:moveTo>
                <a:lnTo>
                  <a:pt x="5167121" y="1107948"/>
                </a:lnTo>
                <a:lnTo>
                  <a:pt x="5157978" y="1111758"/>
                </a:lnTo>
                <a:lnTo>
                  <a:pt x="5157978" y="1110995"/>
                </a:lnTo>
                <a:lnTo>
                  <a:pt x="5148833" y="1114044"/>
                </a:lnTo>
                <a:lnTo>
                  <a:pt x="5138928" y="1115568"/>
                </a:lnTo>
                <a:lnTo>
                  <a:pt x="5138928" y="1114860"/>
                </a:lnTo>
                <a:lnTo>
                  <a:pt x="5129021" y="1115568"/>
                </a:lnTo>
                <a:lnTo>
                  <a:pt x="1763267" y="1115513"/>
                </a:lnTo>
                <a:lnTo>
                  <a:pt x="1753361" y="1114806"/>
                </a:lnTo>
                <a:lnTo>
                  <a:pt x="1754123" y="1115568"/>
                </a:lnTo>
                <a:lnTo>
                  <a:pt x="1754123" y="1124677"/>
                </a:lnTo>
                <a:lnTo>
                  <a:pt x="1763267" y="1125474"/>
                </a:lnTo>
                <a:lnTo>
                  <a:pt x="5129021" y="1125474"/>
                </a:lnTo>
                <a:lnTo>
                  <a:pt x="5138928" y="1123440"/>
                </a:lnTo>
                <a:lnTo>
                  <a:pt x="5138928" y="1115568"/>
                </a:lnTo>
                <a:lnTo>
                  <a:pt x="5139690" y="1114806"/>
                </a:lnTo>
                <a:lnTo>
                  <a:pt x="5139690" y="1123284"/>
                </a:lnTo>
                <a:lnTo>
                  <a:pt x="5167121" y="1117654"/>
                </a:lnTo>
                <a:close/>
              </a:path>
              <a:path w="5236209" h="1125854">
                <a:moveTo>
                  <a:pt x="2257043" y="505968"/>
                </a:moveTo>
                <a:lnTo>
                  <a:pt x="2211625" y="505968"/>
                </a:lnTo>
                <a:lnTo>
                  <a:pt x="2255519" y="515874"/>
                </a:lnTo>
                <a:lnTo>
                  <a:pt x="2257043" y="505968"/>
                </a:lnTo>
                <a:close/>
              </a:path>
              <a:path w="5236209" h="1125854">
                <a:moveTo>
                  <a:pt x="2257043" y="515874"/>
                </a:moveTo>
                <a:lnTo>
                  <a:pt x="2257043" y="505968"/>
                </a:lnTo>
                <a:lnTo>
                  <a:pt x="2255519" y="515874"/>
                </a:lnTo>
                <a:lnTo>
                  <a:pt x="2257043" y="515874"/>
                </a:lnTo>
                <a:close/>
              </a:path>
              <a:path w="5236209" h="1125854">
                <a:moveTo>
                  <a:pt x="3150107" y="505968"/>
                </a:moveTo>
                <a:lnTo>
                  <a:pt x="3149346" y="505845"/>
                </a:lnTo>
                <a:lnTo>
                  <a:pt x="3150107" y="505968"/>
                </a:lnTo>
                <a:close/>
              </a:path>
              <a:path w="5236209" h="1125854">
                <a:moveTo>
                  <a:pt x="5139690" y="515991"/>
                </a:moveTo>
                <a:lnTo>
                  <a:pt x="5138928" y="515873"/>
                </a:lnTo>
                <a:lnTo>
                  <a:pt x="5139690" y="515991"/>
                </a:lnTo>
                <a:close/>
              </a:path>
              <a:path w="5236209" h="1125854">
                <a:moveTo>
                  <a:pt x="5167121" y="523811"/>
                </a:moveTo>
                <a:lnTo>
                  <a:pt x="5167121" y="523493"/>
                </a:lnTo>
                <a:lnTo>
                  <a:pt x="5166359" y="523493"/>
                </a:lnTo>
                <a:lnTo>
                  <a:pt x="5167121" y="523811"/>
                </a:lnTo>
                <a:close/>
              </a:path>
              <a:path w="5236209" h="1125854">
                <a:moveTo>
                  <a:pt x="5183885" y="1098804"/>
                </a:moveTo>
                <a:lnTo>
                  <a:pt x="5175504" y="1104138"/>
                </a:lnTo>
                <a:lnTo>
                  <a:pt x="5166359" y="1107948"/>
                </a:lnTo>
                <a:lnTo>
                  <a:pt x="5167121" y="1107948"/>
                </a:lnTo>
                <a:lnTo>
                  <a:pt x="5167121" y="1117654"/>
                </a:lnTo>
                <a:lnTo>
                  <a:pt x="5170567" y="1116947"/>
                </a:lnTo>
                <a:lnTo>
                  <a:pt x="5183123" y="1108498"/>
                </a:lnTo>
                <a:lnTo>
                  <a:pt x="5183123" y="1099566"/>
                </a:lnTo>
                <a:lnTo>
                  <a:pt x="5183885" y="1098804"/>
                </a:lnTo>
                <a:close/>
              </a:path>
              <a:path w="5236209" h="1125854">
                <a:moveTo>
                  <a:pt x="5183885" y="532485"/>
                </a:moveTo>
                <a:lnTo>
                  <a:pt x="5183885" y="531876"/>
                </a:lnTo>
                <a:lnTo>
                  <a:pt x="5183123" y="531876"/>
                </a:lnTo>
                <a:lnTo>
                  <a:pt x="5183885" y="532485"/>
                </a:lnTo>
                <a:close/>
              </a:path>
              <a:path w="5236209" h="1125854">
                <a:moveTo>
                  <a:pt x="5204459" y="1094129"/>
                </a:moveTo>
                <a:lnTo>
                  <a:pt x="5204459" y="1080516"/>
                </a:lnTo>
                <a:lnTo>
                  <a:pt x="5197602" y="1087374"/>
                </a:lnTo>
                <a:lnTo>
                  <a:pt x="5190744" y="1093470"/>
                </a:lnTo>
                <a:lnTo>
                  <a:pt x="5183123" y="1099566"/>
                </a:lnTo>
                <a:lnTo>
                  <a:pt x="5183123" y="1108498"/>
                </a:lnTo>
                <a:lnTo>
                  <a:pt x="5204459" y="1094129"/>
                </a:lnTo>
                <a:close/>
              </a:path>
              <a:path w="5236209" h="1125854">
                <a:moveTo>
                  <a:pt x="5204459" y="551878"/>
                </a:moveTo>
                <a:lnTo>
                  <a:pt x="5204459" y="550926"/>
                </a:lnTo>
                <a:lnTo>
                  <a:pt x="5203697" y="550926"/>
                </a:lnTo>
                <a:lnTo>
                  <a:pt x="5204459" y="551878"/>
                </a:lnTo>
                <a:close/>
              </a:path>
              <a:path w="5236209" h="1125854">
                <a:moveTo>
                  <a:pt x="5209794" y="1086234"/>
                </a:moveTo>
                <a:lnTo>
                  <a:pt x="5209794" y="1072895"/>
                </a:lnTo>
                <a:lnTo>
                  <a:pt x="5203697" y="1080516"/>
                </a:lnTo>
                <a:lnTo>
                  <a:pt x="5204459" y="1080516"/>
                </a:lnTo>
                <a:lnTo>
                  <a:pt x="5204459" y="1094129"/>
                </a:lnTo>
                <a:lnTo>
                  <a:pt x="5209794" y="1086234"/>
                </a:lnTo>
                <a:close/>
              </a:path>
              <a:path w="5236209" h="1125854">
                <a:moveTo>
                  <a:pt x="5209794" y="558981"/>
                </a:moveTo>
                <a:lnTo>
                  <a:pt x="5209794" y="558545"/>
                </a:lnTo>
                <a:lnTo>
                  <a:pt x="5209032" y="557783"/>
                </a:lnTo>
                <a:lnTo>
                  <a:pt x="5209794" y="558981"/>
                </a:lnTo>
                <a:close/>
              </a:path>
              <a:path w="5236209" h="1125854">
                <a:moveTo>
                  <a:pt x="5235702" y="1018794"/>
                </a:moveTo>
                <a:lnTo>
                  <a:pt x="5235702" y="649985"/>
                </a:lnTo>
                <a:lnTo>
                  <a:pt x="5228082" y="650747"/>
                </a:lnTo>
                <a:lnTo>
                  <a:pt x="5226296" y="612647"/>
                </a:lnTo>
                <a:lnTo>
                  <a:pt x="5225795" y="612647"/>
                </a:lnTo>
                <a:lnTo>
                  <a:pt x="5225795" y="1028700"/>
                </a:lnTo>
                <a:lnTo>
                  <a:pt x="5224271" y="1038606"/>
                </a:lnTo>
                <a:lnTo>
                  <a:pt x="5224271" y="1037844"/>
                </a:lnTo>
                <a:lnTo>
                  <a:pt x="5221985" y="1047750"/>
                </a:lnTo>
                <a:lnTo>
                  <a:pt x="5218176" y="1056894"/>
                </a:lnTo>
                <a:lnTo>
                  <a:pt x="5218176" y="1056132"/>
                </a:lnTo>
                <a:lnTo>
                  <a:pt x="5214366" y="1065276"/>
                </a:lnTo>
                <a:lnTo>
                  <a:pt x="5214366" y="1064514"/>
                </a:lnTo>
                <a:lnTo>
                  <a:pt x="5209032" y="1072895"/>
                </a:lnTo>
                <a:lnTo>
                  <a:pt x="5209794" y="1072895"/>
                </a:lnTo>
                <a:lnTo>
                  <a:pt x="5209794" y="1086234"/>
                </a:lnTo>
                <a:lnTo>
                  <a:pt x="5227282" y="1060346"/>
                </a:lnTo>
                <a:lnTo>
                  <a:pt x="5235702" y="1018794"/>
                </a:lnTo>
                <a:close/>
              </a:path>
              <a:path w="5236209" h="1125854">
                <a:moveTo>
                  <a:pt x="5235702" y="649985"/>
                </a:moveTo>
                <a:lnTo>
                  <a:pt x="5235702" y="612647"/>
                </a:lnTo>
                <a:lnTo>
                  <a:pt x="5226296" y="612647"/>
                </a:lnTo>
                <a:lnTo>
                  <a:pt x="5228082" y="650747"/>
                </a:lnTo>
                <a:lnTo>
                  <a:pt x="5235702" y="6499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4893" y="4695825"/>
            <a:ext cx="4630674" cy="12656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8317" y="4706111"/>
            <a:ext cx="4672330" cy="1287145"/>
          </a:xfrm>
          <a:custGeom>
            <a:avLst/>
            <a:gdLst/>
            <a:ahLst/>
            <a:cxnLst/>
            <a:rect l="l" t="t" r="r" b="b"/>
            <a:pathLst>
              <a:path w="4672330" h="1287145">
                <a:moveTo>
                  <a:pt x="2778252" y="906017"/>
                </a:moveTo>
                <a:lnTo>
                  <a:pt x="2778252" y="896873"/>
                </a:lnTo>
                <a:lnTo>
                  <a:pt x="2286" y="0"/>
                </a:lnTo>
                <a:lnTo>
                  <a:pt x="0" y="4571"/>
                </a:lnTo>
                <a:lnTo>
                  <a:pt x="35052" y="20649"/>
                </a:lnTo>
                <a:lnTo>
                  <a:pt x="38100" y="12191"/>
                </a:lnTo>
                <a:lnTo>
                  <a:pt x="107310" y="43916"/>
                </a:lnTo>
                <a:lnTo>
                  <a:pt x="2775966" y="906017"/>
                </a:lnTo>
                <a:lnTo>
                  <a:pt x="2778252" y="906017"/>
                </a:lnTo>
                <a:close/>
              </a:path>
              <a:path w="4672330" h="1287145">
                <a:moveTo>
                  <a:pt x="107310" y="43916"/>
                </a:moveTo>
                <a:lnTo>
                  <a:pt x="38100" y="12191"/>
                </a:lnTo>
                <a:lnTo>
                  <a:pt x="35052" y="20573"/>
                </a:lnTo>
                <a:lnTo>
                  <a:pt x="107310" y="43916"/>
                </a:lnTo>
                <a:close/>
              </a:path>
              <a:path w="4672330" h="1287145">
                <a:moveTo>
                  <a:pt x="1988058" y="906017"/>
                </a:moveTo>
                <a:lnTo>
                  <a:pt x="107310" y="43916"/>
                </a:lnTo>
                <a:lnTo>
                  <a:pt x="35052" y="20573"/>
                </a:lnTo>
                <a:lnTo>
                  <a:pt x="1943738" y="896111"/>
                </a:lnTo>
                <a:lnTo>
                  <a:pt x="1965960" y="896111"/>
                </a:lnTo>
                <a:lnTo>
                  <a:pt x="1965960" y="906017"/>
                </a:lnTo>
                <a:lnTo>
                  <a:pt x="1988058" y="906017"/>
                </a:lnTo>
                <a:close/>
              </a:path>
              <a:path w="4672330" h="1287145">
                <a:moveTo>
                  <a:pt x="1965960" y="906017"/>
                </a:moveTo>
                <a:lnTo>
                  <a:pt x="1965960" y="896111"/>
                </a:lnTo>
                <a:lnTo>
                  <a:pt x="1963674" y="905255"/>
                </a:lnTo>
                <a:lnTo>
                  <a:pt x="1943738" y="896111"/>
                </a:lnTo>
                <a:lnTo>
                  <a:pt x="1488948" y="896111"/>
                </a:lnTo>
                <a:lnTo>
                  <a:pt x="1463717" y="901235"/>
                </a:lnTo>
                <a:lnTo>
                  <a:pt x="1443304" y="913957"/>
                </a:lnTo>
                <a:lnTo>
                  <a:pt x="1428758" y="933186"/>
                </a:lnTo>
                <a:lnTo>
                  <a:pt x="1421130" y="957833"/>
                </a:lnTo>
                <a:lnTo>
                  <a:pt x="1421130" y="1225295"/>
                </a:lnTo>
                <a:lnTo>
                  <a:pt x="1422654" y="1232153"/>
                </a:lnTo>
                <a:lnTo>
                  <a:pt x="1428622" y="1249830"/>
                </a:lnTo>
                <a:lnTo>
                  <a:pt x="1430274" y="1252248"/>
                </a:lnTo>
                <a:lnTo>
                  <a:pt x="1430274" y="964691"/>
                </a:lnTo>
                <a:lnTo>
                  <a:pt x="1431798" y="952499"/>
                </a:lnTo>
                <a:lnTo>
                  <a:pt x="1431798" y="953261"/>
                </a:lnTo>
                <a:lnTo>
                  <a:pt x="1433322" y="947165"/>
                </a:lnTo>
                <a:lnTo>
                  <a:pt x="1434846" y="943609"/>
                </a:lnTo>
                <a:lnTo>
                  <a:pt x="1434846" y="941831"/>
                </a:lnTo>
                <a:lnTo>
                  <a:pt x="1437132" y="937831"/>
                </a:lnTo>
                <a:lnTo>
                  <a:pt x="1437132" y="936497"/>
                </a:lnTo>
                <a:lnTo>
                  <a:pt x="1440180" y="932230"/>
                </a:lnTo>
                <a:lnTo>
                  <a:pt x="1440180" y="931925"/>
                </a:lnTo>
                <a:lnTo>
                  <a:pt x="1443990" y="926591"/>
                </a:lnTo>
                <a:lnTo>
                  <a:pt x="1443990" y="927353"/>
                </a:lnTo>
                <a:lnTo>
                  <a:pt x="1447800" y="922781"/>
                </a:lnTo>
                <a:lnTo>
                  <a:pt x="1447800" y="923543"/>
                </a:lnTo>
                <a:lnTo>
                  <a:pt x="1452372" y="918971"/>
                </a:lnTo>
                <a:lnTo>
                  <a:pt x="1452372" y="919189"/>
                </a:lnTo>
                <a:lnTo>
                  <a:pt x="1456182" y="916468"/>
                </a:lnTo>
                <a:lnTo>
                  <a:pt x="1456182" y="915923"/>
                </a:lnTo>
                <a:lnTo>
                  <a:pt x="1460754" y="913311"/>
                </a:lnTo>
                <a:lnTo>
                  <a:pt x="1460754" y="912875"/>
                </a:lnTo>
                <a:lnTo>
                  <a:pt x="1466088" y="910875"/>
                </a:lnTo>
                <a:lnTo>
                  <a:pt x="1466088" y="910589"/>
                </a:lnTo>
                <a:lnTo>
                  <a:pt x="1471422" y="908589"/>
                </a:lnTo>
                <a:lnTo>
                  <a:pt x="1471422" y="908303"/>
                </a:lnTo>
                <a:lnTo>
                  <a:pt x="1477518" y="906779"/>
                </a:lnTo>
                <a:lnTo>
                  <a:pt x="1482852" y="906113"/>
                </a:lnTo>
                <a:lnTo>
                  <a:pt x="1965960" y="906017"/>
                </a:lnTo>
                <a:close/>
              </a:path>
              <a:path w="4672330" h="1287145">
                <a:moveTo>
                  <a:pt x="1435608" y="1241297"/>
                </a:moveTo>
                <a:lnTo>
                  <a:pt x="1433322" y="1235963"/>
                </a:lnTo>
                <a:lnTo>
                  <a:pt x="1431798" y="1229867"/>
                </a:lnTo>
                <a:lnTo>
                  <a:pt x="1431798" y="1230629"/>
                </a:lnTo>
                <a:lnTo>
                  <a:pt x="1430274" y="1218437"/>
                </a:lnTo>
                <a:lnTo>
                  <a:pt x="1430274" y="1252248"/>
                </a:lnTo>
                <a:lnTo>
                  <a:pt x="1434846" y="1258940"/>
                </a:lnTo>
                <a:lnTo>
                  <a:pt x="1434846" y="1241297"/>
                </a:lnTo>
                <a:lnTo>
                  <a:pt x="1435608" y="1241297"/>
                </a:lnTo>
                <a:close/>
              </a:path>
              <a:path w="4672330" h="1287145">
                <a:moveTo>
                  <a:pt x="1435608" y="941831"/>
                </a:moveTo>
                <a:lnTo>
                  <a:pt x="1434846" y="941831"/>
                </a:lnTo>
                <a:lnTo>
                  <a:pt x="1434846" y="943609"/>
                </a:lnTo>
                <a:lnTo>
                  <a:pt x="1435608" y="941831"/>
                </a:lnTo>
                <a:close/>
              </a:path>
              <a:path w="4672330" h="1287145">
                <a:moveTo>
                  <a:pt x="1437894" y="1246631"/>
                </a:moveTo>
                <a:lnTo>
                  <a:pt x="1434846" y="1241297"/>
                </a:lnTo>
                <a:lnTo>
                  <a:pt x="1434846" y="1258940"/>
                </a:lnTo>
                <a:lnTo>
                  <a:pt x="1437132" y="1262286"/>
                </a:lnTo>
                <a:lnTo>
                  <a:pt x="1437132" y="1246631"/>
                </a:lnTo>
                <a:lnTo>
                  <a:pt x="1437894" y="1246631"/>
                </a:lnTo>
                <a:close/>
              </a:path>
              <a:path w="4672330" h="1287145">
                <a:moveTo>
                  <a:pt x="1437894" y="936497"/>
                </a:moveTo>
                <a:lnTo>
                  <a:pt x="1437132" y="936497"/>
                </a:lnTo>
                <a:lnTo>
                  <a:pt x="1437132" y="937831"/>
                </a:lnTo>
                <a:lnTo>
                  <a:pt x="1437894" y="936497"/>
                </a:lnTo>
                <a:close/>
              </a:path>
              <a:path w="4672330" h="1287145">
                <a:moveTo>
                  <a:pt x="1440942" y="1251965"/>
                </a:moveTo>
                <a:lnTo>
                  <a:pt x="1437132" y="1246631"/>
                </a:lnTo>
                <a:lnTo>
                  <a:pt x="1437132" y="1262286"/>
                </a:lnTo>
                <a:lnTo>
                  <a:pt x="1438632" y="1264481"/>
                </a:lnTo>
                <a:lnTo>
                  <a:pt x="1440180" y="1265780"/>
                </a:lnTo>
                <a:lnTo>
                  <a:pt x="1440180" y="1251203"/>
                </a:lnTo>
                <a:lnTo>
                  <a:pt x="1440942" y="1251965"/>
                </a:lnTo>
                <a:close/>
              </a:path>
              <a:path w="4672330" h="1287145">
                <a:moveTo>
                  <a:pt x="1440942" y="931163"/>
                </a:moveTo>
                <a:lnTo>
                  <a:pt x="1440180" y="931925"/>
                </a:lnTo>
                <a:lnTo>
                  <a:pt x="1440180" y="932230"/>
                </a:lnTo>
                <a:lnTo>
                  <a:pt x="1440942" y="931163"/>
                </a:lnTo>
                <a:close/>
              </a:path>
              <a:path w="4672330" h="1287145">
                <a:moveTo>
                  <a:pt x="1452372" y="1275970"/>
                </a:moveTo>
                <a:lnTo>
                  <a:pt x="1452372" y="1264157"/>
                </a:lnTo>
                <a:lnTo>
                  <a:pt x="1447800" y="1259585"/>
                </a:lnTo>
                <a:lnTo>
                  <a:pt x="1447800" y="1260347"/>
                </a:lnTo>
                <a:lnTo>
                  <a:pt x="1440180" y="1251203"/>
                </a:lnTo>
                <a:lnTo>
                  <a:pt x="1440180" y="1265780"/>
                </a:lnTo>
                <a:lnTo>
                  <a:pt x="1452273" y="1275923"/>
                </a:lnTo>
                <a:close/>
              </a:path>
              <a:path w="4672330" h="1287145">
                <a:moveTo>
                  <a:pt x="1452372" y="919189"/>
                </a:moveTo>
                <a:lnTo>
                  <a:pt x="1452372" y="918971"/>
                </a:lnTo>
                <a:lnTo>
                  <a:pt x="1451610" y="919733"/>
                </a:lnTo>
                <a:lnTo>
                  <a:pt x="1452372" y="919189"/>
                </a:lnTo>
                <a:close/>
              </a:path>
              <a:path w="4672330" h="1287145">
                <a:moveTo>
                  <a:pt x="1456944" y="1267205"/>
                </a:moveTo>
                <a:lnTo>
                  <a:pt x="1451610" y="1263395"/>
                </a:lnTo>
                <a:lnTo>
                  <a:pt x="1452372" y="1264157"/>
                </a:lnTo>
                <a:lnTo>
                  <a:pt x="1452372" y="1275970"/>
                </a:lnTo>
                <a:lnTo>
                  <a:pt x="1456182" y="1277788"/>
                </a:lnTo>
                <a:lnTo>
                  <a:pt x="1456182" y="1267205"/>
                </a:lnTo>
                <a:lnTo>
                  <a:pt x="1456944" y="1267205"/>
                </a:lnTo>
                <a:close/>
              </a:path>
              <a:path w="4672330" h="1287145">
                <a:moveTo>
                  <a:pt x="1456944" y="915923"/>
                </a:moveTo>
                <a:lnTo>
                  <a:pt x="1456182" y="915923"/>
                </a:lnTo>
                <a:lnTo>
                  <a:pt x="1456182" y="916468"/>
                </a:lnTo>
                <a:lnTo>
                  <a:pt x="1456944" y="915923"/>
                </a:lnTo>
                <a:close/>
              </a:path>
              <a:path w="4672330" h="1287145">
                <a:moveTo>
                  <a:pt x="1461516" y="1270253"/>
                </a:moveTo>
                <a:lnTo>
                  <a:pt x="1456182" y="1267205"/>
                </a:lnTo>
                <a:lnTo>
                  <a:pt x="1456182" y="1277788"/>
                </a:lnTo>
                <a:lnTo>
                  <a:pt x="1460754" y="1279970"/>
                </a:lnTo>
                <a:lnTo>
                  <a:pt x="1460754" y="1270253"/>
                </a:lnTo>
                <a:lnTo>
                  <a:pt x="1461516" y="1270253"/>
                </a:lnTo>
                <a:close/>
              </a:path>
              <a:path w="4672330" h="1287145">
                <a:moveTo>
                  <a:pt x="1461516" y="912875"/>
                </a:moveTo>
                <a:lnTo>
                  <a:pt x="1460754" y="912875"/>
                </a:lnTo>
                <a:lnTo>
                  <a:pt x="1460754" y="913311"/>
                </a:lnTo>
                <a:lnTo>
                  <a:pt x="1461516" y="912875"/>
                </a:lnTo>
                <a:close/>
              </a:path>
              <a:path w="4672330" h="1287145">
                <a:moveTo>
                  <a:pt x="1466850" y="1272539"/>
                </a:moveTo>
                <a:lnTo>
                  <a:pt x="1460754" y="1270253"/>
                </a:lnTo>
                <a:lnTo>
                  <a:pt x="1460754" y="1279970"/>
                </a:lnTo>
                <a:lnTo>
                  <a:pt x="1466088" y="1282515"/>
                </a:lnTo>
                <a:lnTo>
                  <a:pt x="1466088" y="1272539"/>
                </a:lnTo>
                <a:lnTo>
                  <a:pt x="1466850" y="1272539"/>
                </a:lnTo>
                <a:close/>
              </a:path>
              <a:path w="4672330" h="1287145">
                <a:moveTo>
                  <a:pt x="1466850" y="910589"/>
                </a:moveTo>
                <a:lnTo>
                  <a:pt x="1466088" y="910589"/>
                </a:lnTo>
                <a:lnTo>
                  <a:pt x="1466088" y="910875"/>
                </a:lnTo>
                <a:lnTo>
                  <a:pt x="1466850" y="910589"/>
                </a:lnTo>
                <a:close/>
              </a:path>
              <a:path w="4672330" h="1287145">
                <a:moveTo>
                  <a:pt x="1472184" y="1274825"/>
                </a:moveTo>
                <a:lnTo>
                  <a:pt x="1466088" y="1272539"/>
                </a:lnTo>
                <a:lnTo>
                  <a:pt x="1466088" y="1282515"/>
                </a:lnTo>
                <a:lnTo>
                  <a:pt x="1469136" y="1283969"/>
                </a:lnTo>
                <a:lnTo>
                  <a:pt x="1471422" y="1284541"/>
                </a:lnTo>
                <a:lnTo>
                  <a:pt x="1471422" y="1274825"/>
                </a:lnTo>
                <a:lnTo>
                  <a:pt x="1472184" y="1274825"/>
                </a:lnTo>
                <a:close/>
              </a:path>
              <a:path w="4672330" h="1287145">
                <a:moveTo>
                  <a:pt x="1472184" y="908303"/>
                </a:moveTo>
                <a:lnTo>
                  <a:pt x="1471422" y="908303"/>
                </a:lnTo>
                <a:lnTo>
                  <a:pt x="1471422" y="908589"/>
                </a:lnTo>
                <a:lnTo>
                  <a:pt x="1472184" y="908303"/>
                </a:lnTo>
                <a:close/>
              </a:path>
              <a:path w="4672330" h="1287145">
                <a:moveTo>
                  <a:pt x="4610100" y="1286340"/>
                </a:moveTo>
                <a:lnTo>
                  <a:pt x="4610100" y="1277111"/>
                </a:lnTo>
                <a:lnTo>
                  <a:pt x="1482852" y="1277111"/>
                </a:lnTo>
                <a:lnTo>
                  <a:pt x="1477518" y="1276349"/>
                </a:lnTo>
                <a:lnTo>
                  <a:pt x="1471422" y="1274825"/>
                </a:lnTo>
                <a:lnTo>
                  <a:pt x="1471422" y="1284541"/>
                </a:lnTo>
                <a:lnTo>
                  <a:pt x="1475232" y="1285493"/>
                </a:lnTo>
                <a:lnTo>
                  <a:pt x="1488948" y="1287017"/>
                </a:lnTo>
                <a:lnTo>
                  <a:pt x="4604004" y="1287017"/>
                </a:lnTo>
                <a:lnTo>
                  <a:pt x="4610100" y="1286340"/>
                </a:lnTo>
                <a:close/>
              </a:path>
              <a:path w="4672330" h="1287145">
                <a:moveTo>
                  <a:pt x="1483614" y="906017"/>
                </a:moveTo>
                <a:lnTo>
                  <a:pt x="1482852" y="906017"/>
                </a:lnTo>
                <a:lnTo>
                  <a:pt x="1483614" y="906017"/>
                </a:lnTo>
                <a:close/>
              </a:path>
              <a:path w="4672330" h="1287145">
                <a:moveTo>
                  <a:pt x="1483614" y="1277111"/>
                </a:moveTo>
                <a:lnTo>
                  <a:pt x="1482852" y="1277016"/>
                </a:lnTo>
                <a:lnTo>
                  <a:pt x="1483614" y="1277111"/>
                </a:lnTo>
                <a:close/>
              </a:path>
              <a:path w="4672330" h="1287145">
                <a:moveTo>
                  <a:pt x="1965960" y="896111"/>
                </a:moveTo>
                <a:lnTo>
                  <a:pt x="1943738" y="896111"/>
                </a:lnTo>
                <a:lnTo>
                  <a:pt x="1963674" y="905255"/>
                </a:lnTo>
                <a:lnTo>
                  <a:pt x="1965960" y="896111"/>
                </a:lnTo>
                <a:close/>
              </a:path>
              <a:path w="4672330" h="1287145">
                <a:moveTo>
                  <a:pt x="4671822" y="1225295"/>
                </a:moveTo>
                <a:lnTo>
                  <a:pt x="4671822" y="957833"/>
                </a:lnTo>
                <a:lnTo>
                  <a:pt x="4671060" y="950975"/>
                </a:lnTo>
                <a:lnTo>
                  <a:pt x="4647104" y="911842"/>
                </a:lnTo>
                <a:lnTo>
                  <a:pt x="4604004" y="896111"/>
                </a:lnTo>
                <a:lnTo>
                  <a:pt x="2776728" y="896111"/>
                </a:lnTo>
                <a:lnTo>
                  <a:pt x="2778252" y="896873"/>
                </a:lnTo>
                <a:lnTo>
                  <a:pt x="2778252" y="906017"/>
                </a:lnTo>
                <a:lnTo>
                  <a:pt x="4610100" y="906102"/>
                </a:lnTo>
                <a:lnTo>
                  <a:pt x="4616196" y="906779"/>
                </a:lnTo>
                <a:lnTo>
                  <a:pt x="4616196" y="906970"/>
                </a:lnTo>
                <a:lnTo>
                  <a:pt x="4621530" y="908303"/>
                </a:lnTo>
                <a:lnTo>
                  <a:pt x="4632198" y="912875"/>
                </a:lnTo>
                <a:lnTo>
                  <a:pt x="4632198" y="913311"/>
                </a:lnTo>
                <a:lnTo>
                  <a:pt x="4636770" y="915923"/>
                </a:lnTo>
                <a:lnTo>
                  <a:pt x="4641342" y="919733"/>
                </a:lnTo>
                <a:lnTo>
                  <a:pt x="4641342" y="918971"/>
                </a:lnTo>
                <a:lnTo>
                  <a:pt x="4649724" y="927353"/>
                </a:lnTo>
                <a:lnTo>
                  <a:pt x="4649724" y="928268"/>
                </a:lnTo>
                <a:lnTo>
                  <a:pt x="4652772" y="931925"/>
                </a:lnTo>
                <a:lnTo>
                  <a:pt x="4652772" y="931163"/>
                </a:lnTo>
                <a:lnTo>
                  <a:pt x="4655820" y="936497"/>
                </a:lnTo>
                <a:lnTo>
                  <a:pt x="4660392" y="947165"/>
                </a:lnTo>
                <a:lnTo>
                  <a:pt x="4660392" y="950213"/>
                </a:lnTo>
                <a:lnTo>
                  <a:pt x="4661154" y="953261"/>
                </a:lnTo>
                <a:lnTo>
                  <a:pt x="4661154" y="952499"/>
                </a:lnTo>
                <a:lnTo>
                  <a:pt x="4662678" y="958595"/>
                </a:lnTo>
                <a:lnTo>
                  <a:pt x="4662678" y="1253337"/>
                </a:lnTo>
                <a:lnTo>
                  <a:pt x="4664202" y="1251203"/>
                </a:lnTo>
                <a:lnTo>
                  <a:pt x="4668774" y="1239011"/>
                </a:lnTo>
                <a:lnTo>
                  <a:pt x="4671060" y="1232153"/>
                </a:lnTo>
                <a:lnTo>
                  <a:pt x="4671822" y="1225295"/>
                </a:lnTo>
                <a:close/>
              </a:path>
              <a:path w="4672330" h="1287145">
                <a:moveTo>
                  <a:pt x="4610100" y="906102"/>
                </a:moveTo>
                <a:lnTo>
                  <a:pt x="4609338" y="906017"/>
                </a:lnTo>
                <a:lnTo>
                  <a:pt x="4610100" y="906102"/>
                </a:lnTo>
                <a:close/>
              </a:path>
              <a:path w="4672330" h="1287145">
                <a:moveTo>
                  <a:pt x="4616196" y="1285663"/>
                </a:moveTo>
                <a:lnTo>
                  <a:pt x="4616196" y="1276349"/>
                </a:lnTo>
                <a:lnTo>
                  <a:pt x="4609338" y="1277111"/>
                </a:lnTo>
                <a:lnTo>
                  <a:pt x="4610100" y="1277111"/>
                </a:lnTo>
                <a:lnTo>
                  <a:pt x="4610100" y="1286340"/>
                </a:lnTo>
                <a:lnTo>
                  <a:pt x="4616196" y="1285663"/>
                </a:lnTo>
                <a:close/>
              </a:path>
              <a:path w="4672330" h="1287145">
                <a:moveTo>
                  <a:pt x="4616196" y="906970"/>
                </a:moveTo>
                <a:lnTo>
                  <a:pt x="4616196" y="906779"/>
                </a:lnTo>
                <a:lnTo>
                  <a:pt x="4615434" y="906779"/>
                </a:lnTo>
                <a:lnTo>
                  <a:pt x="4616196" y="906970"/>
                </a:lnTo>
                <a:close/>
              </a:path>
              <a:path w="4672330" h="1287145">
                <a:moveTo>
                  <a:pt x="4632198" y="1280921"/>
                </a:moveTo>
                <a:lnTo>
                  <a:pt x="4632198" y="1270253"/>
                </a:lnTo>
                <a:lnTo>
                  <a:pt x="4621530" y="1274825"/>
                </a:lnTo>
                <a:lnTo>
                  <a:pt x="4615434" y="1276349"/>
                </a:lnTo>
                <a:lnTo>
                  <a:pt x="4616196" y="1276349"/>
                </a:lnTo>
                <a:lnTo>
                  <a:pt x="4616196" y="1285663"/>
                </a:lnTo>
                <a:lnTo>
                  <a:pt x="4617720" y="1285493"/>
                </a:lnTo>
                <a:lnTo>
                  <a:pt x="4624578" y="1283969"/>
                </a:lnTo>
                <a:lnTo>
                  <a:pt x="4630674" y="1281683"/>
                </a:lnTo>
                <a:lnTo>
                  <a:pt x="4632198" y="1280921"/>
                </a:lnTo>
                <a:close/>
              </a:path>
              <a:path w="4672330" h="1287145">
                <a:moveTo>
                  <a:pt x="4632198" y="913311"/>
                </a:moveTo>
                <a:lnTo>
                  <a:pt x="4632198" y="912875"/>
                </a:lnTo>
                <a:lnTo>
                  <a:pt x="4631436" y="912875"/>
                </a:lnTo>
                <a:lnTo>
                  <a:pt x="4632198" y="913311"/>
                </a:lnTo>
                <a:close/>
              </a:path>
              <a:path w="4672330" h="1287145">
                <a:moveTo>
                  <a:pt x="4649724" y="1269110"/>
                </a:moveTo>
                <a:lnTo>
                  <a:pt x="4649724" y="1255775"/>
                </a:lnTo>
                <a:lnTo>
                  <a:pt x="4641342" y="1264157"/>
                </a:lnTo>
                <a:lnTo>
                  <a:pt x="4641342" y="1263395"/>
                </a:lnTo>
                <a:lnTo>
                  <a:pt x="4636770" y="1267205"/>
                </a:lnTo>
                <a:lnTo>
                  <a:pt x="4631436" y="1270253"/>
                </a:lnTo>
                <a:lnTo>
                  <a:pt x="4632198" y="1270253"/>
                </a:lnTo>
                <a:lnTo>
                  <a:pt x="4632198" y="1280921"/>
                </a:lnTo>
                <a:lnTo>
                  <a:pt x="4636770" y="1278635"/>
                </a:lnTo>
                <a:lnTo>
                  <a:pt x="4647438" y="1271015"/>
                </a:lnTo>
                <a:lnTo>
                  <a:pt x="4649724" y="1269110"/>
                </a:lnTo>
                <a:close/>
              </a:path>
              <a:path w="4672330" h="1287145">
                <a:moveTo>
                  <a:pt x="4649724" y="928268"/>
                </a:moveTo>
                <a:lnTo>
                  <a:pt x="4649724" y="927353"/>
                </a:lnTo>
                <a:lnTo>
                  <a:pt x="4648962" y="927353"/>
                </a:lnTo>
                <a:lnTo>
                  <a:pt x="4649724" y="928268"/>
                </a:lnTo>
                <a:close/>
              </a:path>
              <a:path w="4672330" h="1287145">
                <a:moveTo>
                  <a:pt x="4660392" y="1256537"/>
                </a:moveTo>
                <a:lnTo>
                  <a:pt x="4660392" y="1235963"/>
                </a:lnTo>
                <a:lnTo>
                  <a:pt x="4655820" y="1246631"/>
                </a:lnTo>
                <a:lnTo>
                  <a:pt x="4652772" y="1251965"/>
                </a:lnTo>
                <a:lnTo>
                  <a:pt x="4652772" y="1251203"/>
                </a:lnTo>
                <a:lnTo>
                  <a:pt x="4648962" y="1255775"/>
                </a:lnTo>
                <a:lnTo>
                  <a:pt x="4649724" y="1255775"/>
                </a:lnTo>
                <a:lnTo>
                  <a:pt x="4649724" y="1269110"/>
                </a:lnTo>
                <a:lnTo>
                  <a:pt x="4652010" y="1267205"/>
                </a:lnTo>
                <a:lnTo>
                  <a:pt x="4656582" y="1261871"/>
                </a:lnTo>
                <a:lnTo>
                  <a:pt x="4660392" y="1256537"/>
                </a:lnTo>
                <a:close/>
              </a:path>
              <a:path w="4672330" h="1287145">
                <a:moveTo>
                  <a:pt x="4660392" y="950213"/>
                </a:moveTo>
                <a:lnTo>
                  <a:pt x="4660392" y="947165"/>
                </a:lnTo>
                <a:lnTo>
                  <a:pt x="4659630" y="947165"/>
                </a:lnTo>
                <a:lnTo>
                  <a:pt x="4660392" y="950213"/>
                </a:lnTo>
                <a:close/>
              </a:path>
              <a:path w="4672330" h="1287145">
                <a:moveTo>
                  <a:pt x="4662678" y="1253337"/>
                </a:moveTo>
                <a:lnTo>
                  <a:pt x="4662678" y="1224533"/>
                </a:lnTo>
                <a:lnTo>
                  <a:pt x="4661154" y="1230629"/>
                </a:lnTo>
                <a:lnTo>
                  <a:pt x="4661154" y="1229867"/>
                </a:lnTo>
                <a:lnTo>
                  <a:pt x="4659630" y="1235963"/>
                </a:lnTo>
                <a:lnTo>
                  <a:pt x="4660392" y="1235963"/>
                </a:lnTo>
                <a:lnTo>
                  <a:pt x="4660392" y="1256537"/>
                </a:lnTo>
                <a:lnTo>
                  <a:pt x="4662678" y="1253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sz="half" idx="3"/>
          </p:nvPr>
        </p:nvSpPr>
        <p:spPr>
          <a:xfrm>
            <a:off x="5474341" y="1690535"/>
            <a:ext cx="3935729" cy="42244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34670" marR="173355" algn="just">
              <a:lnSpc>
                <a:spcPct val="98100"/>
              </a:lnSpc>
              <a:spcBef>
                <a:spcPts val="140"/>
              </a:spcBef>
            </a:pPr>
            <a:r>
              <a:rPr dirty="0"/>
              <a:t>当分组长度较小时，攻击者通过 穷举明文空间，得到密码变换规 </a:t>
            </a:r>
            <a:r>
              <a:rPr spc="-5" dirty="0"/>
              <a:t>律，难于抵</a:t>
            </a:r>
            <a:r>
              <a:rPr spc="5" dirty="0"/>
              <a:t>御</a:t>
            </a:r>
            <a:r>
              <a:rPr dirty="0">
                <a:solidFill>
                  <a:srgbClr val="FD1813"/>
                </a:solidFill>
              </a:rPr>
              <a:t>选择明文攻击</a:t>
            </a:r>
            <a:r>
              <a:rPr spc="-10" dirty="0"/>
              <a:t>。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pc="-10" dirty="0"/>
          </a:p>
          <a:p>
            <a:pPr marL="12700" marR="5080" algn="just">
              <a:lnSpc>
                <a:spcPct val="98100"/>
              </a:lnSpc>
            </a:pPr>
            <a:r>
              <a:rPr dirty="0"/>
              <a:t>如果密钥量小，攻击者可以有效地通过 </a:t>
            </a:r>
            <a:r>
              <a:rPr spc="-5" dirty="0">
                <a:solidFill>
                  <a:srgbClr val="FD1813"/>
                </a:solidFill>
              </a:rPr>
              <a:t>穷举密钥</a:t>
            </a:r>
            <a:r>
              <a:rPr dirty="0"/>
              <a:t>，对密文进行解密，以得到有 意义的明文，难于抵</a:t>
            </a:r>
            <a:r>
              <a:rPr spc="-5" dirty="0"/>
              <a:t>御</a:t>
            </a:r>
            <a:r>
              <a:rPr dirty="0">
                <a:solidFill>
                  <a:srgbClr val="FD1813"/>
                </a:solidFill>
              </a:rPr>
              <a:t>唯密文攻击</a:t>
            </a:r>
            <a:r>
              <a:rPr spc="-10" dirty="0"/>
              <a:t>。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 marL="331470" marR="143510">
              <a:lnSpc>
                <a:spcPts val="2080"/>
              </a:lnSpc>
              <a:spcBef>
                <a:spcPts val="5"/>
              </a:spcBef>
            </a:pPr>
            <a:endParaRPr lang="en-US" altLang="zh-CN" spc="-5" dirty="0"/>
          </a:p>
          <a:p>
            <a:pPr marL="331470" marR="143510">
              <a:lnSpc>
                <a:spcPts val="2080"/>
              </a:lnSpc>
              <a:spcBef>
                <a:spcPts val="5"/>
              </a:spcBef>
            </a:pPr>
            <a:r>
              <a:rPr spc="-5" dirty="0" err="1"/>
              <a:t>使攻击者除</a:t>
            </a:r>
            <a:r>
              <a:rPr spc="5" dirty="0" err="1"/>
              <a:t>了</a:t>
            </a:r>
            <a:r>
              <a:rPr dirty="0" err="1">
                <a:solidFill>
                  <a:srgbClr val="FD1813"/>
                </a:solidFill>
              </a:rPr>
              <a:t>穷举法攻击</a:t>
            </a:r>
            <a:r>
              <a:rPr dirty="0" err="1"/>
              <a:t>以外</a:t>
            </a:r>
            <a:r>
              <a:rPr dirty="0"/>
              <a:t>，  找不到其他简洁的数学破译方法。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</a:pPr>
            <a:r>
              <a:rPr dirty="0"/>
              <a:t>便于软件和硬件实现，</a:t>
            </a:r>
            <a:r>
              <a:rPr dirty="0">
                <a:solidFill>
                  <a:srgbClr val="FF0000"/>
                </a:solidFill>
              </a:rPr>
              <a:t>性能好</a:t>
            </a:r>
            <a:r>
              <a:rPr spc="-10" dirty="0"/>
              <a:t>。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9213165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灯片编号占位符 4">
            <a:extLst>
              <a:ext uri="{FF2B5EF4-FFF2-40B4-BE49-F238E27FC236}">
                <a16:creationId xmlns:a16="http://schemas.microsoft.com/office/drawing/2014/main" id="{102A5228-E6D8-45A7-BB08-3342666316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0B675AB-085C-4BA5-AFE1-89C97A26C6CA}" type="slidenum">
              <a:rPr lang="en-US" altLang="zh-CN" sz="1600"/>
              <a:pPr algn="r"/>
              <a:t>80</a:t>
            </a:fld>
            <a:endParaRPr lang="en-US" altLang="zh-CN" sz="1600"/>
          </a:p>
        </p:txBody>
      </p:sp>
      <p:graphicFrame>
        <p:nvGraphicFramePr>
          <p:cNvPr id="112644" name="Object 2">
            <a:extLst>
              <a:ext uri="{FF2B5EF4-FFF2-40B4-BE49-F238E27FC236}">
                <a16:creationId xmlns:a16="http://schemas.microsoft.com/office/drawing/2014/main" id="{09093A70-44E7-4A57-B03E-D271EFCD7F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2900" y="2181226"/>
          <a:ext cx="78184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3" r:id="rId3" imgW="2806700" imgH="1066800" progId="Equation.DSMT4">
                  <p:embed/>
                </p:oleObj>
              </mc:Choice>
              <mc:Fallback>
                <p:oleObj r:id="rId3" imgW="2806700" imgH="1066800" progId="Equation.DSMT4">
                  <p:embed/>
                  <p:pic>
                    <p:nvPicPr>
                      <p:cNvPr id="112644" name="Object 2">
                        <a:extLst>
                          <a:ext uri="{FF2B5EF4-FFF2-40B4-BE49-F238E27FC236}">
                            <a16:creationId xmlns:a16="http://schemas.microsoft.com/office/drawing/2014/main" id="{09093A70-44E7-4A57-B03E-D271EFCD7F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181226"/>
                        <a:ext cx="781843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矩形 6">
            <a:extLst>
              <a:ext uri="{FF2B5EF4-FFF2-40B4-BE49-F238E27FC236}">
                <a16:creationId xmlns:a16="http://schemas.microsoft.com/office/drawing/2014/main" id="{F5041A60-991C-4582-86E3-4CBFB650A5EB}"/>
              </a:ext>
            </a:extLst>
          </p:cNvPr>
          <p:cNvSpPr/>
          <p:nvPr/>
        </p:nvSpPr>
        <p:spPr>
          <a:xfrm>
            <a:off x="931545" y="279393"/>
            <a:ext cx="5897881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</a:t>
            </a: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淆(MixColumn)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数学基础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0AD1E57-5DE3-427F-AC8B-C969D3153F49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列混淆的数学基础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灯片编号占位符 4">
            <a:extLst>
              <a:ext uri="{FF2B5EF4-FFF2-40B4-BE49-F238E27FC236}">
                <a16:creationId xmlns:a16="http://schemas.microsoft.com/office/drawing/2014/main" id="{C814CC35-0FB5-4819-A449-79087BBDAA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8F265C4-28E4-48B5-AAFC-5F4C5C3CC379}" type="slidenum">
              <a:rPr lang="en-US" altLang="zh-CN" sz="1600"/>
              <a:pPr algn="r"/>
              <a:t>81</a:t>
            </a:fld>
            <a:endParaRPr lang="en-US" altLang="zh-CN" sz="1600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4C96591-D167-4E02-9BF6-F16AF3ACE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1495425"/>
            <a:ext cx="8839200" cy="219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对于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位的二进制来说，使用域上的乘法乘以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0x02(00000010)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等价于左移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位，再根据情况同（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0001 1011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）进行异或运算。即</a:t>
            </a:r>
            <a:endParaRPr lang="en-US" altLang="zh-CN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44387" name="Object 3">
            <a:extLst>
              <a:ext uri="{FF2B5EF4-FFF2-40B4-BE49-F238E27FC236}">
                <a16:creationId xmlns:a16="http://schemas.microsoft.com/office/drawing/2014/main" id="{7D40610E-67A0-4AD9-ADA1-49B681CCE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86482"/>
              </p:ext>
            </p:extLst>
          </p:nvPr>
        </p:nvGraphicFramePr>
        <p:xfrm>
          <a:off x="2222501" y="3019425"/>
          <a:ext cx="646112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4" r:id="rId3" imgW="2692400" imgH="762000" progId="Equation.DSMT4">
                  <p:embed/>
                </p:oleObj>
              </mc:Choice>
              <mc:Fallback>
                <p:oleObj r:id="rId3" imgW="2692400" imgH="762000" progId="Equation.DSMT4">
                  <p:embed/>
                  <p:pic>
                    <p:nvPicPr>
                      <p:cNvPr id="144387" name="Object 3">
                        <a:extLst>
                          <a:ext uri="{FF2B5EF4-FFF2-40B4-BE49-F238E27FC236}">
                            <a16:creationId xmlns:a16="http://schemas.microsoft.com/office/drawing/2014/main" id="{7D40610E-67A0-4AD9-ADA1-49B681CCE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1" y="3019425"/>
                        <a:ext cx="646112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7" name="矩形 6">
            <a:extLst>
              <a:ext uri="{FF2B5EF4-FFF2-40B4-BE49-F238E27FC236}">
                <a16:creationId xmlns:a16="http://schemas.microsoft.com/office/drawing/2014/main" id="{9EB96563-FE75-44F2-B6B3-46FE2E744928}"/>
              </a:ext>
            </a:extLst>
          </p:cNvPr>
          <p:cNvSpPr/>
          <p:nvPr/>
        </p:nvSpPr>
        <p:spPr>
          <a:xfrm>
            <a:off x="1158240" y="354967"/>
            <a:ext cx="4983480" cy="64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</a:t>
            </a: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淆(MixColumn)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</a:p>
        </p:txBody>
      </p:sp>
      <p:graphicFrame>
        <p:nvGraphicFramePr>
          <p:cNvPr id="144389" name="Object 5">
            <a:extLst>
              <a:ext uri="{FF2B5EF4-FFF2-40B4-BE49-F238E27FC236}">
                <a16:creationId xmlns:a16="http://schemas.microsoft.com/office/drawing/2014/main" id="{74867346-7047-41FE-A712-E28BBB2A4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0341785"/>
              </p:ext>
            </p:extLst>
          </p:nvPr>
        </p:nvGraphicFramePr>
        <p:xfrm>
          <a:off x="2374900" y="5234489"/>
          <a:ext cx="6013450" cy="121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5" r:id="rId5" imgW="2514600" imgH="508000" progId="Equation.DSMT4">
                  <p:embed/>
                </p:oleObj>
              </mc:Choice>
              <mc:Fallback>
                <p:oleObj r:id="rId5" imgW="2514600" imgH="508000" progId="Equation.DSMT4">
                  <p:embed/>
                  <p:pic>
                    <p:nvPicPr>
                      <p:cNvPr id="144389" name="Object 5">
                        <a:extLst>
                          <a:ext uri="{FF2B5EF4-FFF2-40B4-BE49-F238E27FC236}">
                            <a16:creationId xmlns:a16="http://schemas.microsoft.com/office/drawing/2014/main" id="{74867346-7047-41FE-A712-E28BBB2A4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234489"/>
                        <a:ext cx="6013450" cy="1213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bject 2">
            <a:extLst>
              <a:ext uri="{FF2B5EF4-FFF2-40B4-BE49-F238E27FC236}">
                <a16:creationId xmlns:a16="http://schemas.microsoft.com/office/drawing/2014/main" id="{4FE74A02-391E-4553-8D33-9C6146DA005A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列混淆计算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灯片编号占位符 4">
            <a:extLst>
              <a:ext uri="{FF2B5EF4-FFF2-40B4-BE49-F238E27FC236}">
                <a16:creationId xmlns:a16="http://schemas.microsoft.com/office/drawing/2014/main" id="{90D34282-E84B-4323-825D-95E7ED9DFC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6FBA682C-5975-48F4-9243-8EB4A36E9339}" type="slidenum">
              <a:rPr lang="en-US" altLang="zh-CN" sz="1600"/>
              <a:pPr algn="r"/>
              <a:t>82</a:t>
            </a:fld>
            <a:endParaRPr lang="en-US" altLang="zh-CN" sz="1600"/>
          </a:p>
        </p:txBody>
      </p:sp>
      <p:sp>
        <p:nvSpPr>
          <p:cNvPr id="111619" name="矩形 6">
            <a:extLst>
              <a:ext uri="{FF2B5EF4-FFF2-40B4-BE49-F238E27FC236}">
                <a16:creationId xmlns:a16="http://schemas.microsoft.com/office/drawing/2014/main" id="{7F801CFD-4DD3-483C-828A-EA7795367BAC}"/>
              </a:ext>
            </a:extLst>
          </p:cNvPr>
          <p:cNvSpPr/>
          <p:nvPr/>
        </p:nvSpPr>
        <p:spPr>
          <a:xfrm>
            <a:off x="855979" y="354967"/>
            <a:ext cx="4983480" cy="645159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</a:t>
            </a: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淆(MixColumn)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7F7C9CA-BA53-43B2-905A-F7CF03542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1495425"/>
            <a:ext cx="88392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对于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位的二进制来说，使用域上的乘法乘以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0x03(00000011)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可以拆分为先分别乘以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(0000 0001)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(0000 0010), </a:t>
            </a:r>
            <a:r>
              <a:rPr lang="zh-CN" altLang="en-US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再将两个乘积异或：</a:t>
            </a:r>
            <a:endParaRPr lang="en-US" altLang="zh-CN" sz="2400" dirty="0">
              <a:solidFill>
                <a:srgbClr val="0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4694" name="Object 2">
            <a:extLst>
              <a:ext uri="{FF2B5EF4-FFF2-40B4-BE49-F238E27FC236}">
                <a16:creationId xmlns:a16="http://schemas.microsoft.com/office/drawing/2014/main" id="{01D4C308-92F6-49DC-85D4-8259E8CB27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6300" y="1957388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7" r:id="rId3" imgW="435285" imgH="677109" progId="Equation.DSMT4">
                  <p:embed/>
                </p:oleObj>
              </mc:Choice>
              <mc:Fallback>
                <p:oleObj r:id="rId3" imgW="435285" imgH="677109" progId="Equation.DSMT4">
                  <p:embed/>
                  <p:pic>
                    <p:nvPicPr>
                      <p:cNvPr id="114694" name="Object 2">
                        <a:extLst>
                          <a:ext uri="{FF2B5EF4-FFF2-40B4-BE49-F238E27FC236}">
                            <a16:creationId xmlns:a16="http://schemas.microsoft.com/office/drawing/2014/main" id="{01D4C308-92F6-49DC-85D4-8259E8CB27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300" y="1957388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1" name="Object 3">
            <a:extLst>
              <a:ext uri="{FF2B5EF4-FFF2-40B4-BE49-F238E27FC236}">
                <a16:creationId xmlns:a16="http://schemas.microsoft.com/office/drawing/2014/main" id="{78EA0847-A715-41F3-8D04-B87A0B10B6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0726" y="3321051"/>
          <a:ext cx="75025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8" r:id="rId5" imgW="3479800" imgH="812800" progId="Equation.DSMT4">
                  <p:embed/>
                </p:oleObj>
              </mc:Choice>
              <mc:Fallback>
                <p:oleObj r:id="rId5" imgW="3479800" imgH="812800" progId="Equation.DSMT4">
                  <p:embed/>
                  <p:pic>
                    <p:nvPicPr>
                      <p:cNvPr id="145411" name="Object 3">
                        <a:extLst>
                          <a:ext uri="{FF2B5EF4-FFF2-40B4-BE49-F238E27FC236}">
                            <a16:creationId xmlns:a16="http://schemas.microsoft.com/office/drawing/2014/main" id="{78EA0847-A715-41F3-8D04-B87A0B10B6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6" y="3321051"/>
                        <a:ext cx="7502525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3" name="Object 5">
            <a:extLst>
              <a:ext uri="{FF2B5EF4-FFF2-40B4-BE49-F238E27FC236}">
                <a16:creationId xmlns:a16="http://schemas.microsoft.com/office/drawing/2014/main" id="{AA60C2B4-801D-463B-9180-8C818E0223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73670"/>
              </p:ext>
            </p:extLst>
          </p:nvPr>
        </p:nvGraphicFramePr>
        <p:xfrm>
          <a:off x="1993901" y="5229225"/>
          <a:ext cx="5486399" cy="1500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9" r:id="rId7" imgW="2552700" imgH="698500" progId="Equation.DSMT4">
                  <p:embed/>
                </p:oleObj>
              </mc:Choice>
              <mc:Fallback>
                <p:oleObj r:id="rId7" imgW="2552700" imgH="698500" progId="Equation.DSMT4">
                  <p:embed/>
                  <p:pic>
                    <p:nvPicPr>
                      <p:cNvPr id="145413" name="Object 5">
                        <a:extLst>
                          <a:ext uri="{FF2B5EF4-FFF2-40B4-BE49-F238E27FC236}">
                            <a16:creationId xmlns:a16="http://schemas.microsoft.com/office/drawing/2014/main" id="{AA60C2B4-801D-463B-9180-8C818E0223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1" y="5229225"/>
                        <a:ext cx="5486399" cy="1500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bject 2">
            <a:extLst>
              <a:ext uri="{FF2B5EF4-FFF2-40B4-BE49-F238E27FC236}">
                <a16:creationId xmlns:a16="http://schemas.microsoft.com/office/drawing/2014/main" id="{12ADA7D1-851B-4EB8-B5C2-E31BBE5835B9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列混淆计算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灯片编号占位符 4">
            <a:extLst>
              <a:ext uri="{FF2B5EF4-FFF2-40B4-BE49-F238E27FC236}">
                <a16:creationId xmlns:a16="http://schemas.microsoft.com/office/drawing/2014/main" id="{DF900465-A9AB-42CC-8EB0-7A94D3D1EE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C1B52D7-B0F8-4D56-BECC-29099A692F5F}" type="slidenum">
              <a:rPr lang="en-US" altLang="zh-CN" sz="1600"/>
              <a:pPr algn="r"/>
              <a:t>83</a:t>
            </a:fld>
            <a:endParaRPr lang="en-US" altLang="zh-CN" sz="1600"/>
          </a:p>
        </p:txBody>
      </p:sp>
      <p:sp>
        <p:nvSpPr>
          <p:cNvPr id="112643" name="矩形 6">
            <a:extLst>
              <a:ext uri="{FF2B5EF4-FFF2-40B4-BE49-F238E27FC236}">
                <a16:creationId xmlns:a16="http://schemas.microsoft.com/office/drawing/2014/main" id="{8E304483-307C-4631-BEE6-150BFB6307BB}"/>
              </a:ext>
            </a:extLst>
          </p:cNvPr>
          <p:cNvSpPr/>
          <p:nvPr/>
        </p:nvSpPr>
        <p:spPr>
          <a:xfrm>
            <a:off x="865504" y="337821"/>
            <a:ext cx="4983480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</a:t>
            </a:r>
            <a:r>
              <a:rPr lang="en-US" altLang="zh-CN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淆(MixColumn)</a:t>
            </a:r>
            <a:r>
              <a:rPr lang="zh-CN" altLang="en-US" sz="3600" noProof="1">
                <a:ln w="10160">
                  <a:noFill/>
                  <a:prstDash val="solid"/>
                </a:ln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</a:p>
        </p:txBody>
      </p:sp>
      <p:graphicFrame>
        <p:nvGraphicFramePr>
          <p:cNvPr id="115717" name="Object 2">
            <a:extLst>
              <a:ext uri="{FF2B5EF4-FFF2-40B4-BE49-F238E27FC236}">
                <a16:creationId xmlns:a16="http://schemas.microsoft.com/office/drawing/2014/main" id="{992B5F49-9C8D-494A-A9DD-5DD445987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055139"/>
              </p:ext>
            </p:extLst>
          </p:nvPr>
        </p:nvGraphicFramePr>
        <p:xfrm>
          <a:off x="1612265" y="2028825"/>
          <a:ext cx="65532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3" name="Equation" r:id="rId3" imgW="3047760" imgH="634680" progId="Equation.DSMT4">
                  <p:embed/>
                </p:oleObj>
              </mc:Choice>
              <mc:Fallback>
                <p:oleObj name="Equation" r:id="rId3" imgW="3047760" imgH="634680" progId="Equation.DSMT4">
                  <p:embed/>
                  <p:pic>
                    <p:nvPicPr>
                      <p:cNvPr id="115717" name="Object 2">
                        <a:extLst>
                          <a:ext uri="{FF2B5EF4-FFF2-40B4-BE49-F238E27FC236}">
                            <a16:creationId xmlns:a16="http://schemas.microsoft.com/office/drawing/2014/main" id="{992B5F49-9C8D-494A-A9DD-5DD445987B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265" y="2028825"/>
                        <a:ext cx="65532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9A9D392B-A47A-403F-ADEF-BF04BD3C3C75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32873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列混淆计算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grpSp>
        <p:nvGrpSpPr>
          <p:cNvPr id="7" name="组合 16">
            <a:extLst>
              <a:ext uri="{FF2B5EF4-FFF2-40B4-BE49-F238E27FC236}">
                <a16:creationId xmlns:a16="http://schemas.microsoft.com/office/drawing/2014/main" id="{B72BF33D-426D-4053-9A66-5B3C1D581066}"/>
              </a:ext>
            </a:extLst>
          </p:cNvPr>
          <p:cNvGrpSpPr>
            <a:grpSpLocks/>
          </p:cNvGrpSpPr>
          <p:nvPr/>
        </p:nvGrpSpPr>
        <p:grpSpPr bwMode="auto">
          <a:xfrm>
            <a:off x="5499100" y="4010025"/>
            <a:ext cx="3619500" cy="1905000"/>
            <a:chOff x="5880100" y="4465637"/>
            <a:chExt cx="3619153" cy="1905000"/>
          </a:xfrm>
        </p:grpSpPr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E30B25D1-A415-4910-87E3-196C4E3BAA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7738" y="5151437"/>
              <a:ext cx="174608" cy="417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1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1">
              <a:extLst>
                <a:ext uri="{FF2B5EF4-FFF2-40B4-BE49-F238E27FC236}">
                  <a16:creationId xmlns:a16="http://schemas.microsoft.com/office/drawing/2014/main" id="{EBCB5CA1-B99E-4717-BE25-CF14C35FE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8701" y="4567237"/>
              <a:ext cx="2590552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3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87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6E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46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03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02</a:t>
              </a:r>
              <a:r>
                <a:rPr lang="en-US" altLang="zh-CN" sz="2400" b="1">
                  <a:latin typeface="Times New Roman" panose="02020603050405020304" pitchFamily="18" charset="0"/>
                </a:rPr>
                <a:t>   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A6</a:t>
              </a:r>
            </a:p>
          </p:txBody>
        </p:sp>
        <p:sp>
          <p:nvSpPr>
            <p:cNvPr id="10" name="TextBox 1">
              <a:extLst>
                <a:ext uri="{FF2B5EF4-FFF2-40B4-BE49-F238E27FC236}">
                  <a16:creationId xmlns:a16="http://schemas.microsoft.com/office/drawing/2014/main" id="{AFD2BBCF-AC03-4A17-A86D-58A9743257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7088" y="4567237"/>
              <a:ext cx="428584" cy="180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23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47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37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94</a:t>
              </a:r>
            </a:p>
            <a:p>
              <a:pPr>
                <a:lnSpc>
                  <a:spcPts val="1000"/>
                </a:lnSpc>
              </a:pPr>
              <a:endParaRPr lang="en-US" altLang="zh-CN" sz="2400" b="1">
                <a:latin typeface="Times New Roman" panose="02020603050405020304" pitchFamily="18" charset="0"/>
              </a:endParaRPr>
            </a:p>
            <a:p>
              <a:pPr>
                <a:lnSpc>
                  <a:spcPts val="2800"/>
                </a:lnSpc>
              </a:pPr>
              <a:r>
                <a:rPr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ED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BF56A51-A9B2-4BB4-BD2A-B1D3D4605561}"/>
                </a:ext>
              </a:extLst>
            </p:cNvPr>
            <p:cNvCxnSpPr/>
            <p:nvPr/>
          </p:nvCxnSpPr>
          <p:spPr>
            <a:xfrm>
              <a:off x="5880100" y="44656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3C8177D-C3F4-4C26-BBB0-6EC60A8C84D6}"/>
                </a:ext>
              </a:extLst>
            </p:cNvPr>
            <p:cNvCxnSpPr/>
            <p:nvPr/>
          </p:nvCxnSpPr>
          <p:spPr>
            <a:xfrm>
              <a:off x="6413449" y="44656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9791142B-0D39-4F4B-AD24-B90589077179}"/>
                </a:ext>
              </a:extLst>
            </p:cNvPr>
            <p:cNvCxnSpPr/>
            <p:nvPr/>
          </p:nvCxnSpPr>
          <p:spPr>
            <a:xfrm>
              <a:off x="6870605" y="44656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35F2A45-C800-4044-BCD3-283E977645BB}"/>
                </a:ext>
              </a:extLst>
            </p:cNvPr>
            <p:cNvCxnSpPr/>
            <p:nvPr/>
          </p:nvCxnSpPr>
          <p:spPr>
            <a:xfrm>
              <a:off x="8851615" y="45418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04DD009-2216-4F7F-8F74-AACFED753748}"/>
                </a:ext>
              </a:extLst>
            </p:cNvPr>
            <p:cNvCxnSpPr/>
            <p:nvPr/>
          </p:nvCxnSpPr>
          <p:spPr>
            <a:xfrm>
              <a:off x="9004000" y="45418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988A7F0-6910-42A2-9B3F-35C586176991}"/>
                </a:ext>
              </a:extLst>
            </p:cNvPr>
            <p:cNvCxnSpPr/>
            <p:nvPr/>
          </p:nvCxnSpPr>
          <p:spPr>
            <a:xfrm>
              <a:off x="9461157" y="4541837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064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列混淆评价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84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460500" y="1685925"/>
            <a:ext cx="7682230" cy="430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56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列混淆变换的矩阵系数是基于在码字间有最大距离的</a:t>
            </a:r>
            <a:endParaRPr sz="2400" dirty="0">
              <a:latin typeface="宋体"/>
              <a:cs typeface="宋体"/>
            </a:endParaRPr>
          </a:p>
          <a:p>
            <a:pPr marL="12700" marR="5080" algn="just">
              <a:lnSpc>
                <a:spcPct val="175000"/>
              </a:lnSpc>
            </a:pPr>
            <a:r>
              <a:rPr sz="2400" b="1" dirty="0">
                <a:latin typeface="宋体"/>
                <a:cs typeface="宋体"/>
              </a:rPr>
              <a:t>线性编码，这使得在每列的所有字节中有良好的混淆性。 列混淆变换和行移位变换使得在经过几轮变换后，所有的 输出位均与所有的输入位相关。</a:t>
            </a:r>
            <a:endParaRPr sz="2400" dirty="0">
              <a:latin typeface="宋体"/>
              <a:cs typeface="宋体"/>
            </a:endParaRPr>
          </a:p>
          <a:p>
            <a:pPr marL="12700" marR="5080" indent="667385" algn="just">
              <a:lnSpc>
                <a:spcPct val="175000"/>
              </a:lnSpc>
              <a:spcBef>
                <a:spcPts val="575"/>
              </a:spcBef>
            </a:pPr>
            <a:r>
              <a:rPr sz="2400" b="1" dirty="0">
                <a:latin typeface="宋体"/>
                <a:cs typeface="宋体"/>
              </a:rPr>
              <a:t>此外，列混淆变换的系数，</a:t>
            </a:r>
            <a:r>
              <a:rPr sz="2400" b="1" spc="-5" dirty="0">
                <a:latin typeface="宋体"/>
                <a:cs typeface="宋体"/>
              </a:rPr>
              <a:t>即</a:t>
            </a:r>
            <a:r>
              <a:rPr sz="2400" b="1" dirty="0">
                <a:latin typeface="Arial"/>
                <a:cs typeface="Arial"/>
              </a:rPr>
              <a:t>{01}</a:t>
            </a:r>
            <a:r>
              <a:rPr sz="2400" b="1" dirty="0">
                <a:latin typeface="宋体"/>
                <a:cs typeface="宋体"/>
              </a:rPr>
              <a:t>，</a:t>
            </a:r>
            <a:r>
              <a:rPr sz="2400" b="1" dirty="0">
                <a:latin typeface="Arial"/>
                <a:cs typeface="Arial"/>
              </a:rPr>
              <a:t>{02}</a:t>
            </a:r>
            <a:r>
              <a:rPr sz="2400" b="1" dirty="0">
                <a:latin typeface="宋体"/>
                <a:cs typeface="宋体"/>
              </a:rPr>
              <a:t>，</a:t>
            </a:r>
            <a:r>
              <a:rPr sz="2400" b="1" dirty="0">
                <a:latin typeface="Arial"/>
                <a:cs typeface="Arial"/>
              </a:rPr>
              <a:t>{03}</a:t>
            </a:r>
            <a:r>
              <a:rPr sz="2400" b="1" dirty="0">
                <a:latin typeface="宋体"/>
                <a:cs typeface="宋体"/>
              </a:rPr>
              <a:t>是基 于算法执行效率考虑的，而逆向列混淆变换中的系数并不 是出于效率的考虑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加密被视为比解密更重要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4445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3200" b="1" spc="-5" dirty="0">
                <a:solidFill>
                  <a:srgbClr val="000000"/>
                </a:solidFill>
                <a:latin typeface="Arial"/>
                <a:cs typeface="Arial"/>
              </a:rPr>
              <a:t>(4)</a:t>
            </a:r>
            <a:r>
              <a:rPr sz="3200" b="1" spc="-5" dirty="0" err="1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 err="1">
                <a:solidFill>
                  <a:srgbClr val="000000"/>
                </a:solidFill>
                <a:latin typeface="黑体"/>
                <a:cs typeface="黑体"/>
              </a:rPr>
              <a:t>的轮密钥加变换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95226" y="1471676"/>
            <a:ext cx="682377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2400" b="1" spc="-10" dirty="0">
                <a:latin typeface="楷体"/>
                <a:cs typeface="楷体"/>
              </a:rPr>
              <a:t>上</a:t>
            </a:r>
            <a:endParaRPr lang="en-US" altLang="zh-CN" sz="2400" b="1" spc="-10" dirty="0">
              <a:latin typeface="楷体"/>
              <a:cs typeface="楷体"/>
            </a:endParaRPr>
          </a:p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lang="zh-CN" altLang="en-US" sz="2400" b="1" spc="-10" dirty="0">
                <a:latin typeface="楷体" panose="02010609060101010101" pitchFamily="49" charset="-122"/>
                <a:ea typeface="楷体" panose="02010609060101010101" pitchFamily="49" charset="-122"/>
                <a:cs typeface="楷体"/>
              </a:rPr>
              <a:t>轮</a:t>
            </a:r>
            <a:r>
              <a:rPr sz="2400" b="1" spc="-10" dirty="0">
                <a:latin typeface="楷体"/>
                <a:cs typeface="楷体"/>
              </a:rPr>
              <a:t> 结 果 与 子 密 钥 进 行 </a:t>
            </a:r>
            <a:r>
              <a:rPr sz="2400" b="1" spc="-10" dirty="0">
                <a:solidFill>
                  <a:srgbClr val="0000FF"/>
                </a:solidFill>
                <a:latin typeface="楷体"/>
                <a:cs typeface="楷体"/>
              </a:rPr>
              <a:t>异 或 </a:t>
            </a:r>
            <a:r>
              <a:rPr sz="2400" b="1" spc="-10" dirty="0">
                <a:latin typeface="楷体"/>
                <a:cs typeface="楷体"/>
              </a:rPr>
              <a:t>逻 辑 运 算</a:t>
            </a:r>
            <a:endParaRPr sz="2400" dirty="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3239" y="47434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399" y="51435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8667" y="473887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533399" y="9144"/>
                </a:lnTo>
                <a:lnTo>
                  <a:pt x="533399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543560" h="523875">
                <a:moveTo>
                  <a:pt x="9906" y="514350"/>
                </a:moveTo>
                <a:lnTo>
                  <a:pt x="9906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3875">
                <a:moveTo>
                  <a:pt x="537971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3494"/>
                </a:lnTo>
                <a:lnTo>
                  <a:pt x="533399" y="523494"/>
                </a:lnTo>
                <a:lnTo>
                  <a:pt x="533399" y="518922"/>
                </a:lnTo>
                <a:lnTo>
                  <a:pt x="537971" y="514350"/>
                </a:lnTo>
                <a:close/>
              </a:path>
              <a:path w="543560" h="523875">
                <a:moveTo>
                  <a:pt x="9906" y="523494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906" y="523494"/>
                </a:lnTo>
                <a:close/>
              </a:path>
              <a:path w="543560" h="523875">
                <a:moveTo>
                  <a:pt x="537971" y="9144"/>
                </a:moveTo>
                <a:lnTo>
                  <a:pt x="533399" y="4572"/>
                </a:lnTo>
                <a:lnTo>
                  <a:pt x="533399" y="9144"/>
                </a:lnTo>
                <a:lnTo>
                  <a:pt x="537971" y="9144"/>
                </a:lnTo>
                <a:close/>
              </a:path>
              <a:path w="543560" h="523875">
                <a:moveTo>
                  <a:pt x="537971" y="514350"/>
                </a:moveTo>
                <a:lnTo>
                  <a:pt x="537971" y="9144"/>
                </a:lnTo>
                <a:lnTo>
                  <a:pt x="533399" y="9144"/>
                </a:lnTo>
                <a:lnTo>
                  <a:pt x="533399" y="514350"/>
                </a:lnTo>
                <a:lnTo>
                  <a:pt x="537971" y="514350"/>
                </a:lnTo>
                <a:close/>
              </a:path>
              <a:path w="543560" h="523875">
                <a:moveTo>
                  <a:pt x="537971" y="523494"/>
                </a:moveTo>
                <a:lnTo>
                  <a:pt x="537971" y="514350"/>
                </a:lnTo>
                <a:lnTo>
                  <a:pt x="533399" y="518922"/>
                </a:lnTo>
                <a:lnTo>
                  <a:pt x="533399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46639" y="47434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42067" y="473887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5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5" y="523494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80039" y="47434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75467" y="473887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5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5" y="523494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13439" y="47434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8867" y="473887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5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5" y="523494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13439" y="525780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8867" y="525322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5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5" y="523494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13239" y="525780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399" y="51435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08667" y="525322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533399" y="9144"/>
                </a:lnTo>
                <a:lnTo>
                  <a:pt x="533399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543560" h="523875">
                <a:moveTo>
                  <a:pt x="9906" y="514350"/>
                </a:moveTo>
                <a:lnTo>
                  <a:pt x="9906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3875">
                <a:moveTo>
                  <a:pt x="537971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3494"/>
                </a:lnTo>
                <a:lnTo>
                  <a:pt x="533399" y="523494"/>
                </a:lnTo>
                <a:lnTo>
                  <a:pt x="533399" y="518922"/>
                </a:lnTo>
                <a:lnTo>
                  <a:pt x="537971" y="514350"/>
                </a:lnTo>
                <a:close/>
              </a:path>
              <a:path w="543560" h="523875">
                <a:moveTo>
                  <a:pt x="9906" y="523494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906" y="523494"/>
                </a:lnTo>
                <a:close/>
              </a:path>
              <a:path w="543560" h="523875">
                <a:moveTo>
                  <a:pt x="537971" y="9144"/>
                </a:moveTo>
                <a:lnTo>
                  <a:pt x="533399" y="4572"/>
                </a:lnTo>
                <a:lnTo>
                  <a:pt x="533399" y="9144"/>
                </a:lnTo>
                <a:lnTo>
                  <a:pt x="537971" y="9144"/>
                </a:lnTo>
                <a:close/>
              </a:path>
              <a:path w="543560" h="523875">
                <a:moveTo>
                  <a:pt x="537971" y="514350"/>
                </a:moveTo>
                <a:lnTo>
                  <a:pt x="537971" y="9144"/>
                </a:lnTo>
                <a:lnTo>
                  <a:pt x="533399" y="9144"/>
                </a:lnTo>
                <a:lnTo>
                  <a:pt x="533399" y="514350"/>
                </a:lnTo>
                <a:lnTo>
                  <a:pt x="537971" y="514350"/>
                </a:lnTo>
                <a:close/>
              </a:path>
              <a:path w="543560" h="523875">
                <a:moveTo>
                  <a:pt x="537971" y="523494"/>
                </a:moveTo>
                <a:lnTo>
                  <a:pt x="537971" y="514350"/>
                </a:lnTo>
                <a:lnTo>
                  <a:pt x="533399" y="518922"/>
                </a:lnTo>
                <a:lnTo>
                  <a:pt x="533399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46639" y="525780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2067" y="525322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5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5" y="523494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80039" y="525780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75467" y="525322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5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5" y="523494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80039" y="57721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75467" y="576757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6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6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6" y="518922"/>
                </a:lnTo>
                <a:lnTo>
                  <a:pt x="9906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6" y="523494"/>
                </a:moveTo>
                <a:lnTo>
                  <a:pt x="9906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6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3439" y="57721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08867" y="576757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6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6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6" y="518922"/>
                </a:lnTo>
                <a:lnTo>
                  <a:pt x="9906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6" y="523494"/>
                </a:moveTo>
                <a:lnTo>
                  <a:pt x="9906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6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13239" y="57721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208667" y="576757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533399" y="9144"/>
                </a:lnTo>
                <a:lnTo>
                  <a:pt x="533399" y="4572"/>
                </a:lnTo>
                <a:lnTo>
                  <a:pt x="537971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543560" h="523875">
                <a:moveTo>
                  <a:pt x="9906" y="514350"/>
                </a:moveTo>
                <a:lnTo>
                  <a:pt x="9906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6" y="523494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906" y="523494"/>
                </a:lnTo>
                <a:close/>
              </a:path>
              <a:path w="543560" h="523875">
                <a:moveTo>
                  <a:pt x="537971" y="9144"/>
                </a:moveTo>
                <a:lnTo>
                  <a:pt x="533399" y="4572"/>
                </a:lnTo>
                <a:lnTo>
                  <a:pt x="533399" y="9144"/>
                </a:lnTo>
                <a:lnTo>
                  <a:pt x="537971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1" y="9144"/>
                </a:lnTo>
                <a:lnTo>
                  <a:pt x="533399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46639" y="57721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2067" y="576757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6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6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6" y="518922"/>
                </a:lnTo>
                <a:lnTo>
                  <a:pt x="9906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6" y="523494"/>
                </a:moveTo>
                <a:lnTo>
                  <a:pt x="9906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6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46639" y="628650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42067" y="628192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5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5" y="523494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80039" y="628650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75467" y="628192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5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5" y="523494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13439" y="628650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08867" y="628192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2" y="523494"/>
                </a:lnTo>
                <a:lnTo>
                  <a:pt x="4572" y="9144"/>
                </a:lnTo>
                <a:lnTo>
                  <a:pt x="9905" y="4572"/>
                </a:lnTo>
                <a:lnTo>
                  <a:pt x="9905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5" y="9144"/>
                </a:moveTo>
                <a:lnTo>
                  <a:pt x="9905" y="4572"/>
                </a:lnTo>
                <a:lnTo>
                  <a:pt x="4572" y="9144"/>
                </a:lnTo>
                <a:lnTo>
                  <a:pt x="9905" y="9144"/>
                </a:lnTo>
                <a:close/>
              </a:path>
              <a:path w="543560" h="523875">
                <a:moveTo>
                  <a:pt x="9905" y="514350"/>
                </a:moveTo>
                <a:lnTo>
                  <a:pt x="9905" y="9144"/>
                </a:lnTo>
                <a:lnTo>
                  <a:pt x="4572" y="9144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5" y="523494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3494"/>
                </a:lnTo>
                <a:lnTo>
                  <a:pt x="9905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3239" y="628650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08667" y="6281928"/>
            <a:ext cx="543560" cy="523875"/>
          </a:xfrm>
          <a:custGeom>
            <a:avLst/>
            <a:gdLst/>
            <a:ahLst/>
            <a:cxnLst/>
            <a:rect l="l" t="t" r="r" b="b"/>
            <a:pathLst>
              <a:path w="543560" h="523875">
                <a:moveTo>
                  <a:pt x="543306" y="523494"/>
                </a:moveTo>
                <a:lnTo>
                  <a:pt x="543306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906" y="4572"/>
                </a:lnTo>
                <a:lnTo>
                  <a:pt x="9906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2" y="9144"/>
                </a:lnTo>
                <a:lnTo>
                  <a:pt x="537972" y="523494"/>
                </a:lnTo>
                <a:lnTo>
                  <a:pt x="543306" y="523494"/>
                </a:lnTo>
                <a:close/>
              </a:path>
              <a:path w="543560" h="523875">
                <a:moveTo>
                  <a:pt x="9906" y="9144"/>
                </a:moveTo>
                <a:lnTo>
                  <a:pt x="9906" y="4572"/>
                </a:lnTo>
                <a:lnTo>
                  <a:pt x="4571" y="9144"/>
                </a:lnTo>
                <a:lnTo>
                  <a:pt x="9906" y="9144"/>
                </a:lnTo>
                <a:close/>
              </a:path>
              <a:path w="543560" h="523875">
                <a:moveTo>
                  <a:pt x="9906" y="514350"/>
                </a:moveTo>
                <a:lnTo>
                  <a:pt x="9906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3875">
                <a:moveTo>
                  <a:pt x="9906" y="523494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906" y="523494"/>
                </a:lnTo>
                <a:close/>
              </a:path>
              <a:path w="543560" h="523875">
                <a:moveTo>
                  <a:pt x="537972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2" y="9144"/>
                </a:lnTo>
                <a:close/>
              </a:path>
              <a:path w="543560" h="523875">
                <a:moveTo>
                  <a:pt x="537972" y="514350"/>
                </a:moveTo>
                <a:lnTo>
                  <a:pt x="537972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3875">
                <a:moveTo>
                  <a:pt x="537972" y="523494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2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63779" y="4684267"/>
            <a:ext cx="203327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06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0,0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0,1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0,2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0,3 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1,1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1,2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1,3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1,0 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2,2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2,3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2,0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2,1 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3,3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3,0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3,1</a:t>
            </a:r>
            <a:r>
              <a:rPr sz="1600" b="1" spc="80" dirty="0">
                <a:latin typeface="Times New Roman"/>
                <a:cs typeface="Times New Roman"/>
              </a:rPr>
              <a:t> </a:t>
            </a:r>
            <a:r>
              <a:rPr sz="3600" b="1" i="1" baseline="13888" dirty="0">
                <a:latin typeface="Times New Roman"/>
                <a:cs typeface="Times New Roman"/>
              </a:rPr>
              <a:t>k</a:t>
            </a:r>
            <a:r>
              <a:rPr sz="1600" b="1" dirty="0">
                <a:latin typeface="Times New Roman"/>
                <a:cs typeface="Times New Roman"/>
              </a:rPr>
              <a:t>3,2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534547" y="4082796"/>
            <a:ext cx="1955800" cy="292735"/>
          </a:xfrm>
          <a:custGeom>
            <a:avLst/>
            <a:gdLst/>
            <a:ahLst/>
            <a:cxnLst/>
            <a:rect l="l" t="t" r="r" b="b"/>
            <a:pathLst>
              <a:path w="1955800" h="292735">
                <a:moveTo>
                  <a:pt x="1864614" y="219455"/>
                </a:moveTo>
                <a:lnTo>
                  <a:pt x="1864614" y="73151"/>
                </a:lnTo>
                <a:lnTo>
                  <a:pt x="0" y="73151"/>
                </a:lnTo>
                <a:lnTo>
                  <a:pt x="0" y="219455"/>
                </a:lnTo>
                <a:lnTo>
                  <a:pt x="1864614" y="219455"/>
                </a:lnTo>
                <a:close/>
              </a:path>
              <a:path w="1955800" h="292735">
                <a:moveTo>
                  <a:pt x="1955292" y="146303"/>
                </a:moveTo>
                <a:lnTo>
                  <a:pt x="1864614" y="0"/>
                </a:lnTo>
                <a:lnTo>
                  <a:pt x="1864614" y="292607"/>
                </a:lnTo>
                <a:lnTo>
                  <a:pt x="1955292" y="146303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29975" y="4066794"/>
            <a:ext cx="1965960" cy="325755"/>
          </a:xfrm>
          <a:custGeom>
            <a:avLst/>
            <a:gdLst/>
            <a:ahLst/>
            <a:cxnLst/>
            <a:rect l="l" t="t" r="r" b="b"/>
            <a:pathLst>
              <a:path w="1965960" h="325754">
                <a:moveTo>
                  <a:pt x="1869186" y="84582"/>
                </a:moveTo>
                <a:lnTo>
                  <a:pt x="0" y="84582"/>
                </a:lnTo>
                <a:lnTo>
                  <a:pt x="0" y="240030"/>
                </a:lnTo>
                <a:lnTo>
                  <a:pt x="4572" y="240030"/>
                </a:lnTo>
                <a:lnTo>
                  <a:pt x="4572" y="94488"/>
                </a:lnTo>
                <a:lnTo>
                  <a:pt x="9143" y="89154"/>
                </a:lnTo>
                <a:lnTo>
                  <a:pt x="9143" y="94488"/>
                </a:lnTo>
                <a:lnTo>
                  <a:pt x="1863852" y="94488"/>
                </a:lnTo>
                <a:lnTo>
                  <a:pt x="1863852" y="89154"/>
                </a:lnTo>
                <a:lnTo>
                  <a:pt x="1869186" y="84582"/>
                </a:lnTo>
                <a:close/>
              </a:path>
              <a:path w="1965960" h="325754">
                <a:moveTo>
                  <a:pt x="9143" y="94488"/>
                </a:moveTo>
                <a:lnTo>
                  <a:pt x="9143" y="89154"/>
                </a:lnTo>
                <a:lnTo>
                  <a:pt x="4572" y="94488"/>
                </a:lnTo>
                <a:lnTo>
                  <a:pt x="9143" y="94488"/>
                </a:lnTo>
                <a:close/>
              </a:path>
              <a:path w="1965960" h="325754">
                <a:moveTo>
                  <a:pt x="9143" y="230886"/>
                </a:moveTo>
                <a:lnTo>
                  <a:pt x="9143" y="94488"/>
                </a:lnTo>
                <a:lnTo>
                  <a:pt x="4572" y="94488"/>
                </a:lnTo>
                <a:lnTo>
                  <a:pt x="4572" y="230886"/>
                </a:lnTo>
                <a:lnTo>
                  <a:pt x="9143" y="230886"/>
                </a:lnTo>
                <a:close/>
              </a:path>
              <a:path w="1965960" h="325754">
                <a:moveTo>
                  <a:pt x="1873758" y="291007"/>
                </a:moveTo>
                <a:lnTo>
                  <a:pt x="1873758" y="230886"/>
                </a:lnTo>
                <a:lnTo>
                  <a:pt x="4572" y="230886"/>
                </a:lnTo>
                <a:lnTo>
                  <a:pt x="9143" y="235458"/>
                </a:lnTo>
                <a:lnTo>
                  <a:pt x="9143" y="240030"/>
                </a:lnTo>
                <a:lnTo>
                  <a:pt x="1863852" y="240030"/>
                </a:lnTo>
                <a:lnTo>
                  <a:pt x="1863852" y="235458"/>
                </a:lnTo>
                <a:lnTo>
                  <a:pt x="1869186" y="240030"/>
                </a:lnTo>
                <a:lnTo>
                  <a:pt x="1869186" y="298284"/>
                </a:lnTo>
                <a:lnTo>
                  <a:pt x="1873758" y="291007"/>
                </a:lnTo>
                <a:close/>
              </a:path>
              <a:path w="1965960" h="325754">
                <a:moveTo>
                  <a:pt x="9143" y="240030"/>
                </a:moveTo>
                <a:lnTo>
                  <a:pt x="9143" y="235458"/>
                </a:lnTo>
                <a:lnTo>
                  <a:pt x="4572" y="230886"/>
                </a:lnTo>
                <a:lnTo>
                  <a:pt x="4572" y="240030"/>
                </a:lnTo>
                <a:lnTo>
                  <a:pt x="9143" y="240030"/>
                </a:lnTo>
                <a:close/>
              </a:path>
              <a:path w="1965960" h="325754">
                <a:moveTo>
                  <a:pt x="1965960" y="162306"/>
                </a:moveTo>
                <a:lnTo>
                  <a:pt x="1863852" y="0"/>
                </a:lnTo>
                <a:lnTo>
                  <a:pt x="1863852" y="84582"/>
                </a:lnTo>
                <a:lnTo>
                  <a:pt x="1864614" y="84582"/>
                </a:lnTo>
                <a:lnTo>
                  <a:pt x="1864614" y="19050"/>
                </a:lnTo>
                <a:lnTo>
                  <a:pt x="1873758" y="16002"/>
                </a:lnTo>
                <a:lnTo>
                  <a:pt x="1873758" y="33604"/>
                </a:lnTo>
                <a:lnTo>
                  <a:pt x="1954617" y="162306"/>
                </a:lnTo>
                <a:lnTo>
                  <a:pt x="1956054" y="160020"/>
                </a:lnTo>
                <a:lnTo>
                  <a:pt x="1956054" y="178126"/>
                </a:lnTo>
                <a:lnTo>
                  <a:pt x="1965960" y="162306"/>
                </a:lnTo>
                <a:close/>
              </a:path>
              <a:path w="1965960" h="325754">
                <a:moveTo>
                  <a:pt x="1869186" y="94488"/>
                </a:moveTo>
                <a:lnTo>
                  <a:pt x="1869186" y="84582"/>
                </a:lnTo>
                <a:lnTo>
                  <a:pt x="1863852" y="89154"/>
                </a:lnTo>
                <a:lnTo>
                  <a:pt x="1863852" y="94488"/>
                </a:lnTo>
                <a:lnTo>
                  <a:pt x="1869186" y="94488"/>
                </a:lnTo>
                <a:close/>
              </a:path>
              <a:path w="1965960" h="325754">
                <a:moveTo>
                  <a:pt x="1869186" y="240030"/>
                </a:moveTo>
                <a:lnTo>
                  <a:pt x="1863852" y="235458"/>
                </a:lnTo>
                <a:lnTo>
                  <a:pt x="1863852" y="240030"/>
                </a:lnTo>
                <a:lnTo>
                  <a:pt x="1869186" y="240030"/>
                </a:lnTo>
                <a:close/>
              </a:path>
              <a:path w="1965960" h="325754">
                <a:moveTo>
                  <a:pt x="1869186" y="298284"/>
                </a:moveTo>
                <a:lnTo>
                  <a:pt x="1869186" y="240030"/>
                </a:lnTo>
                <a:lnTo>
                  <a:pt x="1863852" y="240030"/>
                </a:lnTo>
                <a:lnTo>
                  <a:pt x="1863852" y="325374"/>
                </a:lnTo>
                <a:lnTo>
                  <a:pt x="1864614" y="324157"/>
                </a:lnTo>
                <a:lnTo>
                  <a:pt x="1864614" y="305562"/>
                </a:lnTo>
                <a:lnTo>
                  <a:pt x="1869186" y="298284"/>
                </a:lnTo>
                <a:close/>
              </a:path>
              <a:path w="1965960" h="325754">
                <a:moveTo>
                  <a:pt x="1873758" y="33604"/>
                </a:moveTo>
                <a:lnTo>
                  <a:pt x="1873758" y="16002"/>
                </a:lnTo>
                <a:lnTo>
                  <a:pt x="1864614" y="19050"/>
                </a:lnTo>
                <a:lnTo>
                  <a:pt x="1873758" y="33604"/>
                </a:lnTo>
                <a:close/>
              </a:path>
              <a:path w="1965960" h="325754">
                <a:moveTo>
                  <a:pt x="1873758" y="94488"/>
                </a:moveTo>
                <a:lnTo>
                  <a:pt x="1873758" y="33604"/>
                </a:lnTo>
                <a:lnTo>
                  <a:pt x="1864614" y="19050"/>
                </a:lnTo>
                <a:lnTo>
                  <a:pt x="1864614" y="84582"/>
                </a:lnTo>
                <a:lnTo>
                  <a:pt x="1869186" y="84582"/>
                </a:lnTo>
                <a:lnTo>
                  <a:pt x="1869186" y="94488"/>
                </a:lnTo>
                <a:lnTo>
                  <a:pt x="1873758" y="94488"/>
                </a:lnTo>
                <a:close/>
              </a:path>
              <a:path w="1965960" h="325754">
                <a:moveTo>
                  <a:pt x="1956054" y="178126"/>
                </a:moveTo>
                <a:lnTo>
                  <a:pt x="1956054" y="164592"/>
                </a:lnTo>
                <a:lnTo>
                  <a:pt x="1954617" y="162306"/>
                </a:lnTo>
                <a:lnTo>
                  <a:pt x="1864614" y="305562"/>
                </a:lnTo>
                <a:lnTo>
                  <a:pt x="1873758" y="308610"/>
                </a:lnTo>
                <a:lnTo>
                  <a:pt x="1873758" y="309553"/>
                </a:lnTo>
                <a:lnTo>
                  <a:pt x="1956054" y="178126"/>
                </a:lnTo>
                <a:close/>
              </a:path>
              <a:path w="1965960" h="325754">
                <a:moveTo>
                  <a:pt x="1873758" y="309553"/>
                </a:moveTo>
                <a:lnTo>
                  <a:pt x="1873758" y="308610"/>
                </a:lnTo>
                <a:lnTo>
                  <a:pt x="1864614" y="305562"/>
                </a:lnTo>
                <a:lnTo>
                  <a:pt x="1864614" y="324157"/>
                </a:lnTo>
                <a:lnTo>
                  <a:pt x="1873758" y="309553"/>
                </a:lnTo>
                <a:close/>
              </a:path>
              <a:path w="1965960" h="325754">
                <a:moveTo>
                  <a:pt x="1956054" y="164592"/>
                </a:moveTo>
                <a:lnTo>
                  <a:pt x="1956054" y="160020"/>
                </a:lnTo>
                <a:lnTo>
                  <a:pt x="1954617" y="162306"/>
                </a:lnTo>
                <a:lnTo>
                  <a:pt x="1956054" y="164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13239" y="158724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399"/>
                </a:lnTo>
                <a:lnTo>
                  <a:pt x="533399" y="533399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208667" y="1582674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1" y="543305"/>
                </a:lnTo>
                <a:lnTo>
                  <a:pt x="4571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6" y="9905"/>
                </a:moveTo>
                <a:lnTo>
                  <a:pt x="9906" y="4571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43560">
                <a:moveTo>
                  <a:pt x="9906" y="533399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33399"/>
                </a:lnTo>
                <a:lnTo>
                  <a:pt x="9906" y="533399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4571" y="533399"/>
                </a:lnTo>
                <a:lnTo>
                  <a:pt x="9906" y="537971"/>
                </a:lnTo>
                <a:lnTo>
                  <a:pt x="9906" y="543305"/>
                </a:lnTo>
                <a:lnTo>
                  <a:pt x="533400" y="543305"/>
                </a:lnTo>
                <a:lnTo>
                  <a:pt x="533400" y="537971"/>
                </a:lnTo>
                <a:lnTo>
                  <a:pt x="537972" y="533399"/>
                </a:lnTo>
                <a:close/>
              </a:path>
              <a:path w="543560" h="543560">
                <a:moveTo>
                  <a:pt x="9906" y="543305"/>
                </a:moveTo>
                <a:lnTo>
                  <a:pt x="9906" y="537971"/>
                </a:lnTo>
                <a:lnTo>
                  <a:pt x="4571" y="533399"/>
                </a:lnTo>
                <a:lnTo>
                  <a:pt x="4571" y="543305"/>
                </a:lnTo>
                <a:lnTo>
                  <a:pt x="9906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399"/>
                </a:lnTo>
                <a:lnTo>
                  <a:pt x="537972" y="533399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399"/>
                </a:lnTo>
                <a:lnTo>
                  <a:pt x="533400" y="537971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46639" y="158724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399"/>
                </a:ln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42067" y="1582674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533400" y="543305"/>
                </a:lnTo>
                <a:lnTo>
                  <a:pt x="533400" y="537971"/>
                </a:lnTo>
                <a:lnTo>
                  <a:pt x="537972" y="533399"/>
                </a:lnTo>
                <a:close/>
              </a:path>
              <a:path w="5435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399"/>
                </a:lnTo>
                <a:lnTo>
                  <a:pt x="537972" y="533399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399"/>
                </a:lnTo>
                <a:lnTo>
                  <a:pt x="533400" y="537971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280039" y="158724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75467" y="1582674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533400" y="543305"/>
                </a:lnTo>
                <a:lnTo>
                  <a:pt x="533400" y="537971"/>
                </a:lnTo>
                <a:lnTo>
                  <a:pt x="537972" y="533399"/>
                </a:lnTo>
                <a:close/>
              </a:path>
              <a:path w="5435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399"/>
                </a:lnTo>
                <a:lnTo>
                  <a:pt x="537972" y="533399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399"/>
                </a:lnTo>
                <a:lnTo>
                  <a:pt x="533400" y="537971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813439" y="1587246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808867" y="1582674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533400" y="543305"/>
                </a:lnTo>
                <a:lnTo>
                  <a:pt x="533400" y="537971"/>
                </a:lnTo>
                <a:lnTo>
                  <a:pt x="537972" y="533399"/>
                </a:lnTo>
                <a:close/>
              </a:path>
              <a:path w="5435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399"/>
                </a:lnTo>
                <a:lnTo>
                  <a:pt x="537972" y="533399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399"/>
                </a:lnTo>
                <a:lnTo>
                  <a:pt x="533400" y="537971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213239" y="1686559"/>
            <a:ext cx="213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  <a:tabLst>
                <a:tab pos="604520" algn="l"/>
                <a:tab pos="1137920" algn="l"/>
                <a:tab pos="1671320" algn="l"/>
              </a:tabLst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0,0	</a:t>
            </a: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0,1	</a:t>
            </a: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0,2	</a:t>
            </a: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0,3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808867" y="21160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10">
                <a:moveTo>
                  <a:pt x="9905" y="51434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49"/>
                </a:lnTo>
                <a:lnTo>
                  <a:pt x="9905" y="514349"/>
                </a:lnTo>
                <a:close/>
              </a:path>
              <a:path w="543560" h="524510">
                <a:moveTo>
                  <a:pt x="537972" y="514349"/>
                </a:moveTo>
                <a:lnTo>
                  <a:pt x="4572" y="514349"/>
                </a:lnTo>
                <a:lnTo>
                  <a:pt x="9905" y="518921"/>
                </a:lnTo>
                <a:lnTo>
                  <a:pt x="9905" y="524255"/>
                </a:lnTo>
                <a:lnTo>
                  <a:pt x="533400" y="524255"/>
                </a:lnTo>
                <a:lnTo>
                  <a:pt x="533400" y="518921"/>
                </a:lnTo>
                <a:lnTo>
                  <a:pt x="537972" y="514349"/>
                </a:lnTo>
                <a:close/>
              </a:path>
              <a:path w="543560" h="524510">
                <a:moveTo>
                  <a:pt x="9905" y="524255"/>
                </a:moveTo>
                <a:lnTo>
                  <a:pt x="9905" y="518921"/>
                </a:lnTo>
                <a:lnTo>
                  <a:pt x="4572" y="514349"/>
                </a:lnTo>
                <a:lnTo>
                  <a:pt x="4572" y="524255"/>
                </a:lnTo>
                <a:lnTo>
                  <a:pt x="9905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4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49"/>
                </a:lnTo>
                <a:lnTo>
                  <a:pt x="537972" y="514349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49"/>
                </a:lnTo>
                <a:lnTo>
                  <a:pt x="533400" y="518921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13439" y="2120645"/>
            <a:ext cx="533400" cy="457200"/>
          </a:xfrm>
          <a:prstGeom prst="rect">
            <a:avLst/>
          </a:prstGeom>
          <a:solidFill>
            <a:srgbClr val="993366"/>
          </a:solidFill>
        </p:spPr>
        <p:txBody>
          <a:bodyPr vert="horz" wrap="square" lIns="0" tIns="102870" rIns="0" bIns="0" rtlCol="0">
            <a:spAutoFit/>
          </a:bodyPr>
          <a:lstStyle/>
          <a:p>
            <a:pPr marL="71120">
              <a:lnSpc>
                <a:spcPts val="2790"/>
              </a:lnSpc>
              <a:spcBef>
                <a:spcPts val="81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208667" y="21160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1" y="524255"/>
                </a:lnTo>
                <a:lnTo>
                  <a:pt x="4571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6" y="9905"/>
                </a:moveTo>
                <a:lnTo>
                  <a:pt x="9906" y="4571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24510">
                <a:moveTo>
                  <a:pt x="9906" y="514349"/>
                </a:moveTo>
                <a:lnTo>
                  <a:pt x="9906" y="9905"/>
                </a:lnTo>
                <a:lnTo>
                  <a:pt x="4571" y="9905"/>
                </a:lnTo>
                <a:lnTo>
                  <a:pt x="4571" y="514349"/>
                </a:lnTo>
                <a:lnTo>
                  <a:pt x="9906" y="514349"/>
                </a:lnTo>
                <a:close/>
              </a:path>
              <a:path w="543560" h="524510">
                <a:moveTo>
                  <a:pt x="537972" y="514349"/>
                </a:moveTo>
                <a:lnTo>
                  <a:pt x="4571" y="514349"/>
                </a:lnTo>
                <a:lnTo>
                  <a:pt x="9906" y="518921"/>
                </a:lnTo>
                <a:lnTo>
                  <a:pt x="9906" y="524255"/>
                </a:lnTo>
                <a:lnTo>
                  <a:pt x="533400" y="524255"/>
                </a:lnTo>
                <a:lnTo>
                  <a:pt x="533400" y="518921"/>
                </a:lnTo>
                <a:lnTo>
                  <a:pt x="537972" y="514349"/>
                </a:lnTo>
                <a:close/>
              </a:path>
              <a:path w="543560" h="524510">
                <a:moveTo>
                  <a:pt x="9906" y="524255"/>
                </a:moveTo>
                <a:lnTo>
                  <a:pt x="9906" y="518921"/>
                </a:lnTo>
                <a:lnTo>
                  <a:pt x="4571" y="514349"/>
                </a:lnTo>
                <a:lnTo>
                  <a:pt x="4571" y="524255"/>
                </a:lnTo>
                <a:lnTo>
                  <a:pt x="9906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4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49"/>
                </a:lnTo>
                <a:lnTo>
                  <a:pt x="537972" y="514349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49"/>
                </a:lnTo>
                <a:lnTo>
                  <a:pt x="533400" y="518921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3213239" y="2120645"/>
            <a:ext cx="533400" cy="457200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102870" rIns="0" bIns="0" rtlCol="0">
            <a:spAutoFit/>
          </a:bodyPr>
          <a:lstStyle/>
          <a:p>
            <a:pPr marL="71120">
              <a:lnSpc>
                <a:spcPts val="2790"/>
              </a:lnSpc>
              <a:spcBef>
                <a:spcPts val="81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742067" y="21160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10">
                <a:moveTo>
                  <a:pt x="9905" y="51434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49"/>
                </a:lnTo>
                <a:lnTo>
                  <a:pt x="9905" y="514349"/>
                </a:lnTo>
                <a:close/>
              </a:path>
              <a:path w="543560" h="524510">
                <a:moveTo>
                  <a:pt x="537972" y="514349"/>
                </a:moveTo>
                <a:lnTo>
                  <a:pt x="4572" y="514349"/>
                </a:lnTo>
                <a:lnTo>
                  <a:pt x="9905" y="518921"/>
                </a:lnTo>
                <a:lnTo>
                  <a:pt x="9905" y="524255"/>
                </a:lnTo>
                <a:lnTo>
                  <a:pt x="533400" y="524255"/>
                </a:lnTo>
                <a:lnTo>
                  <a:pt x="533400" y="518921"/>
                </a:lnTo>
                <a:lnTo>
                  <a:pt x="537972" y="514349"/>
                </a:lnTo>
                <a:close/>
              </a:path>
              <a:path w="543560" h="524510">
                <a:moveTo>
                  <a:pt x="9905" y="524255"/>
                </a:moveTo>
                <a:lnTo>
                  <a:pt x="9905" y="518921"/>
                </a:lnTo>
                <a:lnTo>
                  <a:pt x="4572" y="514349"/>
                </a:lnTo>
                <a:lnTo>
                  <a:pt x="4572" y="524255"/>
                </a:lnTo>
                <a:lnTo>
                  <a:pt x="9905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4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49"/>
                </a:lnTo>
                <a:lnTo>
                  <a:pt x="537972" y="514349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49"/>
                </a:lnTo>
                <a:lnTo>
                  <a:pt x="533400" y="518921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746639" y="2120645"/>
            <a:ext cx="533400" cy="4572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102870" rIns="0" bIns="0" rtlCol="0">
            <a:spAutoFit/>
          </a:bodyPr>
          <a:lstStyle/>
          <a:p>
            <a:pPr marL="71120">
              <a:lnSpc>
                <a:spcPts val="2790"/>
              </a:lnSpc>
              <a:spcBef>
                <a:spcPts val="81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275467" y="21160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5"/>
                </a:moveTo>
                <a:lnTo>
                  <a:pt x="543306" y="0"/>
                </a:lnTo>
                <a:lnTo>
                  <a:pt x="0" y="0"/>
                </a:lnTo>
                <a:lnTo>
                  <a:pt x="0" y="524255"/>
                </a:lnTo>
                <a:lnTo>
                  <a:pt x="4572" y="52425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24255"/>
                </a:lnTo>
                <a:lnTo>
                  <a:pt x="543306" y="524255"/>
                </a:lnTo>
                <a:close/>
              </a:path>
              <a:path w="543560" h="52451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24510">
                <a:moveTo>
                  <a:pt x="9905" y="51434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14349"/>
                </a:lnTo>
                <a:lnTo>
                  <a:pt x="9905" y="514349"/>
                </a:lnTo>
                <a:close/>
              </a:path>
              <a:path w="543560" h="524510">
                <a:moveTo>
                  <a:pt x="537972" y="514349"/>
                </a:moveTo>
                <a:lnTo>
                  <a:pt x="4572" y="514349"/>
                </a:lnTo>
                <a:lnTo>
                  <a:pt x="9905" y="518921"/>
                </a:lnTo>
                <a:lnTo>
                  <a:pt x="9905" y="524255"/>
                </a:lnTo>
                <a:lnTo>
                  <a:pt x="533400" y="524255"/>
                </a:lnTo>
                <a:lnTo>
                  <a:pt x="533400" y="518921"/>
                </a:lnTo>
                <a:lnTo>
                  <a:pt x="537972" y="514349"/>
                </a:lnTo>
                <a:close/>
              </a:path>
              <a:path w="543560" h="524510">
                <a:moveTo>
                  <a:pt x="9905" y="524255"/>
                </a:moveTo>
                <a:lnTo>
                  <a:pt x="9905" y="518921"/>
                </a:lnTo>
                <a:lnTo>
                  <a:pt x="4572" y="514349"/>
                </a:lnTo>
                <a:lnTo>
                  <a:pt x="4572" y="524255"/>
                </a:lnTo>
                <a:lnTo>
                  <a:pt x="9905" y="524255"/>
                </a:lnTo>
                <a:close/>
              </a:path>
              <a:path w="543560" h="52451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24510">
                <a:moveTo>
                  <a:pt x="537972" y="51434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14349"/>
                </a:lnTo>
                <a:lnTo>
                  <a:pt x="537972" y="514349"/>
                </a:lnTo>
                <a:close/>
              </a:path>
              <a:path w="543560" h="524510">
                <a:moveTo>
                  <a:pt x="537972" y="524255"/>
                </a:moveTo>
                <a:lnTo>
                  <a:pt x="537972" y="514349"/>
                </a:lnTo>
                <a:lnTo>
                  <a:pt x="533400" y="518921"/>
                </a:lnTo>
                <a:lnTo>
                  <a:pt x="533400" y="524255"/>
                </a:lnTo>
                <a:lnTo>
                  <a:pt x="537972" y="524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280039" y="2120645"/>
            <a:ext cx="533400" cy="4572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102870" rIns="0" bIns="0" rtlCol="0">
            <a:spAutoFit/>
          </a:bodyPr>
          <a:lstStyle/>
          <a:p>
            <a:pPr marL="71120">
              <a:lnSpc>
                <a:spcPts val="2790"/>
              </a:lnSpc>
              <a:spcBef>
                <a:spcPts val="81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280039" y="257784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75467" y="257327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533400" y="543305"/>
                </a:lnTo>
                <a:lnTo>
                  <a:pt x="533400" y="537971"/>
                </a:lnTo>
                <a:lnTo>
                  <a:pt x="537972" y="533399"/>
                </a:lnTo>
                <a:close/>
              </a:path>
              <a:path w="5435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399"/>
                </a:lnTo>
                <a:lnTo>
                  <a:pt x="537972" y="533399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399"/>
                </a:lnTo>
                <a:lnTo>
                  <a:pt x="533400" y="537971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280039" y="2677159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2,0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813439" y="257784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808867" y="257327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533400" y="543305"/>
                </a:lnTo>
                <a:lnTo>
                  <a:pt x="533400" y="537971"/>
                </a:lnTo>
                <a:lnTo>
                  <a:pt x="537972" y="533399"/>
                </a:lnTo>
                <a:close/>
              </a:path>
              <a:path w="5435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399"/>
                </a:lnTo>
                <a:lnTo>
                  <a:pt x="537972" y="533399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399"/>
                </a:lnTo>
                <a:lnTo>
                  <a:pt x="533400" y="537971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813439" y="2677159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213239" y="257784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399" y="53340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08667" y="257327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1" y="9905"/>
                </a:lnTo>
                <a:lnTo>
                  <a:pt x="9906" y="4571"/>
                </a:lnTo>
                <a:lnTo>
                  <a:pt x="9906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6" y="9905"/>
                </a:moveTo>
                <a:lnTo>
                  <a:pt x="9906" y="4571"/>
                </a:lnTo>
                <a:lnTo>
                  <a:pt x="4571" y="9905"/>
                </a:lnTo>
                <a:lnTo>
                  <a:pt x="9906" y="9905"/>
                </a:lnTo>
                <a:close/>
              </a:path>
              <a:path w="543560" h="543560">
                <a:moveTo>
                  <a:pt x="9906" y="533399"/>
                </a:moveTo>
                <a:lnTo>
                  <a:pt x="9906" y="9905"/>
                </a:lnTo>
                <a:lnTo>
                  <a:pt x="4571" y="9905"/>
                </a:lnTo>
                <a:lnTo>
                  <a:pt x="4572" y="533399"/>
                </a:lnTo>
                <a:lnTo>
                  <a:pt x="9906" y="533399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4572" y="533399"/>
                </a:lnTo>
                <a:lnTo>
                  <a:pt x="9906" y="537971"/>
                </a:lnTo>
                <a:lnTo>
                  <a:pt x="9906" y="543305"/>
                </a:lnTo>
                <a:lnTo>
                  <a:pt x="533400" y="543305"/>
                </a:lnTo>
                <a:lnTo>
                  <a:pt x="533400" y="537971"/>
                </a:lnTo>
                <a:lnTo>
                  <a:pt x="537972" y="533399"/>
                </a:lnTo>
                <a:close/>
              </a:path>
              <a:path w="543560" h="543560">
                <a:moveTo>
                  <a:pt x="9906" y="543305"/>
                </a:moveTo>
                <a:lnTo>
                  <a:pt x="9906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6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399"/>
                </a:lnTo>
                <a:lnTo>
                  <a:pt x="537972" y="533399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399"/>
                </a:lnTo>
                <a:lnTo>
                  <a:pt x="533400" y="537971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213239" y="2677159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2,2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3746639" y="2577845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42067" y="2573273"/>
            <a:ext cx="543560" cy="543560"/>
          </a:xfrm>
          <a:custGeom>
            <a:avLst/>
            <a:gdLst/>
            <a:ahLst/>
            <a:cxnLst/>
            <a:rect l="l" t="t" r="r" b="b"/>
            <a:pathLst>
              <a:path w="543560" h="543560">
                <a:moveTo>
                  <a:pt x="543306" y="543305"/>
                </a:moveTo>
                <a:lnTo>
                  <a:pt x="543306" y="0"/>
                </a:lnTo>
                <a:lnTo>
                  <a:pt x="0" y="0"/>
                </a:lnTo>
                <a:lnTo>
                  <a:pt x="0" y="543305"/>
                </a:lnTo>
                <a:lnTo>
                  <a:pt x="4572" y="543305"/>
                </a:lnTo>
                <a:lnTo>
                  <a:pt x="4572" y="9905"/>
                </a:lnTo>
                <a:lnTo>
                  <a:pt x="9905" y="4571"/>
                </a:lnTo>
                <a:lnTo>
                  <a:pt x="9905" y="9905"/>
                </a:lnTo>
                <a:lnTo>
                  <a:pt x="533400" y="9905"/>
                </a:lnTo>
                <a:lnTo>
                  <a:pt x="533400" y="4571"/>
                </a:lnTo>
                <a:lnTo>
                  <a:pt x="537972" y="9905"/>
                </a:lnTo>
                <a:lnTo>
                  <a:pt x="537972" y="543305"/>
                </a:lnTo>
                <a:lnTo>
                  <a:pt x="543306" y="543305"/>
                </a:lnTo>
                <a:close/>
              </a:path>
              <a:path w="543560" h="543560">
                <a:moveTo>
                  <a:pt x="9905" y="9905"/>
                </a:moveTo>
                <a:lnTo>
                  <a:pt x="9905" y="4571"/>
                </a:lnTo>
                <a:lnTo>
                  <a:pt x="4572" y="9905"/>
                </a:lnTo>
                <a:lnTo>
                  <a:pt x="9905" y="9905"/>
                </a:lnTo>
                <a:close/>
              </a:path>
              <a:path w="543560" h="543560">
                <a:moveTo>
                  <a:pt x="9905" y="533399"/>
                </a:moveTo>
                <a:lnTo>
                  <a:pt x="9905" y="9905"/>
                </a:lnTo>
                <a:lnTo>
                  <a:pt x="4572" y="9905"/>
                </a:lnTo>
                <a:lnTo>
                  <a:pt x="4572" y="533399"/>
                </a:lnTo>
                <a:lnTo>
                  <a:pt x="9905" y="533399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4572" y="533399"/>
                </a:lnTo>
                <a:lnTo>
                  <a:pt x="9905" y="537971"/>
                </a:lnTo>
                <a:lnTo>
                  <a:pt x="9905" y="543305"/>
                </a:lnTo>
                <a:lnTo>
                  <a:pt x="533400" y="543305"/>
                </a:lnTo>
                <a:lnTo>
                  <a:pt x="533400" y="537971"/>
                </a:lnTo>
                <a:lnTo>
                  <a:pt x="537972" y="533399"/>
                </a:lnTo>
                <a:close/>
              </a:path>
              <a:path w="543560" h="543560">
                <a:moveTo>
                  <a:pt x="9905" y="543305"/>
                </a:moveTo>
                <a:lnTo>
                  <a:pt x="9905" y="537971"/>
                </a:lnTo>
                <a:lnTo>
                  <a:pt x="4572" y="533399"/>
                </a:lnTo>
                <a:lnTo>
                  <a:pt x="4572" y="543305"/>
                </a:lnTo>
                <a:lnTo>
                  <a:pt x="9905" y="543305"/>
                </a:lnTo>
                <a:close/>
              </a:path>
              <a:path w="543560" h="543560">
                <a:moveTo>
                  <a:pt x="537972" y="9905"/>
                </a:moveTo>
                <a:lnTo>
                  <a:pt x="533400" y="4571"/>
                </a:lnTo>
                <a:lnTo>
                  <a:pt x="533400" y="9905"/>
                </a:lnTo>
                <a:lnTo>
                  <a:pt x="537972" y="9905"/>
                </a:lnTo>
                <a:close/>
              </a:path>
              <a:path w="543560" h="543560">
                <a:moveTo>
                  <a:pt x="537972" y="533399"/>
                </a:moveTo>
                <a:lnTo>
                  <a:pt x="537972" y="9905"/>
                </a:lnTo>
                <a:lnTo>
                  <a:pt x="533400" y="9905"/>
                </a:lnTo>
                <a:lnTo>
                  <a:pt x="533400" y="533399"/>
                </a:lnTo>
                <a:lnTo>
                  <a:pt x="537972" y="533399"/>
                </a:lnTo>
                <a:close/>
              </a:path>
              <a:path w="543560" h="543560">
                <a:moveTo>
                  <a:pt x="537972" y="543305"/>
                </a:moveTo>
                <a:lnTo>
                  <a:pt x="537972" y="533399"/>
                </a:lnTo>
                <a:lnTo>
                  <a:pt x="533400" y="537971"/>
                </a:lnTo>
                <a:lnTo>
                  <a:pt x="533400" y="543305"/>
                </a:lnTo>
                <a:lnTo>
                  <a:pt x="537972" y="543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746639" y="2677159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b</a:t>
            </a:r>
            <a:r>
              <a:rPr sz="1600" b="1" dirty="0">
                <a:latin typeface="Times New Roman"/>
                <a:cs typeface="Times New Roman"/>
              </a:rPr>
              <a:t>2,3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746639" y="3111245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742067" y="31066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6"/>
                </a:moveTo>
                <a:lnTo>
                  <a:pt x="543306" y="0"/>
                </a:lnTo>
                <a:lnTo>
                  <a:pt x="0" y="0"/>
                </a:lnTo>
                <a:lnTo>
                  <a:pt x="0" y="524256"/>
                </a:lnTo>
                <a:lnTo>
                  <a:pt x="4572" y="52425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72" y="9906"/>
                </a:lnTo>
                <a:lnTo>
                  <a:pt x="537972" y="524256"/>
                </a:lnTo>
                <a:lnTo>
                  <a:pt x="543306" y="524256"/>
                </a:lnTo>
                <a:close/>
              </a:path>
              <a:path w="543560" h="52451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3560" h="524510">
                <a:moveTo>
                  <a:pt x="9905" y="51435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4256"/>
                </a:lnTo>
                <a:lnTo>
                  <a:pt x="533400" y="524256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5" y="524256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4256"/>
                </a:lnTo>
                <a:lnTo>
                  <a:pt x="9905" y="524256"/>
                </a:lnTo>
                <a:close/>
              </a:path>
              <a:path w="543560" h="524510">
                <a:moveTo>
                  <a:pt x="537972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72" y="9906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2" y="9906"/>
                </a:lnTo>
                <a:lnTo>
                  <a:pt x="533400" y="9906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6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6"/>
                </a:lnTo>
                <a:lnTo>
                  <a:pt x="537972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3746639" y="3201415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3,0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80039" y="3111245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75467" y="31066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6"/>
                </a:moveTo>
                <a:lnTo>
                  <a:pt x="543306" y="0"/>
                </a:lnTo>
                <a:lnTo>
                  <a:pt x="0" y="0"/>
                </a:lnTo>
                <a:lnTo>
                  <a:pt x="0" y="524256"/>
                </a:lnTo>
                <a:lnTo>
                  <a:pt x="4572" y="52425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72" y="9906"/>
                </a:lnTo>
                <a:lnTo>
                  <a:pt x="537972" y="524256"/>
                </a:lnTo>
                <a:lnTo>
                  <a:pt x="543306" y="524256"/>
                </a:lnTo>
                <a:close/>
              </a:path>
              <a:path w="543560" h="52451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3560" h="524510">
                <a:moveTo>
                  <a:pt x="9905" y="51435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4256"/>
                </a:lnTo>
                <a:lnTo>
                  <a:pt x="533400" y="524256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5" y="524256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4256"/>
                </a:lnTo>
                <a:lnTo>
                  <a:pt x="9905" y="524256"/>
                </a:lnTo>
                <a:close/>
              </a:path>
              <a:path w="543560" h="524510">
                <a:moveTo>
                  <a:pt x="537972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72" y="9906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2" y="9906"/>
                </a:lnTo>
                <a:lnTo>
                  <a:pt x="533400" y="9906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6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6"/>
                </a:lnTo>
                <a:lnTo>
                  <a:pt x="537972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280039" y="3201415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3,1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813439" y="3111245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08867" y="31066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6"/>
                </a:moveTo>
                <a:lnTo>
                  <a:pt x="543306" y="0"/>
                </a:lnTo>
                <a:lnTo>
                  <a:pt x="0" y="0"/>
                </a:lnTo>
                <a:lnTo>
                  <a:pt x="0" y="524256"/>
                </a:lnTo>
                <a:lnTo>
                  <a:pt x="4572" y="524256"/>
                </a:lnTo>
                <a:lnTo>
                  <a:pt x="4572" y="9906"/>
                </a:lnTo>
                <a:lnTo>
                  <a:pt x="9905" y="4572"/>
                </a:lnTo>
                <a:lnTo>
                  <a:pt x="9905" y="9906"/>
                </a:lnTo>
                <a:lnTo>
                  <a:pt x="533400" y="9906"/>
                </a:lnTo>
                <a:lnTo>
                  <a:pt x="533400" y="4572"/>
                </a:lnTo>
                <a:lnTo>
                  <a:pt x="537972" y="9906"/>
                </a:lnTo>
                <a:lnTo>
                  <a:pt x="537972" y="524256"/>
                </a:lnTo>
                <a:lnTo>
                  <a:pt x="543306" y="524256"/>
                </a:lnTo>
                <a:close/>
              </a:path>
              <a:path w="543560" h="524510">
                <a:moveTo>
                  <a:pt x="9905" y="9906"/>
                </a:moveTo>
                <a:lnTo>
                  <a:pt x="9905" y="4572"/>
                </a:lnTo>
                <a:lnTo>
                  <a:pt x="4572" y="9906"/>
                </a:lnTo>
                <a:lnTo>
                  <a:pt x="9905" y="9906"/>
                </a:lnTo>
                <a:close/>
              </a:path>
              <a:path w="543560" h="524510">
                <a:moveTo>
                  <a:pt x="9905" y="514350"/>
                </a:moveTo>
                <a:lnTo>
                  <a:pt x="9905" y="9906"/>
                </a:lnTo>
                <a:lnTo>
                  <a:pt x="4572" y="9906"/>
                </a:lnTo>
                <a:lnTo>
                  <a:pt x="4572" y="514350"/>
                </a:lnTo>
                <a:lnTo>
                  <a:pt x="9905" y="514350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4572" y="514350"/>
                </a:lnTo>
                <a:lnTo>
                  <a:pt x="9905" y="518922"/>
                </a:lnTo>
                <a:lnTo>
                  <a:pt x="9905" y="524256"/>
                </a:lnTo>
                <a:lnTo>
                  <a:pt x="533400" y="524256"/>
                </a:lnTo>
                <a:lnTo>
                  <a:pt x="533400" y="518922"/>
                </a:lnTo>
                <a:lnTo>
                  <a:pt x="537972" y="514350"/>
                </a:lnTo>
                <a:close/>
              </a:path>
              <a:path w="543560" h="524510">
                <a:moveTo>
                  <a:pt x="9905" y="524256"/>
                </a:moveTo>
                <a:lnTo>
                  <a:pt x="9905" y="518922"/>
                </a:lnTo>
                <a:lnTo>
                  <a:pt x="4572" y="514350"/>
                </a:lnTo>
                <a:lnTo>
                  <a:pt x="4572" y="524256"/>
                </a:lnTo>
                <a:lnTo>
                  <a:pt x="9905" y="524256"/>
                </a:lnTo>
                <a:close/>
              </a:path>
              <a:path w="543560" h="524510">
                <a:moveTo>
                  <a:pt x="537972" y="9906"/>
                </a:moveTo>
                <a:lnTo>
                  <a:pt x="533400" y="4572"/>
                </a:lnTo>
                <a:lnTo>
                  <a:pt x="533400" y="9906"/>
                </a:lnTo>
                <a:lnTo>
                  <a:pt x="537972" y="9906"/>
                </a:lnTo>
                <a:close/>
              </a:path>
              <a:path w="543560" h="524510">
                <a:moveTo>
                  <a:pt x="537972" y="514350"/>
                </a:moveTo>
                <a:lnTo>
                  <a:pt x="537972" y="9906"/>
                </a:lnTo>
                <a:lnTo>
                  <a:pt x="533400" y="9906"/>
                </a:lnTo>
                <a:lnTo>
                  <a:pt x="533400" y="514350"/>
                </a:lnTo>
                <a:lnTo>
                  <a:pt x="537972" y="514350"/>
                </a:lnTo>
                <a:close/>
              </a:path>
              <a:path w="543560" h="524510">
                <a:moveTo>
                  <a:pt x="537972" y="524256"/>
                </a:moveTo>
                <a:lnTo>
                  <a:pt x="537972" y="514350"/>
                </a:lnTo>
                <a:lnTo>
                  <a:pt x="533400" y="518922"/>
                </a:lnTo>
                <a:lnTo>
                  <a:pt x="533400" y="524256"/>
                </a:lnTo>
                <a:lnTo>
                  <a:pt x="537972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813439" y="3201415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3,2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3213239" y="3111245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399" y="514350"/>
                </a:lnTo>
                <a:lnTo>
                  <a:pt x="53339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208667" y="3106673"/>
            <a:ext cx="543560" cy="524510"/>
          </a:xfrm>
          <a:custGeom>
            <a:avLst/>
            <a:gdLst/>
            <a:ahLst/>
            <a:cxnLst/>
            <a:rect l="l" t="t" r="r" b="b"/>
            <a:pathLst>
              <a:path w="543560" h="524510">
                <a:moveTo>
                  <a:pt x="543306" y="524256"/>
                </a:moveTo>
                <a:lnTo>
                  <a:pt x="543306" y="0"/>
                </a:lnTo>
                <a:lnTo>
                  <a:pt x="0" y="0"/>
                </a:lnTo>
                <a:lnTo>
                  <a:pt x="0" y="524256"/>
                </a:lnTo>
                <a:lnTo>
                  <a:pt x="4571" y="524256"/>
                </a:lnTo>
                <a:lnTo>
                  <a:pt x="4571" y="9906"/>
                </a:lnTo>
                <a:lnTo>
                  <a:pt x="9906" y="4572"/>
                </a:lnTo>
                <a:lnTo>
                  <a:pt x="9906" y="9906"/>
                </a:lnTo>
                <a:lnTo>
                  <a:pt x="533399" y="9906"/>
                </a:lnTo>
                <a:lnTo>
                  <a:pt x="533399" y="4572"/>
                </a:lnTo>
                <a:lnTo>
                  <a:pt x="537971" y="9906"/>
                </a:lnTo>
                <a:lnTo>
                  <a:pt x="537971" y="524256"/>
                </a:lnTo>
                <a:lnTo>
                  <a:pt x="543306" y="524256"/>
                </a:lnTo>
                <a:close/>
              </a:path>
              <a:path w="543560" h="524510">
                <a:moveTo>
                  <a:pt x="9906" y="9906"/>
                </a:moveTo>
                <a:lnTo>
                  <a:pt x="9906" y="4572"/>
                </a:lnTo>
                <a:lnTo>
                  <a:pt x="4571" y="9906"/>
                </a:lnTo>
                <a:lnTo>
                  <a:pt x="9906" y="9906"/>
                </a:lnTo>
                <a:close/>
              </a:path>
              <a:path w="543560" h="524510">
                <a:moveTo>
                  <a:pt x="9906" y="514350"/>
                </a:moveTo>
                <a:lnTo>
                  <a:pt x="9906" y="9906"/>
                </a:lnTo>
                <a:lnTo>
                  <a:pt x="4571" y="9906"/>
                </a:lnTo>
                <a:lnTo>
                  <a:pt x="4571" y="514350"/>
                </a:lnTo>
                <a:lnTo>
                  <a:pt x="9906" y="514350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4571" y="514350"/>
                </a:lnTo>
                <a:lnTo>
                  <a:pt x="9906" y="518922"/>
                </a:lnTo>
                <a:lnTo>
                  <a:pt x="9906" y="524256"/>
                </a:lnTo>
                <a:lnTo>
                  <a:pt x="533399" y="524256"/>
                </a:lnTo>
                <a:lnTo>
                  <a:pt x="533399" y="518922"/>
                </a:lnTo>
                <a:lnTo>
                  <a:pt x="537971" y="514350"/>
                </a:lnTo>
                <a:close/>
              </a:path>
              <a:path w="543560" h="524510">
                <a:moveTo>
                  <a:pt x="9906" y="524256"/>
                </a:moveTo>
                <a:lnTo>
                  <a:pt x="9906" y="518922"/>
                </a:lnTo>
                <a:lnTo>
                  <a:pt x="4571" y="514350"/>
                </a:lnTo>
                <a:lnTo>
                  <a:pt x="4571" y="524256"/>
                </a:lnTo>
                <a:lnTo>
                  <a:pt x="9906" y="524256"/>
                </a:lnTo>
                <a:close/>
              </a:path>
              <a:path w="543560" h="524510">
                <a:moveTo>
                  <a:pt x="537971" y="9906"/>
                </a:moveTo>
                <a:lnTo>
                  <a:pt x="533399" y="4572"/>
                </a:lnTo>
                <a:lnTo>
                  <a:pt x="533399" y="9906"/>
                </a:lnTo>
                <a:lnTo>
                  <a:pt x="537971" y="9906"/>
                </a:lnTo>
                <a:close/>
              </a:path>
              <a:path w="543560" h="524510">
                <a:moveTo>
                  <a:pt x="537971" y="514350"/>
                </a:moveTo>
                <a:lnTo>
                  <a:pt x="537971" y="9906"/>
                </a:lnTo>
                <a:lnTo>
                  <a:pt x="533399" y="9906"/>
                </a:lnTo>
                <a:lnTo>
                  <a:pt x="533399" y="514350"/>
                </a:lnTo>
                <a:lnTo>
                  <a:pt x="537971" y="514350"/>
                </a:lnTo>
                <a:close/>
              </a:path>
              <a:path w="543560" h="524510">
                <a:moveTo>
                  <a:pt x="537971" y="524256"/>
                </a:moveTo>
                <a:lnTo>
                  <a:pt x="537971" y="514350"/>
                </a:lnTo>
                <a:lnTo>
                  <a:pt x="533399" y="518922"/>
                </a:lnTo>
                <a:lnTo>
                  <a:pt x="533399" y="524256"/>
                </a:lnTo>
                <a:lnTo>
                  <a:pt x="537971" y="5242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3213239" y="3201415"/>
            <a:ext cx="533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12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3,3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502793" y="32194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399"/>
                </a:ln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498221" y="3214877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542543" y="542543"/>
                </a:moveTo>
                <a:lnTo>
                  <a:pt x="542543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533400" y="9143"/>
                </a:lnTo>
                <a:lnTo>
                  <a:pt x="533400" y="4571"/>
                </a:lnTo>
                <a:lnTo>
                  <a:pt x="537971" y="9143"/>
                </a:lnTo>
                <a:lnTo>
                  <a:pt x="537971" y="542543"/>
                </a:lnTo>
                <a:lnTo>
                  <a:pt x="542543" y="542543"/>
                </a:lnTo>
                <a:close/>
              </a:path>
              <a:path w="542925" h="5429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542925" h="542925">
                <a:moveTo>
                  <a:pt x="9143" y="5333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9143" y="533399"/>
                </a:lnTo>
                <a:close/>
              </a:path>
              <a:path w="542925" h="542925">
                <a:moveTo>
                  <a:pt x="537971" y="533399"/>
                </a:moveTo>
                <a:lnTo>
                  <a:pt x="4571" y="533399"/>
                </a:lnTo>
                <a:lnTo>
                  <a:pt x="9143" y="537971"/>
                </a:lnTo>
                <a:lnTo>
                  <a:pt x="9143" y="542543"/>
                </a:lnTo>
                <a:lnTo>
                  <a:pt x="533400" y="542543"/>
                </a:lnTo>
                <a:lnTo>
                  <a:pt x="533400" y="537971"/>
                </a:lnTo>
                <a:lnTo>
                  <a:pt x="537971" y="533399"/>
                </a:lnTo>
                <a:close/>
              </a:path>
              <a:path w="542925" h="542925">
                <a:moveTo>
                  <a:pt x="9143" y="542543"/>
                </a:moveTo>
                <a:lnTo>
                  <a:pt x="9143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9143" y="542543"/>
                </a:lnTo>
                <a:close/>
              </a:path>
              <a:path w="542925" h="542925">
                <a:moveTo>
                  <a:pt x="537971" y="9143"/>
                </a:moveTo>
                <a:lnTo>
                  <a:pt x="533400" y="4571"/>
                </a:lnTo>
                <a:lnTo>
                  <a:pt x="533400" y="9143"/>
                </a:lnTo>
                <a:lnTo>
                  <a:pt x="537971" y="9143"/>
                </a:lnTo>
                <a:close/>
              </a:path>
              <a:path w="542925" h="542925">
                <a:moveTo>
                  <a:pt x="537971" y="533399"/>
                </a:moveTo>
                <a:lnTo>
                  <a:pt x="537971" y="9143"/>
                </a:lnTo>
                <a:lnTo>
                  <a:pt x="533400" y="9143"/>
                </a:lnTo>
                <a:lnTo>
                  <a:pt x="533400" y="533399"/>
                </a:lnTo>
                <a:lnTo>
                  <a:pt x="537971" y="533399"/>
                </a:lnTo>
                <a:close/>
              </a:path>
              <a:path w="542925" h="542925">
                <a:moveTo>
                  <a:pt x="537971" y="542543"/>
                </a:moveTo>
                <a:lnTo>
                  <a:pt x="537971" y="533399"/>
                </a:lnTo>
                <a:lnTo>
                  <a:pt x="533400" y="537971"/>
                </a:lnTo>
                <a:lnTo>
                  <a:pt x="533400" y="542543"/>
                </a:lnTo>
                <a:lnTo>
                  <a:pt x="5379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6560953" y="3318764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0,0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036193" y="32194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399"/>
                </a:ln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031621" y="3214877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542544" y="542543"/>
                </a:moveTo>
                <a:lnTo>
                  <a:pt x="542544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533400" y="9143"/>
                </a:lnTo>
                <a:lnTo>
                  <a:pt x="533400" y="4571"/>
                </a:lnTo>
                <a:lnTo>
                  <a:pt x="537971" y="9143"/>
                </a:lnTo>
                <a:lnTo>
                  <a:pt x="537971" y="542543"/>
                </a:lnTo>
                <a:lnTo>
                  <a:pt x="542544" y="542543"/>
                </a:lnTo>
                <a:close/>
              </a:path>
              <a:path w="542925" h="5429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542925" h="542925">
                <a:moveTo>
                  <a:pt x="9143" y="5333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9143" y="533399"/>
                </a:lnTo>
                <a:close/>
              </a:path>
              <a:path w="542925" h="542925">
                <a:moveTo>
                  <a:pt x="537971" y="533399"/>
                </a:moveTo>
                <a:lnTo>
                  <a:pt x="4571" y="533399"/>
                </a:lnTo>
                <a:lnTo>
                  <a:pt x="9143" y="537971"/>
                </a:lnTo>
                <a:lnTo>
                  <a:pt x="9143" y="542543"/>
                </a:lnTo>
                <a:lnTo>
                  <a:pt x="533400" y="542543"/>
                </a:lnTo>
                <a:lnTo>
                  <a:pt x="533400" y="537971"/>
                </a:lnTo>
                <a:lnTo>
                  <a:pt x="537971" y="533399"/>
                </a:lnTo>
                <a:close/>
              </a:path>
              <a:path w="542925" h="542925">
                <a:moveTo>
                  <a:pt x="9143" y="542543"/>
                </a:moveTo>
                <a:lnTo>
                  <a:pt x="9143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9143" y="542543"/>
                </a:lnTo>
                <a:close/>
              </a:path>
              <a:path w="542925" h="542925">
                <a:moveTo>
                  <a:pt x="537971" y="9143"/>
                </a:moveTo>
                <a:lnTo>
                  <a:pt x="533400" y="4571"/>
                </a:lnTo>
                <a:lnTo>
                  <a:pt x="533400" y="9143"/>
                </a:lnTo>
                <a:lnTo>
                  <a:pt x="537971" y="9143"/>
                </a:lnTo>
                <a:close/>
              </a:path>
              <a:path w="542925" h="542925">
                <a:moveTo>
                  <a:pt x="537971" y="533399"/>
                </a:moveTo>
                <a:lnTo>
                  <a:pt x="537971" y="9143"/>
                </a:lnTo>
                <a:lnTo>
                  <a:pt x="533400" y="9143"/>
                </a:lnTo>
                <a:lnTo>
                  <a:pt x="533400" y="533399"/>
                </a:lnTo>
                <a:lnTo>
                  <a:pt x="537971" y="533399"/>
                </a:lnTo>
                <a:close/>
              </a:path>
              <a:path w="542925" h="542925">
                <a:moveTo>
                  <a:pt x="537971" y="542543"/>
                </a:moveTo>
                <a:lnTo>
                  <a:pt x="537971" y="533399"/>
                </a:lnTo>
                <a:lnTo>
                  <a:pt x="533400" y="537971"/>
                </a:lnTo>
                <a:lnTo>
                  <a:pt x="533400" y="542543"/>
                </a:lnTo>
                <a:lnTo>
                  <a:pt x="5379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7094353" y="3318764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0,1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7569593" y="32194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399"/>
                </a:ln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565021" y="3214877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542544" y="542543"/>
                </a:moveTo>
                <a:lnTo>
                  <a:pt x="542544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533400" y="9143"/>
                </a:lnTo>
                <a:lnTo>
                  <a:pt x="533400" y="4571"/>
                </a:lnTo>
                <a:lnTo>
                  <a:pt x="537971" y="9143"/>
                </a:lnTo>
                <a:lnTo>
                  <a:pt x="537971" y="542543"/>
                </a:lnTo>
                <a:lnTo>
                  <a:pt x="542544" y="542543"/>
                </a:lnTo>
                <a:close/>
              </a:path>
              <a:path w="542925" h="5429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542925" h="542925">
                <a:moveTo>
                  <a:pt x="9143" y="5333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9143" y="533399"/>
                </a:lnTo>
                <a:close/>
              </a:path>
              <a:path w="542925" h="542925">
                <a:moveTo>
                  <a:pt x="537971" y="533399"/>
                </a:moveTo>
                <a:lnTo>
                  <a:pt x="4571" y="533399"/>
                </a:lnTo>
                <a:lnTo>
                  <a:pt x="9143" y="537971"/>
                </a:lnTo>
                <a:lnTo>
                  <a:pt x="9143" y="542543"/>
                </a:lnTo>
                <a:lnTo>
                  <a:pt x="533400" y="542543"/>
                </a:lnTo>
                <a:lnTo>
                  <a:pt x="533400" y="537971"/>
                </a:lnTo>
                <a:lnTo>
                  <a:pt x="537971" y="533399"/>
                </a:lnTo>
                <a:close/>
              </a:path>
              <a:path w="542925" h="542925">
                <a:moveTo>
                  <a:pt x="9143" y="542543"/>
                </a:moveTo>
                <a:lnTo>
                  <a:pt x="9143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9143" y="542543"/>
                </a:lnTo>
                <a:close/>
              </a:path>
              <a:path w="542925" h="542925">
                <a:moveTo>
                  <a:pt x="537971" y="9143"/>
                </a:moveTo>
                <a:lnTo>
                  <a:pt x="533400" y="4571"/>
                </a:lnTo>
                <a:lnTo>
                  <a:pt x="533400" y="9143"/>
                </a:lnTo>
                <a:lnTo>
                  <a:pt x="537971" y="9143"/>
                </a:lnTo>
                <a:close/>
              </a:path>
              <a:path w="542925" h="542925">
                <a:moveTo>
                  <a:pt x="537971" y="533399"/>
                </a:moveTo>
                <a:lnTo>
                  <a:pt x="537971" y="9143"/>
                </a:lnTo>
                <a:lnTo>
                  <a:pt x="533400" y="9143"/>
                </a:lnTo>
                <a:lnTo>
                  <a:pt x="533400" y="533399"/>
                </a:lnTo>
                <a:lnTo>
                  <a:pt x="537971" y="533399"/>
                </a:lnTo>
                <a:close/>
              </a:path>
              <a:path w="542925" h="542925">
                <a:moveTo>
                  <a:pt x="537971" y="542543"/>
                </a:moveTo>
                <a:lnTo>
                  <a:pt x="537971" y="533399"/>
                </a:lnTo>
                <a:lnTo>
                  <a:pt x="533400" y="537971"/>
                </a:lnTo>
                <a:lnTo>
                  <a:pt x="533400" y="542543"/>
                </a:lnTo>
                <a:lnTo>
                  <a:pt x="5379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7627753" y="3318764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0,2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102993" y="32194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399"/>
                </a:lnTo>
                <a:lnTo>
                  <a:pt x="533400" y="533399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8098421" y="3214877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542544" y="542543"/>
                </a:moveTo>
                <a:lnTo>
                  <a:pt x="542544" y="0"/>
                </a:lnTo>
                <a:lnTo>
                  <a:pt x="0" y="0"/>
                </a:lnTo>
                <a:lnTo>
                  <a:pt x="0" y="542543"/>
                </a:lnTo>
                <a:lnTo>
                  <a:pt x="4571" y="542543"/>
                </a:lnTo>
                <a:lnTo>
                  <a:pt x="4571" y="9143"/>
                </a:lnTo>
                <a:lnTo>
                  <a:pt x="9143" y="4571"/>
                </a:lnTo>
                <a:lnTo>
                  <a:pt x="9143" y="9143"/>
                </a:lnTo>
                <a:lnTo>
                  <a:pt x="533400" y="9143"/>
                </a:lnTo>
                <a:lnTo>
                  <a:pt x="533400" y="4571"/>
                </a:lnTo>
                <a:lnTo>
                  <a:pt x="537971" y="9143"/>
                </a:lnTo>
                <a:lnTo>
                  <a:pt x="537971" y="542543"/>
                </a:lnTo>
                <a:lnTo>
                  <a:pt x="542544" y="542543"/>
                </a:lnTo>
                <a:close/>
              </a:path>
              <a:path w="542925" h="542925">
                <a:moveTo>
                  <a:pt x="9143" y="9143"/>
                </a:moveTo>
                <a:lnTo>
                  <a:pt x="9143" y="4571"/>
                </a:lnTo>
                <a:lnTo>
                  <a:pt x="4571" y="9143"/>
                </a:lnTo>
                <a:lnTo>
                  <a:pt x="9143" y="9143"/>
                </a:lnTo>
                <a:close/>
              </a:path>
              <a:path w="542925" h="542925">
                <a:moveTo>
                  <a:pt x="9143" y="533399"/>
                </a:moveTo>
                <a:lnTo>
                  <a:pt x="9143" y="9143"/>
                </a:lnTo>
                <a:lnTo>
                  <a:pt x="4571" y="9143"/>
                </a:lnTo>
                <a:lnTo>
                  <a:pt x="4571" y="533399"/>
                </a:lnTo>
                <a:lnTo>
                  <a:pt x="9143" y="533399"/>
                </a:lnTo>
                <a:close/>
              </a:path>
              <a:path w="542925" h="542925">
                <a:moveTo>
                  <a:pt x="537971" y="533399"/>
                </a:moveTo>
                <a:lnTo>
                  <a:pt x="4571" y="533399"/>
                </a:lnTo>
                <a:lnTo>
                  <a:pt x="9143" y="537971"/>
                </a:lnTo>
                <a:lnTo>
                  <a:pt x="9143" y="542543"/>
                </a:lnTo>
                <a:lnTo>
                  <a:pt x="533400" y="542543"/>
                </a:lnTo>
                <a:lnTo>
                  <a:pt x="533400" y="537971"/>
                </a:lnTo>
                <a:lnTo>
                  <a:pt x="537971" y="533399"/>
                </a:lnTo>
                <a:close/>
              </a:path>
              <a:path w="542925" h="542925">
                <a:moveTo>
                  <a:pt x="9143" y="542543"/>
                </a:moveTo>
                <a:lnTo>
                  <a:pt x="9143" y="537971"/>
                </a:lnTo>
                <a:lnTo>
                  <a:pt x="4571" y="533399"/>
                </a:lnTo>
                <a:lnTo>
                  <a:pt x="4571" y="542543"/>
                </a:lnTo>
                <a:lnTo>
                  <a:pt x="9143" y="542543"/>
                </a:lnTo>
                <a:close/>
              </a:path>
              <a:path w="542925" h="542925">
                <a:moveTo>
                  <a:pt x="537971" y="9143"/>
                </a:moveTo>
                <a:lnTo>
                  <a:pt x="533400" y="4571"/>
                </a:lnTo>
                <a:lnTo>
                  <a:pt x="533400" y="9143"/>
                </a:lnTo>
                <a:lnTo>
                  <a:pt x="537971" y="9143"/>
                </a:lnTo>
                <a:close/>
              </a:path>
              <a:path w="542925" h="542925">
                <a:moveTo>
                  <a:pt x="537971" y="533399"/>
                </a:moveTo>
                <a:lnTo>
                  <a:pt x="537971" y="9143"/>
                </a:lnTo>
                <a:lnTo>
                  <a:pt x="533400" y="9143"/>
                </a:lnTo>
                <a:lnTo>
                  <a:pt x="533400" y="533399"/>
                </a:lnTo>
                <a:lnTo>
                  <a:pt x="537971" y="533399"/>
                </a:lnTo>
                <a:close/>
              </a:path>
              <a:path w="542925" h="542925">
                <a:moveTo>
                  <a:pt x="537971" y="542543"/>
                </a:moveTo>
                <a:lnTo>
                  <a:pt x="537971" y="533399"/>
                </a:lnTo>
                <a:lnTo>
                  <a:pt x="533400" y="537971"/>
                </a:lnTo>
                <a:lnTo>
                  <a:pt x="533400" y="542543"/>
                </a:lnTo>
                <a:lnTo>
                  <a:pt x="537971" y="542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8161153" y="3318764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0,3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102993" y="375285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098421" y="3748278"/>
            <a:ext cx="542925" cy="523875"/>
          </a:xfrm>
          <a:custGeom>
            <a:avLst/>
            <a:gdLst/>
            <a:ahLst/>
            <a:cxnLst/>
            <a:rect l="l" t="t" r="r" b="b"/>
            <a:pathLst>
              <a:path w="542925" h="523875">
                <a:moveTo>
                  <a:pt x="542544" y="523494"/>
                </a:moveTo>
                <a:lnTo>
                  <a:pt x="542544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2544" y="523494"/>
                </a:lnTo>
                <a:close/>
              </a:path>
              <a:path w="542925" h="5238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23875">
                <a:moveTo>
                  <a:pt x="9143" y="5143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143" y="514350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4571" y="514350"/>
                </a:lnTo>
                <a:lnTo>
                  <a:pt x="9143" y="518922"/>
                </a:lnTo>
                <a:lnTo>
                  <a:pt x="9143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2925" h="523875">
                <a:moveTo>
                  <a:pt x="9143" y="523494"/>
                </a:moveTo>
                <a:lnTo>
                  <a:pt x="9143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143" y="523494"/>
                </a:lnTo>
                <a:close/>
              </a:path>
              <a:path w="542925" h="52387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2925" h="523875">
                <a:moveTo>
                  <a:pt x="537971" y="523494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8161153" y="3842258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502793" y="375285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498221" y="3748278"/>
            <a:ext cx="542925" cy="523875"/>
          </a:xfrm>
          <a:custGeom>
            <a:avLst/>
            <a:gdLst/>
            <a:ahLst/>
            <a:cxnLst/>
            <a:rect l="l" t="t" r="r" b="b"/>
            <a:pathLst>
              <a:path w="542925" h="523875">
                <a:moveTo>
                  <a:pt x="542543" y="523494"/>
                </a:moveTo>
                <a:lnTo>
                  <a:pt x="542543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2543" y="523494"/>
                </a:lnTo>
                <a:close/>
              </a:path>
              <a:path w="542925" h="5238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23875">
                <a:moveTo>
                  <a:pt x="9143" y="5143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143" y="514350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4571" y="514350"/>
                </a:lnTo>
                <a:lnTo>
                  <a:pt x="9143" y="518922"/>
                </a:lnTo>
                <a:lnTo>
                  <a:pt x="9143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2925" h="523875">
                <a:moveTo>
                  <a:pt x="9143" y="523494"/>
                </a:moveTo>
                <a:lnTo>
                  <a:pt x="9143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143" y="523494"/>
                </a:lnTo>
                <a:close/>
              </a:path>
              <a:path w="542925" h="52387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2925" h="523875">
                <a:moveTo>
                  <a:pt x="537971" y="523494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6560953" y="3842258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036193" y="375285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031621" y="3748278"/>
            <a:ext cx="542925" cy="523875"/>
          </a:xfrm>
          <a:custGeom>
            <a:avLst/>
            <a:gdLst/>
            <a:ahLst/>
            <a:cxnLst/>
            <a:rect l="l" t="t" r="r" b="b"/>
            <a:pathLst>
              <a:path w="542925" h="523875">
                <a:moveTo>
                  <a:pt x="542544" y="523494"/>
                </a:moveTo>
                <a:lnTo>
                  <a:pt x="542544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2544" y="523494"/>
                </a:lnTo>
                <a:close/>
              </a:path>
              <a:path w="542925" h="5238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23875">
                <a:moveTo>
                  <a:pt x="9143" y="5143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143" y="514350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4571" y="514350"/>
                </a:lnTo>
                <a:lnTo>
                  <a:pt x="9143" y="518922"/>
                </a:lnTo>
                <a:lnTo>
                  <a:pt x="9143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2925" h="523875">
                <a:moveTo>
                  <a:pt x="9143" y="523494"/>
                </a:moveTo>
                <a:lnTo>
                  <a:pt x="9143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143" y="523494"/>
                </a:lnTo>
                <a:close/>
              </a:path>
              <a:path w="542925" h="52387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2925" h="523875">
                <a:moveTo>
                  <a:pt x="537971" y="523494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7094353" y="3842258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569593" y="3752850"/>
            <a:ext cx="533400" cy="457200"/>
          </a:xfrm>
          <a:custGeom>
            <a:avLst/>
            <a:gdLst/>
            <a:ahLst/>
            <a:cxnLst/>
            <a:rect l="l" t="t" r="r" b="b"/>
            <a:pathLst>
              <a:path w="533400" h="457200">
                <a:moveTo>
                  <a:pt x="0" y="457200"/>
                </a:moveTo>
                <a:lnTo>
                  <a:pt x="533400" y="457200"/>
                </a:lnTo>
                <a:lnTo>
                  <a:pt x="5334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565021" y="3748278"/>
            <a:ext cx="542925" cy="523875"/>
          </a:xfrm>
          <a:custGeom>
            <a:avLst/>
            <a:gdLst/>
            <a:ahLst/>
            <a:cxnLst/>
            <a:rect l="l" t="t" r="r" b="b"/>
            <a:pathLst>
              <a:path w="542925" h="523875">
                <a:moveTo>
                  <a:pt x="542544" y="523494"/>
                </a:moveTo>
                <a:lnTo>
                  <a:pt x="542544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2544" y="523494"/>
                </a:lnTo>
                <a:close/>
              </a:path>
              <a:path w="542925" h="5238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23875">
                <a:moveTo>
                  <a:pt x="9143" y="5143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143" y="514350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4571" y="514350"/>
                </a:lnTo>
                <a:lnTo>
                  <a:pt x="9143" y="518922"/>
                </a:lnTo>
                <a:lnTo>
                  <a:pt x="9143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2925" h="523875">
                <a:moveTo>
                  <a:pt x="9143" y="523494"/>
                </a:moveTo>
                <a:lnTo>
                  <a:pt x="9143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143" y="523494"/>
                </a:lnTo>
                <a:close/>
              </a:path>
              <a:path w="542925" h="52387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2925" h="523875">
                <a:moveTo>
                  <a:pt x="537971" y="523494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7627753" y="3842258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1,3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7569593" y="42100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7565021" y="4205478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542544" y="542544"/>
                </a:moveTo>
                <a:lnTo>
                  <a:pt x="542544" y="0"/>
                </a:lnTo>
                <a:lnTo>
                  <a:pt x="0" y="0"/>
                </a:lnTo>
                <a:lnTo>
                  <a:pt x="0" y="542544"/>
                </a:lnTo>
                <a:lnTo>
                  <a:pt x="4571" y="54254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42544"/>
                </a:lnTo>
                <a:lnTo>
                  <a:pt x="542544" y="542544"/>
                </a:lnTo>
                <a:close/>
              </a:path>
              <a:path w="542925" h="54292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42925">
                <a:moveTo>
                  <a:pt x="9143" y="53340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33400"/>
                </a:lnTo>
                <a:lnTo>
                  <a:pt x="9143" y="533400"/>
                </a:lnTo>
                <a:close/>
              </a:path>
              <a:path w="542925" h="542925">
                <a:moveTo>
                  <a:pt x="537971" y="533400"/>
                </a:moveTo>
                <a:lnTo>
                  <a:pt x="4571" y="533400"/>
                </a:lnTo>
                <a:lnTo>
                  <a:pt x="9143" y="537972"/>
                </a:lnTo>
                <a:lnTo>
                  <a:pt x="9143" y="542544"/>
                </a:lnTo>
                <a:lnTo>
                  <a:pt x="533400" y="542544"/>
                </a:lnTo>
                <a:lnTo>
                  <a:pt x="533400" y="537972"/>
                </a:lnTo>
                <a:lnTo>
                  <a:pt x="537971" y="533400"/>
                </a:lnTo>
                <a:close/>
              </a:path>
              <a:path w="542925" h="542925">
                <a:moveTo>
                  <a:pt x="9143" y="542544"/>
                </a:moveTo>
                <a:lnTo>
                  <a:pt x="9143" y="537972"/>
                </a:lnTo>
                <a:lnTo>
                  <a:pt x="4571" y="533400"/>
                </a:lnTo>
                <a:lnTo>
                  <a:pt x="4571" y="542544"/>
                </a:lnTo>
                <a:lnTo>
                  <a:pt x="9143" y="542544"/>
                </a:lnTo>
                <a:close/>
              </a:path>
              <a:path w="542925" h="54292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42925">
                <a:moveTo>
                  <a:pt x="537971" y="53340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33400"/>
                </a:lnTo>
                <a:lnTo>
                  <a:pt x="537971" y="533400"/>
                </a:lnTo>
                <a:close/>
              </a:path>
              <a:path w="542925" h="542925">
                <a:moveTo>
                  <a:pt x="537971" y="542544"/>
                </a:moveTo>
                <a:lnTo>
                  <a:pt x="537971" y="533400"/>
                </a:lnTo>
                <a:lnTo>
                  <a:pt x="533400" y="537972"/>
                </a:lnTo>
                <a:lnTo>
                  <a:pt x="533400" y="542544"/>
                </a:lnTo>
                <a:lnTo>
                  <a:pt x="537971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8102993" y="42100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098421" y="4205478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542544" y="542544"/>
                </a:moveTo>
                <a:lnTo>
                  <a:pt x="542544" y="0"/>
                </a:lnTo>
                <a:lnTo>
                  <a:pt x="0" y="0"/>
                </a:lnTo>
                <a:lnTo>
                  <a:pt x="0" y="542544"/>
                </a:lnTo>
                <a:lnTo>
                  <a:pt x="4571" y="54254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42544"/>
                </a:lnTo>
                <a:lnTo>
                  <a:pt x="542544" y="542544"/>
                </a:lnTo>
                <a:close/>
              </a:path>
              <a:path w="542925" h="54292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42925">
                <a:moveTo>
                  <a:pt x="9143" y="53340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33400"/>
                </a:lnTo>
                <a:lnTo>
                  <a:pt x="9143" y="533400"/>
                </a:lnTo>
                <a:close/>
              </a:path>
              <a:path w="542925" h="542925">
                <a:moveTo>
                  <a:pt x="537971" y="533400"/>
                </a:moveTo>
                <a:lnTo>
                  <a:pt x="4571" y="533400"/>
                </a:lnTo>
                <a:lnTo>
                  <a:pt x="9143" y="537972"/>
                </a:lnTo>
                <a:lnTo>
                  <a:pt x="9143" y="542544"/>
                </a:lnTo>
                <a:lnTo>
                  <a:pt x="533400" y="542544"/>
                </a:lnTo>
                <a:lnTo>
                  <a:pt x="533400" y="537972"/>
                </a:lnTo>
                <a:lnTo>
                  <a:pt x="537971" y="533400"/>
                </a:lnTo>
                <a:close/>
              </a:path>
              <a:path w="542925" h="542925">
                <a:moveTo>
                  <a:pt x="9143" y="542544"/>
                </a:moveTo>
                <a:lnTo>
                  <a:pt x="9143" y="537972"/>
                </a:lnTo>
                <a:lnTo>
                  <a:pt x="4571" y="533400"/>
                </a:lnTo>
                <a:lnTo>
                  <a:pt x="4571" y="542544"/>
                </a:lnTo>
                <a:lnTo>
                  <a:pt x="9143" y="542544"/>
                </a:lnTo>
                <a:close/>
              </a:path>
              <a:path w="542925" h="54292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42925">
                <a:moveTo>
                  <a:pt x="537971" y="53340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33400"/>
                </a:lnTo>
                <a:lnTo>
                  <a:pt x="537971" y="533400"/>
                </a:lnTo>
                <a:close/>
              </a:path>
              <a:path w="542925" h="542925">
                <a:moveTo>
                  <a:pt x="537971" y="542544"/>
                </a:moveTo>
                <a:lnTo>
                  <a:pt x="537971" y="533400"/>
                </a:lnTo>
                <a:lnTo>
                  <a:pt x="533400" y="537972"/>
                </a:lnTo>
                <a:lnTo>
                  <a:pt x="533400" y="542544"/>
                </a:lnTo>
                <a:lnTo>
                  <a:pt x="537971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502793" y="42100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498221" y="4205478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542543" y="542544"/>
                </a:moveTo>
                <a:lnTo>
                  <a:pt x="542543" y="0"/>
                </a:lnTo>
                <a:lnTo>
                  <a:pt x="0" y="0"/>
                </a:lnTo>
                <a:lnTo>
                  <a:pt x="0" y="542544"/>
                </a:lnTo>
                <a:lnTo>
                  <a:pt x="4571" y="54254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42544"/>
                </a:lnTo>
                <a:lnTo>
                  <a:pt x="542543" y="542544"/>
                </a:lnTo>
                <a:close/>
              </a:path>
              <a:path w="542925" h="54292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42925">
                <a:moveTo>
                  <a:pt x="9143" y="53340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33400"/>
                </a:lnTo>
                <a:lnTo>
                  <a:pt x="9143" y="533400"/>
                </a:lnTo>
                <a:close/>
              </a:path>
              <a:path w="542925" h="542925">
                <a:moveTo>
                  <a:pt x="537971" y="533400"/>
                </a:moveTo>
                <a:lnTo>
                  <a:pt x="4571" y="533400"/>
                </a:lnTo>
                <a:lnTo>
                  <a:pt x="9143" y="537972"/>
                </a:lnTo>
                <a:lnTo>
                  <a:pt x="9143" y="542544"/>
                </a:lnTo>
                <a:lnTo>
                  <a:pt x="533400" y="542544"/>
                </a:lnTo>
                <a:lnTo>
                  <a:pt x="533400" y="537972"/>
                </a:lnTo>
                <a:lnTo>
                  <a:pt x="537971" y="533400"/>
                </a:lnTo>
                <a:close/>
              </a:path>
              <a:path w="542925" h="542925">
                <a:moveTo>
                  <a:pt x="9143" y="542544"/>
                </a:moveTo>
                <a:lnTo>
                  <a:pt x="9143" y="537972"/>
                </a:lnTo>
                <a:lnTo>
                  <a:pt x="4571" y="533400"/>
                </a:lnTo>
                <a:lnTo>
                  <a:pt x="4571" y="542544"/>
                </a:lnTo>
                <a:lnTo>
                  <a:pt x="9143" y="542544"/>
                </a:lnTo>
                <a:close/>
              </a:path>
              <a:path w="542925" h="54292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42925">
                <a:moveTo>
                  <a:pt x="537971" y="53340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33400"/>
                </a:lnTo>
                <a:lnTo>
                  <a:pt x="537971" y="533400"/>
                </a:lnTo>
                <a:close/>
              </a:path>
              <a:path w="542925" h="542925">
                <a:moveTo>
                  <a:pt x="537971" y="542544"/>
                </a:moveTo>
                <a:lnTo>
                  <a:pt x="537971" y="533400"/>
                </a:lnTo>
                <a:lnTo>
                  <a:pt x="533400" y="537972"/>
                </a:lnTo>
                <a:lnTo>
                  <a:pt x="533400" y="542544"/>
                </a:lnTo>
                <a:lnTo>
                  <a:pt x="537971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6560953" y="4233926"/>
            <a:ext cx="161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7036193" y="4210050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0" y="0"/>
                </a:moveTo>
                <a:lnTo>
                  <a:pt x="0" y="533400"/>
                </a:lnTo>
                <a:lnTo>
                  <a:pt x="533400" y="53340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031621" y="4205478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542544" y="542544"/>
                </a:moveTo>
                <a:lnTo>
                  <a:pt x="542544" y="0"/>
                </a:lnTo>
                <a:lnTo>
                  <a:pt x="0" y="0"/>
                </a:lnTo>
                <a:lnTo>
                  <a:pt x="0" y="542544"/>
                </a:lnTo>
                <a:lnTo>
                  <a:pt x="4571" y="54254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42544"/>
                </a:lnTo>
                <a:lnTo>
                  <a:pt x="542544" y="542544"/>
                </a:lnTo>
                <a:close/>
              </a:path>
              <a:path w="542925" h="54292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42925">
                <a:moveTo>
                  <a:pt x="9143" y="53340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33400"/>
                </a:lnTo>
                <a:lnTo>
                  <a:pt x="9143" y="533400"/>
                </a:lnTo>
                <a:close/>
              </a:path>
              <a:path w="542925" h="542925">
                <a:moveTo>
                  <a:pt x="537971" y="533400"/>
                </a:moveTo>
                <a:lnTo>
                  <a:pt x="4571" y="533400"/>
                </a:lnTo>
                <a:lnTo>
                  <a:pt x="9143" y="537972"/>
                </a:lnTo>
                <a:lnTo>
                  <a:pt x="9143" y="542544"/>
                </a:lnTo>
                <a:lnTo>
                  <a:pt x="533400" y="542544"/>
                </a:lnTo>
                <a:lnTo>
                  <a:pt x="533400" y="537972"/>
                </a:lnTo>
                <a:lnTo>
                  <a:pt x="537971" y="533400"/>
                </a:lnTo>
                <a:close/>
              </a:path>
              <a:path w="542925" h="542925">
                <a:moveTo>
                  <a:pt x="9143" y="542544"/>
                </a:moveTo>
                <a:lnTo>
                  <a:pt x="9143" y="537972"/>
                </a:lnTo>
                <a:lnTo>
                  <a:pt x="4571" y="533400"/>
                </a:lnTo>
                <a:lnTo>
                  <a:pt x="4571" y="542544"/>
                </a:lnTo>
                <a:lnTo>
                  <a:pt x="9143" y="542544"/>
                </a:lnTo>
                <a:close/>
              </a:path>
              <a:path w="542925" h="54292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42925">
                <a:moveTo>
                  <a:pt x="537971" y="53340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33400"/>
                </a:lnTo>
                <a:lnTo>
                  <a:pt x="537971" y="533400"/>
                </a:lnTo>
                <a:close/>
              </a:path>
              <a:path w="542925" h="542925">
                <a:moveTo>
                  <a:pt x="537971" y="542544"/>
                </a:moveTo>
                <a:lnTo>
                  <a:pt x="537971" y="533400"/>
                </a:lnTo>
                <a:lnTo>
                  <a:pt x="533400" y="537972"/>
                </a:lnTo>
                <a:lnTo>
                  <a:pt x="533400" y="542544"/>
                </a:lnTo>
                <a:lnTo>
                  <a:pt x="537971" y="542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7086733" y="4233926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3085" algn="l"/>
                <a:tab pos="1078865" algn="l"/>
              </a:tabLst>
            </a:pPr>
            <a:r>
              <a:rPr sz="2400" b="1" i="1" dirty="0">
                <a:latin typeface="Times New Roman"/>
                <a:cs typeface="Times New Roman"/>
              </a:rPr>
              <a:t>b	c	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6696589" y="4410710"/>
            <a:ext cx="189039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4990" algn="l"/>
                <a:tab pos="1078865" algn="l"/>
                <a:tab pos="1621790" algn="l"/>
              </a:tabLst>
            </a:pPr>
            <a:r>
              <a:rPr sz="1600" b="1" dirty="0">
                <a:latin typeface="Times New Roman"/>
                <a:cs typeface="Times New Roman"/>
              </a:rPr>
              <a:t>2,2	2,3	2,0	2,1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036193" y="47434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9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031621" y="4738878"/>
            <a:ext cx="542925" cy="523875"/>
          </a:xfrm>
          <a:custGeom>
            <a:avLst/>
            <a:gdLst/>
            <a:ahLst/>
            <a:cxnLst/>
            <a:rect l="l" t="t" r="r" b="b"/>
            <a:pathLst>
              <a:path w="542925" h="523875">
                <a:moveTo>
                  <a:pt x="542544" y="523494"/>
                </a:moveTo>
                <a:lnTo>
                  <a:pt x="542544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2544" y="523494"/>
                </a:lnTo>
                <a:close/>
              </a:path>
              <a:path w="542925" h="5238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23875">
                <a:moveTo>
                  <a:pt x="9143" y="5143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143" y="514350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4571" y="514350"/>
                </a:lnTo>
                <a:lnTo>
                  <a:pt x="9143" y="518922"/>
                </a:lnTo>
                <a:lnTo>
                  <a:pt x="9143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2925" h="523875">
                <a:moveTo>
                  <a:pt x="9143" y="523494"/>
                </a:moveTo>
                <a:lnTo>
                  <a:pt x="9143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143" y="523494"/>
                </a:lnTo>
                <a:close/>
              </a:path>
              <a:path w="542925" h="52387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2925" h="523875">
                <a:moveTo>
                  <a:pt x="537971" y="523494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094353" y="4832857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3,0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569593" y="47434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65021" y="4738878"/>
            <a:ext cx="542925" cy="523875"/>
          </a:xfrm>
          <a:custGeom>
            <a:avLst/>
            <a:gdLst/>
            <a:ahLst/>
            <a:cxnLst/>
            <a:rect l="l" t="t" r="r" b="b"/>
            <a:pathLst>
              <a:path w="542925" h="523875">
                <a:moveTo>
                  <a:pt x="542544" y="523494"/>
                </a:moveTo>
                <a:lnTo>
                  <a:pt x="542544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2544" y="523494"/>
                </a:lnTo>
                <a:close/>
              </a:path>
              <a:path w="542925" h="5238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23875">
                <a:moveTo>
                  <a:pt x="9143" y="5143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143" y="514350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4571" y="514350"/>
                </a:lnTo>
                <a:lnTo>
                  <a:pt x="9143" y="518922"/>
                </a:lnTo>
                <a:lnTo>
                  <a:pt x="9143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2925" h="523875">
                <a:moveTo>
                  <a:pt x="9143" y="523494"/>
                </a:moveTo>
                <a:lnTo>
                  <a:pt x="9143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143" y="523494"/>
                </a:lnTo>
                <a:close/>
              </a:path>
              <a:path w="542925" h="52387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2925" h="523875">
                <a:moveTo>
                  <a:pt x="537971" y="523494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627753" y="4832857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3,1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102993" y="47434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098421" y="4738878"/>
            <a:ext cx="542925" cy="523875"/>
          </a:xfrm>
          <a:custGeom>
            <a:avLst/>
            <a:gdLst/>
            <a:ahLst/>
            <a:cxnLst/>
            <a:rect l="l" t="t" r="r" b="b"/>
            <a:pathLst>
              <a:path w="542925" h="523875">
                <a:moveTo>
                  <a:pt x="542544" y="523494"/>
                </a:moveTo>
                <a:lnTo>
                  <a:pt x="542544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2544" y="523494"/>
                </a:lnTo>
                <a:close/>
              </a:path>
              <a:path w="542925" h="5238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23875">
                <a:moveTo>
                  <a:pt x="9143" y="5143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143" y="514350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4571" y="514350"/>
                </a:lnTo>
                <a:lnTo>
                  <a:pt x="9143" y="518922"/>
                </a:lnTo>
                <a:lnTo>
                  <a:pt x="9143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2925" h="523875">
                <a:moveTo>
                  <a:pt x="9143" y="523494"/>
                </a:moveTo>
                <a:lnTo>
                  <a:pt x="9143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143" y="523494"/>
                </a:lnTo>
                <a:close/>
              </a:path>
              <a:path w="542925" h="52387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2925" h="523875">
                <a:moveTo>
                  <a:pt x="537971" y="523494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161153" y="4832857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3,2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/>
          <p:nvPr/>
        </p:nvSpPr>
        <p:spPr>
          <a:xfrm>
            <a:off x="6502793" y="4743450"/>
            <a:ext cx="533400" cy="514350"/>
          </a:xfrm>
          <a:custGeom>
            <a:avLst/>
            <a:gdLst/>
            <a:ahLst/>
            <a:cxnLst/>
            <a:rect l="l" t="t" r="r" b="b"/>
            <a:pathLst>
              <a:path w="533400" h="514350">
                <a:moveTo>
                  <a:pt x="0" y="0"/>
                </a:moveTo>
                <a:lnTo>
                  <a:pt x="0" y="514350"/>
                </a:lnTo>
                <a:lnTo>
                  <a:pt x="533400" y="514350"/>
                </a:lnTo>
                <a:lnTo>
                  <a:pt x="5334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498221" y="4738878"/>
            <a:ext cx="542925" cy="523875"/>
          </a:xfrm>
          <a:custGeom>
            <a:avLst/>
            <a:gdLst/>
            <a:ahLst/>
            <a:cxnLst/>
            <a:rect l="l" t="t" r="r" b="b"/>
            <a:pathLst>
              <a:path w="542925" h="523875">
                <a:moveTo>
                  <a:pt x="542543" y="523494"/>
                </a:moveTo>
                <a:lnTo>
                  <a:pt x="542543" y="0"/>
                </a:lnTo>
                <a:lnTo>
                  <a:pt x="0" y="0"/>
                </a:lnTo>
                <a:lnTo>
                  <a:pt x="0" y="523494"/>
                </a:lnTo>
                <a:lnTo>
                  <a:pt x="4571" y="523494"/>
                </a:lnTo>
                <a:lnTo>
                  <a:pt x="4571" y="9144"/>
                </a:lnTo>
                <a:lnTo>
                  <a:pt x="9143" y="4572"/>
                </a:lnTo>
                <a:lnTo>
                  <a:pt x="9143" y="9144"/>
                </a:lnTo>
                <a:lnTo>
                  <a:pt x="533400" y="9144"/>
                </a:lnTo>
                <a:lnTo>
                  <a:pt x="533400" y="4572"/>
                </a:lnTo>
                <a:lnTo>
                  <a:pt x="537971" y="9144"/>
                </a:lnTo>
                <a:lnTo>
                  <a:pt x="537971" y="523494"/>
                </a:lnTo>
                <a:lnTo>
                  <a:pt x="542543" y="523494"/>
                </a:lnTo>
                <a:close/>
              </a:path>
              <a:path w="542925" h="523875">
                <a:moveTo>
                  <a:pt x="9143" y="9144"/>
                </a:moveTo>
                <a:lnTo>
                  <a:pt x="9143" y="4572"/>
                </a:lnTo>
                <a:lnTo>
                  <a:pt x="4571" y="9144"/>
                </a:lnTo>
                <a:lnTo>
                  <a:pt x="9143" y="9144"/>
                </a:lnTo>
                <a:close/>
              </a:path>
              <a:path w="542925" h="523875">
                <a:moveTo>
                  <a:pt x="9143" y="514350"/>
                </a:moveTo>
                <a:lnTo>
                  <a:pt x="9143" y="9144"/>
                </a:lnTo>
                <a:lnTo>
                  <a:pt x="4571" y="9144"/>
                </a:lnTo>
                <a:lnTo>
                  <a:pt x="4571" y="514350"/>
                </a:lnTo>
                <a:lnTo>
                  <a:pt x="9143" y="514350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4571" y="514350"/>
                </a:lnTo>
                <a:lnTo>
                  <a:pt x="9143" y="518922"/>
                </a:lnTo>
                <a:lnTo>
                  <a:pt x="9143" y="523494"/>
                </a:lnTo>
                <a:lnTo>
                  <a:pt x="533400" y="523494"/>
                </a:lnTo>
                <a:lnTo>
                  <a:pt x="533400" y="518922"/>
                </a:lnTo>
                <a:lnTo>
                  <a:pt x="537971" y="514350"/>
                </a:lnTo>
                <a:close/>
              </a:path>
              <a:path w="542925" h="523875">
                <a:moveTo>
                  <a:pt x="9143" y="523494"/>
                </a:moveTo>
                <a:lnTo>
                  <a:pt x="9143" y="518922"/>
                </a:lnTo>
                <a:lnTo>
                  <a:pt x="4571" y="514350"/>
                </a:lnTo>
                <a:lnTo>
                  <a:pt x="4571" y="523494"/>
                </a:lnTo>
                <a:lnTo>
                  <a:pt x="9143" y="523494"/>
                </a:lnTo>
                <a:close/>
              </a:path>
              <a:path w="542925" h="523875">
                <a:moveTo>
                  <a:pt x="537971" y="9144"/>
                </a:moveTo>
                <a:lnTo>
                  <a:pt x="533400" y="4572"/>
                </a:lnTo>
                <a:lnTo>
                  <a:pt x="533400" y="9144"/>
                </a:lnTo>
                <a:lnTo>
                  <a:pt x="537971" y="9144"/>
                </a:lnTo>
                <a:close/>
              </a:path>
              <a:path w="542925" h="523875">
                <a:moveTo>
                  <a:pt x="537971" y="514350"/>
                </a:moveTo>
                <a:lnTo>
                  <a:pt x="537971" y="9144"/>
                </a:lnTo>
                <a:lnTo>
                  <a:pt x="533400" y="9144"/>
                </a:lnTo>
                <a:lnTo>
                  <a:pt x="533400" y="514350"/>
                </a:lnTo>
                <a:lnTo>
                  <a:pt x="537971" y="514350"/>
                </a:lnTo>
                <a:close/>
              </a:path>
              <a:path w="542925" h="523875">
                <a:moveTo>
                  <a:pt x="537971" y="523494"/>
                </a:moveTo>
                <a:lnTo>
                  <a:pt x="537971" y="514350"/>
                </a:lnTo>
                <a:lnTo>
                  <a:pt x="533400" y="518922"/>
                </a:lnTo>
                <a:lnTo>
                  <a:pt x="533400" y="523494"/>
                </a:lnTo>
                <a:lnTo>
                  <a:pt x="537971" y="5234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6560953" y="4832857"/>
            <a:ext cx="4165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i="1" baseline="13888" dirty="0">
                <a:latin typeface="Times New Roman"/>
                <a:cs typeface="Times New Roman"/>
              </a:rPr>
              <a:t>c</a:t>
            </a:r>
            <a:r>
              <a:rPr sz="1600" b="1" dirty="0">
                <a:latin typeface="Times New Roman"/>
                <a:cs typeface="Times New Roman"/>
              </a:rPr>
              <a:t>3,3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4001147" y="4032503"/>
            <a:ext cx="520700" cy="405130"/>
          </a:xfrm>
          <a:custGeom>
            <a:avLst/>
            <a:gdLst/>
            <a:ahLst/>
            <a:cxnLst/>
            <a:rect l="l" t="t" r="r" b="b"/>
            <a:pathLst>
              <a:path w="520700" h="405129">
                <a:moveTo>
                  <a:pt x="520445" y="201929"/>
                </a:moveTo>
                <a:lnTo>
                  <a:pt x="515155" y="161311"/>
                </a:lnTo>
                <a:lnTo>
                  <a:pt x="499979" y="123443"/>
                </a:lnTo>
                <a:lnTo>
                  <a:pt x="475962" y="89148"/>
                </a:lnTo>
                <a:lnTo>
                  <a:pt x="444150" y="59245"/>
                </a:lnTo>
                <a:lnTo>
                  <a:pt x="405587" y="34557"/>
                </a:lnTo>
                <a:lnTo>
                  <a:pt x="361318" y="15906"/>
                </a:lnTo>
                <a:lnTo>
                  <a:pt x="312388" y="4113"/>
                </a:lnTo>
                <a:lnTo>
                  <a:pt x="259842" y="0"/>
                </a:lnTo>
                <a:lnTo>
                  <a:pt x="207546" y="4113"/>
                </a:lnTo>
                <a:lnTo>
                  <a:pt x="158805" y="15906"/>
                </a:lnTo>
                <a:lnTo>
                  <a:pt x="114672" y="34557"/>
                </a:lnTo>
                <a:lnTo>
                  <a:pt x="76199" y="59245"/>
                </a:lnTo>
                <a:lnTo>
                  <a:pt x="44443" y="89148"/>
                </a:lnTo>
                <a:lnTo>
                  <a:pt x="20454" y="123443"/>
                </a:lnTo>
                <a:lnTo>
                  <a:pt x="5289" y="161311"/>
                </a:lnTo>
                <a:lnTo>
                  <a:pt x="0" y="201929"/>
                </a:lnTo>
                <a:lnTo>
                  <a:pt x="5289" y="242799"/>
                </a:lnTo>
                <a:lnTo>
                  <a:pt x="20454" y="280856"/>
                </a:lnTo>
                <a:lnTo>
                  <a:pt x="44443" y="315287"/>
                </a:lnTo>
                <a:lnTo>
                  <a:pt x="76200" y="345281"/>
                </a:lnTo>
                <a:lnTo>
                  <a:pt x="114672" y="370023"/>
                </a:lnTo>
                <a:lnTo>
                  <a:pt x="158805" y="388703"/>
                </a:lnTo>
                <a:lnTo>
                  <a:pt x="207546" y="400506"/>
                </a:lnTo>
                <a:lnTo>
                  <a:pt x="259842" y="404621"/>
                </a:lnTo>
                <a:lnTo>
                  <a:pt x="312388" y="400506"/>
                </a:lnTo>
                <a:lnTo>
                  <a:pt x="361318" y="388703"/>
                </a:lnTo>
                <a:lnTo>
                  <a:pt x="405587" y="370023"/>
                </a:lnTo>
                <a:lnTo>
                  <a:pt x="444150" y="345281"/>
                </a:lnTo>
                <a:lnTo>
                  <a:pt x="475962" y="315287"/>
                </a:lnTo>
                <a:lnTo>
                  <a:pt x="499979" y="280856"/>
                </a:lnTo>
                <a:lnTo>
                  <a:pt x="515155" y="242799"/>
                </a:lnTo>
                <a:lnTo>
                  <a:pt x="520445" y="2019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001147" y="4234815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446" y="0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261370" y="4032503"/>
            <a:ext cx="0" cy="189865"/>
          </a:xfrm>
          <a:custGeom>
            <a:avLst/>
            <a:gdLst/>
            <a:ahLst/>
            <a:cxnLst/>
            <a:rect l="l" t="t" r="r" b="b"/>
            <a:pathLst>
              <a:path h="189864">
                <a:moveTo>
                  <a:pt x="0" y="0"/>
                </a:moveTo>
                <a:lnTo>
                  <a:pt x="0" y="189737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261370" y="4247388"/>
            <a:ext cx="0" cy="189865"/>
          </a:xfrm>
          <a:custGeom>
            <a:avLst/>
            <a:gdLst/>
            <a:ahLst/>
            <a:cxnLst/>
            <a:rect l="l" t="t" r="r" b="b"/>
            <a:pathLst>
              <a:path h="189864">
                <a:moveTo>
                  <a:pt x="0" y="0"/>
                </a:moveTo>
                <a:lnTo>
                  <a:pt x="0" y="189737"/>
                </a:lnTo>
              </a:path>
            </a:pathLst>
          </a:custGeom>
          <a:ln w="25146">
            <a:solidFill>
              <a:srgbClr val="005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988193" y="4020720"/>
            <a:ext cx="546735" cy="428625"/>
          </a:xfrm>
          <a:custGeom>
            <a:avLst/>
            <a:gdLst/>
            <a:ahLst/>
            <a:cxnLst/>
            <a:rect l="l" t="t" r="r" b="b"/>
            <a:pathLst>
              <a:path w="546735" h="428625">
                <a:moveTo>
                  <a:pt x="546354" y="213714"/>
                </a:moveTo>
                <a:lnTo>
                  <a:pt x="534313" y="153167"/>
                </a:lnTo>
                <a:lnTo>
                  <a:pt x="495805" y="89163"/>
                </a:lnTo>
                <a:lnTo>
                  <a:pt x="438770" y="42320"/>
                </a:lnTo>
                <a:lnTo>
                  <a:pt x="368930" y="12610"/>
                </a:lnTo>
                <a:lnTo>
                  <a:pt x="330997" y="4169"/>
                </a:lnTo>
                <a:lnTo>
                  <a:pt x="292009" y="0"/>
                </a:lnTo>
                <a:lnTo>
                  <a:pt x="252682" y="98"/>
                </a:lnTo>
                <a:lnTo>
                  <a:pt x="213731" y="4459"/>
                </a:lnTo>
                <a:lnTo>
                  <a:pt x="175872" y="13081"/>
                </a:lnTo>
                <a:lnTo>
                  <a:pt x="139820" y="25958"/>
                </a:lnTo>
                <a:lnTo>
                  <a:pt x="75999" y="64464"/>
                </a:lnTo>
                <a:lnTo>
                  <a:pt x="27992" y="119948"/>
                </a:lnTo>
                <a:lnTo>
                  <a:pt x="1523" y="192378"/>
                </a:lnTo>
                <a:lnTo>
                  <a:pt x="0" y="214476"/>
                </a:lnTo>
                <a:lnTo>
                  <a:pt x="1524" y="236574"/>
                </a:lnTo>
                <a:lnTo>
                  <a:pt x="3810" y="248004"/>
                </a:lnTo>
                <a:lnTo>
                  <a:pt x="15734" y="284165"/>
                </a:lnTo>
                <a:lnTo>
                  <a:pt x="25908" y="302945"/>
                </a:lnTo>
                <a:lnTo>
                  <a:pt x="25908" y="203808"/>
                </a:lnTo>
                <a:lnTo>
                  <a:pt x="26670" y="194664"/>
                </a:lnTo>
                <a:lnTo>
                  <a:pt x="53913" y="126523"/>
                </a:lnTo>
                <a:lnTo>
                  <a:pt x="102925" y="75807"/>
                </a:lnTo>
                <a:lnTo>
                  <a:pt x="167335" y="42467"/>
                </a:lnTo>
                <a:lnTo>
                  <a:pt x="240773" y="26453"/>
                </a:lnTo>
                <a:lnTo>
                  <a:pt x="278887" y="24928"/>
                </a:lnTo>
                <a:lnTo>
                  <a:pt x="316869" y="27717"/>
                </a:lnTo>
                <a:lnTo>
                  <a:pt x="389254" y="46209"/>
                </a:lnTo>
                <a:lnTo>
                  <a:pt x="451559" y="81881"/>
                </a:lnTo>
                <a:lnTo>
                  <a:pt x="497412" y="134684"/>
                </a:lnTo>
                <a:lnTo>
                  <a:pt x="520445" y="204570"/>
                </a:lnTo>
                <a:lnTo>
                  <a:pt x="520445" y="302808"/>
                </a:lnTo>
                <a:lnTo>
                  <a:pt x="528918" y="287512"/>
                </a:lnTo>
                <a:lnTo>
                  <a:pt x="540696" y="252524"/>
                </a:lnTo>
                <a:lnTo>
                  <a:pt x="546354" y="213714"/>
                </a:lnTo>
                <a:close/>
              </a:path>
              <a:path w="546735" h="428625">
                <a:moveTo>
                  <a:pt x="520445" y="302808"/>
                </a:moveTo>
                <a:lnTo>
                  <a:pt x="520445" y="224382"/>
                </a:lnTo>
                <a:lnTo>
                  <a:pt x="511466" y="262864"/>
                </a:lnTo>
                <a:lnTo>
                  <a:pt x="495461" y="296711"/>
                </a:lnTo>
                <a:lnTo>
                  <a:pt x="446002" y="350457"/>
                </a:lnTo>
                <a:lnTo>
                  <a:pt x="379310" y="385548"/>
                </a:lnTo>
                <a:lnTo>
                  <a:pt x="341766" y="396076"/>
                </a:lnTo>
                <a:lnTo>
                  <a:pt x="302631" y="401914"/>
                </a:lnTo>
                <a:lnTo>
                  <a:pt x="262809" y="403052"/>
                </a:lnTo>
                <a:lnTo>
                  <a:pt x="223207" y="399481"/>
                </a:lnTo>
                <a:lnTo>
                  <a:pt x="184730" y="391194"/>
                </a:lnTo>
                <a:lnTo>
                  <a:pt x="148283" y="378181"/>
                </a:lnTo>
                <a:lnTo>
                  <a:pt x="85101" y="337939"/>
                </a:lnTo>
                <a:lnTo>
                  <a:pt x="40907" y="278686"/>
                </a:lnTo>
                <a:lnTo>
                  <a:pt x="28194" y="241908"/>
                </a:lnTo>
                <a:lnTo>
                  <a:pt x="25908" y="222858"/>
                </a:lnTo>
                <a:lnTo>
                  <a:pt x="25908" y="302945"/>
                </a:lnTo>
                <a:lnTo>
                  <a:pt x="55322" y="344295"/>
                </a:lnTo>
                <a:lnTo>
                  <a:pt x="111605" y="388259"/>
                </a:lnTo>
                <a:lnTo>
                  <a:pt x="179435" y="416164"/>
                </a:lnTo>
                <a:lnTo>
                  <a:pt x="252682" y="428017"/>
                </a:lnTo>
                <a:lnTo>
                  <a:pt x="278887" y="428144"/>
                </a:lnTo>
                <a:lnTo>
                  <a:pt x="292009" y="428109"/>
                </a:lnTo>
                <a:lnTo>
                  <a:pt x="365756" y="416396"/>
                </a:lnTo>
                <a:lnTo>
                  <a:pt x="433473" y="388963"/>
                </a:lnTo>
                <a:lnTo>
                  <a:pt x="489575" y="345965"/>
                </a:lnTo>
                <a:lnTo>
                  <a:pt x="511663" y="318664"/>
                </a:lnTo>
                <a:lnTo>
                  <a:pt x="520445" y="302808"/>
                </a:lnTo>
                <a:close/>
              </a:path>
            </a:pathLst>
          </a:custGeom>
          <a:solidFill>
            <a:srgbClr val="005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4127639" y="3625596"/>
            <a:ext cx="317753" cy="380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4116209" y="3621023"/>
            <a:ext cx="340613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4116209" y="3621023"/>
            <a:ext cx="340995" cy="392430"/>
          </a:xfrm>
          <a:custGeom>
            <a:avLst/>
            <a:gdLst/>
            <a:ahLst/>
            <a:cxnLst/>
            <a:rect l="l" t="t" r="r" b="b"/>
            <a:pathLst>
              <a:path w="340995" h="392429">
                <a:moveTo>
                  <a:pt x="91440" y="222503"/>
                </a:moveTo>
                <a:lnTo>
                  <a:pt x="0" y="222503"/>
                </a:lnTo>
                <a:lnTo>
                  <a:pt x="11430" y="233882"/>
                </a:lnTo>
                <a:lnTo>
                  <a:pt x="11430" y="231647"/>
                </a:lnTo>
                <a:lnTo>
                  <a:pt x="15240" y="224027"/>
                </a:lnTo>
                <a:lnTo>
                  <a:pt x="22859" y="231647"/>
                </a:lnTo>
                <a:lnTo>
                  <a:pt x="86106" y="231647"/>
                </a:lnTo>
                <a:lnTo>
                  <a:pt x="86106" y="227075"/>
                </a:lnTo>
                <a:lnTo>
                  <a:pt x="91440" y="222503"/>
                </a:lnTo>
                <a:close/>
              </a:path>
              <a:path w="340995" h="392429">
                <a:moveTo>
                  <a:pt x="22859" y="231647"/>
                </a:moveTo>
                <a:lnTo>
                  <a:pt x="15240" y="224027"/>
                </a:lnTo>
                <a:lnTo>
                  <a:pt x="11430" y="231647"/>
                </a:lnTo>
                <a:lnTo>
                  <a:pt x="22859" y="231647"/>
                </a:lnTo>
                <a:close/>
              </a:path>
              <a:path w="340995" h="392429">
                <a:moveTo>
                  <a:pt x="170315" y="379103"/>
                </a:moveTo>
                <a:lnTo>
                  <a:pt x="22859" y="231647"/>
                </a:lnTo>
                <a:lnTo>
                  <a:pt x="11430" y="231647"/>
                </a:lnTo>
                <a:lnTo>
                  <a:pt x="11430" y="233882"/>
                </a:lnTo>
                <a:lnTo>
                  <a:pt x="166878" y="388637"/>
                </a:lnTo>
                <a:lnTo>
                  <a:pt x="166878" y="382523"/>
                </a:lnTo>
                <a:lnTo>
                  <a:pt x="170315" y="379103"/>
                </a:lnTo>
                <a:close/>
              </a:path>
              <a:path w="340995" h="392429">
                <a:moveTo>
                  <a:pt x="254508" y="222503"/>
                </a:moveTo>
                <a:lnTo>
                  <a:pt x="254508" y="0"/>
                </a:lnTo>
                <a:lnTo>
                  <a:pt x="86105" y="0"/>
                </a:lnTo>
                <a:lnTo>
                  <a:pt x="86106" y="222503"/>
                </a:lnTo>
                <a:lnTo>
                  <a:pt x="91440" y="222503"/>
                </a:lnTo>
                <a:lnTo>
                  <a:pt x="91439" y="9905"/>
                </a:lnTo>
                <a:lnTo>
                  <a:pt x="96012" y="4571"/>
                </a:lnTo>
                <a:lnTo>
                  <a:pt x="96012" y="9905"/>
                </a:lnTo>
                <a:lnTo>
                  <a:pt x="245364" y="9905"/>
                </a:lnTo>
                <a:lnTo>
                  <a:pt x="245364" y="4571"/>
                </a:lnTo>
                <a:lnTo>
                  <a:pt x="249936" y="9905"/>
                </a:lnTo>
                <a:lnTo>
                  <a:pt x="249936" y="222503"/>
                </a:lnTo>
                <a:lnTo>
                  <a:pt x="254508" y="222503"/>
                </a:lnTo>
                <a:close/>
              </a:path>
              <a:path w="340995" h="392429">
                <a:moveTo>
                  <a:pt x="96012" y="231647"/>
                </a:moveTo>
                <a:lnTo>
                  <a:pt x="96012" y="9905"/>
                </a:lnTo>
                <a:lnTo>
                  <a:pt x="91439" y="9905"/>
                </a:lnTo>
                <a:lnTo>
                  <a:pt x="91440" y="222503"/>
                </a:lnTo>
                <a:lnTo>
                  <a:pt x="86106" y="227075"/>
                </a:lnTo>
                <a:lnTo>
                  <a:pt x="86106" y="231647"/>
                </a:lnTo>
                <a:lnTo>
                  <a:pt x="96012" y="231647"/>
                </a:lnTo>
                <a:close/>
              </a:path>
              <a:path w="340995" h="392429">
                <a:moveTo>
                  <a:pt x="96012" y="9905"/>
                </a:moveTo>
                <a:lnTo>
                  <a:pt x="96012" y="4571"/>
                </a:lnTo>
                <a:lnTo>
                  <a:pt x="91439" y="9905"/>
                </a:lnTo>
                <a:lnTo>
                  <a:pt x="96012" y="9905"/>
                </a:lnTo>
                <a:close/>
              </a:path>
              <a:path w="340995" h="392429">
                <a:moveTo>
                  <a:pt x="173736" y="382523"/>
                </a:moveTo>
                <a:lnTo>
                  <a:pt x="170315" y="379103"/>
                </a:lnTo>
                <a:lnTo>
                  <a:pt x="166878" y="382523"/>
                </a:lnTo>
                <a:lnTo>
                  <a:pt x="173736" y="382523"/>
                </a:lnTo>
                <a:close/>
              </a:path>
              <a:path w="340995" h="392429">
                <a:moveTo>
                  <a:pt x="173736" y="389381"/>
                </a:moveTo>
                <a:lnTo>
                  <a:pt x="173736" y="382523"/>
                </a:lnTo>
                <a:lnTo>
                  <a:pt x="166878" y="382523"/>
                </a:lnTo>
                <a:lnTo>
                  <a:pt x="166878" y="388637"/>
                </a:lnTo>
                <a:lnTo>
                  <a:pt x="170688" y="392429"/>
                </a:lnTo>
                <a:lnTo>
                  <a:pt x="173736" y="389381"/>
                </a:lnTo>
                <a:close/>
              </a:path>
              <a:path w="340995" h="392429">
                <a:moveTo>
                  <a:pt x="329184" y="233933"/>
                </a:moveTo>
                <a:lnTo>
                  <a:pt x="329184" y="231647"/>
                </a:lnTo>
                <a:lnTo>
                  <a:pt x="318479" y="231647"/>
                </a:lnTo>
                <a:lnTo>
                  <a:pt x="170315" y="379103"/>
                </a:lnTo>
                <a:lnTo>
                  <a:pt x="173736" y="382523"/>
                </a:lnTo>
                <a:lnTo>
                  <a:pt x="173736" y="389381"/>
                </a:lnTo>
                <a:lnTo>
                  <a:pt x="329184" y="233933"/>
                </a:lnTo>
                <a:close/>
              </a:path>
              <a:path w="340995" h="392429">
                <a:moveTo>
                  <a:pt x="249936" y="9905"/>
                </a:moveTo>
                <a:lnTo>
                  <a:pt x="245364" y="4571"/>
                </a:lnTo>
                <a:lnTo>
                  <a:pt x="245364" y="9905"/>
                </a:lnTo>
                <a:lnTo>
                  <a:pt x="249936" y="9905"/>
                </a:lnTo>
                <a:close/>
              </a:path>
              <a:path w="340995" h="392429">
                <a:moveTo>
                  <a:pt x="254508" y="231647"/>
                </a:moveTo>
                <a:lnTo>
                  <a:pt x="254508" y="227075"/>
                </a:lnTo>
                <a:lnTo>
                  <a:pt x="249936" y="222503"/>
                </a:lnTo>
                <a:lnTo>
                  <a:pt x="249936" y="9905"/>
                </a:lnTo>
                <a:lnTo>
                  <a:pt x="245364" y="9905"/>
                </a:lnTo>
                <a:lnTo>
                  <a:pt x="245364" y="231647"/>
                </a:lnTo>
                <a:lnTo>
                  <a:pt x="254508" y="231647"/>
                </a:lnTo>
                <a:close/>
              </a:path>
              <a:path w="340995" h="392429">
                <a:moveTo>
                  <a:pt x="340614" y="222503"/>
                </a:moveTo>
                <a:lnTo>
                  <a:pt x="249936" y="222503"/>
                </a:lnTo>
                <a:lnTo>
                  <a:pt x="254508" y="227075"/>
                </a:lnTo>
                <a:lnTo>
                  <a:pt x="254508" y="231647"/>
                </a:lnTo>
                <a:lnTo>
                  <a:pt x="318479" y="231647"/>
                </a:lnTo>
                <a:lnTo>
                  <a:pt x="326136" y="224027"/>
                </a:lnTo>
                <a:lnTo>
                  <a:pt x="329184" y="231647"/>
                </a:lnTo>
                <a:lnTo>
                  <a:pt x="329184" y="233933"/>
                </a:lnTo>
                <a:lnTo>
                  <a:pt x="340614" y="222503"/>
                </a:lnTo>
                <a:close/>
              </a:path>
              <a:path w="340995" h="392429">
                <a:moveTo>
                  <a:pt x="329184" y="231647"/>
                </a:moveTo>
                <a:lnTo>
                  <a:pt x="326136" y="224027"/>
                </a:lnTo>
                <a:lnTo>
                  <a:pt x="318479" y="231647"/>
                </a:lnTo>
                <a:lnTo>
                  <a:pt x="329184" y="231647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353191" y="4590295"/>
            <a:ext cx="79248" cy="7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4115447" y="4438650"/>
            <a:ext cx="329184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4103255" y="4431791"/>
            <a:ext cx="341630" cy="316230"/>
          </a:xfrm>
          <a:custGeom>
            <a:avLst/>
            <a:gdLst/>
            <a:ahLst/>
            <a:cxnLst/>
            <a:rect l="l" t="t" r="r" b="b"/>
            <a:pathLst>
              <a:path w="341629" h="316229">
                <a:moveTo>
                  <a:pt x="341375" y="163829"/>
                </a:moveTo>
                <a:lnTo>
                  <a:pt x="170687" y="0"/>
                </a:lnTo>
                <a:lnTo>
                  <a:pt x="0" y="163829"/>
                </a:lnTo>
                <a:lnTo>
                  <a:pt x="12191" y="163829"/>
                </a:lnTo>
                <a:lnTo>
                  <a:pt x="12191" y="154685"/>
                </a:lnTo>
                <a:lnTo>
                  <a:pt x="23957" y="154685"/>
                </a:lnTo>
                <a:lnTo>
                  <a:pt x="167639" y="16529"/>
                </a:lnTo>
                <a:lnTo>
                  <a:pt x="167639" y="10667"/>
                </a:lnTo>
                <a:lnTo>
                  <a:pt x="173735" y="10667"/>
                </a:lnTo>
                <a:lnTo>
                  <a:pt x="173735" y="16529"/>
                </a:lnTo>
                <a:lnTo>
                  <a:pt x="317418" y="154685"/>
                </a:lnTo>
                <a:lnTo>
                  <a:pt x="329183" y="154685"/>
                </a:lnTo>
                <a:lnTo>
                  <a:pt x="329183" y="163829"/>
                </a:lnTo>
                <a:lnTo>
                  <a:pt x="341375" y="163829"/>
                </a:lnTo>
                <a:close/>
              </a:path>
              <a:path w="341629" h="316229">
                <a:moveTo>
                  <a:pt x="23957" y="154685"/>
                </a:moveTo>
                <a:lnTo>
                  <a:pt x="12191" y="154685"/>
                </a:lnTo>
                <a:lnTo>
                  <a:pt x="15239" y="163067"/>
                </a:lnTo>
                <a:lnTo>
                  <a:pt x="23957" y="154685"/>
                </a:lnTo>
                <a:close/>
              </a:path>
              <a:path w="341629" h="316229">
                <a:moveTo>
                  <a:pt x="96011" y="307085"/>
                </a:moveTo>
                <a:lnTo>
                  <a:pt x="96011" y="154685"/>
                </a:lnTo>
                <a:lnTo>
                  <a:pt x="23957" y="154685"/>
                </a:lnTo>
                <a:lnTo>
                  <a:pt x="15239" y="163067"/>
                </a:lnTo>
                <a:lnTo>
                  <a:pt x="12191" y="154685"/>
                </a:lnTo>
                <a:lnTo>
                  <a:pt x="12191" y="163829"/>
                </a:lnTo>
                <a:lnTo>
                  <a:pt x="86867" y="163829"/>
                </a:lnTo>
                <a:lnTo>
                  <a:pt x="86867" y="159257"/>
                </a:lnTo>
                <a:lnTo>
                  <a:pt x="91439" y="163829"/>
                </a:lnTo>
                <a:lnTo>
                  <a:pt x="91439" y="307085"/>
                </a:lnTo>
                <a:lnTo>
                  <a:pt x="96011" y="307085"/>
                </a:lnTo>
                <a:close/>
              </a:path>
              <a:path w="341629" h="316229">
                <a:moveTo>
                  <a:pt x="91439" y="163829"/>
                </a:moveTo>
                <a:lnTo>
                  <a:pt x="86867" y="159257"/>
                </a:lnTo>
                <a:lnTo>
                  <a:pt x="86867" y="163829"/>
                </a:lnTo>
                <a:lnTo>
                  <a:pt x="91439" y="163829"/>
                </a:lnTo>
                <a:close/>
              </a:path>
              <a:path w="341629" h="316229">
                <a:moveTo>
                  <a:pt x="96011" y="316229"/>
                </a:moveTo>
                <a:lnTo>
                  <a:pt x="96011" y="311657"/>
                </a:lnTo>
                <a:lnTo>
                  <a:pt x="91439" y="307085"/>
                </a:lnTo>
                <a:lnTo>
                  <a:pt x="91439" y="163829"/>
                </a:lnTo>
                <a:lnTo>
                  <a:pt x="86867" y="163829"/>
                </a:lnTo>
                <a:lnTo>
                  <a:pt x="86867" y="316229"/>
                </a:lnTo>
                <a:lnTo>
                  <a:pt x="96011" y="316229"/>
                </a:lnTo>
                <a:close/>
              </a:path>
              <a:path w="341629" h="316229">
                <a:moveTo>
                  <a:pt x="249935" y="307085"/>
                </a:moveTo>
                <a:lnTo>
                  <a:pt x="91439" y="307085"/>
                </a:lnTo>
                <a:lnTo>
                  <a:pt x="96011" y="311657"/>
                </a:lnTo>
                <a:lnTo>
                  <a:pt x="96011" y="316229"/>
                </a:lnTo>
                <a:lnTo>
                  <a:pt x="245363" y="316229"/>
                </a:lnTo>
                <a:lnTo>
                  <a:pt x="245363" y="311657"/>
                </a:lnTo>
                <a:lnTo>
                  <a:pt x="249935" y="307085"/>
                </a:lnTo>
                <a:close/>
              </a:path>
              <a:path w="341629" h="316229">
                <a:moveTo>
                  <a:pt x="173735" y="10667"/>
                </a:moveTo>
                <a:lnTo>
                  <a:pt x="167639" y="10667"/>
                </a:lnTo>
                <a:lnTo>
                  <a:pt x="170687" y="13598"/>
                </a:lnTo>
                <a:lnTo>
                  <a:pt x="173735" y="10667"/>
                </a:lnTo>
                <a:close/>
              </a:path>
              <a:path w="341629" h="316229">
                <a:moveTo>
                  <a:pt x="170687" y="13598"/>
                </a:moveTo>
                <a:lnTo>
                  <a:pt x="167639" y="10667"/>
                </a:lnTo>
                <a:lnTo>
                  <a:pt x="167639" y="16529"/>
                </a:lnTo>
                <a:lnTo>
                  <a:pt x="170687" y="13598"/>
                </a:lnTo>
                <a:close/>
              </a:path>
              <a:path w="341629" h="316229">
                <a:moveTo>
                  <a:pt x="173735" y="16529"/>
                </a:moveTo>
                <a:lnTo>
                  <a:pt x="173735" y="10667"/>
                </a:lnTo>
                <a:lnTo>
                  <a:pt x="170687" y="13598"/>
                </a:lnTo>
                <a:lnTo>
                  <a:pt x="173735" y="16529"/>
                </a:lnTo>
                <a:close/>
              </a:path>
              <a:path w="341629" h="316229">
                <a:moveTo>
                  <a:pt x="329183" y="163829"/>
                </a:moveTo>
                <a:lnTo>
                  <a:pt x="329183" y="154685"/>
                </a:lnTo>
                <a:lnTo>
                  <a:pt x="326135" y="163067"/>
                </a:lnTo>
                <a:lnTo>
                  <a:pt x="317418" y="154685"/>
                </a:lnTo>
                <a:lnTo>
                  <a:pt x="245363" y="154685"/>
                </a:lnTo>
                <a:lnTo>
                  <a:pt x="245363" y="307085"/>
                </a:lnTo>
                <a:lnTo>
                  <a:pt x="249935" y="307085"/>
                </a:lnTo>
                <a:lnTo>
                  <a:pt x="249935" y="163829"/>
                </a:lnTo>
                <a:lnTo>
                  <a:pt x="255269" y="159257"/>
                </a:lnTo>
                <a:lnTo>
                  <a:pt x="255269" y="163829"/>
                </a:lnTo>
                <a:lnTo>
                  <a:pt x="329183" y="163829"/>
                </a:lnTo>
                <a:close/>
              </a:path>
              <a:path w="341629" h="316229">
                <a:moveTo>
                  <a:pt x="255269" y="316229"/>
                </a:moveTo>
                <a:lnTo>
                  <a:pt x="255269" y="163829"/>
                </a:lnTo>
                <a:lnTo>
                  <a:pt x="249935" y="163829"/>
                </a:lnTo>
                <a:lnTo>
                  <a:pt x="249935" y="307085"/>
                </a:lnTo>
                <a:lnTo>
                  <a:pt x="245363" y="311657"/>
                </a:lnTo>
                <a:lnTo>
                  <a:pt x="245363" y="316229"/>
                </a:lnTo>
                <a:lnTo>
                  <a:pt x="255269" y="316229"/>
                </a:lnTo>
                <a:close/>
              </a:path>
              <a:path w="341629" h="316229">
                <a:moveTo>
                  <a:pt x="255269" y="163829"/>
                </a:moveTo>
                <a:lnTo>
                  <a:pt x="255269" y="159257"/>
                </a:lnTo>
                <a:lnTo>
                  <a:pt x="249935" y="163829"/>
                </a:lnTo>
                <a:lnTo>
                  <a:pt x="255269" y="163829"/>
                </a:lnTo>
                <a:close/>
              </a:path>
              <a:path w="341629" h="316229">
                <a:moveTo>
                  <a:pt x="329183" y="154685"/>
                </a:moveTo>
                <a:lnTo>
                  <a:pt x="317418" y="154685"/>
                </a:lnTo>
                <a:lnTo>
                  <a:pt x="326135" y="163067"/>
                </a:lnTo>
                <a:lnTo>
                  <a:pt x="329183" y="154685"/>
                </a:lnTo>
                <a:close/>
              </a:path>
            </a:pathLst>
          </a:custGeom>
          <a:solidFill>
            <a:srgbClr val="00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85</a:t>
            </a:fld>
            <a:endParaRPr spc="-5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灯片编号占位符 4">
            <a:extLst>
              <a:ext uri="{FF2B5EF4-FFF2-40B4-BE49-F238E27FC236}">
                <a16:creationId xmlns:a16="http://schemas.microsoft.com/office/drawing/2014/main" id="{622F5E43-FA56-45FF-8394-AFE47E7426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9FF8297B-6192-494F-9AD2-27A117CCDB01}" type="slidenum">
              <a:rPr lang="en-US" altLang="zh-CN" sz="1600"/>
              <a:pPr algn="r"/>
              <a:t>86</a:t>
            </a:fld>
            <a:endParaRPr lang="en-US" altLang="zh-C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A9B43-7D7A-4321-960D-96B1C25285F6}"/>
              </a:ext>
            </a:extLst>
          </p:cNvPr>
          <p:cNvSpPr txBox="1"/>
          <p:nvPr/>
        </p:nvSpPr>
        <p:spPr>
          <a:xfrm>
            <a:off x="698500" y="1724027"/>
            <a:ext cx="9296400" cy="2860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例：假设某轮输入状态为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12 45 23 89 2A BD 0A  11  21 04 00 2A 0B C1 1C FC, 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求经过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盒代换、行移位和列混淆操作后的输出。</a:t>
            </a:r>
            <a:endParaRPr lang="en-US" altLang="zh-CN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  <a:defRPr/>
            </a:pPr>
            <a:r>
              <a:rPr lang="zh-CN" altLang="en-US" sz="24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明文分组表示为矩阵为</a:t>
            </a: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marL="457200" indent="-457200">
              <a:lnSpc>
                <a:spcPct val="150000"/>
              </a:lnSpc>
              <a:defRPr/>
            </a:pPr>
            <a:endParaRPr lang="en-US" altLang="zh-CN" sz="2400" dirty="0">
              <a:solidFill>
                <a:srgbClr val="FF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24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E79B289-3658-4024-A120-AB4143F5DE5A}"/>
              </a:ext>
            </a:extLst>
          </p:cNvPr>
          <p:cNvGraphicFramePr>
            <a:graphicFrameLocks noGrp="1"/>
          </p:cNvGraphicFramePr>
          <p:nvPr/>
        </p:nvGraphicFramePr>
        <p:xfrm>
          <a:off x="1536701" y="3705226"/>
          <a:ext cx="7129463" cy="1981200"/>
        </p:xfrm>
        <a:graphic>
          <a:graphicData uri="http://schemas.openxmlformats.org/drawingml/2006/table">
            <a:tbl>
              <a:tblPr/>
              <a:tblGrid>
                <a:gridCol w="178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23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FC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743" name="TextBox 1">
            <a:extLst>
              <a:ext uri="{FF2B5EF4-FFF2-40B4-BE49-F238E27FC236}">
                <a16:creationId xmlns:a16="http://schemas.microsoft.com/office/drawing/2014/main" id="{2B67DDA3-3D17-4986-82F1-E0E29E9AEB47}"/>
              </a:ext>
            </a:extLst>
          </p:cNvPr>
          <p:cNvSpPr txBox="1"/>
          <p:nvPr/>
        </p:nvSpPr>
        <p:spPr>
          <a:xfrm>
            <a:off x="904875" y="373055"/>
            <a:ext cx="38862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AES的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加密（举例）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503B12D2-85C7-4FA4-8854-0F7FAABADC9D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445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的加密（举例）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灯片编号占位符 4">
            <a:extLst>
              <a:ext uri="{FF2B5EF4-FFF2-40B4-BE49-F238E27FC236}">
                <a16:creationId xmlns:a16="http://schemas.microsoft.com/office/drawing/2014/main" id="{34060223-50DC-4E77-A308-BFEB6CDB5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C577811-0B17-40CE-80E7-844E7A9AD9F4}" type="slidenum">
              <a:rPr lang="en-US" altLang="zh-CN" sz="1600"/>
              <a:pPr algn="r"/>
              <a:t>87</a:t>
            </a:fld>
            <a:endParaRPr lang="en-US" altLang="zh-C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B6065-AEAF-469B-B142-38A180BA5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343025"/>
            <a:ext cx="5181600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经过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盒代换输出结果为：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E56CE36-42A1-4CC3-A511-1805F701F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740631"/>
              </p:ext>
            </p:extLst>
          </p:nvPr>
        </p:nvGraphicFramePr>
        <p:xfrm>
          <a:off x="1722438" y="2028825"/>
          <a:ext cx="71294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2B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7A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9C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3A2D93-D627-439A-A05F-30DF5E183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3933825"/>
            <a:ext cx="4724400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3.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经过行移位输出结果为：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DFC6FB4-F957-4FCE-9C1A-D7173CB9A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152983"/>
              </p:ext>
            </p:extLst>
          </p:nvPr>
        </p:nvGraphicFramePr>
        <p:xfrm>
          <a:off x="1722438" y="4619625"/>
          <a:ext cx="71294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FD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2B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7A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6E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9C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7" marR="914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6795" name="TextBox 1">
            <a:extLst>
              <a:ext uri="{FF2B5EF4-FFF2-40B4-BE49-F238E27FC236}">
                <a16:creationId xmlns:a16="http://schemas.microsoft.com/office/drawing/2014/main" id="{8608CD60-77AF-43EA-AA0B-B4E1623DC144}"/>
              </a:ext>
            </a:extLst>
          </p:cNvPr>
          <p:cNvSpPr txBox="1"/>
          <p:nvPr/>
        </p:nvSpPr>
        <p:spPr>
          <a:xfrm>
            <a:off x="980440" y="373055"/>
            <a:ext cx="38862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AES的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加密（举例）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8223B02-84F5-43B3-B8A7-B8AADA7653A8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445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的加密（举例）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灯片编号占位符 4">
            <a:extLst>
              <a:ext uri="{FF2B5EF4-FFF2-40B4-BE49-F238E27FC236}">
                <a16:creationId xmlns:a16="http://schemas.microsoft.com/office/drawing/2014/main" id="{03885258-76A5-4E07-9B18-23D928ABF9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CCC296E7-8C67-43C6-915C-4C9ADFA305B0}" type="slidenum">
              <a:rPr lang="en-US" altLang="zh-CN" sz="1600"/>
              <a:pPr algn="r"/>
              <a:t>88</a:t>
            </a:fld>
            <a:endParaRPr lang="en-US" altLang="zh-CN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4E453-6C65-420C-8FDD-91124DB04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1495425"/>
            <a:ext cx="4724400" cy="1134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经过列混淆输出结果为：</a:t>
            </a:r>
            <a:endParaRPr lang="en-US" altLang="zh-CN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17765" name="Object 3">
            <a:extLst>
              <a:ext uri="{FF2B5EF4-FFF2-40B4-BE49-F238E27FC236}">
                <a16:creationId xmlns:a16="http://schemas.microsoft.com/office/drawing/2014/main" id="{CC90AD5B-EE05-4170-AAF2-CF35B093F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550675"/>
              </p:ext>
            </p:extLst>
          </p:nvPr>
        </p:nvGraphicFramePr>
        <p:xfrm>
          <a:off x="803275" y="2333625"/>
          <a:ext cx="91630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0" name="Equation" r:id="rId3" imgW="4089240" imgH="279360" progId="Equation.DSMT4">
                  <p:embed/>
                </p:oleObj>
              </mc:Choice>
              <mc:Fallback>
                <p:oleObj name="Equation" r:id="rId3" imgW="4089240" imgH="279360" progId="Equation.DSMT4">
                  <p:embed/>
                  <p:pic>
                    <p:nvPicPr>
                      <p:cNvPr id="117765" name="Object 3">
                        <a:extLst>
                          <a:ext uri="{FF2B5EF4-FFF2-40B4-BE49-F238E27FC236}">
                            <a16:creationId xmlns:a16="http://schemas.microsoft.com/office/drawing/2014/main" id="{CC90AD5B-EE05-4170-AAF2-CF35B093F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333625"/>
                        <a:ext cx="91630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4">
            <a:extLst>
              <a:ext uri="{FF2B5EF4-FFF2-40B4-BE49-F238E27FC236}">
                <a16:creationId xmlns:a16="http://schemas.microsoft.com/office/drawing/2014/main" id="{51FF061B-AE90-4BE1-859D-90634812A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165795"/>
              </p:ext>
            </p:extLst>
          </p:nvPr>
        </p:nvGraphicFramePr>
        <p:xfrm>
          <a:off x="879475" y="3324225"/>
          <a:ext cx="90868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" name="Equation" r:id="rId5" imgW="4076640" imgH="279360" progId="Equation.DSMT4">
                  <p:embed/>
                </p:oleObj>
              </mc:Choice>
              <mc:Fallback>
                <p:oleObj name="Equation" r:id="rId5" imgW="4076640" imgH="279360" progId="Equation.DSMT4">
                  <p:embed/>
                  <p:pic>
                    <p:nvPicPr>
                      <p:cNvPr id="117766" name="Object 4">
                        <a:extLst>
                          <a:ext uri="{FF2B5EF4-FFF2-40B4-BE49-F238E27FC236}">
                            <a16:creationId xmlns:a16="http://schemas.microsoft.com/office/drawing/2014/main" id="{51FF061B-AE90-4BE1-859D-90634812A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324225"/>
                        <a:ext cx="90868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6">
            <a:extLst>
              <a:ext uri="{FF2B5EF4-FFF2-40B4-BE49-F238E27FC236}">
                <a16:creationId xmlns:a16="http://schemas.microsoft.com/office/drawing/2014/main" id="{0F4D5AF1-49AF-4589-A22D-1DF9CC0B1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973103"/>
              </p:ext>
            </p:extLst>
          </p:nvPr>
        </p:nvGraphicFramePr>
        <p:xfrm>
          <a:off x="863600" y="4314825"/>
          <a:ext cx="89503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2" name="Equation" r:id="rId7" imgW="4101840" imgH="279360" progId="Equation.DSMT4">
                  <p:embed/>
                </p:oleObj>
              </mc:Choice>
              <mc:Fallback>
                <p:oleObj name="Equation" r:id="rId7" imgW="4101840" imgH="279360" progId="Equation.DSMT4">
                  <p:embed/>
                  <p:pic>
                    <p:nvPicPr>
                      <p:cNvPr id="117767" name="Object 6">
                        <a:extLst>
                          <a:ext uri="{FF2B5EF4-FFF2-40B4-BE49-F238E27FC236}">
                            <a16:creationId xmlns:a16="http://schemas.microsoft.com/office/drawing/2014/main" id="{0F4D5AF1-49AF-4589-A22D-1DF9CC0B14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314825"/>
                        <a:ext cx="89503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7">
            <a:extLst>
              <a:ext uri="{FF2B5EF4-FFF2-40B4-BE49-F238E27FC236}">
                <a16:creationId xmlns:a16="http://schemas.microsoft.com/office/drawing/2014/main" id="{721D6C65-7E81-43D4-8047-4E6B7BB08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673749"/>
              </p:ext>
            </p:extLst>
          </p:nvPr>
        </p:nvGraphicFramePr>
        <p:xfrm>
          <a:off x="877888" y="5305425"/>
          <a:ext cx="89217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" name="Equation" r:id="rId9" imgW="4089240" imgH="279360" progId="Equation.DSMT4">
                  <p:embed/>
                </p:oleObj>
              </mc:Choice>
              <mc:Fallback>
                <p:oleObj name="Equation" r:id="rId9" imgW="4089240" imgH="279360" progId="Equation.DSMT4">
                  <p:embed/>
                  <p:pic>
                    <p:nvPicPr>
                      <p:cNvPr id="117768" name="Object 7">
                        <a:extLst>
                          <a:ext uri="{FF2B5EF4-FFF2-40B4-BE49-F238E27FC236}">
                            <a16:creationId xmlns:a16="http://schemas.microsoft.com/office/drawing/2014/main" id="{721D6C65-7E81-43D4-8047-4E6B7BB08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305425"/>
                        <a:ext cx="89217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FC817CAB-53B2-400A-9642-F5DAC2364C0F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445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的加密（举例）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灯片编号占位符 4">
            <a:extLst>
              <a:ext uri="{FF2B5EF4-FFF2-40B4-BE49-F238E27FC236}">
                <a16:creationId xmlns:a16="http://schemas.microsoft.com/office/drawing/2014/main" id="{4797E8E1-7564-4309-A687-E10A5C46E2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7A7197B-0AEF-4D94-A3BC-6C96C91F7A2E}" type="slidenum">
              <a:rPr lang="en-US" altLang="zh-CN" sz="1600"/>
              <a:pPr algn="r"/>
              <a:t>89</a:t>
            </a:fld>
            <a:endParaRPr lang="en-US" altLang="zh-CN" sz="1600"/>
          </a:p>
        </p:txBody>
      </p:sp>
      <p:graphicFrame>
        <p:nvGraphicFramePr>
          <p:cNvPr id="143362" name="Object 2">
            <a:extLst>
              <a:ext uri="{FF2B5EF4-FFF2-40B4-BE49-F238E27FC236}">
                <a16:creationId xmlns:a16="http://schemas.microsoft.com/office/drawing/2014/main" id="{044852D1-DD27-4B8D-A4A4-B3BF8CF9C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32658"/>
              </p:ext>
            </p:extLst>
          </p:nvPr>
        </p:nvGraphicFramePr>
        <p:xfrm>
          <a:off x="1541780" y="1647828"/>
          <a:ext cx="5481320" cy="111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6" name="Equation" r:id="rId3" imgW="2489040" imgH="507960" progId="Equation.DSMT4">
                  <p:embed/>
                </p:oleObj>
              </mc:Choice>
              <mc:Fallback>
                <p:oleObj name="Equation" r:id="rId3" imgW="2489040" imgH="507960" progId="Equation.DSMT4">
                  <p:embed/>
                  <p:pic>
                    <p:nvPicPr>
                      <p:cNvPr id="143362" name="Object 2">
                        <a:extLst>
                          <a:ext uri="{FF2B5EF4-FFF2-40B4-BE49-F238E27FC236}">
                            <a16:creationId xmlns:a16="http://schemas.microsoft.com/office/drawing/2014/main" id="{044852D1-DD27-4B8D-A4A4-B3BF8CF9C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780" y="1647828"/>
                        <a:ext cx="5481320" cy="111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3" name="Object 3">
            <a:extLst>
              <a:ext uri="{FF2B5EF4-FFF2-40B4-BE49-F238E27FC236}">
                <a16:creationId xmlns:a16="http://schemas.microsoft.com/office/drawing/2014/main" id="{D8F8ADB8-E058-4E63-B1B1-6FE9C7179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68765"/>
              </p:ext>
            </p:extLst>
          </p:nvPr>
        </p:nvGraphicFramePr>
        <p:xfrm>
          <a:off x="1460501" y="3095628"/>
          <a:ext cx="5714999" cy="156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7" name="Equation" r:id="rId5" imgW="2552400" imgH="698400" progId="Equation.DSMT4">
                  <p:embed/>
                </p:oleObj>
              </mc:Choice>
              <mc:Fallback>
                <p:oleObj name="Equation" r:id="rId5" imgW="2552400" imgH="698400" progId="Equation.DSMT4">
                  <p:embed/>
                  <p:pic>
                    <p:nvPicPr>
                      <p:cNvPr id="143363" name="Object 3">
                        <a:extLst>
                          <a:ext uri="{FF2B5EF4-FFF2-40B4-BE49-F238E27FC236}">
                            <a16:creationId xmlns:a16="http://schemas.microsoft.com/office/drawing/2014/main" id="{D8F8ADB8-E058-4E63-B1B1-6FE9C7179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1" y="3095628"/>
                        <a:ext cx="5714999" cy="15633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4" name="Object 4">
            <a:extLst>
              <a:ext uri="{FF2B5EF4-FFF2-40B4-BE49-F238E27FC236}">
                <a16:creationId xmlns:a16="http://schemas.microsoft.com/office/drawing/2014/main" id="{D4B4FF8F-01FE-491C-8FDE-EDD050B70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989277"/>
              </p:ext>
            </p:extLst>
          </p:nvPr>
        </p:nvGraphicFramePr>
        <p:xfrm>
          <a:off x="1541462" y="5000627"/>
          <a:ext cx="6548438" cy="1458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8" name="Equation" r:id="rId7" imgW="3022560" imgH="672840" progId="Equation.DSMT4">
                  <p:embed/>
                </p:oleObj>
              </mc:Choice>
              <mc:Fallback>
                <p:oleObj name="Equation" r:id="rId7" imgW="3022560" imgH="672840" progId="Equation.DSMT4">
                  <p:embed/>
                  <p:pic>
                    <p:nvPicPr>
                      <p:cNvPr id="143364" name="Object 4">
                        <a:extLst>
                          <a:ext uri="{FF2B5EF4-FFF2-40B4-BE49-F238E27FC236}">
                            <a16:creationId xmlns:a16="http://schemas.microsoft.com/office/drawing/2014/main" id="{D4B4FF8F-01FE-491C-8FDE-EDD050B70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2" y="5000627"/>
                        <a:ext cx="6548438" cy="1458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0" name="TextBox 1">
            <a:extLst>
              <a:ext uri="{FF2B5EF4-FFF2-40B4-BE49-F238E27FC236}">
                <a16:creationId xmlns:a16="http://schemas.microsoft.com/office/drawing/2014/main" id="{0F37D0F0-936B-4A9A-8548-13AE9DBA9513}"/>
              </a:ext>
            </a:extLst>
          </p:cNvPr>
          <p:cNvSpPr txBox="1"/>
          <p:nvPr/>
        </p:nvSpPr>
        <p:spPr>
          <a:xfrm>
            <a:off x="980435" y="448627"/>
            <a:ext cx="38862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AES的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加密（举例）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01F0791-54DC-449B-97AD-289ADD76564A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445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的加密（举例）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69506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分组密码的设计思想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36783" y="3137154"/>
            <a:ext cx="188213" cy="192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36783" y="4418076"/>
            <a:ext cx="188213" cy="191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73073" y="2957575"/>
            <a:ext cx="740410" cy="1779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008000"/>
                </a:solidFill>
                <a:highlight>
                  <a:srgbClr val="FFFF00"/>
                </a:highlight>
                <a:latin typeface="黑体"/>
                <a:cs typeface="黑体"/>
              </a:rPr>
              <a:t>扩散</a:t>
            </a:r>
            <a:endParaRPr sz="2800" dirty="0">
              <a:highlight>
                <a:srgbClr val="FFFF00"/>
              </a:highlight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8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highlight>
                <a:srgbClr val="FFFF00"/>
              </a:highlight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800" b="1" dirty="0">
                <a:solidFill>
                  <a:srgbClr val="008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混淆</a:t>
            </a:r>
            <a:endParaRPr sz="2800" dirty="0">
              <a:highlight>
                <a:srgbClr val="FFFF00"/>
              </a:highlight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灯片编号占位符 4">
            <a:extLst>
              <a:ext uri="{FF2B5EF4-FFF2-40B4-BE49-F238E27FC236}">
                <a16:creationId xmlns:a16="http://schemas.microsoft.com/office/drawing/2014/main" id="{8C65D8B0-DE7F-4681-A0E7-0E13A398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05A428D0-5518-432D-BCF3-2E69D9C4C0E6}" type="slidenum">
              <a:rPr lang="en-US" altLang="zh-CN" sz="1600"/>
              <a:pPr algn="r"/>
              <a:t>90</a:t>
            </a:fld>
            <a:endParaRPr lang="en-US" altLang="zh-CN" sz="1600"/>
          </a:p>
        </p:txBody>
      </p:sp>
      <p:graphicFrame>
        <p:nvGraphicFramePr>
          <p:cNvPr id="122884" name="Object 2">
            <a:extLst>
              <a:ext uri="{FF2B5EF4-FFF2-40B4-BE49-F238E27FC236}">
                <a16:creationId xmlns:a16="http://schemas.microsoft.com/office/drawing/2014/main" id="{7E8078BC-76CC-4DE7-8D3B-347555765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450923"/>
              </p:ext>
            </p:extLst>
          </p:nvPr>
        </p:nvGraphicFramePr>
        <p:xfrm>
          <a:off x="1349375" y="1647825"/>
          <a:ext cx="5918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0" name="Equation" r:id="rId3" imgW="2654280" imgH="253800" progId="Equation.DSMT4">
                  <p:embed/>
                </p:oleObj>
              </mc:Choice>
              <mc:Fallback>
                <p:oleObj name="Equation" r:id="rId3" imgW="2654280" imgH="253800" progId="Equation.DSMT4">
                  <p:embed/>
                  <p:pic>
                    <p:nvPicPr>
                      <p:cNvPr id="122884" name="Object 2">
                        <a:extLst>
                          <a:ext uri="{FF2B5EF4-FFF2-40B4-BE49-F238E27FC236}">
                            <a16:creationId xmlns:a16="http://schemas.microsoft.com/office/drawing/2014/main" id="{7E8078BC-76CC-4DE7-8D3B-3475557654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1647825"/>
                        <a:ext cx="5918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3">
            <a:extLst>
              <a:ext uri="{FF2B5EF4-FFF2-40B4-BE49-F238E27FC236}">
                <a16:creationId xmlns:a16="http://schemas.microsoft.com/office/drawing/2014/main" id="{0F72A63E-24EA-4E06-9EA0-905AAA465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490821"/>
              </p:ext>
            </p:extLst>
          </p:nvPr>
        </p:nvGraphicFramePr>
        <p:xfrm>
          <a:off x="1349375" y="2486025"/>
          <a:ext cx="590073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1" name="Equation" r:id="rId5" imgW="2705040" imgH="253800" progId="Equation.DSMT4">
                  <p:embed/>
                </p:oleObj>
              </mc:Choice>
              <mc:Fallback>
                <p:oleObj name="Equation" r:id="rId5" imgW="2705040" imgH="253800" progId="Equation.DSMT4">
                  <p:embed/>
                  <p:pic>
                    <p:nvPicPr>
                      <p:cNvPr id="122885" name="Object 3">
                        <a:extLst>
                          <a:ext uri="{FF2B5EF4-FFF2-40B4-BE49-F238E27FC236}">
                            <a16:creationId xmlns:a16="http://schemas.microsoft.com/office/drawing/2014/main" id="{0F72A63E-24EA-4E06-9EA0-905AAA465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2486025"/>
                        <a:ext cx="590073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4">
            <a:extLst>
              <a:ext uri="{FF2B5EF4-FFF2-40B4-BE49-F238E27FC236}">
                <a16:creationId xmlns:a16="http://schemas.microsoft.com/office/drawing/2014/main" id="{442A6C8D-FA10-47EB-9205-41C04268B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65098"/>
              </p:ext>
            </p:extLst>
          </p:nvPr>
        </p:nvGraphicFramePr>
        <p:xfrm>
          <a:off x="1425575" y="3324225"/>
          <a:ext cx="58181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" name="Equation" r:id="rId7" imgW="2666880" imgH="253800" progId="Equation.DSMT4">
                  <p:embed/>
                </p:oleObj>
              </mc:Choice>
              <mc:Fallback>
                <p:oleObj name="Equation" r:id="rId7" imgW="2666880" imgH="253800" progId="Equation.DSMT4">
                  <p:embed/>
                  <p:pic>
                    <p:nvPicPr>
                      <p:cNvPr id="122886" name="Object 4">
                        <a:extLst>
                          <a:ext uri="{FF2B5EF4-FFF2-40B4-BE49-F238E27FC236}">
                            <a16:creationId xmlns:a16="http://schemas.microsoft.com/office/drawing/2014/main" id="{442A6C8D-FA10-47EB-9205-41C04268B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324225"/>
                        <a:ext cx="58181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BFBE25D-DD2B-47C5-A7AC-7A101C13396A}"/>
              </a:ext>
            </a:extLst>
          </p:cNvPr>
          <p:cNvGraphicFramePr>
            <a:graphicFrameLocks noGrp="1"/>
          </p:cNvGraphicFramePr>
          <p:nvPr/>
        </p:nvGraphicFramePr>
        <p:xfrm>
          <a:off x="1460501" y="4543426"/>
          <a:ext cx="7129463" cy="1981200"/>
        </p:xfrm>
        <a:graphic>
          <a:graphicData uri="http://schemas.openxmlformats.org/drawingml/2006/table">
            <a:tbl>
              <a:tblPr/>
              <a:tblGrid>
                <a:gridCol w="178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2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D4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E7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BB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D6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DF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A5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46BAA80-572D-4E3F-A5A4-C15C53E9D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3857626"/>
            <a:ext cx="4724400" cy="5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经过列混淆输出结果为：</a:t>
            </a:r>
          </a:p>
        </p:txBody>
      </p:sp>
      <p:sp>
        <p:nvSpPr>
          <p:cNvPr id="118790" name="TextBox 1">
            <a:extLst>
              <a:ext uri="{FF2B5EF4-FFF2-40B4-BE49-F238E27FC236}">
                <a16:creationId xmlns:a16="http://schemas.microsoft.com/office/drawing/2014/main" id="{49E2816A-CB2A-4659-9A8F-AB6A376A8685}"/>
              </a:ext>
            </a:extLst>
          </p:cNvPr>
          <p:cNvSpPr txBox="1"/>
          <p:nvPr/>
        </p:nvSpPr>
        <p:spPr>
          <a:xfrm>
            <a:off x="1131569" y="448627"/>
            <a:ext cx="3886200" cy="49403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35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AES的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加密（举例）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927E7DA-DA57-4CCB-8ABB-C4ADFEB9DCFC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4451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altLang="zh-CN" sz="3200" b="1" kern="0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的加密（举例）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4436"/>
            <a:ext cx="2900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的密钥生成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91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77473" y="1601216"/>
            <a:ext cx="7737977" cy="4172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67385" algn="just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latin typeface="宋体"/>
                <a:cs typeface="宋体"/>
              </a:rPr>
              <a:t>密钥是按矩阵的列进行分组的，然后添加</a:t>
            </a:r>
            <a:r>
              <a:rPr sz="2400" b="1" dirty="0">
                <a:latin typeface="Arial"/>
                <a:cs typeface="Arial"/>
              </a:rPr>
              <a:t>40</a:t>
            </a:r>
            <a:r>
              <a:rPr sz="2400" b="1" dirty="0">
                <a:latin typeface="宋体"/>
                <a:cs typeface="宋体"/>
              </a:rPr>
              <a:t>个新列来</a:t>
            </a:r>
            <a:r>
              <a:rPr sz="2400" b="1" spc="-5" dirty="0">
                <a:latin typeface="宋体"/>
                <a:cs typeface="宋体"/>
              </a:rPr>
              <a:t>进行扩充。如果</a:t>
            </a:r>
            <a:r>
              <a:rPr sz="2400" b="1" dirty="0">
                <a:latin typeface="宋体"/>
                <a:cs typeface="宋体"/>
              </a:rPr>
              <a:t>前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spc="-5" dirty="0">
                <a:latin typeface="宋体"/>
                <a:cs typeface="宋体"/>
              </a:rPr>
              <a:t>列</a:t>
            </a:r>
            <a:r>
              <a:rPr sz="2400" b="1" dirty="0">
                <a:latin typeface="Arial"/>
                <a:cs typeface="Arial"/>
              </a:rPr>
              <a:t>(</a:t>
            </a:r>
            <a:r>
              <a:rPr sz="2400" b="1" dirty="0">
                <a:latin typeface="宋体"/>
                <a:cs typeface="宋体"/>
              </a:rPr>
              <a:t>即由密钥给定的那些列）为</a:t>
            </a:r>
            <a:endParaRPr sz="2400" dirty="0">
              <a:latin typeface="宋体"/>
              <a:cs typeface="宋体"/>
            </a:endParaRPr>
          </a:p>
          <a:p>
            <a:pPr marR="676910" algn="just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Arial"/>
                <a:cs typeface="Arial"/>
              </a:rPr>
              <a:t>W(0)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,W(1)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,W(2)</a:t>
            </a:r>
            <a:r>
              <a:rPr sz="2400" b="1" spc="-5" dirty="0">
                <a:latin typeface="宋体"/>
                <a:cs typeface="宋体"/>
              </a:rPr>
              <a:t>和</a:t>
            </a:r>
            <a:r>
              <a:rPr sz="2400" b="1" spc="-5" dirty="0">
                <a:latin typeface="Arial"/>
                <a:cs typeface="Arial"/>
              </a:rPr>
              <a:t>W(3)</a:t>
            </a:r>
            <a:r>
              <a:rPr sz="2400" b="1" spc="-5" dirty="0">
                <a:latin typeface="宋体"/>
                <a:cs typeface="宋体"/>
              </a:rPr>
              <a:t>，</a:t>
            </a:r>
            <a:r>
              <a:rPr sz="2400" b="1" dirty="0">
                <a:latin typeface="宋体"/>
                <a:cs typeface="宋体"/>
              </a:rPr>
              <a:t>那么新列</a:t>
            </a:r>
            <a:r>
              <a:rPr sz="2400" b="1" spc="-5" dirty="0">
                <a:latin typeface="宋体"/>
                <a:cs typeface="宋体"/>
              </a:rPr>
              <a:t>以</a:t>
            </a:r>
            <a:r>
              <a:rPr sz="2400" b="1" dirty="0">
                <a:solidFill>
                  <a:srgbClr val="FD1813"/>
                </a:solidFill>
                <a:latin typeface="宋体"/>
                <a:cs typeface="宋体"/>
              </a:rPr>
              <a:t>递归方式</a:t>
            </a:r>
            <a:r>
              <a:rPr sz="2400" b="1" dirty="0">
                <a:latin typeface="宋体"/>
                <a:cs typeface="宋体"/>
              </a:rPr>
              <a:t>产生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2014"/>
              </a:spcBef>
            </a:pPr>
            <a:r>
              <a:rPr sz="2400" b="1" spc="-5" dirty="0">
                <a:latin typeface="宋体"/>
                <a:cs typeface="宋体"/>
              </a:rPr>
              <a:t>如果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spc="-5" dirty="0">
                <a:latin typeface="宋体"/>
                <a:cs typeface="宋体"/>
              </a:rPr>
              <a:t>不是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dirty="0">
                <a:latin typeface="宋体"/>
                <a:cs typeface="宋体"/>
              </a:rPr>
              <a:t>的倍数，那么</a:t>
            </a:r>
            <a:r>
              <a:rPr sz="2400" b="1" spc="-5" dirty="0">
                <a:latin typeface="宋体"/>
                <a:cs typeface="宋体"/>
              </a:rPr>
              <a:t>第</a:t>
            </a:r>
            <a:r>
              <a:rPr sz="2400" b="1" spc="5" dirty="0">
                <a:latin typeface="Arial"/>
                <a:cs typeface="Arial"/>
              </a:rPr>
              <a:t>i</a:t>
            </a:r>
            <a:r>
              <a:rPr sz="2400" b="1" dirty="0">
                <a:latin typeface="宋体"/>
                <a:cs typeface="宋体"/>
              </a:rPr>
              <a:t>列由如下等式确定：</a:t>
            </a:r>
            <a:endParaRPr sz="2400" dirty="0">
              <a:latin typeface="宋体"/>
              <a:cs typeface="宋体"/>
            </a:endParaRPr>
          </a:p>
          <a:p>
            <a:pPr marR="572135" algn="ctr">
              <a:lnSpc>
                <a:spcPct val="100000"/>
              </a:lnSpc>
              <a:spcBef>
                <a:spcPts val="2014"/>
              </a:spcBef>
            </a:pPr>
            <a:r>
              <a:rPr sz="2400" b="1" spc="-5" dirty="0">
                <a:latin typeface="Arial"/>
                <a:cs typeface="Arial"/>
              </a:rPr>
              <a:t>W(i)</a:t>
            </a:r>
            <a:r>
              <a:rPr sz="2400" b="1" spc="-5" dirty="0">
                <a:latin typeface="宋体"/>
                <a:cs typeface="宋体"/>
              </a:rPr>
              <a:t>＝</a:t>
            </a:r>
            <a:r>
              <a:rPr sz="2400" b="1" spc="-5" dirty="0">
                <a:latin typeface="Arial"/>
                <a:cs typeface="Arial"/>
              </a:rPr>
              <a:t>W(i</a:t>
            </a:r>
            <a:r>
              <a:rPr sz="2400" b="1" spc="-5" dirty="0">
                <a:latin typeface="宋体"/>
                <a:cs typeface="宋体"/>
              </a:rPr>
              <a:t>一</a:t>
            </a:r>
            <a:r>
              <a:rPr sz="2400" b="1" spc="-5" dirty="0">
                <a:latin typeface="Arial"/>
                <a:cs typeface="Arial"/>
              </a:rPr>
              <a:t>4)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XOR</a:t>
            </a:r>
            <a:r>
              <a:rPr sz="2400" b="1" spc="-15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W(i</a:t>
            </a:r>
            <a:r>
              <a:rPr sz="2400" b="1" spc="-5" dirty="0">
                <a:latin typeface="宋体"/>
                <a:cs typeface="宋体"/>
              </a:rPr>
              <a:t>一</a:t>
            </a:r>
            <a:r>
              <a:rPr sz="2400" b="1" spc="-5" dirty="0">
                <a:latin typeface="Arial"/>
                <a:cs typeface="Arial"/>
              </a:rPr>
              <a:t>1)</a:t>
            </a:r>
            <a:endParaRPr sz="2400" dirty="0">
              <a:latin typeface="Arial"/>
              <a:cs typeface="Arial"/>
            </a:endParaRPr>
          </a:p>
          <a:p>
            <a:pPr marL="174625">
              <a:lnSpc>
                <a:spcPct val="100000"/>
              </a:lnSpc>
              <a:spcBef>
                <a:spcPts val="2014"/>
              </a:spcBef>
            </a:pPr>
            <a:r>
              <a:rPr sz="2400" b="1" spc="-5" dirty="0">
                <a:latin typeface="宋体"/>
                <a:cs typeface="宋体"/>
              </a:rPr>
              <a:t>如果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spc="-5" dirty="0">
                <a:latin typeface="宋体"/>
                <a:cs typeface="宋体"/>
              </a:rPr>
              <a:t>是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宋体"/>
                <a:cs typeface="宋体"/>
              </a:rPr>
              <a:t>的倍数，那么</a:t>
            </a:r>
            <a:r>
              <a:rPr sz="2400" b="1" spc="-5" dirty="0">
                <a:latin typeface="宋体"/>
                <a:cs typeface="宋体"/>
              </a:rPr>
              <a:t>第</a:t>
            </a:r>
            <a:r>
              <a:rPr sz="2400" b="1" spc="-5" dirty="0">
                <a:latin typeface="Arial"/>
                <a:cs typeface="Arial"/>
              </a:rPr>
              <a:t>i</a:t>
            </a:r>
            <a:r>
              <a:rPr sz="2400" b="1" dirty="0">
                <a:latin typeface="宋体"/>
                <a:cs typeface="宋体"/>
              </a:rPr>
              <a:t>列由如下等式确定：</a:t>
            </a:r>
            <a:endParaRPr sz="2400" dirty="0">
              <a:latin typeface="宋体"/>
              <a:cs typeface="宋体"/>
            </a:endParaRPr>
          </a:p>
          <a:p>
            <a:pPr marL="1605280">
              <a:lnSpc>
                <a:spcPct val="100000"/>
              </a:lnSpc>
              <a:spcBef>
                <a:spcPts val="2014"/>
              </a:spcBef>
            </a:pPr>
            <a:r>
              <a:rPr sz="2400" b="1" spc="-5" dirty="0">
                <a:latin typeface="Arial"/>
                <a:cs typeface="Arial"/>
              </a:rPr>
              <a:t>W(i)</a:t>
            </a:r>
            <a:r>
              <a:rPr sz="2400" b="1" spc="-5" dirty="0">
                <a:latin typeface="宋体"/>
                <a:cs typeface="宋体"/>
              </a:rPr>
              <a:t>＝</a:t>
            </a:r>
            <a:r>
              <a:rPr sz="2400" b="1" spc="-5" dirty="0">
                <a:latin typeface="Arial"/>
                <a:cs typeface="Arial"/>
              </a:rPr>
              <a:t>W(i</a:t>
            </a:r>
            <a:r>
              <a:rPr sz="2400" b="1" spc="-5" dirty="0">
                <a:latin typeface="宋体"/>
                <a:cs typeface="宋体"/>
              </a:rPr>
              <a:t>一</a:t>
            </a:r>
            <a:r>
              <a:rPr sz="2400" b="1" spc="-5" dirty="0">
                <a:latin typeface="Arial"/>
                <a:cs typeface="Arial"/>
              </a:rPr>
              <a:t>4)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D1813"/>
                </a:solidFill>
                <a:latin typeface="Arial"/>
                <a:cs typeface="Arial"/>
              </a:rPr>
              <a:t>XOR</a:t>
            </a:r>
            <a:r>
              <a:rPr sz="2400" b="1" spc="-10" dirty="0">
                <a:solidFill>
                  <a:srgbClr val="FD181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T[W(i</a:t>
            </a:r>
            <a:r>
              <a:rPr sz="2400" b="1" spc="-5" dirty="0">
                <a:latin typeface="宋体"/>
                <a:cs typeface="宋体"/>
              </a:rPr>
              <a:t>一</a:t>
            </a:r>
            <a:r>
              <a:rPr sz="2400" b="1" spc="-5" dirty="0">
                <a:latin typeface="Arial"/>
                <a:cs typeface="Arial"/>
              </a:rPr>
              <a:t>1)]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灯片编号占位符 4">
            <a:extLst>
              <a:ext uri="{FF2B5EF4-FFF2-40B4-BE49-F238E27FC236}">
                <a16:creationId xmlns:a16="http://schemas.microsoft.com/office/drawing/2014/main" id="{AD60733C-429F-4F86-A2D4-5CE26A83B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8897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AF1165DC-A8CC-4352-A769-A897062E2C94}" type="slidenum">
              <a:rPr lang="en-US" altLang="zh-CN" sz="1600"/>
              <a:pPr algn="r"/>
              <a:t>92</a:t>
            </a:fld>
            <a:endParaRPr lang="en-US" altLang="zh-CN" sz="1600"/>
          </a:p>
        </p:txBody>
      </p:sp>
      <p:sp>
        <p:nvSpPr>
          <p:cNvPr id="121860" name="TextBox 1">
            <a:extLst>
              <a:ext uri="{FF2B5EF4-FFF2-40B4-BE49-F238E27FC236}">
                <a16:creationId xmlns:a16="http://schemas.microsoft.com/office/drawing/2014/main" id="{6287DDDE-2861-4092-90F6-3AB130D685DC}"/>
              </a:ext>
            </a:extLst>
          </p:cNvPr>
          <p:cNvSpPr txBox="1"/>
          <p:nvPr/>
        </p:nvSpPr>
        <p:spPr>
          <a:xfrm>
            <a:off x="1006475" y="507367"/>
            <a:ext cx="2971800" cy="3790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AES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的密钥扩展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C9ED64F-A877-45BB-BF9A-F37642A7B738}"/>
              </a:ext>
            </a:extLst>
          </p:cNvPr>
          <p:cNvGraphicFramePr/>
          <p:nvPr/>
        </p:nvGraphicFramePr>
        <p:xfrm>
          <a:off x="2130425" y="1404938"/>
          <a:ext cx="2501900" cy="1806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16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64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2000">
                        <a:ln>
                          <a:noFill/>
                        </a:ln>
                      </a:endParaRPr>
                    </a:p>
                  </a:txBody>
                  <a:tcPr marT="45736" marB="4573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307F163-1A0D-480A-8F58-BC2E7E63D488}"/>
              </a:ext>
            </a:extLst>
          </p:cNvPr>
          <p:cNvGraphicFramePr>
            <a:graphicFrameLocks noGrp="1"/>
          </p:cNvGraphicFramePr>
          <p:nvPr/>
        </p:nvGraphicFramePr>
        <p:xfrm>
          <a:off x="1044575" y="1500188"/>
          <a:ext cx="4808538" cy="1828800"/>
        </p:xfrm>
        <a:graphic>
          <a:graphicData uri="http://schemas.openxmlformats.org/drawingml/2006/table">
            <a:tbl>
              <a:tblPr/>
              <a:tblGrid>
                <a:gridCol w="120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91446" marR="9144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B703DFB-9539-4499-B432-FEB17371F0C5}"/>
              </a:ext>
            </a:extLst>
          </p:cNvPr>
          <p:cNvGraphicFramePr>
            <a:graphicFrameLocks noGrp="1"/>
          </p:cNvGraphicFramePr>
          <p:nvPr/>
        </p:nvGraphicFramePr>
        <p:xfrm>
          <a:off x="1044575" y="4152901"/>
          <a:ext cx="4810124" cy="495300"/>
        </p:xfrm>
        <a:graphic>
          <a:graphicData uri="http://schemas.openxmlformats.org/drawingml/2006/table">
            <a:tbl>
              <a:tblPr/>
              <a:tblGrid>
                <a:gridCol w="120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7254A07-A7A7-432B-B3C4-A475CC681C0D}"/>
              </a:ext>
            </a:extLst>
          </p:cNvPr>
          <p:cNvGraphicFramePr>
            <a:graphicFrameLocks noGrp="1"/>
          </p:cNvGraphicFramePr>
          <p:nvPr/>
        </p:nvGraphicFramePr>
        <p:xfrm>
          <a:off x="5343525" y="6316663"/>
          <a:ext cx="4810124" cy="495300"/>
        </p:xfrm>
        <a:graphic>
          <a:graphicData uri="http://schemas.openxmlformats.org/drawingml/2006/table">
            <a:tbl>
              <a:tblPr/>
              <a:tblGrid>
                <a:gridCol w="1202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5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kumimoji="0" lang="en-US" altLang="zh-CN" sz="2400" b="1" i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28" marR="914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5BB4507-8BE1-4BF8-BCFE-434204D2FF4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12901" y="3338514"/>
            <a:ext cx="2381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6435236-60E9-42E8-9DD5-61F2D6F64E0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57501" y="3338514"/>
            <a:ext cx="23813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BF0B3B7-A725-4845-8790-A3D76F54E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18125" y="3294064"/>
            <a:ext cx="25400" cy="823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77EE404-71A5-4BD7-9848-64B69C21626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51301" y="3316288"/>
            <a:ext cx="30163" cy="846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808E5C-9C33-4BE9-9F96-7E13DC34855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612901" y="4651376"/>
            <a:ext cx="15875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4B14063E-4C71-47BA-A3BF-F369A0AF832E}"/>
              </a:ext>
            </a:extLst>
          </p:cNvPr>
          <p:cNvCxnSpPr/>
          <p:nvPr/>
        </p:nvCxnSpPr>
        <p:spPr>
          <a:xfrm flipH="1">
            <a:off x="2832101" y="4651376"/>
            <a:ext cx="15875" cy="5016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3E7ED3C-7409-44EE-8574-24BD9BB65F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51300" y="4619626"/>
            <a:ext cx="0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2FDE1B1-5B86-4B7B-978A-A1C0A37FA3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43526" y="4637088"/>
            <a:ext cx="3175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63A25C4-EA90-40CA-8455-B2E0FED1DFE2}"/>
              </a:ext>
            </a:extLst>
          </p:cNvPr>
          <p:cNvCxnSpPr/>
          <p:nvPr/>
        </p:nvCxnSpPr>
        <p:spPr>
          <a:xfrm>
            <a:off x="5357814" y="4824414"/>
            <a:ext cx="4332287" cy="23813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0314E22-581A-485F-98DB-1507F95E911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51300" y="4924426"/>
            <a:ext cx="441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139E4091-8873-4397-8232-00DBEFC4F5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33688" y="5114926"/>
            <a:ext cx="4418012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C8A8213-61F4-4E33-8BDB-2D214B7A15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5594352"/>
            <a:ext cx="443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3" name="对象 32">
            <a:hlinkClick r:id="" action="ppaction://ole?verb=1"/>
            <a:extLst>
              <a:ext uri="{FF2B5EF4-FFF2-40B4-BE49-F238E27FC236}">
                <a16:creationId xmlns:a16="http://schemas.microsoft.com/office/drawing/2014/main" id="{19F18D46-7A62-48AC-B307-F860A9E128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0913" y="5454651"/>
          <a:ext cx="354012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0" r:id="rId4" imgW="164880" imgH="177480" progId="Equation.KSEE3">
                  <p:embed/>
                </p:oleObj>
              </mc:Choice>
              <mc:Fallback>
                <p:oleObj r:id="rId4" imgW="164880" imgH="177480" progId="Equation.KSEE3">
                  <p:embed/>
                  <p:pic>
                    <p:nvPicPr>
                      <p:cNvPr id="33" name="对象 3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9F18D46-7A62-48AC-B307-F860A9E128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13" y="5454651"/>
                        <a:ext cx="354012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1"/>
            <a:extLst>
              <a:ext uri="{FF2B5EF4-FFF2-40B4-BE49-F238E27FC236}">
                <a16:creationId xmlns:a16="http://schemas.microsoft.com/office/drawing/2014/main" id="{58EB5BB6-DF3D-4CF1-B1B2-1A90A56D28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5651" y="5408614"/>
          <a:ext cx="3540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1" r:id="rId6" imgW="164880" imgH="177480" progId="Equation.KSEE3">
                  <p:embed/>
                </p:oleObj>
              </mc:Choice>
              <mc:Fallback>
                <p:oleObj r:id="rId6" imgW="164880" imgH="177480" progId="Equation.KSEE3">
                  <p:embed/>
                  <p:pic>
                    <p:nvPicPr>
                      <p:cNvPr id="34" name="对象 3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8EB5BB6-DF3D-4CF1-B1B2-1A90A56D2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1" y="5408614"/>
                        <a:ext cx="3540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1"/>
            <a:extLst>
              <a:ext uri="{FF2B5EF4-FFF2-40B4-BE49-F238E27FC236}">
                <a16:creationId xmlns:a16="http://schemas.microsoft.com/office/drawing/2014/main" id="{ADFF4A37-1B68-42D3-BAE9-EEB472A24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7388" y="5380039"/>
          <a:ext cx="35401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2" r:id="rId7" imgW="164880" imgH="177480" progId="Equation.KSEE3">
                  <p:embed/>
                </p:oleObj>
              </mc:Choice>
              <mc:Fallback>
                <p:oleObj r:id="rId7" imgW="164880" imgH="177480" progId="Equation.KSEE3">
                  <p:embed/>
                  <p:pic>
                    <p:nvPicPr>
                      <p:cNvPr id="35" name="对象 3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DFF4A37-1B68-42D3-BAE9-EEB472A24D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7388" y="5380039"/>
                        <a:ext cx="35401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1"/>
            <a:extLst>
              <a:ext uri="{FF2B5EF4-FFF2-40B4-BE49-F238E27FC236}">
                <a16:creationId xmlns:a16="http://schemas.microsoft.com/office/drawing/2014/main" id="{9B8561C2-9136-49C7-AA22-59D7347DF5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86901" y="5418139"/>
          <a:ext cx="3540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3" r:id="rId8" imgW="164880" imgH="177480" progId="Equation.KSEE3">
                  <p:embed/>
                </p:oleObj>
              </mc:Choice>
              <mc:Fallback>
                <p:oleObj r:id="rId8" imgW="164880" imgH="177480" progId="Equation.KSEE3">
                  <p:embed/>
                  <p:pic>
                    <p:nvPicPr>
                      <p:cNvPr id="37" name="对象 3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B8561C2-9136-49C7-AA22-59D7347DF5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6901" y="5418139"/>
                        <a:ext cx="3540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4D9FEAC-01B4-4309-958B-9FDFC01AFD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43764" y="5145088"/>
            <a:ext cx="7937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A84FD77-6F36-4CCE-A35E-B99F068CEC8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856288" y="4391027"/>
            <a:ext cx="252412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5029" name="对象 43">
            <a:hlinkClick r:id="" action="ppaction://ole?verb=1"/>
            <a:extLst>
              <a:ext uri="{FF2B5EF4-FFF2-40B4-BE49-F238E27FC236}">
                <a16:creationId xmlns:a16="http://schemas.microsoft.com/office/drawing/2014/main" id="{F3672FA6-D0C2-4C0E-B86B-0FE8950D3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3673476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4" r:id="rId9" imgW="914400" imgH="215640" progId="Equation.KSEE3">
                  <p:embed/>
                </p:oleObj>
              </mc:Choice>
              <mc:Fallback>
                <p:oleObj r:id="rId9" imgW="914400" imgH="215640" progId="Equation.KSEE3">
                  <p:embed/>
                  <p:pic>
                    <p:nvPicPr>
                      <p:cNvPr id="125029" name="对象 4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3672FA6-D0C2-4C0E-B86B-0FE8950D3D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673476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30" name="对象 44">
            <a:hlinkClick r:id="" action="ppaction://ole?verb=1"/>
            <a:extLst>
              <a:ext uri="{FF2B5EF4-FFF2-40B4-BE49-F238E27FC236}">
                <a16:creationId xmlns:a16="http://schemas.microsoft.com/office/drawing/2014/main" id="{2F707B73-89C1-4873-AF30-FE663590C2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89500" y="3673476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05" r:id="rId11" imgW="914400" imgH="215640" progId="Equation.KSEE3">
                  <p:embed/>
                </p:oleObj>
              </mc:Choice>
              <mc:Fallback>
                <p:oleObj r:id="rId11" imgW="914400" imgH="215640" progId="Equation.KSEE3">
                  <p:embed/>
                  <p:pic>
                    <p:nvPicPr>
                      <p:cNvPr id="125030" name="对象 4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F707B73-89C1-4873-AF30-FE663590C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3673476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椭圆 45">
            <a:extLst>
              <a:ext uri="{FF2B5EF4-FFF2-40B4-BE49-F238E27FC236}">
                <a16:creationId xmlns:a16="http://schemas.microsoft.com/office/drawing/2014/main" id="{71251B85-DC60-47D4-A2D1-83530264E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4119564"/>
            <a:ext cx="293688" cy="347663"/>
          </a:xfrm>
          <a:prstGeom prst="ellips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T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DB7157C1-8FA1-474F-BD5C-74688EC845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21539" y="5703889"/>
            <a:ext cx="22225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462E051-12CF-42FE-AB7A-62CF306EDCC5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629776" y="5683251"/>
            <a:ext cx="22225" cy="614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9C4D752-7CCC-464F-AFF8-09DE90152B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470900" y="5683252"/>
            <a:ext cx="12700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2F0968C-C290-4992-A6C6-86F85D3B92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272214" y="5597527"/>
            <a:ext cx="833437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88D0668A-C109-49D7-9A3F-6BA551E2A31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454901" y="5559427"/>
            <a:ext cx="917575" cy="750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B8FECA8-E1E5-4B8E-9844-D30E25B729C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799514" y="5607052"/>
            <a:ext cx="76358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7CBBFB0-556B-4BBF-BABC-A25D8469E3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51575" y="4481514"/>
            <a:ext cx="12700" cy="1052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DB3C03E-5077-4FF8-80DD-C128420A5B3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257925" y="5686426"/>
            <a:ext cx="635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2F3C92E1-A795-4B4C-ADCD-AEAEE0503A1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664700" y="4848226"/>
            <a:ext cx="25400" cy="5699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84CC72F-C43C-41B6-8CB2-AFFA4CDD335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470900" y="5000626"/>
            <a:ext cx="0" cy="514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bject 2">
            <a:extLst>
              <a:ext uri="{FF2B5EF4-FFF2-40B4-BE49-F238E27FC236}">
                <a16:creationId xmlns:a16="http://schemas.microsoft.com/office/drawing/2014/main" id="{1908D2B8-7F73-4D77-AE04-A7E63C137E84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290004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的密钥扩展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7776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T[W(i</a:t>
            </a:r>
            <a:r>
              <a:rPr sz="3200" b="1" spc="-10" dirty="0">
                <a:solidFill>
                  <a:srgbClr val="000000"/>
                </a:solidFill>
                <a:latin typeface="黑体"/>
                <a:cs typeface="黑体"/>
              </a:rPr>
              <a:t>-</a:t>
            </a:r>
            <a:r>
              <a:rPr sz="3200" b="1" spc="-10" dirty="0">
                <a:solidFill>
                  <a:srgbClr val="000000"/>
                </a:solidFill>
                <a:latin typeface="Arial"/>
                <a:cs typeface="Arial"/>
              </a:rPr>
              <a:t>1)]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的实现方式</a:t>
            </a:r>
            <a:endParaRPr sz="3200" dirty="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0307" y="1795272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0307" y="2779776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90307" y="3312414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90307" y="3844290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25073" y="1548638"/>
            <a:ext cx="8319770" cy="253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-5" dirty="0">
                <a:latin typeface="宋体"/>
                <a:cs typeface="宋体"/>
              </a:rPr>
              <a:t>循环地将</a:t>
            </a:r>
            <a:r>
              <a:rPr sz="2400" b="1" spc="-5" dirty="0">
                <a:latin typeface="Arial"/>
                <a:cs typeface="Arial"/>
              </a:rPr>
              <a:t>W(i-1</a:t>
            </a:r>
            <a:r>
              <a:rPr sz="2400" b="1" dirty="0">
                <a:latin typeface="Arial"/>
                <a:cs typeface="Arial"/>
              </a:rPr>
              <a:t>)</a:t>
            </a:r>
            <a:r>
              <a:rPr sz="2400" b="1" dirty="0">
                <a:latin typeface="宋体"/>
                <a:cs typeface="宋体"/>
              </a:rPr>
              <a:t>的元素移位，每次一个字节，也就是说，</a:t>
            </a:r>
            <a:r>
              <a:rPr sz="2400" b="1" spc="-5" dirty="0">
                <a:latin typeface="Arial"/>
                <a:cs typeface="Arial"/>
              </a:rPr>
              <a:t>abcd </a:t>
            </a:r>
            <a:r>
              <a:rPr sz="2400" b="1" spc="-5" dirty="0">
                <a:latin typeface="宋体"/>
                <a:cs typeface="宋体"/>
              </a:rPr>
              <a:t>变成了</a:t>
            </a:r>
            <a:r>
              <a:rPr sz="2400" b="1" spc="-5" dirty="0">
                <a:latin typeface="Arial"/>
                <a:cs typeface="Arial"/>
              </a:rPr>
              <a:t>bcda</a:t>
            </a:r>
            <a:r>
              <a:rPr sz="2400" b="1" spc="-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marL="12700" marR="989965">
              <a:lnSpc>
                <a:spcPct val="145000"/>
              </a:lnSpc>
            </a:pPr>
            <a:r>
              <a:rPr sz="2400" b="1" spc="-5" dirty="0">
                <a:latin typeface="宋体"/>
                <a:cs typeface="宋体"/>
              </a:rPr>
              <a:t>将这</a:t>
            </a:r>
            <a:r>
              <a:rPr sz="2400" b="1" spc="-5" dirty="0">
                <a:latin typeface="Arial"/>
                <a:cs typeface="Arial"/>
              </a:rPr>
              <a:t>4</a:t>
            </a:r>
            <a:r>
              <a:rPr sz="2400" b="1" dirty="0">
                <a:latin typeface="宋体"/>
                <a:cs typeface="宋体"/>
              </a:rPr>
              <a:t>个字节作为</a:t>
            </a:r>
            <a:r>
              <a:rPr sz="2400" b="1" dirty="0">
                <a:latin typeface="Arial"/>
                <a:cs typeface="Arial"/>
              </a:rPr>
              <a:t>S</a:t>
            </a:r>
            <a:r>
              <a:rPr sz="2400" b="1" dirty="0">
                <a:latin typeface="宋体"/>
                <a:cs typeface="宋体"/>
              </a:rPr>
              <a:t>盒的输入，输出新的</a:t>
            </a:r>
            <a:r>
              <a:rPr sz="2400" b="1" dirty="0">
                <a:latin typeface="Arial"/>
                <a:cs typeface="Arial"/>
              </a:rPr>
              <a:t>4</a:t>
            </a:r>
            <a:r>
              <a:rPr sz="2400" b="1" dirty="0">
                <a:latin typeface="宋体"/>
                <a:cs typeface="宋体"/>
              </a:rPr>
              <a:t>个字节</a:t>
            </a:r>
            <a:r>
              <a:rPr sz="2400" b="1" spc="-5" dirty="0">
                <a:latin typeface="Arial"/>
                <a:cs typeface="Arial"/>
              </a:rPr>
              <a:t>efg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spc="-10" dirty="0">
                <a:latin typeface="宋体"/>
                <a:cs typeface="宋体"/>
              </a:rPr>
              <a:t>。 </a:t>
            </a:r>
            <a:r>
              <a:rPr sz="2400" b="1" spc="-5" dirty="0">
                <a:latin typeface="宋体"/>
                <a:cs typeface="宋体"/>
              </a:rPr>
              <a:t>轮常量</a:t>
            </a:r>
            <a:r>
              <a:rPr sz="2400" b="1" spc="-5" dirty="0">
                <a:latin typeface="Arial"/>
                <a:cs typeface="Arial"/>
              </a:rPr>
              <a:t>Rcon[i]</a:t>
            </a:r>
            <a:r>
              <a:rPr sz="2400" b="1" dirty="0">
                <a:latin typeface="宋体"/>
                <a:cs typeface="宋体"/>
              </a:rPr>
              <a:t>见下表。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400" b="1" dirty="0">
                <a:latin typeface="宋体"/>
                <a:cs typeface="宋体"/>
              </a:rPr>
              <a:t>这样生成转换后的列：［</a:t>
            </a:r>
            <a:r>
              <a:rPr sz="2400" b="1" dirty="0">
                <a:latin typeface="Arial"/>
                <a:cs typeface="Arial"/>
              </a:rPr>
              <a:t>e</a:t>
            </a:r>
            <a:r>
              <a:rPr sz="2400" b="1" spc="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XOR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Rcon[i],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f, g,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</a:t>
            </a:r>
            <a:r>
              <a:rPr sz="2400" b="1" dirty="0">
                <a:latin typeface="宋体"/>
                <a:cs typeface="宋体"/>
              </a:rPr>
              <a:t>］</a:t>
            </a:r>
            <a:r>
              <a:rPr sz="2400" b="1" spc="-5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93</a:t>
            </a:fld>
            <a:endParaRPr spc="-5"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369778"/>
              </p:ext>
            </p:extLst>
          </p:nvPr>
        </p:nvGraphicFramePr>
        <p:xfrm>
          <a:off x="920889" y="4228846"/>
          <a:ext cx="8762999" cy="15849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5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Rcon[i]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01000000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02000000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04000000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08000000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10000000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i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7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8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9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Rcon[i]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>
                          <a:latin typeface="Times New Roman"/>
                          <a:cs typeface="Times New Roman"/>
                        </a:rPr>
                        <a:t>20000000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40000000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80000000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1b000000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36000000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610734" y="6383784"/>
            <a:ext cx="7747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70" dirty="0">
                <a:latin typeface="Times New Roman"/>
                <a:cs typeface="Times New Roman"/>
              </a:rPr>
              <a:t>(</a:t>
            </a:r>
            <a:r>
              <a:rPr sz="2200" i="1" spc="70" dirty="0">
                <a:latin typeface="Times New Roman"/>
                <a:cs typeface="Times New Roman"/>
              </a:rPr>
              <a:t>i </a:t>
            </a:r>
            <a:r>
              <a:rPr sz="2200" dirty="0">
                <a:latin typeface="Symbol"/>
                <a:cs typeface="Symbol"/>
              </a:rPr>
              <a:t>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85838" y="5797049"/>
            <a:ext cx="6715125" cy="94741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200" i="1" spc="60" dirty="0">
                <a:latin typeface="Times New Roman"/>
                <a:cs typeface="Times New Roman"/>
              </a:rPr>
              <a:t>R</a:t>
            </a:r>
            <a:r>
              <a:rPr sz="1875" i="1" spc="89" baseline="-24444" dirty="0">
                <a:latin typeface="Times New Roman"/>
                <a:cs typeface="Times New Roman"/>
              </a:rPr>
              <a:t>con</a:t>
            </a:r>
            <a:r>
              <a:rPr sz="1875" i="1" spc="337" baseline="-24444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[</a:t>
            </a:r>
            <a:r>
              <a:rPr sz="2200" i="1" spc="70" dirty="0">
                <a:latin typeface="Times New Roman"/>
                <a:cs typeface="Times New Roman"/>
              </a:rPr>
              <a:t>i</a:t>
            </a:r>
            <a:r>
              <a:rPr sz="2200" i="1" spc="-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]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spc="-2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RC</a:t>
            </a:r>
            <a:r>
              <a:rPr sz="2200" i="1" spc="4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[</a:t>
            </a:r>
            <a:r>
              <a:rPr sz="2200" i="1" spc="70" dirty="0">
                <a:latin typeface="Times New Roman"/>
                <a:cs typeface="Times New Roman"/>
              </a:rPr>
              <a:t>i</a:t>
            </a:r>
            <a:r>
              <a:rPr sz="2200" i="1" spc="-3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],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'00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'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'00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'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15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'00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'</a:t>
            </a:r>
            <a:r>
              <a:rPr sz="2200" spc="-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4190365" algn="l"/>
              </a:tabLst>
            </a:pPr>
            <a:r>
              <a:rPr sz="2200" i="1" dirty="0">
                <a:latin typeface="Times New Roman"/>
                <a:cs typeface="Times New Roman"/>
              </a:rPr>
              <a:t>RC </a:t>
            </a:r>
            <a:r>
              <a:rPr sz="2200" spc="70" dirty="0">
                <a:latin typeface="Times New Roman"/>
                <a:cs typeface="Times New Roman"/>
              </a:rPr>
              <a:t>[</a:t>
            </a:r>
            <a:r>
              <a:rPr sz="2200" i="1" spc="70" dirty="0">
                <a:latin typeface="Times New Roman"/>
                <a:cs typeface="Times New Roman"/>
              </a:rPr>
              <a:t>i </a:t>
            </a:r>
            <a:r>
              <a:rPr sz="2200" dirty="0">
                <a:latin typeface="Times New Roman"/>
                <a:cs typeface="Times New Roman"/>
              </a:rPr>
              <a:t>]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Symbol"/>
                <a:cs typeface="Symbol"/>
              </a:rPr>
              <a:t>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RC </a:t>
            </a:r>
            <a:r>
              <a:rPr sz="2200" spc="65" dirty="0">
                <a:latin typeface="Times New Roman"/>
                <a:cs typeface="Times New Roman"/>
              </a:rPr>
              <a:t>[</a:t>
            </a:r>
            <a:r>
              <a:rPr sz="2200" i="1" spc="65" dirty="0">
                <a:latin typeface="Times New Roman"/>
                <a:cs typeface="Times New Roman"/>
              </a:rPr>
              <a:t>i </a:t>
            </a:r>
            <a:r>
              <a:rPr sz="2200" dirty="0">
                <a:latin typeface="Symbol"/>
                <a:cs typeface="Symbol"/>
              </a:rPr>
              <a:t>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1] </a:t>
            </a:r>
            <a:r>
              <a:rPr sz="2200" dirty="0">
                <a:latin typeface="Symbol"/>
                <a:cs typeface="Symbol"/>
              </a:rPr>
              <a:t>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</a:t>
            </a:r>
            <a:r>
              <a:rPr sz="2200" i="1" spc="300" dirty="0">
                <a:latin typeface="Times New Roman"/>
                <a:cs typeface="Times New Roman"/>
              </a:rPr>
              <a:t> </a:t>
            </a:r>
            <a:r>
              <a:rPr sz="1875" i="1" spc="7" baseline="44444" dirty="0">
                <a:latin typeface="Times New Roman"/>
                <a:cs typeface="Times New Roman"/>
              </a:rPr>
              <a:t>i </a:t>
            </a:r>
            <a:r>
              <a:rPr sz="1875" spc="75" baseline="44444" dirty="0">
                <a:latin typeface="Symbol"/>
                <a:cs typeface="Symbol"/>
              </a:rPr>
              <a:t></a:t>
            </a:r>
            <a:r>
              <a:rPr sz="1875" spc="75" baseline="44444" dirty="0">
                <a:latin typeface="Times New Roman"/>
                <a:cs typeface="Times New Roman"/>
              </a:rPr>
              <a:t>1</a:t>
            </a:r>
            <a:r>
              <a:rPr sz="1875" spc="502" baseline="4444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mod(	</a:t>
            </a: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1875" spc="22" baseline="44444" dirty="0">
                <a:latin typeface="Times New Roman"/>
                <a:cs typeface="Times New Roman"/>
              </a:rPr>
              <a:t>8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1875" spc="22" baseline="44444" dirty="0">
                <a:latin typeface="Times New Roman"/>
                <a:cs typeface="Times New Roman"/>
              </a:rPr>
              <a:t>4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1875" spc="22" baseline="44444" dirty="0">
                <a:latin typeface="Times New Roman"/>
                <a:cs typeface="Times New Roman"/>
              </a:rPr>
              <a:t>3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x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spc="10" dirty="0">
                <a:latin typeface="Times New Roman"/>
                <a:cs typeface="Times New Roman"/>
              </a:rPr>
              <a:t>1)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灯片编号占位符 4">
            <a:extLst>
              <a:ext uri="{FF2B5EF4-FFF2-40B4-BE49-F238E27FC236}">
                <a16:creationId xmlns:a16="http://schemas.microsoft.com/office/drawing/2014/main" id="{AF73D0AE-B7E4-4CEB-8227-187DBA4A3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9659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89A3E85-E143-4E27-BB5A-BC7C0BD40717}" type="slidenum">
              <a:rPr lang="en-US" altLang="zh-CN" sz="1600"/>
              <a:pPr algn="r"/>
              <a:t>94</a:t>
            </a:fld>
            <a:endParaRPr lang="en-US" altLang="zh-CN" sz="16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65282D6-F579-466B-9FF4-9B30885F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9" y="1266825"/>
            <a:ext cx="9663111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例：假设初始的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128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位密钥为下列，求扩展的第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轮的子密钥。</a:t>
            </a:r>
            <a:endParaRPr lang="en-US" altLang="zh-CN" sz="24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3C A1 0B 21    57 F0 19 16     90 2E 13 80    AC C1 07 BD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解：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w[4]=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W(4-4)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XOR T[W(4-1)]= W(0) XOR T[W(3)]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字循环：</a:t>
            </a:r>
            <a:r>
              <a:rPr lang="en-US" altLang="zh-CN" sz="2400" dirty="0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W(3)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循环左移一个字节．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AC C1 07 BD</a:t>
            </a:r>
            <a:r>
              <a:rPr lang="zh-CN" altLang="en-US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变成 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C1 07 BD AC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Ｓ盒对输入的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C1 07 BD AC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进行代换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　　　　　　　　</a:t>
            </a:r>
            <a:r>
              <a:rPr lang="en-US" altLang="zh-CN" sz="2400" dirty="0" err="1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SubWord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=78  C5  7A  91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步的结果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SubWord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=78  C5  7A  91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与轮常量进行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Rcon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[1] ⊕ 78 C5  7A  91 =01000000 ⊕ 78C57A91 =79C57A91</a:t>
            </a:r>
          </a:p>
        </p:txBody>
      </p:sp>
      <p:sp>
        <p:nvSpPr>
          <p:cNvPr id="123908" name="TextBox 1">
            <a:extLst>
              <a:ext uri="{FF2B5EF4-FFF2-40B4-BE49-F238E27FC236}">
                <a16:creationId xmlns:a16="http://schemas.microsoft.com/office/drawing/2014/main" id="{36CE3534-9BC6-4A5A-86A2-047C23261D97}"/>
              </a:ext>
            </a:extLst>
          </p:cNvPr>
          <p:cNvSpPr txBox="1"/>
          <p:nvPr/>
        </p:nvSpPr>
        <p:spPr>
          <a:xfrm>
            <a:off x="930910" y="431802"/>
            <a:ext cx="4572000" cy="37909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AES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的密钥扩展</a:t>
            </a: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举例）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750BF91-C349-45E9-8F48-5CBA9CA68517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3689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的密钥扩展（举例）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灯片编号占位符 4">
            <a:extLst>
              <a:ext uri="{FF2B5EF4-FFF2-40B4-BE49-F238E27FC236}">
                <a16:creationId xmlns:a16="http://schemas.microsoft.com/office/drawing/2014/main" id="{AF73D0AE-B7E4-4CEB-8227-187DBA4A3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56538" y="6965951"/>
            <a:ext cx="2227262" cy="35153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89A3E85-E143-4E27-BB5A-BC7C0BD40717}" type="slidenum">
              <a:rPr lang="en-US" altLang="zh-CN" sz="1600"/>
              <a:pPr algn="r"/>
              <a:t>95</a:t>
            </a:fld>
            <a:endParaRPr lang="en-US" altLang="zh-CN" sz="1600"/>
          </a:p>
        </p:txBody>
      </p:sp>
      <p:sp>
        <p:nvSpPr>
          <p:cNvPr id="123908" name="TextBox 1">
            <a:extLst>
              <a:ext uri="{FF2B5EF4-FFF2-40B4-BE49-F238E27FC236}">
                <a16:creationId xmlns:a16="http://schemas.microsoft.com/office/drawing/2014/main" id="{36CE3534-9BC6-4A5A-86A2-047C23261D97}"/>
              </a:ext>
            </a:extLst>
          </p:cNvPr>
          <p:cNvSpPr txBox="1"/>
          <p:nvPr/>
        </p:nvSpPr>
        <p:spPr>
          <a:xfrm>
            <a:off x="930910" y="431802"/>
            <a:ext cx="4572000" cy="37909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  <a:scene3d>
              <a:camera prst="orthographicFront"/>
              <a:lightRig rig="threePt" dir="t"/>
            </a:scene3d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AES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的密钥扩展</a:t>
            </a:r>
            <a:r>
              <a:rPr lang="en-US" altLang="zh-CN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noProof="1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举例）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1750BF91-C349-45E9-8F48-5CBA9CA68517}"/>
              </a:ext>
            </a:extLst>
          </p:cNvPr>
          <p:cNvSpPr txBox="1">
            <a:spLocks/>
          </p:cNvSpPr>
          <p:nvPr/>
        </p:nvSpPr>
        <p:spPr>
          <a:xfrm>
            <a:off x="1282579" y="694436"/>
            <a:ext cx="436892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200" b="1" kern="0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lang="zh-CN" altLang="en-US" sz="3200" b="1" kern="0" spc="-5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/>
              </a:rPr>
              <a:t>的密钥扩展（举例）</a:t>
            </a:r>
            <a:endParaRPr lang="zh-CN" altLang="en-US" sz="3200" kern="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98416D5-B6ED-403E-BE77-4C78815A9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" y="1270001"/>
            <a:ext cx="10125075" cy="510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w[4]=W(0) XOR T[W(3)]=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3C A1 0B 21 ⊕79 C5 7A 91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=45  64 71 B0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w[5]=W(1) XOR W(4)=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57 F0 19 16 ⊕ 45  64 71 B0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=12 94 68 A6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w[6]=W(2) XOR W(5)=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90 2E 13 80 ⊕ 12 94  68 A6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=82 BA 7B 26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w[7]=W(3) XOR W(6)= AC C1 07 BD⊕ 82 BA 7B 26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  =2E 7B 7C 9B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轮的密钥为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45  64 71 B0 </a:t>
            </a:r>
            <a:r>
              <a:rPr lang="en-US" altLang="zh-CN" sz="24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12 94 68 A6 </a:t>
            </a:r>
            <a:r>
              <a:rPr lang="en-US" altLang="zh-CN" sz="2400" dirty="0">
                <a:solidFill>
                  <a:srgbClr val="66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82 BA 7B 26 </a:t>
            </a:r>
            <a:r>
              <a:rPr lang="en-US" altLang="zh-CN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2E 7B 7C 9B</a:t>
            </a: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35177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720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密钥扩展评价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1803019"/>
            <a:ext cx="163068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3793363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4508881"/>
            <a:ext cx="163068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907" y="5223637"/>
            <a:ext cx="163068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674" y="1647825"/>
            <a:ext cx="7720819" cy="445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知道密钥或轮密钥的部分位不能计算出轮密钥的其它位，</a:t>
            </a:r>
            <a:endParaRPr sz="2400" dirty="0">
              <a:latin typeface="新宋体"/>
              <a:cs typeface="新宋体"/>
            </a:endParaRPr>
          </a:p>
          <a:p>
            <a:pPr marL="12700" marR="53340">
              <a:lnSpc>
                <a:spcPct val="175000"/>
              </a:lnSpc>
            </a:pP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但知道扩展密钥中任何连续的N</a:t>
            </a:r>
            <a:r>
              <a:rPr sz="2400" b="1" spc="7" baseline="-20833" dirty="0" err="1">
                <a:solidFill>
                  <a:srgbClr val="0000FF"/>
                </a:solidFill>
                <a:latin typeface="新宋体"/>
                <a:cs typeface="新宋体"/>
              </a:rPr>
              <a:t>k</a:t>
            </a: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个字能够重新产生整个扩</a:t>
            </a:r>
            <a:r>
              <a:rPr lang="zh-CN" altLang="en-US" sz="2400" b="1" dirty="0">
                <a:solidFill>
                  <a:srgbClr val="0000FF"/>
                </a:solidFill>
                <a:latin typeface="新宋体"/>
                <a:cs typeface="新宋体"/>
              </a:rPr>
              <a:t> </a:t>
            </a: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展密钥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。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新宋体"/>
                <a:cs typeface="新宋体"/>
              </a:rPr>
              <a:t>使用轮常量来排除对称性。</a:t>
            </a:r>
            <a:endParaRPr sz="2400" dirty="0">
              <a:latin typeface="新宋体"/>
              <a:cs typeface="新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密钥的每一位能影响到轮密钥的一些位。</a:t>
            </a:r>
            <a:endParaRPr sz="2400" dirty="0">
              <a:latin typeface="新宋体"/>
              <a:cs typeface="新宋体"/>
            </a:endParaRPr>
          </a:p>
          <a:p>
            <a:pPr marL="12700" marR="5080">
              <a:lnSpc>
                <a:spcPct val="175000"/>
              </a:lnSpc>
              <a:spcBef>
                <a:spcPts val="575"/>
              </a:spcBef>
            </a:pPr>
            <a:r>
              <a:rPr sz="2400" b="1" dirty="0" err="1">
                <a:latin typeface="新宋体"/>
                <a:cs typeface="新宋体"/>
              </a:rPr>
              <a:t>足够的</a:t>
            </a:r>
            <a:r>
              <a:rPr sz="2400" b="1" dirty="0" err="1">
                <a:solidFill>
                  <a:srgbClr val="FD1813"/>
                </a:solidFill>
                <a:latin typeface="新宋体"/>
                <a:cs typeface="新宋体"/>
              </a:rPr>
              <a:t>非线性</a:t>
            </a:r>
            <a:r>
              <a:rPr sz="2400" b="1" dirty="0" err="1">
                <a:latin typeface="新宋体"/>
                <a:cs typeface="新宋体"/>
              </a:rPr>
              <a:t>以防止轮密钥的差异完全由密钥的差异所决</a:t>
            </a:r>
            <a:r>
              <a:rPr lang="zh-CN" altLang="en-US" sz="2400" b="1" dirty="0">
                <a:latin typeface="新宋体"/>
                <a:cs typeface="新宋体"/>
              </a:rPr>
              <a:t> </a:t>
            </a:r>
            <a:r>
              <a:rPr sz="2400" b="1" dirty="0">
                <a:latin typeface="新宋体"/>
                <a:cs typeface="新宋体"/>
              </a:rPr>
              <a:t>定。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45"/>
              </a:lnSpc>
            </a:pPr>
            <a:fld id="{81D60167-4931-47E6-BA6A-407CBD079E47}" type="slidenum">
              <a:rPr spc="-5" dirty="0"/>
              <a:t>96</a:t>
            </a:fld>
            <a:endParaRPr spc="-5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3077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设计上的考虑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1876170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2590926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3945763"/>
            <a:ext cx="163068" cy="167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907" y="5296789"/>
            <a:ext cx="163068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3673" y="1724025"/>
            <a:ext cx="7837805" cy="445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新宋体"/>
                <a:cs typeface="新宋体"/>
              </a:rPr>
              <a:t>与</a:t>
            </a:r>
            <a:r>
              <a:rPr sz="2400" b="1" spc="5" dirty="0">
                <a:latin typeface="新宋体"/>
                <a:cs typeface="新宋体"/>
              </a:rPr>
              <a:t>DES</a:t>
            </a:r>
            <a:r>
              <a:rPr sz="2400" b="1" dirty="0">
                <a:latin typeface="新宋体"/>
                <a:cs typeface="新宋体"/>
              </a:rPr>
              <a:t>相比，扩散的效果更快，即两轮可达到完全扩散。</a:t>
            </a:r>
            <a:endParaRPr sz="2400">
              <a:latin typeface="新宋体"/>
              <a:cs typeface="新宋体"/>
            </a:endParaRPr>
          </a:p>
          <a:p>
            <a:pPr marL="12700" marR="5080">
              <a:lnSpc>
                <a:spcPct val="175000"/>
              </a:lnSpc>
              <a:spcBef>
                <a:spcPts val="575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S盒使用清晰而简单的代数方法构造，避免任何对算法安有 后门的怀疑。</a:t>
            </a:r>
            <a:endParaRPr sz="2400">
              <a:latin typeface="新宋体"/>
              <a:cs typeface="新宋体"/>
            </a:endParaRPr>
          </a:p>
          <a:p>
            <a:pPr marL="12700" marR="158750">
              <a:lnSpc>
                <a:spcPct val="175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密钥扩展方案实现对密钥位的非线性混合，既实现了雪崩 效应，也实现了非对称性。</a:t>
            </a:r>
            <a:endParaRPr sz="2400">
              <a:latin typeface="新宋体"/>
              <a:cs typeface="新宋体"/>
            </a:endParaRPr>
          </a:p>
          <a:p>
            <a:pPr marL="12700" marR="157480">
              <a:lnSpc>
                <a:spcPct val="175000"/>
              </a:lnSpc>
              <a:spcBef>
                <a:spcPts val="575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比穷举攻击更好的攻击进行到6轮，多出4轮可以提供足够 多的安全性。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97</a:t>
            </a:fld>
            <a:endParaRPr spc="-5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2492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的安全性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7806" y="1906651"/>
            <a:ext cx="163068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6" y="3482467"/>
            <a:ext cx="163068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6" y="5052950"/>
            <a:ext cx="163068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78000" y="1571625"/>
            <a:ext cx="7531100" cy="42684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弱密钥</a:t>
            </a:r>
            <a:endParaRPr sz="2400">
              <a:latin typeface="宋体"/>
              <a:cs typeface="宋体"/>
            </a:endParaRPr>
          </a:p>
          <a:p>
            <a:pPr marL="18415" marR="30480" indent="272415">
              <a:lnSpc>
                <a:spcPct val="13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AES在设计上不是对称的，其加密和解密过程不一致， 这也</a:t>
            </a:r>
            <a:r>
              <a:rPr sz="2400" b="1" dirty="0">
                <a:solidFill>
                  <a:srgbClr val="FF0065"/>
                </a:solidFill>
                <a:latin typeface="新宋体"/>
                <a:cs typeface="新宋体"/>
              </a:rPr>
              <a:t>避免弱密钥</a:t>
            </a:r>
            <a:r>
              <a:rPr sz="2400" b="1" dirty="0">
                <a:latin typeface="新宋体"/>
                <a:cs typeface="新宋体"/>
              </a:rPr>
              <a:t>的存在。</a:t>
            </a:r>
            <a:endParaRPr sz="2400">
              <a:latin typeface="新宋体"/>
              <a:cs typeface="新宋体"/>
            </a:endParaRPr>
          </a:p>
          <a:p>
            <a:pPr marL="18415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0000FF"/>
                </a:solidFill>
                <a:latin typeface="宋体"/>
                <a:cs typeface="宋体"/>
              </a:rPr>
              <a:t>差分分析和线性分析</a:t>
            </a:r>
            <a:endParaRPr sz="2400">
              <a:latin typeface="宋体"/>
              <a:cs typeface="宋体"/>
            </a:endParaRPr>
          </a:p>
          <a:p>
            <a:pPr marL="18415" marR="5080" indent="-6350">
              <a:lnSpc>
                <a:spcPct val="13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由于在设计时考虑了这两种攻击的方法，因此AES具有较 好的抗击其攻击的能力。</a:t>
            </a:r>
            <a:endParaRPr sz="2400">
              <a:latin typeface="新宋体"/>
              <a:cs typeface="新宋体"/>
            </a:endParaRPr>
          </a:p>
          <a:p>
            <a:pPr marL="18415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0000FF"/>
                </a:solidFill>
                <a:latin typeface="宋体"/>
                <a:cs typeface="宋体"/>
              </a:rPr>
              <a:t>密钥穷举攻击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latin typeface="新宋体"/>
                <a:cs typeface="新宋体"/>
              </a:rPr>
              <a:t>平均需要</a:t>
            </a:r>
            <a:r>
              <a:rPr sz="2400" b="1" dirty="0">
                <a:latin typeface="新宋体"/>
                <a:cs typeface="新宋体"/>
              </a:rPr>
              <a:t>2</a:t>
            </a:r>
            <a:r>
              <a:rPr sz="2400" b="1" baseline="24305" dirty="0">
                <a:latin typeface="新宋体"/>
                <a:cs typeface="新宋体"/>
              </a:rPr>
              <a:t>127</a:t>
            </a:r>
            <a:r>
              <a:rPr sz="2400" b="1" spc="-5" dirty="0">
                <a:latin typeface="新宋体"/>
                <a:cs typeface="新宋体"/>
              </a:rPr>
              <a:t>次</a:t>
            </a:r>
            <a:r>
              <a:rPr sz="2400" b="1" dirty="0">
                <a:latin typeface="新宋体"/>
                <a:cs typeface="新宋体"/>
              </a:rPr>
              <a:t>AES</a:t>
            </a:r>
            <a:r>
              <a:rPr sz="2400" b="1" spc="-5" dirty="0">
                <a:latin typeface="新宋体"/>
                <a:cs typeface="新宋体"/>
              </a:rPr>
              <a:t>运算，计算量是非常大。</a:t>
            </a:r>
            <a:endParaRPr sz="2400">
              <a:latin typeface="新宋体"/>
              <a:cs typeface="新宋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98</a:t>
            </a:fld>
            <a:endParaRPr spc="-5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579" y="695198"/>
            <a:ext cx="37357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AES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和</a:t>
            </a:r>
            <a:r>
              <a:rPr sz="3200" b="1" spc="-5" dirty="0">
                <a:solidFill>
                  <a:srgbClr val="000000"/>
                </a:solidFill>
                <a:latin typeface="Arial"/>
                <a:cs typeface="Arial"/>
              </a:rPr>
              <a:t>DES</a:t>
            </a:r>
            <a:r>
              <a:rPr sz="3200" b="1" spc="-5" dirty="0">
                <a:solidFill>
                  <a:srgbClr val="000000"/>
                </a:solidFill>
                <a:latin typeface="黑体"/>
                <a:cs typeface="黑体"/>
              </a:rPr>
              <a:t>相似之处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8907" y="2007107"/>
            <a:ext cx="163068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18907" y="2958845"/>
            <a:ext cx="163068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18907" y="3470147"/>
            <a:ext cx="163068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8907" y="4421885"/>
            <a:ext cx="163068" cy="171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18907" y="5373623"/>
            <a:ext cx="163068" cy="171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3673" y="1781810"/>
            <a:ext cx="7993380" cy="4268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2420">
              <a:lnSpc>
                <a:spcPct val="12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二者的圈(轮)函数都是由三层构成，非线性层、线性混合 层、子密钥异或，只是顺序不同。</a:t>
            </a:r>
            <a:endParaRPr sz="24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400" b="1" dirty="0">
                <a:latin typeface="新宋体"/>
                <a:cs typeface="新宋体"/>
              </a:rPr>
              <a:t>AES</a:t>
            </a:r>
            <a:r>
              <a:rPr sz="2400" b="1" spc="-5" dirty="0">
                <a:latin typeface="新宋体"/>
                <a:cs typeface="新宋体"/>
              </a:rPr>
              <a:t>的子密钥异或对应于</a:t>
            </a:r>
            <a:r>
              <a:rPr sz="2400" b="1" dirty="0">
                <a:latin typeface="新宋体"/>
                <a:cs typeface="新宋体"/>
              </a:rPr>
              <a:t>DES</a:t>
            </a:r>
            <a:r>
              <a:rPr sz="2400" b="1" spc="-5" dirty="0">
                <a:latin typeface="新宋体"/>
                <a:cs typeface="新宋体"/>
              </a:rPr>
              <a:t>中</a:t>
            </a:r>
            <a:r>
              <a:rPr sz="2400" b="1" dirty="0">
                <a:latin typeface="新宋体"/>
                <a:cs typeface="新宋体"/>
              </a:rPr>
              <a:t>S</a:t>
            </a:r>
            <a:r>
              <a:rPr sz="2400" b="1" spc="-5" dirty="0">
                <a:latin typeface="新宋体"/>
                <a:cs typeface="新宋体"/>
              </a:rPr>
              <a:t>盒之前的子密钥异或。</a:t>
            </a:r>
            <a:endParaRPr sz="2400" dirty="0">
              <a:latin typeface="新宋体"/>
              <a:cs typeface="新宋体"/>
            </a:endParaRPr>
          </a:p>
          <a:p>
            <a:pPr marL="12700" marR="149860">
              <a:lnSpc>
                <a:spcPct val="130000"/>
              </a:lnSpc>
              <a:spcBef>
                <a:spcPts val="290"/>
              </a:spcBef>
            </a:pP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AES</a:t>
            </a:r>
            <a:r>
              <a:rPr sz="2400" b="1" spc="-5" dirty="0">
                <a:solidFill>
                  <a:srgbClr val="008000"/>
                </a:solidFill>
                <a:latin typeface="新宋体"/>
                <a:cs typeface="新宋体"/>
              </a:rPr>
              <a:t>的列混合运算的目的是让不同的字节相互影响，而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DES  中</a:t>
            </a:r>
            <a:r>
              <a:rPr sz="2400" b="1" spc="5" dirty="0">
                <a:solidFill>
                  <a:srgbClr val="008000"/>
                </a:solidFill>
                <a:latin typeface="新宋体"/>
                <a:cs typeface="新宋体"/>
              </a:rPr>
              <a:t>F</a:t>
            </a:r>
            <a:r>
              <a:rPr sz="2400" b="1" dirty="0">
                <a:solidFill>
                  <a:srgbClr val="008000"/>
                </a:solidFill>
                <a:latin typeface="新宋体"/>
                <a:cs typeface="新宋体"/>
              </a:rPr>
              <a:t>函数的输出与左边一半数据相加也有类似的效果。 </a:t>
            </a:r>
            <a:endParaRPr lang="en-US" altLang="zh-CN" sz="2400" b="1" dirty="0">
              <a:solidFill>
                <a:srgbClr val="008000"/>
              </a:solidFill>
              <a:latin typeface="新宋体"/>
              <a:cs typeface="新宋体"/>
            </a:endParaRPr>
          </a:p>
          <a:p>
            <a:pPr marL="12700" marR="149860">
              <a:lnSpc>
                <a:spcPct val="130000"/>
              </a:lnSpc>
              <a:spcBef>
                <a:spcPts val="290"/>
              </a:spcBef>
            </a:pPr>
            <a:r>
              <a:rPr sz="2400" b="1" dirty="0" err="1">
                <a:solidFill>
                  <a:srgbClr val="0000FF"/>
                </a:solidFill>
                <a:latin typeface="新宋体"/>
                <a:cs typeface="新宋体"/>
              </a:rPr>
              <a:t>AES</a:t>
            </a:r>
            <a:r>
              <a:rPr sz="2400" b="1" spc="-5" dirty="0" err="1">
                <a:solidFill>
                  <a:srgbClr val="0000FF"/>
                </a:solidFill>
                <a:latin typeface="新宋体"/>
                <a:cs typeface="新宋体"/>
              </a:rPr>
              <a:t>的非线性运算是字节代替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(ByteSub)，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对应于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DES</a:t>
            </a:r>
            <a:r>
              <a:rPr sz="2400" b="1" spc="-5" dirty="0">
                <a:solidFill>
                  <a:srgbClr val="0000FF"/>
                </a:solidFill>
                <a:latin typeface="新宋体"/>
                <a:cs typeface="新宋体"/>
              </a:rPr>
              <a:t>中惟一</a:t>
            </a:r>
            <a:endParaRPr sz="2400" dirty="0">
              <a:latin typeface="新宋体"/>
              <a:cs typeface="新宋体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的非线性运算</a:t>
            </a:r>
            <a:r>
              <a:rPr sz="2400" b="1" spc="5" dirty="0">
                <a:solidFill>
                  <a:srgbClr val="0000FF"/>
                </a:solidFill>
                <a:latin typeface="新宋体"/>
                <a:cs typeface="新宋体"/>
              </a:rPr>
              <a:t>S</a:t>
            </a:r>
            <a:r>
              <a:rPr sz="2400" b="1" dirty="0">
                <a:solidFill>
                  <a:srgbClr val="0000FF"/>
                </a:solidFill>
                <a:latin typeface="新宋体"/>
                <a:cs typeface="新宋体"/>
              </a:rPr>
              <a:t>盒。</a:t>
            </a:r>
            <a:endParaRPr sz="2400" dirty="0">
              <a:latin typeface="新宋体"/>
              <a:cs typeface="新宋体"/>
            </a:endParaRPr>
          </a:p>
          <a:p>
            <a:pPr marL="12700" marR="5080">
              <a:lnSpc>
                <a:spcPct val="120000"/>
              </a:lnSpc>
              <a:spcBef>
                <a:spcPts val="575"/>
              </a:spcBef>
            </a:pPr>
            <a:r>
              <a:rPr sz="2400" b="1" dirty="0">
                <a:latin typeface="新宋体"/>
                <a:cs typeface="新宋体"/>
              </a:rPr>
              <a:t>行移位运算保证了每一行的字节不仅仅影响其它行对应的 </a:t>
            </a:r>
            <a:r>
              <a:rPr sz="2400" b="1" spc="-5" dirty="0">
                <a:latin typeface="新宋体"/>
                <a:cs typeface="新宋体"/>
              </a:rPr>
              <a:t>字节，而且影响其它行所有的字节，这与</a:t>
            </a:r>
            <a:r>
              <a:rPr sz="2400" b="1" dirty="0">
                <a:latin typeface="新宋体"/>
                <a:cs typeface="新宋体"/>
              </a:rPr>
              <a:t>DES</a:t>
            </a:r>
            <a:r>
              <a:rPr sz="2400" b="1" spc="-5" dirty="0">
                <a:latin typeface="新宋体"/>
                <a:cs typeface="新宋体"/>
              </a:rPr>
              <a:t>中置换</a:t>
            </a:r>
            <a:r>
              <a:rPr sz="2400" b="1" dirty="0">
                <a:latin typeface="新宋体"/>
                <a:cs typeface="新宋体"/>
              </a:rPr>
              <a:t>P</a:t>
            </a:r>
            <a:r>
              <a:rPr sz="2400" b="1" spc="-5" dirty="0">
                <a:latin typeface="新宋体"/>
                <a:cs typeface="新宋体"/>
              </a:rPr>
              <a:t>相似。</a:t>
            </a:r>
            <a:endParaRPr sz="2400" dirty="0">
              <a:latin typeface="新宋体"/>
              <a:cs typeface="新宋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pc="-5" dirty="0"/>
              <a:t>99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18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4073</TotalTime>
  <Words>8010</Words>
  <Application>Microsoft Office PowerPoint</Application>
  <PresentationFormat>自定义</PresentationFormat>
  <Paragraphs>2142</Paragraphs>
  <Slides>124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124</vt:i4>
      </vt:variant>
    </vt:vector>
  </HeadingPairs>
  <TitlesOfParts>
    <vt:vector size="149" baseType="lpstr">
      <vt:lpstr>等线</vt:lpstr>
      <vt:lpstr>等线 Light</vt:lpstr>
      <vt:lpstr>仿宋</vt:lpstr>
      <vt:lpstr>黑体</vt:lpstr>
      <vt:lpstr>华文楷体</vt:lpstr>
      <vt:lpstr>华文行楷</vt:lpstr>
      <vt:lpstr>华文中宋</vt:lpstr>
      <vt:lpstr>楷体</vt:lpstr>
      <vt:lpstr>宋体</vt:lpstr>
      <vt:lpstr>新宋体</vt:lpstr>
      <vt:lpstr>Arial</vt:lpstr>
      <vt:lpstr>Calibri</vt:lpstr>
      <vt:lpstr>Cambria Math</vt:lpstr>
      <vt:lpstr>MT Extra</vt:lpstr>
      <vt:lpstr>Symbol</vt:lpstr>
      <vt:lpstr>Tahoma</vt:lpstr>
      <vt:lpstr>Times New Roman</vt:lpstr>
      <vt:lpstr>Verdana</vt:lpstr>
      <vt:lpstr>Wingdings</vt:lpstr>
      <vt:lpstr>Office Theme</vt:lpstr>
      <vt:lpstr>自定义设计方案</vt:lpstr>
      <vt:lpstr>Equation.DSMT4</vt:lpstr>
      <vt:lpstr>Equation.KSEE3</vt:lpstr>
      <vt:lpstr>Equation</vt:lpstr>
      <vt:lpstr>Visio</vt:lpstr>
      <vt:lpstr>PowerPoint 演示文稿</vt:lpstr>
      <vt:lpstr>PowerPoint 演示文稿</vt:lpstr>
      <vt:lpstr>本讲主要内容</vt:lpstr>
      <vt:lpstr>分组密码的简介</vt:lpstr>
      <vt:lpstr>分组密码的概述</vt:lpstr>
      <vt:lpstr>分组密码的含义</vt:lpstr>
      <vt:lpstr>分组密码的置换</vt:lpstr>
      <vt:lpstr>分组密码的要求</vt:lpstr>
      <vt:lpstr>分组密码的设计思想</vt:lpstr>
      <vt:lpstr>扩散</vt:lpstr>
      <vt:lpstr>扩散的举例说明</vt:lpstr>
      <vt:lpstr>混淆</vt:lpstr>
      <vt:lpstr>分组密码原理---乘积密码</vt:lpstr>
      <vt:lpstr>乘积密码的实现---SP网络</vt:lpstr>
      <vt:lpstr>SP网络的性质</vt:lpstr>
      <vt:lpstr>分组密码简图</vt:lpstr>
      <vt:lpstr>分组密码的设计准则</vt:lpstr>
      <vt:lpstr>轮函数F的设计准则</vt:lpstr>
      <vt:lpstr>子密钥的生成方法</vt:lpstr>
      <vt:lpstr>迭代的轮数</vt:lpstr>
      <vt:lpstr>DES算法</vt:lpstr>
      <vt:lpstr>DES简介</vt:lpstr>
      <vt:lpstr>公开征集密码算法标准的主要要求</vt:lpstr>
      <vt:lpstr>DES概述</vt:lpstr>
      <vt:lpstr>PowerPoint 演示文稿</vt:lpstr>
      <vt:lpstr>PowerPoint 演示文稿</vt:lpstr>
      <vt:lpstr>PowerPoint 演示文稿</vt:lpstr>
      <vt:lpstr>DES加密流程图</vt:lpstr>
      <vt:lpstr>DES加密过程的公式化描述</vt:lpstr>
      <vt:lpstr>DES一轮的实现流程图</vt:lpstr>
      <vt:lpstr>选择扩展置换Ｅ(32位扩展到48位)</vt:lpstr>
      <vt:lpstr>压缩替代S-盒(48位压缩到32位)</vt:lpstr>
      <vt:lpstr>S盒的规则</vt:lpstr>
      <vt:lpstr>S-盒的构造方法(举例)</vt:lpstr>
      <vt:lpstr>PowerPoint 演示文稿</vt:lpstr>
      <vt:lpstr>PowerPoint 演示文稿</vt:lpstr>
      <vt:lpstr>PowerPoint 演示文稿</vt:lpstr>
      <vt:lpstr>PowerPoint 演示文稿</vt:lpstr>
      <vt:lpstr>DES子密钥的生成</vt:lpstr>
      <vt:lpstr>PowerPoint 演示文稿</vt:lpstr>
      <vt:lpstr>PowerPoint 演示文稿</vt:lpstr>
      <vt:lpstr>DES的解密算法</vt:lpstr>
      <vt:lpstr>DES解密流程图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DES的安全性</vt:lpstr>
      <vt:lpstr>互补性</vt:lpstr>
      <vt:lpstr>互补性会使DES在选择明文攻击 下所需的工作量减半</vt:lpstr>
      <vt:lpstr>弱密钥</vt:lpstr>
      <vt:lpstr>半弱密钥</vt:lpstr>
      <vt:lpstr>PowerPoint 演示文稿</vt:lpstr>
      <vt:lpstr>密钥搜索</vt:lpstr>
      <vt:lpstr>差分分析</vt:lpstr>
      <vt:lpstr>线性分析</vt:lpstr>
      <vt:lpstr>多重DES</vt:lpstr>
      <vt:lpstr>PowerPoint 演示文稿</vt:lpstr>
      <vt:lpstr>多重DES（四种模式）</vt:lpstr>
      <vt:lpstr>AES算法</vt:lpstr>
      <vt:lpstr>AES的简介</vt:lpstr>
      <vt:lpstr>AES分组长度、密钥长度、轮数的关系</vt:lpstr>
      <vt:lpstr>AES加解密的流程图</vt:lpstr>
      <vt:lpstr>AES的结构</vt:lpstr>
      <vt:lpstr>AES的一轮加密过程</vt:lpstr>
      <vt:lpstr>PowerPoint 演示文稿</vt:lpstr>
      <vt:lpstr>(1) AES的S盒(字节代换ByteSub)</vt:lpstr>
      <vt:lpstr>PowerPoint 演示文稿</vt:lpstr>
      <vt:lpstr>S盒的替换表</vt:lpstr>
      <vt:lpstr>S盒替换举例</vt:lpstr>
      <vt:lpstr>S盒评价</vt:lpstr>
      <vt:lpstr>(2) AES的行移位(ShiftRow)</vt:lpstr>
      <vt:lpstr>行移位评价</vt:lpstr>
      <vt:lpstr>(3) AES的列混淆(MixColumn)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列混淆评价</vt:lpstr>
      <vt:lpstr>(4)AES的轮密钥加变换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AES的密钥生成</vt:lpstr>
      <vt:lpstr>PowerPoint 演示文稿</vt:lpstr>
      <vt:lpstr>T[W(i-1)]的实现方式</vt:lpstr>
      <vt:lpstr>PowerPoint 演示文稿</vt:lpstr>
      <vt:lpstr>PowerPoint 演示文稿</vt:lpstr>
      <vt:lpstr>密钥扩展评价</vt:lpstr>
      <vt:lpstr>AES设计上的考虑</vt:lpstr>
      <vt:lpstr>AES的安全性</vt:lpstr>
      <vt:lpstr>AES和DES相似之处</vt:lpstr>
      <vt:lpstr>AES和DES不同之处</vt:lpstr>
      <vt:lpstr>PowerPoint 演示文稿</vt:lpstr>
      <vt:lpstr>PowerPoint 演示文稿</vt:lpstr>
      <vt:lpstr>PowerPoint 演示文稿</vt:lpstr>
      <vt:lpstr>PowerPoint 演示文稿</vt:lpstr>
      <vt:lpstr>  SM4 密码算法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分组密码的操作模式</vt:lpstr>
      <vt:lpstr>分组密码的操作模式</vt:lpstr>
      <vt:lpstr>电子密码本模式（ECB）</vt:lpstr>
      <vt:lpstr>ECB模式特点</vt:lpstr>
      <vt:lpstr>密码分组链接模式（CBC）</vt:lpstr>
      <vt:lpstr>CBC特点</vt:lpstr>
      <vt:lpstr>密码反馈模式（CFB）</vt:lpstr>
      <vt:lpstr>CFB模式特点</vt:lpstr>
      <vt:lpstr>输出反馈模式（OFB）</vt:lpstr>
      <vt:lpstr>OFB特点</vt:lpstr>
      <vt:lpstr>分组密码的操作模式小结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&lt;4D6963726F736F667420506F776572506F696E74202D20342E2032303136B4BA2DCFD6B4FAC3DCC2EBD1A72DB7D6D7E9C3DCC2EB2E707074205BBCE6C8DDC4A3CABD5D&gt;</dc:title>
  <dc:creator>mark</dc:creator>
  <cp:lastModifiedBy>亦辰</cp:lastModifiedBy>
  <cp:revision>164</cp:revision>
  <dcterms:created xsi:type="dcterms:W3CDTF">2019-10-24T02:14:54Z</dcterms:created>
  <dcterms:modified xsi:type="dcterms:W3CDTF">2024-11-16T01:51:12Z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2016-03-30T00:00:00Z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2019-10-24T00:00:00Z</vt:filetime>
  </property>
</Properties>
</file>