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7" r:id="rId2"/>
  </p:sldMasterIdLst>
  <p:notesMasterIdLst>
    <p:notesMasterId r:id="rId52"/>
  </p:notesMasterIdLst>
  <p:sldIdLst>
    <p:sldId id="347" r:id="rId3"/>
    <p:sldId id="348" r:id="rId4"/>
    <p:sldId id="256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286" r:id="rId46"/>
    <p:sldId id="287" r:id="rId47"/>
    <p:sldId id="288" r:id="rId48"/>
    <p:sldId id="301" r:id="rId49"/>
    <p:sldId id="302" r:id="rId50"/>
    <p:sldId id="303" r:id="rId51"/>
  </p:sldIdLst>
  <p:sldSz cx="10693400" cy="7562850"/>
  <p:notesSz cx="10693400" cy="756285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55" autoAdjust="0"/>
    <p:restoredTop sz="94660"/>
  </p:normalViewPr>
  <p:slideViewPr>
    <p:cSldViewPr>
      <p:cViewPr varScale="1">
        <p:scale>
          <a:sx n="95" d="100"/>
          <a:sy n="95" d="100"/>
        </p:scale>
        <p:origin x="1314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633913" cy="3794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6057900" y="0"/>
            <a:ext cx="4632325" cy="3794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806CF3-D8EC-480E-A2AF-752EB28C3CEF}" type="datetimeFigureOut">
              <a:rPr lang="zh-CN" altLang="en-US" smtClean="0"/>
              <a:t>2024/11/11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543300" y="946150"/>
            <a:ext cx="3606800" cy="25511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1069975" y="3640138"/>
            <a:ext cx="8553450" cy="29781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7183438"/>
            <a:ext cx="4633913" cy="379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6057900" y="7183438"/>
            <a:ext cx="4632325" cy="379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BA4CB8-14A6-4ECA-8D68-BB1C29119A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76349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BA4CB8-14A6-4ECA-8D68-BB1C29119AB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31754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BA4CB8-14A6-4ECA-8D68-BB1C29119AB9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6237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4483"/>
            <a:ext cx="9089390" cy="1588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5196"/>
            <a:ext cx="7485380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64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B155FA-316A-46A2-983C-476F5C955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1D509E-F731-4C86-A194-3E3BAC42D5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35013" y="2012950"/>
            <a:ext cx="4535487" cy="47990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DE06FAB-B417-4EBA-BF7E-6599E66DCA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22900" y="2012950"/>
            <a:ext cx="4535488" cy="47990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712C26E-BDBA-42C9-ADB8-E8F281B7A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E8533-AFD5-43A4-8E06-A93BB8FA30FD}" type="datetimeFigureOut">
              <a:rPr lang="zh-CN" altLang="en-US" smtClean="0"/>
              <a:t>2024/11/11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F38985B-704C-4348-85FF-972171A4F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9719D2F-31D8-4A11-93DC-560C05779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57C7A-71AE-4313-A7E2-F6EE34690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3520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839972-9E6A-4B77-A3C7-ED5BEE8E1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600" y="403225"/>
            <a:ext cx="9223375" cy="14605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03C2047-5183-421A-AAF7-FBD26AF00F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6600" y="1854200"/>
            <a:ext cx="4524375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C81F900-D9C5-4931-9C45-B516B6A288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36600" y="2762250"/>
            <a:ext cx="4524375" cy="40640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2BFA37E-E502-42D6-8EEF-6D9A3B3634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413375" y="1854200"/>
            <a:ext cx="4546600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AC6F278-3B8A-401E-90ED-5544965D41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413375" y="2762250"/>
            <a:ext cx="4546600" cy="40640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37BEEE2-9FC4-4C32-875C-D40A2A16A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E8533-AFD5-43A4-8E06-A93BB8FA30FD}" type="datetimeFigureOut">
              <a:rPr lang="zh-CN" altLang="en-US" smtClean="0"/>
              <a:t>2024/11/11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B933255-4563-47D2-87F6-65CEBFD53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4888015-413E-4842-AB4F-CFA081F29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57C7A-71AE-4313-A7E2-F6EE34690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56232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0142B8-4DF7-4D17-AA34-39F2CA110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1819E6A-7173-40D7-9448-5ABF0157C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E8533-AFD5-43A4-8E06-A93BB8FA30FD}" type="datetimeFigureOut">
              <a:rPr lang="zh-CN" altLang="en-US" smtClean="0"/>
              <a:t>2024/11/11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09A05B3-BE7E-49E3-A374-CE7BA3873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F9DCE64-4718-4BB6-8B30-ADD1D0260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57C7A-71AE-4313-A7E2-F6EE34690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65198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50B5846-6065-483E-87E3-C84439A8B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E8533-AFD5-43A4-8E06-A93BB8FA30FD}" type="datetimeFigureOut">
              <a:rPr lang="zh-CN" altLang="en-US" smtClean="0"/>
              <a:t>2024/11/11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06FC157-9776-4610-A44C-AAC4148DB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83273B3-9C68-408F-8992-A4B932441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57C7A-71AE-4313-A7E2-F6EE34690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3815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CD1617-8EB4-4478-A7DA-5EDA881B1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600" y="504825"/>
            <a:ext cx="3449638" cy="176371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D84CA5-8B76-4A38-84EA-03801C208B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6600" y="1089025"/>
            <a:ext cx="5413375" cy="537368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46FE6E1-8AEF-49EA-B12C-A7BA95B7FA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36600" y="2268538"/>
            <a:ext cx="3449638" cy="42037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6323AC7-B424-4595-9EAA-39F256593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E8533-AFD5-43A4-8E06-A93BB8FA30FD}" type="datetimeFigureOut">
              <a:rPr lang="zh-CN" altLang="en-US" smtClean="0"/>
              <a:t>2024/11/11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942213F-117E-45AF-BF89-97CA7D0E1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6BC56F6-7347-4578-AD39-FB424D0A8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57C7A-71AE-4313-A7E2-F6EE34690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97914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2807A0-DB05-4518-9B51-5FDCE0B50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600" y="504825"/>
            <a:ext cx="3449638" cy="176371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97A60C1-4C51-4667-AD45-6EB5453978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546600" y="1089025"/>
            <a:ext cx="5413375" cy="537368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97FCD3A-DB9F-408E-A163-45AE6E9DC6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36600" y="2268538"/>
            <a:ext cx="3449638" cy="42037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7D7CF19-FFBF-4ED4-BA62-37C54A8EE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E8533-AFD5-43A4-8E06-A93BB8FA30FD}" type="datetimeFigureOut">
              <a:rPr lang="zh-CN" altLang="en-US" smtClean="0"/>
              <a:t>2024/11/11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7A363DD-44A6-4A10-B699-F0F2EC570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8B393AC-3358-43F0-AB0A-5088E45D7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57C7A-71AE-4313-A7E2-F6EE34690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79712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BBC762-CE25-4EF5-9C3F-1E3AF219C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A78BBDE-49BB-4F65-A51B-B0348CC82A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CEEBEA-5822-4846-B98A-2EEA64C77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E8533-AFD5-43A4-8E06-A93BB8FA30FD}" type="datetimeFigureOut">
              <a:rPr lang="zh-CN" altLang="en-US" smtClean="0"/>
              <a:t>2024/11/11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8ABED5-C815-4F23-813A-3C218B01B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E96EDF-A48D-4399-9D62-1C9BB04D8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57C7A-71AE-4313-A7E2-F6EE34690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13452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5B06CDE-18B5-4011-AEA3-DCC35CD057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653338" y="403225"/>
            <a:ext cx="2305050" cy="64087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051DEBD-BC41-4A9F-93AD-AF3A482BDF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35013" y="403225"/>
            <a:ext cx="6765925" cy="64087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CC11AE-8A14-419C-9A2B-B2848EA2F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E8533-AFD5-43A4-8E06-A93BB8FA30FD}" type="datetimeFigureOut">
              <a:rPr lang="zh-CN" altLang="en-US" smtClean="0"/>
              <a:t>2024/11/11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2A2696-4B27-417D-9D90-A3439A45E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AE29EB-7CA6-4060-9299-FAD8FD72A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57C7A-71AE-4313-A7E2-F6EE34690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664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黑体"/>
                <a:cs typeface="黑体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FD1813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64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黑体"/>
                <a:cs typeface="黑体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1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64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黑体"/>
                <a:cs typeface="黑体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64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64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D284013-61D4-48E5-8A6E-4748E092E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64F0C-6A0B-4DDC-A90D-2B0E8CF69728}" type="datetimeFigureOut">
              <a:rPr lang="zh-CN" altLang="en-US" smtClean="0"/>
              <a:t>2024/11/11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817908F-58A7-4881-A077-4553A3CB3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474F003-3AD3-4446-8533-CFD7765E4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354E3-CC46-4637-879E-944D9C1276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6456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CDA718-E286-4B7D-88DB-43D358DBAC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36675" y="1238250"/>
            <a:ext cx="8020050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507CF35-0E17-4DF2-AEFD-D4CAD9D7E4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36675" y="3971925"/>
            <a:ext cx="8020050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B17280-E1BC-497D-9C90-D40C2FCFA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E8533-AFD5-43A4-8E06-A93BB8FA30FD}" type="datetimeFigureOut">
              <a:rPr lang="zh-CN" altLang="en-US" smtClean="0"/>
              <a:t>2024/11/11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3021DC-3497-48F7-9E5F-9301BEC7B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0A55A3-DBCE-462D-8770-8DB3251B1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57C7A-71AE-4313-A7E2-F6EE34690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4213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3B763D-C2C6-4C6F-924E-70F4C6AAE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6D9A2B-B088-4D8E-8875-3004017E3A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C9A8A8-4F23-4894-A0DF-2C7F6B51A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E8533-AFD5-43A4-8E06-A93BB8FA30FD}" type="datetimeFigureOut">
              <a:rPr lang="zh-CN" altLang="en-US" smtClean="0"/>
              <a:t>2024/11/11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8962F1-3A2F-419D-922D-5C3EF486F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E8754D-1A33-44EB-BA4B-B63076B27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57C7A-71AE-4313-A7E2-F6EE34690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2828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EC8848-7262-451B-AFDB-66CE47299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250" y="1885950"/>
            <a:ext cx="9221788" cy="314483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9D267A2-F5A3-421C-8636-711BC3825A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0250" y="5060950"/>
            <a:ext cx="9221788" cy="165417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854F85-FFA2-4956-9187-A491627D8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E8533-AFD5-43A4-8E06-A93BB8FA30FD}" type="datetimeFigureOut">
              <a:rPr lang="zh-CN" altLang="en-US" smtClean="0"/>
              <a:t>2024/11/11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BCD583-808E-4A78-B670-0D1EA7091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14F01A-1B98-44FD-82BE-BBD31F69C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57C7A-71AE-4313-A7E2-F6EE34690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7880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310773" y="562610"/>
            <a:ext cx="4102735" cy="5130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tx1"/>
                </a:solidFill>
                <a:latin typeface="黑体"/>
                <a:cs typeface="黑体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128154" y="1709115"/>
            <a:ext cx="5231130" cy="29571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FD1813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35756" y="7033450"/>
            <a:ext cx="3421888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602349" y="6928411"/>
            <a:ext cx="248920" cy="2247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64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  <p:pic>
        <p:nvPicPr>
          <p:cNvPr id="7" name="图片 6" descr="图片包含 游戏机&#10;&#10;描述已自动生成">
            <a:extLst>
              <a:ext uri="{FF2B5EF4-FFF2-40B4-BE49-F238E27FC236}">
                <a16:creationId xmlns:a16="http://schemas.microsoft.com/office/drawing/2014/main" id="{BE3C53E4-FF8C-49CC-B573-9C4BBABEF842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6989" y="183195"/>
            <a:ext cx="3344000" cy="888107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298E48E7-7FF4-49D7-ACEC-D4329D3977C0}"/>
              </a:ext>
            </a:extLst>
          </p:cNvPr>
          <p:cNvSpPr/>
          <p:nvPr userDrawn="1"/>
        </p:nvSpPr>
        <p:spPr>
          <a:xfrm flipV="1">
            <a:off x="-93847" y="1168661"/>
            <a:ext cx="7151491" cy="72000"/>
          </a:xfrm>
          <a:prstGeom prst="rect">
            <a:avLst/>
          </a:prstGeom>
          <a:gradFill flip="none" rotWithShape="1">
            <a:gsLst>
              <a:gs pos="0">
                <a:srgbClr val="004FA5">
                  <a:shade val="30000"/>
                  <a:satMod val="115000"/>
                </a:srgbClr>
              </a:gs>
              <a:gs pos="50000">
                <a:srgbClr val="004FA5">
                  <a:shade val="67500"/>
                  <a:satMod val="115000"/>
                </a:srgbClr>
              </a:gs>
              <a:gs pos="100000">
                <a:srgbClr val="004FA5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8F3DF09-B342-4BD7-8387-CCE55E8A19D6}"/>
              </a:ext>
            </a:extLst>
          </p:cNvPr>
          <p:cNvSpPr/>
          <p:nvPr userDrawn="1"/>
        </p:nvSpPr>
        <p:spPr>
          <a:xfrm>
            <a:off x="-1" y="6905625"/>
            <a:ext cx="10693400" cy="657225"/>
          </a:xfrm>
          <a:prstGeom prst="rect">
            <a:avLst/>
          </a:prstGeom>
          <a:solidFill>
            <a:srgbClr val="004F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059F46C-DCE7-4FD8-A906-07F09611017F}"/>
              </a:ext>
            </a:extLst>
          </p:cNvPr>
          <p:cNvSpPr txBox="1"/>
          <p:nvPr userDrawn="1"/>
        </p:nvSpPr>
        <p:spPr>
          <a:xfrm>
            <a:off x="5956300" y="7049571"/>
            <a:ext cx="4106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计算机科学与技术学院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F063F99-779F-4872-A6B2-70F8E01F7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013" y="403225"/>
            <a:ext cx="9223375" cy="1460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4D8156D-F84D-448F-AB1F-A3D03790F6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5013" y="2012950"/>
            <a:ext cx="9223375" cy="47990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A07014-909F-4E11-B5B3-A8CE13CC0D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5013" y="7010400"/>
            <a:ext cx="2406650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EE8533-AFD5-43A4-8E06-A93BB8FA30FD}" type="datetimeFigureOut">
              <a:rPr lang="zh-CN" altLang="en-US" smtClean="0"/>
              <a:t>2024/11/11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A11234-8FEA-4CCE-B68D-2591045E86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41713" y="7010400"/>
            <a:ext cx="3609975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0757E7-519B-4CDC-A6D0-D703B00789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551738" y="7010400"/>
            <a:ext cx="2406650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357C7A-71AE-4313-A7E2-F6EE34690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5910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jpg"/><Relationship Id="rId4" Type="http://schemas.openxmlformats.org/officeDocument/2006/relationships/image" Target="../media/image22.jp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44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12" Type="http://schemas.openxmlformats.org/officeDocument/2006/relationships/image" Target="../media/image43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11" Type="http://schemas.openxmlformats.org/officeDocument/2006/relationships/image" Target="../media/image42.png"/><Relationship Id="rId5" Type="http://schemas.openxmlformats.org/officeDocument/2006/relationships/image" Target="../media/image36.png"/><Relationship Id="rId10" Type="http://schemas.openxmlformats.org/officeDocument/2006/relationships/image" Target="../media/image41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Relationship Id="rId14" Type="http://schemas.openxmlformats.org/officeDocument/2006/relationships/image" Target="../media/image45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g"/><Relationship Id="rId2" Type="http://schemas.openxmlformats.org/officeDocument/2006/relationships/image" Target="../media/image4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jp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jpg"/><Relationship Id="rId2" Type="http://schemas.openxmlformats.org/officeDocument/2006/relationships/image" Target="../media/image5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jp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jpg"/><Relationship Id="rId2" Type="http://schemas.openxmlformats.org/officeDocument/2006/relationships/image" Target="../media/image53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jpg"/><Relationship Id="rId2" Type="http://schemas.openxmlformats.org/officeDocument/2006/relationships/image" Target="../media/image5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jp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jpg"/><Relationship Id="rId2" Type="http://schemas.openxmlformats.org/officeDocument/2006/relationships/image" Target="../media/image6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5.jpg"/><Relationship Id="rId4" Type="http://schemas.openxmlformats.org/officeDocument/2006/relationships/image" Target="../media/image6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40.xml.rels><?xml version="1.0" encoding="UTF-8" standalone="yes"?>
<Relationships xmlns="http://schemas.openxmlformats.org/package/2006/relationships"><Relationship Id="rId26" Type="http://schemas.openxmlformats.org/officeDocument/2006/relationships/image" Target="../media/image90.png"/><Relationship Id="rId21" Type="http://schemas.openxmlformats.org/officeDocument/2006/relationships/image" Target="../media/image85.png"/><Relationship Id="rId34" Type="http://schemas.openxmlformats.org/officeDocument/2006/relationships/image" Target="../media/image98.png"/><Relationship Id="rId42" Type="http://schemas.openxmlformats.org/officeDocument/2006/relationships/image" Target="../media/image106.png"/><Relationship Id="rId47" Type="http://schemas.openxmlformats.org/officeDocument/2006/relationships/image" Target="../media/image111.png"/><Relationship Id="rId50" Type="http://schemas.openxmlformats.org/officeDocument/2006/relationships/image" Target="../media/image114.png"/><Relationship Id="rId55" Type="http://schemas.openxmlformats.org/officeDocument/2006/relationships/image" Target="../media/image119.png"/><Relationship Id="rId63" Type="http://schemas.openxmlformats.org/officeDocument/2006/relationships/image" Target="../media/image127.png"/><Relationship Id="rId7" Type="http://schemas.openxmlformats.org/officeDocument/2006/relationships/image" Target="../media/image71.png"/><Relationship Id="rId2" Type="http://schemas.openxmlformats.org/officeDocument/2006/relationships/image" Target="../media/image66.png"/><Relationship Id="rId16" Type="http://schemas.openxmlformats.org/officeDocument/2006/relationships/image" Target="../media/image80.png"/><Relationship Id="rId29" Type="http://schemas.openxmlformats.org/officeDocument/2006/relationships/image" Target="../media/image93.png"/><Relationship Id="rId11" Type="http://schemas.openxmlformats.org/officeDocument/2006/relationships/image" Target="../media/image75.png"/><Relationship Id="rId24" Type="http://schemas.openxmlformats.org/officeDocument/2006/relationships/image" Target="../media/image88.png"/><Relationship Id="rId32" Type="http://schemas.openxmlformats.org/officeDocument/2006/relationships/image" Target="../media/image96.png"/><Relationship Id="rId37" Type="http://schemas.openxmlformats.org/officeDocument/2006/relationships/image" Target="../media/image101.png"/><Relationship Id="rId40" Type="http://schemas.openxmlformats.org/officeDocument/2006/relationships/image" Target="../media/image104.png"/><Relationship Id="rId45" Type="http://schemas.openxmlformats.org/officeDocument/2006/relationships/image" Target="../media/image109.png"/><Relationship Id="rId53" Type="http://schemas.openxmlformats.org/officeDocument/2006/relationships/image" Target="../media/image117.png"/><Relationship Id="rId58" Type="http://schemas.openxmlformats.org/officeDocument/2006/relationships/image" Target="../media/image122.png"/><Relationship Id="rId5" Type="http://schemas.openxmlformats.org/officeDocument/2006/relationships/image" Target="../media/image69.png"/><Relationship Id="rId61" Type="http://schemas.openxmlformats.org/officeDocument/2006/relationships/image" Target="../media/image125.png"/><Relationship Id="rId19" Type="http://schemas.openxmlformats.org/officeDocument/2006/relationships/image" Target="../media/image83.png"/><Relationship Id="rId14" Type="http://schemas.openxmlformats.org/officeDocument/2006/relationships/image" Target="../media/image78.png"/><Relationship Id="rId22" Type="http://schemas.openxmlformats.org/officeDocument/2006/relationships/image" Target="../media/image86.png"/><Relationship Id="rId27" Type="http://schemas.openxmlformats.org/officeDocument/2006/relationships/image" Target="../media/image91.png"/><Relationship Id="rId30" Type="http://schemas.openxmlformats.org/officeDocument/2006/relationships/image" Target="../media/image94.png"/><Relationship Id="rId35" Type="http://schemas.openxmlformats.org/officeDocument/2006/relationships/image" Target="../media/image99.png"/><Relationship Id="rId43" Type="http://schemas.openxmlformats.org/officeDocument/2006/relationships/image" Target="../media/image107.png"/><Relationship Id="rId48" Type="http://schemas.openxmlformats.org/officeDocument/2006/relationships/image" Target="../media/image112.png"/><Relationship Id="rId56" Type="http://schemas.openxmlformats.org/officeDocument/2006/relationships/image" Target="../media/image120.png"/><Relationship Id="rId64" Type="http://schemas.openxmlformats.org/officeDocument/2006/relationships/image" Target="../media/image128.png"/><Relationship Id="rId8" Type="http://schemas.openxmlformats.org/officeDocument/2006/relationships/image" Target="../media/image72.png"/><Relationship Id="rId51" Type="http://schemas.openxmlformats.org/officeDocument/2006/relationships/image" Target="../media/image115.png"/><Relationship Id="rId3" Type="http://schemas.openxmlformats.org/officeDocument/2006/relationships/image" Target="../media/image67.png"/><Relationship Id="rId12" Type="http://schemas.openxmlformats.org/officeDocument/2006/relationships/image" Target="../media/image76.png"/><Relationship Id="rId17" Type="http://schemas.openxmlformats.org/officeDocument/2006/relationships/image" Target="../media/image81.png"/><Relationship Id="rId25" Type="http://schemas.openxmlformats.org/officeDocument/2006/relationships/image" Target="../media/image89.png"/><Relationship Id="rId33" Type="http://schemas.openxmlformats.org/officeDocument/2006/relationships/image" Target="../media/image97.png"/><Relationship Id="rId38" Type="http://schemas.openxmlformats.org/officeDocument/2006/relationships/image" Target="../media/image102.png"/><Relationship Id="rId46" Type="http://schemas.openxmlformats.org/officeDocument/2006/relationships/image" Target="../media/image110.png"/><Relationship Id="rId59" Type="http://schemas.openxmlformats.org/officeDocument/2006/relationships/image" Target="../media/image123.png"/><Relationship Id="rId20" Type="http://schemas.openxmlformats.org/officeDocument/2006/relationships/image" Target="../media/image84.png"/><Relationship Id="rId41" Type="http://schemas.openxmlformats.org/officeDocument/2006/relationships/image" Target="../media/image105.png"/><Relationship Id="rId54" Type="http://schemas.openxmlformats.org/officeDocument/2006/relationships/image" Target="../media/image118.png"/><Relationship Id="rId62" Type="http://schemas.openxmlformats.org/officeDocument/2006/relationships/image" Target="../media/image12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0.png"/><Relationship Id="rId15" Type="http://schemas.openxmlformats.org/officeDocument/2006/relationships/image" Target="../media/image79.png"/><Relationship Id="rId23" Type="http://schemas.openxmlformats.org/officeDocument/2006/relationships/image" Target="../media/image87.png"/><Relationship Id="rId28" Type="http://schemas.openxmlformats.org/officeDocument/2006/relationships/image" Target="../media/image92.png"/><Relationship Id="rId36" Type="http://schemas.openxmlformats.org/officeDocument/2006/relationships/image" Target="../media/image100.png"/><Relationship Id="rId49" Type="http://schemas.openxmlformats.org/officeDocument/2006/relationships/image" Target="../media/image113.png"/><Relationship Id="rId57" Type="http://schemas.openxmlformats.org/officeDocument/2006/relationships/image" Target="../media/image121.png"/><Relationship Id="rId10" Type="http://schemas.openxmlformats.org/officeDocument/2006/relationships/image" Target="../media/image74.png"/><Relationship Id="rId31" Type="http://schemas.openxmlformats.org/officeDocument/2006/relationships/image" Target="../media/image95.png"/><Relationship Id="rId44" Type="http://schemas.openxmlformats.org/officeDocument/2006/relationships/image" Target="../media/image108.png"/><Relationship Id="rId52" Type="http://schemas.openxmlformats.org/officeDocument/2006/relationships/image" Target="../media/image116.png"/><Relationship Id="rId60" Type="http://schemas.openxmlformats.org/officeDocument/2006/relationships/image" Target="../media/image124.png"/><Relationship Id="rId65" Type="http://schemas.openxmlformats.org/officeDocument/2006/relationships/image" Target="../media/image129.png"/><Relationship Id="rId4" Type="http://schemas.openxmlformats.org/officeDocument/2006/relationships/image" Target="../media/image68.png"/><Relationship Id="rId9" Type="http://schemas.openxmlformats.org/officeDocument/2006/relationships/image" Target="../media/image73.png"/><Relationship Id="rId13" Type="http://schemas.openxmlformats.org/officeDocument/2006/relationships/image" Target="../media/image77.png"/><Relationship Id="rId18" Type="http://schemas.openxmlformats.org/officeDocument/2006/relationships/image" Target="../media/image82.png"/><Relationship Id="rId39" Type="http://schemas.openxmlformats.org/officeDocument/2006/relationships/image" Target="../media/image103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6.png"/><Relationship Id="rId13" Type="http://schemas.openxmlformats.org/officeDocument/2006/relationships/image" Target="../media/image141.png"/><Relationship Id="rId18" Type="http://schemas.openxmlformats.org/officeDocument/2006/relationships/image" Target="../media/image146.png"/><Relationship Id="rId3" Type="http://schemas.openxmlformats.org/officeDocument/2006/relationships/image" Target="../media/image131.png"/><Relationship Id="rId7" Type="http://schemas.openxmlformats.org/officeDocument/2006/relationships/image" Target="../media/image135.png"/><Relationship Id="rId12" Type="http://schemas.openxmlformats.org/officeDocument/2006/relationships/image" Target="../media/image140.png"/><Relationship Id="rId17" Type="http://schemas.openxmlformats.org/officeDocument/2006/relationships/image" Target="../media/image145.png"/><Relationship Id="rId2" Type="http://schemas.openxmlformats.org/officeDocument/2006/relationships/image" Target="../media/image130.png"/><Relationship Id="rId16" Type="http://schemas.openxmlformats.org/officeDocument/2006/relationships/image" Target="../media/image1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4.png"/><Relationship Id="rId11" Type="http://schemas.openxmlformats.org/officeDocument/2006/relationships/image" Target="../media/image139.png"/><Relationship Id="rId5" Type="http://schemas.openxmlformats.org/officeDocument/2006/relationships/image" Target="../media/image133.png"/><Relationship Id="rId15" Type="http://schemas.openxmlformats.org/officeDocument/2006/relationships/image" Target="../media/image143.png"/><Relationship Id="rId10" Type="http://schemas.openxmlformats.org/officeDocument/2006/relationships/image" Target="../media/image138.png"/><Relationship Id="rId4" Type="http://schemas.openxmlformats.org/officeDocument/2006/relationships/image" Target="../media/image132.png"/><Relationship Id="rId9" Type="http://schemas.openxmlformats.org/officeDocument/2006/relationships/image" Target="../media/image137.png"/><Relationship Id="rId14" Type="http://schemas.openxmlformats.org/officeDocument/2006/relationships/image" Target="../media/image142.png"/></Relationships>
</file>

<file path=ppt/slides/_rels/slide4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58.png"/><Relationship Id="rId18" Type="http://schemas.openxmlformats.org/officeDocument/2006/relationships/image" Target="../media/image163.png"/><Relationship Id="rId26" Type="http://schemas.openxmlformats.org/officeDocument/2006/relationships/image" Target="../media/image171.png"/><Relationship Id="rId39" Type="http://schemas.openxmlformats.org/officeDocument/2006/relationships/image" Target="../media/image184.png"/><Relationship Id="rId21" Type="http://schemas.openxmlformats.org/officeDocument/2006/relationships/image" Target="../media/image166.png"/><Relationship Id="rId34" Type="http://schemas.openxmlformats.org/officeDocument/2006/relationships/image" Target="../media/image179.png"/><Relationship Id="rId42" Type="http://schemas.openxmlformats.org/officeDocument/2006/relationships/image" Target="../media/image187.png"/><Relationship Id="rId7" Type="http://schemas.openxmlformats.org/officeDocument/2006/relationships/image" Target="../media/image152.png"/><Relationship Id="rId2" Type="http://schemas.openxmlformats.org/officeDocument/2006/relationships/image" Target="../media/image147.png"/><Relationship Id="rId16" Type="http://schemas.openxmlformats.org/officeDocument/2006/relationships/image" Target="../media/image161.png"/><Relationship Id="rId29" Type="http://schemas.openxmlformats.org/officeDocument/2006/relationships/image" Target="../media/image17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1.png"/><Relationship Id="rId11" Type="http://schemas.openxmlformats.org/officeDocument/2006/relationships/image" Target="../media/image156.png"/><Relationship Id="rId24" Type="http://schemas.openxmlformats.org/officeDocument/2006/relationships/image" Target="../media/image169.png"/><Relationship Id="rId32" Type="http://schemas.openxmlformats.org/officeDocument/2006/relationships/image" Target="../media/image177.png"/><Relationship Id="rId37" Type="http://schemas.openxmlformats.org/officeDocument/2006/relationships/image" Target="../media/image182.png"/><Relationship Id="rId40" Type="http://schemas.openxmlformats.org/officeDocument/2006/relationships/image" Target="../media/image185.png"/><Relationship Id="rId45" Type="http://schemas.openxmlformats.org/officeDocument/2006/relationships/image" Target="../media/image190.png"/><Relationship Id="rId5" Type="http://schemas.openxmlformats.org/officeDocument/2006/relationships/image" Target="../media/image150.png"/><Relationship Id="rId15" Type="http://schemas.openxmlformats.org/officeDocument/2006/relationships/image" Target="../media/image160.png"/><Relationship Id="rId23" Type="http://schemas.openxmlformats.org/officeDocument/2006/relationships/image" Target="../media/image168.png"/><Relationship Id="rId28" Type="http://schemas.openxmlformats.org/officeDocument/2006/relationships/image" Target="../media/image173.png"/><Relationship Id="rId36" Type="http://schemas.openxmlformats.org/officeDocument/2006/relationships/image" Target="../media/image181.png"/><Relationship Id="rId10" Type="http://schemas.openxmlformats.org/officeDocument/2006/relationships/image" Target="../media/image155.png"/><Relationship Id="rId19" Type="http://schemas.openxmlformats.org/officeDocument/2006/relationships/image" Target="../media/image164.png"/><Relationship Id="rId31" Type="http://schemas.openxmlformats.org/officeDocument/2006/relationships/image" Target="../media/image176.png"/><Relationship Id="rId44" Type="http://schemas.openxmlformats.org/officeDocument/2006/relationships/image" Target="../media/image189.png"/><Relationship Id="rId4" Type="http://schemas.openxmlformats.org/officeDocument/2006/relationships/image" Target="../media/image149.png"/><Relationship Id="rId9" Type="http://schemas.openxmlformats.org/officeDocument/2006/relationships/image" Target="../media/image154.png"/><Relationship Id="rId14" Type="http://schemas.openxmlformats.org/officeDocument/2006/relationships/image" Target="../media/image159.png"/><Relationship Id="rId22" Type="http://schemas.openxmlformats.org/officeDocument/2006/relationships/image" Target="../media/image167.png"/><Relationship Id="rId27" Type="http://schemas.openxmlformats.org/officeDocument/2006/relationships/image" Target="../media/image172.png"/><Relationship Id="rId30" Type="http://schemas.openxmlformats.org/officeDocument/2006/relationships/image" Target="../media/image175.png"/><Relationship Id="rId35" Type="http://schemas.openxmlformats.org/officeDocument/2006/relationships/image" Target="../media/image180.png"/><Relationship Id="rId43" Type="http://schemas.openxmlformats.org/officeDocument/2006/relationships/image" Target="../media/image188.png"/><Relationship Id="rId8" Type="http://schemas.openxmlformats.org/officeDocument/2006/relationships/image" Target="../media/image153.png"/><Relationship Id="rId3" Type="http://schemas.openxmlformats.org/officeDocument/2006/relationships/image" Target="../media/image148.png"/><Relationship Id="rId12" Type="http://schemas.openxmlformats.org/officeDocument/2006/relationships/image" Target="../media/image157.png"/><Relationship Id="rId17" Type="http://schemas.openxmlformats.org/officeDocument/2006/relationships/image" Target="../media/image162.png"/><Relationship Id="rId25" Type="http://schemas.openxmlformats.org/officeDocument/2006/relationships/image" Target="../media/image170.png"/><Relationship Id="rId33" Type="http://schemas.openxmlformats.org/officeDocument/2006/relationships/image" Target="../media/image178.png"/><Relationship Id="rId38" Type="http://schemas.openxmlformats.org/officeDocument/2006/relationships/image" Target="../media/image183.png"/><Relationship Id="rId46" Type="http://schemas.openxmlformats.org/officeDocument/2006/relationships/image" Target="../media/image191.png"/><Relationship Id="rId20" Type="http://schemas.openxmlformats.org/officeDocument/2006/relationships/image" Target="../media/image165.png"/><Relationship Id="rId41" Type="http://schemas.openxmlformats.org/officeDocument/2006/relationships/image" Target="../media/image186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8.png"/><Relationship Id="rId13" Type="http://schemas.openxmlformats.org/officeDocument/2006/relationships/image" Target="../media/image203.png"/><Relationship Id="rId18" Type="http://schemas.openxmlformats.org/officeDocument/2006/relationships/image" Target="../media/image208.png"/><Relationship Id="rId3" Type="http://schemas.openxmlformats.org/officeDocument/2006/relationships/image" Target="../media/image193.png"/><Relationship Id="rId7" Type="http://schemas.openxmlformats.org/officeDocument/2006/relationships/image" Target="../media/image197.png"/><Relationship Id="rId12" Type="http://schemas.openxmlformats.org/officeDocument/2006/relationships/image" Target="../media/image202.png"/><Relationship Id="rId17" Type="http://schemas.openxmlformats.org/officeDocument/2006/relationships/image" Target="../media/image207.png"/><Relationship Id="rId2" Type="http://schemas.openxmlformats.org/officeDocument/2006/relationships/image" Target="../media/image192.png"/><Relationship Id="rId16" Type="http://schemas.openxmlformats.org/officeDocument/2006/relationships/image" Target="../media/image20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6.png"/><Relationship Id="rId11" Type="http://schemas.openxmlformats.org/officeDocument/2006/relationships/image" Target="../media/image201.png"/><Relationship Id="rId5" Type="http://schemas.openxmlformats.org/officeDocument/2006/relationships/image" Target="../media/image195.png"/><Relationship Id="rId15" Type="http://schemas.openxmlformats.org/officeDocument/2006/relationships/image" Target="../media/image205.png"/><Relationship Id="rId10" Type="http://schemas.openxmlformats.org/officeDocument/2006/relationships/image" Target="../media/image200.png"/><Relationship Id="rId4" Type="http://schemas.openxmlformats.org/officeDocument/2006/relationships/image" Target="../media/image194.png"/><Relationship Id="rId9" Type="http://schemas.openxmlformats.org/officeDocument/2006/relationships/image" Target="../media/image199.png"/><Relationship Id="rId14" Type="http://schemas.openxmlformats.org/officeDocument/2006/relationships/image" Target="../media/image204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jpg"/><Relationship Id="rId2" Type="http://schemas.openxmlformats.org/officeDocument/2006/relationships/image" Target="../media/image20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1.jp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3.png"/><Relationship Id="rId2" Type="http://schemas.openxmlformats.org/officeDocument/2006/relationships/image" Target="../media/image2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1.png"/><Relationship Id="rId4" Type="http://schemas.openxmlformats.org/officeDocument/2006/relationships/image" Target="../media/image214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6.jpg"/><Relationship Id="rId2" Type="http://schemas.openxmlformats.org/officeDocument/2006/relationships/image" Target="../media/image21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8.jpg"/><Relationship Id="rId4" Type="http://schemas.openxmlformats.org/officeDocument/2006/relationships/image" Target="../media/image217.jp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jpg"/><Relationship Id="rId2" Type="http://schemas.openxmlformats.org/officeDocument/2006/relationships/image" Target="../media/image21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3.jpg"/><Relationship Id="rId5" Type="http://schemas.openxmlformats.org/officeDocument/2006/relationships/image" Target="../media/image222.jpg"/><Relationship Id="rId4" Type="http://schemas.openxmlformats.org/officeDocument/2006/relationships/image" Target="../media/image221.jp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5.jpg"/><Relationship Id="rId2" Type="http://schemas.openxmlformats.org/officeDocument/2006/relationships/image" Target="../media/image22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7.jpg"/><Relationship Id="rId4" Type="http://schemas.openxmlformats.org/officeDocument/2006/relationships/image" Target="../media/image226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图片包含 游戏机&#10;&#10;描述已自动生成">
            <a:extLst>
              <a:ext uri="{FF2B5EF4-FFF2-40B4-BE49-F238E27FC236}">
                <a16:creationId xmlns:a16="http://schemas.microsoft.com/office/drawing/2014/main" id="{F02A364E-146C-4104-B813-A3326B3C13E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4927" y="6183299"/>
            <a:ext cx="4963547" cy="131823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BC935BFF-8428-4C8E-9000-F65D5F1E2E00}"/>
              </a:ext>
            </a:extLst>
          </p:cNvPr>
          <p:cNvSpPr/>
          <p:nvPr/>
        </p:nvSpPr>
        <p:spPr>
          <a:xfrm>
            <a:off x="304800" y="0"/>
            <a:ext cx="10083800" cy="6084714"/>
          </a:xfrm>
          <a:prstGeom prst="rect">
            <a:avLst/>
          </a:prstGeom>
          <a:solidFill>
            <a:srgbClr val="004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4200"/>
            <a:endParaRPr lang="zh-CN" altLang="en-US" sz="1985">
              <a:solidFill>
                <a:prstClr val="white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8A68273-BAA0-4194-92A2-F8B0DE194A72}"/>
              </a:ext>
            </a:extLst>
          </p:cNvPr>
          <p:cNvSpPr txBox="1"/>
          <p:nvPr/>
        </p:nvSpPr>
        <p:spPr>
          <a:xfrm>
            <a:off x="2512331" y="1718660"/>
            <a:ext cx="5668731" cy="131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504200"/>
            <a:r>
              <a:rPr lang="zh-CN" altLang="en-US" sz="7940" b="1" dirty="0">
                <a:solidFill>
                  <a:prstClr val="white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现代密码学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EB04435-09A2-4DE6-8488-037717E76F9E}"/>
              </a:ext>
            </a:extLst>
          </p:cNvPr>
          <p:cNvSpPr txBox="1"/>
          <p:nvPr/>
        </p:nvSpPr>
        <p:spPr>
          <a:xfrm>
            <a:off x="3062511" y="4095090"/>
            <a:ext cx="4568373" cy="1113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504200">
              <a:lnSpc>
                <a:spcPct val="150000"/>
              </a:lnSpc>
            </a:pPr>
            <a:r>
              <a:rPr lang="zh-CN" altLang="en-US" sz="2400" dirty="0">
                <a:solidFill>
                  <a:prstClr val="white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计算机科学与技术学院</a:t>
            </a:r>
            <a:endParaRPr lang="en-US" altLang="zh-CN" sz="2400" dirty="0">
              <a:solidFill>
                <a:prstClr val="white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 defTabSz="504200">
              <a:lnSpc>
                <a:spcPct val="150000"/>
              </a:lnSpc>
            </a:pPr>
            <a:r>
              <a:rPr lang="zh-CN" altLang="en-US" sz="2400" dirty="0">
                <a:solidFill>
                  <a:prstClr val="white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刘泽超</a:t>
            </a:r>
          </a:p>
        </p:txBody>
      </p:sp>
    </p:spTree>
    <p:extLst>
      <p:ext uri="{BB962C8B-B14F-4D97-AF65-F5344CB8AC3E}">
        <p14:creationId xmlns:p14="http://schemas.microsoft.com/office/powerpoint/2010/main" val="32220489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983869" y="2274823"/>
            <a:ext cx="14852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D1813"/>
                </a:solidFill>
                <a:latin typeface="宋体"/>
                <a:cs typeface="宋体"/>
              </a:rPr>
              <a:t>种子密钥</a:t>
            </a:r>
            <a:r>
              <a:rPr sz="2400" b="1" dirty="0">
                <a:solidFill>
                  <a:srgbClr val="FD1813"/>
                </a:solidFill>
                <a:latin typeface="Times New Roman"/>
                <a:cs typeface="Times New Roman"/>
              </a:rPr>
              <a:t>K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30529" y="6115303"/>
            <a:ext cx="30886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008600"/>
                </a:solidFill>
                <a:latin typeface="黑体"/>
                <a:cs typeface="黑体"/>
              </a:rPr>
              <a:t>常用的密钥序列产生器</a:t>
            </a:r>
            <a:endParaRPr sz="2400">
              <a:latin typeface="黑体"/>
              <a:cs typeface="黑体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51267" y="1182624"/>
            <a:ext cx="8767571" cy="298170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2792101" y="3532885"/>
            <a:ext cx="130048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latin typeface="宋体"/>
                <a:cs typeface="宋体"/>
              </a:rPr>
              <a:t>驱动子系统</a:t>
            </a:r>
            <a:endParaRPr sz="2000">
              <a:latin typeface="宋体"/>
              <a:cs typeface="宋体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398655" y="1637538"/>
            <a:ext cx="77470" cy="83185"/>
          </a:xfrm>
          <a:custGeom>
            <a:avLst/>
            <a:gdLst/>
            <a:ahLst/>
            <a:cxnLst/>
            <a:rect l="l" t="t" r="r" b="b"/>
            <a:pathLst>
              <a:path w="77470" h="83185">
                <a:moveTo>
                  <a:pt x="76962" y="83058"/>
                </a:moveTo>
                <a:lnTo>
                  <a:pt x="59436" y="0"/>
                </a:lnTo>
                <a:lnTo>
                  <a:pt x="0" y="48006"/>
                </a:lnTo>
                <a:lnTo>
                  <a:pt x="76962" y="8305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230501" y="3380485"/>
            <a:ext cx="130048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7335" marR="5080" indent="-25527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latin typeface="宋体"/>
                <a:cs typeface="宋体"/>
              </a:rPr>
              <a:t>非线性组合 子系统</a:t>
            </a:r>
            <a:endParaRPr sz="2000">
              <a:latin typeface="宋体"/>
              <a:cs typeface="宋体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483735" y="3606038"/>
            <a:ext cx="124206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latin typeface="宋体"/>
                <a:cs typeface="宋体"/>
              </a:rPr>
              <a:t>密钥序列</a:t>
            </a:r>
            <a:r>
              <a:rPr sz="2000" b="1" spc="-5" dirty="0">
                <a:latin typeface="Times New Roman"/>
                <a:cs typeface="Times New Roman"/>
              </a:rPr>
              <a:t>K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699887" y="3753103"/>
            <a:ext cx="73025" cy="2286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300" b="1" spc="5" dirty="0">
                <a:latin typeface="Times New Roman"/>
                <a:cs typeface="Times New Roman"/>
              </a:rPr>
              <a:t>i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435735" y="3580891"/>
            <a:ext cx="127000" cy="396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b="1" spc="-10" dirty="0">
                <a:latin typeface="宋体"/>
                <a:cs typeface="宋体"/>
              </a:rPr>
              <a:t>。</a:t>
            </a:r>
            <a:endParaRPr sz="8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</a:pPr>
            <a:r>
              <a:rPr sz="800" b="1" spc="-10" dirty="0">
                <a:latin typeface="宋体"/>
                <a:cs typeface="宋体"/>
              </a:rPr>
              <a:t>。</a:t>
            </a:r>
            <a:endParaRPr sz="800">
              <a:latin typeface="宋体"/>
              <a:cs typeface="宋体"/>
            </a:endParaRPr>
          </a:p>
          <a:p>
            <a:pPr marL="37465">
              <a:lnSpc>
                <a:spcPct val="100000"/>
              </a:lnSpc>
              <a:spcBef>
                <a:spcPts val="45"/>
              </a:spcBef>
            </a:pPr>
            <a:r>
              <a:rPr sz="800" b="1" spc="-5" dirty="0">
                <a:latin typeface="黑体"/>
                <a:cs typeface="黑体"/>
              </a:rPr>
              <a:t>.</a:t>
            </a:r>
            <a:endParaRPr sz="800">
              <a:latin typeface="黑体"/>
              <a:cs typeface="黑体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756039" y="4616196"/>
            <a:ext cx="1447800" cy="228600"/>
          </a:xfrm>
          <a:custGeom>
            <a:avLst/>
            <a:gdLst/>
            <a:ahLst/>
            <a:cxnLst/>
            <a:rect l="l" t="t" r="r" b="b"/>
            <a:pathLst>
              <a:path w="1447800" h="228600">
                <a:moveTo>
                  <a:pt x="0" y="0"/>
                </a:moveTo>
                <a:lnTo>
                  <a:pt x="0" y="228600"/>
                </a:lnTo>
                <a:lnTo>
                  <a:pt x="1447799" y="228600"/>
                </a:lnTo>
                <a:lnTo>
                  <a:pt x="144779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751467" y="4611623"/>
            <a:ext cx="1457960" cy="238760"/>
          </a:xfrm>
          <a:custGeom>
            <a:avLst/>
            <a:gdLst/>
            <a:ahLst/>
            <a:cxnLst/>
            <a:rect l="l" t="t" r="r" b="b"/>
            <a:pathLst>
              <a:path w="1457960" h="238760">
                <a:moveTo>
                  <a:pt x="1457706" y="238505"/>
                </a:moveTo>
                <a:lnTo>
                  <a:pt x="1457706" y="0"/>
                </a:lnTo>
                <a:lnTo>
                  <a:pt x="0" y="0"/>
                </a:lnTo>
                <a:lnTo>
                  <a:pt x="0" y="238505"/>
                </a:lnTo>
                <a:lnTo>
                  <a:pt x="4571" y="238505"/>
                </a:lnTo>
                <a:lnTo>
                  <a:pt x="4571" y="9905"/>
                </a:lnTo>
                <a:lnTo>
                  <a:pt x="9905" y="4572"/>
                </a:lnTo>
                <a:lnTo>
                  <a:pt x="9905" y="9905"/>
                </a:lnTo>
                <a:lnTo>
                  <a:pt x="1447799" y="9905"/>
                </a:lnTo>
                <a:lnTo>
                  <a:pt x="1447799" y="4572"/>
                </a:lnTo>
                <a:lnTo>
                  <a:pt x="1452371" y="9905"/>
                </a:lnTo>
                <a:lnTo>
                  <a:pt x="1452371" y="238505"/>
                </a:lnTo>
                <a:lnTo>
                  <a:pt x="1457706" y="238505"/>
                </a:lnTo>
                <a:close/>
              </a:path>
              <a:path w="1457960" h="238760">
                <a:moveTo>
                  <a:pt x="9905" y="9905"/>
                </a:moveTo>
                <a:lnTo>
                  <a:pt x="9905" y="4572"/>
                </a:lnTo>
                <a:lnTo>
                  <a:pt x="4571" y="9905"/>
                </a:lnTo>
                <a:lnTo>
                  <a:pt x="9905" y="9905"/>
                </a:lnTo>
                <a:close/>
              </a:path>
              <a:path w="1457960" h="238760">
                <a:moveTo>
                  <a:pt x="9905" y="228600"/>
                </a:moveTo>
                <a:lnTo>
                  <a:pt x="9905" y="9905"/>
                </a:lnTo>
                <a:lnTo>
                  <a:pt x="4571" y="9905"/>
                </a:lnTo>
                <a:lnTo>
                  <a:pt x="4571" y="228600"/>
                </a:lnTo>
                <a:lnTo>
                  <a:pt x="9905" y="228600"/>
                </a:lnTo>
                <a:close/>
              </a:path>
              <a:path w="1457960" h="238760">
                <a:moveTo>
                  <a:pt x="1452371" y="228600"/>
                </a:moveTo>
                <a:lnTo>
                  <a:pt x="4571" y="228600"/>
                </a:lnTo>
                <a:lnTo>
                  <a:pt x="9905" y="233172"/>
                </a:lnTo>
                <a:lnTo>
                  <a:pt x="9905" y="238505"/>
                </a:lnTo>
                <a:lnTo>
                  <a:pt x="1447799" y="238505"/>
                </a:lnTo>
                <a:lnTo>
                  <a:pt x="1447799" y="233172"/>
                </a:lnTo>
                <a:lnTo>
                  <a:pt x="1452371" y="228600"/>
                </a:lnTo>
                <a:close/>
              </a:path>
              <a:path w="1457960" h="238760">
                <a:moveTo>
                  <a:pt x="9905" y="238505"/>
                </a:moveTo>
                <a:lnTo>
                  <a:pt x="9905" y="233172"/>
                </a:lnTo>
                <a:lnTo>
                  <a:pt x="4571" y="228600"/>
                </a:lnTo>
                <a:lnTo>
                  <a:pt x="4571" y="238505"/>
                </a:lnTo>
                <a:lnTo>
                  <a:pt x="9905" y="238505"/>
                </a:lnTo>
                <a:close/>
              </a:path>
              <a:path w="1457960" h="238760">
                <a:moveTo>
                  <a:pt x="1452371" y="9905"/>
                </a:moveTo>
                <a:lnTo>
                  <a:pt x="1447799" y="4572"/>
                </a:lnTo>
                <a:lnTo>
                  <a:pt x="1447799" y="9905"/>
                </a:lnTo>
                <a:lnTo>
                  <a:pt x="1452371" y="9905"/>
                </a:lnTo>
                <a:close/>
              </a:path>
              <a:path w="1457960" h="238760">
                <a:moveTo>
                  <a:pt x="1452371" y="228600"/>
                </a:moveTo>
                <a:lnTo>
                  <a:pt x="1452371" y="9905"/>
                </a:lnTo>
                <a:lnTo>
                  <a:pt x="1447799" y="9905"/>
                </a:lnTo>
                <a:lnTo>
                  <a:pt x="1447799" y="228600"/>
                </a:lnTo>
                <a:lnTo>
                  <a:pt x="1452371" y="228600"/>
                </a:lnTo>
                <a:close/>
              </a:path>
              <a:path w="1457960" h="238760">
                <a:moveTo>
                  <a:pt x="1452371" y="238505"/>
                </a:moveTo>
                <a:lnTo>
                  <a:pt x="1452371" y="228600"/>
                </a:lnTo>
                <a:lnTo>
                  <a:pt x="1447799" y="233172"/>
                </a:lnTo>
                <a:lnTo>
                  <a:pt x="1447799" y="238505"/>
                </a:lnTo>
                <a:lnTo>
                  <a:pt x="1452371" y="2385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756039" y="4573016"/>
            <a:ext cx="14478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4015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Times New Roman"/>
                <a:cs typeface="Times New Roman"/>
              </a:rPr>
              <a:t>LFS</a:t>
            </a:r>
            <a:r>
              <a:rPr lang="en-US" altLang="zh-CN" b="1" dirty="0">
                <a:latin typeface="Times New Roman"/>
                <a:cs typeface="Times New Roman"/>
              </a:rPr>
              <a:t>R</a:t>
            </a:r>
            <a:r>
              <a:rPr sz="1800" b="1" dirty="0">
                <a:latin typeface="Times New Roman"/>
                <a:cs typeface="Times New Roman"/>
              </a:rPr>
              <a:t>1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445135" y="5257291"/>
            <a:ext cx="127000" cy="396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b="1" spc="-10" dirty="0">
                <a:latin typeface="宋体"/>
                <a:cs typeface="宋体"/>
              </a:rPr>
              <a:t>。</a:t>
            </a:r>
            <a:endParaRPr sz="8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</a:pPr>
            <a:r>
              <a:rPr sz="800" b="1" spc="-10" dirty="0">
                <a:latin typeface="宋体"/>
                <a:cs typeface="宋体"/>
              </a:rPr>
              <a:t>。</a:t>
            </a:r>
            <a:endParaRPr sz="800">
              <a:latin typeface="宋体"/>
              <a:cs typeface="宋体"/>
            </a:endParaRPr>
          </a:p>
          <a:p>
            <a:pPr marL="37465">
              <a:lnSpc>
                <a:spcPct val="100000"/>
              </a:lnSpc>
              <a:spcBef>
                <a:spcPts val="45"/>
              </a:spcBef>
            </a:pPr>
            <a:r>
              <a:rPr sz="800" b="1" spc="-5" dirty="0">
                <a:latin typeface="黑体"/>
                <a:cs typeface="黑体"/>
              </a:rPr>
              <a:t>.</a:t>
            </a:r>
            <a:endParaRPr sz="800">
              <a:latin typeface="黑体"/>
              <a:cs typeface="黑体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756039" y="5759196"/>
            <a:ext cx="1447800" cy="228600"/>
          </a:xfrm>
          <a:custGeom>
            <a:avLst/>
            <a:gdLst/>
            <a:ahLst/>
            <a:cxnLst/>
            <a:rect l="l" t="t" r="r" b="b"/>
            <a:pathLst>
              <a:path w="1447800" h="228600">
                <a:moveTo>
                  <a:pt x="0" y="0"/>
                </a:moveTo>
                <a:lnTo>
                  <a:pt x="0" y="228600"/>
                </a:lnTo>
                <a:lnTo>
                  <a:pt x="1447800" y="228600"/>
                </a:lnTo>
                <a:lnTo>
                  <a:pt x="144779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751467" y="5754623"/>
            <a:ext cx="1457960" cy="238760"/>
          </a:xfrm>
          <a:custGeom>
            <a:avLst/>
            <a:gdLst/>
            <a:ahLst/>
            <a:cxnLst/>
            <a:rect l="l" t="t" r="r" b="b"/>
            <a:pathLst>
              <a:path w="1457960" h="238760">
                <a:moveTo>
                  <a:pt x="1457706" y="238505"/>
                </a:moveTo>
                <a:lnTo>
                  <a:pt x="1457706" y="0"/>
                </a:lnTo>
                <a:lnTo>
                  <a:pt x="0" y="0"/>
                </a:lnTo>
                <a:lnTo>
                  <a:pt x="0" y="238505"/>
                </a:lnTo>
                <a:lnTo>
                  <a:pt x="4571" y="238505"/>
                </a:lnTo>
                <a:lnTo>
                  <a:pt x="4571" y="9905"/>
                </a:lnTo>
                <a:lnTo>
                  <a:pt x="9905" y="4572"/>
                </a:lnTo>
                <a:lnTo>
                  <a:pt x="9905" y="9905"/>
                </a:lnTo>
                <a:lnTo>
                  <a:pt x="1447799" y="9905"/>
                </a:lnTo>
                <a:lnTo>
                  <a:pt x="1447799" y="4572"/>
                </a:lnTo>
                <a:lnTo>
                  <a:pt x="1452371" y="9905"/>
                </a:lnTo>
                <a:lnTo>
                  <a:pt x="1452372" y="238505"/>
                </a:lnTo>
                <a:lnTo>
                  <a:pt x="1457706" y="238505"/>
                </a:lnTo>
                <a:close/>
              </a:path>
              <a:path w="1457960" h="238760">
                <a:moveTo>
                  <a:pt x="9905" y="9905"/>
                </a:moveTo>
                <a:lnTo>
                  <a:pt x="9905" y="4572"/>
                </a:lnTo>
                <a:lnTo>
                  <a:pt x="4571" y="9905"/>
                </a:lnTo>
                <a:lnTo>
                  <a:pt x="9905" y="9905"/>
                </a:lnTo>
                <a:close/>
              </a:path>
              <a:path w="1457960" h="238760">
                <a:moveTo>
                  <a:pt x="9905" y="228600"/>
                </a:moveTo>
                <a:lnTo>
                  <a:pt x="9905" y="9905"/>
                </a:lnTo>
                <a:lnTo>
                  <a:pt x="4571" y="9905"/>
                </a:lnTo>
                <a:lnTo>
                  <a:pt x="4571" y="228600"/>
                </a:lnTo>
                <a:lnTo>
                  <a:pt x="9905" y="228600"/>
                </a:lnTo>
                <a:close/>
              </a:path>
              <a:path w="1457960" h="238760">
                <a:moveTo>
                  <a:pt x="1452372" y="228600"/>
                </a:moveTo>
                <a:lnTo>
                  <a:pt x="4571" y="228600"/>
                </a:lnTo>
                <a:lnTo>
                  <a:pt x="9905" y="233172"/>
                </a:lnTo>
                <a:lnTo>
                  <a:pt x="9905" y="238505"/>
                </a:lnTo>
                <a:lnTo>
                  <a:pt x="1447800" y="238505"/>
                </a:lnTo>
                <a:lnTo>
                  <a:pt x="1447800" y="233172"/>
                </a:lnTo>
                <a:lnTo>
                  <a:pt x="1452372" y="228600"/>
                </a:lnTo>
                <a:close/>
              </a:path>
              <a:path w="1457960" h="238760">
                <a:moveTo>
                  <a:pt x="9905" y="238505"/>
                </a:moveTo>
                <a:lnTo>
                  <a:pt x="9905" y="233172"/>
                </a:lnTo>
                <a:lnTo>
                  <a:pt x="4571" y="228600"/>
                </a:lnTo>
                <a:lnTo>
                  <a:pt x="4571" y="238505"/>
                </a:lnTo>
                <a:lnTo>
                  <a:pt x="9905" y="238505"/>
                </a:lnTo>
                <a:close/>
              </a:path>
              <a:path w="1457960" h="238760">
                <a:moveTo>
                  <a:pt x="1452371" y="9905"/>
                </a:moveTo>
                <a:lnTo>
                  <a:pt x="1447799" y="4572"/>
                </a:lnTo>
                <a:lnTo>
                  <a:pt x="1447799" y="9905"/>
                </a:lnTo>
                <a:lnTo>
                  <a:pt x="1452371" y="9905"/>
                </a:lnTo>
                <a:close/>
              </a:path>
              <a:path w="1457960" h="238760">
                <a:moveTo>
                  <a:pt x="1452372" y="228600"/>
                </a:moveTo>
                <a:lnTo>
                  <a:pt x="1452371" y="9905"/>
                </a:lnTo>
                <a:lnTo>
                  <a:pt x="1447799" y="9905"/>
                </a:lnTo>
                <a:lnTo>
                  <a:pt x="1447800" y="228600"/>
                </a:lnTo>
                <a:lnTo>
                  <a:pt x="1452372" y="228600"/>
                </a:lnTo>
                <a:close/>
              </a:path>
              <a:path w="1457960" h="238760">
                <a:moveTo>
                  <a:pt x="1452372" y="238505"/>
                </a:moveTo>
                <a:lnTo>
                  <a:pt x="1452372" y="228600"/>
                </a:lnTo>
                <a:lnTo>
                  <a:pt x="1447800" y="233172"/>
                </a:lnTo>
                <a:lnTo>
                  <a:pt x="1447800" y="238505"/>
                </a:lnTo>
                <a:lnTo>
                  <a:pt x="1452372" y="2385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2756039" y="5716016"/>
            <a:ext cx="14478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7665">
              <a:lnSpc>
                <a:spcPct val="100000"/>
              </a:lnSpc>
              <a:spcBef>
                <a:spcPts val="100"/>
              </a:spcBef>
            </a:pPr>
            <a:r>
              <a:rPr sz="1800" b="1" dirty="0" err="1">
                <a:latin typeface="Times New Roman"/>
                <a:cs typeface="Times New Roman"/>
              </a:rPr>
              <a:t>LFS</a:t>
            </a:r>
            <a:r>
              <a:rPr lang="en-US" altLang="zh-CN" b="1" dirty="0" err="1">
                <a:latin typeface="Times New Roman"/>
                <a:cs typeface="Times New Roman"/>
              </a:rPr>
              <a:t>R</a:t>
            </a:r>
            <a:r>
              <a:rPr sz="1800" b="1" dirty="0" err="1">
                <a:latin typeface="Times New Roman"/>
                <a:cs typeface="Times New Roman"/>
              </a:rPr>
              <a:t>n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756039" y="4997196"/>
            <a:ext cx="1447800" cy="228600"/>
          </a:xfrm>
          <a:custGeom>
            <a:avLst/>
            <a:gdLst/>
            <a:ahLst/>
            <a:cxnLst/>
            <a:rect l="l" t="t" r="r" b="b"/>
            <a:pathLst>
              <a:path w="1447800" h="228600">
                <a:moveTo>
                  <a:pt x="0" y="0"/>
                </a:moveTo>
                <a:lnTo>
                  <a:pt x="0" y="228600"/>
                </a:lnTo>
                <a:lnTo>
                  <a:pt x="1447799" y="228600"/>
                </a:lnTo>
                <a:lnTo>
                  <a:pt x="144779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751467" y="4992623"/>
            <a:ext cx="1457960" cy="238760"/>
          </a:xfrm>
          <a:custGeom>
            <a:avLst/>
            <a:gdLst/>
            <a:ahLst/>
            <a:cxnLst/>
            <a:rect l="l" t="t" r="r" b="b"/>
            <a:pathLst>
              <a:path w="1457960" h="238760">
                <a:moveTo>
                  <a:pt x="1457706" y="238505"/>
                </a:moveTo>
                <a:lnTo>
                  <a:pt x="1457706" y="0"/>
                </a:lnTo>
                <a:lnTo>
                  <a:pt x="0" y="0"/>
                </a:lnTo>
                <a:lnTo>
                  <a:pt x="0" y="238505"/>
                </a:lnTo>
                <a:lnTo>
                  <a:pt x="4571" y="238505"/>
                </a:lnTo>
                <a:lnTo>
                  <a:pt x="4571" y="9905"/>
                </a:lnTo>
                <a:lnTo>
                  <a:pt x="9905" y="4572"/>
                </a:lnTo>
                <a:lnTo>
                  <a:pt x="9905" y="9905"/>
                </a:lnTo>
                <a:lnTo>
                  <a:pt x="1447799" y="9905"/>
                </a:lnTo>
                <a:lnTo>
                  <a:pt x="1447799" y="4572"/>
                </a:lnTo>
                <a:lnTo>
                  <a:pt x="1452371" y="9905"/>
                </a:lnTo>
                <a:lnTo>
                  <a:pt x="1452371" y="238505"/>
                </a:lnTo>
                <a:lnTo>
                  <a:pt x="1457706" y="238505"/>
                </a:lnTo>
                <a:close/>
              </a:path>
              <a:path w="1457960" h="238760">
                <a:moveTo>
                  <a:pt x="9905" y="9905"/>
                </a:moveTo>
                <a:lnTo>
                  <a:pt x="9905" y="4572"/>
                </a:lnTo>
                <a:lnTo>
                  <a:pt x="4571" y="9905"/>
                </a:lnTo>
                <a:lnTo>
                  <a:pt x="9905" y="9905"/>
                </a:lnTo>
                <a:close/>
              </a:path>
              <a:path w="1457960" h="238760">
                <a:moveTo>
                  <a:pt x="9905" y="228600"/>
                </a:moveTo>
                <a:lnTo>
                  <a:pt x="9905" y="9905"/>
                </a:lnTo>
                <a:lnTo>
                  <a:pt x="4571" y="9905"/>
                </a:lnTo>
                <a:lnTo>
                  <a:pt x="4571" y="228600"/>
                </a:lnTo>
                <a:lnTo>
                  <a:pt x="9905" y="228600"/>
                </a:lnTo>
                <a:close/>
              </a:path>
              <a:path w="1457960" h="238760">
                <a:moveTo>
                  <a:pt x="1452371" y="228600"/>
                </a:moveTo>
                <a:lnTo>
                  <a:pt x="4571" y="228600"/>
                </a:lnTo>
                <a:lnTo>
                  <a:pt x="9905" y="233172"/>
                </a:lnTo>
                <a:lnTo>
                  <a:pt x="9905" y="238505"/>
                </a:lnTo>
                <a:lnTo>
                  <a:pt x="1447799" y="238505"/>
                </a:lnTo>
                <a:lnTo>
                  <a:pt x="1447799" y="233172"/>
                </a:lnTo>
                <a:lnTo>
                  <a:pt x="1452371" y="228600"/>
                </a:lnTo>
                <a:close/>
              </a:path>
              <a:path w="1457960" h="238760">
                <a:moveTo>
                  <a:pt x="9905" y="238505"/>
                </a:moveTo>
                <a:lnTo>
                  <a:pt x="9905" y="233172"/>
                </a:lnTo>
                <a:lnTo>
                  <a:pt x="4571" y="228600"/>
                </a:lnTo>
                <a:lnTo>
                  <a:pt x="4571" y="238505"/>
                </a:lnTo>
                <a:lnTo>
                  <a:pt x="9905" y="238505"/>
                </a:lnTo>
                <a:close/>
              </a:path>
              <a:path w="1457960" h="238760">
                <a:moveTo>
                  <a:pt x="1452371" y="9905"/>
                </a:moveTo>
                <a:lnTo>
                  <a:pt x="1447799" y="4572"/>
                </a:lnTo>
                <a:lnTo>
                  <a:pt x="1447799" y="9905"/>
                </a:lnTo>
                <a:lnTo>
                  <a:pt x="1452371" y="9905"/>
                </a:lnTo>
                <a:close/>
              </a:path>
              <a:path w="1457960" h="238760">
                <a:moveTo>
                  <a:pt x="1452371" y="228600"/>
                </a:moveTo>
                <a:lnTo>
                  <a:pt x="1452371" y="9905"/>
                </a:lnTo>
                <a:lnTo>
                  <a:pt x="1447799" y="9905"/>
                </a:lnTo>
                <a:lnTo>
                  <a:pt x="1447799" y="228600"/>
                </a:lnTo>
                <a:lnTo>
                  <a:pt x="1452371" y="228600"/>
                </a:lnTo>
                <a:close/>
              </a:path>
              <a:path w="1457960" h="238760">
                <a:moveTo>
                  <a:pt x="1452371" y="238505"/>
                </a:moveTo>
                <a:lnTo>
                  <a:pt x="1452371" y="228600"/>
                </a:lnTo>
                <a:lnTo>
                  <a:pt x="1447799" y="233172"/>
                </a:lnTo>
                <a:lnTo>
                  <a:pt x="1447799" y="238505"/>
                </a:lnTo>
                <a:lnTo>
                  <a:pt x="1452371" y="2385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2756039" y="4954016"/>
            <a:ext cx="14478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4015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Times New Roman"/>
                <a:cs typeface="Times New Roman"/>
              </a:rPr>
              <a:t>LFS</a:t>
            </a:r>
            <a:r>
              <a:rPr lang="en-US" altLang="zh-CN" b="1" dirty="0">
                <a:latin typeface="Times New Roman"/>
                <a:cs typeface="Times New Roman"/>
              </a:rPr>
              <a:t>R</a:t>
            </a:r>
            <a:r>
              <a:rPr sz="1800" b="1" dirty="0">
                <a:latin typeface="Times New Roman"/>
                <a:cs typeface="Times New Roman"/>
              </a:rPr>
              <a:t>2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4203839" y="4654296"/>
            <a:ext cx="1143000" cy="76200"/>
          </a:xfrm>
          <a:custGeom>
            <a:avLst/>
            <a:gdLst/>
            <a:ahLst/>
            <a:cxnLst/>
            <a:rect l="l" t="t" r="r" b="b"/>
            <a:pathLst>
              <a:path w="1143000" h="76200">
                <a:moveTo>
                  <a:pt x="1079753" y="43433"/>
                </a:moveTo>
                <a:lnTo>
                  <a:pt x="1079753" y="33528"/>
                </a:lnTo>
                <a:lnTo>
                  <a:pt x="0" y="33528"/>
                </a:lnTo>
                <a:lnTo>
                  <a:pt x="0" y="43433"/>
                </a:lnTo>
                <a:lnTo>
                  <a:pt x="1079753" y="43433"/>
                </a:lnTo>
                <a:close/>
              </a:path>
              <a:path w="1143000" h="76200">
                <a:moveTo>
                  <a:pt x="1143000" y="38100"/>
                </a:moveTo>
                <a:lnTo>
                  <a:pt x="1066800" y="0"/>
                </a:lnTo>
                <a:lnTo>
                  <a:pt x="1066800" y="33528"/>
                </a:lnTo>
                <a:lnTo>
                  <a:pt x="1079753" y="33528"/>
                </a:lnTo>
                <a:lnTo>
                  <a:pt x="1079753" y="69723"/>
                </a:lnTo>
                <a:lnTo>
                  <a:pt x="1143000" y="38100"/>
                </a:lnTo>
                <a:close/>
              </a:path>
              <a:path w="1143000" h="76200">
                <a:moveTo>
                  <a:pt x="1079753" y="69723"/>
                </a:moveTo>
                <a:lnTo>
                  <a:pt x="1079753" y="43433"/>
                </a:lnTo>
                <a:lnTo>
                  <a:pt x="1066800" y="43433"/>
                </a:lnTo>
                <a:lnTo>
                  <a:pt x="1066800" y="76200"/>
                </a:lnTo>
                <a:lnTo>
                  <a:pt x="1079753" y="697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203839" y="5035296"/>
            <a:ext cx="1143000" cy="76200"/>
          </a:xfrm>
          <a:custGeom>
            <a:avLst/>
            <a:gdLst/>
            <a:ahLst/>
            <a:cxnLst/>
            <a:rect l="l" t="t" r="r" b="b"/>
            <a:pathLst>
              <a:path w="1143000" h="76200">
                <a:moveTo>
                  <a:pt x="1079753" y="43433"/>
                </a:moveTo>
                <a:lnTo>
                  <a:pt x="1079753" y="33528"/>
                </a:lnTo>
                <a:lnTo>
                  <a:pt x="0" y="33528"/>
                </a:lnTo>
                <a:lnTo>
                  <a:pt x="0" y="43433"/>
                </a:lnTo>
                <a:lnTo>
                  <a:pt x="1079753" y="43433"/>
                </a:lnTo>
                <a:close/>
              </a:path>
              <a:path w="1143000" h="76200">
                <a:moveTo>
                  <a:pt x="1143000" y="38100"/>
                </a:moveTo>
                <a:lnTo>
                  <a:pt x="1066800" y="0"/>
                </a:lnTo>
                <a:lnTo>
                  <a:pt x="1066800" y="33528"/>
                </a:lnTo>
                <a:lnTo>
                  <a:pt x="1079753" y="33528"/>
                </a:lnTo>
                <a:lnTo>
                  <a:pt x="1079753" y="69723"/>
                </a:lnTo>
                <a:lnTo>
                  <a:pt x="1143000" y="38100"/>
                </a:lnTo>
                <a:close/>
              </a:path>
              <a:path w="1143000" h="76200">
                <a:moveTo>
                  <a:pt x="1079753" y="69723"/>
                </a:moveTo>
                <a:lnTo>
                  <a:pt x="1079753" y="43433"/>
                </a:lnTo>
                <a:lnTo>
                  <a:pt x="1066800" y="43433"/>
                </a:lnTo>
                <a:lnTo>
                  <a:pt x="1066800" y="76200"/>
                </a:lnTo>
                <a:lnTo>
                  <a:pt x="1079753" y="697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203839" y="5797296"/>
            <a:ext cx="1143000" cy="76200"/>
          </a:xfrm>
          <a:custGeom>
            <a:avLst/>
            <a:gdLst/>
            <a:ahLst/>
            <a:cxnLst/>
            <a:rect l="l" t="t" r="r" b="b"/>
            <a:pathLst>
              <a:path w="1143000" h="76200">
                <a:moveTo>
                  <a:pt x="1079753" y="43433"/>
                </a:moveTo>
                <a:lnTo>
                  <a:pt x="1079753" y="33528"/>
                </a:lnTo>
                <a:lnTo>
                  <a:pt x="0" y="33528"/>
                </a:lnTo>
                <a:lnTo>
                  <a:pt x="0" y="43433"/>
                </a:lnTo>
                <a:lnTo>
                  <a:pt x="1079753" y="43433"/>
                </a:lnTo>
                <a:close/>
              </a:path>
              <a:path w="1143000" h="76200">
                <a:moveTo>
                  <a:pt x="1143000" y="38100"/>
                </a:moveTo>
                <a:lnTo>
                  <a:pt x="1066800" y="0"/>
                </a:lnTo>
                <a:lnTo>
                  <a:pt x="1066800" y="33528"/>
                </a:lnTo>
                <a:lnTo>
                  <a:pt x="1079753" y="33528"/>
                </a:lnTo>
                <a:lnTo>
                  <a:pt x="1079753" y="69723"/>
                </a:lnTo>
                <a:lnTo>
                  <a:pt x="1143000" y="38100"/>
                </a:lnTo>
                <a:close/>
              </a:path>
              <a:path w="1143000" h="76200">
                <a:moveTo>
                  <a:pt x="1079753" y="69723"/>
                </a:moveTo>
                <a:lnTo>
                  <a:pt x="1079753" y="43433"/>
                </a:lnTo>
                <a:lnTo>
                  <a:pt x="1066800" y="43433"/>
                </a:lnTo>
                <a:lnTo>
                  <a:pt x="1066800" y="76200"/>
                </a:lnTo>
                <a:lnTo>
                  <a:pt x="1079753" y="697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346839" y="4616196"/>
            <a:ext cx="533400" cy="1371600"/>
          </a:xfrm>
          <a:custGeom>
            <a:avLst/>
            <a:gdLst/>
            <a:ahLst/>
            <a:cxnLst/>
            <a:rect l="l" t="t" r="r" b="b"/>
            <a:pathLst>
              <a:path w="533400" h="1371600">
                <a:moveTo>
                  <a:pt x="0" y="0"/>
                </a:moveTo>
                <a:lnTo>
                  <a:pt x="0" y="1371600"/>
                </a:lnTo>
                <a:lnTo>
                  <a:pt x="533400" y="1371600"/>
                </a:lnTo>
                <a:lnTo>
                  <a:pt x="53340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342267" y="4611623"/>
            <a:ext cx="543560" cy="1381760"/>
          </a:xfrm>
          <a:custGeom>
            <a:avLst/>
            <a:gdLst/>
            <a:ahLst/>
            <a:cxnLst/>
            <a:rect l="l" t="t" r="r" b="b"/>
            <a:pathLst>
              <a:path w="543560" h="1381760">
                <a:moveTo>
                  <a:pt x="543306" y="1381505"/>
                </a:moveTo>
                <a:lnTo>
                  <a:pt x="543306" y="0"/>
                </a:lnTo>
                <a:lnTo>
                  <a:pt x="0" y="0"/>
                </a:lnTo>
                <a:lnTo>
                  <a:pt x="0" y="1381505"/>
                </a:lnTo>
                <a:lnTo>
                  <a:pt x="4572" y="1381505"/>
                </a:lnTo>
                <a:lnTo>
                  <a:pt x="4572" y="9905"/>
                </a:lnTo>
                <a:lnTo>
                  <a:pt x="9905" y="4572"/>
                </a:lnTo>
                <a:lnTo>
                  <a:pt x="9905" y="9905"/>
                </a:lnTo>
                <a:lnTo>
                  <a:pt x="533400" y="9905"/>
                </a:lnTo>
                <a:lnTo>
                  <a:pt x="533400" y="4572"/>
                </a:lnTo>
                <a:lnTo>
                  <a:pt x="537972" y="9905"/>
                </a:lnTo>
                <a:lnTo>
                  <a:pt x="537972" y="1381505"/>
                </a:lnTo>
                <a:lnTo>
                  <a:pt x="543306" y="1381505"/>
                </a:lnTo>
                <a:close/>
              </a:path>
              <a:path w="543560" h="1381760">
                <a:moveTo>
                  <a:pt x="9905" y="9905"/>
                </a:moveTo>
                <a:lnTo>
                  <a:pt x="9905" y="4572"/>
                </a:lnTo>
                <a:lnTo>
                  <a:pt x="4572" y="9905"/>
                </a:lnTo>
                <a:lnTo>
                  <a:pt x="9905" y="9905"/>
                </a:lnTo>
                <a:close/>
              </a:path>
              <a:path w="543560" h="1381760">
                <a:moveTo>
                  <a:pt x="9906" y="1371600"/>
                </a:moveTo>
                <a:lnTo>
                  <a:pt x="9905" y="9905"/>
                </a:lnTo>
                <a:lnTo>
                  <a:pt x="4572" y="9905"/>
                </a:lnTo>
                <a:lnTo>
                  <a:pt x="4572" y="1371600"/>
                </a:lnTo>
                <a:lnTo>
                  <a:pt x="9906" y="1371600"/>
                </a:lnTo>
                <a:close/>
              </a:path>
              <a:path w="543560" h="1381760">
                <a:moveTo>
                  <a:pt x="537972" y="1371600"/>
                </a:moveTo>
                <a:lnTo>
                  <a:pt x="4572" y="1371600"/>
                </a:lnTo>
                <a:lnTo>
                  <a:pt x="9906" y="1376172"/>
                </a:lnTo>
                <a:lnTo>
                  <a:pt x="9906" y="1381505"/>
                </a:lnTo>
                <a:lnTo>
                  <a:pt x="533400" y="1381505"/>
                </a:lnTo>
                <a:lnTo>
                  <a:pt x="533400" y="1376172"/>
                </a:lnTo>
                <a:lnTo>
                  <a:pt x="537972" y="1371600"/>
                </a:lnTo>
                <a:close/>
              </a:path>
              <a:path w="543560" h="1381760">
                <a:moveTo>
                  <a:pt x="9906" y="1381505"/>
                </a:moveTo>
                <a:lnTo>
                  <a:pt x="9906" y="1376172"/>
                </a:lnTo>
                <a:lnTo>
                  <a:pt x="4572" y="1371600"/>
                </a:lnTo>
                <a:lnTo>
                  <a:pt x="4572" y="1381505"/>
                </a:lnTo>
                <a:lnTo>
                  <a:pt x="9906" y="1381505"/>
                </a:lnTo>
                <a:close/>
              </a:path>
              <a:path w="543560" h="1381760">
                <a:moveTo>
                  <a:pt x="537972" y="9905"/>
                </a:moveTo>
                <a:lnTo>
                  <a:pt x="533400" y="4572"/>
                </a:lnTo>
                <a:lnTo>
                  <a:pt x="533400" y="9905"/>
                </a:lnTo>
                <a:lnTo>
                  <a:pt x="537972" y="9905"/>
                </a:lnTo>
                <a:close/>
              </a:path>
              <a:path w="543560" h="1381760">
                <a:moveTo>
                  <a:pt x="537972" y="1371600"/>
                </a:moveTo>
                <a:lnTo>
                  <a:pt x="537972" y="9905"/>
                </a:lnTo>
                <a:lnTo>
                  <a:pt x="533400" y="9905"/>
                </a:lnTo>
                <a:lnTo>
                  <a:pt x="533400" y="1371600"/>
                </a:lnTo>
                <a:lnTo>
                  <a:pt x="537972" y="1371600"/>
                </a:lnTo>
                <a:close/>
              </a:path>
              <a:path w="543560" h="1381760">
                <a:moveTo>
                  <a:pt x="537972" y="1381505"/>
                </a:moveTo>
                <a:lnTo>
                  <a:pt x="537972" y="1371600"/>
                </a:lnTo>
                <a:lnTo>
                  <a:pt x="533400" y="1376172"/>
                </a:lnTo>
                <a:lnTo>
                  <a:pt x="533400" y="1381505"/>
                </a:lnTo>
                <a:lnTo>
                  <a:pt x="537972" y="13815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5346839" y="5128514"/>
            <a:ext cx="53340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latin typeface="Times New Roman"/>
                <a:cs typeface="Times New Roman"/>
              </a:rPr>
              <a:t>F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5880239" y="5238750"/>
            <a:ext cx="1066800" cy="127635"/>
          </a:xfrm>
          <a:custGeom>
            <a:avLst/>
            <a:gdLst/>
            <a:ahLst/>
            <a:cxnLst/>
            <a:rect l="l" t="t" r="r" b="b"/>
            <a:pathLst>
              <a:path w="1066800" h="127635">
                <a:moveTo>
                  <a:pt x="952499" y="74675"/>
                </a:moveTo>
                <a:lnTo>
                  <a:pt x="952499" y="52577"/>
                </a:lnTo>
                <a:lnTo>
                  <a:pt x="0" y="52578"/>
                </a:lnTo>
                <a:lnTo>
                  <a:pt x="0" y="74676"/>
                </a:lnTo>
                <a:lnTo>
                  <a:pt x="952499" y="74675"/>
                </a:lnTo>
                <a:close/>
              </a:path>
              <a:path w="1066800" h="127635">
                <a:moveTo>
                  <a:pt x="1066787" y="63246"/>
                </a:moveTo>
                <a:lnTo>
                  <a:pt x="940295" y="0"/>
                </a:lnTo>
                <a:lnTo>
                  <a:pt x="940295" y="52577"/>
                </a:lnTo>
                <a:lnTo>
                  <a:pt x="952499" y="52577"/>
                </a:lnTo>
                <a:lnTo>
                  <a:pt x="952499" y="121078"/>
                </a:lnTo>
                <a:lnTo>
                  <a:pt x="1066787" y="63246"/>
                </a:lnTo>
                <a:close/>
              </a:path>
              <a:path w="1066800" h="127635">
                <a:moveTo>
                  <a:pt x="952499" y="121078"/>
                </a:moveTo>
                <a:lnTo>
                  <a:pt x="952499" y="74675"/>
                </a:lnTo>
                <a:lnTo>
                  <a:pt x="940295" y="74675"/>
                </a:lnTo>
                <a:lnTo>
                  <a:pt x="940295" y="127253"/>
                </a:lnTo>
                <a:lnTo>
                  <a:pt x="952499" y="12107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7026535" y="5101082"/>
            <a:ext cx="124206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latin typeface="宋体"/>
                <a:cs typeface="宋体"/>
              </a:rPr>
              <a:t>密钥序列</a:t>
            </a:r>
            <a:r>
              <a:rPr sz="2000" b="1" spc="-5" dirty="0">
                <a:latin typeface="Times New Roman"/>
                <a:cs typeface="Times New Roman"/>
              </a:rPr>
              <a:t>K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 spc="-5" dirty="0"/>
              <a:t>10</a:t>
            </a:fld>
            <a:endParaRPr spc="-5" dirty="0"/>
          </a:p>
        </p:txBody>
      </p:sp>
      <p:sp>
        <p:nvSpPr>
          <p:cNvPr id="30" name="object 30"/>
          <p:cNvSpPr txBox="1"/>
          <p:nvPr/>
        </p:nvSpPr>
        <p:spPr>
          <a:xfrm>
            <a:off x="8242687" y="5248147"/>
            <a:ext cx="73025" cy="2286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300" b="1" spc="5" dirty="0">
                <a:latin typeface="Times New Roman"/>
                <a:cs typeface="Times New Roman"/>
              </a:rPr>
              <a:t>i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279531" y="1566164"/>
            <a:ext cx="237363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0000FF"/>
                </a:solidFill>
                <a:latin typeface="宋体"/>
                <a:cs typeface="宋体"/>
              </a:rPr>
              <a:t>一般由</a:t>
            </a:r>
            <a:r>
              <a:rPr sz="1800" b="1" dirty="0">
                <a:solidFill>
                  <a:srgbClr val="0000FF"/>
                </a:solidFill>
                <a:latin typeface="Arial"/>
                <a:cs typeface="Arial"/>
              </a:rPr>
              <a:t>m-</a:t>
            </a:r>
            <a:r>
              <a:rPr sz="1800" b="1" dirty="0">
                <a:solidFill>
                  <a:srgbClr val="0000FF"/>
                </a:solidFill>
                <a:latin typeface="宋体"/>
                <a:cs typeface="宋体"/>
              </a:rPr>
              <a:t>序列生成器构 成，提供若干周期大、 </a:t>
            </a:r>
            <a:r>
              <a:rPr sz="1800" b="1" spc="-5" dirty="0">
                <a:solidFill>
                  <a:srgbClr val="0000FF"/>
                </a:solidFill>
                <a:latin typeface="宋体"/>
                <a:cs typeface="宋体"/>
              </a:rPr>
              <a:t>分布特性好</a:t>
            </a:r>
            <a:r>
              <a:rPr sz="1800" b="1" spc="5" dirty="0">
                <a:solidFill>
                  <a:srgbClr val="0000FF"/>
                </a:solidFill>
                <a:latin typeface="宋体"/>
                <a:cs typeface="宋体"/>
              </a:rPr>
              <a:t>的</a:t>
            </a:r>
            <a:r>
              <a:rPr sz="1800" b="1" spc="-5" dirty="0">
                <a:solidFill>
                  <a:srgbClr val="0000FF"/>
                </a:solidFill>
                <a:latin typeface="宋体"/>
                <a:cs typeface="宋体"/>
              </a:rPr>
              <a:t>序列。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6799459" y="1305559"/>
            <a:ext cx="278511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0000FF"/>
                </a:solidFill>
                <a:latin typeface="宋体"/>
                <a:cs typeface="宋体"/>
              </a:rPr>
              <a:t>把产生的多条驱动序列综合 在一起的一些非线性编码手 段，目的是有效地破坏和掩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6799459" y="2128520"/>
            <a:ext cx="2785110" cy="563880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 marR="5080">
              <a:lnSpc>
                <a:spcPts val="2080"/>
              </a:lnSpc>
              <a:spcBef>
                <a:spcPts val="235"/>
              </a:spcBef>
            </a:pPr>
            <a:r>
              <a:rPr sz="1800" b="1" dirty="0">
                <a:solidFill>
                  <a:srgbClr val="0000FF"/>
                </a:solidFill>
                <a:latin typeface="宋体"/>
                <a:cs typeface="宋体"/>
              </a:rPr>
              <a:t>盖多条驱动序列中存在的规 律或关系，提高复杂度。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35" name="object 2">
            <a:extLst>
              <a:ext uri="{FF2B5EF4-FFF2-40B4-BE49-F238E27FC236}">
                <a16:creationId xmlns:a16="http://schemas.microsoft.com/office/drawing/2014/main" id="{673F512E-3467-4094-AA47-3821EA75B7DC}"/>
              </a:ext>
            </a:extLst>
          </p:cNvPr>
          <p:cNvSpPr txBox="1">
            <a:spLocks/>
          </p:cNvSpPr>
          <p:nvPr/>
        </p:nvSpPr>
        <p:spPr>
          <a:xfrm>
            <a:off x="1282580" y="694436"/>
            <a:ext cx="4603248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3200" b="1" i="0">
                <a:solidFill>
                  <a:schemeClr val="tx1"/>
                </a:solidFill>
                <a:latin typeface="黑体"/>
                <a:ea typeface="+mj-ea"/>
                <a:cs typeface="黑体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zh-CN" altLang="en-US" kern="0" spc="-5" dirty="0">
                <a:latin typeface="黑体" panose="02010609060101010101" pitchFamily="49" charset="-122"/>
                <a:ea typeface="黑体" panose="02010609060101010101" pitchFamily="49" charset="-122"/>
              </a:rPr>
              <a:t>密钥序列产生器的分解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2579" y="694436"/>
            <a:ext cx="5733415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 err="1"/>
              <a:t>线性反馈移位</a:t>
            </a:r>
            <a:r>
              <a:rPr lang="zh-CN" altLang="en-US" spc="-5" dirty="0">
                <a:latin typeface="黑体" panose="02010609060101010101" pitchFamily="49" charset="-122"/>
                <a:ea typeface="黑体" panose="02010609060101010101" pitchFamily="49" charset="-122"/>
              </a:rPr>
              <a:t>寄</a:t>
            </a:r>
            <a:r>
              <a:rPr spc="-5" dirty="0" err="1"/>
              <a:t>存器理论的简介</a:t>
            </a:r>
            <a:endParaRPr spc="-5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 spc="-5" dirty="0"/>
              <a:t>11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1653673" y="1724025"/>
            <a:ext cx="7737475" cy="4305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80085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宋体"/>
                <a:cs typeface="宋体"/>
              </a:rPr>
              <a:t>序列密码的关键是设计一个随机性好的密钥流发生</a:t>
            </a:r>
            <a:endParaRPr sz="2400" dirty="0">
              <a:latin typeface="宋体"/>
              <a:cs typeface="宋体"/>
            </a:endParaRPr>
          </a:p>
          <a:p>
            <a:pPr marL="12700" marR="365760">
              <a:lnSpc>
                <a:spcPct val="175000"/>
              </a:lnSpc>
            </a:pPr>
            <a:r>
              <a:rPr sz="2400" b="1" dirty="0">
                <a:latin typeface="宋体"/>
                <a:cs typeface="宋体"/>
              </a:rPr>
              <a:t>器，为了研究密钥流发生器，挪威政府的首席密码学家  </a:t>
            </a:r>
            <a:r>
              <a:rPr sz="2400" b="1" spc="-5" dirty="0">
                <a:latin typeface="Arial"/>
                <a:cs typeface="Arial"/>
              </a:rPr>
              <a:t>Ernst</a:t>
            </a:r>
            <a:r>
              <a:rPr sz="2400" b="1" spc="-3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Selmer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spc="-5" dirty="0">
                <a:latin typeface="宋体"/>
                <a:cs typeface="宋体"/>
              </a:rPr>
              <a:t>于</a:t>
            </a:r>
            <a:r>
              <a:rPr sz="2400" b="1" spc="-5" dirty="0">
                <a:latin typeface="Arial"/>
                <a:cs typeface="Arial"/>
              </a:rPr>
              <a:t>1965</a:t>
            </a:r>
            <a:r>
              <a:rPr sz="2400" b="1" dirty="0">
                <a:latin typeface="宋体"/>
                <a:cs typeface="宋体"/>
              </a:rPr>
              <a:t>年提出了移位寄存器理论，它是 序列密码中研究随机密钥流的主要数学工具。</a:t>
            </a:r>
            <a:endParaRPr sz="2400" dirty="0">
              <a:latin typeface="宋体"/>
              <a:cs typeface="宋体"/>
            </a:endParaRPr>
          </a:p>
          <a:p>
            <a:pPr marL="12700" marR="5080" indent="667385">
              <a:lnSpc>
                <a:spcPct val="175000"/>
              </a:lnSpc>
              <a:spcBef>
                <a:spcPts val="575"/>
              </a:spcBef>
            </a:pPr>
            <a:r>
              <a:rPr sz="2400" b="1" dirty="0">
                <a:latin typeface="宋体"/>
                <a:cs typeface="宋体"/>
              </a:rPr>
              <a:t>尤其，线性反馈移位寄存器因其实现简单、速度快、 有较为成熟的理论等优点而成为构造密码流生成器的最 </a:t>
            </a:r>
            <a:r>
              <a:rPr sz="2400" b="1" spc="-5" dirty="0">
                <a:latin typeface="宋体"/>
                <a:cs typeface="宋体"/>
              </a:rPr>
              <a:t>重要的部件之一。</a:t>
            </a:r>
            <a:endParaRPr sz="2400" dirty="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501273" y="1713990"/>
            <a:ext cx="8348980" cy="83058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R="86360" algn="ctr">
              <a:lnSpc>
                <a:spcPct val="100000"/>
              </a:lnSpc>
              <a:spcBef>
                <a:spcPts val="385"/>
              </a:spcBef>
            </a:pPr>
            <a:r>
              <a:rPr sz="2400" b="1" spc="-5" dirty="0">
                <a:latin typeface="宋体"/>
                <a:cs typeface="宋体"/>
              </a:rPr>
              <a:t>反馈移位寄存</a:t>
            </a:r>
            <a:r>
              <a:rPr sz="2400" b="1" spc="-10" dirty="0">
                <a:latin typeface="宋体"/>
                <a:cs typeface="宋体"/>
              </a:rPr>
              <a:t>器</a:t>
            </a:r>
            <a:r>
              <a:rPr sz="2400" b="1" spc="-5" dirty="0">
                <a:latin typeface="Arial"/>
                <a:cs typeface="Arial"/>
              </a:rPr>
              <a:t>(feedback</a:t>
            </a:r>
            <a:r>
              <a:rPr sz="2400" b="1" spc="1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shift</a:t>
            </a:r>
            <a:r>
              <a:rPr sz="2400" b="1" spc="-10" dirty="0">
                <a:latin typeface="Arial"/>
                <a:cs typeface="Arial"/>
              </a:rPr>
              <a:t> </a:t>
            </a:r>
            <a:r>
              <a:rPr sz="2400" b="1" spc="-15" dirty="0">
                <a:latin typeface="Arial"/>
                <a:cs typeface="Arial"/>
              </a:rPr>
              <a:t>register,FSR)</a:t>
            </a:r>
            <a:r>
              <a:rPr sz="2400" b="1" spc="-5" dirty="0">
                <a:latin typeface="宋体"/>
                <a:cs typeface="宋体"/>
              </a:rPr>
              <a:t>是由</a:t>
            </a:r>
            <a:r>
              <a:rPr sz="2400" b="1" dirty="0">
                <a:latin typeface="Arial"/>
                <a:cs typeface="Arial"/>
              </a:rPr>
              <a:t>n</a:t>
            </a:r>
            <a:r>
              <a:rPr sz="2400" b="1" spc="-10" dirty="0">
                <a:latin typeface="宋体"/>
                <a:cs typeface="宋体"/>
              </a:rPr>
              <a:t>位</a:t>
            </a:r>
            <a:endParaRPr sz="2400" dirty="0">
              <a:latin typeface="宋体"/>
              <a:cs typeface="宋体"/>
            </a:endParaRPr>
          </a:p>
          <a:p>
            <a:pPr algn="ctr">
              <a:lnSpc>
                <a:spcPct val="100000"/>
              </a:lnSpc>
              <a:spcBef>
                <a:spcPts val="290"/>
              </a:spcBef>
            </a:pPr>
            <a:r>
              <a:rPr sz="2400" b="1" dirty="0">
                <a:latin typeface="宋体"/>
                <a:cs typeface="宋体"/>
              </a:rPr>
              <a:t>的寄存器和反馈函</a:t>
            </a:r>
            <a:r>
              <a:rPr sz="2400" b="1" spc="-5" dirty="0">
                <a:latin typeface="宋体"/>
                <a:cs typeface="宋体"/>
              </a:rPr>
              <a:t>数</a:t>
            </a:r>
            <a:r>
              <a:rPr sz="2400" b="1" spc="-5" dirty="0">
                <a:latin typeface="Arial"/>
                <a:cs typeface="Arial"/>
              </a:rPr>
              <a:t>(feedback</a:t>
            </a:r>
            <a:r>
              <a:rPr sz="2400" b="1" spc="-7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function)</a:t>
            </a:r>
            <a:r>
              <a:rPr sz="2400" b="1" dirty="0">
                <a:latin typeface="宋体"/>
                <a:cs typeface="宋体"/>
              </a:rPr>
              <a:t>组成，如下图所示，</a:t>
            </a:r>
            <a:endParaRPr sz="2400" dirty="0">
              <a:latin typeface="宋体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01273" y="2555238"/>
            <a:ext cx="66408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Arial"/>
                <a:cs typeface="Arial"/>
              </a:rPr>
              <a:t>n</a:t>
            </a:r>
            <a:r>
              <a:rPr sz="2400" b="1" dirty="0">
                <a:latin typeface="宋体"/>
                <a:cs typeface="宋体"/>
              </a:rPr>
              <a:t>位的寄存器中的初始值称</a:t>
            </a:r>
            <a:r>
              <a:rPr sz="2400" b="1" spc="-5" dirty="0">
                <a:latin typeface="宋体"/>
                <a:cs typeface="宋体"/>
              </a:rPr>
              <a:t>为</a:t>
            </a:r>
            <a:r>
              <a:rPr sz="2400" b="1" dirty="0">
                <a:solidFill>
                  <a:srgbClr val="FD1813"/>
                </a:solidFill>
                <a:latin typeface="宋体"/>
                <a:cs typeface="宋体"/>
              </a:rPr>
              <a:t>移位寄存器的初态</a:t>
            </a:r>
            <a:r>
              <a:rPr sz="2400" b="1" spc="-10" dirty="0">
                <a:latin typeface="宋体"/>
                <a:cs typeface="宋体"/>
              </a:rPr>
              <a:t>。</a:t>
            </a:r>
            <a:endParaRPr sz="2400" dirty="0">
              <a:latin typeface="宋体"/>
              <a:cs typeface="宋体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137039" y="3244595"/>
            <a:ext cx="609600" cy="533400"/>
          </a:xfrm>
          <a:custGeom>
            <a:avLst/>
            <a:gdLst/>
            <a:ahLst/>
            <a:cxnLst/>
            <a:rect l="l" t="t" r="r" b="b"/>
            <a:pathLst>
              <a:path w="609600" h="533400">
                <a:moveTo>
                  <a:pt x="0" y="0"/>
                </a:moveTo>
                <a:lnTo>
                  <a:pt x="0" y="533400"/>
                </a:lnTo>
                <a:lnTo>
                  <a:pt x="609599" y="533400"/>
                </a:lnTo>
                <a:lnTo>
                  <a:pt x="609599" y="0"/>
                </a:lnTo>
                <a:lnTo>
                  <a:pt x="0" y="0"/>
                </a:lnTo>
                <a:close/>
              </a:path>
            </a:pathLst>
          </a:custGeom>
          <a:solidFill>
            <a:srgbClr val="C6CE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132467" y="3240023"/>
            <a:ext cx="619760" cy="543560"/>
          </a:xfrm>
          <a:custGeom>
            <a:avLst/>
            <a:gdLst/>
            <a:ahLst/>
            <a:cxnLst/>
            <a:rect l="l" t="t" r="r" b="b"/>
            <a:pathLst>
              <a:path w="619760" h="543560">
                <a:moveTo>
                  <a:pt x="619506" y="543306"/>
                </a:moveTo>
                <a:lnTo>
                  <a:pt x="619506" y="0"/>
                </a:lnTo>
                <a:lnTo>
                  <a:pt x="0" y="0"/>
                </a:lnTo>
                <a:lnTo>
                  <a:pt x="0" y="543306"/>
                </a:lnTo>
                <a:lnTo>
                  <a:pt x="4571" y="543306"/>
                </a:lnTo>
                <a:lnTo>
                  <a:pt x="4571" y="9906"/>
                </a:lnTo>
                <a:lnTo>
                  <a:pt x="9906" y="4572"/>
                </a:lnTo>
                <a:lnTo>
                  <a:pt x="9906" y="9906"/>
                </a:lnTo>
                <a:lnTo>
                  <a:pt x="609599" y="9906"/>
                </a:lnTo>
                <a:lnTo>
                  <a:pt x="609599" y="4572"/>
                </a:lnTo>
                <a:lnTo>
                  <a:pt x="614171" y="9906"/>
                </a:lnTo>
                <a:lnTo>
                  <a:pt x="614171" y="543306"/>
                </a:lnTo>
                <a:lnTo>
                  <a:pt x="619506" y="543306"/>
                </a:lnTo>
                <a:close/>
              </a:path>
              <a:path w="619760" h="543560">
                <a:moveTo>
                  <a:pt x="9906" y="9906"/>
                </a:moveTo>
                <a:lnTo>
                  <a:pt x="9906" y="4572"/>
                </a:lnTo>
                <a:lnTo>
                  <a:pt x="4571" y="9906"/>
                </a:lnTo>
                <a:lnTo>
                  <a:pt x="9906" y="9906"/>
                </a:lnTo>
                <a:close/>
              </a:path>
              <a:path w="619760" h="543560">
                <a:moveTo>
                  <a:pt x="9906" y="533400"/>
                </a:moveTo>
                <a:lnTo>
                  <a:pt x="9906" y="9906"/>
                </a:lnTo>
                <a:lnTo>
                  <a:pt x="4571" y="9906"/>
                </a:lnTo>
                <a:lnTo>
                  <a:pt x="4571" y="533400"/>
                </a:lnTo>
                <a:lnTo>
                  <a:pt x="9906" y="533400"/>
                </a:lnTo>
                <a:close/>
              </a:path>
              <a:path w="619760" h="543560">
                <a:moveTo>
                  <a:pt x="614171" y="533400"/>
                </a:moveTo>
                <a:lnTo>
                  <a:pt x="4571" y="533400"/>
                </a:lnTo>
                <a:lnTo>
                  <a:pt x="9906" y="537972"/>
                </a:lnTo>
                <a:lnTo>
                  <a:pt x="9906" y="543306"/>
                </a:lnTo>
                <a:lnTo>
                  <a:pt x="609599" y="543306"/>
                </a:lnTo>
                <a:lnTo>
                  <a:pt x="609599" y="537972"/>
                </a:lnTo>
                <a:lnTo>
                  <a:pt x="614171" y="533400"/>
                </a:lnTo>
                <a:close/>
              </a:path>
              <a:path w="619760" h="543560">
                <a:moveTo>
                  <a:pt x="9906" y="543306"/>
                </a:moveTo>
                <a:lnTo>
                  <a:pt x="9906" y="537972"/>
                </a:lnTo>
                <a:lnTo>
                  <a:pt x="4571" y="533400"/>
                </a:lnTo>
                <a:lnTo>
                  <a:pt x="4571" y="543306"/>
                </a:lnTo>
                <a:lnTo>
                  <a:pt x="9906" y="543306"/>
                </a:lnTo>
                <a:close/>
              </a:path>
              <a:path w="619760" h="543560">
                <a:moveTo>
                  <a:pt x="614171" y="9906"/>
                </a:moveTo>
                <a:lnTo>
                  <a:pt x="609599" y="4572"/>
                </a:lnTo>
                <a:lnTo>
                  <a:pt x="609599" y="9906"/>
                </a:lnTo>
                <a:lnTo>
                  <a:pt x="614171" y="9906"/>
                </a:lnTo>
                <a:close/>
              </a:path>
              <a:path w="619760" h="543560">
                <a:moveTo>
                  <a:pt x="614171" y="533400"/>
                </a:moveTo>
                <a:lnTo>
                  <a:pt x="614171" y="9906"/>
                </a:lnTo>
                <a:lnTo>
                  <a:pt x="609599" y="9906"/>
                </a:lnTo>
                <a:lnTo>
                  <a:pt x="609599" y="533400"/>
                </a:lnTo>
                <a:lnTo>
                  <a:pt x="614171" y="533400"/>
                </a:lnTo>
                <a:close/>
              </a:path>
              <a:path w="619760" h="543560">
                <a:moveTo>
                  <a:pt x="614171" y="543306"/>
                </a:moveTo>
                <a:lnTo>
                  <a:pt x="614171" y="533400"/>
                </a:lnTo>
                <a:lnTo>
                  <a:pt x="609599" y="537972"/>
                </a:lnTo>
                <a:lnTo>
                  <a:pt x="609599" y="543306"/>
                </a:lnTo>
                <a:lnTo>
                  <a:pt x="614171" y="5433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746639" y="3244595"/>
            <a:ext cx="609600" cy="533400"/>
          </a:xfrm>
          <a:custGeom>
            <a:avLst/>
            <a:gdLst/>
            <a:ahLst/>
            <a:cxnLst/>
            <a:rect l="l" t="t" r="r" b="b"/>
            <a:pathLst>
              <a:path w="609600" h="533400">
                <a:moveTo>
                  <a:pt x="0" y="0"/>
                </a:moveTo>
                <a:lnTo>
                  <a:pt x="0" y="533400"/>
                </a:lnTo>
                <a:lnTo>
                  <a:pt x="609600" y="533400"/>
                </a:lnTo>
                <a:lnTo>
                  <a:pt x="609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C6CE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42067" y="3240023"/>
            <a:ext cx="619760" cy="543560"/>
          </a:xfrm>
          <a:custGeom>
            <a:avLst/>
            <a:gdLst/>
            <a:ahLst/>
            <a:cxnLst/>
            <a:rect l="l" t="t" r="r" b="b"/>
            <a:pathLst>
              <a:path w="619760" h="543560">
                <a:moveTo>
                  <a:pt x="619506" y="543306"/>
                </a:moveTo>
                <a:lnTo>
                  <a:pt x="619506" y="0"/>
                </a:lnTo>
                <a:lnTo>
                  <a:pt x="0" y="0"/>
                </a:lnTo>
                <a:lnTo>
                  <a:pt x="0" y="543306"/>
                </a:lnTo>
                <a:lnTo>
                  <a:pt x="4572" y="543306"/>
                </a:lnTo>
                <a:lnTo>
                  <a:pt x="4572" y="9906"/>
                </a:lnTo>
                <a:lnTo>
                  <a:pt x="9905" y="4572"/>
                </a:lnTo>
                <a:lnTo>
                  <a:pt x="9905" y="9906"/>
                </a:lnTo>
                <a:lnTo>
                  <a:pt x="609600" y="9906"/>
                </a:lnTo>
                <a:lnTo>
                  <a:pt x="609600" y="4572"/>
                </a:lnTo>
                <a:lnTo>
                  <a:pt x="614172" y="9906"/>
                </a:lnTo>
                <a:lnTo>
                  <a:pt x="614172" y="543306"/>
                </a:lnTo>
                <a:lnTo>
                  <a:pt x="619506" y="543306"/>
                </a:lnTo>
                <a:close/>
              </a:path>
              <a:path w="619760" h="543560">
                <a:moveTo>
                  <a:pt x="9905" y="9906"/>
                </a:moveTo>
                <a:lnTo>
                  <a:pt x="9905" y="4572"/>
                </a:lnTo>
                <a:lnTo>
                  <a:pt x="4572" y="9906"/>
                </a:lnTo>
                <a:lnTo>
                  <a:pt x="9905" y="9906"/>
                </a:lnTo>
                <a:close/>
              </a:path>
              <a:path w="619760" h="543560">
                <a:moveTo>
                  <a:pt x="9905" y="533400"/>
                </a:moveTo>
                <a:lnTo>
                  <a:pt x="9905" y="9906"/>
                </a:lnTo>
                <a:lnTo>
                  <a:pt x="4572" y="9906"/>
                </a:lnTo>
                <a:lnTo>
                  <a:pt x="4572" y="533400"/>
                </a:lnTo>
                <a:lnTo>
                  <a:pt x="9905" y="533400"/>
                </a:lnTo>
                <a:close/>
              </a:path>
              <a:path w="619760" h="543560">
                <a:moveTo>
                  <a:pt x="614172" y="533400"/>
                </a:moveTo>
                <a:lnTo>
                  <a:pt x="4572" y="533400"/>
                </a:lnTo>
                <a:lnTo>
                  <a:pt x="9905" y="537972"/>
                </a:lnTo>
                <a:lnTo>
                  <a:pt x="9905" y="543306"/>
                </a:lnTo>
                <a:lnTo>
                  <a:pt x="609600" y="543306"/>
                </a:lnTo>
                <a:lnTo>
                  <a:pt x="609600" y="537972"/>
                </a:lnTo>
                <a:lnTo>
                  <a:pt x="614172" y="533400"/>
                </a:lnTo>
                <a:close/>
              </a:path>
              <a:path w="619760" h="543560">
                <a:moveTo>
                  <a:pt x="9905" y="543306"/>
                </a:moveTo>
                <a:lnTo>
                  <a:pt x="9905" y="537972"/>
                </a:lnTo>
                <a:lnTo>
                  <a:pt x="4572" y="533400"/>
                </a:lnTo>
                <a:lnTo>
                  <a:pt x="4572" y="543306"/>
                </a:lnTo>
                <a:lnTo>
                  <a:pt x="9905" y="543306"/>
                </a:lnTo>
                <a:close/>
              </a:path>
              <a:path w="619760" h="543560">
                <a:moveTo>
                  <a:pt x="614172" y="9906"/>
                </a:moveTo>
                <a:lnTo>
                  <a:pt x="609600" y="4572"/>
                </a:lnTo>
                <a:lnTo>
                  <a:pt x="609600" y="9906"/>
                </a:lnTo>
                <a:lnTo>
                  <a:pt x="614172" y="9906"/>
                </a:lnTo>
                <a:close/>
              </a:path>
              <a:path w="619760" h="543560">
                <a:moveTo>
                  <a:pt x="614172" y="533400"/>
                </a:moveTo>
                <a:lnTo>
                  <a:pt x="614172" y="9906"/>
                </a:lnTo>
                <a:lnTo>
                  <a:pt x="609600" y="9906"/>
                </a:lnTo>
                <a:lnTo>
                  <a:pt x="609600" y="533400"/>
                </a:lnTo>
                <a:lnTo>
                  <a:pt x="614172" y="533400"/>
                </a:lnTo>
                <a:close/>
              </a:path>
              <a:path w="619760" h="543560">
                <a:moveTo>
                  <a:pt x="614172" y="543306"/>
                </a:moveTo>
                <a:lnTo>
                  <a:pt x="614172" y="533400"/>
                </a:lnTo>
                <a:lnTo>
                  <a:pt x="609600" y="537972"/>
                </a:lnTo>
                <a:lnTo>
                  <a:pt x="609600" y="543306"/>
                </a:lnTo>
                <a:lnTo>
                  <a:pt x="614172" y="5433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356239" y="3244595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0"/>
                </a:moveTo>
                <a:lnTo>
                  <a:pt x="0" y="533400"/>
                </a:ln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close/>
              </a:path>
            </a:pathLst>
          </a:custGeom>
          <a:solidFill>
            <a:srgbClr val="C6CE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351667" y="3240023"/>
            <a:ext cx="543560" cy="543560"/>
          </a:xfrm>
          <a:custGeom>
            <a:avLst/>
            <a:gdLst/>
            <a:ahLst/>
            <a:cxnLst/>
            <a:rect l="l" t="t" r="r" b="b"/>
            <a:pathLst>
              <a:path w="543560" h="543560">
                <a:moveTo>
                  <a:pt x="543306" y="543306"/>
                </a:moveTo>
                <a:lnTo>
                  <a:pt x="543306" y="0"/>
                </a:lnTo>
                <a:lnTo>
                  <a:pt x="0" y="0"/>
                </a:lnTo>
                <a:lnTo>
                  <a:pt x="0" y="543306"/>
                </a:lnTo>
                <a:lnTo>
                  <a:pt x="4572" y="543306"/>
                </a:lnTo>
                <a:lnTo>
                  <a:pt x="4572" y="9906"/>
                </a:lnTo>
                <a:lnTo>
                  <a:pt x="9905" y="4572"/>
                </a:lnTo>
                <a:lnTo>
                  <a:pt x="9905" y="9906"/>
                </a:lnTo>
                <a:lnTo>
                  <a:pt x="533400" y="9906"/>
                </a:lnTo>
                <a:lnTo>
                  <a:pt x="533400" y="4572"/>
                </a:lnTo>
                <a:lnTo>
                  <a:pt x="537972" y="9906"/>
                </a:lnTo>
                <a:lnTo>
                  <a:pt x="537972" y="543306"/>
                </a:lnTo>
                <a:lnTo>
                  <a:pt x="543306" y="543306"/>
                </a:lnTo>
                <a:close/>
              </a:path>
              <a:path w="543560" h="543560">
                <a:moveTo>
                  <a:pt x="9905" y="9906"/>
                </a:moveTo>
                <a:lnTo>
                  <a:pt x="9905" y="4572"/>
                </a:lnTo>
                <a:lnTo>
                  <a:pt x="4572" y="9906"/>
                </a:lnTo>
                <a:lnTo>
                  <a:pt x="9905" y="9906"/>
                </a:lnTo>
                <a:close/>
              </a:path>
              <a:path w="543560" h="543560">
                <a:moveTo>
                  <a:pt x="9905" y="533400"/>
                </a:moveTo>
                <a:lnTo>
                  <a:pt x="9905" y="9906"/>
                </a:lnTo>
                <a:lnTo>
                  <a:pt x="4572" y="9906"/>
                </a:lnTo>
                <a:lnTo>
                  <a:pt x="4572" y="533400"/>
                </a:lnTo>
                <a:lnTo>
                  <a:pt x="9905" y="533400"/>
                </a:lnTo>
                <a:close/>
              </a:path>
              <a:path w="543560" h="543560">
                <a:moveTo>
                  <a:pt x="537972" y="533400"/>
                </a:moveTo>
                <a:lnTo>
                  <a:pt x="4572" y="533400"/>
                </a:lnTo>
                <a:lnTo>
                  <a:pt x="9905" y="537972"/>
                </a:lnTo>
                <a:lnTo>
                  <a:pt x="9905" y="543306"/>
                </a:lnTo>
                <a:lnTo>
                  <a:pt x="533400" y="543306"/>
                </a:lnTo>
                <a:lnTo>
                  <a:pt x="533400" y="537972"/>
                </a:lnTo>
                <a:lnTo>
                  <a:pt x="537972" y="533400"/>
                </a:lnTo>
                <a:close/>
              </a:path>
              <a:path w="543560" h="543560">
                <a:moveTo>
                  <a:pt x="9905" y="543306"/>
                </a:moveTo>
                <a:lnTo>
                  <a:pt x="9905" y="537972"/>
                </a:lnTo>
                <a:lnTo>
                  <a:pt x="4572" y="533400"/>
                </a:lnTo>
                <a:lnTo>
                  <a:pt x="4572" y="543306"/>
                </a:lnTo>
                <a:lnTo>
                  <a:pt x="9905" y="543306"/>
                </a:lnTo>
                <a:close/>
              </a:path>
              <a:path w="543560" h="543560">
                <a:moveTo>
                  <a:pt x="537972" y="9906"/>
                </a:moveTo>
                <a:lnTo>
                  <a:pt x="533400" y="4572"/>
                </a:lnTo>
                <a:lnTo>
                  <a:pt x="533400" y="9906"/>
                </a:lnTo>
                <a:lnTo>
                  <a:pt x="537972" y="9906"/>
                </a:lnTo>
                <a:close/>
              </a:path>
              <a:path w="543560" h="543560">
                <a:moveTo>
                  <a:pt x="537972" y="533400"/>
                </a:moveTo>
                <a:lnTo>
                  <a:pt x="537972" y="9906"/>
                </a:lnTo>
                <a:lnTo>
                  <a:pt x="533400" y="9906"/>
                </a:lnTo>
                <a:lnTo>
                  <a:pt x="533400" y="533400"/>
                </a:lnTo>
                <a:lnTo>
                  <a:pt x="537972" y="533400"/>
                </a:lnTo>
                <a:close/>
              </a:path>
              <a:path w="543560" h="543560">
                <a:moveTo>
                  <a:pt x="537972" y="543306"/>
                </a:moveTo>
                <a:lnTo>
                  <a:pt x="537972" y="533400"/>
                </a:lnTo>
                <a:lnTo>
                  <a:pt x="533400" y="537972"/>
                </a:lnTo>
                <a:lnTo>
                  <a:pt x="533400" y="543306"/>
                </a:lnTo>
                <a:lnTo>
                  <a:pt x="537972" y="5433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889639" y="3244595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0"/>
                </a:moveTo>
                <a:lnTo>
                  <a:pt x="0" y="533400"/>
                </a:ln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close/>
              </a:path>
            </a:pathLst>
          </a:custGeom>
          <a:solidFill>
            <a:srgbClr val="C6CE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885067" y="3240023"/>
            <a:ext cx="543560" cy="543560"/>
          </a:xfrm>
          <a:custGeom>
            <a:avLst/>
            <a:gdLst/>
            <a:ahLst/>
            <a:cxnLst/>
            <a:rect l="l" t="t" r="r" b="b"/>
            <a:pathLst>
              <a:path w="543560" h="543560">
                <a:moveTo>
                  <a:pt x="543306" y="543306"/>
                </a:moveTo>
                <a:lnTo>
                  <a:pt x="543306" y="0"/>
                </a:lnTo>
                <a:lnTo>
                  <a:pt x="0" y="0"/>
                </a:lnTo>
                <a:lnTo>
                  <a:pt x="0" y="543306"/>
                </a:lnTo>
                <a:lnTo>
                  <a:pt x="4572" y="543306"/>
                </a:lnTo>
                <a:lnTo>
                  <a:pt x="4572" y="9906"/>
                </a:lnTo>
                <a:lnTo>
                  <a:pt x="9905" y="4572"/>
                </a:lnTo>
                <a:lnTo>
                  <a:pt x="9905" y="9906"/>
                </a:lnTo>
                <a:lnTo>
                  <a:pt x="533400" y="9906"/>
                </a:lnTo>
                <a:lnTo>
                  <a:pt x="533400" y="4572"/>
                </a:lnTo>
                <a:lnTo>
                  <a:pt x="537972" y="9906"/>
                </a:lnTo>
                <a:lnTo>
                  <a:pt x="537972" y="543306"/>
                </a:lnTo>
                <a:lnTo>
                  <a:pt x="543306" y="543306"/>
                </a:lnTo>
                <a:close/>
              </a:path>
              <a:path w="543560" h="543560">
                <a:moveTo>
                  <a:pt x="9905" y="9906"/>
                </a:moveTo>
                <a:lnTo>
                  <a:pt x="9905" y="4572"/>
                </a:lnTo>
                <a:lnTo>
                  <a:pt x="4572" y="9906"/>
                </a:lnTo>
                <a:lnTo>
                  <a:pt x="9905" y="9906"/>
                </a:lnTo>
                <a:close/>
              </a:path>
              <a:path w="543560" h="543560">
                <a:moveTo>
                  <a:pt x="9905" y="533400"/>
                </a:moveTo>
                <a:lnTo>
                  <a:pt x="9905" y="9906"/>
                </a:lnTo>
                <a:lnTo>
                  <a:pt x="4572" y="9906"/>
                </a:lnTo>
                <a:lnTo>
                  <a:pt x="4572" y="533400"/>
                </a:lnTo>
                <a:lnTo>
                  <a:pt x="9905" y="533400"/>
                </a:lnTo>
                <a:close/>
              </a:path>
              <a:path w="543560" h="543560">
                <a:moveTo>
                  <a:pt x="537972" y="533400"/>
                </a:moveTo>
                <a:lnTo>
                  <a:pt x="4572" y="533400"/>
                </a:lnTo>
                <a:lnTo>
                  <a:pt x="9905" y="537972"/>
                </a:lnTo>
                <a:lnTo>
                  <a:pt x="9905" y="543306"/>
                </a:lnTo>
                <a:lnTo>
                  <a:pt x="533400" y="543306"/>
                </a:lnTo>
                <a:lnTo>
                  <a:pt x="533400" y="537972"/>
                </a:lnTo>
                <a:lnTo>
                  <a:pt x="537972" y="533400"/>
                </a:lnTo>
                <a:close/>
              </a:path>
              <a:path w="543560" h="543560">
                <a:moveTo>
                  <a:pt x="9905" y="543306"/>
                </a:moveTo>
                <a:lnTo>
                  <a:pt x="9905" y="537972"/>
                </a:lnTo>
                <a:lnTo>
                  <a:pt x="4572" y="533400"/>
                </a:lnTo>
                <a:lnTo>
                  <a:pt x="4572" y="543306"/>
                </a:lnTo>
                <a:lnTo>
                  <a:pt x="9905" y="543306"/>
                </a:lnTo>
                <a:close/>
              </a:path>
              <a:path w="543560" h="543560">
                <a:moveTo>
                  <a:pt x="537972" y="9906"/>
                </a:moveTo>
                <a:lnTo>
                  <a:pt x="533400" y="4572"/>
                </a:lnTo>
                <a:lnTo>
                  <a:pt x="533400" y="9906"/>
                </a:lnTo>
                <a:lnTo>
                  <a:pt x="537972" y="9906"/>
                </a:lnTo>
                <a:close/>
              </a:path>
              <a:path w="543560" h="543560">
                <a:moveTo>
                  <a:pt x="537972" y="533400"/>
                </a:moveTo>
                <a:lnTo>
                  <a:pt x="537972" y="9906"/>
                </a:lnTo>
                <a:lnTo>
                  <a:pt x="533400" y="9906"/>
                </a:lnTo>
                <a:lnTo>
                  <a:pt x="533400" y="533400"/>
                </a:lnTo>
                <a:lnTo>
                  <a:pt x="537972" y="533400"/>
                </a:lnTo>
                <a:close/>
              </a:path>
              <a:path w="543560" h="543560">
                <a:moveTo>
                  <a:pt x="537972" y="543306"/>
                </a:moveTo>
                <a:lnTo>
                  <a:pt x="537972" y="533400"/>
                </a:lnTo>
                <a:lnTo>
                  <a:pt x="533400" y="537972"/>
                </a:lnTo>
                <a:lnTo>
                  <a:pt x="533400" y="543306"/>
                </a:lnTo>
                <a:lnTo>
                  <a:pt x="537972" y="5433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259207" y="3341623"/>
            <a:ext cx="2078989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09270" algn="l"/>
              </a:tabLst>
            </a:pPr>
            <a:r>
              <a:rPr sz="4800" spc="7" baseline="13888" dirty="0">
                <a:latin typeface="Times New Roman"/>
                <a:cs typeface="Times New Roman"/>
              </a:rPr>
              <a:t>b</a:t>
            </a:r>
            <a:r>
              <a:rPr sz="2100" spc="5" dirty="0">
                <a:latin typeface="Times New Roman"/>
                <a:cs typeface="Times New Roman"/>
              </a:rPr>
              <a:t>n	</a:t>
            </a:r>
            <a:r>
              <a:rPr sz="4800" spc="15" baseline="13888" dirty="0">
                <a:latin typeface="Times New Roman"/>
                <a:cs typeface="Times New Roman"/>
              </a:rPr>
              <a:t>b</a:t>
            </a:r>
            <a:r>
              <a:rPr sz="2100" spc="10" dirty="0">
                <a:latin typeface="Times New Roman"/>
                <a:cs typeface="Times New Roman"/>
              </a:rPr>
              <a:t>n-1 </a:t>
            </a:r>
            <a:r>
              <a:rPr sz="4800" b="1" spc="-7" baseline="13020" dirty="0">
                <a:latin typeface="Arial"/>
                <a:cs typeface="Arial"/>
              </a:rPr>
              <a:t>…</a:t>
            </a:r>
            <a:r>
              <a:rPr sz="4800" b="1" spc="644" baseline="13020" dirty="0">
                <a:latin typeface="Arial"/>
                <a:cs typeface="Arial"/>
              </a:rPr>
              <a:t> </a:t>
            </a:r>
            <a:r>
              <a:rPr sz="4800" spc="7" baseline="13888" dirty="0">
                <a:latin typeface="Times New Roman"/>
                <a:cs typeface="Times New Roman"/>
              </a:rPr>
              <a:t>b</a:t>
            </a:r>
            <a:r>
              <a:rPr sz="2100" spc="5" dirty="0">
                <a:latin typeface="Times New Roman"/>
                <a:cs typeface="Times New Roman"/>
              </a:rPr>
              <a:t>2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423039" y="3244595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0"/>
                </a:moveTo>
                <a:lnTo>
                  <a:pt x="0" y="533400"/>
                </a:ln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close/>
              </a:path>
            </a:pathLst>
          </a:custGeom>
          <a:solidFill>
            <a:srgbClr val="C6CE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418467" y="3240023"/>
            <a:ext cx="543560" cy="543560"/>
          </a:xfrm>
          <a:custGeom>
            <a:avLst/>
            <a:gdLst/>
            <a:ahLst/>
            <a:cxnLst/>
            <a:rect l="l" t="t" r="r" b="b"/>
            <a:pathLst>
              <a:path w="543560" h="543560">
                <a:moveTo>
                  <a:pt x="543306" y="543305"/>
                </a:moveTo>
                <a:lnTo>
                  <a:pt x="543306" y="0"/>
                </a:lnTo>
                <a:lnTo>
                  <a:pt x="0" y="0"/>
                </a:lnTo>
                <a:lnTo>
                  <a:pt x="0" y="543306"/>
                </a:lnTo>
                <a:lnTo>
                  <a:pt x="4572" y="543306"/>
                </a:lnTo>
                <a:lnTo>
                  <a:pt x="4572" y="9906"/>
                </a:lnTo>
                <a:lnTo>
                  <a:pt x="9905" y="4572"/>
                </a:lnTo>
                <a:lnTo>
                  <a:pt x="9905" y="9906"/>
                </a:lnTo>
                <a:lnTo>
                  <a:pt x="533400" y="9906"/>
                </a:lnTo>
                <a:lnTo>
                  <a:pt x="533400" y="4572"/>
                </a:lnTo>
                <a:lnTo>
                  <a:pt x="537972" y="9906"/>
                </a:lnTo>
                <a:lnTo>
                  <a:pt x="537972" y="543305"/>
                </a:lnTo>
                <a:lnTo>
                  <a:pt x="543306" y="543305"/>
                </a:lnTo>
                <a:close/>
              </a:path>
              <a:path w="543560" h="543560">
                <a:moveTo>
                  <a:pt x="9905" y="9906"/>
                </a:moveTo>
                <a:lnTo>
                  <a:pt x="9905" y="4572"/>
                </a:lnTo>
                <a:lnTo>
                  <a:pt x="4572" y="9906"/>
                </a:lnTo>
                <a:lnTo>
                  <a:pt x="9905" y="9906"/>
                </a:lnTo>
                <a:close/>
              </a:path>
              <a:path w="543560" h="543560">
                <a:moveTo>
                  <a:pt x="9905" y="533400"/>
                </a:moveTo>
                <a:lnTo>
                  <a:pt x="9905" y="9906"/>
                </a:lnTo>
                <a:lnTo>
                  <a:pt x="4572" y="9906"/>
                </a:lnTo>
                <a:lnTo>
                  <a:pt x="4572" y="533400"/>
                </a:lnTo>
                <a:lnTo>
                  <a:pt x="9905" y="533400"/>
                </a:lnTo>
                <a:close/>
              </a:path>
              <a:path w="543560" h="543560">
                <a:moveTo>
                  <a:pt x="537972" y="533400"/>
                </a:moveTo>
                <a:lnTo>
                  <a:pt x="4572" y="533400"/>
                </a:lnTo>
                <a:lnTo>
                  <a:pt x="9905" y="537972"/>
                </a:lnTo>
                <a:lnTo>
                  <a:pt x="9905" y="543306"/>
                </a:lnTo>
                <a:lnTo>
                  <a:pt x="533400" y="543305"/>
                </a:lnTo>
                <a:lnTo>
                  <a:pt x="533400" y="537972"/>
                </a:lnTo>
                <a:lnTo>
                  <a:pt x="537972" y="533400"/>
                </a:lnTo>
                <a:close/>
              </a:path>
              <a:path w="543560" h="543560">
                <a:moveTo>
                  <a:pt x="9905" y="543306"/>
                </a:moveTo>
                <a:lnTo>
                  <a:pt x="9905" y="537972"/>
                </a:lnTo>
                <a:lnTo>
                  <a:pt x="4572" y="533400"/>
                </a:lnTo>
                <a:lnTo>
                  <a:pt x="4572" y="543306"/>
                </a:lnTo>
                <a:lnTo>
                  <a:pt x="9905" y="543306"/>
                </a:lnTo>
                <a:close/>
              </a:path>
              <a:path w="543560" h="543560">
                <a:moveTo>
                  <a:pt x="537972" y="9906"/>
                </a:moveTo>
                <a:lnTo>
                  <a:pt x="533400" y="4572"/>
                </a:lnTo>
                <a:lnTo>
                  <a:pt x="533400" y="9906"/>
                </a:lnTo>
                <a:lnTo>
                  <a:pt x="537972" y="9906"/>
                </a:lnTo>
                <a:close/>
              </a:path>
              <a:path w="543560" h="543560">
                <a:moveTo>
                  <a:pt x="537972" y="533400"/>
                </a:moveTo>
                <a:lnTo>
                  <a:pt x="537972" y="9906"/>
                </a:lnTo>
                <a:lnTo>
                  <a:pt x="533400" y="9906"/>
                </a:lnTo>
                <a:lnTo>
                  <a:pt x="533400" y="533400"/>
                </a:lnTo>
                <a:lnTo>
                  <a:pt x="537972" y="533400"/>
                </a:lnTo>
                <a:close/>
              </a:path>
              <a:path w="543560" h="543560">
                <a:moveTo>
                  <a:pt x="537972" y="543305"/>
                </a:moveTo>
                <a:lnTo>
                  <a:pt x="537972" y="533400"/>
                </a:lnTo>
                <a:lnTo>
                  <a:pt x="533400" y="537972"/>
                </a:lnTo>
                <a:lnTo>
                  <a:pt x="533400" y="543305"/>
                </a:lnTo>
                <a:lnTo>
                  <a:pt x="537972" y="5433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5507107" y="3241039"/>
            <a:ext cx="36449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latin typeface="Times New Roman"/>
                <a:cs typeface="Times New Roman"/>
              </a:rPr>
              <a:t>b</a:t>
            </a:r>
            <a:r>
              <a:rPr sz="3150" spc="22" baseline="-21164" dirty="0">
                <a:latin typeface="Times New Roman"/>
                <a:cs typeface="Times New Roman"/>
              </a:rPr>
              <a:t>1</a:t>
            </a:r>
            <a:endParaRPr sz="3150" baseline="-21164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225679" y="2730500"/>
            <a:ext cx="29591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10" dirty="0">
                <a:latin typeface="Times New Roman"/>
                <a:cs typeface="Times New Roman"/>
              </a:rPr>
              <a:t>r</a:t>
            </a:r>
            <a:r>
              <a:rPr sz="3150" spc="22" baseline="-21164" dirty="0">
                <a:latin typeface="Times New Roman"/>
                <a:cs typeface="Times New Roman"/>
              </a:rPr>
              <a:t>n</a:t>
            </a:r>
            <a:endParaRPr sz="3150" baseline="-21164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752221" y="2831083"/>
            <a:ext cx="2047239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268095" algn="l"/>
                <a:tab pos="1763395" algn="l"/>
              </a:tabLst>
            </a:pPr>
            <a:r>
              <a:rPr sz="4800" spc="-15" baseline="13888" dirty="0">
                <a:latin typeface="Times New Roman"/>
                <a:cs typeface="Times New Roman"/>
              </a:rPr>
              <a:t>r</a:t>
            </a:r>
            <a:r>
              <a:rPr sz="2100" spc="15" dirty="0">
                <a:latin typeface="Times New Roman"/>
                <a:cs typeface="Times New Roman"/>
              </a:rPr>
              <a:t>n-1</a:t>
            </a:r>
            <a:r>
              <a:rPr sz="2100" spc="114" dirty="0">
                <a:latin typeface="Times New Roman"/>
                <a:cs typeface="Times New Roman"/>
              </a:rPr>
              <a:t> </a:t>
            </a:r>
            <a:r>
              <a:rPr sz="4800" spc="-7" baseline="13020" dirty="0">
                <a:latin typeface="Arial"/>
                <a:cs typeface="Arial"/>
              </a:rPr>
              <a:t>…</a:t>
            </a:r>
            <a:r>
              <a:rPr sz="4800" baseline="13020" dirty="0">
                <a:latin typeface="Arial"/>
                <a:cs typeface="Arial"/>
              </a:rPr>
              <a:t>	</a:t>
            </a:r>
            <a:r>
              <a:rPr sz="4800" spc="-15" baseline="13888" dirty="0">
                <a:latin typeface="Times New Roman"/>
                <a:cs typeface="Times New Roman"/>
              </a:rPr>
              <a:t>r</a:t>
            </a:r>
            <a:r>
              <a:rPr sz="2100" spc="15" dirty="0">
                <a:latin typeface="Times New Roman"/>
                <a:cs typeface="Times New Roman"/>
              </a:rPr>
              <a:t>2</a:t>
            </a:r>
            <a:r>
              <a:rPr sz="2100" dirty="0">
                <a:latin typeface="Times New Roman"/>
                <a:cs typeface="Times New Roman"/>
              </a:rPr>
              <a:t>	</a:t>
            </a:r>
            <a:r>
              <a:rPr sz="4800" spc="-15" baseline="13888" dirty="0">
                <a:latin typeface="Times New Roman"/>
                <a:cs typeface="Times New Roman"/>
              </a:rPr>
              <a:t>r</a:t>
            </a:r>
            <a:r>
              <a:rPr sz="2100" spc="15" dirty="0">
                <a:latin typeface="Times New Roman"/>
                <a:cs typeface="Times New Roman"/>
              </a:rPr>
              <a:t>1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5956439" y="3486150"/>
            <a:ext cx="1066800" cy="127635"/>
          </a:xfrm>
          <a:custGeom>
            <a:avLst/>
            <a:gdLst/>
            <a:ahLst/>
            <a:cxnLst/>
            <a:rect l="l" t="t" r="r" b="b"/>
            <a:pathLst>
              <a:path w="1066800" h="127635">
                <a:moveTo>
                  <a:pt x="1003554" y="73151"/>
                </a:moveTo>
                <a:lnTo>
                  <a:pt x="1003554" y="54101"/>
                </a:lnTo>
                <a:lnTo>
                  <a:pt x="0" y="54101"/>
                </a:lnTo>
                <a:lnTo>
                  <a:pt x="0" y="73151"/>
                </a:lnTo>
                <a:lnTo>
                  <a:pt x="1003554" y="73151"/>
                </a:lnTo>
                <a:close/>
              </a:path>
              <a:path w="1066800" h="127635">
                <a:moveTo>
                  <a:pt x="1066787" y="63246"/>
                </a:moveTo>
                <a:lnTo>
                  <a:pt x="990587" y="0"/>
                </a:lnTo>
                <a:lnTo>
                  <a:pt x="990587" y="54101"/>
                </a:lnTo>
                <a:lnTo>
                  <a:pt x="1003554" y="54101"/>
                </a:lnTo>
                <a:lnTo>
                  <a:pt x="1003554" y="116361"/>
                </a:lnTo>
                <a:lnTo>
                  <a:pt x="1066787" y="63246"/>
                </a:lnTo>
                <a:close/>
              </a:path>
              <a:path w="1066800" h="127635">
                <a:moveTo>
                  <a:pt x="1003554" y="116361"/>
                </a:moveTo>
                <a:lnTo>
                  <a:pt x="1003554" y="73151"/>
                </a:lnTo>
                <a:lnTo>
                  <a:pt x="990587" y="73151"/>
                </a:lnTo>
                <a:lnTo>
                  <a:pt x="990587" y="127253"/>
                </a:lnTo>
                <a:lnTo>
                  <a:pt x="1003554" y="11636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7077589" y="3348482"/>
            <a:ext cx="103378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latin typeface="宋体"/>
                <a:cs typeface="宋体"/>
              </a:rPr>
              <a:t>输出位</a:t>
            </a:r>
            <a:r>
              <a:rPr sz="2000" b="1" spc="-10" dirty="0">
                <a:latin typeface="Times New Roman"/>
                <a:cs typeface="Times New Roman"/>
              </a:rPr>
              <a:t>O</a:t>
            </a:r>
            <a:r>
              <a:rPr sz="1950" b="1" i="1" spc="7" baseline="-21367" dirty="0">
                <a:latin typeface="Times New Roman"/>
                <a:cs typeface="Times New Roman"/>
              </a:rPr>
              <a:t>i</a:t>
            </a:r>
            <a:endParaRPr sz="1950" baseline="-21367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746639" y="4235196"/>
            <a:ext cx="1828800" cy="533400"/>
          </a:xfrm>
          <a:custGeom>
            <a:avLst/>
            <a:gdLst/>
            <a:ahLst/>
            <a:cxnLst/>
            <a:rect l="l" t="t" r="r" b="b"/>
            <a:pathLst>
              <a:path w="1828800" h="533400">
                <a:moveTo>
                  <a:pt x="1828800" y="445007"/>
                </a:moveTo>
                <a:lnTo>
                  <a:pt x="1828800" y="89153"/>
                </a:lnTo>
                <a:lnTo>
                  <a:pt x="1821846" y="54649"/>
                </a:lnTo>
                <a:lnTo>
                  <a:pt x="1802891" y="26288"/>
                </a:lnTo>
                <a:lnTo>
                  <a:pt x="1774793" y="7072"/>
                </a:lnTo>
                <a:lnTo>
                  <a:pt x="1740408" y="0"/>
                </a:lnTo>
                <a:lnTo>
                  <a:pt x="89154" y="0"/>
                </a:lnTo>
                <a:lnTo>
                  <a:pt x="54649" y="7072"/>
                </a:lnTo>
                <a:lnTo>
                  <a:pt x="26288" y="26288"/>
                </a:lnTo>
                <a:lnTo>
                  <a:pt x="7072" y="54649"/>
                </a:lnTo>
                <a:lnTo>
                  <a:pt x="0" y="89153"/>
                </a:lnTo>
                <a:lnTo>
                  <a:pt x="0" y="445007"/>
                </a:lnTo>
                <a:lnTo>
                  <a:pt x="7072" y="479393"/>
                </a:lnTo>
                <a:lnTo>
                  <a:pt x="26289" y="507491"/>
                </a:lnTo>
                <a:lnTo>
                  <a:pt x="54649" y="526446"/>
                </a:lnTo>
                <a:lnTo>
                  <a:pt x="89154" y="533399"/>
                </a:lnTo>
                <a:lnTo>
                  <a:pt x="1740408" y="533399"/>
                </a:lnTo>
                <a:lnTo>
                  <a:pt x="1774793" y="526446"/>
                </a:lnTo>
                <a:lnTo>
                  <a:pt x="1802891" y="507491"/>
                </a:lnTo>
                <a:lnTo>
                  <a:pt x="1821846" y="479393"/>
                </a:lnTo>
                <a:lnTo>
                  <a:pt x="1828800" y="445007"/>
                </a:lnTo>
                <a:close/>
              </a:path>
            </a:pathLst>
          </a:custGeom>
          <a:solidFill>
            <a:srgbClr val="9933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742067" y="4230623"/>
            <a:ext cx="1838960" cy="543560"/>
          </a:xfrm>
          <a:custGeom>
            <a:avLst/>
            <a:gdLst/>
            <a:ahLst/>
            <a:cxnLst/>
            <a:rect l="l" t="t" r="r" b="b"/>
            <a:pathLst>
              <a:path w="1838960" h="543560">
                <a:moveTo>
                  <a:pt x="1838706" y="449579"/>
                </a:moveTo>
                <a:lnTo>
                  <a:pt x="1838706" y="93725"/>
                </a:lnTo>
                <a:lnTo>
                  <a:pt x="1837944" y="83819"/>
                </a:lnTo>
                <a:lnTo>
                  <a:pt x="1826165" y="46944"/>
                </a:lnTo>
                <a:lnTo>
                  <a:pt x="1782724" y="8326"/>
                </a:lnTo>
                <a:lnTo>
                  <a:pt x="1744980" y="0"/>
                </a:lnTo>
                <a:lnTo>
                  <a:pt x="93725" y="0"/>
                </a:lnTo>
                <a:lnTo>
                  <a:pt x="38028" y="18307"/>
                </a:lnTo>
                <a:lnTo>
                  <a:pt x="4571" y="66293"/>
                </a:lnTo>
                <a:lnTo>
                  <a:pt x="0" y="93725"/>
                </a:lnTo>
                <a:lnTo>
                  <a:pt x="0" y="449579"/>
                </a:lnTo>
                <a:lnTo>
                  <a:pt x="9906" y="491033"/>
                </a:lnTo>
                <a:lnTo>
                  <a:pt x="9906" y="85343"/>
                </a:lnTo>
                <a:lnTo>
                  <a:pt x="11429" y="76961"/>
                </a:lnTo>
                <a:lnTo>
                  <a:pt x="28955" y="40385"/>
                </a:lnTo>
                <a:lnTo>
                  <a:pt x="60960" y="16001"/>
                </a:lnTo>
                <a:lnTo>
                  <a:pt x="69342" y="13715"/>
                </a:lnTo>
                <a:lnTo>
                  <a:pt x="76962" y="11429"/>
                </a:lnTo>
                <a:lnTo>
                  <a:pt x="85344" y="9905"/>
                </a:lnTo>
                <a:lnTo>
                  <a:pt x="1753362" y="9905"/>
                </a:lnTo>
                <a:lnTo>
                  <a:pt x="1761744" y="11429"/>
                </a:lnTo>
                <a:lnTo>
                  <a:pt x="1787067" y="21105"/>
                </a:lnTo>
                <a:lnTo>
                  <a:pt x="1807316" y="37428"/>
                </a:lnTo>
                <a:lnTo>
                  <a:pt x="1821542" y="59230"/>
                </a:lnTo>
                <a:lnTo>
                  <a:pt x="1828800" y="85343"/>
                </a:lnTo>
                <a:lnTo>
                  <a:pt x="1828800" y="489777"/>
                </a:lnTo>
                <a:lnTo>
                  <a:pt x="1830379" y="487324"/>
                </a:lnTo>
                <a:lnTo>
                  <a:pt x="1837944" y="458723"/>
                </a:lnTo>
                <a:lnTo>
                  <a:pt x="1838706" y="449579"/>
                </a:lnTo>
                <a:close/>
              </a:path>
              <a:path w="1838960" h="543560">
                <a:moveTo>
                  <a:pt x="1828800" y="489777"/>
                </a:moveTo>
                <a:lnTo>
                  <a:pt x="1828800" y="457961"/>
                </a:lnTo>
                <a:lnTo>
                  <a:pt x="1827276" y="466343"/>
                </a:lnTo>
                <a:lnTo>
                  <a:pt x="1817600" y="491667"/>
                </a:lnTo>
                <a:lnTo>
                  <a:pt x="1801277" y="511916"/>
                </a:lnTo>
                <a:lnTo>
                  <a:pt x="1779475" y="526142"/>
                </a:lnTo>
                <a:lnTo>
                  <a:pt x="1753362" y="533399"/>
                </a:lnTo>
                <a:lnTo>
                  <a:pt x="93726" y="533399"/>
                </a:lnTo>
                <a:lnTo>
                  <a:pt x="67628" y="529408"/>
                </a:lnTo>
                <a:lnTo>
                  <a:pt x="24862" y="497865"/>
                </a:lnTo>
                <a:lnTo>
                  <a:pt x="9906" y="457961"/>
                </a:lnTo>
                <a:lnTo>
                  <a:pt x="9906" y="491033"/>
                </a:lnTo>
                <a:lnTo>
                  <a:pt x="34290" y="521969"/>
                </a:lnTo>
                <a:lnTo>
                  <a:pt x="70999" y="540015"/>
                </a:lnTo>
                <a:lnTo>
                  <a:pt x="93726" y="543305"/>
                </a:lnTo>
                <a:lnTo>
                  <a:pt x="1744980" y="543305"/>
                </a:lnTo>
                <a:lnTo>
                  <a:pt x="1754886" y="542543"/>
                </a:lnTo>
                <a:lnTo>
                  <a:pt x="1764030" y="541019"/>
                </a:lnTo>
                <a:lnTo>
                  <a:pt x="1791761" y="530765"/>
                </a:lnTo>
                <a:lnTo>
                  <a:pt x="1814431" y="512102"/>
                </a:lnTo>
                <a:lnTo>
                  <a:pt x="1828800" y="4897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1552327" y="4166107"/>
            <a:ext cx="8164830" cy="2633345"/>
          </a:xfrm>
          <a:prstGeom prst="rect">
            <a:avLst/>
          </a:prstGeom>
        </p:spPr>
        <p:txBody>
          <a:bodyPr vert="horz" wrap="square" lIns="0" tIns="146050" rIns="0" bIns="0" rtlCol="0">
            <a:spAutoFit/>
          </a:bodyPr>
          <a:lstStyle/>
          <a:p>
            <a:pPr marL="2446020">
              <a:lnSpc>
                <a:spcPct val="100000"/>
              </a:lnSpc>
              <a:spcBef>
                <a:spcPts val="1150"/>
              </a:spcBef>
            </a:pPr>
            <a:r>
              <a:rPr sz="2400" b="1" spc="-5" dirty="0">
                <a:latin typeface="宋体"/>
                <a:cs typeface="宋体"/>
              </a:rPr>
              <a:t>反馈函数</a:t>
            </a:r>
            <a:r>
              <a:rPr sz="2400" b="1" dirty="0">
                <a:latin typeface="Times New Roman"/>
                <a:cs typeface="Times New Roman"/>
              </a:rPr>
              <a:t>f</a:t>
            </a:r>
            <a:endParaRPr sz="2400" dirty="0">
              <a:latin typeface="Times New Roman"/>
              <a:cs typeface="Times New Roman"/>
            </a:endParaRPr>
          </a:p>
          <a:p>
            <a:pPr marL="37465" marR="5080" indent="-25400">
              <a:lnSpc>
                <a:spcPct val="110000"/>
              </a:lnSpc>
              <a:spcBef>
                <a:spcPts val="760"/>
              </a:spcBef>
            </a:pPr>
            <a:r>
              <a:rPr sz="2400" b="1" spc="-5" dirty="0">
                <a:solidFill>
                  <a:srgbClr val="FD1813"/>
                </a:solidFill>
                <a:latin typeface="宋体"/>
                <a:cs typeface="宋体"/>
              </a:rPr>
              <a:t>工作原理</a:t>
            </a:r>
            <a:r>
              <a:rPr sz="2400" b="1" dirty="0">
                <a:solidFill>
                  <a:srgbClr val="FD1813"/>
                </a:solidFill>
                <a:latin typeface="宋体"/>
                <a:cs typeface="宋体"/>
              </a:rPr>
              <a:t>：</a:t>
            </a:r>
            <a:r>
              <a:rPr sz="2400" b="1" dirty="0">
                <a:latin typeface="宋体"/>
                <a:cs typeface="宋体"/>
              </a:rPr>
              <a:t>移位寄存器中所有位的值右移</a:t>
            </a:r>
            <a:r>
              <a:rPr sz="2400" b="1" dirty="0">
                <a:latin typeface="Arial"/>
                <a:cs typeface="Arial"/>
              </a:rPr>
              <a:t>1</a:t>
            </a:r>
            <a:r>
              <a:rPr sz="2400" b="1" dirty="0">
                <a:latin typeface="宋体"/>
                <a:cs typeface="宋体"/>
              </a:rPr>
              <a:t>位，最右边的一个 寄存器移出的值是输出位，最左边一个寄存器的值由反馈函 数的输出值填充，此过程称为进动</a:t>
            </a:r>
            <a:r>
              <a:rPr sz="2400" b="1" dirty="0">
                <a:latin typeface="Arial"/>
                <a:cs typeface="Arial"/>
              </a:rPr>
              <a:t>1</a:t>
            </a:r>
            <a:r>
              <a:rPr sz="2400" b="1" dirty="0">
                <a:latin typeface="宋体"/>
                <a:cs typeface="宋体"/>
              </a:rPr>
              <a:t>拍。反馈函</a:t>
            </a:r>
            <a:r>
              <a:rPr sz="2400" b="1" spc="-5" dirty="0">
                <a:latin typeface="宋体"/>
                <a:cs typeface="宋体"/>
              </a:rPr>
              <a:t>数</a:t>
            </a:r>
            <a:r>
              <a:rPr sz="2400" b="1" dirty="0">
                <a:latin typeface="Arial"/>
                <a:cs typeface="Arial"/>
              </a:rPr>
              <a:t>f</a:t>
            </a:r>
            <a:r>
              <a:rPr sz="2400" b="1" spc="-5" dirty="0">
                <a:latin typeface="宋体"/>
                <a:cs typeface="宋体"/>
              </a:rPr>
              <a:t>是</a:t>
            </a:r>
            <a:r>
              <a:rPr sz="2400" b="1" dirty="0">
                <a:latin typeface="Arial"/>
                <a:cs typeface="Arial"/>
              </a:rPr>
              <a:t>n</a:t>
            </a:r>
            <a:r>
              <a:rPr sz="2400" b="1" dirty="0">
                <a:latin typeface="宋体"/>
                <a:cs typeface="宋体"/>
              </a:rPr>
              <a:t>个变元</a:t>
            </a:r>
            <a:endParaRPr sz="2400" dirty="0">
              <a:latin typeface="宋体"/>
              <a:cs typeface="宋体"/>
            </a:endParaRPr>
          </a:p>
          <a:p>
            <a:pPr marL="37465">
              <a:lnSpc>
                <a:spcPct val="100000"/>
              </a:lnSpc>
              <a:spcBef>
                <a:spcPts val="290"/>
              </a:spcBef>
            </a:pPr>
            <a:r>
              <a:rPr sz="2400" b="1" spc="-5" dirty="0">
                <a:latin typeface="Arial"/>
                <a:cs typeface="Arial"/>
              </a:rPr>
              <a:t>(b</a:t>
            </a:r>
            <a:r>
              <a:rPr sz="2400" b="1" spc="-7" baseline="-20833" dirty="0">
                <a:latin typeface="Arial"/>
                <a:cs typeface="Arial"/>
              </a:rPr>
              <a:t>1</a:t>
            </a:r>
            <a:r>
              <a:rPr sz="2400" b="1" spc="-5" dirty="0">
                <a:latin typeface="Arial"/>
                <a:cs typeface="Arial"/>
              </a:rPr>
              <a:t>,b</a:t>
            </a:r>
            <a:r>
              <a:rPr sz="2400" b="1" spc="-7" baseline="-20833" dirty="0">
                <a:latin typeface="Arial"/>
                <a:cs typeface="Arial"/>
              </a:rPr>
              <a:t>2</a:t>
            </a:r>
            <a:r>
              <a:rPr sz="2400" b="1" spc="-5" dirty="0">
                <a:latin typeface="Arial"/>
                <a:cs typeface="Arial"/>
              </a:rPr>
              <a:t>,…,b</a:t>
            </a:r>
            <a:r>
              <a:rPr sz="2400" b="1" spc="-7" baseline="-20833" dirty="0">
                <a:latin typeface="Arial"/>
                <a:cs typeface="Arial"/>
              </a:rPr>
              <a:t>n</a:t>
            </a:r>
            <a:r>
              <a:rPr sz="2400" b="1" spc="-5" dirty="0">
                <a:latin typeface="Arial"/>
                <a:cs typeface="Arial"/>
              </a:rPr>
              <a:t>)</a:t>
            </a:r>
            <a:r>
              <a:rPr sz="2400" b="1" dirty="0">
                <a:latin typeface="宋体"/>
                <a:cs typeface="宋体"/>
              </a:rPr>
              <a:t>的布尔函数。移位寄存器根据需要不断地进</a:t>
            </a:r>
            <a:r>
              <a:rPr sz="2400" b="1" spc="-10" dirty="0">
                <a:latin typeface="宋体"/>
                <a:cs typeface="宋体"/>
              </a:rPr>
              <a:t>动</a:t>
            </a:r>
            <a:r>
              <a:rPr sz="2400" b="1" dirty="0">
                <a:latin typeface="Arial"/>
                <a:cs typeface="Arial"/>
              </a:rPr>
              <a:t>m</a:t>
            </a:r>
            <a:endParaRPr sz="2400" dirty="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85"/>
              </a:spcBef>
            </a:pPr>
            <a:r>
              <a:rPr sz="2400" b="1" spc="-5" dirty="0">
                <a:latin typeface="宋体"/>
                <a:cs typeface="宋体"/>
              </a:rPr>
              <a:t>拍，便有</a:t>
            </a:r>
            <a:r>
              <a:rPr sz="2400" b="1" spc="5" dirty="0">
                <a:latin typeface="Arial"/>
                <a:cs typeface="Arial"/>
              </a:rPr>
              <a:t>m</a:t>
            </a:r>
            <a:r>
              <a:rPr sz="2400" b="1" dirty="0">
                <a:latin typeface="宋体"/>
                <a:cs typeface="宋体"/>
              </a:rPr>
              <a:t>位的输出，形成输出序列</a:t>
            </a:r>
            <a:r>
              <a:rPr sz="2400" b="1" spc="-5" dirty="0">
                <a:latin typeface="Arial"/>
                <a:cs typeface="Arial"/>
              </a:rPr>
              <a:t>o</a:t>
            </a:r>
            <a:r>
              <a:rPr sz="2400" b="1" spc="-7" baseline="-20833" dirty="0">
                <a:latin typeface="Arial"/>
                <a:cs typeface="Arial"/>
              </a:rPr>
              <a:t>1</a:t>
            </a:r>
            <a:r>
              <a:rPr sz="2400" b="1" spc="-5" dirty="0">
                <a:latin typeface="Arial"/>
                <a:cs typeface="Arial"/>
              </a:rPr>
              <a:t>,o</a:t>
            </a:r>
            <a:r>
              <a:rPr sz="2400" b="1" spc="-7" baseline="-20833" dirty="0">
                <a:latin typeface="Arial"/>
                <a:cs typeface="Arial"/>
              </a:rPr>
              <a:t>2</a:t>
            </a:r>
            <a:r>
              <a:rPr sz="2400" b="1" spc="-5" dirty="0">
                <a:latin typeface="Arial"/>
                <a:cs typeface="Arial"/>
              </a:rPr>
              <a:t>,…,o</a:t>
            </a:r>
            <a:r>
              <a:rPr sz="2400" b="1" spc="-7" baseline="-20833" dirty="0">
                <a:latin typeface="Arial"/>
                <a:cs typeface="Arial"/>
              </a:rPr>
              <a:t>m</a:t>
            </a:r>
            <a:r>
              <a:rPr sz="2400" b="1" spc="330" baseline="-20833" dirty="0">
                <a:latin typeface="Arial"/>
                <a:cs typeface="Arial"/>
              </a:rPr>
              <a:t> </a:t>
            </a:r>
            <a:r>
              <a:rPr sz="2400" b="1" spc="-10" dirty="0">
                <a:latin typeface="宋体"/>
                <a:cs typeface="宋体"/>
              </a:rPr>
              <a:t>。</a:t>
            </a:r>
            <a:endParaRPr sz="2400" dirty="0">
              <a:latin typeface="宋体"/>
              <a:cs typeface="宋体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3508895" y="3771900"/>
            <a:ext cx="314325" cy="463550"/>
          </a:xfrm>
          <a:custGeom>
            <a:avLst/>
            <a:gdLst/>
            <a:ahLst/>
            <a:cxnLst/>
            <a:rect l="l" t="t" r="r" b="b"/>
            <a:pathLst>
              <a:path w="314325" h="463550">
                <a:moveTo>
                  <a:pt x="252828" y="352147"/>
                </a:moveTo>
                <a:lnTo>
                  <a:pt x="19050" y="0"/>
                </a:lnTo>
                <a:lnTo>
                  <a:pt x="0" y="12954"/>
                </a:lnTo>
                <a:lnTo>
                  <a:pt x="234515" y="364356"/>
                </a:lnTo>
                <a:lnTo>
                  <a:pt x="252828" y="352147"/>
                </a:lnTo>
                <a:close/>
              </a:path>
              <a:path w="314325" h="463550">
                <a:moveTo>
                  <a:pt x="259842" y="432380"/>
                </a:moveTo>
                <a:lnTo>
                  <a:pt x="259842" y="362712"/>
                </a:lnTo>
                <a:lnTo>
                  <a:pt x="241554" y="374904"/>
                </a:lnTo>
                <a:lnTo>
                  <a:pt x="234515" y="364356"/>
                </a:lnTo>
                <a:lnTo>
                  <a:pt x="191262" y="393192"/>
                </a:lnTo>
                <a:lnTo>
                  <a:pt x="259842" y="432380"/>
                </a:lnTo>
                <a:close/>
              </a:path>
              <a:path w="314325" h="463550">
                <a:moveTo>
                  <a:pt x="259842" y="362712"/>
                </a:moveTo>
                <a:lnTo>
                  <a:pt x="252828" y="352147"/>
                </a:lnTo>
                <a:lnTo>
                  <a:pt x="234515" y="364356"/>
                </a:lnTo>
                <a:lnTo>
                  <a:pt x="241554" y="374904"/>
                </a:lnTo>
                <a:lnTo>
                  <a:pt x="259842" y="362712"/>
                </a:lnTo>
                <a:close/>
              </a:path>
              <a:path w="314325" h="463550">
                <a:moveTo>
                  <a:pt x="313944" y="463295"/>
                </a:moveTo>
                <a:lnTo>
                  <a:pt x="296418" y="323088"/>
                </a:lnTo>
                <a:lnTo>
                  <a:pt x="252828" y="352147"/>
                </a:lnTo>
                <a:lnTo>
                  <a:pt x="259842" y="362712"/>
                </a:lnTo>
                <a:lnTo>
                  <a:pt x="259842" y="432380"/>
                </a:lnTo>
                <a:lnTo>
                  <a:pt x="313944" y="4632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041533" y="3774947"/>
            <a:ext cx="182880" cy="460375"/>
          </a:xfrm>
          <a:custGeom>
            <a:avLst/>
            <a:gdLst/>
            <a:ahLst/>
            <a:cxnLst/>
            <a:rect l="l" t="t" r="r" b="b"/>
            <a:pathLst>
              <a:path w="182879" h="460375">
                <a:moveTo>
                  <a:pt x="133068" y="336748"/>
                </a:moveTo>
                <a:lnTo>
                  <a:pt x="20574" y="0"/>
                </a:lnTo>
                <a:lnTo>
                  <a:pt x="0" y="6858"/>
                </a:lnTo>
                <a:lnTo>
                  <a:pt x="111846" y="343867"/>
                </a:lnTo>
                <a:lnTo>
                  <a:pt x="133068" y="336748"/>
                </a:lnTo>
                <a:close/>
              </a:path>
              <a:path w="182879" h="460375">
                <a:moveTo>
                  <a:pt x="137160" y="435102"/>
                </a:moveTo>
                <a:lnTo>
                  <a:pt x="137160" y="348996"/>
                </a:lnTo>
                <a:lnTo>
                  <a:pt x="115824" y="355854"/>
                </a:lnTo>
                <a:lnTo>
                  <a:pt x="111846" y="343867"/>
                </a:lnTo>
                <a:lnTo>
                  <a:pt x="62484" y="360426"/>
                </a:lnTo>
                <a:lnTo>
                  <a:pt x="137160" y="435102"/>
                </a:lnTo>
                <a:close/>
              </a:path>
              <a:path w="182879" h="460375">
                <a:moveTo>
                  <a:pt x="137160" y="348996"/>
                </a:moveTo>
                <a:lnTo>
                  <a:pt x="133068" y="336748"/>
                </a:lnTo>
                <a:lnTo>
                  <a:pt x="111846" y="343867"/>
                </a:lnTo>
                <a:lnTo>
                  <a:pt x="115824" y="355854"/>
                </a:lnTo>
                <a:lnTo>
                  <a:pt x="137160" y="348996"/>
                </a:lnTo>
                <a:close/>
              </a:path>
              <a:path w="182879" h="460375">
                <a:moveTo>
                  <a:pt x="182880" y="320040"/>
                </a:moveTo>
                <a:lnTo>
                  <a:pt x="133068" y="336748"/>
                </a:lnTo>
                <a:lnTo>
                  <a:pt x="137160" y="348996"/>
                </a:lnTo>
                <a:lnTo>
                  <a:pt x="137160" y="435102"/>
                </a:lnTo>
                <a:lnTo>
                  <a:pt x="162306" y="460248"/>
                </a:lnTo>
                <a:lnTo>
                  <a:pt x="182880" y="3200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521593" y="3777996"/>
            <a:ext cx="127635" cy="457200"/>
          </a:xfrm>
          <a:custGeom>
            <a:avLst/>
            <a:gdLst/>
            <a:ahLst/>
            <a:cxnLst/>
            <a:rect l="l" t="t" r="r" b="b"/>
            <a:pathLst>
              <a:path w="127635" h="457200">
                <a:moveTo>
                  <a:pt x="127253" y="330707"/>
                </a:moveTo>
                <a:lnTo>
                  <a:pt x="0" y="330707"/>
                </a:lnTo>
                <a:lnTo>
                  <a:pt x="52577" y="435863"/>
                </a:lnTo>
                <a:lnTo>
                  <a:pt x="52577" y="342900"/>
                </a:lnTo>
                <a:lnTo>
                  <a:pt x="74675" y="342900"/>
                </a:lnTo>
                <a:lnTo>
                  <a:pt x="74675" y="434612"/>
                </a:lnTo>
                <a:lnTo>
                  <a:pt x="127253" y="330707"/>
                </a:lnTo>
                <a:close/>
              </a:path>
              <a:path w="127635" h="457200">
                <a:moveTo>
                  <a:pt x="74675" y="330707"/>
                </a:moveTo>
                <a:lnTo>
                  <a:pt x="74675" y="0"/>
                </a:lnTo>
                <a:lnTo>
                  <a:pt x="52577" y="0"/>
                </a:lnTo>
                <a:lnTo>
                  <a:pt x="52577" y="330707"/>
                </a:lnTo>
                <a:lnTo>
                  <a:pt x="74675" y="330707"/>
                </a:lnTo>
                <a:close/>
              </a:path>
              <a:path w="127635" h="457200">
                <a:moveTo>
                  <a:pt x="74675" y="434612"/>
                </a:moveTo>
                <a:lnTo>
                  <a:pt x="74675" y="342900"/>
                </a:lnTo>
                <a:lnTo>
                  <a:pt x="52577" y="342900"/>
                </a:lnTo>
                <a:lnTo>
                  <a:pt x="52577" y="435863"/>
                </a:lnTo>
                <a:lnTo>
                  <a:pt x="63246" y="457200"/>
                </a:lnTo>
                <a:lnTo>
                  <a:pt x="74675" y="4346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000891" y="3776471"/>
            <a:ext cx="128905" cy="459105"/>
          </a:xfrm>
          <a:custGeom>
            <a:avLst/>
            <a:gdLst/>
            <a:ahLst/>
            <a:cxnLst/>
            <a:rect l="l" t="t" r="r" b="b"/>
            <a:pathLst>
              <a:path w="128904" h="459104">
                <a:moveTo>
                  <a:pt x="51608" y="331899"/>
                </a:moveTo>
                <a:lnTo>
                  <a:pt x="0" y="323088"/>
                </a:lnTo>
                <a:lnTo>
                  <a:pt x="41147" y="458723"/>
                </a:lnTo>
                <a:lnTo>
                  <a:pt x="49529" y="447294"/>
                </a:lnTo>
                <a:lnTo>
                  <a:pt x="49529" y="344424"/>
                </a:lnTo>
                <a:lnTo>
                  <a:pt x="51608" y="331899"/>
                </a:lnTo>
                <a:close/>
              </a:path>
              <a:path w="128904" h="459104">
                <a:moveTo>
                  <a:pt x="73712" y="335673"/>
                </a:moveTo>
                <a:lnTo>
                  <a:pt x="51608" y="331899"/>
                </a:lnTo>
                <a:lnTo>
                  <a:pt x="49529" y="344424"/>
                </a:lnTo>
                <a:lnTo>
                  <a:pt x="71627" y="348234"/>
                </a:lnTo>
                <a:lnTo>
                  <a:pt x="73712" y="335673"/>
                </a:lnTo>
                <a:close/>
              </a:path>
              <a:path w="128904" h="459104">
                <a:moveTo>
                  <a:pt x="124967" y="344424"/>
                </a:moveTo>
                <a:lnTo>
                  <a:pt x="73712" y="335673"/>
                </a:lnTo>
                <a:lnTo>
                  <a:pt x="71627" y="348234"/>
                </a:lnTo>
                <a:lnTo>
                  <a:pt x="49529" y="344424"/>
                </a:lnTo>
                <a:lnTo>
                  <a:pt x="49529" y="447294"/>
                </a:lnTo>
                <a:lnTo>
                  <a:pt x="124967" y="344424"/>
                </a:lnTo>
                <a:close/>
              </a:path>
              <a:path w="128904" h="459104">
                <a:moveTo>
                  <a:pt x="128777" y="3810"/>
                </a:moveTo>
                <a:lnTo>
                  <a:pt x="106679" y="0"/>
                </a:lnTo>
                <a:lnTo>
                  <a:pt x="51608" y="331899"/>
                </a:lnTo>
                <a:lnTo>
                  <a:pt x="73712" y="335673"/>
                </a:lnTo>
                <a:lnTo>
                  <a:pt x="128777" y="38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423039" y="3771900"/>
            <a:ext cx="314960" cy="463550"/>
          </a:xfrm>
          <a:custGeom>
            <a:avLst/>
            <a:gdLst/>
            <a:ahLst/>
            <a:cxnLst/>
            <a:rect l="l" t="t" r="r" b="b"/>
            <a:pathLst>
              <a:path w="314960" h="463550">
                <a:moveTo>
                  <a:pt x="61877" y="352147"/>
                </a:moveTo>
                <a:lnTo>
                  <a:pt x="18287" y="323088"/>
                </a:lnTo>
                <a:lnTo>
                  <a:pt x="0" y="463295"/>
                </a:lnTo>
                <a:lnTo>
                  <a:pt x="54863" y="432138"/>
                </a:lnTo>
                <a:lnTo>
                  <a:pt x="54863" y="362712"/>
                </a:lnTo>
                <a:lnTo>
                  <a:pt x="61877" y="352147"/>
                </a:lnTo>
                <a:close/>
              </a:path>
              <a:path w="314960" h="463550">
                <a:moveTo>
                  <a:pt x="80190" y="364356"/>
                </a:moveTo>
                <a:lnTo>
                  <a:pt x="61877" y="352147"/>
                </a:lnTo>
                <a:lnTo>
                  <a:pt x="54863" y="362712"/>
                </a:lnTo>
                <a:lnTo>
                  <a:pt x="73151" y="374904"/>
                </a:lnTo>
                <a:lnTo>
                  <a:pt x="80190" y="364356"/>
                </a:lnTo>
                <a:close/>
              </a:path>
              <a:path w="314960" h="463550">
                <a:moveTo>
                  <a:pt x="123443" y="393192"/>
                </a:moveTo>
                <a:lnTo>
                  <a:pt x="80190" y="364356"/>
                </a:lnTo>
                <a:lnTo>
                  <a:pt x="73151" y="374904"/>
                </a:lnTo>
                <a:lnTo>
                  <a:pt x="54863" y="362712"/>
                </a:lnTo>
                <a:lnTo>
                  <a:pt x="54863" y="432138"/>
                </a:lnTo>
                <a:lnTo>
                  <a:pt x="123443" y="393192"/>
                </a:lnTo>
                <a:close/>
              </a:path>
              <a:path w="314960" h="463550">
                <a:moveTo>
                  <a:pt x="314705" y="12953"/>
                </a:moveTo>
                <a:lnTo>
                  <a:pt x="295655" y="0"/>
                </a:lnTo>
                <a:lnTo>
                  <a:pt x="61877" y="352147"/>
                </a:lnTo>
                <a:lnTo>
                  <a:pt x="80190" y="364356"/>
                </a:lnTo>
                <a:lnTo>
                  <a:pt x="314705" y="129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451239" y="4464177"/>
            <a:ext cx="1295400" cy="0"/>
          </a:xfrm>
          <a:custGeom>
            <a:avLst/>
            <a:gdLst/>
            <a:ahLst/>
            <a:cxnLst/>
            <a:rect l="l" t="t" r="r" b="b"/>
            <a:pathLst>
              <a:path w="1295400">
                <a:moveTo>
                  <a:pt x="0" y="0"/>
                </a:moveTo>
                <a:lnTo>
                  <a:pt x="1295399" y="0"/>
                </a:lnTo>
              </a:path>
            </a:pathLst>
          </a:custGeom>
          <a:ln w="2209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451620" y="3473196"/>
            <a:ext cx="0" cy="990600"/>
          </a:xfrm>
          <a:custGeom>
            <a:avLst/>
            <a:gdLst/>
            <a:ahLst/>
            <a:cxnLst/>
            <a:rect l="l" t="t" r="r" b="b"/>
            <a:pathLst>
              <a:path h="990600">
                <a:moveTo>
                  <a:pt x="0" y="0"/>
                </a:moveTo>
                <a:lnTo>
                  <a:pt x="0" y="990600"/>
                </a:lnTo>
              </a:path>
            </a:pathLst>
          </a:custGeom>
          <a:ln w="2209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451239" y="3409950"/>
            <a:ext cx="685800" cy="127635"/>
          </a:xfrm>
          <a:custGeom>
            <a:avLst/>
            <a:gdLst/>
            <a:ahLst/>
            <a:cxnLst/>
            <a:rect l="l" t="t" r="r" b="b"/>
            <a:pathLst>
              <a:path w="685800" h="127635">
                <a:moveTo>
                  <a:pt x="571500" y="74675"/>
                </a:moveTo>
                <a:lnTo>
                  <a:pt x="571500" y="52577"/>
                </a:lnTo>
                <a:lnTo>
                  <a:pt x="0" y="52577"/>
                </a:lnTo>
                <a:lnTo>
                  <a:pt x="0" y="74675"/>
                </a:lnTo>
                <a:lnTo>
                  <a:pt x="571500" y="74675"/>
                </a:lnTo>
                <a:close/>
              </a:path>
              <a:path w="685800" h="127635">
                <a:moveTo>
                  <a:pt x="685800" y="63246"/>
                </a:moveTo>
                <a:lnTo>
                  <a:pt x="559307" y="0"/>
                </a:lnTo>
                <a:lnTo>
                  <a:pt x="559307" y="52577"/>
                </a:lnTo>
                <a:lnTo>
                  <a:pt x="571500" y="52577"/>
                </a:lnTo>
                <a:lnTo>
                  <a:pt x="571500" y="121084"/>
                </a:lnTo>
                <a:lnTo>
                  <a:pt x="685800" y="63246"/>
                </a:lnTo>
                <a:close/>
              </a:path>
              <a:path w="685800" h="127635">
                <a:moveTo>
                  <a:pt x="571500" y="121084"/>
                </a:moveTo>
                <a:lnTo>
                  <a:pt x="571500" y="74675"/>
                </a:lnTo>
                <a:lnTo>
                  <a:pt x="559307" y="74675"/>
                </a:lnTo>
                <a:lnTo>
                  <a:pt x="559307" y="127253"/>
                </a:lnTo>
                <a:lnTo>
                  <a:pt x="571500" y="1210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 spc="-5" dirty="0"/>
              <a:t>12</a:t>
            </a:fld>
            <a:endParaRPr spc="-5" dirty="0"/>
          </a:p>
        </p:txBody>
      </p:sp>
      <p:sp>
        <p:nvSpPr>
          <p:cNvPr id="33" name="object 2">
            <a:extLst>
              <a:ext uri="{FF2B5EF4-FFF2-40B4-BE49-F238E27FC236}">
                <a16:creationId xmlns:a16="http://schemas.microsoft.com/office/drawing/2014/main" id="{FD0B9767-5689-4E71-8618-A84C8C708D7B}"/>
              </a:ext>
            </a:extLst>
          </p:cNvPr>
          <p:cNvSpPr txBox="1">
            <a:spLocks/>
          </p:cNvSpPr>
          <p:nvPr/>
        </p:nvSpPr>
        <p:spPr>
          <a:xfrm>
            <a:off x="1282580" y="694436"/>
            <a:ext cx="4603248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3200" b="1" i="0">
                <a:solidFill>
                  <a:schemeClr val="tx1"/>
                </a:solidFill>
                <a:latin typeface="黑体"/>
                <a:ea typeface="+mj-ea"/>
                <a:cs typeface="黑体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zh-CN" altLang="en-US" kern="0" spc="-5" dirty="0">
                <a:highlight>
                  <a:srgbClr val="FFFF00"/>
                </a:highlight>
                <a:latin typeface="黑体" panose="02010609060101010101" pitchFamily="49" charset="-122"/>
                <a:ea typeface="黑体" panose="02010609060101010101" pitchFamily="49" charset="-122"/>
              </a:rPr>
              <a:t>反馈移位寄存器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577473" y="5610224"/>
            <a:ext cx="7635240" cy="85517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565150">
              <a:lnSpc>
                <a:spcPct val="120000"/>
              </a:lnSpc>
              <a:spcBef>
                <a:spcPts val="100"/>
              </a:spcBef>
            </a:pPr>
            <a:r>
              <a:rPr sz="2400" b="1" dirty="0">
                <a:latin typeface="宋体"/>
                <a:cs typeface="宋体"/>
              </a:rPr>
              <a:t>移位寄存器的周期是指输出序列中连续且重复出现部 分的长度。</a:t>
            </a:r>
            <a:r>
              <a:rPr sz="2400" b="1" dirty="0">
                <a:highlight>
                  <a:srgbClr val="FFFF00"/>
                </a:highlight>
                <a:latin typeface="宋体"/>
                <a:cs typeface="宋体"/>
              </a:rPr>
              <a:t>上面输出序列周期长度为</a:t>
            </a:r>
            <a:r>
              <a:rPr sz="2400" b="1" dirty="0">
                <a:highlight>
                  <a:srgbClr val="FFFF00"/>
                </a:highlight>
                <a:latin typeface="Arial"/>
                <a:cs typeface="Arial"/>
              </a:rPr>
              <a:t>3</a:t>
            </a:r>
            <a:r>
              <a:rPr sz="2400" b="1" spc="-10" dirty="0">
                <a:highlight>
                  <a:srgbClr val="FFFF00"/>
                </a:highlight>
                <a:latin typeface="宋体"/>
                <a:cs typeface="宋体"/>
              </a:rPr>
              <a:t>。</a:t>
            </a:r>
            <a:endParaRPr sz="2400" dirty="0">
              <a:highlight>
                <a:srgbClr val="FFFF00"/>
              </a:highlight>
              <a:latin typeface="宋体"/>
              <a:cs typeface="宋体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556627" y="3391027"/>
            <a:ext cx="533400" cy="127635"/>
          </a:xfrm>
          <a:custGeom>
            <a:avLst/>
            <a:gdLst/>
            <a:ahLst/>
            <a:cxnLst/>
            <a:rect l="l" t="t" r="r" b="b"/>
            <a:pathLst>
              <a:path w="533400" h="127635">
                <a:moveTo>
                  <a:pt x="419100" y="74675"/>
                </a:moveTo>
                <a:lnTo>
                  <a:pt x="419100" y="52577"/>
                </a:lnTo>
                <a:lnTo>
                  <a:pt x="0" y="52577"/>
                </a:lnTo>
                <a:lnTo>
                  <a:pt x="0" y="74675"/>
                </a:lnTo>
                <a:lnTo>
                  <a:pt x="419100" y="74675"/>
                </a:lnTo>
                <a:close/>
              </a:path>
              <a:path w="533400" h="127635">
                <a:moveTo>
                  <a:pt x="533400" y="63246"/>
                </a:moveTo>
                <a:lnTo>
                  <a:pt x="406920" y="0"/>
                </a:lnTo>
                <a:lnTo>
                  <a:pt x="406920" y="52577"/>
                </a:lnTo>
                <a:lnTo>
                  <a:pt x="419100" y="52577"/>
                </a:lnTo>
                <a:lnTo>
                  <a:pt x="419100" y="121090"/>
                </a:lnTo>
                <a:lnTo>
                  <a:pt x="533400" y="63246"/>
                </a:lnTo>
                <a:close/>
              </a:path>
              <a:path w="533400" h="127635">
                <a:moveTo>
                  <a:pt x="419100" y="121090"/>
                </a:moveTo>
                <a:lnTo>
                  <a:pt x="419100" y="74675"/>
                </a:lnTo>
                <a:lnTo>
                  <a:pt x="406920" y="74675"/>
                </a:lnTo>
                <a:lnTo>
                  <a:pt x="406920" y="127253"/>
                </a:lnTo>
                <a:lnTo>
                  <a:pt x="419100" y="1210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575439" y="4254373"/>
            <a:ext cx="2590800" cy="533400"/>
          </a:xfrm>
          <a:custGeom>
            <a:avLst/>
            <a:gdLst/>
            <a:ahLst/>
            <a:cxnLst/>
            <a:rect l="l" t="t" r="r" b="b"/>
            <a:pathLst>
              <a:path w="2590800" h="533400">
                <a:moveTo>
                  <a:pt x="2590800" y="445007"/>
                </a:moveTo>
                <a:lnTo>
                  <a:pt x="2590800" y="89153"/>
                </a:lnTo>
                <a:lnTo>
                  <a:pt x="2583846" y="54649"/>
                </a:lnTo>
                <a:lnTo>
                  <a:pt x="2564891" y="26288"/>
                </a:lnTo>
                <a:lnTo>
                  <a:pt x="2536793" y="7072"/>
                </a:lnTo>
                <a:lnTo>
                  <a:pt x="2502408" y="0"/>
                </a:lnTo>
                <a:lnTo>
                  <a:pt x="89154" y="0"/>
                </a:lnTo>
                <a:lnTo>
                  <a:pt x="54649" y="7072"/>
                </a:lnTo>
                <a:lnTo>
                  <a:pt x="26288" y="26288"/>
                </a:lnTo>
                <a:lnTo>
                  <a:pt x="7072" y="54649"/>
                </a:lnTo>
                <a:lnTo>
                  <a:pt x="0" y="89153"/>
                </a:lnTo>
                <a:lnTo>
                  <a:pt x="0" y="445007"/>
                </a:lnTo>
                <a:lnTo>
                  <a:pt x="7072" y="479393"/>
                </a:lnTo>
                <a:lnTo>
                  <a:pt x="26289" y="507491"/>
                </a:lnTo>
                <a:lnTo>
                  <a:pt x="54649" y="526446"/>
                </a:lnTo>
                <a:lnTo>
                  <a:pt x="89154" y="533399"/>
                </a:lnTo>
                <a:lnTo>
                  <a:pt x="2502408" y="533399"/>
                </a:lnTo>
                <a:lnTo>
                  <a:pt x="2536793" y="526446"/>
                </a:lnTo>
                <a:lnTo>
                  <a:pt x="2564891" y="507491"/>
                </a:lnTo>
                <a:lnTo>
                  <a:pt x="2583846" y="479393"/>
                </a:lnTo>
                <a:lnTo>
                  <a:pt x="2590800" y="445007"/>
                </a:lnTo>
                <a:close/>
              </a:path>
            </a:pathLst>
          </a:custGeom>
          <a:solidFill>
            <a:srgbClr val="9933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570867" y="4249800"/>
            <a:ext cx="2600960" cy="543560"/>
          </a:xfrm>
          <a:custGeom>
            <a:avLst/>
            <a:gdLst/>
            <a:ahLst/>
            <a:cxnLst/>
            <a:rect l="l" t="t" r="r" b="b"/>
            <a:pathLst>
              <a:path w="2600959" h="543560">
                <a:moveTo>
                  <a:pt x="2600706" y="449579"/>
                </a:moveTo>
                <a:lnTo>
                  <a:pt x="2600706" y="93725"/>
                </a:lnTo>
                <a:lnTo>
                  <a:pt x="2599944" y="83819"/>
                </a:lnTo>
                <a:lnTo>
                  <a:pt x="2588165" y="46944"/>
                </a:lnTo>
                <a:lnTo>
                  <a:pt x="2544724" y="8326"/>
                </a:lnTo>
                <a:lnTo>
                  <a:pt x="2506980" y="0"/>
                </a:lnTo>
                <a:lnTo>
                  <a:pt x="93725" y="0"/>
                </a:lnTo>
                <a:lnTo>
                  <a:pt x="38028" y="18307"/>
                </a:lnTo>
                <a:lnTo>
                  <a:pt x="4571" y="66293"/>
                </a:lnTo>
                <a:lnTo>
                  <a:pt x="0" y="93725"/>
                </a:lnTo>
                <a:lnTo>
                  <a:pt x="0" y="449579"/>
                </a:lnTo>
                <a:lnTo>
                  <a:pt x="9906" y="491033"/>
                </a:lnTo>
                <a:lnTo>
                  <a:pt x="9906" y="85343"/>
                </a:lnTo>
                <a:lnTo>
                  <a:pt x="11429" y="76961"/>
                </a:lnTo>
                <a:lnTo>
                  <a:pt x="28955" y="40385"/>
                </a:lnTo>
                <a:lnTo>
                  <a:pt x="60960" y="16001"/>
                </a:lnTo>
                <a:lnTo>
                  <a:pt x="69342" y="13715"/>
                </a:lnTo>
                <a:lnTo>
                  <a:pt x="76962" y="11429"/>
                </a:lnTo>
                <a:lnTo>
                  <a:pt x="85344" y="9905"/>
                </a:lnTo>
                <a:lnTo>
                  <a:pt x="2515362" y="9905"/>
                </a:lnTo>
                <a:lnTo>
                  <a:pt x="2523744" y="11429"/>
                </a:lnTo>
                <a:lnTo>
                  <a:pt x="2549067" y="21105"/>
                </a:lnTo>
                <a:lnTo>
                  <a:pt x="2569316" y="37428"/>
                </a:lnTo>
                <a:lnTo>
                  <a:pt x="2583542" y="59230"/>
                </a:lnTo>
                <a:lnTo>
                  <a:pt x="2590800" y="85343"/>
                </a:lnTo>
                <a:lnTo>
                  <a:pt x="2590800" y="489777"/>
                </a:lnTo>
                <a:lnTo>
                  <a:pt x="2592379" y="487324"/>
                </a:lnTo>
                <a:lnTo>
                  <a:pt x="2599944" y="458723"/>
                </a:lnTo>
                <a:lnTo>
                  <a:pt x="2600706" y="449579"/>
                </a:lnTo>
                <a:close/>
              </a:path>
              <a:path w="2600959" h="543560">
                <a:moveTo>
                  <a:pt x="2590800" y="489777"/>
                </a:moveTo>
                <a:lnTo>
                  <a:pt x="2590800" y="457961"/>
                </a:lnTo>
                <a:lnTo>
                  <a:pt x="2589276" y="466343"/>
                </a:lnTo>
                <a:lnTo>
                  <a:pt x="2579600" y="491667"/>
                </a:lnTo>
                <a:lnTo>
                  <a:pt x="2563277" y="511916"/>
                </a:lnTo>
                <a:lnTo>
                  <a:pt x="2541475" y="526142"/>
                </a:lnTo>
                <a:lnTo>
                  <a:pt x="2515362" y="533399"/>
                </a:lnTo>
                <a:lnTo>
                  <a:pt x="93726" y="533399"/>
                </a:lnTo>
                <a:lnTo>
                  <a:pt x="67628" y="529408"/>
                </a:lnTo>
                <a:lnTo>
                  <a:pt x="24862" y="497865"/>
                </a:lnTo>
                <a:lnTo>
                  <a:pt x="9906" y="457961"/>
                </a:lnTo>
                <a:lnTo>
                  <a:pt x="9906" y="491033"/>
                </a:lnTo>
                <a:lnTo>
                  <a:pt x="34290" y="521969"/>
                </a:lnTo>
                <a:lnTo>
                  <a:pt x="70999" y="540015"/>
                </a:lnTo>
                <a:lnTo>
                  <a:pt x="93726" y="543305"/>
                </a:lnTo>
                <a:lnTo>
                  <a:pt x="2506980" y="543305"/>
                </a:lnTo>
                <a:lnTo>
                  <a:pt x="2516886" y="542543"/>
                </a:lnTo>
                <a:lnTo>
                  <a:pt x="2526030" y="541019"/>
                </a:lnTo>
                <a:lnTo>
                  <a:pt x="2553761" y="530765"/>
                </a:lnTo>
                <a:lnTo>
                  <a:pt x="2576431" y="512102"/>
                </a:lnTo>
                <a:lnTo>
                  <a:pt x="2590800" y="4897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956439" y="3187573"/>
            <a:ext cx="533400" cy="495300"/>
          </a:xfrm>
          <a:custGeom>
            <a:avLst/>
            <a:gdLst/>
            <a:ahLst/>
            <a:cxnLst/>
            <a:rect l="l" t="t" r="r" b="b"/>
            <a:pathLst>
              <a:path w="533400" h="495300">
                <a:moveTo>
                  <a:pt x="0" y="0"/>
                </a:moveTo>
                <a:lnTo>
                  <a:pt x="0" y="495300"/>
                </a:lnTo>
                <a:lnTo>
                  <a:pt x="533400" y="495300"/>
                </a:lnTo>
                <a:lnTo>
                  <a:pt x="533400" y="0"/>
                </a:lnTo>
                <a:lnTo>
                  <a:pt x="0" y="0"/>
                </a:lnTo>
                <a:close/>
              </a:path>
            </a:pathLst>
          </a:custGeom>
          <a:solidFill>
            <a:srgbClr val="C6CE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951867" y="3183000"/>
            <a:ext cx="543560" cy="505459"/>
          </a:xfrm>
          <a:custGeom>
            <a:avLst/>
            <a:gdLst/>
            <a:ahLst/>
            <a:cxnLst/>
            <a:rect l="l" t="t" r="r" b="b"/>
            <a:pathLst>
              <a:path w="543560" h="505460">
                <a:moveTo>
                  <a:pt x="543306" y="505205"/>
                </a:moveTo>
                <a:lnTo>
                  <a:pt x="543306" y="0"/>
                </a:lnTo>
                <a:lnTo>
                  <a:pt x="0" y="0"/>
                </a:lnTo>
                <a:lnTo>
                  <a:pt x="0" y="505205"/>
                </a:lnTo>
                <a:lnTo>
                  <a:pt x="4572" y="505205"/>
                </a:lnTo>
                <a:lnTo>
                  <a:pt x="4572" y="9905"/>
                </a:lnTo>
                <a:lnTo>
                  <a:pt x="9905" y="4572"/>
                </a:lnTo>
                <a:lnTo>
                  <a:pt x="9905" y="9905"/>
                </a:lnTo>
                <a:lnTo>
                  <a:pt x="533400" y="9905"/>
                </a:lnTo>
                <a:lnTo>
                  <a:pt x="533400" y="4572"/>
                </a:lnTo>
                <a:lnTo>
                  <a:pt x="537959" y="9905"/>
                </a:lnTo>
                <a:lnTo>
                  <a:pt x="537959" y="505205"/>
                </a:lnTo>
                <a:lnTo>
                  <a:pt x="543306" y="505205"/>
                </a:lnTo>
                <a:close/>
              </a:path>
              <a:path w="543560" h="505460">
                <a:moveTo>
                  <a:pt x="9905" y="9905"/>
                </a:moveTo>
                <a:lnTo>
                  <a:pt x="9905" y="4572"/>
                </a:lnTo>
                <a:lnTo>
                  <a:pt x="4572" y="9905"/>
                </a:lnTo>
                <a:lnTo>
                  <a:pt x="9905" y="9905"/>
                </a:lnTo>
                <a:close/>
              </a:path>
              <a:path w="543560" h="505460">
                <a:moveTo>
                  <a:pt x="9905" y="495300"/>
                </a:moveTo>
                <a:lnTo>
                  <a:pt x="9905" y="9905"/>
                </a:lnTo>
                <a:lnTo>
                  <a:pt x="4572" y="9905"/>
                </a:lnTo>
                <a:lnTo>
                  <a:pt x="4572" y="495300"/>
                </a:lnTo>
                <a:lnTo>
                  <a:pt x="9905" y="495300"/>
                </a:lnTo>
                <a:close/>
              </a:path>
              <a:path w="543560" h="505460">
                <a:moveTo>
                  <a:pt x="537959" y="495300"/>
                </a:moveTo>
                <a:lnTo>
                  <a:pt x="4572" y="495300"/>
                </a:lnTo>
                <a:lnTo>
                  <a:pt x="9905" y="499872"/>
                </a:lnTo>
                <a:lnTo>
                  <a:pt x="9905" y="505205"/>
                </a:lnTo>
                <a:lnTo>
                  <a:pt x="533400" y="505205"/>
                </a:lnTo>
                <a:lnTo>
                  <a:pt x="533400" y="499872"/>
                </a:lnTo>
                <a:lnTo>
                  <a:pt x="537959" y="495300"/>
                </a:lnTo>
                <a:close/>
              </a:path>
              <a:path w="543560" h="505460">
                <a:moveTo>
                  <a:pt x="9905" y="505205"/>
                </a:moveTo>
                <a:lnTo>
                  <a:pt x="9905" y="499872"/>
                </a:lnTo>
                <a:lnTo>
                  <a:pt x="4572" y="495300"/>
                </a:lnTo>
                <a:lnTo>
                  <a:pt x="4572" y="505205"/>
                </a:lnTo>
                <a:lnTo>
                  <a:pt x="9905" y="505205"/>
                </a:lnTo>
                <a:close/>
              </a:path>
              <a:path w="543560" h="505460">
                <a:moveTo>
                  <a:pt x="537959" y="9905"/>
                </a:moveTo>
                <a:lnTo>
                  <a:pt x="533400" y="4572"/>
                </a:lnTo>
                <a:lnTo>
                  <a:pt x="533400" y="9905"/>
                </a:lnTo>
                <a:lnTo>
                  <a:pt x="537959" y="9905"/>
                </a:lnTo>
                <a:close/>
              </a:path>
              <a:path w="543560" h="505460">
                <a:moveTo>
                  <a:pt x="537959" y="495300"/>
                </a:moveTo>
                <a:lnTo>
                  <a:pt x="537959" y="9905"/>
                </a:lnTo>
                <a:lnTo>
                  <a:pt x="533400" y="9905"/>
                </a:lnTo>
                <a:lnTo>
                  <a:pt x="533400" y="495300"/>
                </a:lnTo>
                <a:lnTo>
                  <a:pt x="537959" y="495300"/>
                </a:lnTo>
                <a:close/>
              </a:path>
              <a:path w="543560" h="505460">
                <a:moveTo>
                  <a:pt x="537959" y="505205"/>
                </a:moveTo>
                <a:lnTo>
                  <a:pt x="537959" y="495300"/>
                </a:lnTo>
                <a:lnTo>
                  <a:pt x="533400" y="499872"/>
                </a:lnTo>
                <a:lnTo>
                  <a:pt x="533400" y="505205"/>
                </a:lnTo>
                <a:lnTo>
                  <a:pt x="537959" y="5052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489827" y="3187573"/>
            <a:ext cx="533400" cy="495300"/>
          </a:xfrm>
          <a:custGeom>
            <a:avLst/>
            <a:gdLst/>
            <a:ahLst/>
            <a:cxnLst/>
            <a:rect l="l" t="t" r="r" b="b"/>
            <a:pathLst>
              <a:path w="533400" h="495300">
                <a:moveTo>
                  <a:pt x="0" y="0"/>
                </a:moveTo>
                <a:lnTo>
                  <a:pt x="0" y="495300"/>
                </a:lnTo>
                <a:lnTo>
                  <a:pt x="533400" y="495300"/>
                </a:lnTo>
                <a:lnTo>
                  <a:pt x="533400" y="0"/>
                </a:lnTo>
                <a:lnTo>
                  <a:pt x="0" y="0"/>
                </a:lnTo>
                <a:close/>
              </a:path>
            </a:pathLst>
          </a:custGeom>
          <a:solidFill>
            <a:srgbClr val="C6CE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485267" y="3183000"/>
            <a:ext cx="543560" cy="505459"/>
          </a:xfrm>
          <a:custGeom>
            <a:avLst/>
            <a:gdLst/>
            <a:ahLst/>
            <a:cxnLst/>
            <a:rect l="l" t="t" r="r" b="b"/>
            <a:pathLst>
              <a:path w="543559" h="505460">
                <a:moveTo>
                  <a:pt x="543306" y="505205"/>
                </a:moveTo>
                <a:lnTo>
                  <a:pt x="543306" y="0"/>
                </a:lnTo>
                <a:lnTo>
                  <a:pt x="0" y="0"/>
                </a:lnTo>
                <a:lnTo>
                  <a:pt x="0" y="505205"/>
                </a:lnTo>
                <a:lnTo>
                  <a:pt x="4559" y="505205"/>
                </a:lnTo>
                <a:lnTo>
                  <a:pt x="4559" y="9905"/>
                </a:lnTo>
                <a:lnTo>
                  <a:pt x="9905" y="4572"/>
                </a:lnTo>
                <a:lnTo>
                  <a:pt x="9905" y="9905"/>
                </a:lnTo>
                <a:lnTo>
                  <a:pt x="533399" y="9905"/>
                </a:lnTo>
                <a:lnTo>
                  <a:pt x="533399" y="4572"/>
                </a:lnTo>
                <a:lnTo>
                  <a:pt x="537959" y="9905"/>
                </a:lnTo>
                <a:lnTo>
                  <a:pt x="537959" y="505205"/>
                </a:lnTo>
                <a:lnTo>
                  <a:pt x="543306" y="505205"/>
                </a:lnTo>
                <a:close/>
              </a:path>
              <a:path w="543559" h="505460">
                <a:moveTo>
                  <a:pt x="9905" y="9905"/>
                </a:moveTo>
                <a:lnTo>
                  <a:pt x="9905" y="4572"/>
                </a:lnTo>
                <a:lnTo>
                  <a:pt x="4559" y="9905"/>
                </a:lnTo>
                <a:lnTo>
                  <a:pt x="9905" y="9905"/>
                </a:lnTo>
                <a:close/>
              </a:path>
              <a:path w="543559" h="505460">
                <a:moveTo>
                  <a:pt x="9905" y="495300"/>
                </a:moveTo>
                <a:lnTo>
                  <a:pt x="9905" y="9905"/>
                </a:lnTo>
                <a:lnTo>
                  <a:pt x="4559" y="9905"/>
                </a:lnTo>
                <a:lnTo>
                  <a:pt x="4559" y="495300"/>
                </a:lnTo>
                <a:lnTo>
                  <a:pt x="9905" y="495300"/>
                </a:lnTo>
                <a:close/>
              </a:path>
              <a:path w="543559" h="505460">
                <a:moveTo>
                  <a:pt x="537959" y="495300"/>
                </a:moveTo>
                <a:lnTo>
                  <a:pt x="4559" y="495300"/>
                </a:lnTo>
                <a:lnTo>
                  <a:pt x="9905" y="499872"/>
                </a:lnTo>
                <a:lnTo>
                  <a:pt x="9905" y="505205"/>
                </a:lnTo>
                <a:lnTo>
                  <a:pt x="533399" y="505205"/>
                </a:lnTo>
                <a:lnTo>
                  <a:pt x="533399" y="499872"/>
                </a:lnTo>
                <a:lnTo>
                  <a:pt x="537959" y="495300"/>
                </a:lnTo>
                <a:close/>
              </a:path>
              <a:path w="543559" h="505460">
                <a:moveTo>
                  <a:pt x="9905" y="505205"/>
                </a:moveTo>
                <a:lnTo>
                  <a:pt x="9905" y="499872"/>
                </a:lnTo>
                <a:lnTo>
                  <a:pt x="4559" y="495300"/>
                </a:lnTo>
                <a:lnTo>
                  <a:pt x="4559" y="505205"/>
                </a:lnTo>
                <a:lnTo>
                  <a:pt x="9905" y="505205"/>
                </a:lnTo>
                <a:close/>
              </a:path>
              <a:path w="543559" h="505460">
                <a:moveTo>
                  <a:pt x="537959" y="9905"/>
                </a:moveTo>
                <a:lnTo>
                  <a:pt x="533399" y="4572"/>
                </a:lnTo>
                <a:lnTo>
                  <a:pt x="533399" y="9905"/>
                </a:lnTo>
                <a:lnTo>
                  <a:pt x="537959" y="9905"/>
                </a:lnTo>
                <a:close/>
              </a:path>
              <a:path w="543559" h="505460">
                <a:moveTo>
                  <a:pt x="537959" y="495300"/>
                </a:moveTo>
                <a:lnTo>
                  <a:pt x="537959" y="9905"/>
                </a:lnTo>
                <a:lnTo>
                  <a:pt x="533399" y="9905"/>
                </a:lnTo>
                <a:lnTo>
                  <a:pt x="533399" y="495300"/>
                </a:lnTo>
                <a:lnTo>
                  <a:pt x="537959" y="495300"/>
                </a:lnTo>
                <a:close/>
              </a:path>
              <a:path w="543559" h="505460">
                <a:moveTo>
                  <a:pt x="537959" y="505205"/>
                </a:moveTo>
                <a:lnTo>
                  <a:pt x="537959" y="495300"/>
                </a:lnTo>
                <a:lnTo>
                  <a:pt x="533399" y="499872"/>
                </a:lnTo>
                <a:lnTo>
                  <a:pt x="533399" y="505205"/>
                </a:lnTo>
                <a:lnTo>
                  <a:pt x="537959" y="5052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023227" y="3187573"/>
            <a:ext cx="533400" cy="495300"/>
          </a:xfrm>
          <a:custGeom>
            <a:avLst/>
            <a:gdLst/>
            <a:ahLst/>
            <a:cxnLst/>
            <a:rect l="l" t="t" r="r" b="b"/>
            <a:pathLst>
              <a:path w="533400" h="495300">
                <a:moveTo>
                  <a:pt x="0" y="0"/>
                </a:moveTo>
                <a:lnTo>
                  <a:pt x="0" y="495300"/>
                </a:lnTo>
                <a:lnTo>
                  <a:pt x="533400" y="495300"/>
                </a:lnTo>
                <a:lnTo>
                  <a:pt x="533400" y="0"/>
                </a:lnTo>
                <a:lnTo>
                  <a:pt x="0" y="0"/>
                </a:lnTo>
                <a:close/>
              </a:path>
            </a:pathLst>
          </a:custGeom>
          <a:solidFill>
            <a:srgbClr val="C6CE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018667" y="3183000"/>
            <a:ext cx="543560" cy="505459"/>
          </a:xfrm>
          <a:custGeom>
            <a:avLst/>
            <a:gdLst/>
            <a:ahLst/>
            <a:cxnLst/>
            <a:rect l="l" t="t" r="r" b="b"/>
            <a:pathLst>
              <a:path w="543559" h="505460">
                <a:moveTo>
                  <a:pt x="543305" y="505205"/>
                </a:moveTo>
                <a:lnTo>
                  <a:pt x="543305" y="0"/>
                </a:lnTo>
                <a:lnTo>
                  <a:pt x="0" y="0"/>
                </a:lnTo>
                <a:lnTo>
                  <a:pt x="0" y="505205"/>
                </a:lnTo>
                <a:lnTo>
                  <a:pt x="4559" y="505205"/>
                </a:lnTo>
                <a:lnTo>
                  <a:pt x="4559" y="9905"/>
                </a:lnTo>
                <a:lnTo>
                  <a:pt x="9893" y="4572"/>
                </a:lnTo>
                <a:lnTo>
                  <a:pt x="9893" y="9905"/>
                </a:lnTo>
                <a:lnTo>
                  <a:pt x="533400" y="9905"/>
                </a:lnTo>
                <a:lnTo>
                  <a:pt x="533400" y="4572"/>
                </a:lnTo>
                <a:lnTo>
                  <a:pt x="537959" y="9905"/>
                </a:lnTo>
                <a:lnTo>
                  <a:pt x="537959" y="505205"/>
                </a:lnTo>
                <a:lnTo>
                  <a:pt x="543305" y="505205"/>
                </a:lnTo>
                <a:close/>
              </a:path>
              <a:path w="543559" h="505460">
                <a:moveTo>
                  <a:pt x="9893" y="9905"/>
                </a:moveTo>
                <a:lnTo>
                  <a:pt x="9893" y="4572"/>
                </a:lnTo>
                <a:lnTo>
                  <a:pt x="4559" y="9905"/>
                </a:lnTo>
                <a:lnTo>
                  <a:pt x="9893" y="9905"/>
                </a:lnTo>
                <a:close/>
              </a:path>
              <a:path w="543559" h="505460">
                <a:moveTo>
                  <a:pt x="9893" y="495300"/>
                </a:moveTo>
                <a:lnTo>
                  <a:pt x="9893" y="9905"/>
                </a:lnTo>
                <a:lnTo>
                  <a:pt x="4559" y="9905"/>
                </a:lnTo>
                <a:lnTo>
                  <a:pt x="4559" y="495300"/>
                </a:lnTo>
                <a:lnTo>
                  <a:pt x="9893" y="495300"/>
                </a:lnTo>
                <a:close/>
              </a:path>
              <a:path w="543559" h="505460">
                <a:moveTo>
                  <a:pt x="537959" y="495300"/>
                </a:moveTo>
                <a:lnTo>
                  <a:pt x="4559" y="495300"/>
                </a:lnTo>
                <a:lnTo>
                  <a:pt x="9893" y="499872"/>
                </a:lnTo>
                <a:lnTo>
                  <a:pt x="9893" y="505205"/>
                </a:lnTo>
                <a:lnTo>
                  <a:pt x="533400" y="505205"/>
                </a:lnTo>
                <a:lnTo>
                  <a:pt x="533400" y="499872"/>
                </a:lnTo>
                <a:lnTo>
                  <a:pt x="537959" y="495300"/>
                </a:lnTo>
                <a:close/>
              </a:path>
              <a:path w="543559" h="505460">
                <a:moveTo>
                  <a:pt x="9893" y="505205"/>
                </a:moveTo>
                <a:lnTo>
                  <a:pt x="9893" y="499872"/>
                </a:lnTo>
                <a:lnTo>
                  <a:pt x="4559" y="495300"/>
                </a:lnTo>
                <a:lnTo>
                  <a:pt x="4559" y="505205"/>
                </a:lnTo>
                <a:lnTo>
                  <a:pt x="9893" y="505205"/>
                </a:lnTo>
                <a:close/>
              </a:path>
              <a:path w="543559" h="505460">
                <a:moveTo>
                  <a:pt x="537959" y="9905"/>
                </a:moveTo>
                <a:lnTo>
                  <a:pt x="533400" y="4572"/>
                </a:lnTo>
                <a:lnTo>
                  <a:pt x="533400" y="9905"/>
                </a:lnTo>
                <a:lnTo>
                  <a:pt x="537959" y="9905"/>
                </a:lnTo>
                <a:close/>
              </a:path>
              <a:path w="543559" h="505460">
                <a:moveTo>
                  <a:pt x="537959" y="495300"/>
                </a:moveTo>
                <a:lnTo>
                  <a:pt x="537959" y="9905"/>
                </a:lnTo>
                <a:lnTo>
                  <a:pt x="533400" y="9905"/>
                </a:lnTo>
                <a:lnTo>
                  <a:pt x="533400" y="495300"/>
                </a:lnTo>
                <a:lnTo>
                  <a:pt x="537959" y="495300"/>
                </a:lnTo>
                <a:close/>
              </a:path>
              <a:path w="543559" h="505460">
                <a:moveTo>
                  <a:pt x="537959" y="505205"/>
                </a:moveTo>
                <a:lnTo>
                  <a:pt x="537959" y="495300"/>
                </a:lnTo>
                <a:lnTo>
                  <a:pt x="533400" y="499872"/>
                </a:lnTo>
                <a:lnTo>
                  <a:pt x="533400" y="505205"/>
                </a:lnTo>
                <a:lnTo>
                  <a:pt x="537959" y="5052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712085" y="3164966"/>
            <a:ext cx="2317115" cy="15449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40995">
              <a:lnSpc>
                <a:spcPct val="100000"/>
              </a:lnSpc>
              <a:spcBef>
                <a:spcPts val="95"/>
              </a:spcBef>
              <a:tabLst>
                <a:tab pos="874394" algn="l"/>
                <a:tab pos="1407795" algn="l"/>
              </a:tabLst>
            </a:pPr>
            <a:r>
              <a:rPr sz="3200" spc="5" dirty="0">
                <a:latin typeface="Times New Roman"/>
                <a:cs typeface="Times New Roman"/>
              </a:rPr>
              <a:t>b</a:t>
            </a:r>
            <a:r>
              <a:rPr sz="3150" spc="7" baseline="-21164" dirty="0">
                <a:latin typeface="Times New Roman"/>
                <a:cs typeface="Times New Roman"/>
              </a:rPr>
              <a:t>3	</a:t>
            </a:r>
            <a:r>
              <a:rPr sz="3200" spc="5" dirty="0">
                <a:latin typeface="Times New Roman"/>
                <a:cs typeface="Times New Roman"/>
              </a:rPr>
              <a:t>b</a:t>
            </a:r>
            <a:r>
              <a:rPr sz="3150" spc="7" baseline="-21164" dirty="0">
                <a:latin typeface="Times New Roman"/>
                <a:cs typeface="Times New Roman"/>
              </a:rPr>
              <a:t>2	</a:t>
            </a:r>
            <a:r>
              <a:rPr sz="3200" spc="5" dirty="0">
                <a:latin typeface="Times New Roman"/>
                <a:cs typeface="Times New Roman"/>
              </a:rPr>
              <a:t>b</a:t>
            </a:r>
            <a:r>
              <a:rPr sz="3150" spc="7" baseline="-21164" dirty="0">
                <a:latin typeface="Times New Roman"/>
                <a:cs typeface="Times New Roman"/>
              </a:rPr>
              <a:t>1</a:t>
            </a:r>
            <a:endParaRPr sz="3150" baseline="-21164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45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b="1" spc="-5" dirty="0">
                <a:latin typeface="Times New Roman"/>
                <a:cs typeface="Times New Roman"/>
              </a:rPr>
              <a:t>f(b</a:t>
            </a:r>
            <a:r>
              <a:rPr sz="2400" b="1" spc="-7" baseline="-20833" dirty="0">
                <a:latin typeface="Times New Roman"/>
                <a:cs typeface="Times New Roman"/>
              </a:rPr>
              <a:t>1</a:t>
            </a:r>
            <a:r>
              <a:rPr sz="2400" b="1" spc="-5" dirty="0">
                <a:latin typeface="Times New Roman"/>
                <a:cs typeface="Times New Roman"/>
              </a:rPr>
              <a:t>,b</a:t>
            </a:r>
            <a:r>
              <a:rPr sz="2400" b="1" spc="-7" baseline="-20833" dirty="0">
                <a:latin typeface="Times New Roman"/>
                <a:cs typeface="Times New Roman"/>
              </a:rPr>
              <a:t>2</a:t>
            </a:r>
            <a:r>
              <a:rPr sz="2400" b="1" spc="-5" dirty="0">
                <a:latin typeface="Times New Roman"/>
                <a:cs typeface="Times New Roman"/>
              </a:rPr>
              <a:t>,b</a:t>
            </a:r>
            <a:r>
              <a:rPr sz="2400" b="1" spc="-7" baseline="-20833" dirty="0">
                <a:latin typeface="Times New Roman"/>
                <a:cs typeface="Times New Roman"/>
              </a:rPr>
              <a:t>3</a:t>
            </a:r>
            <a:r>
              <a:rPr sz="2400" b="1" spc="-5" dirty="0">
                <a:latin typeface="Times New Roman"/>
                <a:cs typeface="Times New Roman"/>
              </a:rPr>
              <a:t>)=b</a:t>
            </a:r>
            <a:r>
              <a:rPr sz="2400" b="1" spc="-7" baseline="-20833" dirty="0">
                <a:latin typeface="Times New Roman"/>
                <a:cs typeface="Times New Roman"/>
              </a:rPr>
              <a:t>2</a:t>
            </a:r>
            <a:r>
              <a:rPr sz="2400" b="1" spc="-5" dirty="0">
                <a:latin typeface="宋体"/>
                <a:cs typeface="宋体"/>
              </a:rPr>
              <a:t>⊕</a:t>
            </a:r>
            <a:r>
              <a:rPr sz="2400" b="1" spc="-5" dirty="0">
                <a:latin typeface="Times New Roman"/>
                <a:cs typeface="Times New Roman"/>
              </a:rPr>
              <a:t>b</a:t>
            </a:r>
            <a:r>
              <a:rPr sz="2400" b="1" spc="-7" baseline="-20833" dirty="0">
                <a:latin typeface="Times New Roman"/>
                <a:cs typeface="Times New Roman"/>
              </a:rPr>
              <a:t>3</a:t>
            </a:r>
            <a:endParaRPr sz="2400" baseline="-20833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274193" y="3720973"/>
            <a:ext cx="127635" cy="533400"/>
          </a:xfrm>
          <a:custGeom>
            <a:avLst/>
            <a:gdLst/>
            <a:ahLst/>
            <a:cxnLst/>
            <a:rect l="l" t="t" r="r" b="b"/>
            <a:pathLst>
              <a:path w="127635" h="533400">
                <a:moveTo>
                  <a:pt x="127253" y="406907"/>
                </a:moveTo>
                <a:lnTo>
                  <a:pt x="0" y="406907"/>
                </a:lnTo>
                <a:lnTo>
                  <a:pt x="52565" y="512059"/>
                </a:lnTo>
                <a:lnTo>
                  <a:pt x="52565" y="419100"/>
                </a:lnTo>
                <a:lnTo>
                  <a:pt x="74663" y="419100"/>
                </a:lnTo>
                <a:lnTo>
                  <a:pt x="74663" y="510816"/>
                </a:lnTo>
                <a:lnTo>
                  <a:pt x="127253" y="406907"/>
                </a:lnTo>
                <a:close/>
              </a:path>
              <a:path w="127635" h="533400">
                <a:moveTo>
                  <a:pt x="74663" y="406907"/>
                </a:moveTo>
                <a:lnTo>
                  <a:pt x="74663" y="0"/>
                </a:lnTo>
                <a:lnTo>
                  <a:pt x="52565" y="0"/>
                </a:lnTo>
                <a:lnTo>
                  <a:pt x="52565" y="406907"/>
                </a:lnTo>
                <a:lnTo>
                  <a:pt x="74663" y="406907"/>
                </a:lnTo>
                <a:close/>
              </a:path>
              <a:path w="127635" h="533400">
                <a:moveTo>
                  <a:pt x="74663" y="510816"/>
                </a:moveTo>
                <a:lnTo>
                  <a:pt x="74663" y="419100"/>
                </a:lnTo>
                <a:lnTo>
                  <a:pt x="52565" y="419100"/>
                </a:lnTo>
                <a:lnTo>
                  <a:pt x="52565" y="512059"/>
                </a:lnTo>
                <a:lnTo>
                  <a:pt x="63233" y="533400"/>
                </a:lnTo>
                <a:lnTo>
                  <a:pt x="74663" y="5108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731393" y="3720973"/>
            <a:ext cx="127635" cy="533400"/>
          </a:xfrm>
          <a:custGeom>
            <a:avLst/>
            <a:gdLst/>
            <a:ahLst/>
            <a:cxnLst/>
            <a:rect l="l" t="t" r="r" b="b"/>
            <a:pathLst>
              <a:path w="127634" h="533400">
                <a:moveTo>
                  <a:pt x="127241" y="406907"/>
                </a:moveTo>
                <a:lnTo>
                  <a:pt x="0" y="406907"/>
                </a:lnTo>
                <a:lnTo>
                  <a:pt x="52577" y="512085"/>
                </a:lnTo>
                <a:lnTo>
                  <a:pt x="52577" y="419100"/>
                </a:lnTo>
                <a:lnTo>
                  <a:pt x="74675" y="419100"/>
                </a:lnTo>
                <a:lnTo>
                  <a:pt x="74675" y="510787"/>
                </a:lnTo>
                <a:lnTo>
                  <a:pt x="127241" y="406907"/>
                </a:lnTo>
                <a:close/>
              </a:path>
              <a:path w="127634" h="533400">
                <a:moveTo>
                  <a:pt x="74675" y="406907"/>
                </a:moveTo>
                <a:lnTo>
                  <a:pt x="74675" y="0"/>
                </a:lnTo>
                <a:lnTo>
                  <a:pt x="52577" y="0"/>
                </a:lnTo>
                <a:lnTo>
                  <a:pt x="52577" y="406907"/>
                </a:lnTo>
                <a:lnTo>
                  <a:pt x="74675" y="406907"/>
                </a:lnTo>
                <a:close/>
              </a:path>
              <a:path w="127634" h="533400">
                <a:moveTo>
                  <a:pt x="74675" y="510787"/>
                </a:moveTo>
                <a:lnTo>
                  <a:pt x="74675" y="419100"/>
                </a:lnTo>
                <a:lnTo>
                  <a:pt x="52577" y="419100"/>
                </a:lnTo>
                <a:lnTo>
                  <a:pt x="52577" y="512085"/>
                </a:lnTo>
                <a:lnTo>
                  <a:pt x="63233" y="533400"/>
                </a:lnTo>
                <a:lnTo>
                  <a:pt x="74675" y="5107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8169519" y="3290697"/>
            <a:ext cx="10515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0</a:t>
            </a:r>
            <a:r>
              <a:rPr sz="1800" b="1" spc="-310" dirty="0">
                <a:latin typeface="Arial"/>
                <a:cs typeface="Arial"/>
              </a:rPr>
              <a:t> </a:t>
            </a:r>
            <a:r>
              <a:rPr sz="1800" b="1" spc="-30" dirty="0">
                <a:latin typeface="Arial"/>
                <a:cs typeface="Arial"/>
              </a:rPr>
              <a:t>011</a:t>
            </a:r>
            <a:r>
              <a:rPr sz="1800" b="1" spc="-30" dirty="0">
                <a:solidFill>
                  <a:srgbClr val="FD1813"/>
                </a:solidFill>
                <a:latin typeface="Arial"/>
                <a:cs typeface="Arial"/>
              </a:rPr>
              <a:t>011</a:t>
            </a:r>
            <a:r>
              <a:rPr sz="1800" b="1" spc="-30" dirty="0"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653673" y="1647825"/>
            <a:ext cx="7650480" cy="14401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85750">
              <a:lnSpc>
                <a:spcPct val="120000"/>
              </a:lnSpc>
              <a:spcBef>
                <a:spcPts val="100"/>
              </a:spcBef>
            </a:pPr>
            <a:r>
              <a:rPr sz="2400" b="1" spc="-5" dirty="0">
                <a:highlight>
                  <a:srgbClr val="FFFF00"/>
                </a:highlight>
                <a:latin typeface="宋体"/>
                <a:cs typeface="宋体"/>
              </a:rPr>
              <a:t>一个</a:t>
            </a:r>
            <a:r>
              <a:rPr sz="2400" b="1" spc="-5" dirty="0">
                <a:highlight>
                  <a:srgbClr val="FFFF00"/>
                </a:highlight>
                <a:latin typeface="Arial"/>
                <a:cs typeface="Arial"/>
              </a:rPr>
              <a:t>3-</a:t>
            </a:r>
            <a:r>
              <a:rPr sz="2400" b="1" dirty="0">
                <a:highlight>
                  <a:srgbClr val="FFFF00"/>
                </a:highlight>
                <a:latin typeface="宋体"/>
                <a:cs typeface="宋体"/>
              </a:rPr>
              <a:t>级的反馈移位寄存器，反馈函</a:t>
            </a:r>
            <a:r>
              <a:rPr sz="2400" b="1" spc="-5" dirty="0">
                <a:highlight>
                  <a:srgbClr val="FFFF00"/>
                </a:highlight>
                <a:latin typeface="宋体"/>
                <a:cs typeface="宋体"/>
              </a:rPr>
              <a:t>数</a:t>
            </a:r>
            <a:r>
              <a:rPr sz="2400" b="1" dirty="0">
                <a:highlight>
                  <a:srgbClr val="FFFF00"/>
                </a:highlight>
                <a:latin typeface="Arial"/>
                <a:cs typeface="Arial"/>
              </a:rPr>
              <a:t>f(x)=</a:t>
            </a:r>
            <a:r>
              <a:rPr sz="2400" b="1" spc="-5" dirty="0">
                <a:highlight>
                  <a:srgbClr val="FFFF00"/>
                </a:highlight>
                <a:latin typeface="Arial"/>
                <a:cs typeface="Arial"/>
              </a:rPr>
              <a:t>b</a:t>
            </a:r>
            <a:r>
              <a:rPr sz="2400" b="1" spc="-7" baseline="-20833" dirty="0">
                <a:highlight>
                  <a:srgbClr val="FFFF00"/>
                </a:highlight>
                <a:latin typeface="Arial"/>
                <a:cs typeface="Arial"/>
              </a:rPr>
              <a:t>2</a:t>
            </a:r>
            <a:r>
              <a:rPr sz="2400" b="1" spc="-5" dirty="0">
                <a:highlight>
                  <a:srgbClr val="FFFF00"/>
                </a:highlight>
                <a:latin typeface="宋体"/>
                <a:cs typeface="宋体"/>
              </a:rPr>
              <a:t>⊕</a:t>
            </a:r>
            <a:r>
              <a:rPr sz="2400" b="1" spc="-5" dirty="0">
                <a:highlight>
                  <a:srgbClr val="FFFF00"/>
                </a:highlight>
                <a:latin typeface="Arial"/>
                <a:cs typeface="Arial"/>
              </a:rPr>
              <a:t>b</a:t>
            </a:r>
            <a:r>
              <a:rPr sz="2400" b="1" spc="-7" baseline="-20833" dirty="0">
                <a:highlight>
                  <a:srgbClr val="FFFF00"/>
                </a:highlight>
                <a:latin typeface="Arial"/>
                <a:cs typeface="Arial"/>
              </a:rPr>
              <a:t>3</a:t>
            </a:r>
            <a:r>
              <a:rPr sz="2400" b="1" dirty="0">
                <a:highlight>
                  <a:srgbClr val="FFFF00"/>
                </a:highlight>
                <a:latin typeface="宋体"/>
                <a:cs typeface="宋体"/>
              </a:rPr>
              <a:t>，初 </a:t>
            </a:r>
            <a:r>
              <a:rPr sz="2400" b="1" spc="-5" dirty="0">
                <a:highlight>
                  <a:srgbClr val="FFFF00"/>
                </a:highlight>
                <a:latin typeface="宋体"/>
                <a:cs typeface="宋体"/>
              </a:rPr>
              <a:t>态为</a:t>
            </a:r>
            <a:r>
              <a:rPr sz="2400" b="1" spc="-5" dirty="0">
                <a:highlight>
                  <a:srgbClr val="FFFF00"/>
                </a:highlight>
                <a:latin typeface="Arial"/>
                <a:cs typeface="Arial"/>
              </a:rPr>
              <a:t>100</a:t>
            </a:r>
            <a:r>
              <a:rPr sz="2400" b="1" spc="-5" dirty="0">
                <a:highlight>
                  <a:srgbClr val="FFFF00"/>
                </a:highlight>
                <a:latin typeface="宋体"/>
                <a:cs typeface="宋体"/>
              </a:rPr>
              <a:t>，</a:t>
            </a:r>
            <a:r>
              <a:rPr sz="2400" b="1" dirty="0">
                <a:highlight>
                  <a:srgbClr val="FFFF00"/>
                </a:highlight>
                <a:latin typeface="宋体"/>
                <a:cs typeface="宋体"/>
              </a:rPr>
              <a:t>输出序列生成过程如下：</a:t>
            </a:r>
            <a:endParaRPr sz="2400" dirty="0">
              <a:highlight>
                <a:srgbClr val="FFFF00"/>
              </a:highlight>
              <a:latin typeface="宋体"/>
              <a:cs typeface="宋体"/>
            </a:endParaRPr>
          </a:p>
          <a:p>
            <a:pPr marL="180975">
              <a:lnSpc>
                <a:spcPct val="100000"/>
              </a:lnSpc>
              <a:spcBef>
                <a:spcPts val="1340"/>
              </a:spcBef>
              <a:tabLst>
                <a:tab pos="1564005" algn="l"/>
              </a:tabLst>
            </a:pPr>
            <a:r>
              <a:rPr sz="2400" b="1" spc="-5" dirty="0">
                <a:solidFill>
                  <a:srgbClr val="00339A"/>
                </a:solidFill>
                <a:latin typeface="宋体"/>
                <a:cs typeface="宋体"/>
              </a:rPr>
              <a:t>状</a:t>
            </a:r>
            <a:r>
              <a:rPr sz="2400" b="1" spc="-10" dirty="0">
                <a:solidFill>
                  <a:srgbClr val="00339A"/>
                </a:solidFill>
                <a:latin typeface="宋体"/>
                <a:cs typeface="宋体"/>
              </a:rPr>
              <a:t>态	</a:t>
            </a:r>
            <a:r>
              <a:rPr sz="2400" b="1" spc="-5" dirty="0">
                <a:solidFill>
                  <a:srgbClr val="FD1813"/>
                </a:solidFill>
                <a:latin typeface="宋体"/>
                <a:cs typeface="宋体"/>
              </a:rPr>
              <a:t>输出位</a:t>
            </a:r>
            <a:endParaRPr sz="2400" dirty="0">
              <a:latin typeface="宋体"/>
              <a:cs typeface="宋体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375039" y="3276727"/>
            <a:ext cx="990600" cy="127635"/>
          </a:xfrm>
          <a:custGeom>
            <a:avLst/>
            <a:gdLst/>
            <a:ahLst/>
            <a:cxnLst/>
            <a:rect l="l" t="t" r="r" b="b"/>
            <a:pathLst>
              <a:path w="990600" h="127635">
                <a:moveTo>
                  <a:pt x="876299" y="74675"/>
                </a:moveTo>
                <a:lnTo>
                  <a:pt x="876299" y="52577"/>
                </a:lnTo>
                <a:lnTo>
                  <a:pt x="0" y="52577"/>
                </a:lnTo>
                <a:lnTo>
                  <a:pt x="0" y="74675"/>
                </a:lnTo>
                <a:lnTo>
                  <a:pt x="876299" y="74675"/>
                </a:lnTo>
                <a:close/>
              </a:path>
              <a:path w="990600" h="127635">
                <a:moveTo>
                  <a:pt x="990600" y="63246"/>
                </a:moveTo>
                <a:lnTo>
                  <a:pt x="864107" y="0"/>
                </a:lnTo>
                <a:lnTo>
                  <a:pt x="864107" y="52577"/>
                </a:lnTo>
                <a:lnTo>
                  <a:pt x="876299" y="52577"/>
                </a:lnTo>
                <a:lnTo>
                  <a:pt x="876299" y="121084"/>
                </a:lnTo>
                <a:lnTo>
                  <a:pt x="990600" y="63246"/>
                </a:lnTo>
                <a:close/>
              </a:path>
              <a:path w="990600" h="127635">
                <a:moveTo>
                  <a:pt x="876299" y="121084"/>
                </a:moveTo>
                <a:lnTo>
                  <a:pt x="876299" y="74675"/>
                </a:lnTo>
                <a:lnTo>
                  <a:pt x="864107" y="74675"/>
                </a:lnTo>
                <a:lnTo>
                  <a:pt x="864107" y="127253"/>
                </a:lnTo>
                <a:lnTo>
                  <a:pt x="876299" y="1210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375039" y="3581527"/>
            <a:ext cx="990600" cy="127635"/>
          </a:xfrm>
          <a:custGeom>
            <a:avLst/>
            <a:gdLst/>
            <a:ahLst/>
            <a:cxnLst/>
            <a:rect l="l" t="t" r="r" b="b"/>
            <a:pathLst>
              <a:path w="990600" h="127635">
                <a:moveTo>
                  <a:pt x="876299" y="74675"/>
                </a:moveTo>
                <a:lnTo>
                  <a:pt x="876299" y="52577"/>
                </a:lnTo>
                <a:lnTo>
                  <a:pt x="0" y="52577"/>
                </a:lnTo>
                <a:lnTo>
                  <a:pt x="0" y="74675"/>
                </a:lnTo>
                <a:lnTo>
                  <a:pt x="876299" y="74675"/>
                </a:lnTo>
                <a:close/>
              </a:path>
              <a:path w="990600" h="127635">
                <a:moveTo>
                  <a:pt x="990600" y="63246"/>
                </a:moveTo>
                <a:lnTo>
                  <a:pt x="864107" y="0"/>
                </a:lnTo>
                <a:lnTo>
                  <a:pt x="864107" y="52577"/>
                </a:lnTo>
                <a:lnTo>
                  <a:pt x="876299" y="52577"/>
                </a:lnTo>
                <a:lnTo>
                  <a:pt x="876299" y="121084"/>
                </a:lnTo>
                <a:lnTo>
                  <a:pt x="990600" y="63246"/>
                </a:lnTo>
                <a:close/>
              </a:path>
              <a:path w="990600" h="127635">
                <a:moveTo>
                  <a:pt x="876299" y="121084"/>
                </a:moveTo>
                <a:lnTo>
                  <a:pt x="876299" y="74675"/>
                </a:lnTo>
                <a:lnTo>
                  <a:pt x="864107" y="74675"/>
                </a:lnTo>
                <a:lnTo>
                  <a:pt x="864107" y="127253"/>
                </a:lnTo>
                <a:lnTo>
                  <a:pt x="876299" y="1210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375039" y="3886327"/>
            <a:ext cx="990600" cy="127635"/>
          </a:xfrm>
          <a:custGeom>
            <a:avLst/>
            <a:gdLst/>
            <a:ahLst/>
            <a:cxnLst/>
            <a:rect l="l" t="t" r="r" b="b"/>
            <a:pathLst>
              <a:path w="990600" h="127635">
                <a:moveTo>
                  <a:pt x="876299" y="74675"/>
                </a:moveTo>
                <a:lnTo>
                  <a:pt x="876299" y="52577"/>
                </a:lnTo>
                <a:lnTo>
                  <a:pt x="0" y="52577"/>
                </a:lnTo>
                <a:lnTo>
                  <a:pt x="0" y="74675"/>
                </a:lnTo>
                <a:lnTo>
                  <a:pt x="876299" y="74675"/>
                </a:lnTo>
                <a:close/>
              </a:path>
              <a:path w="990600" h="127635">
                <a:moveTo>
                  <a:pt x="990600" y="63246"/>
                </a:moveTo>
                <a:lnTo>
                  <a:pt x="864107" y="0"/>
                </a:lnTo>
                <a:lnTo>
                  <a:pt x="864107" y="52577"/>
                </a:lnTo>
                <a:lnTo>
                  <a:pt x="876299" y="52577"/>
                </a:lnTo>
                <a:lnTo>
                  <a:pt x="876299" y="121084"/>
                </a:lnTo>
                <a:lnTo>
                  <a:pt x="990600" y="63246"/>
                </a:lnTo>
                <a:close/>
              </a:path>
              <a:path w="990600" h="127635">
                <a:moveTo>
                  <a:pt x="876299" y="121084"/>
                </a:moveTo>
                <a:lnTo>
                  <a:pt x="876299" y="74675"/>
                </a:lnTo>
                <a:lnTo>
                  <a:pt x="864107" y="74675"/>
                </a:lnTo>
                <a:lnTo>
                  <a:pt x="864107" y="127253"/>
                </a:lnTo>
                <a:lnTo>
                  <a:pt x="876299" y="1210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375039" y="4191127"/>
            <a:ext cx="990600" cy="127635"/>
          </a:xfrm>
          <a:custGeom>
            <a:avLst/>
            <a:gdLst/>
            <a:ahLst/>
            <a:cxnLst/>
            <a:rect l="l" t="t" r="r" b="b"/>
            <a:pathLst>
              <a:path w="990600" h="127635">
                <a:moveTo>
                  <a:pt x="876299" y="74675"/>
                </a:moveTo>
                <a:lnTo>
                  <a:pt x="876299" y="52577"/>
                </a:lnTo>
                <a:lnTo>
                  <a:pt x="0" y="52577"/>
                </a:lnTo>
                <a:lnTo>
                  <a:pt x="0" y="74675"/>
                </a:lnTo>
                <a:lnTo>
                  <a:pt x="876299" y="74675"/>
                </a:lnTo>
                <a:close/>
              </a:path>
              <a:path w="990600" h="127635">
                <a:moveTo>
                  <a:pt x="990600" y="63246"/>
                </a:moveTo>
                <a:lnTo>
                  <a:pt x="864107" y="0"/>
                </a:lnTo>
                <a:lnTo>
                  <a:pt x="864107" y="52577"/>
                </a:lnTo>
                <a:lnTo>
                  <a:pt x="876299" y="52577"/>
                </a:lnTo>
                <a:lnTo>
                  <a:pt x="876299" y="121084"/>
                </a:lnTo>
                <a:lnTo>
                  <a:pt x="990600" y="63246"/>
                </a:lnTo>
                <a:close/>
              </a:path>
              <a:path w="990600" h="127635">
                <a:moveTo>
                  <a:pt x="876299" y="121084"/>
                </a:moveTo>
                <a:lnTo>
                  <a:pt x="876299" y="74675"/>
                </a:lnTo>
                <a:lnTo>
                  <a:pt x="864107" y="74675"/>
                </a:lnTo>
                <a:lnTo>
                  <a:pt x="864107" y="127253"/>
                </a:lnTo>
                <a:lnTo>
                  <a:pt x="876299" y="1210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375039" y="4495927"/>
            <a:ext cx="990600" cy="127635"/>
          </a:xfrm>
          <a:custGeom>
            <a:avLst/>
            <a:gdLst/>
            <a:ahLst/>
            <a:cxnLst/>
            <a:rect l="l" t="t" r="r" b="b"/>
            <a:pathLst>
              <a:path w="990600" h="127635">
                <a:moveTo>
                  <a:pt x="876299" y="74675"/>
                </a:moveTo>
                <a:lnTo>
                  <a:pt x="876299" y="52577"/>
                </a:lnTo>
                <a:lnTo>
                  <a:pt x="0" y="52577"/>
                </a:lnTo>
                <a:lnTo>
                  <a:pt x="0" y="74675"/>
                </a:lnTo>
                <a:lnTo>
                  <a:pt x="876299" y="74675"/>
                </a:lnTo>
                <a:close/>
              </a:path>
              <a:path w="990600" h="127635">
                <a:moveTo>
                  <a:pt x="990600" y="63246"/>
                </a:moveTo>
                <a:lnTo>
                  <a:pt x="864107" y="0"/>
                </a:lnTo>
                <a:lnTo>
                  <a:pt x="864107" y="52577"/>
                </a:lnTo>
                <a:lnTo>
                  <a:pt x="876299" y="52577"/>
                </a:lnTo>
                <a:lnTo>
                  <a:pt x="876299" y="121084"/>
                </a:lnTo>
                <a:lnTo>
                  <a:pt x="990600" y="63246"/>
                </a:lnTo>
                <a:close/>
              </a:path>
              <a:path w="990600" h="127635">
                <a:moveTo>
                  <a:pt x="876299" y="121084"/>
                </a:moveTo>
                <a:lnTo>
                  <a:pt x="876299" y="74675"/>
                </a:lnTo>
                <a:lnTo>
                  <a:pt x="864107" y="74675"/>
                </a:lnTo>
                <a:lnTo>
                  <a:pt x="864107" y="127253"/>
                </a:lnTo>
                <a:lnTo>
                  <a:pt x="876299" y="1210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375039" y="4800727"/>
            <a:ext cx="990600" cy="127635"/>
          </a:xfrm>
          <a:custGeom>
            <a:avLst/>
            <a:gdLst/>
            <a:ahLst/>
            <a:cxnLst/>
            <a:rect l="l" t="t" r="r" b="b"/>
            <a:pathLst>
              <a:path w="990600" h="127635">
                <a:moveTo>
                  <a:pt x="876299" y="74675"/>
                </a:moveTo>
                <a:lnTo>
                  <a:pt x="876299" y="52577"/>
                </a:lnTo>
                <a:lnTo>
                  <a:pt x="0" y="52577"/>
                </a:lnTo>
                <a:lnTo>
                  <a:pt x="0" y="74675"/>
                </a:lnTo>
                <a:lnTo>
                  <a:pt x="876299" y="74675"/>
                </a:lnTo>
                <a:close/>
              </a:path>
              <a:path w="990600" h="127635">
                <a:moveTo>
                  <a:pt x="990600" y="63246"/>
                </a:moveTo>
                <a:lnTo>
                  <a:pt x="864107" y="0"/>
                </a:lnTo>
                <a:lnTo>
                  <a:pt x="864107" y="52577"/>
                </a:lnTo>
                <a:lnTo>
                  <a:pt x="876299" y="52577"/>
                </a:lnTo>
                <a:lnTo>
                  <a:pt x="876299" y="121084"/>
                </a:lnTo>
                <a:lnTo>
                  <a:pt x="990600" y="63246"/>
                </a:lnTo>
                <a:close/>
              </a:path>
              <a:path w="990600" h="127635">
                <a:moveTo>
                  <a:pt x="876299" y="121084"/>
                </a:moveTo>
                <a:lnTo>
                  <a:pt x="876299" y="74675"/>
                </a:lnTo>
                <a:lnTo>
                  <a:pt x="864107" y="74675"/>
                </a:lnTo>
                <a:lnTo>
                  <a:pt x="864107" y="127253"/>
                </a:lnTo>
                <a:lnTo>
                  <a:pt x="876299" y="1210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375039" y="5105527"/>
            <a:ext cx="990600" cy="127635"/>
          </a:xfrm>
          <a:custGeom>
            <a:avLst/>
            <a:gdLst/>
            <a:ahLst/>
            <a:cxnLst/>
            <a:rect l="l" t="t" r="r" b="b"/>
            <a:pathLst>
              <a:path w="990600" h="127635">
                <a:moveTo>
                  <a:pt x="876299" y="74675"/>
                </a:moveTo>
                <a:lnTo>
                  <a:pt x="876299" y="52577"/>
                </a:lnTo>
                <a:lnTo>
                  <a:pt x="0" y="52577"/>
                </a:lnTo>
                <a:lnTo>
                  <a:pt x="0" y="74675"/>
                </a:lnTo>
                <a:lnTo>
                  <a:pt x="876299" y="74675"/>
                </a:lnTo>
                <a:close/>
              </a:path>
              <a:path w="990600" h="127635">
                <a:moveTo>
                  <a:pt x="990600" y="63246"/>
                </a:moveTo>
                <a:lnTo>
                  <a:pt x="864107" y="0"/>
                </a:lnTo>
                <a:lnTo>
                  <a:pt x="864107" y="52577"/>
                </a:lnTo>
                <a:lnTo>
                  <a:pt x="876299" y="52577"/>
                </a:lnTo>
                <a:lnTo>
                  <a:pt x="876299" y="121084"/>
                </a:lnTo>
                <a:lnTo>
                  <a:pt x="990600" y="63246"/>
                </a:lnTo>
                <a:close/>
              </a:path>
              <a:path w="990600" h="127635">
                <a:moveTo>
                  <a:pt x="876299" y="121084"/>
                </a:moveTo>
                <a:lnTo>
                  <a:pt x="876299" y="74675"/>
                </a:lnTo>
                <a:lnTo>
                  <a:pt x="864107" y="74675"/>
                </a:lnTo>
                <a:lnTo>
                  <a:pt x="864107" y="127253"/>
                </a:lnTo>
                <a:lnTo>
                  <a:pt x="876299" y="1210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375039" y="5410327"/>
            <a:ext cx="990600" cy="127635"/>
          </a:xfrm>
          <a:custGeom>
            <a:avLst/>
            <a:gdLst/>
            <a:ahLst/>
            <a:cxnLst/>
            <a:rect l="l" t="t" r="r" b="b"/>
            <a:pathLst>
              <a:path w="990600" h="127635">
                <a:moveTo>
                  <a:pt x="876299" y="74675"/>
                </a:moveTo>
                <a:lnTo>
                  <a:pt x="876299" y="52577"/>
                </a:lnTo>
                <a:lnTo>
                  <a:pt x="0" y="52577"/>
                </a:lnTo>
                <a:lnTo>
                  <a:pt x="0" y="74675"/>
                </a:lnTo>
                <a:lnTo>
                  <a:pt x="876299" y="74675"/>
                </a:lnTo>
                <a:close/>
              </a:path>
              <a:path w="990600" h="127635">
                <a:moveTo>
                  <a:pt x="990600" y="63246"/>
                </a:moveTo>
                <a:lnTo>
                  <a:pt x="864107" y="0"/>
                </a:lnTo>
                <a:lnTo>
                  <a:pt x="864107" y="52577"/>
                </a:lnTo>
                <a:lnTo>
                  <a:pt x="876299" y="52577"/>
                </a:lnTo>
                <a:lnTo>
                  <a:pt x="876299" y="121084"/>
                </a:lnTo>
                <a:lnTo>
                  <a:pt x="990600" y="63246"/>
                </a:lnTo>
                <a:close/>
              </a:path>
              <a:path w="990600" h="127635">
                <a:moveTo>
                  <a:pt x="876299" y="121084"/>
                </a:moveTo>
                <a:lnTo>
                  <a:pt x="876299" y="74675"/>
                </a:lnTo>
                <a:lnTo>
                  <a:pt x="864107" y="74675"/>
                </a:lnTo>
                <a:lnTo>
                  <a:pt x="864107" y="127253"/>
                </a:lnTo>
                <a:lnTo>
                  <a:pt x="876299" y="1210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6" name="object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5222595"/>
              </p:ext>
            </p:extLst>
          </p:nvPr>
        </p:nvGraphicFramePr>
        <p:xfrm>
          <a:off x="1902847" y="3174271"/>
          <a:ext cx="1804034" cy="24170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426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13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4140">
                <a:tc>
                  <a:txBody>
                    <a:bodyPr/>
                    <a:lstStyle/>
                    <a:p>
                      <a:pPr marL="31750">
                        <a:lnSpc>
                          <a:spcPts val="2210"/>
                        </a:lnSpc>
                      </a:pPr>
                      <a:r>
                        <a:rPr sz="2000" b="1" spc="-10" dirty="0">
                          <a:latin typeface="Arial"/>
                          <a:cs typeface="Arial"/>
                        </a:rPr>
                        <a:t>100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210"/>
                        </a:lnSpc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799">
                <a:tc>
                  <a:txBody>
                    <a:bodyPr/>
                    <a:lstStyle/>
                    <a:p>
                      <a:pPr marL="38100">
                        <a:lnSpc>
                          <a:spcPts val="2295"/>
                        </a:lnSpc>
                      </a:pPr>
                      <a:r>
                        <a:rPr sz="2000" b="1" spc="-40" dirty="0">
                          <a:latin typeface="Arial"/>
                          <a:cs typeface="Arial"/>
                        </a:rPr>
                        <a:t>110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295"/>
                        </a:lnSpc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0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38100">
                        <a:lnSpc>
                          <a:spcPts val="2295"/>
                        </a:lnSpc>
                      </a:pPr>
                      <a:r>
                        <a:rPr sz="2000" b="1" spc="-40" dirty="0">
                          <a:latin typeface="Arial"/>
                          <a:cs typeface="Arial"/>
                        </a:rPr>
                        <a:t>011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295"/>
                        </a:lnSpc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1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799">
                <a:tc>
                  <a:txBody>
                    <a:bodyPr/>
                    <a:lstStyle/>
                    <a:p>
                      <a:pPr marL="31750">
                        <a:lnSpc>
                          <a:spcPts val="2295"/>
                        </a:lnSpc>
                      </a:pPr>
                      <a:r>
                        <a:rPr sz="2000" b="1" spc="-10" dirty="0">
                          <a:latin typeface="Arial"/>
                          <a:cs typeface="Arial"/>
                        </a:rPr>
                        <a:t>101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295"/>
                        </a:lnSpc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38100">
                        <a:lnSpc>
                          <a:spcPts val="2295"/>
                        </a:lnSpc>
                      </a:pPr>
                      <a:r>
                        <a:rPr sz="2000" b="1" spc="-40" dirty="0">
                          <a:solidFill>
                            <a:srgbClr val="FD1813"/>
                          </a:solidFill>
                          <a:latin typeface="Arial"/>
                          <a:cs typeface="Arial"/>
                        </a:rPr>
                        <a:t>110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295"/>
                        </a:lnSpc>
                      </a:pPr>
                      <a:r>
                        <a:rPr sz="2000" b="1" dirty="0">
                          <a:solidFill>
                            <a:srgbClr val="FD1813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38100">
                        <a:lnSpc>
                          <a:spcPts val="2295"/>
                        </a:lnSpc>
                      </a:pPr>
                      <a:r>
                        <a:rPr sz="2000" b="1" spc="-40" dirty="0">
                          <a:solidFill>
                            <a:srgbClr val="FD1813"/>
                          </a:solidFill>
                          <a:latin typeface="Arial"/>
                          <a:cs typeface="Arial"/>
                        </a:rPr>
                        <a:t>011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295"/>
                        </a:lnSpc>
                      </a:pPr>
                      <a:r>
                        <a:rPr sz="2000" b="1" dirty="0">
                          <a:solidFill>
                            <a:srgbClr val="FD1813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31750">
                        <a:lnSpc>
                          <a:spcPts val="2295"/>
                        </a:lnSpc>
                      </a:pPr>
                      <a:r>
                        <a:rPr sz="2000" b="1" spc="-10" dirty="0">
                          <a:solidFill>
                            <a:srgbClr val="FD1813"/>
                          </a:solidFill>
                          <a:latin typeface="Arial"/>
                          <a:cs typeface="Arial"/>
                        </a:rPr>
                        <a:t>101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295"/>
                        </a:lnSpc>
                      </a:pPr>
                      <a:r>
                        <a:rPr sz="2000" b="1" dirty="0">
                          <a:solidFill>
                            <a:srgbClr val="FD1813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4141">
                <a:tc>
                  <a:txBody>
                    <a:bodyPr/>
                    <a:lstStyle/>
                    <a:p>
                      <a:pPr marL="38100">
                        <a:lnSpc>
                          <a:spcPts val="2215"/>
                        </a:lnSpc>
                      </a:pPr>
                      <a:r>
                        <a:rPr sz="2000" b="1" spc="-40" dirty="0">
                          <a:latin typeface="Arial"/>
                          <a:cs typeface="Arial"/>
                        </a:rPr>
                        <a:t>110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215"/>
                        </a:lnSpc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0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7" name="object 27"/>
          <p:cNvSpPr/>
          <p:nvPr/>
        </p:nvSpPr>
        <p:spPr>
          <a:xfrm>
            <a:off x="5042039" y="4483354"/>
            <a:ext cx="533400" cy="0"/>
          </a:xfrm>
          <a:custGeom>
            <a:avLst/>
            <a:gdLst/>
            <a:ahLst/>
            <a:cxnLst/>
            <a:rect l="l" t="t" r="r" b="b"/>
            <a:pathLst>
              <a:path w="533400">
                <a:moveTo>
                  <a:pt x="0" y="0"/>
                </a:moveTo>
                <a:lnTo>
                  <a:pt x="533400" y="0"/>
                </a:lnTo>
              </a:path>
            </a:pathLst>
          </a:custGeom>
          <a:ln w="2209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042420" y="3416173"/>
            <a:ext cx="0" cy="1066800"/>
          </a:xfrm>
          <a:custGeom>
            <a:avLst/>
            <a:gdLst/>
            <a:ahLst/>
            <a:cxnLst/>
            <a:rect l="l" t="t" r="r" b="b"/>
            <a:pathLst>
              <a:path h="1066800">
                <a:moveTo>
                  <a:pt x="0" y="0"/>
                </a:moveTo>
                <a:lnTo>
                  <a:pt x="0" y="1066800"/>
                </a:lnTo>
              </a:path>
            </a:pathLst>
          </a:custGeom>
          <a:ln w="2209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042039" y="3352927"/>
            <a:ext cx="914400" cy="127635"/>
          </a:xfrm>
          <a:custGeom>
            <a:avLst/>
            <a:gdLst/>
            <a:ahLst/>
            <a:cxnLst/>
            <a:rect l="l" t="t" r="r" b="b"/>
            <a:pathLst>
              <a:path w="914400" h="127635">
                <a:moveTo>
                  <a:pt x="800100" y="74675"/>
                </a:moveTo>
                <a:lnTo>
                  <a:pt x="800100" y="52577"/>
                </a:lnTo>
                <a:lnTo>
                  <a:pt x="0" y="52577"/>
                </a:lnTo>
                <a:lnTo>
                  <a:pt x="0" y="74675"/>
                </a:lnTo>
                <a:lnTo>
                  <a:pt x="800100" y="74675"/>
                </a:lnTo>
                <a:close/>
              </a:path>
              <a:path w="914400" h="127635">
                <a:moveTo>
                  <a:pt x="914400" y="63245"/>
                </a:moveTo>
                <a:lnTo>
                  <a:pt x="787907" y="0"/>
                </a:lnTo>
                <a:lnTo>
                  <a:pt x="787907" y="52577"/>
                </a:lnTo>
                <a:lnTo>
                  <a:pt x="800100" y="52577"/>
                </a:lnTo>
                <a:lnTo>
                  <a:pt x="800100" y="121084"/>
                </a:lnTo>
                <a:lnTo>
                  <a:pt x="914400" y="63245"/>
                </a:lnTo>
                <a:close/>
              </a:path>
              <a:path w="914400" h="127635">
                <a:moveTo>
                  <a:pt x="800100" y="121084"/>
                </a:moveTo>
                <a:lnTo>
                  <a:pt x="800100" y="74675"/>
                </a:lnTo>
                <a:lnTo>
                  <a:pt x="787907" y="74675"/>
                </a:lnTo>
                <a:lnTo>
                  <a:pt x="787907" y="127253"/>
                </a:lnTo>
                <a:lnTo>
                  <a:pt x="800100" y="1210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 spc="-5" dirty="0"/>
              <a:t>13</a:t>
            </a:fld>
            <a:endParaRPr spc="-5" dirty="0"/>
          </a:p>
        </p:txBody>
      </p:sp>
      <p:sp>
        <p:nvSpPr>
          <p:cNvPr id="33" name="object 2">
            <a:extLst>
              <a:ext uri="{FF2B5EF4-FFF2-40B4-BE49-F238E27FC236}">
                <a16:creationId xmlns:a16="http://schemas.microsoft.com/office/drawing/2014/main" id="{F6D0A74D-F450-47AA-8750-C71FAC56ED78}"/>
              </a:ext>
            </a:extLst>
          </p:cNvPr>
          <p:cNvSpPr txBox="1">
            <a:spLocks/>
          </p:cNvSpPr>
          <p:nvPr/>
        </p:nvSpPr>
        <p:spPr>
          <a:xfrm>
            <a:off x="1282580" y="694436"/>
            <a:ext cx="4603248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3200" b="1" i="0">
                <a:solidFill>
                  <a:schemeClr val="tx1"/>
                </a:solidFill>
                <a:latin typeface="黑体"/>
                <a:ea typeface="+mj-ea"/>
                <a:cs typeface="黑体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zh-CN" altLang="en-US" kern="0" spc="-5" dirty="0">
                <a:highlight>
                  <a:srgbClr val="FFFF00"/>
                </a:highlight>
                <a:latin typeface="黑体" panose="02010609060101010101" pitchFamily="49" charset="-122"/>
                <a:ea typeface="黑体" panose="02010609060101010101" pitchFamily="49" charset="-122"/>
              </a:rPr>
              <a:t>反馈移位寄存器</a:t>
            </a:r>
            <a:r>
              <a:rPr lang="zh-CN" altLang="en-US" kern="0" spc="-5" dirty="0">
                <a:latin typeface="黑体" panose="02010609060101010101" pitchFamily="49" charset="-122"/>
                <a:ea typeface="黑体" panose="02010609060101010101" pitchFamily="49" charset="-122"/>
              </a:rPr>
              <a:t>（举例）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2579" y="694436"/>
            <a:ext cx="369506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线性反馈移位寄存器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48873" y="1790192"/>
            <a:ext cx="8599805" cy="11819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582930">
              <a:lnSpc>
                <a:spcPct val="110000"/>
              </a:lnSpc>
              <a:spcBef>
                <a:spcPts val="100"/>
              </a:spcBef>
            </a:pPr>
            <a:r>
              <a:rPr sz="2400" b="1" spc="-5" dirty="0">
                <a:latin typeface="宋体"/>
                <a:cs typeface="宋体"/>
              </a:rPr>
              <a:t>线性反馈移位寄存器</a:t>
            </a:r>
            <a:r>
              <a:rPr sz="2400" b="1" spc="-5" dirty="0">
                <a:latin typeface="Arial"/>
                <a:cs typeface="Arial"/>
              </a:rPr>
              <a:t>(liner</a:t>
            </a:r>
            <a:r>
              <a:rPr sz="2400" b="1" spc="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feedback</a:t>
            </a:r>
            <a:r>
              <a:rPr sz="2400" b="1" spc="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shift</a:t>
            </a:r>
            <a:r>
              <a:rPr sz="2400" b="1" spc="-15" dirty="0">
                <a:latin typeface="Arial"/>
                <a:cs typeface="Arial"/>
              </a:rPr>
              <a:t> register,LFSR)  </a:t>
            </a:r>
            <a:r>
              <a:rPr sz="2400" b="1" dirty="0">
                <a:latin typeface="宋体"/>
                <a:cs typeface="宋体"/>
              </a:rPr>
              <a:t>是一种特殊的</a:t>
            </a:r>
            <a:r>
              <a:rPr sz="2400" b="1" spc="-5" dirty="0">
                <a:latin typeface="Arial"/>
                <a:cs typeface="Arial"/>
              </a:rPr>
              <a:t>FS</a:t>
            </a:r>
            <a:r>
              <a:rPr sz="2400" b="1" dirty="0">
                <a:latin typeface="Arial"/>
                <a:cs typeface="Arial"/>
              </a:rPr>
              <a:t>R</a:t>
            </a:r>
            <a:r>
              <a:rPr sz="2400" b="1" dirty="0">
                <a:latin typeface="宋体"/>
                <a:cs typeface="宋体"/>
              </a:rPr>
              <a:t>，其反馈函数是移位寄存器中某些位的异或， 参与运算的这些位叫做</a:t>
            </a:r>
            <a:r>
              <a:rPr sz="2400" b="1" dirty="0">
                <a:solidFill>
                  <a:srgbClr val="FF0000"/>
                </a:solidFill>
                <a:latin typeface="宋体"/>
                <a:cs typeface="宋体"/>
              </a:rPr>
              <a:t>抽头位</a:t>
            </a:r>
            <a:r>
              <a:rPr sz="2400" b="1" dirty="0">
                <a:latin typeface="宋体"/>
                <a:cs typeface="宋体"/>
              </a:rPr>
              <a:t>。其一般组成结构如下图所示。</a:t>
            </a:r>
            <a:endParaRPr sz="2400" dirty="0">
              <a:latin typeface="宋体"/>
              <a:cs typeface="宋体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137039" y="3396996"/>
            <a:ext cx="609600" cy="533400"/>
          </a:xfrm>
          <a:custGeom>
            <a:avLst/>
            <a:gdLst/>
            <a:ahLst/>
            <a:cxnLst/>
            <a:rect l="l" t="t" r="r" b="b"/>
            <a:pathLst>
              <a:path w="609600" h="533400">
                <a:moveTo>
                  <a:pt x="0" y="0"/>
                </a:moveTo>
                <a:lnTo>
                  <a:pt x="0" y="533400"/>
                </a:lnTo>
                <a:lnTo>
                  <a:pt x="609599" y="533400"/>
                </a:lnTo>
                <a:lnTo>
                  <a:pt x="609599" y="0"/>
                </a:lnTo>
                <a:lnTo>
                  <a:pt x="0" y="0"/>
                </a:lnTo>
                <a:close/>
              </a:path>
            </a:pathLst>
          </a:custGeom>
          <a:solidFill>
            <a:srgbClr val="C6CE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132467" y="3392423"/>
            <a:ext cx="619760" cy="543560"/>
          </a:xfrm>
          <a:custGeom>
            <a:avLst/>
            <a:gdLst/>
            <a:ahLst/>
            <a:cxnLst/>
            <a:rect l="l" t="t" r="r" b="b"/>
            <a:pathLst>
              <a:path w="619760" h="543560">
                <a:moveTo>
                  <a:pt x="619506" y="543305"/>
                </a:moveTo>
                <a:lnTo>
                  <a:pt x="619506" y="0"/>
                </a:lnTo>
                <a:lnTo>
                  <a:pt x="0" y="0"/>
                </a:lnTo>
                <a:lnTo>
                  <a:pt x="0" y="543305"/>
                </a:lnTo>
                <a:lnTo>
                  <a:pt x="4571" y="543305"/>
                </a:lnTo>
                <a:lnTo>
                  <a:pt x="4571" y="9905"/>
                </a:lnTo>
                <a:lnTo>
                  <a:pt x="9906" y="4572"/>
                </a:lnTo>
                <a:lnTo>
                  <a:pt x="9906" y="9905"/>
                </a:lnTo>
                <a:lnTo>
                  <a:pt x="609599" y="9905"/>
                </a:lnTo>
                <a:lnTo>
                  <a:pt x="609599" y="4572"/>
                </a:lnTo>
                <a:lnTo>
                  <a:pt x="614171" y="9905"/>
                </a:lnTo>
                <a:lnTo>
                  <a:pt x="614171" y="543305"/>
                </a:lnTo>
                <a:lnTo>
                  <a:pt x="619506" y="543305"/>
                </a:lnTo>
                <a:close/>
              </a:path>
              <a:path w="619760" h="543560">
                <a:moveTo>
                  <a:pt x="9906" y="9905"/>
                </a:moveTo>
                <a:lnTo>
                  <a:pt x="9906" y="4572"/>
                </a:lnTo>
                <a:lnTo>
                  <a:pt x="4571" y="9905"/>
                </a:lnTo>
                <a:lnTo>
                  <a:pt x="9906" y="9905"/>
                </a:lnTo>
                <a:close/>
              </a:path>
              <a:path w="619760" h="543560">
                <a:moveTo>
                  <a:pt x="9906" y="533400"/>
                </a:moveTo>
                <a:lnTo>
                  <a:pt x="9906" y="9905"/>
                </a:lnTo>
                <a:lnTo>
                  <a:pt x="4571" y="9905"/>
                </a:lnTo>
                <a:lnTo>
                  <a:pt x="4571" y="533400"/>
                </a:lnTo>
                <a:lnTo>
                  <a:pt x="9906" y="533400"/>
                </a:lnTo>
                <a:close/>
              </a:path>
              <a:path w="619760" h="543560">
                <a:moveTo>
                  <a:pt x="614171" y="533400"/>
                </a:moveTo>
                <a:lnTo>
                  <a:pt x="4571" y="533400"/>
                </a:lnTo>
                <a:lnTo>
                  <a:pt x="9906" y="537972"/>
                </a:lnTo>
                <a:lnTo>
                  <a:pt x="9906" y="543305"/>
                </a:lnTo>
                <a:lnTo>
                  <a:pt x="609599" y="543305"/>
                </a:lnTo>
                <a:lnTo>
                  <a:pt x="609599" y="537972"/>
                </a:lnTo>
                <a:lnTo>
                  <a:pt x="614171" y="533400"/>
                </a:lnTo>
                <a:close/>
              </a:path>
              <a:path w="619760" h="543560">
                <a:moveTo>
                  <a:pt x="9906" y="543305"/>
                </a:moveTo>
                <a:lnTo>
                  <a:pt x="9906" y="537972"/>
                </a:lnTo>
                <a:lnTo>
                  <a:pt x="4571" y="533400"/>
                </a:lnTo>
                <a:lnTo>
                  <a:pt x="4571" y="543305"/>
                </a:lnTo>
                <a:lnTo>
                  <a:pt x="9906" y="543305"/>
                </a:lnTo>
                <a:close/>
              </a:path>
              <a:path w="619760" h="543560">
                <a:moveTo>
                  <a:pt x="614171" y="9905"/>
                </a:moveTo>
                <a:lnTo>
                  <a:pt x="609599" y="4572"/>
                </a:lnTo>
                <a:lnTo>
                  <a:pt x="609599" y="9905"/>
                </a:lnTo>
                <a:lnTo>
                  <a:pt x="614171" y="9905"/>
                </a:lnTo>
                <a:close/>
              </a:path>
              <a:path w="619760" h="543560">
                <a:moveTo>
                  <a:pt x="614171" y="533400"/>
                </a:moveTo>
                <a:lnTo>
                  <a:pt x="614171" y="9905"/>
                </a:lnTo>
                <a:lnTo>
                  <a:pt x="609599" y="9905"/>
                </a:lnTo>
                <a:lnTo>
                  <a:pt x="609599" y="533400"/>
                </a:lnTo>
                <a:lnTo>
                  <a:pt x="614171" y="533400"/>
                </a:lnTo>
                <a:close/>
              </a:path>
              <a:path w="619760" h="543560">
                <a:moveTo>
                  <a:pt x="614171" y="543305"/>
                </a:moveTo>
                <a:lnTo>
                  <a:pt x="614171" y="533400"/>
                </a:lnTo>
                <a:lnTo>
                  <a:pt x="609599" y="537972"/>
                </a:lnTo>
                <a:lnTo>
                  <a:pt x="609599" y="543305"/>
                </a:lnTo>
                <a:lnTo>
                  <a:pt x="614171" y="5433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746639" y="3396996"/>
            <a:ext cx="609600" cy="533400"/>
          </a:xfrm>
          <a:custGeom>
            <a:avLst/>
            <a:gdLst/>
            <a:ahLst/>
            <a:cxnLst/>
            <a:rect l="l" t="t" r="r" b="b"/>
            <a:pathLst>
              <a:path w="609600" h="533400">
                <a:moveTo>
                  <a:pt x="0" y="0"/>
                </a:moveTo>
                <a:lnTo>
                  <a:pt x="0" y="533400"/>
                </a:lnTo>
                <a:lnTo>
                  <a:pt x="609600" y="533400"/>
                </a:lnTo>
                <a:lnTo>
                  <a:pt x="609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C6CE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742067" y="3392423"/>
            <a:ext cx="619760" cy="543560"/>
          </a:xfrm>
          <a:custGeom>
            <a:avLst/>
            <a:gdLst/>
            <a:ahLst/>
            <a:cxnLst/>
            <a:rect l="l" t="t" r="r" b="b"/>
            <a:pathLst>
              <a:path w="619760" h="543560">
                <a:moveTo>
                  <a:pt x="619506" y="543305"/>
                </a:moveTo>
                <a:lnTo>
                  <a:pt x="619506" y="0"/>
                </a:lnTo>
                <a:lnTo>
                  <a:pt x="0" y="0"/>
                </a:lnTo>
                <a:lnTo>
                  <a:pt x="0" y="543305"/>
                </a:lnTo>
                <a:lnTo>
                  <a:pt x="4572" y="543305"/>
                </a:lnTo>
                <a:lnTo>
                  <a:pt x="4572" y="9905"/>
                </a:lnTo>
                <a:lnTo>
                  <a:pt x="9905" y="4572"/>
                </a:lnTo>
                <a:lnTo>
                  <a:pt x="9905" y="9905"/>
                </a:lnTo>
                <a:lnTo>
                  <a:pt x="609600" y="9905"/>
                </a:lnTo>
                <a:lnTo>
                  <a:pt x="609600" y="4572"/>
                </a:lnTo>
                <a:lnTo>
                  <a:pt x="614172" y="9905"/>
                </a:lnTo>
                <a:lnTo>
                  <a:pt x="614172" y="543305"/>
                </a:lnTo>
                <a:lnTo>
                  <a:pt x="619506" y="543305"/>
                </a:lnTo>
                <a:close/>
              </a:path>
              <a:path w="619760" h="543560">
                <a:moveTo>
                  <a:pt x="9905" y="9905"/>
                </a:moveTo>
                <a:lnTo>
                  <a:pt x="9905" y="4572"/>
                </a:lnTo>
                <a:lnTo>
                  <a:pt x="4572" y="9905"/>
                </a:lnTo>
                <a:lnTo>
                  <a:pt x="9905" y="9905"/>
                </a:lnTo>
                <a:close/>
              </a:path>
              <a:path w="619760" h="543560">
                <a:moveTo>
                  <a:pt x="9905" y="533400"/>
                </a:moveTo>
                <a:lnTo>
                  <a:pt x="9905" y="9905"/>
                </a:lnTo>
                <a:lnTo>
                  <a:pt x="4572" y="9905"/>
                </a:lnTo>
                <a:lnTo>
                  <a:pt x="4572" y="533400"/>
                </a:lnTo>
                <a:lnTo>
                  <a:pt x="9905" y="533400"/>
                </a:lnTo>
                <a:close/>
              </a:path>
              <a:path w="619760" h="543560">
                <a:moveTo>
                  <a:pt x="614172" y="533400"/>
                </a:moveTo>
                <a:lnTo>
                  <a:pt x="4572" y="533400"/>
                </a:lnTo>
                <a:lnTo>
                  <a:pt x="9905" y="537972"/>
                </a:lnTo>
                <a:lnTo>
                  <a:pt x="9905" y="543305"/>
                </a:lnTo>
                <a:lnTo>
                  <a:pt x="609600" y="543305"/>
                </a:lnTo>
                <a:lnTo>
                  <a:pt x="609600" y="537972"/>
                </a:lnTo>
                <a:lnTo>
                  <a:pt x="614172" y="533400"/>
                </a:lnTo>
                <a:close/>
              </a:path>
              <a:path w="619760" h="543560">
                <a:moveTo>
                  <a:pt x="9905" y="543305"/>
                </a:moveTo>
                <a:lnTo>
                  <a:pt x="9905" y="537972"/>
                </a:lnTo>
                <a:lnTo>
                  <a:pt x="4572" y="533400"/>
                </a:lnTo>
                <a:lnTo>
                  <a:pt x="4572" y="543305"/>
                </a:lnTo>
                <a:lnTo>
                  <a:pt x="9905" y="543305"/>
                </a:lnTo>
                <a:close/>
              </a:path>
              <a:path w="619760" h="543560">
                <a:moveTo>
                  <a:pt x="614172" y="9905"/>
                </a:moveTo>
                <a:lnTo>
                  <a:pt x="609600" y="4572"/>
                </a:lnTo>
                <a:lnTo>
                  <a:pt x="609600" y="9905"/>
                </a:lnTo>
                <a:lnTo>
                  <a:pt x="614172" y="9905"/>
                </a:lnTo>
                <a:close/>
              </a:path>
              <a:path w="619760" h="543560">
                <a:moveTo>
                  <a:pt x="614172" y="533400"/>
                </a:moveTo>
                <a:lnTo>
                  <a:pt x="614172" y="9905"/>
                </a:lnTo>
                <a:lnTo>
                  <a:pt x="609600" y="9905"/>
                </a:lnTo>
                <a:lnTo>
                  <a:pt x="609600" y="533400"/>
                </a:lnTo>
                <a:lnTo>
                  <a:pt x="614172" y="533400"/>
                </a:lnTo>
                <a:close/>
              </a:path>
              <a:path w="619760" h="543560">
                <a:moveTo>
                  <a:pt x="614172" y="543305"/>
                </a:moveTo>
                <a:lnTo>
                  <a:pt x="614172" y="533400"/>
                </a:lnTo>
                <a:lnTo>
                  <a:pt x="609600" y="537972"/>
                </a:lnTo>
                <a:lnTo>
                  <a:pt x="609600" y="543305"/>
                </a:lnTo>
                <a:lnTo>
                  <a:pt x="614172" y="5433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356239" y="3396996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0"/>
                </a:moveTo>
                <a:lnTo>
                  <a:pt x="0" y="533400"/>
                </a:ln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close/>
              </a:path>
            </a:pathLst>
          </a:custGeom>
          <a:solidFill>
            <a:srgbClr val="C6CE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351667" y="3392423"/>
            <a:ext cx="543560" cy="543560"/>
          </a:xfrm>
          <a:custGeom>
            <a:avLst/>
            <a:gdLst/>
            <a:ahLst/>
            <a:cxnLst/>
            <a:rect l="l" t="t" r="r" b="b"/>
            <a:pathLst>
              <a:path w="543560" h="543560">
                <a:moveTo>
                  <a:pt x="543306" y="543305"/>
                </a:moveTo>
                <a:lnTo>
                  <a:pt x="543306" y="0"/>
                </a:lnTo>
                <a:lnTo>
                  <a:pt x="0" y="0"/>
                </a:lnTo>
                <a:lnTo>
                  <a:pt x="0" y="543305"/>
                </a:lnTo>
                <a:lnTo>
                  <a:pt x="4572" y="543305"/>
                </a:lnTo>
                <a:lnTo>
                  <a:pt x="4572" y="9905"/>
                </a:lnTo>
                <a:lnTo>
                  <a:pt x="9905" y="4572"/>
                </a:lnTo>
                <a:lnTo>
                  <a:pt x="9905" y="9905"/>
                </a:lnTo>
                <a:lnTo>
                  <a:pt x="533400" y="9905"/>
                </a:lnTo>
                <a:lnTo>
                  <a:pt x="533400" y="4572"/>
                </a:lnTo>
                <a:lnTo>
                  <a:pt x="537972" y="9905"/>
                </a:lnTo>
                <a:lnTo>
                  <a:pt x="537972" y="543305"/>
                </a:lnTo>
                <a:lnTo>
                  <a:pt x="543306" y="543305"/>
                </a:lnTo>
                <a:close/>
              </a:path>
              <a:path w="543560" h="543560">
                <a:moveTo>
                  <a:pt x="9905" y="9905"/>
                </a:moveTo>
                <a:lnTo>
                  <a:pt x="9905" y="4572"/>
                </a:lnTo>
                <a:lnTo>
                  <a:pt x="4572" y="9905"/>
                </a:lnTo>
                <a:lnTo>
                  <a:pt x="9905" y="9905"/>
                </a:lnTo>
                <a:close/>
              </a:path>
              <a:path w="543560" h="543560">
                <a:moveTo>
                  <a:pt x="9905" y="533400"/>
                </a:moveTo>
                <a:lnTo>
                  <a:pt x="9905" y="9905"/>
                </a:lnTo>
                <a:lnTo>
                  <a:pt x="4572" y="9905"/>
                </a:lnTo>
                <a:lnTo>
                  <a:pt x="4572" y="533400"/>
                </a:lnTo>
                <a:lnTo>
                  <a:pt x="9905" y="533400"/>
                </a:lnTo>
                <a:close/>
              </a:path>
              <a:path w="543560" h="543560">
                <a:moveTo>
                  <a:pt x="537972" y="533400"/>
                </a:moveTo>
                <a:lnTo>
                  <a:pt x="4572" y="533400"/>
                </a:lnTo>
                <a:lnTo>
                  <a:pt x="9905" y="537972"/>
                </a:lnTo>
                <a:lnTo>
                  <a:pt x="9905" y="543305"/>
                </a:lnTo>
                <a:lnTo>
                  <a:pt x="533400" y="543305"/>
                </a:lnTo>
                <a:lnTo>
                  <a:pt x="533400" y="537972"/>
                </a:lnTo>
                <a:lnTo>
                  <a:pt x="537972" y="533400"/>
                </a:lnTo>
                <a:close/>
              </a:path>
              <a:path w="543560" h="543560">
                <a:moveTo>
                  <a:pt x="9905" y="543305"/>
                </a:moveTo>
                <a:lnTo>
                  <a:pt x="9905" y="537972"/>
                </a:lnTo>
                <a:lnTo>
                  <a:pt x="4572" y="533400"/>
                </a:lnTo>
                <a:lnTo>
                  <a:pt x="4572" y="543305"/>
                </a:lnTo>
                <a:lnTo>
                  <a:pt x="9905" y="543305"/>
                </a:lnTo>
                <a:close/>
              </a:path>
              <a:path w="543560" h="543560">
                <a:moveTo>
                  <a:pt x="537972" y="9905"/>
                </a:moveTo>
                <a:lnTo>
                  <a:pt x="533400" y="4572"/>
                </a:lnTo>
                <a:lnTo>
                  <a:pt x="533400" y="9905"/>
                </a:lnTo>
                <a:lnTo>
                  <a:pt x="537972" y="9905"/>
                </a:lnTo>
                <a:close/>
              </a:path>
              <a:path w="543560" h="543560">
                <a:moveTo>
                  <a:pt x="537972" y="533400"/>
                </a:moveTo>
                <a:lnTo>
                  <a:pt x="537972" y="9905"/>
                </a:lnTo>
                <a:lnTo>
                  <a:pt x="533400" y="9905"/>
                </a:lnTo>
                <a:lnTo>
                  <a:pt x="533400" y="533400"/>
                </a:lnTo>
                <a:lnTo>
                  <a:pt x="537972" y="533400"/>
                </a:lnTo>
                <a:close/>
              </a:path>
              <a:path w="543560" h="543560">
                <a:moveTo>
                  <a:pt x="537972" y="543305"/>
                </a:moveTo>
                <a:lnTo>
                  <a:pt x="537972" y="533400"/>
                </a:lnTo>
                <a:lnTo>
                  <a:pt x="533400" y="537972"/>
                </a:lnTo>
                <a:lnTo>
                  <a:pt x="533400" y="543305"/>
                </a:lnTo>
                <a:lnTo>
                  <a:pt x="537972" y="5433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889639" y="3396996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0"/>
                </a:moveTo>
                <a:lnTo>
                  <a:pt x="0" y="533400"/>
                </a:ln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close/>
              </a:path>
            </a:pathLst>
          </a:custGeom>
          <a:solidFill>
            <a:srgbClr val="C6CE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885067" y="3392423"/>
            <a:ext cx="543560" cy="543560"/>
          </a:xfrm>
          <a:custGeom>
            <a:avLst/>
            <a:gdLst/>
            <a:ahLst/>
            <a:cxnLst/>
            <a:rect l="l" t="t" r="r" b="b"/>
            <a:pathLst>
              <a:path w="543560" h="543560">
                <a:moveTo>
                  <a:pt x="543306" y="543305"/>
                </a:moveTo>
                <a:lnTo>
                  <a:pt x="543306" y="0"/>
                </a:lnTo>
                <a:lnTo>
                  <a:pt x="0" y="0"/>
                </a:lnTo>
                <a:lnTo>
                  <a:pt x="0" y="543305"/>
                </a:lnTo>
                <a:lnTo>
                  <a:pt x="4572" y="543305"/>
                </a:lnTo>
                <a:lnTo>
                  <a:pt x="4572" y="9905"/>
                </a:lnTo>
                <a:lnTo>
                  <a:pt x="9905" y="4572"/>
                </a:lnTo>
                <a:lnTo>
                  <a:pt x="9905" y="9905"/>
                </a:lnTo>
                <a:lnTo>
                  <a:pt x="533400" y="9905"/>
                </a:lnTo>
                <a:lnTo>
                  <a:pt x="533400" y="4572"/>
                </a:lnTo>
                <a:lnTo>
                  <a:pt x="537972" y="9905"/>
                </a:lnTo>
                <a:lnTo>
                  <a:pt x="537972" y="543305"/>
                </a:lnTo>
                <a:lnTo>
                  <a:pt x="543306" y="543305"/>
                </a:lnTo>
                <a:close/>
              </a:path>
              <a:path w="543560" h="543560">
                <a:moveTo>
                  <a:pt x="9905" y="9905"/>
                </a:moveTo>
                <a:lnTo>
                  <a:pt x="9905" y="4572"/>
                </a:lnTo>
                <a:lnTo>
                  <a:pt x="4572" y="9905"/>
                </a:lnTo>
                <a:lnTo>
                  <a:pt x="9905" y="9905"/>
                </a:lnTo>
                <a:close/>
              </a:path>
              <a:path w="543560" h="543560">
                <a:moveTo>
                  <a:pt x="9905" y="533400"/>
                </a:moveTo>
                <a:lnTo>
                  <a:pt x="9905" y="9905"/>
                </a:lnTo>
                <a:lnTo>
                  <a:pt x="4572" y="9905"/>
                </a:lnTo>
                <a:lnTo>
                  <a:pt x="4572" y="533400"/>
                </a:lnTo>
                <a:lnTo>
                  <a:pt x="9905" y="533400"/>
                </a:lnTo>
                <a:close/>
              </a:path>
              <a:path w="543560" h="543560">
                <a:moveTo>
                  <a:pt x="537972" y="533400"/>
                </a:moveTo>
                <a:lnTo>
                  <a:pt x="4572" y="533400"/>
                </a:lnTo>
                <a:lnTo>
                  <a:pt x="9905" y="537972"/>
                </a:lnTo>
                <a:lnTo>
                  <a:pt x="9905" y="543305"/>
                </a:lnTo>
                <a:lnTo>
                  <a:pt x="533400" y="543305"/>
                </a:lnTo>
                <a:lnTo>
                  <a:pt x="533400" y="537972"/>
                </a:lnTo>
                <a:lnTo>
                  <a:pt x="537972" y="533400"/>
                </a:lnTo>
                <a:close/>
              </a:path>
              <a:path w="543560" h="543560">
                <a:moveTo>
                  <a:pt x="9905" y="543305"/>
                </a:moveTo>
                <a:lnTo>
                  <a:pt x="9905" y="537972"/>
                </a:lnTo>
                <a:lnTo>
                  <a:pt x="4572" y="533400"/>
                </a:lnTo>
                <a:lnTo>
                  <a:pt x="4572" y="543305"/>
                </a:lnTo>
                <a:lnTo>
                  <a:pt x="9905" y="543305"/>
                </a:lnTo>
                <a:close/>
              </a:path>
              <a:path w="543560" h="543560">
                <a:moveTo>
                  <a:pt x="537972" y="9905"/>
                </a:moveTo>
                <a:lnTo>
                  <a:pt x="533400" y="4572"/>
                </a:lnTo>
                <a:lnTo>
                  <a:pt x="533400" y="9905"/>
                </a:lnTo>
                <a:lnTo>
                  <a:pt x="537972" y="9905"/>
                </a:lnTo>
                <a:close/>
              </a:path>
              <a:path w="543560" h="543560">
                <a:moveTo>
                  <a:pt x="537972" y="533400"/>
                </a:moveTo>
                <a:lnTo>
                  <a:pt x="537972" y="9905"/>
                </a:lnTo>
                <a:lnTo>
                  <a:pt x="533400" y="9905"/>
                </a:lnTo>
                <a:lnTo>
                  <a:pt x="533400" y="533400"/>
                </a:lnTo>
                <a:lnTo>
                  <a:pt x="537972" y="533400"/>
                </a:lnTo>
                <a:close/>
              </a:path>
              <a:path w="543560" h="543560">
                <a:moveTo>
                  <a:pt x="537972" y="543305"/>
                </a:moveTo>
                <a:lnTo>
                  <a:pt x="537972" y="533400"/>
                </a:lnTo>
                <a:lnTo>
                  <a:pt x="533400" y="537972"/>
                </a:lnTo>
                <a:lnTo>
                  <a:pt x="533400" y="543305"/>
                </a:lnTo>
                <a:lnTo>
                  <a:pt x="537972" y="5433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259207" y="3494023"/>
            <a:ext cx="2078989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09270" algn="l"/>
              </a:tabLst>
            </a:pPr>
            <a:r>
              <a:rPr sz="4800" spc="7" baseline="13888" dirty="0">
                <a:latin typeface="Times New Roman"/>
                <a:cs typeface="Times New Roman"/>
              </a:rPr>
              <a:t>b</a:t>
            </a:r>
            <a:r>
              <a:rPr sz="2100" spc="5" dirty="0">
                <a:latin typeface="Times New Roman"/>
                <a:cs typeface="Times New Roman"/>
              </a:rPr>
              <a:t>n	</a:t>
            </a:r>
            <a:r>
              <a:rPr sz="4800" spc="15" baseline="13888" dirty="0">
                <a:latin typeface="Times New Roman"/>
                <a:cs typeface="Times New Roman"/>
              </a:rPr>
              <a:t>b</a:t>
            </a:r>
            <a:r>
              <a:rPr sz="2100" spc="10" dirty="0">
                <a:latin typeface="Times New Roman"/>
                <a:cs typeface="Times New Roman"/>
              </a:rPr>
              <a:t>n-1 </a:t>
            </a:r>
            <a:r>
              <a:rPr sz="4800" b="1" spc="-7" baseline="13020" dirty="0">
                <a:latin typeface="Arial"/>
                <a:cs typeface="Arial"/>
              </a:rPr>
              <a:t>…</a:t>
            </a:r>
            <a:r>
              <a:rPr sz="4800" b="1" spc="644" baseline="13020" dirty="0">
                <a:latin typeface="Arial"/>
                <a:cs typeface="Arial"/>
              </a:rPr>
              <a:t> </a:t>
            </a:r>
            <a:r>
              <a:rPr sz="4800" spc="7" baseline="13888" dirty="0">
                <a:latin typeface="Times New Roman"/>
                <a:cs typeface="Times New Roman"/>
              </a:rPr>
              <a:t>b</a:t>
            </a:r>
            <a:r>
              <a:rPr sz="2100" spc="5" dirty="0">
                <a:latin typeface="Times New Roman"/>
                <a:cs typeface="Times New Roman"/>
              </a:rPr>
              <a:t>2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423039" y="3396996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0"/>
                </a:moveTo>
                <a:lnTo>
                  <a:pt x="0" y="533400"/>
                </a:ln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close/>
              </a:path>
            </a:pathLst>
          </a:custGeom>
          <a:solidFill>
            <a:srgbClr val="C6CE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418467" y="3392423"/>
            <a:ext cx="543560" cy="543560"/>
          </a:xfrm>
          <a:custGeom>
            <a:avLst/>
            <a:gdLst/>
            <a:ahLst/>
            <a:cxnLst/>
            <a:rect l="l" t="t" r="r" b="b"/>
            <a:pathLst>
              <a:path w="543560" h="543560">
                <a:moveTo>
                  <a:pt x="543306" y="543305"/>
                </a:moveTo>
                <a:lnTo>
                  <a:pt x="543306" y="0"/>
                </a:lnTo>
                <a:lnTo>
                  <a:pt x="0" y="0"/>
                </a:lnTo>
                <a:lnTo>
                  <a:pt x="0" y="543306"/>
                </a:lnTo>
                <a:lnTo>
                  <a:pt x="4572" y="543306"/>
                </a:lnTo>
                <a:lnTo>
                  <a:pt x="4572" y="9906"/>
                </a:lnTo>
                <a:lnTo>
                  <a:pt x="9905" y="4572"/>
                </a:lnTo>
                <a:lnTo>
                  <a:pt x="9905" y="9906"/>
                </a:lnTo>
                <a:lnTo>
                  <a:pt x="533400" y="9905"/>
                </a:lnTo>
                <a:lnTo>
                  <a:pt x="533400" y="4572"/>
                </a:lnTo>
                <a:lnTo>
                  <a:pt x="537972" y="9905"/>
                </a:lnTo>
                <a:lnTo>
                  <a:pt x="537972" y="543305"/>
                </a:lnTo>
                <a:lnTo>
                  <a:pt x="543306" y="543305"/>
                </a:lnTo>
                <a:close/>
              </a:path>
              <a:path w="543560" h="543560">
                <a:moveTo>
                  <a:pt x="9905" y="9906"/>
                </a:moveTo>
                <a:lnTo>
                  <a:pt x="9905" y="4572"/>
                </a:lnTo>
                <a:lnTo>
                  <a:pt x="4572" y="9906"/>
                </a:lnTo>
                <a:lnTo>
                  <a:pt x="9905" y="9906"/>
                </a:lnTo>
                <a:close/>
              </a:path>
              <a:path w="543560" h="543560">
                <a:moveTo>
                  <a:pt x="9905" y="533400"/>
                </a:moveTo>
                <a:lnTo>
                  <a:pt x="9905" y="9906"/>
                </a:lnTo>
                <a:lnTo>
                  <a:pt x="4572" y="9906"/>
                </a:lnTo>
                <a:lnTo>
                  <a:pt x="4572" y="533400"/>
                </a:lnTo>
                <a:lnTo>
                  <a:pt x="9905" y="533400"/>
                </a:lnTo>
                <a:close/>
              </a:path>
              <a:path w="543560" h="543560">
                <a:moveTo>
                  <a:pt x="537972" y="533400"/>
                </a:moveTo>
                <a:lnTo>
                  <a:pt x="4572" y="533400"/>
                </a:lnTo>
                <a:lnTo>
                  <a:pt x="9905" y="537972"/>
                </a:lnTo>
                <a:lnTo>
                  <a:pt x="9905" y="543306"/>
                </a:lnTo>
                <a:lnTo>
                  <a:pt x="533400" y="543305"/>
                </a:lnTo>
                <a:lnTo>
                  <a:pt x="533400" y="537972"/>
                </a:lnTo>
                <a:lnTo>
                  <a:pt x="537972" y="533400"/>
                </a:lnTo>
                <a:close/>
              </a:path>
              <a:path w="543560" h="543560">
                <a:moveTo>
                  <a:pt x="9905" y="543306"/>
                </a:moveTo>
                <a:lnTo>
                  <a:pt x="9905" y="537972"/>
                </a:lnTo>
                <a:lnTo>
                  <a:pt x="4572" y="533400"/>
                </a:lnTo>
                <a:lnTo>
                  <a:pt x="4572" y="543306"/>
                </a:lnTo>
                <a:lnTo>
                  <a:pt x="9905" y="543306"/>
                </a:lnTo>
                <a:close/>
              </a:path>
              <a:path w="543560" h="543560">
                <a:moveTo>
                  <a:pt x="537972" y="9905"/>
                </a:moveTo>
                <a:lnTo>
                  <a:pt x="533400" y="4572"/>
                </a:lnTo>
                <a:lnTo>
                  <a:pt x="533400" y="9905"/>
                </a:lnTo>
                <a:lnTo>
                  <a:pt x="537972" y="9905"/>
                </a:lnTo>
                <a:close/>
              </a:path>
              <a:path w="543560" h="543560">
                <a:moveTo>
                  <a:pt x="537972" y="533400"/>
                </a:moveTo>
                <a:lnTo>
                  <a:pt x="537972" y="9905"/>
                </a:lnTo>
                <a:lnTo>
                  <a:pt x="533400" y="9905"/>
                </a:lnTo>
                <a:lnTo>
                  <a:pt x="533400" y="533400"/>
                </a:lnTo>
                <a:lnTo>
                  <a:pt x="537972" y="533400"/>
                </a:lnTo>
                <a:close/>
              </a:path>
              <a:path w="543560" h="543560">
                <a:moveTo>
                  <a:pt x="537972" y="543305"/>
                </a:moveTo>
                <a:lnTo>
                  <a:pt x="537972" y="533400"/>
                </a:lnTo>
                <a:lnTo>
                  <a:pt x="533400" y="537972"/>
                </a:lnTo>
                <a:lnTo>
                  <a:pt x="533400" y="543305"/>
                </a:lnTo>
                <a:lnTo>
                  <a:pt x="537972" y="5433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5507107" y="3393439"/>
            <a:ext cx="36449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latin typeface="Times New Roman"/>
                <a:cs typeface="Times New Roman"/>
              </a:rPr>
              <a:t>b</a:t>
            </a:r>
            <a:r>
              <a:rPr sz="3150" spc="22" baseline="-21164" dirty="0">
                <a:latin typeface="Times New Roman"/>
                <a:cs typeface="Times New Roman"/>
              </a:rPr>
              <a:t>1</a:t>
            </a:r>
            <a:endParaRPr sz="3150" baseline="-21164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225679" y="2882900"/>
            <a:ext cx="29591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10" dirty="0">
                <a:latin typeface="Times New Roman"/>
                <a:cs typeface="Times New Roman"/>
              </a:rPr>
              <a:t>r</a:t>
            </a:r>
            <a:r>
              <a:rPr sz="3150" spc="22" baseline="-21164" dirty="0">
                <a:latin typeface="Times New Roman"/>
                <a:cs typeface="Times New Roman"/>
              </a:rPr>
              <a:t>n</a:t>
            </a:r>
            <a:endParaRPr sz="3150" baseline="-21164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752221" y="2983483"/>
            <a:ext cx="2047239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268095" algn="l"/>
                <a:tab pos="1763395" algn="l"/>
              </a:tabLst>
            </a:pPr>
            <a:r>
              <a:rPr sz="4800" spc="-15" baseline="13888" dirty="0">
                <a:latin typeface="Times New Roman"/>
                <a:cs typeface="Times New Roman"/>
              </a:rPr>
              <a:t>r</a:t>
            </a:r>
            <a:r>
              <a:rPr sz="2100" spc="15" dirty="0">
                <a:latin typeface="Times New Roman"/>
                <a:cs typeface="Times New Roman"/>
              </a:rPr>
              <a:t>n-1</a:t>
            </a:r>
            <a:r>
              <a:rPr sz="2100" spc="114" dirty="0">
                <a:latin typeface="Times New Roman"/>
                <a:cs typeface="Times New Roman"/>
              </a:rPr>
              <a:t> </a:t>
            </a:r>
            <a:r>
              <a:rPr sz="4800" spc="-7" baseline="13020" dirty="0">
                <a:latin typeface="Arial"/>
                <a:cs typeface="Arial"/>
              </a:rPr>
              <a:t>…</a:t>
            </a:r>
            <a:r>
              <a:rPr sz="4800" baseline="13020" dirty="0">
                <a:latin typeface="Arial"/>
                <a:cs typeface="Arial"/>
              </a:rPr>
              <a:t>	</a:t>
            </a:r>
            <a:r>
              <a:rPr sz="4800" spc="-15" baseline="13888" dirty="0">
                <a:latin typeface="Times New Roman"/>
                <a:cs typeface="Times New Roman"/>
              </a:rPr>
              <a:t>r</a:t>
            </a:r>
            <a:r>
              <a:rPr sz="2100" spc="15" dirty="0">
                <a:latin typeface="Times New Roman"/>
                <a:cs typeface="Times New Roman"/>
              </a:rPr>
              <a:t>2</a:t>
            </a:r>
            <a:r>
              <a:rPr sz="2100" dirty="0">
                <a:latin typeface="Times New Roman"/>
                <a:cs typeface="Times New Roman"/>
              </a:rPr>
              <a:t>	</a:t>
            </a:r>
            <a:r>
              <a:rPr sz="4800" spc="-15" baseline="13888" dirty="0">
                <a:latin typeface="Times New Roman"/>
                <a:cs typeface="Times New Roman"/>
              </a:rPr>
              <a:t>r</a:t>
            </a:r>
            <a:r>
              <a:rPr sz="2100" spc="15" dirty="0">
                <a:latin typeface="Times New Roman"/>
                <a:cs typeface="Times New Roman"/>
              </a:rPr>
              <a:t>1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956439" y="3638550"/>
            <a:ext cx="1066800" cy="127635"/>
          </a:xfrm>
          <a:custGeom>
            <a:avLst/>
            <a:gdLst/>
            <a:ahLst/>
            <a:cxnLst/>
            <a:rect l="l" t="t" r="r" b="b"/>
            <a:pathLst>
              <a:path w="1066800" h="127635">
                <a:moveTo>
                  <a:pt x="952499" y="74675"/>
                </a:moveTo>
                <a:lnTo>
                  <a:pt x="952499" y="52577"/>
                </a:lnTo>
                <a:lnTo>
                  <a:pt x="0" y="52577"/>
                </a:lnTo>
                <a:lnTo>
                  <a:pt x="0" y="74675"/>
                </a:lnTo>
                <a:lnTo>
                  <a:pt x="952499" y="74675"/>
                </a:lnTo>
                <a:close/>
              </a:path>
              <a:path w="1066800" h="127635">
                <a:moveTo>
                  <a:pt x="1066787" y="63246"/>
                </a:moveTo>
                <a:lnTo>
                  <a:pt x="940308" y="0"/>
                </a:lnTo>
                <a:lnTo>
                  <a:pt x="940308" y="52577"/>
                </a:lnTo>
                <a:lnTo>
                  <a:pt x="952499" y="52577"/>
                </a:lnTo>
                <a:lnTo>
                  <a:pt x="952499" y="121083"/>
                </a:lnTo>
                <a:lnTo>
                  <a:pt x="1066787" y="63246"/>
                </a:lnTo>
                <a:close/>
              </a:path>
              <a:path w="1066800" h="127635">
                <a:moveTo>
                  <a:pt x="952499" y="121083"/>
                </a:moveTo>
                <a:lnTo>
                  <a:pt x="952499" y="74675"/>
                </a:lnTo>
                <a:lnTo>
                  <a:pt x="940308" y="74675"/>
                </a:lnTo>
                <a:lnTo>
                  <a:pt x="940308" y="127253"/>
                </a:lnTo>
                <a:lnTo>
                  <a:pt x="952499" y="1210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7039489" y="3500882"/>
            <a:ext cx="103378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latin typeface="宋体"/>
                <a:cs typeface="宋体"/>
              </a:rPr>
              <a:t>输出位</a:t>
            </a:r>
            <a:r>
              <a:rPr sz="2000" b="1" spc="-10" dirty="0">
                <a:latin typeface="Times New Roman"/>
                <a:cs typeface="Times New Roman"/>
              </a:rPr>
              <a:t>O</a:t>
            </a:r>
            <a:r>
              <a:rPr sz="1950" b="1" i="1" spc="7" baseline="-21367" dirty="0">
                <a:latin typeface="Times New Roman"/>
                <a:cs typeface="Times New Roman"/>
              </a:rPr>
              <a:t>i</a:t>
            </a:r>
            <a:endParaRPr sz="1950" baseline="-21367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746639" y="4387596"/>
            <a:ext cx="1828800" cy="533400"/>
          </a:xfrm>
          <a:custGeom>
            <a:avLst/>
            <a:gdLst/>
            <a:ahLst/>
            <a:cxnLst/>
            <a:rect l="l" t="t" r="r" b="b"/>
            <a:pathLst>
              <a:path w="1828800" h="533400">
                <a:moveTo>
                  <a:pt x="1828800" y="445007"/>
                </a:moveTo>
                <a:lnTo>
                  <a:pt x="1828800" y="89153"/>
                </a:lnTo>
                <a:lnTo>
                  <a:pt x="1821846" y="54649"/>
                </a:lnTo>
                <a:lnTo>
                  <a:pt x="1802891" y="26288"/>
                </a:lnTo>
                <a:lnTo>
                  <a:pt x="1774793" y="7072"/>
                </a:lnTo>
                <a:lnTo>
                  <a:pt x="1740408" y="0"/>
                </a:lnTo>
                <a:lnTo>
                  <a:pt x="89154" y="0"/>
                </a:lnTo>
                <a:lnTo>
                  <a:pt x="54649" y="7072"/>
                </a:lnTo>
                <a:lnTo>
                  <a:pt x="26288" y="26288"/>
                </a:lnTo>
                <a:lnTo>
                  <a:pt x="7072" y="54649"/>
                </a:lnTo>
                <a:lnTo>
                  <a:pt x="0" y="89153"/>
                </a:lnTo>
                <a:lnTo>
                  <a:pt x="0" y="445007"/>
                </a:lnTo>
                <a:lnTo>
                  <a:pt x="7072" y="479393"/>
                </a:lnTo>
                <a:lnTo>
                  <a:pt x="26289" y="507491"/>
                </a:lnTo>
                <a:lnTo>
                  <a:pt x="54649" y="526446"/>
                </a:lnTo>
                <a:lnTo>
                  <a:pt x="89154" y="533399"/>
                </a:lnTo>
                <a:lnTo>
                  <a:pt x="1740408" y="533399"/>
                </a:lnTo>
                <a:lnTo>
                  <a:pt x="1774793" y="526446"/>
                </a:lnTo>
                <a:lnTo>
                  <a:pt x="1802891" y="507491"/>
                </a:lnTo>
                <a:lnTo>
                  <a:pt x="1821846" y="479393"/>
                </a:lnTo>
                <a:lnTo>
                  <a:pt x="1828800" y="445007"/>
                </a:lnTo>
                <a:close/>
              </a:path>
            </a:pathLst>
          </a:custGeom>
          <a:solidFill>
            <a:srgbClr val="9933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742067" y="4383023"/>
            <a:ext cx="1838960" cy="543560"/>
          </a:xfrm>
          <a:custGeom>
            <a:avLst/>
            <a:gdLst/>
            <a:ahLst/>
            <a:cxnLst/>
            <a:rect l="l" t="t" r="r" b="b"/>
            <a:pathLst>
              <a:path w="1838960" h="543560">
                <a:moveTo>
                  <a:pt x="1838706" y="449579"/>
                </a:moveTo>
                <a:lnTo>
                  <a:pt x="1838706" y="93725"/>
                </a:lnTo>
                <a:lnTo>
                  <a:pt x="1837944" y="83819"/>
                </a:lnTo>
                <a:lnTo>
                  <a:pt x="1826165" y="46944"/>
                </a:lnTo>
                <a:lnTo>
                  <a:pt x="1782724" y="8326"/>
                </a:lnTo>
                <a:lnTo>
                  <a:pt x="1744980" y="0"/>
                </a:lnTo>
                <a:lnTo>
                  <a:pt x="93725" y="0"/>
                </a:lnTo>
                <a:lnTo>
                  <a:pt x="38028" y="18307"/>
                </a:lnTo>
                <a:lnTo>
                  <a:pt x="4571" y="66293"/>
                </a:lnTo>
                <a:lnTo>
                  <a:pt x="0" y="93725"/>
                </a:lnTo>
                <a:lnTo>
                  <a:pt x="0" y="449579"/>
                </a:lnTo>
                <a:lnTo>
                  <a:pt x="9906" y="491033"/>
                </a:lnTo>
                <a:lnTo>
                  <a:pt x="9906" y="85343"/>
                </a:lnTo>
                <a:lnTo>
                  <a:pt x="11429" y="76961"/>
                </a:lnTo>
                <a:lnTo>
                  <a:pt x="28955" y="40385"/>
                </a:lnTo>
                <a:lnTo>
                  <a:pt x="60960" y="16001"/>
                </a:lnTo>
                <a:lnTo>
                  <a:pt x="69342" y="13715"/>
                </a:lnTo>
                <a:lnTo>
                  <a:pt x="76962" y="11429"/>
                </a:lnTo>
                <a:lnTo>
                  <a:pt x="85344" y="9905"/>
                </a:lnTo>
                <a:lnTo>
                  <a:pt x="1753362" y="9905"/>
                </a:lnTo>
                <a:lnTo>
                  <a:pt x="1761744" y="11429"/>
                </a:lnTo>
                <a:lnTo>
                  <a:pt x="1787067" y="21105"/>
                </a:lnTo>
                <a:lnTo>
                  <a:pt x="1807316" y="37428"/>
                </a:lnTo>
                <a:lnTo>
                  <a:pt x="1821542" y="59230"/>
                </a:lnTo>
                <a:lnTo>
                  <a:pt x="1828800" y="85343"/>
                </a:lnTo>
                <a:lnTo>
                  <a:pt x="1828800" y="489777"/>
                </a:lnTo>
                <a:lnTo>
                  <a:pt x="1830379" y="487324"/>
                </a:lnTo>
                <a:lnTo>
                  <a:pt x="1837944" y="458723"/>
                </a:lnTo>
                <a:lnTo>
                  <a:pt x="1838706" y="449579"/>
                </a:lnTo>
                <a:close/>
              </a:path>
              <a:path w="1838960" h="543560">
                <a:moveTo>
                  <a:pt x="1828800" y="489777"/>
                </a:moveTo>
                <a:lnTo>
                  <a:pt x="1828800" y="457961"/>
                </a:lnTo>
                <a:lnTo>
                  <a:pt x="1827276" y="466343"/>
                </a:lnTo>
                <a:lnTo>
                  <a:pt x="1817600" y="491667"/>
                </a:lnTo>
                <a:lnTo>
                  <a:pt x="1801277" y="511916"/>
                </a:lnTo>
                <a:lnTo>
                  <a:pt x="1779475" y="526142"/>
                </a:lnTo>
                <a:lnTo>
                  <a:pt x="1753362" y="533399"/>
                </a:lnTo>
                <a:lnTo>
                  <a:pt x="93726" y="533399"/>
                </a:lnTo>
                <a:lnTo>
                  <a:pt x="67628" y="529408"/>
                </a:lnTo>
                <a:lnTo>
                  <a:pt x="24862" y="497865"/>
                </a:lnTo>
                <a:lnTo>
                  <a:pt x="9906" y="457961"/>
                </a:lnTo>
                <a:lnTo>
                  <a:pt x="9906" y="491033"/>
                </a:lnTo>
                <a:lnTo>
                  <a:pt x="34290" y="521969"/>
                </a:lnTo>
                <a:lnTo>
                  <a:pt x="70999" y="540015"/>
                </a:lnTo>
                <a:lnTo>
                  <a:pt x="93726" y="543305"/>
                </a:lnTo>
                <a:lnTo>
                  <a:pt x="1744980" y="543305"/>
                </a:lnTo>
                <a:lnTo>
                  <a:pt x="1754886" y="542543"/>
                </a:lnTo>
                <a:lnTo>
                  <a:pt x="1764030" y="541019"/>
                </a:lnTo>
                <a:lnTo>
                  <a:pt x="1791761" y="530765"/>
                </a:lnTo>
                <a:lnTo>
                  <a:pt x="1814431" y="512102"/>
                </a:lnTo>
                <a:lnTo>
                  <a:pt x="1828800" y="4897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1348873" y="4242307"/>
            <a:ext cx="8227059" cy="2383155"/>
          </a:xfrm>
          <a:prstGeom prst="rect">
            <a:avLst/>
          </a:prstGeom>
        </p:spPr>
        <p:txBody>
          <a:bodyPr vert="horz" wrap="square" lIns="0" tIns="222250" rIns="0" bIns="0" rtlCol="0">
            <a:spAutoFit/>
          </a:bodyPr>
          <a:lstStyle/>
          <a:p>
            <a:pPr marL="2649855">
              <a:lnSpc>
                <a:spcPct val="100000"/>
              </a:lnSpc>
              <a:spcBef>
                <a:spcPts val="1750"/>
              </a:spcBef>
            </a:pPr>
            <a:r>
              <a:rPr sz="2400" b="1" spc="-5" dirty="0">
                <a:latin typeface="宋体"/>
                <a:cs typeface="宋体"/>
              </a:rPr>
              <a:t>反馈函数</a:t>
            </a:r>
            <a:r>
              <a:rPr sz="2400" b="1" dirty="0">
                <a:latin typeface="Times New Roman"/>
                <a:cs typeface="Times New Roman"/>
              </a:rPr>
              <a:t>f</a:t>
            </a:r>
            <a:endParaRPr sz="2400" dirty="0">
              <a:latin typeface="Times New Roman"/>
              <a:cs typeface="Times New Roman"/>
            </a:endParaRPr>
          </a:p>
          <a:p>
            <a:pPr marL="12700" marR="5080" indent="5715">
              <a:lnSpc>
                <a:spcPct val="110000"/>
              </a:lnSpc>
              <a:spcBef>
                <a:spcPts val="1360"/>
              </a:spcBef>
            </a:pPr>
            <a:r>
              <a:rPr sz="2400" b="1" spc="-5" dirty="0">
                <a:solidFill>
                  <a:srgbClr val="FD1813"/>
                </a:solidFill>
                <a:latin typeface="宋体"/>
                <a:cs typeface="宋体"/>
              </a:rPr>
              <a:t>特征：</a:t>
            </a:r>
            <a:r>
              <a:rPr sz="2400" b="1" spc="-5" dirty="0">
                <a:latin typeface="Arial"/>
                <a:cs typeface="Arial"/>
              </a:rPr>
              <a:t>n-</a:t>
            </a:r>
            <a:r>
              <a:rPr sz="2400" b="1" spc="-10" dirty="0">
                <a:latin typeface="宋体"/>
                <a:cs typeface="宋体"/>
              </a:rPr>
              <a:t>级</a:t>
            </a:r>
            <a:r>
              <a:rPr sz="2400" b="1" spc="-580" dirty="0">
                <a:latin typeface="宋体"/>
                <a:cs typeface="宋体"/>
              </a:rPr>
              <a:t> </a:t>
            </a:r>
            <a:r>
              <a:rPr sz="2400" b="1" spc="-5" dirty="0">
                <a:latin typeface="Arial"/>
                <a:cs typeface="Arial"/>
              </a:rPr>
              <a:t>LFSR</a:t>
            </a:r>
            <a:r>
              <a:rPr sz="2400" b="1" spc="-5" dirty="0">
                <a:latin typeface="宋体"/>
                <a:cs typeface="宋体"/>
              </a:rPr>
              <a:t>的有效状态</a:t>
            </a:r>
            <a:r>
              <a:rPr sz="2400" b="1" dirty="0">
                <a:latin typeface="宋体"/>
                <a:cs typeface="宋体"/>
              </a:rPr>
              <a:t>为</a:t>
            </a:r>
            <a:r>
              <a:rPr sz="2400" b="1" spc="-5" dirty="0">
                <a:latin typeface="Arial"/>
                <a:cs typeface="Arial"/>
              </a:rPr>
              <a:t>2</a:t>
            </a:r>
            <a:r>
              <a:rPr sz="2400" b="1" spc="-7" baseline="24305" dirty="0">
                <a:latin typeface="Arial"/>
                <a:cs typeface="Arial"/>
              </a:rPr>
              <a:t>n</a:t>
            </a:r>
            <a:r>
              <a:rPr sz="2400" b="1" spc="-5" dirty="0">
                <a:latin typeface="Arial"/>
                <a:cs typeface="Arial"/>
              </a:rPr>
              <a:t>-1</a:t>
            </a:r>
            <a:r>
              <a:rPr sz="2400" b="1" spc="-5" dirty="0">
                <a:latin typeface="宋体"/>
                <a:cs typeface="宋体"/>
              </a:rPr>
              <a:t>（</a:t>
            </a:r>
            <a:r>
              <a:rPr sz="2400" b="1" dirty="0">
                <a:latin typeface="宋体"/>
                <a:cs typeface="宋体"/>
              </a:rPr>
              <a:t>全</a:t>
            </a:r>
            <a:r>
              <a:rPr sz="2400" b="1" dirty="0">
                <a:latin typeface="Arial"/>
                <a:cs typeface="Arial"/>
              </a:rPr>
              <a:t>0</a:t>
            </a:r>
            <a:r>
              <a:rPr sz="2400" b="1" dirty="0">
                <a:latin typeface="宋体"/>
                <a:cs typeface="宋体"/>
              </a:rPr>
              <a:t>状态除外，因全</a:t>
            </a:r>
            <a:r>
              <a:rPr sz="2400" b="1" dirty="0">
                <a:latin typeface="Arial"/>
                <a:cs typeface="Arial"/>
              </a:rPr>
              <a:t>0</a:t>
            </a:r>
            <a:r>
              <a:rPr sz="2400" b="1" spc="-10" dirty="0">
                <a:latin typeface="宋体"/>
                <a:cs typeface="宋体"/>
              </a:rPr>
              <a:t>状 </a:t>
            </a:r>
            <a:r>
              <a:rPr sz="2400" b="1" dirty="0">
                <a:latin typeface="宋体"/>
                <a:cs typeface="宋体"/>
              </a:rPr>
              <a:t>态的输出序列一直为</a:t>
            </a:r>
            <a:r>
              <a:rPr sz="2400" b="1" spc="-5" dirty="0">
                <a:latin typeface="宋体"/>
                <a:cs typeface="宋体"/>
              </a:rPr>
              <a:t>全</a:t>
            </a:r>
            <a:r>
              <a:rPr sz="2400" b="1" dirty="0">
                <a:latin typeface="Arial"/>
                <a:cs typeface="Arial"/>
              </a:rPr>
              <a:t>0</a:t>
            </a:r>
            <a:r>
              <a:rPr sz="2400" b="1" dirty="0">
                <a:latin typeface="宋体"/>
                <a:cs typeface="宋体"/>
              </a:rPr>
              <a:t>），也即理论上能够产生周期为</a:t>
            </a:r>
            <a:r>
              <a:rPr sz="2400" b="1" spc="-5" dirty="0">
                <a:latin typeface="Arial"/>
                <a:cs typeface="Arial"/>
              </a:rPr>
              <a:t>2</a:t>
            </a:r>
            <a:r>
              <a:rPr sz="2400" b="1" spc="-7" baseline="24305" dirty="0">
                <a:latin typeface="Arial"/>
                <a:cs typeface="Arial"/>
              </a:rPr>
              <a:t>n</a:t>
            </a:r>
            <a:r>
              <a:rPr sz="2400" b="1" spc="-5" dirty="0">
                <a:latin typeface="Arial"/>
                <a:cs typeface="Arial"/>
              </a:rPr>
              <a:t>-1  </a:t>
            </a:r>
            <a:r>
              <a:rPr sz="2400" b="1" dirty="0">
                <a:latin typeface="宋体"/>
                <a:cs typeface="宋体"/>
              </a:rPr>
              <a:t>的伪随机序列。但要产生最大周期的输出序列</a:t>
            </a:r>
            <a:r>
              <a:rPr sz="2400" b="1" spc="-5" dirty="0">
                <a:latin typeface="宋体"/>
                <a:cs typeface="宋体"/>
              </a:rPr>
              <a:t>，</a:t>
            </a:r>
            <a:r>
              <a:rPr sz="2400" b="1" dirty="0">
                <a:solidFill>
                  <a:srgbClr val="FF0065"/>
                </a:solidFill>
                <a:latin typeface="宋体"/>
                <a:cs typeface="宋体"/>
              </a:rPr>
              <a:t>抽头位要有 </a:t>
            </a:r>
            <a:r>
              <a:rPr sz="2400" b="1" spc="-5" dirty="0">
                <a:solidFill>
                  <a:srgbClr val="FF0065"/>
                </a:solidFill>
                <a:latin typeface="宋体"/>
                <a:cs typeface="宋体"/>
              </a:rPr>
              <a:t>要求</a:t>
            </a:r>
            <a:r>
              <a:rPr sz="2400" b="1" spc="-10" dirty="0">
                <a:latin typeface="宋体"/>
                <a:cs typeface="宋体"/>
              </a:rPr>
              <a:t>。</a:t>
            </a:r>
            <a:endParaRPr sz="2400" dirty="0">
              <a:latin typeface="宋体"/>
              <a:cs typeface="宋体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3508895" y="3924300"/>
            <a:ext cx="314325" cy="463550"/>
          </a:xfrm>
          <a:custGeom>
            <a:avLst/>
            <a:gdLst/>
            <a:ahLst/>
            <a:cxnLst/>
            <a:rect l="l" t="t" r="r" b="b"/>
            <a:pathLst>
              <a:path w="314325" h="463550">
                <a:moveTo>
                  <a:pt x="252828" y="352147"/>
                </a:moveTo>
                <a:lnTo>
                  <a:pt x="19050" y="0"/>
                </a:lnTo>
                <a:lnTo>
                  <a:pt x="0" y="12954"/>
                </a:lnTo>
                <a:lnTo>
                  <a:pt x="234515" y="364356"/>
                </a:lnTo>
                <a:lnTo>
                  <a:pt x="252828" y="352147"/>
                </a:lnTo>
                <a:close/>
              </a:path>
              <a:path w="314325" h="463550">
                <a:moveTo>
                  <a:pt x="259842" y="432380"/>
                </a:moveTo>
                <a:lnTo>
                  <a:pt x="259842" y="362712"/>
                </a:lnTo>
                <a:lnTo>
                  <a:pt x="241554" y="374904"/>
                </a:lnTo>
                <a:lnTo>
                  <a:pt x="234515" y="364356"/>
                </a:lnTo>
                <a:lnTo>
                  <a:pt x="191262" y="393192"/>
                </a:lnTo>
                <a:lnTo>
                  <a:pt x="259842" y="432380"/>
                </a:lnTo>
                <a:close/>
              </a:path>
              <a:path w="314325" h="463550">
                <a:moveTo>
                  <a:pt x="259842" y="362712"/>
                </a:moveTo>
                <a:lnTo>
                  <a:pt x="252828" y="352147"/>
                </a:lnTo>
                <a:lnTo>
                  <a:pt x="234515" y="364356"/>
                </a:lnTo>
                <a:lnTo>
                  <a:pt x="241554" y="374904"/>
                </a:lnTo>
                <a:lnTo>
                  <a:pt x="259842" y="362712"/>
                </a:lnTo>
                <a:close/>
              </a:path>
              <a:path w="314325" h="463550">
                <a:moveTo>
                  <a:pt x="313944" y="463295"/>
                </a:moveTo>
                <a:lnTo>
                  <a:pt x="296418" y="323088"/>
                </a:lnTo>
                <a:lnTo>
                  <a:pt x="252828" y="352147"/>
                </a:lnTo>
                <a:lnTo>
                  <a:pt x="259842" y="362712"/>
                </a:lnTo>
                <a:lnTo>
                  <a:pt x="259842" y="432380"/>
                </a:lnTo>
                <a:lnTo>
                  <a:pt x="313944" y="4632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041533" y="3927347"/>
            <a:ext cx="182880" cy="460375"/>
          </a:xfrm>
          <a:custGeom>
            <a:avLst/>
            <a:gdLst/>
            <a:ahLst/>
            <a:cxnLst/>
            <a:rect l="l" t="t" r="r" b="b"/>
            <a:pathLst>
              <a:path w="182879" h="460375">
                <a:moveTo>
                  <a:pt x="133068" y="336748"/>
                </a:moveTo>
                <a:lnTo>
                  <a:pt x="20574" y="0"/>
                </a:lnTo>
                <a:lnTo>
                  <a:pt x="0" y="6858"/>
                </a:lnTo>
                <a:lnTo>
                  <a:pt x="111846" y="343867"/>
                </a:lnTo>
                <a:lnTo>
                  <a:pt x="133068" y="336748"/>
                </a:lnTo>
                <a:close/>
              </a:path>
              <a:path w="182879" h="460375">
                <a:moveTo>
                  <a:pt x="137160" y="435102"/>
                </a:moveTo>
                <a:lnTo>
                  <a:pt x="137160" y="348996"/>
                </a:lnTo>
                <a:lnTo>
                  <a:pt x="115824" y="355854"/>
                </a:lnTo>
                <a:lnTo>
                  <a:pt x="111846" y="343867"/>
                </a:lnTo>
                <a:lnTo>
                  <a:pt x="62484" y="360426"/>
                </a:lnTo>
                <a:lnTo>
                  <a:pt x="137160" y="435102"/>
                </a:lnTo>
                <a:close/>
              </a:path>
              <a:path w="182879" h="460375">
                <a:moveTo>
                  <a:pt x="137160" y="348996"/>
                </a:moveTo>
                <a:lnTo>
                  <a:pt x="133068" y="336748"/>
                </a:lnTo>
                <a:lnTo>
                  <a:pt x="111846" y="343867"/>
                </a:lnTo>
                <a:lnTo>
                  <a:pt x="115824" y="355854"/>
                </a:lnTo>
                <a:lnTo>
                  <a:pt x="137160" y="348996"/>
                </a:lnTo>
                <a:close/>
              </a:path>
              <a:path w="182879" h="460375">
                <a:moveTo>
                  <a:pt x="182880" y="320040"/>
                </a:moveTo>
                <a:lnTo>
                  <a:pt x="133068" y="336748"/>
                </a:lnTo>
                <a:lnTo>
                  <a:pt x="137160" y="348996"/>
                </a:lnTo>
                <a:lnTo>
                  <a:pt x="137160" y="435102"/>
                </a:lnTo>
                <a:lnTo>
                  <a:pt x="162306" y="460248"/>
                </a:lnTo>
                <a:lnTo>
                  <a:pt x="182880" y="3200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521593" y="3930396"/>
            <a:ext cx="127635" cy="457200"/>
          </a:xfrm>
          <a:custGeom>
            <a:avLst/>
            <a:gdLst/>
            <a:ahLst/>
            <a:cxnLst/>
            <a:rect l="l" t="t" r="r" b="b"/>
            <a:pathLst>
              <a:path w="127635" h="457200">
                <a:moveTo>
                  <a:pt x="127253" y="330707"/>
                </a:moveTo>
                <a:lnTo>
                  <a:pt x="0" y="330707"/>
                </a:lnTo>
                <a:lnTo>
                  <a:pt x="52577" y="435863"/>
                </a:lnTo>
                <a:lnTo>
                  <a:pt x="52577" y="342900"/>
                </a:lnTo>
                <a:lnTo>
                  <a:pt x="74675" y="342900"/>
                </a:lnTo>
                <a:lnTo>
                  <a:pt x="74675" y="434612"/>
                </a:lnTo>
                <a:lnTo>
                  <a:pt x="127253" y="330707"/>
                </a:lnTo>
                <a:close/>
              </a:path>
              <a:path w="127635" h="457200">
                <a:moveTo>
                  <a:pt x="74675" y="330707"/>
                </a:moveTo>
                <a:lnTo>
                  <a:pt x="74675" y="0"/>
                </a:lnTo>
                <a:lnTo>
                  <a:pt x="52577" y="0"/>
                </a:lnTo>
                <a:lnTo>
                  <a:pt x="52577" y="330707"/>
                </a:lnTo>
                <a:lnTo>
                  <a:pt x="74675" y="330707"/>
                </a:lnTo>
                <a:close/>
              </a:path>
              <a:path w="127635" h="457200">
                <a:moveTo>
                  <a:pt x="74675" y="434612"/>
                </a:moveTo>
                <a:lnTo>
                  <a:pt x="74675" y="342900"/>
                </a:lnTo>
                <a:lnTo>
                  <a:pt x="52577" y="342900"/>
                </a:lnTo>
                <a:lnTo>
                  <a:pt x="52577" y="435863"/>
                </a:lnTo>
                <a:lnTo>
                  <a:pt x="63246" y="457200"/>
                </a:lnTo>
                <a:lnTo>
                  <a:pt x="74675" y="4346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000891" y="3928871"/>
            <a:ext cx="128905" cy="459105"/>
          </a:xfrm>
          <a:custGeom>
            <a:avLst/>
            <a:gdLst/>
            <a:ahLst/>
            <a:cxnLst/>
            <a:rect l="l" t="t" r="r" b="b"/>
            <a:pathLst>
              <a:path w="128904" h="459104">
                <a:moveTo>
                  <a:pt x="51608" y="331899"/>
                </a:moveTo>
                <a:lnTo>
                  <a:pt x="0" y="323088"/>
                </a:lnTo>
                <a:lnTo>
                  <a:pt x="41147" y="458723"/>
                </a:lnTo>
                <a:lnTo>
                  <a:pt x="49529" y="447294"/>
                </a:lnTo>
                <a:lnTo>
                  <a:pt x="49529" y="344424"/>
                </a:lnTo>
                <a:lnTo>
                  <a:pt x="51608" y="331899"/>
                </a:lnTo>
                <a:close/>
              </a:path>
              <a:path w="128904" h="459104">
                <a:moveTo>
                  <a:pt x="73712" y="335673"/>
                </a:moveTo>
                <a:lnTo>
                  <a:pt x="51608" y="331899"/>
                </a:lnTo>
                <a:lnTo>
                  <a:pt x="49529" y="344424"/>
                </a:lnTo>
                <a:lnTo>
                  <a:pt x="71627" y="348234"/>
                </a:lnTo>
                <a:lnTo>
                  <a:pt x="73712" y="335673"/>
                </a:lnTo>
                <a:close/>
              </a:path>
              <a:path w="128904" h="459104">
                <a:moveTo>
                  <a:pt x="124967" y="344424"/>
                </a:moveTo>
                <a:lnTo>
                  <a:pt x="73712" y="335673"/>
                </a:lnTo>
                <a:lnTo>
                  <a:pt x="71627" y="348234"/>
                </a:lnTo>
                <a:lnTo>
                  <a:pt x="49529" y="344424"/>
                </a:lnTo>
                <a:lnTo>
                  <a:pt x="49529" y="447294"/>
                </a:lnTo>
                <a:lnTo>
                  <a:pt x="124967" y="344424"/>
                </a:lnTo>
                <a:close/>
              </a:path>
              <a:path w="128904" h="459104">
                <a:moveTo>
                  <a:pt x="128777" y="3810"/>
                </a:moveTo>
                <a:lnTo>
                  <a:pt x="106679" y="0"/>
                </a:lnTo>
                <a:lnTo>
                  <a:pt x="51608" y="331899"/>
                </a:lnTo>
                <a:lnTo>
                  <a:pt x="73712" y="335673"/>
                </a:lnTo>
                <a:lnTo>
                  <a:pt x="128777" y="38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423039" y="3924300"/>
            <a:ext cx="314960" cy="463550"/>
          </a:xfrm>
          <a:custGeom>
            <a:avLst/>
            <a:gdLst/>
            <a:ahLst/>
            <a:cxnLst/>
            <a:rect l="l" t="t" r="r" b="b"/>
            <a:pathLst>
              <a:path w="314960" h="463550">
                <a:moveTo>
                  <a:pt x="61877" y="352147"/>
                </a:moveTo>
                <a:lnTo>
                  <a:pt x="18287" y="323088"/>
                </a:lnTo>
                <a:lnTo>
                  <a:pt x="0" y="463295"/>
                </a:lnTo>
                <a:lnTo>
                  <a:pt x="54863" y="432138"/>
                </a:lnTo>
                <a:lnTo>
                  <a:pt x="54863" y="362712"/>
                </a:lnTo>
                <a:lnTo>
                  <a:pt x="61877" y="352147"/>
                </a:lnTo>
                <a:close/>
              </a:path>
              <a:path w="314960" h="463550">
                <a:moveTo>
                  <a:pt x="80190" y="364356"/>
                </a:moveTo>
                <a:lnTo>
                  <a:pt x="61877" y="352147"/>
                </a:lnTo>
                <a:lnTo>
                  <a:pt x="54863" y="362712"/>
                </a:lnTo>
                <a:lnTo>
                  <a:pt x="73151" y="374904"/>
                </a:lnTo>
                <a:lnTo>
                  <a:pt x="80190" y="364356"/>
                </a:lnTo>
                <a:close/>
              </a:path>
              <a:path w="314960" h="463550">
                <a:moveTo>
                  <a:pt x="123443" y="393192"/>
                </a:moveTo>
                <a:lnTo>
                  <a:pt x="80190" y="364356"/>
                </a:lnTo>
                <a:lnTo>
                  <a:pt x="73151" y="374904"/>
                </a:lnTo>
                <a:lnTo>
                  <a:pt x="54863" y="362712"/>
                </a:lnTo>
                <a:lnTo>
                  <a:pt x="54863" y="432138"/>
                </a:lnTo>
                <a:lnTo>
                  <a:pt x="123443" y="393192"/>
                </a:lnTo>
                <a:close/>
              </a:path>
              <a:path w="314960" h="463550">
                <a:moveTo>
                  <a:pt x="314705" y="12953"/>
                </a:moveTo>
                <a:lnTo>
                  <a:pt x="295655" y="0"/>
                </a:lnTo>
                <a:lnTo>
                  <a:pt x="61877" y="352147"/>
                </a:lnTo>
                <a:lnTo>
                  <a:pt x="80190" y="364356"/>
                </a:lnTo>
                <a:lnTo>
                  <a:pt x="314705" y="129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478671" y="3600450"/>
            <a:ext cx="1268095" cy="1065530"/>
          </a:xfrm>
          <a:custGeom>
            <a:avLst/>
            <a:gdLst/>
            <a:ahLst/>
            <a:cxnLst/>
            <a:rect l="l" t="t" r="r" b="b"/>
            <a:pathLst>
              <a:path w="1268095" h="1065529">
                <a:moveTo>
                  <a:pt x="544068" y="74675"/>
                </a:moveTo>
                <a:lnTo>
                  <a:pt x="544068" y="52578"/>
                </a:lnTo>
                <a:lnTo>
                  <a:pt x="0" y="52578"/>
                </a:lnTo>
                <a:lnTo>
                  <a:pt x="0" y="1065276"/>
                </a:lnTo>
                <a:lnTo>
                  <a:pt x="11429" y="1065276"/>
                </a:lnTo>
                <a:lnTo>
                  <a:pt x="11430" y="74675"/>
                </a:lnTo>
                <a:lnTo>
                  <a:pt x="22098" y="63245"/>
                </a:lnTo>
                <a:lnTo>
                  <a:pt x="22098" y="74675"/>
                </a:lnTo>
                <a:lnTo>
                  <a:pt x="544068" y="74675"/>
                </a:lnTo>
                <a:close/>
              </a:path>
              <a:path w="1268095" h="1065529">
                <a:moveTo>
                  <a:pt x="22098" y="74675"/>
                </a:moveTo>
                <a:lnTo>
                  <a:pt x="22098" y="63245"/>
                </a:lnTo>
                <a:lnTo>
                  <a:pt x="11430" y="74675"/>
                </a:lnTo>
                <a:lnTo>
                  <a:pt x="22098" y="74675"/>
                </a:lnTo>
                <a:close/>
              </a:path>
              <a:path w="1268095" h="1065529">
                <a:moveTo>
                  <a:pt x="22098" y="1043178"/>
                </a:moveTo>
                <a:lnTo>
                  <a:pt x="22098" y="74675"/>
                </a:lnTo>
                <a:lnTo>
                  <a:pt x="11430" y="74675"/>
                </a:lnTo>
                <a:lnTo>
                  <a:pt x="11430" y="1043178"/>
                </a:lnTo>
                <a:lnTo>
                  <a:pt x="22098" y="1043178"/>
                </a:lnTo>
                <a:close/>
              </a:path>
              <a:path w="1268095" h="1065529">
                <a:moveTo>
                  <a:pt x="1267968" y="1065276"/>
                </a:moveTo>
                <a:lnTo>
                  <a:pt x="1267968" y="1043178"/>
                </a:lnTo>
                <a:lnTo>
                  <a:pt x="11430" y="1043178"/>
                </a:lnTo>
                <a:lnTo>
                  <a:pt x="22098" y="1053846"/>
                </a:lnTo>
                <a:lnTo>
                  <a:pt x="22098" y="1065276"/>
                </a:lnTo>
                <a:lnTo>
                  <a:pt x="1267968" y="1065276"/>
                </a:lnTo>
                <a:close/>
              </a:path>
              <a:path w="1268095" h="1065529">
                <a:moveTo>
                  <a:pt x="22098" y="1065276"/>
                </a:moveTo>
                <a:lnTo>
                  <a:pt x="22098" y="1053846"/>
                </a:lnTo>
                <a:lnTo>
                  <a:pt x="11430" y="1043178"/>
                </a:lnTo>
                <a:lnTo>
                  <a:pt x="11429" y="1065276"/>
                </a:lnTo>
                <a:lnTo>
                  <a:pt x="22098" y="1065276"/>
                </a:lnTo>
                <a:close/>
              </a:path>
              <a:path w="1268095" h="1065529">
                <a:moveTo>
                  <a:pt x="658368" y="63245"/>
                </a:moveTo>
                <a:lnTo>
                  <a:pt x="531875" y="0"/>
                </a:lnTo>
                <a:lnTo>
                  <a:pt x="531875" y="52578"/>
                </a:lnTo>
                <a:lnTo>
                  <a:pt x="544068" y="52578"/>
                </a:lnTo>
                <a:lnTo>
                  <a:pt x="544068" y="121084"/>
                </a:lnTo>
                <a:lnTo>
                  <a:pt x="658368" y="63245"/>
                </a:lnTo>
                <a:close/>
              </a:path>
              <a:path w="1268095" h="1065529">
                <a:moveTo>
                  <a:pt x="544068" y="121084"/>
                </a:moveTo>
                <a:lnTo>
                  <a:pt x="544068" y="74675"/>
                </a:lnTo>
                <a:lnTo>
                  <a:pt x="531875" y="74675"/>
                </a:lnTo>
                <a:lnTo>
                  <a:pt x="531875" y="127253"/>
                </a:lnTo>
                <a:lnTo>
                  <a:pt x="544068" y="1210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 spc="-5" dirty="0"/>
              <a:t>14</a:t>
            </a:fld>
            <a:endParaRPr spc="-5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2579" y="694436"/>
            <a:ext cx="532574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线性反馈移位寄存器（举例）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15573" y="5217667"/>
            <a:ext cx="7106284" cy="1506855"/>
          </a:xfrm>
          <a:prstGeom prst="rect">
            <a:avLst/>
          </a:prstGeom>
        </p:spPr>
        <p:txBody>
          <a:bodyPr vert="horz" wrap="square" lIns="0" tIns="140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105"/>
              </a:spcBef>
              <a:buClr>
                <a:srgbClr val="FD1813"/>
              </a:buClr>
              <a:buSzPct val="75000"/>
              <a:buFont typeface="Wingdings"/>
              <a:buChar char=""/>
              <a:tabLst>
                <a:tab pos="354965" algn="l"/>
                <a:tab pos="355600" algn="l"/>
              </a:tabLst>
            </a:pPr>
            <a:r>
              <a:rPr sz="2400" b="1" dirty="0">
                <a:latin typeface="宋体"/>
                <a:cs typeface="宋体"/>
              </a:rPr>
              <a:t>上面输出序列周期长度为</a:t>
            </a:r>
            <a:r>
              <a:rPr sz="2400" b="1" dirty="0">
                <a:latin typeface="Arial"/>
                <a:cs typeface="Arial"/>
              </a:rPr>
              <a:t>7</a:t>
            </a:r>
            <a:r>
              <a:rPr sz="2400" b="1" spc="-10" dirty="0">
                <a:latin typeface="宋体"/>
                <a:cs typeface="宋体"/>
              </a:rPr>
              <a:t>。</a:t>
            </a:r>
            <a:endParaRPr sz="2400">
              <a:latin typeface="宋体"/>
              <a:cs typeface="宋体"/>
            </a:endParaRPr>
          </a:p>
          <a:p>
            <a:pPr marL="355600" indent="-342900">
              <a:lnSpc>
                <a:spcPct val="100000"/>
              </a:lnSpc>
              <a:spcBef>
                <a:spcPts val="1010"/>
              </a:spcBef>
              <a:buClr>
                <a:srgbClr val="FD1813"/>
              </a:buClr>
              <a:buSzPct val="75000"/>
              <a:buFont typeface="Wingdings"/>
              <a:buChar char=""/>
              <a:tabLst>
                <a:tab pos="354965" algn="l"/>
                <a:tab pos="355600" algn="l"/>
              </a:tabLst>
            </a:pPr>
            <a:r>
              <a:rPr sz="2400" b="1" dirty="0">
                <a:solidFill>
                  <a:srgbClr val="008000"/>
                </a:solidFill>
                <a:latin typeface="宋体"/>
                <a:cs typeface="宋体"/>
              </a:rPr>
              <a:t>抽头位对输出周期长度的影响起着决定性的作用。</a:t>
            </a:r>
            <a:endParaRPr sz="2400">
              <a:latin typeface="宋体"/>
              <a:cs typeface="宋体"/>
            </a:endParaRPr>
          </a:p>
          <a:p>
            <a:pPr marL="355600" indent="-342900">
              <a:lnSpc>
                <a:spcPct val="100000"/>
              </a:lnSpc>
              <a:spcBef>
                <a:spcPts val="1005"/>
              </a:spcBef>
              <a:buClr>
                <a:srgbClr val="FD1813"/>
              </a:buClr>
              <a:buSzPct val="75000"/>
              <a:buFont typeface="Wingdings"/>
              <a:buChar char=""/>
              <a:tabLst>
                <a:tab pos="354965" algn="l"/>
                <a:tab pos="355600" algn="l"/>
              </a:tabLst>
            </a:pPr>
            <a:r>
              <a:rPr sz="2400" b="1" dirty="0">
                <a:solidFill>
                  <a:srgbClr val="008000"/>
                </a:solidFill>
                <a:latin typeface="宋体"/>
                <a:cs typeface="宋体"/>
              </a:rPr>
              <a:t>初态对输出周期长度没影响。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556627" y="3143250"/>
            <a:ext cx="533400" cy="127635"/>
          </a:xfrm>
          <a:custGeom>
            <a:avLst/>
            <a:gdLst/>
            <a:ahLst/>
            <a:cxnLst/>
            <a:rect l="l" t="t" r="r" b="b"/>
            <a:pathLst>
              <a:path w="533400" h="127635">
                <a:moveTo>
                  <a:pt x="419100" y="74675"/>
                </a:moveTo>
                <a:lnTo>
                  <a:pt x="419100" y="52577"/>
                </a:lnTo>
                <a:lnTo>
                  <a:pt x="0" y="52577"/>
                </a:lnTo>
                <a:lnTo>
                  <a:pt x="0" y="74675"/>
                </a:lnTo>
                <a:lnTo>
                  <a:pt x="419100" y="74675"/>
                </a:lnTo>
                <a:close/>
              </a:path>
              <a:path w="533400" h="127635">
                <a:moveTo>
                  <a:pt x="533400" y="63245"/>
                </a:moveTo>
                <a:lnTo>
                  <a:pt x="406920" y="0"/>
                </a:lnTo>
                <a:lnTo>
                  <a:pt x="406920" y="52577"/>
                </a:lnTo>
                <a:lnTo>
                  <a:pt x="419100" y="52577"/>
                </a:lnTo>
                <a:lnTo>
                  <a:pt x="419100" y="121090"/>
                </a:lnTo>
                <a:lnTo>
                  <a:pt x="533400" y="63245"/>
                </a:lnTo>
                <a:close/>
              </a:path>
              <a:path w="533400" h="127635">
                <a:moveTo>
                  <a:pt x="419100" y="121090"/>
                </a:moveTo>
                <a:lnTo>
                  <a:pt x="419100" y="74675"/>
                </a:lnTo>
                <a:lnTo>
                  <a:pt x="406920" y="74675"/>
                </a:lnTo>
                <a:lnTo>
                  <a:pt x="406920" y="127253"/>
                </a:lnTo>
                <a:lnTo>
                  <a:pt x="419100" y="1210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575439" y="4006596"/>
            <a:ext cx="2590800" cy="533400"/>
          </a:xfrm>
          <a:custGeom>
            <a:avLst/>
            <a:gdLst/>
            <a:ahLst/>
            <a:cxnLst/>
            <a:rect l="l" t="t" r="r" b="b"/>
            <a:pathLst>
              <a:path w="2590800" h="533400">
                <a:moveTo>
                  <a:pt x="2590800" y="445008"/>
                </a:moveTo>
                <a:lnTo>
                  <a:pt x="2590800" y="89154"/>
                </a:lnTo>
                <a:lnTo>
                  <a:pt x="2583846" y="54649"/>
                </a:lnTo>
                <a:lnTo>
                  <a:pt x="2564891" y="26289"/>
                </a:lnTo>
                <a:lnTo>
                  <a:pt x="2536793" y="7072"/>
                </a:lnTo>
                <a:lnTo>
                  <a:pt x="2502408" y="0"/>
                </a:lnTo>
                <a:lnTo>
                  <a:pt x="89154" y="0"/>
                </a:lnTo>
                <a:lnTo>
                  <a:pt x="54649" y="7072"/>
                </a:lnTo>
                <a:lnTo>
                  <a:pt x="26288" y="26289"/>
                </a:lnTo>
                <a:lnTo>
                  <a:pt x="7072" y="54649"/>
                </a:lnTo>
                <a:lnTo>
                  <a:pt x="0" y="89154"/>
                </a:lnTo>
                <a:lnTo>
                  <a:pt x="0" y="445008"/>
                </a:lnTo>
                <a:lnTo>
                  <a:pt x="7072" y="479393"/>
                </a:lnTo>
                <a:lnTo>
                  <a:pt x="26289" y="507492"/>
                </a:lnTo>
                <a:lnTo>
                  <a:pt x="54649" y="526446"/>
                </a:lnTo>
                <a:lnTo>
                  <a:pt x="89154" y="533400"/>
                </a:lnTo>
                <a:lnTo>
                  <a:pt x="2502408" y="533400"/>
                </a:lnTo>
                <a:lnTo>
                  <a:pt x="2536793" y="526446"/>
                </a:lnTo>
                <a:lnTo>
                  <a:pt x="2564891" y="507492"/>
                </a:lnTo>
                <a:lnTo>
                  <a:pt x="2583846" y="479393"/>
                </a:lnTo>
                <a:lnTo>
                  <a:pt x="2590800" y="445008"/>
                </a:lnTo>
                <a:close/>
              </a:path>
            </a:pathLst>
          </a:custGeom>
          <a:solidFill>
            <a:srgbClr val="9933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570867" y="4002023"/>
            <a:ext cx="2600960" cy="543560"/>
          </a:xfrm>
          <a:custGeom>
            <a:avLst/>
            <a:gdLst/>
            <a:ahLst/>
            <a:cxnLst/>
            <a:rect l="l" t="t" r="r" b="b"/>
            <a:pathLst>
              <a:path w="2600959" h="543560">
                <a:moveTo>
                  <a:pt x="2600706" y="449579"/>
                </a:moveTo>
                <a:lnTo>
                  <a:pt x="2600706" y="93725"/>
                </a:lnTo>
                <a:lnTo>
                  <a:pt x="2599944" y="83819"/>
                </a:lnTo>
                <a:lnTo>
                  <a:pt x="2588165" y="46944"/>
                </a:lnTo>
                <a:lnTo>
                  <a:pt x="2544724" y="8326"/>
                </a:lnTo>
                <a:lnTo>
                  <a:pt x="2506980" y="0"/>
                </a:lnTo>
                <a:lnTo>
                  <a:pt x="93725" y="0"/>
                </a:lnTo>
                <a:lnTo>
                  <a:pt x="38028" y="18307"/>
                </a:lnTo>
                <a:lnTo>
                  <a:pt x="4571" y="66293"/>
                </a:lnTo>
                <a:lnTo>
                  <a:pt x="0" y="93725"/>
                </a:lnTo>
                <a:lnTo>
                  <a:pt x="0" y="449579"/>
                </a:lnTo>
                <a:lnTo>
                  <a:pt x="9906" y="491033"/>
                </a:lnTo>
                <a:lnTo>
                  <a:pt x="9906" y="85343"/>
                </a:lnTo>
                <a:lnTo>
                  <a:pt x="11429" y="76961"/>
                </a:lnTo>
                <a:lnTo>
                  <a:pt x="28955" y="40385"/>
                </a:lnTo>
                <a:lnTo>
                  <a:pt x="60960" y="16001"/>
                </a:lnTo>
                <a:lnTo>
                  <a:pt x="69342" y="13715"/>
                </a:lnTo>
                <a:lnTo>
                  <a:pt x="76962" y="11429"/>
                </a:lnTo>
                <a:lnTo>
                  <a:pt x="85344" y="9905"/>
                </a:lnTo>
                <a:lnTo>
                  <a:pt x="2515362" y="9905"/>
                </a:lnTo>
                <a:lnTo>
                  <a:pt x="2523744" y="11429"/>
                </a:lnTo>
                <a:lnTo>
                  <a:pt x="2549067" y="21105"/>
                </a:lnTo>
                <a:lnTo>
                  <a:pt x="2569316" y="37428"/>
                </a:lnTo>
                <a:lnTo>
                  <a:pt x="2583542" y="59230"/>
                </a:lnTo>
                <a:lnTo>
                  <a:pt x="2590800" y="85343"/>
                </a:lnTo>
                <a:lnTo>
                  <a:pt x="2590800" y="489777"/>
                </a:lnTo>
                <a:lnTo>
                  <a:pt x="2592379" y="487324"/>
                </a:lnTo>
                <a:lnTo>
                  <a:pt x="2599944" y="458723"/>
                </a:lnTo>
                <a:lnTo>
                  <a:pt x="2600706" y="449579"/>
                </a:lnTo>
                <a:close/>
              </a:path>
              <a:path w="2600959" h="543560">
                <a:moveTo>
                  <a:pt x="2590800" y="489777"/>
                </a:moveTo>
                <a:lnTo>
                  <a:pt x="2590800" y="457961"/>
                </a:lnTo>
                <a:lnTo>
                  <a:pt x="2589276" y="466343"/>
                </a:lnTo>
                <a:lnTo>
                  <a:pt x="2579600" y="491667"/>
                </a:lnTo>
                <a:lnTo>
                  <a:pt x="2563277" y="511916"/>
                </a:lnTo>
                <a:lnTo>
                  <a:pt x="2541475" y="526142"/>
                </a:lnTo>
                <a:lnTo>
                  <a:pt x="2515362" y="533399"/>
                </a:lnTo>
                <a:lnTo>
                  <a:pt x="93726" y="533399"/>
                </a:lnTo>
                <a:lnTo>
                  <a:pt x="67628" y="529408"/>
                </a:lnTo>
                <a:lnTo>
                  <a:pt x="24862" y="497865"/>
                </a:lnTo>
                <a:lnTo>
                  <a:pt x="9906" y="457961"/>
                </a:lnTo>
                <a:lnTo>
                  <a:pt x="9906" y="491033"/>
                </a:lnTo>
                <a:lnTo>
                  <a:pt x="34290" y="521969"/>
                </a:lnTo>
                <a:lnTo>
                  <a:pt x="70999" y="540015"/>
                </a:lnTo>
                <a:lnTo>
                  <a:pt x="93726" y="543305"/>
                </a:lnTo>
                <a:lnTo>
                  <a:pt x="2506980" y="543305"/>
                </a:lnTo>
                <a:lnTo>
                  <a:pt x="2516886" y="542543"/>
                </a:lnTo>
                <a:lnTo>
                  <a:pt x="2526030" y="541019"/>
                </a:lnTo>
                <a:lnTo>
                  <a:pt x="2553761" y="530765"/>
                </a:lnTo>
                <a:lnTo>
                  <a:pt x="2576431" y="512102"/>
                </a:lnTo>
                <a:lnTo>
                  <a:pt x="2590800" y="4897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956439" y="2939795"/>
            <a:ext cx="533400" cy="495300"/>
          </a:xfrm>
          <a:custGeom>
            <a:avLst/>
            <a:gdLst/>
            <a:ahLst/>
            <a:cxnLst/>
            <a:rect l="l" t="t" r="r" b="b"/>
            <a:pathLst>
              <a:path w="533400" h="495300">
                <a:moveTo>
                  <a:pt x="0" y="0"/>
                </a:moveTo>
                <a:lnTo>
                  <a:pt x="0" y="495300"/>
                </a:lnTo>
                <a:lnTo>
                  <a:pt x="533400" y="495300"/>
                </a:lnTo>
                <a:lnTo>
                  <a:pt x="533400" y="0"/>
                </a:lnTo>
                <a:lnTo>
                  <a:pt x="0" y="0"/>
                </a:lnTo>
                <a:close/>
              </a:path>
            </a:pathLst>
          </a:custGeom>
          <a:solidFill>
            <a:srgbClr val="C6CE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951867" y="2935223"/>
            <a:ext cx="543560" cy="505459"/>
          </a:xfrm>
          <a:custGeom>
            <a:avLst/>
            <a:gdLst/>
            <a:ahLst/>
            <a:cxnLst/>
            <a:rect l="l" t="t" r="r" b="b"/>
            <a:pathLst>
              <a:path w="543560" h="505460">
                <a:moveTo>
                  <a:pt x="543306" y="505205"/>
                </a:moveTo>
                <a:lnTo>
                  <a:pt x="543306" y="0"/>
                </a:lnTo>
                <a:lnTo>
                  <a:pt x="0" y="0"/>
                </a:lnTo>
                <a:lnTo>
                  <a:pt x="0" y="505205"/>
                </a:lnTo>
                <a:lnTo>
                  <a:pt x="4572" y="505205"/>
                </a:lnTo>
                <a:lnTo>
                  <a:pt x="4572" y="9906"/>
                </a:lnTo>
                <a:lnTo>
                  <a:pt x="9905" y="4572"/>
                </a:lnTo>
                <a:lnTo>
                  <a:pt x="9905" y="9906"/>
                </a:lnTo>
                <a:lnTo>
                  <a:pt x="533400" y="9906"/>
                </a:lnTo>
                <a:lnTo>
                  <a:pt x="533400" y="4572"/>
                </a:lnTo>
                <a:lnTo>
                  <a:pt x="537959" y="9906"/>
                </a:lnTo>
                <a:lnTo>
                  <a:pt x="537959" y="505205"/>
                </a:lnTo>
                <a:lnTo>
                  <a:pt x="543306" y="505205"/>
                </a:lnTo>
                <a:close/>
              </a:path>
              <a:path w="543560" h="505460">
                <a:moveTo>
                  <a:pt x="9905" y="9906"/>
                </a:moveTo>
                <a:lnTo>
                  <a:pt x="9905" y="4572"/>
                </a:lnTo>
                <a:lnTo>
                  <a:pt x="4572" y="9906"/>
                </a:lnTo>
                <a:lnTo>
                  <a:pt x="9905" y="9906"/>
                </a:lnTo>
                <a:close/>
              </a:path>
              <a:path w="543560" h="505460">
                <a:moveTo>
                  <a:pt x="9905" y="495300"/>
                </a:moveTo>
                <a:lnTo>
                  <a:pt x="9905" y="9906"/>
                </a:lnTo>
                <a:lnTo>
                  <a:pt x="4572" y="9906"/>
                </a:lnTo>
                <a:lnTo>
                  <a:pt x="4572" y="495300"/>
                </a:lnTo>
                <a:lnTo>
                  <a:pt x="9905" y="495300"/>
                </a:lnTo>
                <a:close/>
              </a:path>
              <a:path w="543560" h="505460">
                <a:moveTo>
                  <a:pt x="537959" y="495300"/>
                </a:moveTo>
                <a:lnTo>
                  <a:pt x="4572" y="495300"/>
                </a:lnTo>
                <a:lnTo>
                  <a:pt x="9905" y="499872"/>
                </a:lnTo>
                <a:lnTo>
                  <a:pt x="9905" y="505205"/>
                </a:lnTo>
                <a:lnTo>
                  <a:pt x="533400" y="505205"/>
                </a:lnTo>
                <a:lnTo>
                  <a:pt x="533400" y="499872"/>
                </a:lnTo>
                <a:lnTo>
                  <a:pt x="537959" y="495300"/>
                </a:lnTo>
                <a:close/>
              </a:path>
              <a:path w="543560" h="505460">
                <a:moveTo>
                  <a:pt x="9905" y="505205"/>
                </a:moveTo>
                <a:lnTo>
                  <a:pt x="9905" y="499872"/>
                </a:lnTo>
                <a:lnTo>
                  <a:pt x="4572" y="495300"/>
                </a:lnTo>
                <a:lnTo>
                  <a:pt x="4572" y="505205"/>
                </a:lnTo>
                <a:lnTo>
                  <a:pt x="9905" y="505205"/>
                </a:lnTo>
                <a:close/>
              </a:path>
              <a:path w="543560" h="505460">
                <a:moveTo>
                  <a:pt x="537959" y="9906"/>
                </a:moveTo>
                <a:lnTo>
                  <a:pt x="533400" y="4572"/>
                </a:lnTo>
                <a:lnTo>
                  <a:pt x="533400" y="9906"/>
                </a:lnTo>
                <a:lnTo>
                  <a:pt x="537959" y="9906"/>
                </a:lnTo>
                <a:close/>
              </a:path>
              <a:path w="543560" h="505460">
                <a:moveTo>
                  <a:pt x="537959" y="495300"/>
                </a:moveTo>
                <a:lnTo>
                  <a:pt x="537959" y="9906"/>
                </a:lnTo>
                <a:lnTo>
                  <a:pt x="533400" y="9906"/>
                </a:lnTo>
                <a:lnTo>
                  <a:pt x="533400" y="495300"/>
                </a:lnTo>
                <a:lnTo>
                  <a:pt x="537959" y="495300"/>
                </a:lnTo>
                <a:close/>
              </a:path>
              <a:path w="543560" h="505460">
                <a:moveTo>
                  <a:pt x="537959" y="505205"/>
                </a:moveTo>
                <a:lnTo>
                  <a:pt x="537959" y="495300"/>
                </a:lnTo>
                <a:lnTo>
                  <a:pt x="533400" y="499872"/>
                </a:lnTo>
                <a:lnTo>
                  <a:pt x="533400" y="505205"/>
                </a:lnTo>
                <a:lnTo>
                  <a:pt x="537959" y="5052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489827" y="2939795"/>
            <a:ext cx="533400" cy="495300"/>
          </a:xfrm>
          <a:custGeom>
            <a:avLst/>
            <a:gdLst/>
            <a:ahLst/>
            <a:cxnLst/>
            <a:rect l="l" t="t" r="r" b="b"/>
            <a:pathLst>
              <a:path w="533400" h="495300">
                <a:moveTo>
                  <a:pt x="0" y="0"/>
                </a:moveTo>
                <a:lnTo>
                  <a:pt x="0" y="495300"/>
                </a:lnTo>
                <a:lnTo>
                  <a:pt x="533400" y="495300"/>
                </a:lnTo>
                <a:lnTo>
                  <a:pt x="533400" y="0"/>
                </a:lnTo>
                <a:lnTo>
                  <a:pt x="0" y="0"/>
                </a:lnTo>
                <a:close/>
              </a:path>
            </a:pathLst>
          </a:custGeom>
          <a:solidFill>
            <a:srgbClr val="C6CE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485267" y="2935223"/>
            <a:ext cx="543560" cy="505459"/>
          </a:xfrm>
          <a:custGeom>
            <a:avLst/>
            <a:gdLst/>
            <a:ahLst/>
            <a:cxnLst/>
            <a:rect l="l" t="t" r="r" b="b"/>
            <a:pathLst>
              <a:path w="543559" h="505460">
                <a:moveTo>
                  <a:pt x="543306" y="505205"/>
                </a:moveTo>
                <a:lnTo>
                  <a:pt x="543306" y="0"/>
                </a:lnTo>
                <a:lnTo>
                  <a:pt x="0" y="0"/>
                </a:lnTo>
                <a:lnTo>
                  <a:pt x="0" y="505205"/>
                </a:lnTo>
                <a:lnTo>
                  <a:pt x="4559" y="505205"/>
                </a:lnTo>
                <a:lnTo>
                  <a:pt x="4559" y="9906"/>
                </a:lnTo>
                <a:lnTo>
                  <a:pt x="9905" y="4572"/>
                </a:lnTo>
                <a:lnTo>
                  <a:pt x="9905" y="9906"/>
                </a:lnTo>
                <a:lnTo>
                  <a:pt x="533399" y="9906"/>
                </a:lnTo>
                <a:lnTo>
                  <a:pt x="533399" y="4572"/>
                </a:lnTo>
                <a:lnTo>
                  <a:pt x="537959" y="9906"/>
                </a:lnTo>
                <a:lnTo>
                  <a:pt x="537959" y="505205"/>
                </a:lnTo>
                <a:lnTo>
                  <a:pt x="543306" y="505205"/>
                </a:lnTo>
                <a:close/>
              </a:path>
              <a:path w="543559" h="505460">
                <a:moveTo>
                  <a:pt x="9905" y="9906"/>
                </a:moveTo>
                <a:lnTo>
                  <a:pt x="9905" y="4572"/>
                </a:lnTo>
                <a:lnTo>
                  <a:pt x="4559" y="9906"/>
                </a:lnTo>
                <a:lnTo>
                  <a:pt x="9905" y="9906"/>
                </a:lnTo>
                <a:close/>
              </a:path>
              <a:path w="543559" h="505460">
                <a:moveTo>
                  <a:pt x="9905" y="495300"/>
                </a:moveTo>
                <a:lnTo>
                  <a:pt x="9905" y="9906"/>
                </a:lnTo>
                <a:lnTo>
                  <a:pt x="4559" y="9906"/>
                </a:lnTo>
                <a:lnTo>
                  <a:pt x="4559" y="495300"/>
                </a:lnTo>
                <a:lnTo>
                  <a:pt x="9905" y="495300"/>
                </a:lnTo>
                <a:close/>
              </a:path>
              <a:path w="543559" h="505460">
                <a:moveTo>
                  <a:pt x="537959" y="495300"/>
                </a:moveTo>
                <a:lnTo>
                  <a:pt x="4559" y="495300"/>
                </a:lnTo>
                <a:lnTo>
                  <a:pt x="9905" y="499872"/>
                </a:lnTo>
                <a:lnTo>
                  <a:pt x="9905" y="505205"/>
                </a:lnTo>
                <a:lnTo>
                  <a:pt x="533399" y="505205"/>
                </a:lnTo>
                <a:lnTo>
                  <a:pt x="533399" y="499872"/>
                </a:lnTo>
                <a:lnTo>
                  <a:pt x="537959" y="495300"/>
                </a:lnTo>
                <a:close/>
              </a:path>
              <a:path w="543559" h="505460">
                <a:moveTo>
                  <a:pt x="9905" y="505205"/>
                </a:moveTo>
                <a:lnTo>
                  <a:pt x="9905" y="499872"/>
                </a:lnTo>
                <a:lnTo>
                  <a:pt x="4559" y="495300"/>
                </a:lnTo>
                <a:lnTo>
                  <a:pt x="4559" y="505205"/>
                </a:lnTo>
                <a:lnTo>
                  <a:pt x="9905" y="505205"/>
                </a:lnTo>
                <a:close/>
              </a:path>
              <a:path w="543559" h="505460">
                <a:moveTo>
                  <a:pt x="537959" y="9906"/>
                </a:moveTo>
                <a:lnTo>
                  <a:pt x="533399" y="4572"/>
                </a:lnTo>
                <a:lnTo>
                  <a:pt x="533399" y="9906"/>
                </a:lnTo>
                <a:lnTo>
                  <a:pt x="537959" y="9906"/>
                </a:lnTo>
                <a:close/>
              </a:path>
              <a:path w="543559" h="505460">
                <a:moveTo>
                  <a:pt x="537959" y="495300"/>
                </a:moveTo>
                <a:lnTo>
                  <a:pt x="537959" y="9906"/>
                </a:lnTo>
                <a:lnTo>
                  <a:pt x="533399" y="9906"/>
                </a:lnTo>
                <a:lnTo>
                  <a:pt x="533399" y="495300"/>
                </a:lnTo>
                <a:lnTo>
                  <a:pt x="537959" y="495300"/>
                </a:lnTo>
                <a:close/>
              </a:path>
              <a:path w="543559" h="505460">
                <a:moveTo>
                  <a:pt x="537959" y="505205"/>
                </a:moveTo>
                <a:lnTo>
                  <a:pt x="537959" y="495300"/>
                </a:lnTo>
                <a:lnTo>
                  <a:pt x="533399" y="499872"/>
                </a:lnTo>
                <a:lnTo>
                  <a:pt x="533399" y="505205"/>
                </a:lnTo>
                <a:lnTo>
                  <a:pt x="537959" y="5052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023227" y="2939795"/>
            <a:ext cx="533400" cy="495300"/>
          </a:xfrm>
          <a:custGeom>
            <a:avLst/>
            <a:gdLst/>
            <a:ahLst/>
            <a:cxnLst/>
            <a:rect l="l" t="t" r="r" b="b"/>
            <a:pathLst>
              <a:path w="533400" h="495300">
                <a:moveTo>
                  <a:pt x="0" y="0"/>
                </a:moveTo>
                <a:lnTo>
                  <a:pt x="0" y="495300"/>
                </a:lnTo>
                <a:lnTo>
                  <a:pt x="533400" y="495300"/>
                </a:lnTo>
                <a:lnTo>
                  <a:pt x="533400" y="0"/>
                </a:lnTo>
                <a:lnTo>
                  <a:pt x="0" y="0"/>
                </a:lnTo>
                <a:close/>
              </a:path>
            </a:pathLst>
          </a:custGeom>
          <a:solidFill>
            <a:srgbClr val="C6CE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018667" y="2935223"/>
            <a:ext cx="543560" cy="505459"/>
          </a:xfrm>
          <a:custGeom>
            <a:avLst/>
            <a:gdLst/>
            <a:ahLst/>
            <a:cxnLst/>
            <a:rect l="l" t="t" r="r" b="b"/>
            <a:pathLst>
              <a:path w="543559" h="505460">
                <a:moveTo>
                  <a:pt x="543305" y="505205"/>
                </a:moveTo>
                <a:lnTo>
                  <a:pt x="543305" y="0"/>
                </a:lnTo>
                <a:lnTo>
                  <a:pt x="0" y="0"/>
                </a:lnTo>
                <a:lnTo>
                  <a:pt x="0" y="505205"/>
                </a:lnTo>
                <a:lnTo>
                  <a:pt x="4559" y="505205"/>
                </a:lnTo>
                <a:lnTo>
                  <a:pt x="4559" y="9906"/>
                </a:lnTo>
                <a:lnTo>
                  <a:pt x="9893" y="4572"/>
                </a:lnTo>
                <a:lnTo>
                  <a:pt x="9893" y="9906"/>
                </a:lnTo>
                <a:lnTo>
                  <a:pt x="533400" y="9906"/>
                </a:lnTo>
                <a:lnTo>
                  <a:pt x="533400" y="4572"/>
                </a:lnTo>
                <a:lnTo>
                  <a:pt x="537959" y="9906"/>
                </a:lnTo>
                <a:lnTo>
                  <a:pt x="537959" y="505205"/>
                </a:lnTo>
                <a:lnTo>
                  <a:pt x="543305" y="505205"/>
                </a:lnTo>
                <a:close/>
              </a:path>
              <a:path w="543559" h="505460">
                <a:moveTo>
                  <a:pt x="9893" y="9906"/>
                </a:moveTo>
                <a:lnTo>
                  <a:pt x="9893" y="4572"/>
                </a:lnTo>
                <a:lnTo>
                  <a:pt x="4559" y="9906"/>
                </a:lnTo>
                <a:lnTo>
                  <a:pt x="9893" y="9906"/>
                </a:lnTo>
                <a:close/>
              </a:path>
              <a:path w="543559" h="505460">
                <a:moveTo>
                  <a:pt x="9893" y="495300"/>
                </a:moveTo>
                <a:lnTo>
                  <a:pt x="9893" y="9906"/>
                </a:lnTo>
                <a:lnTo>
                  <a:pt x="4559" y="9906"/>
                </a:lnTo>
                <a:lnTo>
                  <a:pt x="4559" y="495300"/>
                </a:lnTo>
                <a:lnTo>
                  <a:pt x="9893" y="495300"/>
                </a:lnTo>
                <a:close/>
              </a:path>
              <a:path w="543559" h="505460">
                <a:moveTo>
                  <a:pt x="537959" y="495300"/>
                </a:moveTo>
                <a:lnTo>
                  <a:pt x="4559" y="495300"/>
                </a:lnTo>
                <a:lnTo>
                  <a:pt x="9893" y="499872"/>
                </a:lnTo>
                <a:lnTo>
                  <a:pt x="9893" y="505205"/>
                </a:lnTo>
                <a:lnTo>
                  <a:pt x="533400" y="505205"/>
                </a:lnTo>
                <a:lnTo>
                  <a:pt x="533400" y="499872"/>
                </a:lnTo>
                <a:lnTo>
                  <a:pt x="537959" y="495300"/>
                </a:lnTo>
                <a:close/>
              </a:path>
              <a:path w="543559" h="505460">
                <a:moveTo>
                  <a:pt x="9893" y="505205"/>
                </a:moveTo>
                <a:lnTo>
                  <a:pt x="9893" y="499872"/>
                </a:lnTo>
                <a:lnTo>
                  <a:pt x="4559" y="495300"/>
                </a:lnTo>
                <a:lnTo>
                  <a:pt x="4559" y="505205"/>
                </a:lnTo>
                <a:lnTo>
                  <a:pt x="9893" y="505205"/>
                </a:lnTo>
                <a:close/>
              </a:path>
              <a:path w="543559" h="505460">
                <a:moveTo>
                  <a:pt x="537959" y="9906"/>
                </a:moveTo>
                <a:lnTo>
                  <a:pt x="533400" y="4572"/>
                </a:lnTo>
                <a:lnTo>
                  <a:pt x="533400" y="9906"/>
                </a:lnTo>
                <a:lnTo>
                  <a:pt x="537959" y="9906"/>
                </a:lnTo>
                <a:close/>
              </a:path>
              <a:path w="543559" h="505460">
                <a:moveTo>
                  <a:pt x="537959" y="495300"/>
                </a:moveTo>
                <a:lnTo>
                  <a:pt x="537959" y="9906"/>
                </a:lnTo>
                <a:lnTo>
                  <a:pt x="533400" y="9906"/>
                </a:lnTo>
                <a:lnTo>
                  <a:pt x="533400" y="495300"/>
                </a:lnTo>
                <a:lnTo>
                  <a:pt x="537959" y="495300"/>
                </a:lnTo>
                <a:close/>
              </a:path>
              <a:path w="543559" h="505460">
                <a:moveTo>
                  <a:pt x="537959" y="505205"/>
                </a:moveTo>
                <a:lnTo>
                  <a:pt x="537959" y="495300"/>
                </a:lnTo>
                <a:lnTo>
                  <a:pt x="533400" y="499872"/>
                </a:lnTo>
                <a:lnTo>
                  <a:pt x="533400" y="505205"/>
                </a:lnTo>
                <a:lnTo>
                  <a:pt x="537959" y="5052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712085" y="2917189"/>
            <a:ext cx="2317115" cy="15449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40995">
              <a:lnSpc>
                <a:spcPct val="100000"/>
              </a:lnSpc>
              <a:spcBef>
                <a:spcPts val="95"/>
              </a:spcBef>
              <a:tabLst>
                <a:tab pos="874394" algn="l"/>
                <a:tab pos="1407795" algn="l"/>
              </a:tabLst>
            </a:pPr>
            <a:r>
              <a:rPr sz="3200" spc="5" dirty="0">
                <a:latin typeface="Times New Roman"/>
                <a:cs typeface="Times New Roman"/>
              </a:rPr>
              <a:t>b</a:t>
            </a:r>
            <a:r>
              <a:rPr sz="3150" spc="7" baseline="-21164" dirty="0">
                <a:latin typeface="Times New Roman"/>
                <a:cs typeface="Times New Roman"/>
              </a:rPr>
              <a:t>3	</a:t>
            </a:r>
            <a:r>
              <a:rPr sz="3200" spc="5" dirty="0">
                <a:latin typeface="Times New Roman"/>
                <a:cs typeface="Times New Roman"/>
              </a:rPr>
              <a:t>b</a:t>
            </a:r>
            <a:r>
              <a:rPr sz="3150" spc="7" baseline="-21164" dirty="0">
                <a:latin typeface="Times New Roman"/>
                <a:cs typeface="Times New Roman"/>
              </a:rPr>
              <a:t>2	</a:t>
            </a:r>
            <a:r>
              <a:rPr sz="3200" spc="5" dirty="0">
                <a:latin typeface="Times New Roman"/>
                <a:cs typeface="Times New Roman"/>
              </a:rPr>
              <a:t>b</a:t>
            </a:r>
            <a:r>
              <a:rPr sz="3150" spc="7" baseline="-21164" dirty="0">
                <a:latin typeface="Times New Roman"/>
                <a:cs typeface="Times New Roman"/>
              </a:rPr>
              <a:t>1</a:t>
            </a:r>
            <a:endParaRPr sz="3150" baseline="-21164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45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b="1" spc="-5" dirty="0">
                <a:latin typeface="Times New Roman"/>
                <a:cs typeface="Times New Roman"/>
              </a:rPr>
              <a:t>f(b</a:t>
            </a:r>
            <a:r>
              <a:rPr sz="2400" b="1" spc="-7" baseline="-20833" dirty="0">
                <a:latin typeface="Times New Roman"/>
                <a:cs typeface="Times New Roman"/>
              </a:rPr>
              <a:t>1</a:t>
            </a:r>
            <a:r>
              <a:rPr sz="2400" b="1" spc="-5" dirty="0">
                <a:latin typeface="Times New Roman"/>
                <a:cs typeface="Times New Roman"/>
              </a:rPr>
              <a:t>,b</a:t>
            </a:r>
            <a:r>
              <a:rPr sz="2400" b="1" spc="-7" baseline="-20833" dirty="0">
                <a:latin typeface="Times New Roman"/>
                <a:cs typeface="Times New Roman"/>
              </a:rPr>
              <a:t>2</a:t>
            </a:r>
            <a:r>
              <a:rPr sz="2400" b="1" spc="-5" dirty="0">
                <a:latin typeface="Times New Roman"/>
                <a:cs typeface="Times New Roman"/>
              </a:rPr>
              <a:t>,b</a:t>
            </a:r>
            <a:r>
              <a:rPr sz="2400" b="1" spc="-7" baseline="-20833" dirty="0">
                <a:latin typeface="Times New Roman"/>
                <a:cs typeface="Times New Roman"/>
              </a:rPr>
              <a:t>3</a:t>
            </a:r>
            <a:r>
              <a:rPr sz="2400" b="1" spc="-5" dirty="0">
                <a:latin typeface="Times New Roman"/>
                <a:cs typeface="Times New Roman"/>
              </a:rPr>
              <a:t>)=b</a:t>
            </a:r>
            <a:r>
              <a:rPr sz="2400" b="1" spc="-7" baseline="-20833" dirty="0">
                <a:latin typeface="Times New Roman"/>
                <a:cs typeface="Times New Roman"/>
              </a:rPr>
              <a:t>1</a:t>
            </a:r>
            <a:r>
              <a:rPr sz="2400" b="1" spc="-5" dirty="0">
                <a:latin typeface="宋体"/>
                <a:cs typeface="宋体"/>
              </a:rPr>
              <a:t>⊕</a:t>
            </a:r>
            <a:r>
              <a:rPr sz="2400" b="1" spc="-5" dirty="0">
                <a:latin typeface="Times New Roman"/>
                <a:cs typeface="Times New Roman"/>
              </a:rPr>
              <a:t>b</a:t>
            </a:r>
            <a:r>
              <a:rPr sz="2400" b="1" spc="-7" baseline="-20833" dirty="0">
                <a:latin typeface="Times New Roman"/>
                <a:cs typeface="Times New Roman"/>
              </a:rPr>
              <a:t>3</a:t>
            </a:r>
            <a:endParaRPr sz="2400" baseline="-20833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274193" y="3473196"/>
            <a:ext cx="127635" cy="533400"/>
          </a:xfrm>
          <a:custGeom>
            <a:avLst/>
            <a:gdLst/>
            <a:ahLst/>
            <a:cxnLst/>
            <a:rect l="l" t="t" r="r" b="b"/>
            <a:pathLst>
              <a:path w="127635" h="533400">
                <a:moveTo>
                  <a:pt x="127253" y="406907"/>
                </a:moveTo>
                <a:lnTo>
                  <a:pt x="0" y="406907"/>
                </a:lnTo>
                <a:lnTo>
                  <a:pt x="52565" y="512059"/>
                </a:lnTo>
                <a:lnTo>
                  <a:pt x="52565" y="419100"/>
                </a:lnTo>
                <a:lnTo>
                  <a:pt x="74663" y="419100"/>
                </a:lnTo>
                <a:lnTo>
                  <a:pt x="74663" y="510816"/>
                </a:lnTo>
                <a:lnTo>
                  <a:pt x="127253" y="406907"/>
                </a:lnTo>
                <a:close/>
              </a:path>
              <a:path w="127635" h="533400">
                <a:moveTo>
                  <a:pt x="74663" y="406907"/>
                </a:moveTo>
                <a:lnTo>
                  <a:pt x="74663" y="0"/>
                </a:lnTo>
                <a:lnTo>
                  <a:pt x="52565" y="0"/>
                </a:lnTo>
                <a:lnTo>
                  <a:pt x="52565" y="406907"/>
                </a:lnTo>
                <a:lnTo>
                  <a:pt x="74663" y="406907"/>
                </a:lnTo>
                <a:close/>
              </a:path>
              <a:path w="127635" h="533400">
                <a:moveTo>
                  <a:pt x="74663" y="510816"/>
                </a:moveTo>
                <a:lnTo>
                  <a:pt x="74663" y="419100"/>
                </a:lnTo>
                <a:lnTo>
                  <a:pt x="52565" y="419100"/>
                </a:lnTo>
                <a:lnTo>
                  <a:pt x="52565" y="512059"/>
                </a:lnTo>
                <a:lnTo>
                  <a:pt x="63233" y="533400"/>
                </a:lnTo>
                <a:lnTo>
                  <a:pt x="74663" y="5108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8228971" y="3042920"/>
            <a:ext cx="10179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30" dirty="0">
                <a:latin typeface="Arial"/>
                <a:cs typeface="Arial"/>
              </a:rPr>
              <a:t>0011101</a:t>
            </a:r>
            <a:r>
              <a:rPr sz="1800" b="1" spc="-30" dirty="0">
                <a:solidFill>
                  <a:srgbClr val="FD1813"/>
                </a:solidFill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577473" y="1400048"/>
            <a:ext cx="7650480" cy="14401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85750">
              <a:lnSpc>
                <a:spcPct val="120000"/>
              </a:lnSpc>
              <a:spcBef>
                <a:spcPts val="100"/>
              </a:spcBef>
            </a:pPr>
            <a:r>
              <a:rPr sz="2400" b="1" spc="-5" dirty="0">
                <a:latin typeface="宋体"/>
                <a:cs typeface="宋体"/>
              </a:rPr>
              <a:t>一个</a:t>
            </a:r>
            <a:r>
              <a:rPr sz="2400" b="1" spc="-5" dirty="0">
                <a:latin typeface="Arial"/>
                <a:cs typeface="Arial"/>
              </a:rPr>
              <a:t>3-</a:t>
            </a:r>
            <a:r>
              <a:rPr sz="2400" b="1" dirty="0">
                <a:latin typeface="宋体"/>
                <a:cs typeface="宋体"/>
              </a:rPr>
              <a:t>级的反馈移位寄存器，反馈函</a:t>
            </a:r>
            <a:r>
              <a:rPr sz="2400" b="1" spc="-5" dirty="0">
                <a:latin typeface="宋体"/>
                <a:cs typeface="宋体"/>
              </a:rPr>
              <a:t>数</a:t>
            </a:r>
            <a:r>
              <a:rPr sz="2400" b="1" dirty="0">
                <a:latin typeface="Arial"/>
                <a:cs typeface="Arial"/>
              </a:rPr>
              <a:t>f(x)=</a:t>
            </a:r>
            <a:r>
              <a:rPr sz="2400" b="1" spc="-5" dirty="0">
                <a:latin typeface="Arial"/>
                <a:cs typeface="Arial"/>
              </a:rPr>
              <a:t>b</a:t>
            </a:r>
            <a:r>
              <a:rPr sz="2400" b="1" spc="-7" baseline="-20833" dirty="0">
                <a:latin typeface="Arial"/>
                <a:cs typeface="Arial"/>
              </a:rPr>
              <a:t>1</a:t>
            </a:r>
            <a:r>
              <a:rPr sz="2400" b="1" spc="-5" dirty="0">
                <a:latin typeface="宋体"/>
                <a:cs typeface="宋体"/>
              </a:rPr>
              <a:t>⊕</a:t>
            </a:r>
            <a:r>
              <a:rPr sz="2400" b="1" spc="-5" dirty="0">
                <a:latin typeface="Arial"/>
                <a:cs typeface="Arial"/>
              </a:rPr>
              <a:t>b</a:t>
            </a:r>
            <a:r>
              <a:rPr sz="2400" b="1" spc="-7" baseline="-20833" dirty="0">
                <a:latin typeface="Arial"/>
                <a:cs typeface="Arial"/>
              </a:rPr>
              <a:t>3</a:t>
            </a:r>
            <a:r>
              <a:rPr sz="2400" b="1" dirty="0">
                <a:latin typeface="宋体"/>
                <a:cs typeface="宋体"/>
              </a:rPr>
              <a:t>，初 </a:t>
            </a:r>
            <a:r>
              <a:rPr sz="2400" b="1" spc="-5" dirty="0">
                <a:latin typeface="宋体"/>
                <a:cs typeface="宋体"/>
              </a:rPr>
              <a:t>态为</a:t>
            </a:r>
            <a:r>
              <a:rPr sz="2400" b="1" spc="-5" dirty="0">
                <a:latin typeface="Arial"/>
                <a:cs typeface="Arial"/>
              </a:rPr>
              <a:t>100</a:t>
            </a:r>
            <a:r>
              <a:rPr sz="2400" b="1" spc="-5" dirty="0">
                <a:latin typeface="宋体"/>
                <a:cs typeface="宋体"/>
              </a:rPr>
              <a:t>，</a:t>
            </a:r>
            <a:r>
              <a:rPr sz="2400" b="1" dirty="0">
                <a:latin typeface="宋体"/>
                <a:cs typeface="宋体"/>
              </a:rPr>
              <a:t>输出序列生成过程如下：</a:t>
            </a:r>
            <a:endParaRPr sz="2400">
              <a:latin typeface="宋体"/>
              <a:cs typeface="宋体"/>
            </a:endParaRPr>
          </a:p>
          <a:p>
            <a:pPr marL="257175">
              <a:lnSpc>
                <a:spcPct val="100000"/>
              </a:lnSpc>
              <a:spcBef>
                <a:spcPts val="1340"/>
              </a:spcBef>
              <a:tabLst>
                <a:tab pos="1640205" algn="l"/>
              </a:tabLst>
            </a:pPr>
            <a:r>
              <a:rPr sz="2400" b="1" spc="-5" dirty="0">
                <a:solidFill>
                  <a:srgbClr val="00339A"/>
                </a:solidFill>
                <a:latin typeface="宋体"/>
                <a:cs typeface="宋体"/>
              </a:rPr>
              <a:t>状</a:t>
            </a:r>
            <a:r>
              <a:rPr sz="2400" b="1" spc="-10" dirty="0">
                <a:solidFill>
                  <a:srgbClr val="00339A"/>
                </a:solidFill>
                <a:latin typeface="宋体"/>
                <a:cs typeface="宋体"/>
              </a:rPr>
              <a:t>态	</a:t>
            </a:r>
            <a:r>
              <a:rPr sz="2400" b="1" spc="-5" dirty="0">
                <a:solidFill>
                  <a:srgbClr val="FD1813"/>
                </a:solidFill>
                <a:latin typeface="宋体"/>
                <a:cs typeface="宋体"/>
              </a:rPr>
              <a:t>输出位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375039" y="3028950"/>
            <a:ext cx="990600" cy="127635"/>
          </a:xfrm>
          <a:custGeom>
            <a:avLst/>
            <a:gdLst/>
            <a:ahLst/>
            <a:cxnLst/>
            <a:rect l="l" t="t" r="r" b="b"/>
            <a:pathLst>
              <a:path w="990600" h="127635">
                <a:moveTo>
                  <a:pt x="876299" y="74675"/>
                </a:moveTo>
                <a:lnTo>
                  <a:pt x="876299" y="52577"/>
                </a:lnTo>
                <a:lnTo>
                  <a:pt x="0" y="52577"/>
                </a:lnTo>
                <a:lnTo>
                  <a:pt x="0" y="74675"/>
                </a:lnTo>
                <a:lnTo>
                  <a:pt x="876299" y="74675"/>
                </a:lnTo>
                <a:close/>
              </a:path>
              <a:path w="990600" h="127635">
                <a:moveTo>
                  <a:pt x="990600" y="63245"/>
                </a:moveTo>
                <a:lnTo>
                  <a:pt x="864107" y="0"/>
                </a:lnTo>
                <a:lnTo>
                  <a:pt x="864107" y="52577"/>
                </a:lnTo>
                <a:lnTo>
                  <a:pt x="876299" y="52577"/>
                </a:lnTo>
                <a:lnTo>
                  <a:pt x="876299" y="121084"/>
                </a:lnTo>
                <a:lnTo>
                  <a:pt x="990600" y="63245"/>
                </a:lnTo>
                <a:close/>
              </a:path>
              <a:path w="990600" h="127635">
                <a:moveTo>
                  <a:pt x="876299" y="121084"/>
                </a:moveTo>
                <a:lnTo>
                  <a:pt x="876299" y="74675"/>
                </a:lnTo>
                <a:lnTo>
                  <a:pt x="864107" y="74675"/>
                </a:lnTo>
                <a:lnTo>
                  <a:pt x="864107" y="127253"/>
                </a:lnTo>
                <a:lnTo>
                  <a:pt x="876299" y="1210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375039" y="3333750"/>
            <a:ext cx="990600" cy="127635"/>
          </a:xfrm>
          <a:custGeom>
            <a:avLst/>
            <a:gdLst/>
            <a:ahLst/>
            <a:cxnLst/>
            <a:rect l="l" t="t" r="r" b="b"/>
            <a:pathLst>
              <a:path w="990600" h="127635">
                <a:moveTo>
                  <a:pt x="876299" y="74675"/>
                </a:moveTo>
                <a:lnTo>
                  <a:pt x="876299" y="52577"/>
                </a:lnTo>
                <a:lnTo>
                  <a:pt x="0" y="52577"/>
                </a:lnTo>
                <a:lnTo>
                  <a:pt x="0" y="74675"/>
                </a:lnTo>
                <a:lnTo>
                  <a:pt x="876299" y="74675"/>
                </a:lnTo>
                <a:close/>
              </a:path>
              <a:path w="990600" h="127635">
                <a:moveTo>
                  <a:pt x="990600" y="63246"/>
                </a:moveTo>
                <a:lnTo>
                  <a:pt x="864107" y="0"/>
                </a:lnTo>
                <a:lnTo>
                  <a:pt x="864107" y="52577"/>
                </a:lnTo>
                <a:lnTo>
                  <a:pt x="876299" y="52577"/>
                </a:lnTo>
                <a:lnTo>
                  <a:pt x="876299" y="121084"/>
                </a:lnTo>
                <a:lnTo>
                  <a:pt x="990600" y="63246"/>
                </a:lnTo>
                <a:close/>
              </a:path>
              <a:path w="990600" h="127635">
                <a:moveTo>
                  <a:pt x="876299" y="121084"/>
                </a:moveTo>
                <a:lnTo>
                  <a:pt x="876299" y="74675"/>
                </a:lnTo>
                <a:lnTo>
                  <a:pt x="864107" y="74675"/>
                </a:lnTo>
                <a:lnTo>
                  <a:pt x="864107" y="127253"/>
                </a:lnTo>
                <a:lnTo>
                  <a:pt x="876299" y="1210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375039" y="3638550"/>
            <a:ext cx="990600" cy="127635"/>
          </a:xfrm>
          <a:custGeom>
            <a:avLst/>
            <a:gdLst/>
            <a:ahLst/>
            <a:cxnLst/>
            <a:rect l="l" t="t" r="r" b="b"/>
            <a:pathLst>
              <a:path w="990600" h="127635">
                <a:moveTo>
                  <a:pt x="876299" y="74675"/>
                </a:moveTo>
                <a:lnTo>
                  <a:pt x="876299" y="52577"/>
                </a:lnTo>
                <a:lnTo>
                  <a:pt x="0" y="52577"/>
                </a:lnTo>
                <a:lnTo>
                  <a:pt x="0" y="74675"/>
                </a:lnTo>
                <a:lnTo>
                  <a:pt x="876299" y="74675"/>
                </a:lnTo>
                <a:close/>
              </a:path>
              <a:path w="990600" h="127635">
                <a:moveTo>
                  <a:pt x="990600" y="63246"/>
                </a:moveTo>
                <a:lnTo>
                  <a:pt x="864107" y="0"/>
                </a:lnTo>
                <a:lnTo>
                  <a:pt x="864107" y="52577"/>
                </a:lnTo>
                <a:lnTo>
                  <a:pt x="876299" y="52577"/>
                </a:lnTo>
                <a:lnTo>
                  <a:pt x="876299" y="121084"/>
                </a:lnTo>
                <a:lnTo>
                  <a:pt x="990600" y="63246"/>
                </a:lnTo>
                <a:close/>
              </a:path>
              <a:path w="990600" h="127635">
                <a:moveTo>
                  <a:pt x="876299" y="121084"/>
                </a:moveTo>
                <a:lnTo>
                  <a:pt x="876299" y="74675"/>
                </a:lnTo>
                <a:lnTo>
                  <a:pt x="864107" y="74675"/>
                </a:lnTo>
                <a:lnTo>
                  <a:pt x="864107" y="127253"/>
                </a:lnTo>
                <a:lnTo>
                  <a:pt x="876299" y="1210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375039" y="3943350"/>
            <a:ext cx="990600" cy="127635"/>
          </a:xfrm>
          <a:custGeom>
            <a:avLst/>
            <a:gdLst/>
            <a:ahLst/>
            <a:cxnLst/>
            <a:rect l="l" t="t" r="r" b="b"/>
            <a:pathLst>
              <a:path w="990600" h="127635">
                <a:moveTo>
                  <a:pt x="876299" y="74675"/>
                </a:moveTo>
                <a:lnTo>
                  <a:pt x="876299" y="52577"/>
                </a:lnTo>
                <a:lnTo>
                  <a:pt x="0" y="52577"/>
                </a:lnTo>
                <a:lnTo>
                  <a:pt x="0" y="74675"/>
                </a:lnTo>
                <a:lnTo>
                  <a:pt x="876299" y="74675"/>
                </a:lnTo>
                <a:close/>
              </a:path>
              <a:path w="990600" h="127635">
                <a:moveTo>
                  <a:pt x="990600" y="63246"/>
                </a:moveTo>
                <a:lnTo>
                  <a:pt x="864107" y="0"/>
                </a:lnTo>
                <a:lnTo>
                  <a:pt x="864107" y="52577"/>
                </a:lnTo>
                <a:lnTo>
                  <a:pt x="876299" y="52577"/>
                </a:lnTo>
                <a:lnTo>
                  <a:pt x="876299" y="121084"/>
                </a:lnTo>
                <a:lnTo>
                  <a:pt x="990600" y="63246"/>
                </a:lnTo>
                <a:close/>
              </a:path>
              <a:path w="990600" h="127635">
                <a:moveTo>
                  <a:pt x="876299" y="121084"/>
                </a:moveTo>
                <a:lnTo>
                  <a:pt x="876299" y="74675"/>
                </a:lnTo>
                <a:lnTo>
                  <a:pt x="864107" y="74675"/>
                </a:lnTo>
                <a:lnTo>
                  <a:pt x="864107" y="127253"/>
                </a:lnTo>
                <a:lnTo>
                  <a:pt x="876299" y="1210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375039" y="4248150"/>
            <a:ext cx="990600" cy="127635"/>
          </a:xfrm>
          <a:custGeom>
            <a:avLst/>
            <a:gdLst/>
            <a:ahLst/>
            <a:cxnLst/>
            <a:rect l="l" t="t" r="r" b="b"/>
            <a:pathLst>
              <a:path w="990600" h="127635">
                <a:moveTo>
                  <a:pt x="876299" y="74675"/>
                </a:moveTo>
                <a:lnTo>
                  <a:pt x="876299" y="52577"/>
                </a:lnTo>
                <a:lnTo>
                  <a:pt x="0" y="52577"/>
                </a:lnTo>
                <a:lnTo>
                  <a:pt x="0" y="74675"/>
                </a:lnTo>
                <a:lnTo>
                  <a:pt x="876299" y="74675"/>
                </a:lnTo>
                <a:close/>
              </a:path>
              <a:path w="990600" h="127635">
                <a:moveTo>
                  <a:pt x="990600" y="63246"/>
                </a:moveTo>
                <a:lnTo>
                  <a:pt x="864107" y="0"/>
                </a:lnTo>
                <a:lnTo>
                  <a:pt x="864107" y="52577"/>
                </a:lnTo>
                <a:lnTo>
                  <a:pt x="876299" y="52577"/>
                </a:lnTo>
                <a:lnTo>
                  <a:pt x="876299" y="121084"/>
                </a:lnTo>
                <a:lnTo>
                  <a:pt x="990600" y="63246"/>
                </a:lnTo>
                <a:close/>
              </a:path>
              <a:path w="990600" h="127635">
                <a:moveTo>
                  <a:pt x="876299" y="121084"/>
                </a:moveTo>
                <a:lnTo>
                  <a:pt x="876299" y="74675"/>
                </a:lnTo>
                <a:lnTo>
                  <a:pt x="864107" y="74675"/>
                </a:lnTo>
                <a:lnTo>
                  <a:pt x="864107" y="127253"/>
                </a:lnTo>
                <a:lnTo>
                  <a:pt x="876299" y="1210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375039" y="4552950"/>
            <a:ext cx="990600" cy="127635"/>
          </a:xfrm>
          <a:custGeom>
            <a:avLst/>
            <a:gdLst/>
            <a:ahLst/>
            <a:cxnLst/>
            <a:rect l="l" t="t" r="r" b="b"/>
            <a:pathLst>
              <a:path w="990600" h="127635">
                <a:moveTo>
                  <a:pt x="876299" y="74675"/>
                </a:moveTo>
                <a:lnTo>
                  <a:pt x="876299" y="52577"/>
                </a:lnTo>
                <a:lnTo>
                  <a:pt x="0" y="52577"/>
                </a:lnTo>
                <a:lnTo>
                  <a:pt x="0" y="74675"/>
                </a:lnTo>
                <a:lnTo>
                  <a:pt x="876299" y="74675"/>
                </a:lnTo>
                <a:close/>
              </a:path>
              <a:path w="990600" h="127635">
                <a:moveTo>
                  <a:pt x="990600" y="63246"/>
                </a:moveTo>
                <a:lnTo>
                  <a:pt x="864107" y="0"/>
                </a:lnTo>
                <a:lnTo>
                  <a:pt x="864107" y="52577"/>
                </a:lnTo>
                <a:lnTo>
                  <a:pt x="876299" y="52577"/>
                </a:lnTo>
                <a:lnTo>
                  <a:pt x="876299" y="121084"/>
                </a:lnTo>
                <a:lnTo>
                  <a:pt x="990600" y="63246"/>
                </a:lnTo>
                <a:close/>
              </a:path>
              <a:path w="990600" h="127635">
                <a:moveTo>
                  <a:pt x="876299" y="121084"/>
                </a:moveTo>
                <a:lnTo>
                  <a:pt x="876299" y="74675"/>
                </a:lnTo>
                <a:lnTo>
                  <a:pt x="864107" y="74675"/>
                </a:lnTo>
                <a:lnTo>
                  <a:pt x="864107" y="127253"/>
                </a:lnTo>
                <a:lnTo>
                  <a:pt x="876299" y="1210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375039" y="4857750"/>
            <a:ext cx="990600" cy="127635"/>
          </a:xfrm>
          <a:custGeom>
            <a:avLst/>
            <a:gdLst/>
            <a:ahLst/>
            <a:cxnLst/>
            <a:rect l="l" t="t" r="r" b="b"/>
            <a:pathLst>
              <a:path w="990600" h="127635">
                <a:moveTo>
                  <a:pt x="876299" y="74675"/>
                </a:moveTo>
                <a:lnTo>
                  <a:pt x="876299" y="52577"/>
                </a:lnTo>
                <a:lnTo>
                  <a:pt x="0" y="52577"/>
                </a:lnTo>
                <a:lnTo>
                  <a:pt x="0" y="74675"/>
                </a:lnTo>
                <a:lnTo>
                  <a:pt x="876299" y="74675"/>
                </a:lnTo>
                <a:close/>
              </a:path>
              <a:path w="990600" h="127635">
                <a:moveTo>
                  <a:pt x="990600" y="63246"/>
                </a:moveTo>
                <a:lnTo>
                  <a:pt x="864107" y="0"/>
                </a:lnTo>
                <a:lnTo>
                  <a:pt x="864107" y="52577"/>
                </a:lnTo>
                <a:lnTo>
                  <a:pt x="876299" y="52577"/>
                </a:lnTo>
                <a:lnTo>
                  <a:pt x="876299" y="121084"/>
                </a:lnTo>
                <a:lnTo>
                  <a:pt x="990600" y="63246"/>
                </a:lnTo>
                <a:close/>
              </a:path>
              <a:path w="990600" h="127635">
                <a:moveTo>
                  <a:pt x="876299" y="121084"/>
                </a:moveTo>
                <a:lnTo>
                  <a:pt x="876299" y="74675"/>
                </a:lnTo>
                <a:lnTo>
                  <a:pt x="864107" y="74675"/>
                </a:lnTo>
                <a:lnTo>
                  <a:pt x="864107" y="127253"/>
                </a:lnTo>
                <a:lnTo>
                  <a:pt x="876299" y="1210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375039" y="5162550"/>
            <a:ext cx="990600" cy="127635"/>
          </a:xfrm>
          <a:custGeom>
            <a:avLst/>
            <a:gdLst/>
            <a:ahLst/>
            <a:cxnLst/>
            <a:rect l="l" t="t" r="r" b="b"/>
            <a:pathLst>
              <a:path w="990600" h="127635">
                <a:moveTo>
                  <a:pt x="876299" y="74675"/>
                </a:moveTo>
                <a:lnTo>
                  <a:pt x="876299" y="52577"/>
                </a:lnTo>
                <a:lnTo>
                  <a:pt x="0" y="52577"/>
                </a:lnTo>
                <a:lnTo>
                  <a:pt x="0" y="74675"/>
                </a:lnTo>
                <a:lnTo>
                  <a:pt x="876299" y="74675"/>
                </a:lnTo>
                <a:close/>
              </a:path>
              <a:path w="990600" h="127635">
                <a:moveTo>
                  <a:pt x="990600" y="63246"/>
                </a:moveTo>
                <a:lnTo>
                  <a:pt x="864107" y="0"/>
                </a:lnTo>
                <a:lnTo>
                  <a:pt x="864107" y="52577"/>
                </a:lnTo>
                <a:lnTo>
                  <a:pt x="876299" y="52577"/>
                </a:lnTo>
                <a:lnTo>
                  <a:pt x="876299" y="121084"/>
                </a:lnTo>
                <a:lnTo>
                  <a:pt x="990600" y="63246"/>
                </a:lnTo>
                <a:close/>
              </a:path>
              <a:path w="990600" h="127635">
                <a:moveTo>
                  <a:pt x="876299" y="121084"/>
                </a:moveTo>
                <a:lnTo>
                  <a:pt x="876299" y="74675"/>
                </a:lnTo>
                <a:lnTo>
                  <a:pt x="864107" y="74675"/>
                </a:lnTo>
                <a:lnTo>
                  <a:pt x="864107" y="127253"/>
                </a:lnTo>
                <a:lnTo>
                  <a:pt x="876299" y="1210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5" name="object 25"/>
          <p:cNvGraphicFramePr>
            <a:graphicFrameLocks noGrp="1"/>
          </p:cNvGraphicFramePr>
          <p:nvPr/>
        </p:nvGraphicFramePr>
        <p:xfrm>
          <a:off x="1902847" y="2926494"/>
          <a:ext cx="1804034" cy="24170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426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13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4140">
                <a:tc>
                  <a:txBody>
                    <a:bodyPr/>
                    <a:lstStyle/>
                    <a:p>
                      <a:pPr marL="31750">
                        <a:lnSpc>
                          <a:spcPts val="2210"/>
                        </a:lnSpc>
                      </a:pPr>
                      <a:r>
                        <a:rPr sz="2000" b="1" spc="-10" dirty="0">
                          <a:latin typeface="Arial"/>
                          <a:cs typeface="Arial"/>
                        </a:rPr>
                        <a:t>100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210"/>
                        </a:lnSpc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799">
                <a:tc>
                  <a:txBody>
                    <a:bodyPr/>
                    <a:lstStyle/>
                    <a:p>
                      <a:pPr marL="38100">
                        <a:lnSpc>
                          <a:spcPts val="2295"/>
                        </a:lnSpc>
                      </a:pPr>
                      <a:r>
                        <a:rPr sz="2000" b="1" spc="-40" dirty="0">
                          <a:latin typeface="Arial"/>
                          <a:cs typeface="Arial"/>
                        </a:rPr>
                        <a:t>110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295"/>
                        </a:lnSpc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45085">
                        <a:lnSpc>
                          <a:spcPts val="2295"/>
                        </a:lnSpc>
                      </a:pPr>
                      <a:r>
                        <a:rPr sz="2000" b="1" spc="-114" dirty="0">
                          <a:latin typeface="Arial"/>
                          <a:cs typeface="Arial"/>
                        </a:rPr>
                        <a:t>111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295"/>
                        </a:lnSpc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38100">
                        <a:lnSpc>
                          <a:spcPts val="2295"/>
                        </a:lnSpc>
                      </a:pPr>
                      <a:r>
                        <a:rPr sz="2000" b="1" spc="-40" dirty="0">
                          <a:latin typeface="Arial"/>
                          <a:cs typeface="Arial"/>
                        </a:rPr>
                        <a:t>011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295"/>
                        </a:lnSpc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799">
                <a:tc>
                  <a:txBody>
                    <a:bodyPr/>
                    <a:lstStyle/>
                    <a:p>
                      <a:pPr marL="31750">
                        <a:lnSpc>
                          <a:spcPts val="2295"/>
                        </a:lnSpc>
                      </a:pPr>
                      <a:r>
                        <a:rPr sz="2000" b="1" spc="-10" dirty="0">
                          <a:latin typeface="Arial"/>
                          <a:cs typeface="Arial"/>
                        </a:rPr>
                        <a:t>101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295"/>
                        </a:lnSpc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31750">
                        <a:lnSpc>
                          <a:spcPts val="2295"/>
                        </a:lnSpc>
                      </a:pPr>
                      <a:r>
                        <a:rPr sz="2000" b="1" spc="-10" dirty="0">
                          <a:latin typeface="Arial"/>
                          <a:cs typeface="Arial"/>
                        </a:rPr>
                        <a:t>010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295"/>
                        </a:lnSpc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31750">
                        <a:lnSpc>
                          <a:spcPts val="2295"/>
                        </a:lnSpc>
                      </a:pPr>
                      <a:r>
                        <a:rPr sz="2000" b="1" spc="-10" dirty="0">
                          <a:latin typeface="Arial"/>
                          <a:cs typeface="Arial"/>
                        </a:rPr>
                        <a:t>001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295"/>
                        </a:lnSpc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4141">
                <a:tc>
                  <a:txBody>
                    <a:bodyPr/>
                    <a:lstStyle/>
                    <a:p>
                      <a:pPr marL="31750">
                        <a:lnSpc>
                          <a:spcPts val="2215"/>
                        </a:lnSpc>
                      </a:pPr>
                      <a:r>
                        <a:rPr sz="2000" b="1" spc="-10" dirty="0">
                          <a:solidFill>
                            <a:srgbClr val="FD1813"/>
                          </a:solidFill>
                          <a:latin typeface="Arial"/>
                          <a:cs typeface="Arial"/>
                        </a:rPr>
                        <a:t>100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215"/>
                        </a:lnSpc>
                      </a:pPr>
                      <a:r>
                        <a:rPr sz="2000" b="1" dirty="0">
                          <a:solidFill>
                            <a:srgbClr val="FD1813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6" name="object 26"/>
          <p:cNvSpPr/>
          <p:nvPr/>
        </p:nvSpPr>
        <p:spPr>
          <a:xfrm>
            <a:off x="7264793" y="3473196"/>
            <a:ext cx="127635" cy="533400"/>
          </a:xfrm>
          <a:custGeom>
            <a:avLst/>
            <a:gdLst/>
            <a:ahLst/>
            <a:cxnLst/>
            <a:rect l="l" t="t" r="r" b="b"/>
            <a:pathLst>
              <a:path w="127634" h="533400">
                <a:moveTo>
                  <a:pt x="127254" y="406907"/>
                </a:moveTo>
                <a:lnTo>
                  <a:pt x="0" y="406907"/>
                </a:lnTo>
                <a:lnTo>
                  <a:pt x="52577" y="512085"/>
                </a:lnTo>
                <a:lnTo>
                  <a:pt x="52577" y="419100"/>
                </a:lnTo>
                <a:lnTo>
                  <a:pt x="74675" y="419100"/>
                </a:lnTo>
                <a:lnTo>
                  <a:pt x="74675" y="510791"/>
                </a:lnTo>
                <a:lnTo>
                  <a:pt x="127254" y="406907"/>
                </a:lnTo>
                <a:close/>
              </a:path>
              <a:path w="127634" h="533400">
                <a:moveTo>
                  <a:pt x="74675" y="406907"/>
                </a:moveTo>
                <a:lnTo>
                  <a:pt x="74675" y="0"/>
                </a:lnTo>
                <a:lnTo>
                  <a:pt x="52577" y="0"/>
                </a:lnTo>
                <a:lnTo>
                  <a:pt x="52577" y="406907"/>
                </a:lnTo>
                <a:lnTo>
                  <a:pt x="74675" y="406907"/>
                </a:lnTo>
                <a:close/>
              </a:path>
              <a:path w="127634" h="533400">
                <a:moveTo>
                  <a:pt x="74675" y="510791"/>
                </a:moveTo>
                <a:lnTo>
                  <a:pt x="74675" y="419100"/>
                </a:lnTo>
                <a:lnTo>
                  <a:pt x="52577" y="419100"/>
                </a:lnTo>
                <a:lnTo>
                  <a:pt x="52577" y="512085"/>
                </a:lnTo>
                <a:lnTo>
                  <a:pt x="63233" y="533400"/>
                </a:lnTo>
                <a:lnTo>
                  <a:pt x="74675" y="5107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042039" y="4235577"/>
            <a:ext cx="533400" cy="0"/>
          </a:xfrm>
          <a:custGeom>
            <a:avLst/>
            <a:gdLst/>
            <a:ahLst/>
            <a:cxnLst/>
            <a:rect l="l" t="t" r="r" b="b"/>
            <a:pathLst>
              <a:path w="533400">
                <a:moveTo>
                  <a:pt x="0" y="0"/>
                </a:moveTo>
                <a:lnTo>
                  <a:pt x="533400" y="0"/>
                </a:lnTo>
              </a:path>
            </a:pathLst>
          </a:custGeom>
          <a:ln w="2209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042420" y="3168395"/>
            <a:ext cx="0" cy="1066800"/>
          </a:xfrm>
          <a:custGeom>
            <a:avLst/>
            <a:gdLst/>
            <a:ahLst/>
            <a:cxnLst/>
            <a:rect l="l" t="t" r="r" b="b"/>
            <a:pathLst>
              <a:path h="1066800">
                <a:moveTo>
                  <a:pt x="0" y="0"/>
                </a:moveTo>
                <a:lnTo>
                  <a:pt x="0" y="1066800"/>
                </a:lnTo>
              </a:path>
            </a:pathLst>
          </a:custGeom>
          <a:ln w="2209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042039" y="3105150"/>
            <a:ext cx="914400" cy="127635"/>
          </a:xfrm>
          <a:custGeom>
            <a:avLst/>
            <a:gdLst/>
            <a:ahLst/>
            <a:cxnLst/>
            <a:rect l="l" t="t" r="r" b="b"/>
            <a:pathLst>
              <a:path w="914400" h="127635">
                <a:moveTo>
                  <a:pt x="800100" y="74675"/>
                </a:moveTo>
                <a:lnTo>
                  <a:pt x="800100" y="52577"/>
                </a:lnTo>
                <a:lnTo>
                  <a:pt x="0" y="52577"/>
                </a:lnTo>
                <a:lnTo>
                  <a:pt x="0" y="74675"/>
                </a:lnTo>
                <a:lnTo>
                  <a:pt x="800100" y="74675"/>
                </a:lnTo>
                <a:close/>
              </a:path>
              <a:path w="914400" h="127635">
                <a:moveTo>
                  <a:pt x="914400" y="63245"/>
                </a:moveTo>
                <a:lnTo>
                  <a:pt x="787907" y="0"/>
                </a:lnTo>
                <a:lnTo>
                  <a:pt x="787907" y="52577"/>
                </a:lnTo>
                <a:lnTo>
                  <a:pt x="800100" y="52577"/>
                </a:lnTo>
                <a:lnTo>
                  <a:pt x="800100" y="121084"/>
                </a:lnTo>
                <a:lnTo>
                  <a:pt x="914400" y="63245"/>
                </a:lnTo>
                <a:close/>
              </a:path>
              <a:path w="914400" h="127635">
                <a:moveTo>
                  <a:pt x="800100" y="121084"/>
                </a:moveTo>
                <a:lnTo>
                  <a:pt x="800100" y="74675"/>
                </a:lnTo>
                <a:lnTo>
                  <a:pt x="787907" y="74675"/>
                </a:lnTo>
                <a:lnTo>
                  <a:pt x="787907" y="127253"/>
                </a:lnTo>
                <a:lnTo>
                  <a:pt x="800100" y="1210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 spc="-5" dirty="0"/>
              <a:t>15</a:t>
            </a:fld>
            <a:endParaRPr spc="-5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2579" y="694436"/>
            <a:ext cx="242506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>
                <a:latin typeface="Arial"/>
                <a:cs typeface="Arial"/>
              </a:rPr>
              <a:t>m</a:t>
            </a:r>
            <a:r>
              <a:rPr spc="-5" dirty="0"/>
              <a:t>序列的简介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 spc="-5" dirty="0"/>
              <a:t>16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1653673" y="1749043"/>
            <a:ext cx="7853680" cy="4634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667385">
              <a:lnSpc>
                <a:spcPct val="155000"/>
              </a:lnSpc>
              <a:spcBef>
                <a:spcPts val="100"/>
              </a:spcBef>
            </a:pPr>
            <a:r>
              <a:rPr sz="2400" b="1" dirty="0">
                <a:latin typeface="宋体"/>
                <a:cs typeface="宋体"/>
              </a:rPr>
              <a:t>线性反馈移位寄存器输出序列的性质完全由</a:t>
            </a:r>
            <a:r>
              <a:rPr sz="2400" b="1" spc="-5" dirty="0">
                <a:latin typeface="宋体"/>
                <a:cs typeface="宋体"/>
              </a:rPr>
              <a:t>其</a:t>
            </a:r>
            <a:r>
              <a:rPr sz="2400" b="1" dirty="0">
                <a:solidFill>
                  <a:srgbClr val="CC009A"/>
                </a:solidFill>
                <a:latin typeface="宋体"/>
                <a:cs typeface="宋体"/>
              </a:rPr>
              <a:t>反馈函 数</a:t>
            </a:r>
            <a:r>
              <a:rPr sz="2400" b="1" spc="-5" dirty="0">
                <a:latin typeface="宋体"/>
                <a:cs typeface="宋体"/>
              </a:rPr>
              <a:t>决定。</a:t>
            </a:r>
            <a:r>
              <a:rPr sz="2400" b="1" spc="-5" dirty="0">
                <a:latin typeface="Arial"/>
                <a:cs typeface="Arial"/>
              </a:rPr>
              <a:t>n</a:t>
            </a:r>
            <a:r>
              <a:rPr sz="2400" b="1" dirty="0">
                <a:latin typeface="宋体"/>
                <a:cs typeface="宋体"/>
              </a:rPr>
              <a:t>级线性反馈移位寄存器最多有</a:t>
            </a:r>
            <a:r>
              <a:rPr sz="2400" b="1" spc="-5" dirty="0">
                <a:latin typeface="Arial"/>
                <a:cs typeface="Arial"/>
              </a:rPr>
              <a:t>2</a:t>
            </a:r>
            <a:r>
              <a:rPr sz="2400" b="1" spc="7" baseline="24305" dirty="0">
                <a:latin typeface="Arial"/>
                <a:cs typeface="Arial"/>
              </a:rPr>
              <a:t>n</a:t>
            </a:r>
            <a:r>
              <a:rPr sz="2400" b="1" dirty="0">
                <a:latin typeface="宋体"/>
                <a:cs typeface="宋体"/>
              </a:rPr>
              <a:t>个不同的状态。 若其初始状态</a:t>
            </a:r>
            <a:r>
              <a:rPr sz="2400" b="1" spc="-10" dirty="0">
                <a:latin typeface="宋体"/>
                <a:cs typeface="宋体"/>
              </a:rPr>
              <a:t>为</a:t>
            </a:r>
            <a:r>
              <a:rPr sz="2400" b="1" dirty="0">
                <a:latin typeface="Arial"/>
                <a:cs typeface="Arial"/>
              </a:rPr>
              <a:t>0</a:t>
            </a:r>
            <a:r>
              <a:rPr sz="2400" b="1" dirty="0">
                <a:latin typeface="宋体"/>
                <a:cs typeface="宋体"/>
              </a:rPr>
              <a:t>，则其状态恒为</a:t>
            </a:r>
            <a:r>
              <a:rPr sz="2400" b="1" dirty="0">
                <a:latin typeface="Arial"/>
                <a:cs typeface="Arial"/>
              </a:rPr>
              <a:t>0</a:t>
            </a:r>
            <a:r>
              <a:rPr sz="2400" b="1" dirty="0">
                <a:latin typeface="宋体"/>
                <a:cs typeface="宋体"/>
              </a:rPr>
              <a:t>。若其初始状态非</a:t>
            </a:r>
            <a:r>
              <a:rPr sz="2400" b="1" spc="-5" dirty="0">
                <a:latin typeface="Arial"/>
                <a:cs typeface="Arial"/>
              </a:rPr>
              <a:t>0</a:t>
            </a:r>
            <a:r>
              <a:rPr sz="2400" b="1" spc="-5" dirty="0">
                <a:latin typeface="宋体"/>
                <a:cs typeface="宋体"/>
              </a:rPr>
              <a:t>，  </a:t>
            </a:r>
            <a:r>
              <a:rPr sz="2400" b="1" dirty="0">
                <a:latin typeface="宋体"/>
                <a:cs typeface="宋体"/>
              </a:rPr>
              <a:t>则其后继状态不会</a:t>
            </a:r>
            <a:r>
              <a:rPr sz="2400" b="1" spc="-5" dirty="0">
                <a:latin typeface="宋体"/>
                <a:cs typeface="宋体"/>
              </a:rPr>
              <a:t>为</a:t>
            </a:r>
            <a:r>
              <a:rPr sz="2400" b="1" dirty="0">
                <a:latin typeface="Arial"/>
                <a:cs typeface="Arial"/>
              </a:rPr>
              <a:t>0</a:t>
            </a:r>
            <a:r>
              <a:rPr sz="2400" b="1" dirty="0">
                <a:latin typeface="宋体"/>
                <a:cs typeface="宋体"/>
              </a:rPr>
              <a:t>。因此</a:t>
            </a:r>
            <a:r>
              <a:rPr sz="2400" b="1" spc="-5" dirty="0">
                <a:latin typeface="宋体"/>
                <a:cs typeface="宋体"/>
              </a:rPr>
              <a:t>，</a:t>
            </a:r>
            <a:r>
              <a:rPr sz="2400" b="1" spc="-5" dirty="0">
                <a:latin typeface="Arial"/>
                <a:cs typeface="Arial"/>
              </a:rPr>
              <a:t>n</a:t>
            </a:r>
            <a:r>
              <a:rPr sz="2400" b="1" dirty="0">
                <a:latin typeface="宋体"/>
                <a:cs typeface="宋体"/>
              </a:rPr>
              <a:t>级线性反馈移位寄存器的 </a:t>
            </a:r>
            <a:r>
              <a:rPr sz="2400" b="1" spc="-5" dirty="0">
                <a:latin typeface="宋体"/>
                <a:cs typeface="宋体"/>
              </a:rPr>
              <a:t>状态周期小于等</a:t>
            </a:r>
            <a:r>
              <a:rPr sz="2400" b="1" dirty="0">
                <a:latin typeface="宋体"/>
                <a:cs typeface="宋体"/>
              </a:rPr>
              <a:t>于</a:t>
            </a:r>
            <a:r>
              <a:rPr sz="2400" b="1" spc="-5" dirty="0">
                <a:latin typeface="Arial"/>
                <a:cs typeface="Arial"/>
              </a:rPr>
              <a:t>2</a:t>
            </a:r>
            <a:r>
              <a:rPr sz="2400" b="1" spc="-7" baseline="24305" dirty="0">
                <a:latin typeface="Arial"/>
                <a:cs typeface="Arial"/>
              </a:rPr>
              <a:t>n</a:t>
            </a:r>
            <a:r>
              <a:rPr sz="2400" b="1" spc="-5" dirty="0">
                <a:latin typeface="Arial"/>
                <a:cs typeface="Arial"/>
              </a:rPr>
              <a:t>-1</a:t>
            </a:r>
            <a:r>
              <a:rPr sz="2400" b="1" spc="-5" dirty="0">
                <a:latin typeface="宋体"/>
                <a:cs typeface="宋体"/>
              </a:rPr>
              <a:t>，</a:t>
            </a:r>
            <a:r>
              <a:rPr sz="2400" b="1" dirty="0">
                <a:latin typeface="宋体"/>
                <a:cs typeface="宋体"/>
              </a:rPr>
              <a:t>其输出序列的周期与状态周期相 等，也小于等</a:t>
            </a:r>
            <a:r>
              <a:rPr sz="2400" b="1" spc="-10" dirty="0">
                <a:latin typeface="宋体"/>
                <a:cs typeface="宋体"/>
              </a:rPr>
              <a:t>于</a:t>
            </a:r>
            <a:r>
              <a:rPr sz="2400" b="1" spc="-5" dirty="0">
                <a:latin typeface="Arial"/>
                <a:cs typeface="Arial"/>
              </a:rPr>
              <a:t>2</a:t>
            </a:r>
            <a:r>
              <a:rPr sz="2400" b="1" spc="-7" baseline="24305" dirty="0">
                <a:latin typeface="Arial"/>
                <a:cs typeface="Arial"/>
              </a:rPr>
              <a:t>n</a:t>
            </a:r>
            <a:r>
              <a:rPr sz="2400" b="1" spc="-5" dirty="0">
                <a:latin typeface="Arial"/>
                <a:cs typeface="Arial"/>
              </a:rPr>
              <a:t>-1</a:t>
            </a:r>
            <a:r>
              <a:rPr sz="2400" b="1" spc="-10" dirty="0">
                <a:latin typeface="宋体"/>
                <a:cs typeface="宋体"/>
              </a:rPr>
              <a:t>。</a:t>
            </a:r>
            <a:endParaRPr sz="2400" dirty="0">
              <a:latin typeface="宋体"/>
              <a:cs typeface="宋体"/>
            </a:endParaRPr>
          </a:p>
          <a:p>
            <a:pPr marL="426720">
              <a:lnSpc>
                <a:spcPct val="100000"/>
              </a:lnSpc>
              <a:spcBef>
                <a:spcPts val="2160"/>
              </a:spcBef>
            </a:pPr>
            <a:r>
              <a:rPr sz="2400" b="1" dirty="0">
                <a:latin typeface="宋体"/>
                <a:cs typeface="宋体"/>
              </a:rPr>
              <a:t>只要选择合适的反馈函数便可使序列的周期达到最大值</a:t>
            </a:r>
            <a:endParaRPr sz="2400" dirty="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1585"/>
              </a:spcBef>
            </a:pPr>
            <a:r>
              <a:rPr sz="2400" b="1" spc="-5" dirty="0">
                <a:latin typeface="Arial"/>
                <a:cs typeface="Arial"/>
              </a:rPr>
              <a:t>2</a:t>
            </a:r>
            <a:r>
              <a:rPr sz="2400" b="1" spc="-7" baseline="24305" dirty="0">
                <a:latin typeface="Arial"/>
                <a:cs typeface="Arial"/>
              </a:rPr>
              <a:t>n</a:t>
            </a:r>
            <a:r>
              <a:rPr sz="2400" b="1" spc="-5" dirty="0">
                <a:latin typeface="Arial"/>
                <a:cs typeface="Arial"/>
              </a:rPr>
              <a:t>-1</a:t>
            </a:r>
            <a:r>
              <a:rPr sz="2400" b="1" spc="-5" dirty="0">
                <a:latin typeface="宋体"/>
                <a:cs typeface="宋体"/>
              </a:rPr>
              <a:t>，</a:t>
            </a:r>
            <a:r>
              <a:rPr sz="2400" b="1" dirty="0">
                <a:solidFill>
                  <a:srgbClr val="CC009A"/>
                </a:solidFill>
                <a:latin typeface="宋体"/>
                <a:cs typeface="宋体"/>
              </a:rPr>
              <a:t>周期达到最大值的序列称</a:t>
            </a:r>
            <a:r>
              <a:rPr sz="2400" b="1" spc="-5" dirty="0">
                <a:solidFill>
                  <a:srgbClr val="CC009A"/>
                </a:solidFill>
                <a:latin typeface="宋体"/>
                <a:cs typeface="宋体"/>
              </a:rPr>
              <a:t>为</a:t>
            </a:r>
            <a:r>
              <a:rPr sz="2400" b="1" spc="5" dirty="0">
                <a:solidFill>
                  <a:srgbClr val="CC009A"/>
                </a:solidFill>
                <a:latin typeface="Arial"/>
                <a:cs typeface="Arial"/>
              </a:rPr>
              <a:t>m</a:t>
            </a:r>
            <a:r>
              <a:rPr sz="2400" b="1" dirty="0">
                <a:solidFill>
                  <a:srgbClr val="CC009A"/>
                </a:solidFill>
                <a:latin typeface="宋体"/>
                <a:cs typeface="宋体"/>
              </a:rPr>
              <a:t>序列</a:t>
            </a:r>
            <a:r>
              <a:rPr sz="2400" b="1" spc="-10" dirty="0">
                <a:latin typeface="宋体"/>
                <a:cs typeface="宋体"/>
              </a:rPr>
              <a:t>。</a:t>
            </a:r>
            <a:endParaRPr sz="2400" dirty="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2579" y="695198"/>
            <a:ext cx="215265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>
                <a:latin typeface="Arial"/>
                <a:cs typeface="Arial"/>
              </a:rPr>
              <a:t>m-</a:t>
            </a:r>
            <a:r>
              <a:rPr spc="-5" dirty="0"/>
              <a:t>序列特性</a:t>
            </a:r>
          </a:p>
        </p:txBody>
      </p:sp>
      <p:sp>
        <p:nvSpPr>
          <p:cNvPr id="3" name="object 3"/>
          <p:cNvSpPr/>
          <p:nvPr/>
        </p:nvSpPr>
        <p:spPr>
          <a:xfrm>
            <a:off x="1244231" y="1803654"/>
            <a:ext cx="158495" cy="16687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44231" y="2718054"/>
            <a:ext cx="158495" cy="16687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4231" y="4093464"/>
            <a:ext cx="158495" cy="16687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290965" y="5257084"/>
            <a:ext cx="497205" cy="0"/>
          </a:xfrm>
          <a:custGeom>
            <a:avLst/>
            <a:gdLst/>
            <a:ahLst/>
            <a:cxnLst/>
            <a:rect l="l" t="t" r="r" b="b"/>
            <a:pathLst>
              <a:path w="497204">
                <a:moveTo>
                  <a:pt x="0" y="0"/>
                </a:moveTo>
                <a:lnTo>
                  <a:pt x="496827" y="0"/>
                </a:lnTo>
              </a:path>
            </a:pathLst>
          </a:custGeom>
          <a:ln w="13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828165" y="5030882"/>
            <a:ext cx="104775" cy="215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50" i="1" spc="-5" dirty="0">
                <a:latin typeface="Times New Roman"/>
                <a:cs typeface="Times New Roman"/>
              </a:rPr>
              <a:t>n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409328" y="5245773"/>
            <a:ext cx="104775" cy="215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50" i="1" spc="-5" dirty="0">
                <a:latin typeface="Times New Roman"/>
                <a:cs typeface="Times New Roman"/>
              </a:rPr>
              <a:t>n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77473" y="1649221"/>
            <a:ext cx="7976234" cy="3162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5885">
              <a:lnSpc>
                <a:spcPts val="2735"/>
              </a:lnSpc>
              <a:spcBef>
                <a:spcPts val="100"/>
              </a:spcBef>
            </a:pPr>
            <a:r>
              <a:rPr sz="2400" b="1" spc="-5" dirty="0">
                <a:solidFill>
                  <a:srgbClr val="CC009A"/>
                </a:solidFill>
                <a:latin typeface="Arial"/>
                <a:cs typeface="Arial"/>
              </a:rPr>
              <a:t>0,1</a:t>
            </a:r>
            <a:r>
              <a:rPr sz="2400" b="1" spc="-5" dirty="0">
                <a:solidFill>
                  <a:srgbClr val="CC009A"/>
                </a:solidFill>
                <a:latin typeface="宋体"/>
                <a:cs typeface="宋体"/>
              </a:rPr>
              <a:t>平衡性</a:t>
            </a:r>
            <a:r>
              <a:rPr sz="2400" b="1" dirty="0">
                <a:solidFill>
                  <a:srgbClr val="CC009A"/>
                </a:solidFill>
                <a:latin typeface="宋体"/>
                <a:cs typeface="宋体"/>
              </a:rPr>
              <a:t>：</a:t>
            </a:r>
            <a:r>
              <a:rPr sz="2400" b="1" dirty="0">
                <a:latin typeface="宋体"/>
                <a:cs typeface="宋体"/>
              </a:rPr>
              <a:t>在一个周期内，</a:t>
            </a:r>
            <a:r>
              <a:rPr sz="2400" b="1" dirty="0">
                <a:latin typeface="Arial"/>
                <a:cs typeface="Arial"/>
              </a:rPr>
              <a:t>0</a:t>
            </a:r>
            <a:r>
              <a:rPr sz="2400" b="1" dirty="0">
                <a:latin typeface="宋体"/>
                <a:cs typeface="宋体"/>
              </a:rPr>
              <a:t>、</a:t>
            </a:r>
            <a:r>
              <a:rPr sz="2400" b="1" dirty="0">
                <a:latin typeface="Arial"/>
                <a:cs typeface="Arial"/>
              </a:rPr>
              <a:t>1</a:t>
            </a:r>
            <a:r>
              <a:rPr sz="2400" b="1" dirty="0">
                <a:latin typeface="宋体"/>
                <a:cs typeface="宋体"/>
              </a:rPr>
              <a:t>出现的次数分别为</a:t>
            </a:r>
            <a:r>
              <a:rPr sz="2400" b="1" spc="-5" dirty="0">
                <a:latin typeface="Arial"/>
                <a:cs typeface="Arial"/>
              </a:rPr>
              <a:t>2</a:t>
            </a:r>
            <a:r>
              <a:rPr sz="2400" b="1" spc="-7" baseline="24305" dirty="0">
                <a:latin typeface="Arial"/>
                <a:cs typeface="Arial"/>
              </a:rPr>
              <a:t>n-1</a:t>
            </a:r>
            <a:r>
              <a:rPr sz="2400" b="1" spc="-5" dirty="0">
                <a:latin typeface="Arial"/>
                <a:cs typeface="Arial"/>
              </a:rPr>
              <a:t>-1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ts val="2735"/>
              </a:lnSpc>
            </a:pPr>
            <a:r>
              <a:rPr sz="3600" b="1" spc="-7" baseline="-16203" dirty="0">
                <a:latin typeface="宋体"/>
                <a:cs typeface="宋体"/>
              </a:rPr>
              <a:t>和</a:t>
            </a:r>
            <a:r>
              <a:rPr sz="3600" b="1" spc="-7" baseline="-16203" dirty="0">
                <a:latin typeface="Arial"/>
                <a:cs typeface="Arial"/>
              </a:rPr>
              <a:t>2</a:t>
            </a:r>
            <a:r>
              <a:rPr sz="1600" b="1" spc="-5" dirty="0">
                <a:latin typeface="Arial"/>
                <a:cs typeface="Arial"/>
              </a:rPr>
              <a:t>n-1</a:t>
            </a:r>
            <a:r>
              <a:rPr sz="3600" b="1" spc="-15" baseline="-16203" dirty="0">
                <a:latin typeface="宋体"/>
                <a:cs typeface="宋体"/>
              </a:rPr>
              <a:t>。</a:t>
            </a:r>
            <a:endParaRPr sz="3600" baseline="-16203" dirty="0">
              <a:latin typeface="宋体"/>
              <a:cs typeface="宋体"/>
            </a:endParaRPr>
          </a:p>
          <a:p>
            <a:pPr marL="12700" marR="5080">
              <a:lnSpc>
                <a:spcPct val="114999"/>
              </a:lnSpc>
              <a:spcBef>
                <a:spcPts val="1295"/>
              </a:spcBef>
            </a:pPr>
            <a:r>
              <a:rPr sz="2400" b="1" spc="-5" dirty="0">
                <a:solidFill>
                  <a:srgbClr val="CC009A"/>
                </a:solidFill>
                <a:latin typeface="宋体"/>
                <a:cs typeface="宋体"/>
              </a:rPr>
              <a:t>游程特性</a:t>
            </a:r>
            <a:r>
              <a:rPr sz="2400" b="1" dirty="0">
                <a:solidFill>
                  <a:srgbClr val="CC009A"/>
                </a:solidFill>
                <a:latin typeface="宋体"/>
                <a:cs typeface="宋体"/>
              </a:rPr>
              <a:t>：</a:t>
            </a:r>
            <a:r>
              <a:rPr sz="2400" b="1" dirty="0">
                <a:latin typeface="宋体"/>
                <a:cs typeface="宋体"/>
              </a:rPr>
              <a:t>在一个周期内，游程数为</a:t>
            </a:r>
            <a:r>
              <a:rPr sz="2400" b="1" spc="-5" dirty="0">
                <a:latin typeface="Arial"/>
                <a:cs typeface="Arial"/>
              </a:rPr>
              <a:t>2</a:t>
            </a:r>
            <a:r>
              <a:rPr sz="2400" b="1" spc="-7" baseline="24305" dirty="0">
                <a:latin typeface="Arial"/>
                <a:cs typeface="Arial"/>
              </a:rPr>
              <a:t>n-1</a:t>
            </a:r>
            <a:r>
              <a:rPr sz="2400" b="1" spc="-5" dirty="0">
                <a:latin typeface="宋体"/>
                <a:cs typeface="宋体"/>
              </a:rPr>
              <a:t>；</a:t>
            </a:r>
            <a:r>
              <a:rPr sz="2400" b="1" dirty="0">
                <a:latin typeface="宋体"/>
                <a:cs typeface="宋体"/>
              </a:rPr>
              <a:t>对</a:t>
            </a:r>
            <a:r>
              <a:rPr sz="2400" b="1" spc="-5" dirty="0">
                <a:latin typeface="Arial"/>
                <a:cs typeface="Arial"/>
              </a:rPr>
              <a:t>1≤i≤n-2</a:t>
            </a:r>
            <a:r>
              <a:rPr sz="2400" b="1" spc="-5" dirty="0">
                <a:latin typeface="宋体"/>
                <a:cs typeface="宋体"/>
              </a:rPr>
              <a:t>，</a:t>
            </a:r>
            <a:r>
              <a:rPr sz="2400" b="1" dirty="0">
                <a:latin typeface="宋体"/>
                <a:cs typeface="宋体"/>
              </a:rPr>
              <a:t>长 </a:t>
            </a:r>
            <a:r>
              <a:rPr sz="2400" b="1" spc="-5" dirty="0">
                <a:latin typeface="宋体"/>
                <a:cs typeface="宋体"/>
              </a:rPr>
              <a:t>为</a:t>
            </a:r>
            <a:r>
              <a:rPr sz="2400" b="1" spc="-5" dirty="0">
                <a:latin typeface="Arial"/>
                <a:cs typeface="Arial"/>
              </a:rPr>
              <a:t>i</a:t>
            </a:r>
            <a:r>
              <a:rPr sz="2400" b="1" spc="-5" dirty="0">
                <a:latin typeface="宋体"/>
                <a:cs typeface="宋体"/>
              </a:rPr>
              <a:t>的游程</a:t>
            </a:r>
            <a:r>
              <a:rPr sz="2400" b="1" dirty="0">
                <a:latin typeface="宋体"/>
                <a:cs typeface="宋体"/>
              </a:rPr>
              <a:t>有</a:t>
            </a:r>
            <a:r>
              <a:rPr sz="2400" b="1" spc="-5" dirty="0">
                <a:latin typeface="Arial"/>
                <a:cs typeface="Arial"/>
              </a:rPr>
              <a:t>2</a:t>
            </a:r>
            <a:r>
              <a:rPr sz="2400" b="1" spc="-7" baseline="24305" dirty="0">
                <a:latin typeface="Arial"/>
                <a:cs typeface="Arial"/>
              </a:rPr>
              <a:t>n-i-1</a:t>
            </a:r>
            <a:r>
              <a:rPr sz="2400" b="1" spc="5" dirty="0">
                <a:latin typeface="宋体"/>
                <a:cs typeface="宋体"/>
              </a:rPr>
              <a:t>个，</a:t>
            </a:r>
            <a:r>
              <a:rPr sz="2400" b="1" dirty="0">
                <a:latin typeface="宋体"/>
                <a:cs typeface="宋体"/>
              </a:rPr>
              <a:t>且</a:t>
            </a:r>
            <a:r>
              <a:rPr sz="2400" b="1" dirty="0">
                <a:latin typeface="Arial"/>
                <a:cs typeface="Arial"/>
              </a:rPr>
              <a:t>0</a:t>
            </a:r>
            <a:r>
              <a:rPr sz="2400" b="1" dirty="0">
                <a:latin typeface="宋体"/>
                <a:cs typeface="宋体"/>
              </a:rPr>
              <a:t>、</a:t>
            </a:r>
            <a:r>
              <a:rPr sz="2400" b="1" dirty="0">
                <a:latin typeface="Arial"/>
                <a:cs typeface="Arial"/>
              </a:rPr>
              <a:t>1</a:t>
            </a:r>
            <a:r>
              <a:rPr sz="2400" b="1" dirty="0">
                <a:latin typeface="宋体"/>
                <a:cs typeface="宋体"/>
              </a:rPr>
              <a:t>游程各半；长</a:t>
            </a:r>
            <a:r>
              <a:rPr sz="2400" b="1" spc="-5" dirty="0">
                <a:latin typeface="宋体"/>
                <a:cs typeface="宋体"/>
              </a:rPr>
              <a:t>为</a:t>
            </a:r>
            <a:r>
              <a:rPr sz="2400" b="1" dirty="0">
                <a:latin typeface="Arial"/>
                <a:cs typeface="Arial"/>
              </a:rPr>
              <a:t>n-1</a:t>
            </a:r>
            <a:r>
              <a:rPr sz="2400" b="1" dirty="0">
                <a:latin typeface="宋体"/>
                <a:cs typeface="宋体"/>
              </a:rPr>
              <a:t>的</a:t>
            </a:r>
            <a:r>
              <a:rPr sz="2400" b="1" dirty="0">
                <a:latin typeface="Arial"/>
                <a:cs typeface="Arial"/>
              </a:rPr>
              <a:t>0</a:t>
            </a:r>
            <a:r>
              <a:rPr sz="2400" b="1" dirty="0">
                <a:latin typeface="宋体"/>
                <a:cs typeface="宋体"/>
              </a:rPr>
              <a:t>游程一 </a:t>
            </a:r>
            <a:r>
              <a:rPr sz="2400" b="1" spc="-5" dirty="0">
                <a:latin typeface="宋体"/>
                <a:cs typeface="宋体"/>
              </a:rPr>
              <a:t>个，长为</a:t>
            </a:r>
            <a:r>
              <a:rPr sz="2400" b="1" spc="-5" dirty="0">
                <a:latin typeface="Arial"/>
                <a:cs typeface="Arial"/>
              </a:rPr>
              <a:t>n</a:t>
            </a:r>
            <a:r>
              <a:rPr sz="2400" b="1" dirty="0">
                <a:latin typeface="宋体"/>
                <a:cs typeface="宋体"/>
              </a:rPr>
              <a:t>的</a:t>
            </a:r>
            <a:r>
              <a:rPr sz="2400" b="1" dirty="0">
                <a:latin typeface="Arial"/>
                <a:cs typeface="Arial"/>
              </a:rPr>
              <a:t>1</a:t>
            </a:r>
            <a:r>
              <a:rPr sz="2400" b="1" dirty="0">
                <a:latin typeface="宋体"/>
                <a:cs typeface="宋体"/>
              </a:rPr>
              <a:t>游程一个。</a:t>
            </a:r>
            <a:endParaRPr sz="2400" dirty="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1330"/>
              </a:spcBef>
            </a:pPr>
            <a:r>
              <a:rPr sz="2400" b="1" spc="-5" dirty="0">
                <a:solidFill>
                  <a:srgbClr val="CC009A"/>
                </a:solidFill>
                <a:latin typeface="Arial"/>
                <a:cs typeface="Arial"/>
              </a:rPr>
              <a:t>{x</a:t>
            </a:r>
            <a:r>
              <a:rPr sz="2400" b="1" spc="-7" baseline="-20833" dirty="0">
                <a:solidFill>
                  <a:srgbClr val="CC009A"/>
                </a:solidFill>
                <a:latin typeface="Arial"/>
                <a:cs typeface="Arial"/>
              </a:rPr>
              <a:t>i</a:t>
            </a:r>
            <a:r>
              <a:rPr sz="2400" b="1" spc="-5" dirty="0">
                <a:solidFill>
                  <a:srgbClr val="CC009A"/>
                </a:solidFill>
                <a:latin typeface="Arial"/>
                <a:cs typeface="Arial"/>
              </a:rPr>
              <a:t>}</a:t>
            </a:r>
            <a:r>
              <a:rPr sz="2400" b="1" dirty="0">
                <a:solidFill>
                  <a:srgbClr val="CC009A"/>
                </a:solidFill>
                <a:latin typeface="宋体"/>
                <a:cs typeface="宋体"/>
              </a:rPr>
              <a:t>的自相关函数</a:t>
            </a:r>
            <a:r>
              <a:rPr sz="2400" b="1" spc="-10" dirty="0">
                <a:latin typeface="宋体"/>
                <a:cs typeface="宋体"/>
              </a:rPr>
              <a:t>为</a:t>
            </a:r>
            <a:endParaRPr sz="2400" dirty="0">
              <a:latin typeface="宋体"/>
              <a:cs typeface="宋体"/>
            </a:endParaRPr>
          </a:p>
          <a:p>
            <a:pPr marL="1438275">
              <a:lnSpc>
                <a:spcPct val="100000"/>
              </a:lnSpc>
              <a:spcBef>
                <a:spcPts val="1080"/>
              </a:spcBef>
            </a:pPr>
            <a:r>
              <a:rPr sz="3225" spc="-352" baseline="-3875" dirty="0">
                <a:latin typeface="Symbol"/>
                <a:cs typeface="Symbol"/>
              </a:rPr>
              <a:t></a:t>
            </a:r>
            <a:r>
              <a:rPr sz="2150" spc="-235" dirty="0">
                <a:latin typeface="Times New Roman"/>
                <a:cs typeface="Times New Roman"/>
              </a:rPr>
              <a:t>1, </a:t>
            </a:r>
            <a:r>
              <a:rPr sz="2250" i="1" spc="-40" dirty="0">
                <a:latin typeface="Symbol"/>
                <a:cs typeface="Symbol"/>
              </a:rPr>
              <a:t></a:t>
            </a:r>
            <a:r>
              <a:rPr sz="2250" i="1" spc="-295" dirty="0">
                <a:latin typeface="Times New Roman"/>
                <a:cs typeface="Times New Roman"/>
              </a:rPr>
              <a:t> </a:t>
            </a:r>
            <a:r>
              <a:rPr sz="2150" spc="85" dirty="0">
                <a:latin typeface="Symbol"/>
                <a:cs typeface="Symbol"/>
              </a:rPr>
              <a:t></a:t>
            </a:r>
            <a:r>
              <a:rPr sz="2150" spc="85" dirty="0">
                <a:latin typeface="Times New Roman"/>
                <a:cs typeface="Times New Roman"/>
              </a:rPr>
              <a:t>0</a:t>
            </a:r>
            <a:endParaRPr sz="2150" dirty="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327281" y="4731844"/>
            <a:ext cx="836930" cy="4572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150" i="1" spc="-155" dirty="0">
                <a:latin typeface="Times New Roman"/>
                <a:cs typeface="Times New Roman"/>
              </a:rPr>
              <a:t>R</a:t>
            </a:r>
            <a:r>
              <a:rPr sz="4200" spc="-232" baseline="-2976" dirty="0">
                <a:latin typeface="Symbol"/>
                <a:cs typeface="Symbol"/>
              </a:rPr>
              <a:t></a:t>
            </a:r>
            <a:r>
              <a:rPr sz="2250" i="1" spc="-155" dirty="0">
                <a:latin typeface="Symbol"/>
                <a:cs typeface="Symbol"/>
              </a:rPr>
              <a:t></a:t>
            </a:r>
            <a:r>
              <a:rPr sz="4200" spc="-232" baseline="-2976" dirty="0">
                <a:latin typeface="Symbol"/>
                <a:cs typeface="Symbol"/>
              </a:rPr>
              <a:t></a:t>
            </a:r>
            <a:r>
              <a:rPr sz="4200" spc="-585" baseline="-2976" dirty="0">
                <a:latin typeface="Times New Roman"/>
                <a:cs typeface="Times New Roman"/>
              </a:rPr>
              <a:t> </a:t>
            </a:r>
            <a:r>
              <a:rPr sz="2150" spc="100" dirty="0">
                <a:latin typeface="Symbol"/>
                <a:cs typeface="Symbol"/>
              </a:rPr>
              <a:t></a:t>
            </a:r>
            <a:r>
              <a:rPr sz="3225" spc="150" baseline="32299" dirty="0">
                <a:latin typeface="Symbol"/>
                <a:cs typeface="Symbol"/>
              </a:rPr>
              <a:t></a:t>
            </a:r>
            <a:endParaRPr sz="3225" baseline="32299" dirty="0">
              <a:latin typeface="Symbol"/>
              <a:cs typeface="Symbo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003184" y="4865623"/>
            <a:ext cx="629920" cy="3549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479425" algn="l"/>
              </a:tabLst>
            </a:pPr>
            <a:r>
              <a:rPr sz="2150" dirty="0">
                <a:latin typeface="Symbol"/>
                <a:cs typeface="Symbol"/>
              </a:rPr>
              <a:t></a:t>
            </a:r>
            <a:r>
              <a:rPr sz="2150" dirty="0">
                <a:latin typeface="Times New Roman"/>
                <a:cs typeface="Times New Roman"/>
              </a:rPr>
              <a:t>	</a:t>
            </a:r>
            <a:r>
              <a:rPr sz="2150" spc="5" dirty="0">
                <a:latin typeface="Times New Roman"/>
                <a:cs typeface="Times New Roman"/>
              </a:rPr>
              <a:t>1</a:t>
            </a:r>
            <a:endParaRPr sz="2150" dirty="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003150" y="5022997"/>
            <a:ext cx="2800750" cy="3629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815340" algn="l"/>
                <a:tab pos="1057910" algn="l"/>
              </a:tabLst>
            </a:pPr>
            <a:r>
              <a:rPr sz="3225" spc="-104" baseline="-18087" dirty="0">
                <a:latin typeface="Symbol"/>
                <a:cs typeface="Symbol"/>
              </a:rPr>
              <a:t></a:t>
            </a:r>
            <a:r>
              <a:rPr sz="2150" spc="-70" dirty="0">
                <a:latin typeface="Symbol"/>
                <a:cs typeface="Symbol"/>
              </a:rPr>
              <a:t></a:t>
            </a:r>
            <a:r>
              <a:rPr sz="2150" spc="-70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150" dirty="0">
                <a:latin typeface="Times New Roman"/>
                <a:cs typeface="Times New Roman"/>
              </a:rPr>
              <a:t>,	</a:t>
            </a:r>
            <a:r>
              <a:rPr sz="2150" spc="40" dirty="0">
                <a:latin typeface="Times New Roman"/>
                <a:cs typeface="Times New Roman"/>
              </a:rPr>
              <a:t>0</a:t>
            </a:r>
            <a:r>
              <a:rPr sz="2150" spc="40" dirty="0">
                <a:latin typeface="Symbol"/>
                <a:cs typeface="Symbol"/>
              </a:rPr>
              <a:t></a:t>
            </a:r>
            <a:r>
              <a:rPr sz="2250" i="1" spc="40" dirty="0">
                <a:latin typeface="Symbol"/>
                <a:cs typeface="Symbol"/>
              </a:rPr>
              <a:t></a:t>
            </a:r>
            <a:r>
              <a:rPr sz="2250" i="1" spc="40" dirty="0">
                <a:latin typeface="Times New Roman"/>
                <a:cs typeface="Times New Roman"/>
              </a:rPr>
              <a:t> </a:t>
            </a:r>
            <a:r>
              <a:rPr sz="2150" spc="5" dirty="0">
                <a:latin typeface="Symbol"/>
                <a:cs typeface="Symbol"/>
              </a:rPr>
              <a:t></a:t>
            </a:r>
            <a:r>
              <a:rPr lang="en-US" altLang="zh-CN" sz="2150" spc="5" dirty="0">
                <a:latin typeface="Symbol"/>
                <a:cs typeface="Symbol"/>
              </a:rPr>
              <a:t>2</a:t>
            </a:r>
            <a:r>
              <a:rPr sz="2150" spc="5" dirty="0">
                <a:latin typeface="Times New Roman"/>
                <a:cs typeface="Times New Roman"/>
              </a:rPr>
              <a:t> </a:t>
            </a:r>
            <a:r>
              <a:rPr sz="2150" spc="-270" dirty="0">
                <a:latin typeface="Times New Roman"/>
                <a:cs typeface="Times New Roman"/>
              </a:rPr>
              <a:t> </a:t>
            </a:r>
            <a:r>
              <a:rPr lang="en-US" altLang="zh-CN" sz="2150" spc="-270" dirty="0">
                <a:latin typeface="Times New Roman"/>
                <a:cs typeface="Times New Roman"/>
              </a:rPr>
              <a:t>    </a:t>
            </a:r>
            <a:r>
              <a:rPr sz="2150" spc="45" dirty="0">
                <a:latin typeface="Symbol"/>
                <a:cs typeface="Symbol"/>
              </a:rPr>
              <a:t></a:t>
            </a:r>
            <a:r>
              <a:rPr sz="2150" spc="45" dirty="0">
                <a:latin typeface="Times New Roman"/>
                <a:cs typeface="Times New Roman"/>
              </a:rPr>
              <a:t>2</a:t>
            </a:r>
            <a:endParaRPr sz="2150" dirty="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003150" y="5252704"/>
            <a:ext cx="832485" cy="3549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300990" algn="l"/>
              </a:tabLst>
            </a:pPr>
            <a:r>
              <a:rPr sz="2150" dirty="0">
                <a:latin typeface="Symbol"/>
                <a:cs typeface="Symbol"/>
              </a:rPr>
              <a:t></a:t>
            </a:r>
            <a:r>
              <a:rPr sz="2150" dirty="0">
                <a:latin typeface="Times New Roman"/>
                <a:cs typeface="Times New Roman"/>
              </a:rPr>
              <a:t>	</a:t>
            </a:r>
            <a:r>
              <a:rPr sz="2150" spc="5" dirty="0">
                <a:latin typeface="Times New Roman"/>
                <a:cs typeface="Times New Roman"/>
              </a:rPr>
              <a:t>2</a:t>
            </a:r>
            <a:r>
              <a:rPr sz="2150" spc="220" dirty="0">
                <a:latin typeface="Times New Roman"/>
                <a:cs typeface="Times New Roman"/>
              </a:rPr>
              <a:t> </a:t>
            </a:r>
            <a:r>
              <a:rPr sz="2150" spc="-55" dirty="0">
                <a:latin typeface="Symbol"/>
                <a:cs typeface="Symbol"/>
              </a:rPr>
              <a:t></a:t>
            </a:r>
            <a:r>
              <a:rPr sz="2150" spc="-55" dirty="0">
                <a:latin typeface="Times New Roman"/>
                <a:cs typeface="Times New Roman"/>
              </a:rPr>
              <a:t>1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387238" y="6025161"/>
            <a:ext cx="656590" cy="0"/>
          </a:xfrm>
          <a:custGeom>
            <a:avLst/>
            <a:gdLst/>
            <a:ahLst/>
            <a:cxnLst/>
            <a:rect l="l" t="t" r="r" b="b"/>
            <a:pathLst>
              <a:path w="656589">
                <a:moveTo>
                  <a:pt x="0" y="0"/>
                </a:moveTo>
                <a:lnTo>
                  <a:pt x="656080" y="0"/>
                </a:lnTo>
              </a:path>
            </a:pathLst>
          </a:custGeom>
          <a:ln w="1056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936643" y="6413781"/>
            <a:ext cx="0" cy="361315"/>
          </a:xfrm>
          <a:custGeom>
            <a:avLst/>
            <a:gdLst/>
            <a:ahLst/>
            <a:cxnLst/>
            <a:rect l="l" t="t" r="r" b="b"/>
            <a:pathLst>
              <a:path h="361315">
                <a:moveTo>
                  <a:pt x="0" y="0"/>
                </a:moveTo>
                <a:lnTo>
                  <a:pt x="0" y="361195"/>
                </a:lnTo>
              </a:path>
            </a:pathLst>
          </a:custGeom>
          <a:ln w="1118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37489" y="6413781"/>
            <a:ext cx="0" cy="361315"/>
          </a:xfrm>
          <a:custGeom>
            <a:avLst/>
            <a:gdLst/>
            <a:ahLst/>
            <a:cxnLst/>
            <a:rect l="l" t="t" r="r" b="b"/>
            <a:pathLst>
              <a:path h="361315">
                <a:moveTo>
                  <a:pt x="0" y="0"/>
                </a:moveTo>
                <a:lnTo>
                  <a:pt x="0" y="361195"/>
                </a:lnTo>
              </a:path>
            </a:pathLst>
          </a:custGeom>
          <a:ln w="1118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635665" y="6413781"/>
            <a:ext cx="0" cy="361315"/>
          </a:xfrm>
          <a:custGeom>
            <a:avLst/>
            <a:gdLst/>
            <a:ahLst/>
            <a:cxnLst/>
            <a:rect l="l" t="t" r="r" b="b"/>
            <a:pathLst>
              <a:path h="361315">
                <a:moveTo>
                  <a:pt x="0" y="0"/>
                </a:moveTo>
                <a:lnTo>
                  <a:pt x="0" y="361195"/>
                </a:lnTo>
              </a:path>
            </a:pathLst>
          </a:custGeom>
          <a:ln w="1118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740328" y="6413781"/>
            <a:ext cx="0" cy="361315"/>
          </a:xfrm>
          <a:custGeom>
            <a:avLst/>
            <a:gdLst/>
            <a:ahLst/>
            <a:cxnLst/>
            <a:rect l="l" t="t" r="r" b="b"/>
            <a:pathLst>
              <a:path h="361315">
                <a:moveTo>
                  <a:pt x="0" y="0"/>
                </a:moveTo>
                <a:lnTo>
                  <a:pt x="0" y="361195"/>
                </a:lnTo>
              </a:path>
            </a:pathLst>
          </a:custGeom>
          <a:ln w="1118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5459095" y="5990761"/>
            <a:ext cx="66675" cy="2032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150" dirty="0">
                <a:latin typeface="Times New Roman"/>
                <a:cs typeface="Times New Roman"/>
              </a:rPr>
              <a:t>i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 spc="-5" dirty="0"/>
              <a:t>17</a:t>
            </a:fld>
            <a:endParaRPr spc="-5" dirty="0"/>
          </a:p>
        </p:txBody>
      </p:sp>
      <p:sp>
        <p:nvSpPr>
          <p:cNvPr id="20" name="object 20"/>
          <p:cNvSpPr txBox="1"/>
          <p:nvPr/>
        </p:nvSpPr>
        <p:spPr>
          <a:xfrm>
            <a:off x="7010533" y="6391657"/>
            <a:ext cx="8261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Symbol"/>
                <a:cs typeface="Symbol"/>
              </a:rPr>
              <a:t></a:t>
            </a:r>
            <a:r>
              <a:rPr sz="2000" spc="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x</a:t>
            </a:r>
            <a:r>
              <a:rPr sz="2000" spc="-310" dirty="0">
                <a:latin typeface="Times New Roman"/>
                <a:cs typeface="Times New Roman"/>
              </a:rPr>
              <a:t> </a:t>
            </a:r>
            <a:r>
              <a:rPr sz="1725" spc="82" baseline="-24154" dirty="0">
                <a:latin typeface="Times New Roman"/>
                <a:cs typeface="Times New Roman"/>
              </a:rPr>
              <a:t>i</a:t>
            </a:r>
            <a:r>
              <a:rPr sz="1725" spc="82" baseline="-24154" dirty="0">
                <a:latin typeface="Symbol"/>
                <a:cs typeface="Symbol"/>
              </a:rPr>
              <a:t></a:t>
            </a:r>
            <a:r>
              <a:rPr sz="1725" spc="-97" baseline="-24154" dirty="0">
                <a:latin typeface="Times New Roman"/>
                <a:cs typeface="Times New Roman"/>
              </a:rPr>
              <a:t> </a:t>
            </a:r>
            <a:r>
              <a:rPr sz="1725" spc="52" baseline="-24154" dirty="0">
                <a:latin typeface="Times New Roman"/>
                <a:cs typeface="Times New Roman"/>
              </a:rPr>
              <a:t>j</a:t>
            </a:r>
            <a:r>
              <a:rPr sz="2000" spc="35" dirty="0">
                <a:latin typeface="Times New Roman"/>
                <a:cs typeface="Times New Roman"/>
              </a:rPr>
              <a:t>}</a:t>
            </a:r>
            <a:r>
              <a:rPr sz="2000" spc="-3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,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632364" y="6391657"/>
            <a:ext cx="53092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宋体"/>
                <a:cs typeface="宋体"/>
              </a:rPr>
              <a:t>其中：</a:t>
            </a:r>
            <a:r>
              <a:rPr sz="2000" spc="-635" dirty="0">
                <a:latin typeface="宋体"/>
                <a:cs typeface="宋体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10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Symbol"/>
                <a:cs typeface="Symbol"/>
              </a:rPr>
              <a:t></a:t>
            </a:r>
            <a:r>
              <a:rPr sz="2000" spc="15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{0 </a:t>
            </a:r>
            <a:r>
              <a:rPr sz="2000" dirty="0">
                <a:latin typeface="Symbol"/>
                <a:cs typeface="Symbol"/>
              </a:rPr>
              <a:t>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Symbol"/>
                <a:cs typeface="Symbol"/>
              </a:rPr>
              <a:t>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spc="30" dirty="0">
                <a:latin typeface="Times New Roman"/>
                <a:cs typeface="Times New Roman"/>
              </a:rPr>
              <a:t>p,</a:t>
            </a:r>
            <a:r>
              <a:rPr sz="2000" spc="-1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x</a:t>
            </a:r>
            <a:r>
              <a:rPr sz="2000" spc="-300" dirty="0">
                <a:latin typeface="Times New Roman"/>
                <a:cs typeface="Times New Roman"/>
              </a:rPr>
              <a:t> </a:t>
            </a:r>
            <a:r>
              <a:rPr sz="1725" baseline="-24154" dirty="0">
                <a:latin typeface="Times New Roman"/>
                <a:cs typeface="Times New Roman"/>
              </a:rPr>
              <a:t>i</a:t>
            </a:r>
            <a:r>
              <a:rPr sz="1725" spc="254" baseline="-2415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Symbol"/>
                <a:cs typeface="Symbol"/>
              </a:rPr>
              <a:t></a:t>
            </a:r>
            <a:r>
              <a:rPr sz="2000" spc="8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x</a:t>
            </a:r>
            <a:r>
              <a:rPr sz="2000" spc="-295" dirty="0">
                <a:latin typeface="Times New Roman"/>
                <a:cs typeface="Times New Roman"/>
              </a:rPr>
              <a:t> </a:t>
            </a:r>
            <a:r>
              <a:rPr sz="1725" spc="82" baseline="-24154" dirty="0">
                <a:latin typeface="Times New Roman"/>
                <a:cs typeface="Times New Roman"/>
              </a:rPr>
              <a:t>i</a:t>
            </a:r>
            <a:r>
              <a:rPr sz="1725" spc="82" baseline="-24154" dirty="0">
                <a:latin typeface="Symbol"/>
                <a:cs typeface="Symbol"/>
              </a:rPr>
              <a:t></a:t>
            </a:r>
            <a:r>
              <a:rPr sz="1725" spc="-82" baseline="-24154" dirty="0">
                <a:latin typeface="Times New Roman"/>
                <a:cs typeface="Times New Roman"/>
              </a:rPr>
              <a:t> </a:t>
            </a:r>
            <a:r>
              <a:rPr sz="1725" spc="52" baseline="-24154" dirty="0">
                <a:latin typeface="Times New Roman"/>
                <a:cs typeface="Times New Roman"/>
              </a:rPr>
              <a:t>j</a:t>
            </a:r>
            <a:r>
              <a:rPr sz="2000" spc="35" dirty="0">
                <a:latin typeface="Times New Roman"/>
                <a:cs typeface="Times New Roman"/>
              </a:rPr>
              <a:t>}</a:t>
            </a:r>
            <a:r>
              <a:rPr sz="2000" spc="-30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,</a:t>
            </a:r>
            <a:r>
              <a:rPr sz="2000" spc="-2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</a:t>
            </a:r>
            <a:r>
              <a:rPr sz="2000" spc="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Symbol"/>
                <a:cs typeface="Symbol"/>
              </a:rPr>
              <a:t></a:t>
            </a:r>
            <a:r>
              <a:rPr sz="2000" spc="15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{0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Symbol"/>
                <a:cs typeface="Symbol"/>
              </a:rPr>
              <a:t>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 </a:t>
            </a:r>
            <a:r>
              <a:rPr sz="2000" dirty="0">
                <a:latin typeface="Symbol"/>
                <a:cs typeface="Symbol"/>
              </a:rPr>
              <a:t>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spc="30" dirty="0">
                <a:latin typeface="Times New Roman"/>
                <a:cs typeface="Times New Roman"/>
              </a:rPr>
              <a:t>p,</a:t>
            </a:r>
            <a:r>
              <a:rPr sz="2000" spc="-1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x</a:t>
            </a:r>
            <a:r>
              <a:rPr sz="2000" spc="-295" dirty="0">
                <a:latin typeface="Times New Roman"/>
                <a:cs typeface="Times New Roman"/>
              </a:rPr>
              <a:t> </a:t>
            </a:r>
            <a:r>
              <a:rPr sz="1725" baseline="-24154" dirty="0">
                <a:latin typeface="Times New Roman"/>
                <a:cs typeface="Times New Roman"/>
              </a:rPr>
              <a:t>i</a:t>
            </a:r>
            <a:endParaRPr sz="1725" baseline="-24154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624508" y="6020565"/>
            <a:ext cx="1809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i="1" dirty="0">
                <a:latin typeface="Times New Roman"/>
                <a:cs typeface="Times New Roman"/>
              </a:rPr>
              <a:t>P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649915" y="5821684"/>
            <a:ext cx="499745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i="1" spc="65" dirty="0">
                <a:latin typeface="Times New Roman"/>
                <a:cs typeface="Times New Roman"/>
              </a:rPr>
              <a:t>R</a:t>
            </a:r>
            <a:r>
              <a:rPr sz="2000" spc="65" dirty="0">
                <a:latin typeface="Times New Roman"/>
                <a:cs typeface="Times New Roman"/>
              </a:rPr>
              <a:t>(</a:t>
            </a:r>
            <a:r>
              <a:rPr sz="2000" spc="-204" dirty="0">
                <a:latin typeface="Times New Roman"/>
                <a:cs typeface="Times New Roman"/>
              </a:rPr>
              <a:t> </a:t>
            </a:r>
            <a:r>
              <a:rPr sz="2000" spc="-30" dirty="0">
                <a:latin typeface="Times New Roman"/>
                <a:cs typeface="Times New Roman"/>
              </a:rPr>
              <a:t>j)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Symbol"/>
                <a:cs typeface="Symbol"/>
              </a:rPr>
              <a:t></a:t>
            </a:r>
            <a:r>
              <a:rPr sz="2000" spc="385" dirty="0">
                <a:latin typeface="Times New Roman"/>
                <a:cs typeface="Times New Roman"/>
              </a:rPr>
              <a:t> </a:t>
            </a:r>
            <a:r>
              <a:rPr sz="3000" i="1" baseline="34722" dirty="0">
                <a:latin typeface="Times New Roman"/>
                <a:cs typeface="Times New Roman"/>
              </a:rPr>
              <a:t>A</a:t>
            </a:r>
            <a:r>
              <a:rPr sz="3000" i="1" spc="-202" baseline="34722" dirty="0">
                <a:latin typeface="Times New Roman"/>
                <a:cs typeface="Times New Roman"/>
              </a:rPr>
              <a:t> </a:t>
            </a:r>
            <a:r>
              <a:rPr sz="3000" baseline="34722" dirty="0">
                <a:latin typeface="Symbol"/>
                <a:cs typeface="Symbol"/>
              </a:rPr>
              <a:t></a:t>
            </a:r>
            <a:r>
              <a:rPr sz="3000" spc="-22" baseline="34722" dirty="0">
                <a:latin typeface="Times New Roman"/>
                <a:cs typeface="Times New Roman"/>
              </a:rPr>
              <a:t> </a:t>
            </a:r>
            <a:r>
              <a:rPr sz="3000" i="1" spc="-7" baseline="34722" dirty="0">
                <a:latin typeface="Times New Roman"/>
                <a:cs typeface="Times New Roman"/>
              </a:rPr>
              <a:t>D</a:t>
            </a:r>
            <a:r>
              <a:rPr sz="3000" i="1" spc="22" baseline="34722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,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j</a:t>
            </a:r>
            <a:r>
              <a:rPr sz="2000" spc="-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Symbol"/>
                <a:cs typeface="Symbol"/>
              </a:rPr>
              <a:t></a:t>
            </a:r>
            <a:r>
              <a:rPr sz="2000" spc="-175" dirty="0">
                <a:latin typeface="Times New Roman"/>
                <a:cs typeface="Times New Roman"/>
              </a:rPr>
              <a:t> </a:t>
            </a:r>
            <a:r>
              <a:rPr sz="2000" spc="30" dirty="0">
                <a:latin typeface="Times New Roman"/>
                <a:cs typeface="Times New Roman"/>
              </a:rPr>
              <a:t>1,2,</a:t>
            </a:r>
            <a:r>
              <a:rPr sz="2000" spc="30" dirty="0">
                <a:latin typeface="MT Extra"/>
                <a:cs typeface="MT Extra"/>
              </a:rPr>
              <a:t></a:t>
            </a:r>
            <a:r>
              <a:rPr sz="2000" spc="30" dirty="0">
                <a:latin typeface="Times New Roman"/>
                <a:cs typeface="Times New Roman"/>
              </a:rPr>
              <a:t>;</a:t>
            </a:r>
            <a:r>
              <a:rPr sz="2000" spc="-235" dirty="0">
                <a:latin typeface="Times New Roman"/>
                <a:cs typeface="Times New Roman"/>
              </a:rPr>
              <a:t> </a:t>
            </a:r>
            <a:r>
              <a:rPr sz="2000" spc="60" dirty="0">
                <a:latin typeface="Times New Roman"/>
                <a:cs typeface="Times New Roman"/>
              </a:rPr>
              <a:t>p</a:t>
            </a:r>
            <a:r>
              <a:rPr sz="2000" dirty="0">
                <a:latin typeface="宋体"/>
                <a:cs typeface="宋体"/>
              </a:rPr>
              <a:t>为序</a:t>
            </a:r>
            <a:r>
              <a:rPr sz="2000" spc="135" dirty="0">
                <a:latin typeface="宋体"/>
                <a:cs typeface="宋体"/>
              </a:rPr>
              <a:t>列</a:t>
            </a:r>
            <a:r>
              <a:rPr sz="2000" spc="15" dirty="0">
                <a:latin typeface="Times New Roman"/>
                <a:cs typeface="Times New Roman"/>
              </a:rPr>
              <a:t>{x</a:t>
            </a:r>
            <a:r>
              <a:rPr sz="2000" spc="170" dirty="0">
                <a:latin typeface="Times New Roman"/>
                <a:cs typeface="Times New Roman"/>
              </a:rPr>
              <a:t> </a:t>
            </a:r>
            <a:r>
              <a:rPr sz="2000" spc="-260" dirty="0">
                <a:latin typeface="Times New Roman"/>
                <a:cs typeface="Times New Roman"/>
              </a:rPr>
              <a:t>}</a:t>
            </a:r>
            <a:r>
              <a:rPr sz="2000" spc="-10" dirty="0">
                <a:latin typeface="宋体"/>
                <a:cs typeface="宋体"/>
              </a:rPr>
              <a:t>的</a:t>
            </a:r>
            <a:r>
              <a:rPr sz="2000" dirty="0">
                <a:latin typeface="宋体"/>
                <a:cs typeface="宋体"/>
              </a:rPr>
              <a:t>周</a:t>
            </a:r>
            <a:r>
              <a:rPr sz="2000" spc="-10" dirty="0">
                <a:latin typeface="宋体"/>
                <a:cs typeface="宋体"/>
              </a:rPr>
              <a:t>期。</a:t>
            </a:r>
            <a:endParaRPr sz="20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 spc="-5" dirty="0"/>
              <a:t>18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1141609" y="1788160"/>
            <a:ext cx="8740775" cy="433259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3815">
              <a:lnSpc>
                <a:spcPct val="100000"/>
              </a:lnSpc>
              <a:spcBef>
                <a:spcPts val="105"/>
              </a:spcBef>
            </a:pPr>
            <a:r>
              <a:rPr sz="2450" spc="-235" dirty="0">
                <a:latin typeface="宋体"/>
                <a:cs typeface="宋体"/>
              </a:rPr>
              <a:t>设序</a:t>
            </a:r>
            <a:r>
              <a:rPr sz="2450" spc="-500" dirty="0">
                <a:latin typeface="宋体"/>
                <a:cs typeface="宋体"/>
              </a:rPr>
              <a:t>列</a:t>
            </a:r>
            <a:r>
              <a:rPr sz="2450" spc="-125" dirty="0">
                <a:latin typeface="Times New Roman"/>
                <a:cs typeface="Times New Roman"/>
              </a:rPr>
              <a:t>{</a:t>
            </a:r>
            <a:r>
              <a:rPr sz="2450" i="1" spc="-125" dirty="0">
                <a:latin typeface="Times New Roman"/>
                <a:cs typeface="Times New Roman"/>
              </a:rPr>
              <a:t>a</a:t>
            </a:r>
            <a:r>
              <a:rPr sz="2100" i="1" spc="-187" baseline="-25793" dirty="0">
                <a:latin typeface="Times New Roman"/>
                <a:cs typeface="Times New Roman"/>
              </a:rPr>
              <a:t>i</a:t>
            </a:r>
            <a:r>
              <a:rPr sz="2450" spc="-125" dirty="0">
                <a:latin typeface="Times New Roman"/>
                <a:cs typeface="Times New Roman"/>
              </a:rPr>
              <a:t>}</a:t>
            </a:r>
            <a:r>
              <a:rPr sz="2450" spc="-235" dirty="0">
                <a:latin typeface="宋体"/>
                <a:cs typeface="宋体"/>
              </a:rPr>
              <a:t>满足递推关系：</a:t>
            </a:r>
            <a:endParaRPr sz="2450" dirty="0">
              <a:latin typeface="宋体"/>
              <a:cs typeface="宋体"/>
            </a:endParaRPr>
          </a:p>
          <a:p>
            <a:pPr marL="626745">
              <a:lnSpc>
                <a:spcPct val="100000"/>
              </a:lnSpc>
              <a:spcBef>
                <a:spcPts val="2690"/>
              </a:spcBef>
            </a:pPr>
            <a:r>
              <a:rPr sz="3675" i="1" spc="-22" baseline="14739" dirty="0">
                <a:latin typeface="Times New Roman"/>
                <a:cs typeface="Times New Roman"/>
              </a:rPr>
              <a:t>a</a:t>
            </a:r>
            <a:r>
              <a:rPr sz="1400" i="1" spc="-15" dirty="0">
                <a:latin typeface="Times New Roman"/>
                <a:cs typeface="Times New Roman"/>
              </a:rPr>
              <a:t>h</a:t>
            </a:r>
            <a:r>
              <a:rPr sz="1400" spc="-15" dirty="0">
                <a:latin typeface="Symbol"/>
                <a:cs typeface="Symbol"/>
              </a:rPr>
              <a:t></a:t>
            </a:r>
            <a:r>
              <a:rPr sz="1400" i="1" spc="-15" dirty="0">
                <a:latin typeface="Times New Roman"/>
                <a:cs typeface="Times New Roman"/>
              </a:rPr>
              <a:t>n </a:t>
            </a:r>
            <a:r>
              <a:rPr sz="3675" baseline="14739" dirty="0">
                <a:latin typeface="Symbol"/>
                <a:cs typeface="Symbol"/>
              </a:rPr>
              <a:t></a:t>
            </a:r>
            <a:r>
              <a:rPr sz="3675" baseline="14739" dirty="0">
                <a:latin typeface="Times New Roman"/>
                <a:cs typeface="Times New Roman"/>
              </a:rPr>
              <a:t> </a:t>
            </a:r>
            <a:r>
              <a:rPr sz="3675" i="1" spc="-97" baseline="14739" dirty="0">
                <a:latin typeface="Times New Roman"/>
                <a:cs typeface="Times New Roman"/>
              </a:rPr>
              <a:t>c</a:t>
            </a:r>
            <a:r>
              <a:rPr sz="1400" spc="-65" dirty="0">
                <a:latin typeface="Times New Roman"/>
                <a:cs typeface="Times New Roman"/>
              </a:rPr>
              <a:t>1</a:t>
            </a:r>
            <a:r>
              <a:rPr sz="3675" i="1" spc="-97" baseline="14739" dirty="0">
                <a:latin typeface="Times New Roman"/>
                <a:cs typeface="Times New Roman"/>
              </a:rPr>
              <a:t>a</a:t>
            </a:r>
            <a:r>
              <a:rPr sz="1400" i="1" spc="-65" dirty="0">
                <a:latin typeface="Times New Roman"/>
                <a:cs typeface="Times New Roman"/>
              </a:rPr>
              <a:t>h</a:t>
            </a:r>
            <a:r>
              <a:rPr sz="1400" spc="-65" dirty="0">
                <a:latin typeface="Symbol"/>
                <a:cs typeface="Symbol"/>
              </a:rPr>
              <a:t></a:t>
            </a:r>
            <a:r>
              <a:rPr sz="1400" i="1" spc="-65" dirty="0">
                <a:latin typeface="Times New Roman"/>
                <a:cs typeface="Times New Roman"/>
              </a:rPr>
              <a:t>n</a:t>
            </a:r>
            <a:r>
              <a:rPr sz="1400" spc="-65" dirty="0">
                <a:latin typeface="Times New Roman"/>
                <a:cs typeface="Times New Roman"/>
              </a:rPr>
              <a:t>-1 </a:t>
            </a:r>
            <a:r>
              <a:rPr sz="3675" spc="7" baseline="14739" dirty="0">
                <a:latin typeface="Symbol"/>
                <a:cs typeface="Symbol"/>
              </a:rPr>
              <a:t></a:t>
            </a:r>
            <a:r>
              <a:rPr sz="3675" i="1" spc="7" baseline="14739" dirty="0">
                <a:latin typeface="Times New Roman"/>
                <a:cs typeface="Times New Roman"/>
              </a:rPr>
              <a:t>c</a:t>
            </a:r>
            <a:r>
              <a:rPr sz="1400" spc="5" dirty="0">
                <a:latin typeface="Times New Roman"/>
                <a:cs typeface="Times New Roman"/>
              </a:rPr>
              <a:t>2</a:t>
            </a:r>
            <a:r>
              <a:rPr sz="3675" i="1" spc="7" baseline="14739" dirty="0">
                <a:latin typeface="Times New Roman"/>
                <a:cs typeface="Times New Roman"/>
              </a:rPr>
              <a:t>a</a:t>
            </a:r>
            <a:r>
              <a:rPr sz="1400" i="1" spc="5" dirty="0">
                <a:latin typeface="Times New Roman"/>
                <a:cs typeface="Times New Roman"/>
              </a:rPr>
              <a:t>h</a:t>
            </a:r>
            <a:r>
              <a:rPr sz="1400" spc="5" dirty="0">
                <a:latin typeface="Symbol"/>
                <a:cs typeface="Symbol"/>
              </a:rPr>
              <a:t></a:t>
            </a:r>
            <a:r>
              <a:rPr sz="1400" i="1" spc="5" dirty="0">
                <a:latin typeface="Times New Roman"/>
                <a:cs typeface="Times New Roman"/>
              </a:rPr>
              <a:t>n</a:t>
            </a:r>
            <a:r>
              <a:rPr sz="1400" spc="5" dirty="0">
                <a:latin typeface="Times New Roman"/>
                <a:cs typeface="Times New Roman"/>
              </a:rPr>
              <a:t>-2 </a:t>
            </a:r>
            <a:r>
              <a:rPr sz="3675" spc="-15" baseline="14739" dirty="0">
                <a:latin typeface="Symbol"/>
                <a:cs typeface="Symbol"/>
              </a:rPr>
              <a:t></a:t>
            </a:r>
            <a:r>
              <a:rPr sz="3675" spc="-15" baseline="14739" dirty="0">
                <a:latin typeface="MT Extra"/>
                <a:cs typeface="MT Extra"/>
              </a:rPr>
              <a:t></a:t>
            </a:r>
            <a:r>
              <a:rPr sz="3675" spc="-15" baseline="14739" dirty="0">
                <a:latin typeface="Symbol"/>
                <a:cs typeface="Symbol"/>
              </a:rPr>
              <a:t></a:t>
            </a:r>
            <a:r>
              <a:rPr sz="3675" i="1" spc="-15" baseline="14739" dirty="0">
                <a:latin typeface="Times New Roman"/>
                <a:cs typeface="Times New Roman"/>
              </a:rPr>
              <a:t>c</a:t>
            </a:r>
            <a:r>
              <a:rPr sz="1400" i="1" spc="-10" dirty="0">
                <a:latin typeface="Times New Roman"/>
                <a:cs typeface="Times New Roman"/>
              </a:rPr>
              <a:t>n</a:t>
            </a:r>
            <a:r>
              <a:rPr sz="3675" i="1" spc="-15" baseline="14739" dirty="0">
                <a:latin typeface="Times New Roman"/>
                <a:cs typeface="Times New Roman"/>
              </a:rPr>
              <a:t>a</a:t>
            </a:r>
            <a:r>
              <a:rPr sz="1400" i="1" spc="-10" dirty="0">
                <a:latin typeface="Times New Roman"/>
                <a:cs typeface="Times New Roman"/>
              </a:rPr>
              <a:t>h</a:t>
            </a:r>
            <a:endParaRPr sz="1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050"/>
              </a:spcBef>
            </a:pPr>
            <a:r>
              <a:rPr sz="3675" spc="7" baseline="14739" dirty="0">
                <a:latin typeface="Symbol"/>
                <a:cs typeface="Symbol"/>
              </a:rPr>
              <a:t></a:t>
            </a:r>
            <a:r>
              <a:rPr sz="3675" spc="7" baseline="14739" dirty="0">
                <a:latin typeface="Times New Roman"/>
                <a:cs typeface="Times New Roman"/>
              </a:rPr>
              <a:t> </a:t>
            </a:r>
            <a:r>
              <a:rPr sz="3675" i="1" spc="-37" baseline="14739" dirty="0">
                <a:latin typeface="Times New Roman"/>
                <a:cs typeface="Times New Roman"/>
              </a:rPr>
              <a:t>a</a:t>
            </a:r>
            <a:r>
              <a:rPr sz="1400" i="1" spc="-25" dirty="0">
                <a:latin typeface="Times New Roman"/>
                <a:cs typeface="Times New Roman"/>
              </a:rPr>
              <a:t>h</a:t>
            </a:r>
            <a:r>
              <a:rPr sz="1400" spc="-25" dirty="0">
                <a:latin typeface="Symbol"/>
                <a:cs typeface="Symbol"/>
              </a:rPr>
              <a:t></a:t>
            </a:r>
            <a:r>
              <a:rPr sz="1400" i="1" spc="-25" dirty="0">
                <a:latin typeface="Times New Roman"/>
                <a:cs typeface="Times New Roman"/>
              </a:rPr>
              <a:t>n</a:t>
            </a:r>
            <a:r>
              <a:rPr sz="1400" spc="-25" dirty="0">
                <a:latin typeface="Symbol"/>
                <a:cs typeface="Symbol"/>
              </a:rPr>
              <a:t></a:t>
            </a:r>
            <a:r>
              <a:rPr sz="1500" i="1" spc="-25" dirty="0">
                <a:latin typeface="Symbol"/>
                <a:cs typeface="Symbol"/>
              </a:rPr>
              <a:t></a:t>
            </a:r>
            <a:r>
              <a:rPr sz="1500" i="1" spc="-25" dirty="0">
                <a:latin typeface="Times New Roman"/>
                <a:cs typeface="Times New Roman"/>
              </a:rPr>
              <a:t> </a:t>
            </a:r>
            <a:r>
              <a:rPr sz="3675" baseline="14739" dirty="0">
                <a:latin typeface="Symbol"/>
                <a:cs typeface="Symbol"/>
              </a:rPr>
              <a:t></a:t>
            </a:r>
            <a:r>
              <a:rPr sz="3675" baseline="14739" dirty="0">
                <a:latin typeface="Times New Roman"/>
                <a:cs typeface="Times New Roman"/>
              </a:rPr>
              <a:t> </a:t>
            </a:r>
            <a:r>
              <a:rPr sz="3675" i="1" spc="-97" baseline="14739" dirty="0">
                <a:latin typeface="Times New Roman"/>
                <a:cs typeface="Times New Roman"/>
              </a:rPr>
              <a:t>c</a:t>
            </a:r>
            <a:r>
              <a:rPr sz="1400" spc="-65" dirty="0">
                <a:latin typeface="Times New Roman"/>
                <a:cs typeface="Times New Roman"/>
              </a:rPr>
              <a:t>1</a:t>
            </a:r>
            <a:r>
              <a:rPr sz="3675" i="1" spc="-97" baseline="14739" dirty="0">
                <a:latin typeface="Times New Roman"/>
                <a:cs typeface="Times New Roman"/>
              </a:rPr>
              <a:t>a</a:t>
            </a:r>
            <a:r>
              <a:rPr sz="1400" i="1" spc="-65" dirty="0">
                <a:latin typeface="Times New Roman"/>
                <a:cs typeface="Times New Roman"/>
              </a:rPr>
              <a:t>h</a:t>
            </a:r>
            <a:r>
              <a:rPr sz="1400" spc="-65" dirty="0">
                <a:latin typeface="Symbol"/>
                <a:cs typeface="Symbol"/>
              </a:rPr>
              <a:t></a:t>
            </a:r>
            <a:r>
              <a:rPr sz="1400" i="1" spc="-65" dirty="0">
                <a:latin typeface="Times New Roman"/>
                <a:cs typeface="Times New Roman"/>
              </a:rPr>
              <a:t>n</a:t>
            </a:r>
            <a:r>
              <a:rPr sz="1400" spc="-65" dirty="0">
                <a:latin typeface="Symbol"/>
                <a:cs typeface="Symbol"/>
              </a:rPr>
              <a:t></a:t>
            </a:r>
            <a:r>
              <a:rPr sz="1500" i="1" spc="-65" dirty="0">
                <a:latin typeface="Symbol"/>
                <a:cs typeface="Symbol"/>
              </a:rPr>
              <a:t></a:t>
            </a:r>
            <a:r>
              <a:rPr sz="1500" i="1" spc="-65" dirty="0">
                <a:latin typeface="Times New Roman"/>
                <a:cs typeface="Times New Roman"/>
              </a:rPr>
              <a:t> </a:t>
            </a:r>
            <a:r>
              <a:rPr sz="1400" spc="-60" dirty="0">
                <a:latin typeface="Times New Roman"/>
                <a:cs typeface="Times New Roman"/>
              </a:rPr>
              <a:t>-1 </a:t>
            </a:r>
            <a:r>
              <a:rPr sz="3675" spc="-22" baseline="14739" dirty="0">
                <a:latin typeface="Symbol"/>
                <a:cs typeface="Symbol"/>
              </a:rPr>
              <a:t></a:t>
            </a:r>
            <a:r>
              <a:rPr sz="3675" i="1" spc="-22" baseline="14739" dirty="0">
                <a:latin typeface="Times New Roman"/>
                <a:cs typeface="Times New Roman"/>
              </a:rPr>
              <a:t>c</a:t>
            </a:r>
            <a:r>
              <a:rPr sz="1400" spc="-15" dirty="0">
                <a:latin typeface="Times New Roman"/>
                <a:cs typeface="Times New Roman"/>
              </a:rPr>
              <a:t>2</a:t>
            </a:r>
            <a:r>
              <a:rPr sz="3675" i="1" spc="-22" baseline="14739" dirty="0">
                <a:latin typeface="Times New Roman"/>
                <a:cs typeface="Times New Roman"/>
              </a:rPr>
              <a:t>a</a:t>
            </a:r>
            <a:r>
              <a:rPr sz="1400" i="1" spc="-15" dirty="0">
                <a:latin typeface="Times New Roman"/>
                <a:cs typeface="Times New Roman"/>
              </a:rPr>
              <a:t>h</a:t>
            </a:r>
            <a:r>
              <a:rPr sz="1400" spc="-15" dirty="0">
                <a:latin typeface="Symbol"/>
                <a:cs typeface="Symbol"/>
              </a:rPr>
              <a:t></a:t>
            </a:r>
            <a:r>
              <a:rPr sz="1400" i="1" spc="-15" dirty="0">
                <a:latin typeface="Times New Roman"/>
                <a:cs typeface="Times New Roman"/>
              </a:rPr>
              <a:t>n</a:t>
            </a:r>
            <a:r>
              <a:rPr sz="1400" spc="-15" dirty="0">
                <a:latin typeface="Symbol"/>
                <a:cs typeface="Symbol"/>
              </a:rPr>
              <a:t></a:t>
            </a:r>
            <a:r>
              <a:rPr sz="1500" i="1" spc="-15" dirty="0">
                <a:latin typeface="Symbol"/>
                <a:cs typeface="Symbol"/>
              </a:rPr>
              <a:t></a:t>
            </a:r>
            <a:r>
              <a:rPr sz="1500" i="1" spc="-1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-2</a:t>
            </a:r>
            <a:r>
              <a:rPr sz="1400" spc="-165" dirty="0">
                <a:latin typeface="Times New Roman"/>
                <a:cs typeface="Times New Roman"/>
              </a:rPr>
              <a:t> </a:t>
            </a:r>
            <a:r>
              <a:rPr sz="3675" spc="-22" baseline="14739" dirty="0">
                <a:latin typeface="Symbol"/>
                <a:cs typeface="Symbol"/>
              </a:rPr>
              <a:t></a:t>
            </a:r>
            <a:r>
              <a:rPr sz="3675" spc="-22" baseline="14739" dirty="0">
                <a:latin typeface="MT Extra"/>
                <a:cs typeface="MT Extra"/>
              </a:rPr>
              <a:t></a:t>
            </a:r>
            <a:r>
              <a:rPr sz="3675" spc="-22" baseline="14739" dirty="0">
                <a:latin typeface="Symbol"/>
                <a:cs typeface="Symbol"/>
              </a:rPr>
              <a:t></a:t>
            </a:r>
            <a:r>
              <a:rPr sz="3675" i="1" spc="-22" baseline="14739" dirty="0">
                <a:latin typeface="Times New Roman"/>
                <a:cs typeface="Times New Roman"/>
              </a:rPr>
              <a:t>c</a:t>
            </a:r>
            <a:r>
              <a:rPr sz="1400" i="1" spc="-15" dirty="0">
                <a:latin typeface="Times New Roman"/>
                <a:cs typeface="Times New Roman"/>
              </a:rPr>
              <a:t>n</a:t>
            </a:r>
            <a:r>
              <a:rPr sz="3675" i="1" spc="-22" baseline="14739" dirty="0">
                <a:latin typeface="Times New Roman"/>
                <a:cs typeface="Times New Roman"/>
              </a:rPr>
              <a:t>a</a:t>
            </a:r>
            <a:r>
              <a:rPr sz="1400" i="1" spc="-15" dirty="0">
                <a:latin typeface="Times New Roman"/>
                <a:cs typeface="Times New Roman"/>
              </a:rPr>
              <a:t>h</a:t>
            </a:r>
            <a:r>
              <a:rPr sz="1400" spc="-15" dirty="0">
                <a:latin typeface="Symbol"/>
                <a:cs typeface="Symbol"/>
              </a:rPr>
              <a:t></a:t>
            </a:r>
            <a:r>
              <a:rPr sz="1500" i="1" spc="-15" dirty="0">
                <a:latin typeface="Symbol"/>
                <a:cs typeface="Symbol"/>
              </a:rPr>
              <a:t></a:t>
            </a:r>
            <a:endParaRPr sz="1500" dirty="0">
              <a:latin typeface="Symbol"/>
              <a:cs typeface="Symbol"/>
            </a:endParaRPr>
          </a:p>
          <a:p>
            <a:pPr marL="12700">
              <a:lnSpc>
                <a:spcPct val="100000"/>
              </a:lnSpc>
              <a:spcBef>
                <a:spcPts val="2055"/>
              </a:spcBef>
            </a:pPr>
            <a:r>
              <a:rPr sz="3675" spc="-22" baseline="14739" dirty="0">
                <a:latin typeface="Symbol"/>
                <a:cs typeface="Symbol"/>
              </a:rPr>
              <a:t></a:t>
            </a:r>
            <a:r>
              <a:rPr sz="3675" i="1" spc="-22" baseline="14739" dirty="0">
                <a:latin typeface="Times New Roman"/>
                <a:cs typeface="Times New Roman"/>
              </a:rPr>
              <a:t>a</a:t>
            </a:r>
            <a:r>
              <a:rPr sz="1400" i="1" spc="-15" dirty="0">
                <a:latin typeface="Times New Roman"/>
                <a:cs typeface="Times New Roman"/>
              </a:rPr>
              <a:t>h</a:t>
            </a:r>
            <a:r>
              <a:rPr sz="1400" spc="-15" dirty="0">
                <a:latin typeface="Symbol"/>
                <a:cs typeface="Symbol"/>
              </a:rPr>
              <a:t></a:t>
            </a:r>
            <a:r>
              <a:rPr sz="1400" i="1" spc="-15" dirty="0">
                <a:latin typeface="Times New Roman"/>
                <a:cs typeface="Times New Roman"/>
              </a:rPr>
              <a:t>n</a:t>
            </a:r>
            <a:r>
              <a:rPr sz="1400" i="1" spc="170" dirty="0">
                <a:latin typeface="Times New Roman"/>
                <a:cs typeface="Times New Roman"/>
              </a:rPr>
              <a:t> </a:t>
            </a:r>
            <a:r>
              <a:rPr sz="3675" spc="15" baseline="14739" dirty="0">
                <a:latin typeface="Symbol"/>
                <a:cs typeface="Symbol"/>
              </a:rPr>
              <a:t></a:t>
            </a:r>
            <a:r>
              <a:rPr sz="3675" i="1" spc="15" baseline="14739" dirty="0">
                <a:latin typeface="Times New Roman"/>
                <a:cs typeface="Times New Roman"/>
              </a:rPr>
              <a:t>a</a:t>
            </a:r>
            <a:r>
              <a:rPr sz="1400" i="1" spc="10" dirty="0">
                <a:latin typeface="Times New Roman"/>
                <a:cs typeface="Times New Roman"/>
              </a:rPr>
              <a:t>h</a:t>
            </a:r>
            <a:r>
              <a:rPr sz="1400" spc="10" dirty="0">
                <a:latin typeface="Symbol"/>
                <a:cs typeface="Symbol"/>
              </a:rPr>
              <a:t></a:t>
            </a:r>
            <a:r>
              <a:rPr sz="1400" i="1" spc="10" dirty="0">
                <a:latin typeface="Times New Roman"/>
                <a:cs typeface="Times New Roman"/>
              </a:rPr>
              <a:t>n</a:t>
            </a:r>
            <a:r>
              <a:rPr sz="1400" spc="10" dirty="0">
                <a:latin typeface="Symbol"/>
                <a:cs typeface="Symbol"/>
              </a:rPr>
              <a:t></a:t>
            </a:r>
            <a:r>
              <a:rPr sz="1500" i="1" spc="10" dirty="0">
                <a:latin typeface="Symbol"/>
                <a:cs typeface="Symbol"/>
              </a:rPr>
              <a:t></a:t>
            </a:r>
            <a:r>
              <a:rPr sz="1500" i="1" spc="125" dirty="0">
                <a:latin typeface="Times New Roman"/>
                <a:cs typeface="Times New Roman"/>
              </a:rPr>
              <a:t> </a:t>
            </a:r>
            <a:r>
              <a:rPr sz="3675" baseline="14739" dirty="0">
                <a:latin typeface="Symbol"/>
                <a:cs typeface="Symbol"/>
              </a:rPr>
              <a:t></a:t>
            </a:r>
            <a:r>
              <a:rPr sz="3675" spc="-390" baseline="14739" dirty="0">
                <a:latin typeface="Times New Roman"/>
                <a:cs typeface="Times New Roman"/>
              </a:rPr>
              <a:t> </a:t>
            </a:r>
            <a:r>
              <a:rPr sz="3675" i="1" spc="-67" baseline="14739" dirty="0">
                <a:latin typeface="Times New Roman"/>
                <a:cs typeface="Times New Roman"/>
              </a:rPr>
              <a:t>c</a:t>
            </a:r>
            <a:r>
              <a:rPr sz="1400" spc="-45" dirty="0">
                <a:latin typeface="Times New Roman"/>
                <a:cs typeface="Times New Roman"/>
              </a:rPr>
              <a:t>1</a:t>
            </a:r>
            <a:r>
              <a:rPr sz="3675" spc="-67" baseline="14739" dirty="0">
                <a:latin typeface="Times New Roman"/>
                <a:cs typeface="Times New Roman"/>
              </a:rPr>
              <a:t>(</a:t>
            </a:r>
            <a:r>
              <a:rPr sz="3675" i="1" spc="-67" baseline="14739" dirty="0">
                <a:latin typeface="Times New Roman"/>
                <a:cs typeface="Times New Roman"/>
              </a:rPr>
              <a:t>a</a:t>
            </a:r>
            <a:r>
              <a:rPr sz="1400" i="1" spc="-45" dirty="0">
                <a:latin typeface="Times New Roman"/>
                <a:cs typeface="Times New Roman"/>
              </a:rPr>
              <a:t>h</a:t>
            </a:r>
            <a:r>
              <a:rPr sz="1400" spc="-45" dirty="0">
                <a:latin typeface="Symbol"/>
                <a:cs typeface="Symbol"/>
              </a:rPr>
              <a:t></a:t>
            </a:r>
            <a:r>
              <a:rPr sz="1400" i="1" spc="-45" dirty="0">
                <a:latin typeface="Times New Roman"/>
                <a:cs typeface="Times New Roman"/>
              </a:rPr>
              <a:t>n</a:t>
            </a:r>
            <a:r>
              <a:rPr sz="1400" spc="-45" dirty="0">
                <a:latin typeface="Times New Roman"/>
                <a:cs typeface="Times New Roman"/>
              </a:rPr>
              <a:t>-1</a:t>
            </a:r>
            <a:r>
              <a:rPr sz="1400" spc="50" dirty="0">
                <a:latin typeface="Times New Roman"/>
                <a:cs typeface="Times New Roman"/>
              </a:rPr>
              <a:t> </a:t>
            </a:r>
            <a:r>
              <a:rPr sz="3675" baseline="14739" dirty="0">
                <a:latin typeface="Symbol"/>
                <a:cs typeface="Symbol"/>
              </a:rPr>
              <a:t></a:t>
            </a:r>
            <a:r>
              <a:rPr sz="3675" i="1" baseline="14739" dirty="0">
                <a:latin typeface="Times New Roman"/>
                <a:cs typeface="Times New Roman"/>
              </a:rPr>
              <a:t>a</a:t>
            </a:r>
            <a:r>
              <a:rPr sz="1400" i="1" dirty="0">
                <a:latin typeface="Times New Roman"/>
                <a:cs typeface="Times New Roman"/>
              </a:rPr>
              <a:t>h</a:t>
            </a:r>
            <a:r>
              <a:rPr sz="1400" dirty="0">
                <a:latin typeface="Symbol"/>
                <a:cs typeface="Symbol"/>
              </a:rPr>
              <a:t></a:t>
            </a:r>
            <a:r>
              <a:rPr sz="1400" i="1" dirty="0">
                <a:latin typeface="Times New Roman"/>
                <a:cs typeface="Times New Roman"/>
              </a:rPr>
              <a:t>n</a:t>
            </a:r>
            <a:r>
              <a:rPr sz="1400" dirty="0">
                <a:latin typeface="Symbol"/>
                <a:cs typeface="Symbol"/>
              </a:rPr>
              <a:t></a:t>
            </a:r>
            <a:r>
              <a:rPr sz="1500" i="1" dirty="0">
                <a:latin typeface="Symbol"/>
                <a:cs typeface="Symbol"/>
              </a:rPr>
              <a:t></a:t>
            </a:r>
            <a:r>
              <a:rPr sz="1500" i="1" spc="-19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-1</a:t>
            </a:r>
            <a:r>
              <a:rPr sz="3675" spc="-22" baseline="14739" dirty="0">
                <a:latin typeface="Times New Roman"/>
                <a:cs typeface="Times New Roman"/>
              </a:rPr>
              <a:t>)</a:t>
            </a:r>
            <a:r>
              <a:rPr sz="3675" spc="-532" baseline="14739" dirty="0">
                <a:latin typeface="Times New Roman"/>
                <a:cs typeface="Times New Roman"/>
              </a:rPr>
              <a:t> </a:t>
            </a:r>
            <a:r>
              <a:rPr sz="3675" spc="22" baseline="14739" dirty="0">
                <a:latin typeface="Symbol"/>
                <a:cs typeface="Symbol"/>
              </a:rPr>
              <a:t></a:t>
            </a:r>
            <a:r>
              <a:rPr sz="3675" i="1" spc="22" baseline="14739" dirty="0">
                <a:latin typeface="Times New Roman"/>
                <a:cs typeface="Times New Roman"/>
              </a:rPr>
              <a:t>c</a:t>
            </a:r>
            <a:r>
              <a:rPr sz="1400" spc="15" dirty="0">
                <a:latin typeface="Times New Roman"/>
                <a:cs typeface="Times New Roman"/>
              </a:rPr>
              <a:t>2</a:t>
            </a:r>
            <a:r>
              <a:rPr sz="1400" spc="-165" dirty="0">
                <a:latin typeface="Times New Roman"/>
                <a:cs typeface="Times New Roman"/>
              </a:rPr>
              <a:t> </a:t>
            </a:r>
            <a:r>
              <a:rPr sz="3675" spc="-15" baseline="14739" dirty="0">
                <a:latin typeface="Times New Roman"/>
                <a:cs typeface="Times New Roman"/>
              </a:rPr>
              <a:t>(</a:t>
            </a:r>
            <a:r>
              <a:rPr sz="3675" i="1" spc="-15" baseline="14739" dirty="0">
                <a:latin typeface="Times New Roman"/>
                <a:cs typeface="Times New Roman"/>
              </a:rPr>
              <a:t>a</a:t>
            </a:r>
            <a:r>
              <a:rPr sz="1400" i="1" spc="-10" dirty="0">
                <a:latin typeface="Times New Roman"/>
                <a:cs typeface="Times New Roman"/>
              </a:rPr>
              <a:t>h</a:t>
            </a:r>
            <a:r>
              <a:rPr sz="1400" spc="-10" dirty="0">
                <a:latin typeface="Symbol"/>
                <a:cs typeface="Symbol"/>
              </a:rPr>
              <a:t></a:t>
            </a:r>
            <a:r>
              <a:rPr sz="1400" i="1" spc="-10" dirty="0">
                <a:latin typeface="Times New Roman"/>
                <a:cs typeface="Times New Roman"/>
              </a:rPr>
              <a:t>n</a:t>
            </a:r>
            <a:r>
              <a:rPr sz="1400" spc="-10" dirty="0">
                <a:latin typeface="Times New Roman"/>
                <a:cs typeface="Times New Roman"/>
              </a:rPr>
              <a:t>-2</a:t>
            </a:r>
            <a:r>
              <a:rPr sz="1400" spc="145" dirty="0">
                <a:latin typeface="Times New Roman"/>
                <a:cs typeface="Times New Roman"/>
              </a:rPr>
              <a:t> </a:t>
            </a:r>
            <a:r>
              <a:rPr sz="3675" baseline="14739" dirty="0">
                <a:latin typeface="Symbol"/>
                <a:cs typeface="Symbol"/>
              </a:rPr>
              <a:t></a:t>
            </a:r>
            <a:r>
              <a:rPr sz="3675" i="1" baseline="14739" dirty="0">
                <a:latin typeface="Times New Roman"/>
                <a:cs typeface="Times New Roman"/>
              </a:rPr>
              <a:t>a</a:t>
            </a:r>
            <a:r>
              <a:rPr sz="1400" i="1" dirty="0">
                <a:latin typeface="Times New Roman"/>
                <a:cs typeface="Times New Roman"/>
              </a:rPr>
              <a:t>h</a:t>
            </a:r>
            <a:r>
              <a:rPr sz="1400" dirty="0">
                <a:latin typeface="Symbol"/>
                <a:cs typeface="Symbol"/>
              </a:rPr>
              <a:t></a:t>
            </a:r>
            <a:r>
              <a:rPr sz="1400" i="1" dirty="0">
                <a:latin typeface="Times New Roman"/>
                <a:cs typeface="Times New Roman"/>
              </a:rPr>
              <a:t>n</a:t>
            </a:r>
            <a:r>
              <a:rPr sz="1400" dirty="0">
                <a:latin typeface="Symbol"/>
                <a:cs typeface="Symbol"/>
              </a:rPr>
              <a:t></a:t>
            </a:r>
            <a:r>
              <a:rPr sz="1500" i="1" dirty="0">
                <a:latin typeface="Symbol"/>
                <a:cs typeface="Symbol"/>
              </a:rPr>
              <a:t></a:t>
            </a:r>
            <a:r>
              <a:rPr sz="1500" i="1" spc="-19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-2</a:t>
            </a:r>
            <a:r>
              <a:rPr sz="1400" spc="-170" dirty="0">
                <a:latin typeface="Times New Roman"/>
                <a:cs typeface="Times New Roman"/>
              </a:rPr>
              <a:t> </a:t>
            </a:r>
            <a:r>
              <a:rPr sz="3675" baseline="14739" dirty="0">
                <a:latin typeface="Times New Roman"/>
                <a:cs typeface="Times New Roman"/>
              </a:rPr>
              <a:t>)</a:t>
            </a:r>
            <a:r>
              <a:rPr sz="3675" spc="-525" baseline="14739" dirty="0">
                <a:latin typeface="Times New Roman"/>
                <a:cs typeface="Times New Roman"/>
              </a:rPr>
              <a:t> </a:t>
            </a:r>
            <a:r>
              <a:rPr sz="3675" spc="-7" baseline="14739" dirty="0">
                <a:latin typeface="Symbol"/>
                <a:cs typeface="Symbol"/>
              </a:rPr>
              <a:t></a:t>
            </a:r>
            <a:r>
              <a:rPr sz="3675" spc="-7" baseline="14739" dirty="0">
                <a:latin typeface="MT Extra"/>
                <a:cs typeface="MT Extra"/>
              </a:rPr>
              <a:t></a:t>
            </a:r>
            <a:r>
              <a:rPr sz="3675" spc="-7" baseline="14739" dirty="0">
                <a:latin typeface="Symbol"/>
                <a:cs typeface="Symbol"/>
              </a:rPr>
              <a:t></a:t>
            </a:r>
            <a:r>
              <a:rPr sz="3675" i="1" spc="-7" baseline="14739" dirty="0">
                <a:latin typeface="Times New Roman"/>
                <a:cs typeface="Times New Roman"/>
              </a:rPr>
              <a:t>c</a:t>
            </a:r>
            <a:r>
              <a:rPr sz="1400" i="1" spc="-5" dirty="0">
                <a:latin typeface="Times New Roman"/>
                <a:cs typeface="Times New Roman"/>
              </a:rPr>
              <a:t>n</a:t>
            </a:r>
            <a:r>
              <a:rPr sz="1400" i="1" spc="-145" dirty="0">
                <a:latin typeface="Times New Roman"/>
                <a:cs typeface="Times New Roman"/>
              </a:rPr>
              <a:t> </a:t>
            </a:r>
            <a:r>
              <a:rPr sz="3675" spc="-67" baseline="14739" dirty="0">
                <a:latin typeface="Times New Roman"/>
                <a:cs typeface="Times New Roman"/>
              </a:rPr>
              <a:t>(</a:t>
            </a:r>
            <a:r>
              <a:rPr sz="3675" i="1" spc="-67" baseline="14739" dirty="0">
                <a:latin typeface="Times New Roman"/>
                <a:cs typeface="Times New Roman"/>
              </a:rPr>
              <a:t>a</a:t>
            </a:r>
            <a:r>
              <a:rPr sz="1400" i="1" spc="-45" dirty="0">
                <a:latin typeface="Times New Roman"/>
                <a:cs typeface="Times New Roman"/>
              </a:rPr>
              <a:t>h</a:t>
            </a:r>
            <a:r>
              <a:rPr sz="1400" i="1" spc="175" dirty="0">
                <a:latin typeface="Times New Roman"/>
                <a:cs typeface="Times New Roman"/>
              </a:rPr>
              <a:t> </a:t>
            </a:r>
            <a:r>
              <a:rPr sz="3675" spc="7" baseline="14739" dirty="0">
                <a:latin typeface="Symbol"/>
                <a:cs typeface="Symbol"/>
              </a:rPr>
              <a:t></a:t>
            </a:r>
            <a:r>
              <a:rPr sz="3675" i="1" spc="7" baseline="14739" dirty="0">
                <a:latin typeface="Times New Roman"/>
                <a:cs typeface="Times New Roman"/>
              </a:rPr>
              <a:t>a</a:t>
            </a:r>
            <a:r>
              <a:rPr sz="1400" i="1" spc="5" dirty="0">
                <a:latin typeface="Times New Roman"/>
                <a:cs typeface="Times New Roman"/>
              </a:rPr>
              <a:t>h</a:t>
            </a:r>
            <a:r>
              <a:rPr sz="1400" spc="5" dirty="0">
                <a:latin typeface="Symbol"/>
                <a:cs typeface="Symbol"/>
              </a:rPr>
              <a:t></a:t>
            </a:r>
            <a:r>
              <a:rPr sz="1500" i="1" spc="5" dirty="0">
                <a:latin typeface="Symbol"/>
                <a:cs typeface="Symbol"/>
              </a:rPr>
              <a:t></a:t>
            </a:r>
            <a:r>
              <a:rPr sz="1500" i="1" spc="15" dirty="0">
                <a:latin typeface="Times New Roman"/>
                <a:cs typeface="Times New Roman"/>
              </a:rPr>
              <a:t> </a:t>
            </a:r>
            <a:r>
              <a:rPr sz="3675" baseline="14739" dirty="0">
                <a:latin typeface="Times New Roman"/>
                <a:cs typeface="Times New Roman"/>
              </a:rPr>
              <a:t>)</a:t>
            </a:r>
          </a:p>
          <a:p>
            <a:pPr marL="47625">
              <a:lnSpc>
                <a:spcPct val="100000"/>
              </a:lnSpc>
              <a:spcBef>
                <a:spcPts val="1570"/>
              </a:spcBef>
            </a:pPr>
            <a:r>
              <a:rPr sz="2450" spc="-229" dirty="0">
                <a:latin typeface="宋体"/>
                <a:cs typeface="宋体"/>
              </a:rPr>
              <a:t>令</a:t>
            </a:r>
            <a:r>
              <a:rPr sz="2450" i="1" spc="5" dirty="0">
                <a:latin typeface="Times New Roman"/>
                <a:cs typeface="Times New Roman"/>
              </a:rPr>
              <a:t>b</a:t>
            </a:r>
            <a:r>
              <a:rPr sz="2100" i="1" spc="7" baseline="-25793" dirty="0">
                <a:latin typeface="Times New Roman"/>
                <a:cs typeface="Times New Roman"/>
              </a:rPr>
              <a:t>j</a:t>
            </a:r>
            <a:r>
              <a:rPr sz="2100" i="1" spc="75" baseline="-25793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Symbol"/>
                <a:cs typeface="Symbol"/>
              </a:rPr>
              <a:t></a:t>
            </a:r>
            <a:r>
              <a:rPr sz="2450" spc="-225" dirty="0">
                <a:latin typeface="Times New Roman"/>
                <a:cs typeface="Times New Roman"/>
              </a:rPr>
              <a:t> </a:t>
            </a:r>
            <a:r>
              <a:rPr sz="2450" i="1" spc="60" dirty="0">
                <a:latin typeface="Times New Roman"/>
                <a:cs typeface="Times New Roman"/>
              </a:rPr>
              <a:t>a</a:t>
            </a:r>
            <a:r>
              <a:rPr sz="2100" i="1" spc="89" baseline="-25793" dirty="0">
                <a:latin typeface="Times New Roman"/>
                <a:cs typeface="Times New Roman"/>
              </a:rPr>
              <a:t>j</a:t>
            </a:r>
            <a:r>
              <a:rPr sz="2100" i="1" spc="367" baseline="-25793" dirty="0">
                <a:latin typeface="Times New Roman"/>
                <a:cs typeface="Times New Roman"/>
              </a:rPr>
              <a:t> </a:t>
            </a:r>
            <a:r>
              <a:rPr sz="2450" spc="5" dirty="0">
                <a:latin typeface="Symbol"/>
                <a:cs typeface="Symbol"/>
              </a:rPr>
              <a:t></a:t>
            </a:r>
            <a:r>
              <a:rPr sz="2450" i="1" spc="5" dirty="0">
                <a:latin typeface="Times New Roman"/>
                <a:cs typeface="Times New Roman"/>
              </a:rPr>
              <a:t>a</a:t>
            </a:r>
            <a:r>
              <a:rPr sz="2100" i="1" spc="7" baseline="-25793" dirty="0">
                <a:latin typeface="Times New Roman"/>
                <a:cs typeface="Times New Roman"/>
              </a:rPr>
              <a:t>j</a:t>
            </a:r>
            <a:r>
              <a:rPr sz="2100" spc="7" baseline="-25793" dirty="0">
                <a:latin typeface="Symbol"/>
                <a:cs typeface="Symbol"/>
              </a:rPr>
              <a:t></a:t>
            </a:r>
            <a:r>
              <a:rPr sz="2250" i="1" spc="7" baseline="-24074" dirty="0">
                <a:latin typeface="Symbol"/>
                <a:cs typeface="Symbol"/>
              </a:rPr>
              <a:t></a:t>
            </a:r>
            <a:r>
              <a:rPr sz="2450" spc="5" dirty="0">
                <a:latin typeface="宋体"/>
                <a:cs typeface="宋体"/>
              </a:rPr>
              <a:t>，</a:t>
            </a:r>
            <a:r>
              <a:rPr sz="2450" spc="-229" dirty="0">
                <a:latin typeface="宋体"/>
                <a:cs typeface="宋体"/>
              </a:rPr>
              <a:t>可得序</a:t>
            </a:r>
            <a:r>
              <a:rPr sz="2450" spc="-500" dirty="0">
                <a:latin typeface="宋体"/>
                <a:cs typeface="宋体"/>
              </a:rPr>
              <a:t>列</a:t>
            </a:r>
            <a:r>
              <a:rPr sz="2450" spc="-170" dirty="0">
                <a:latin typeface="Times New Roman"/>
                <a:cs typeface="Times New Roman"/>
              </a:rPr>
              <a:t>{</a:t>
            </a:r>
            <a:r>
              <a:rPr sz="2450" i="1" spc="-170" dirty="0">
                <a:latin typeface="Times New Roman"/>
                <a:cs typeface="Times New Roman"/>
              </a:rPr>
              <a:t>b</a:t>
            </a:r>
            <a:r>
              <a:rPr sz="2100" i="1" spc="-254" baseline="-25793" dirty="0">
                <a:latin typeface="Times New Roman"/>
                <a:cs typeface="Times New Roman"/>
              </a:rPr>
              <a:t>i</a:t>
            </a:r>
            <a:r>
              <a:rPr sz="2450" spc="-170" dirty="0">
                <a:latin typeface="Times New Roman"/>
                <a:cs typeface="Times New Roman"/>
              </a:rPr>
              <a:t>}</a:t>
            </a:r>
            <a:r>
              <a:rPr sz="2450" spc="-229" dirty="0">
                <a:latin typeface="宋体"/>
                <a:cs typeface="宋体"/>
              </a:rPr>
              <a:t>满足递推关系：</a:t>
            </a:r>
            <a:endParaRPr sz="2450" dirty="0">
              <a:latin typeface="宋体"/>
              <a:cs typeface="宋体"/>
            </a:endParaRPr>
          </a:p>
          <a:p>
            <a:pPr marL="838200">
              <a:lnSpc>
                <a:spcPct val="100000"/>
              </a:lnSpc>
              <a:spcBef>
                <a:spcPts val="2970"/>
              </a:spcBef>
            </a:pPr>
            <a:r>
              <a:rPr sz="3675" i="1" spc="-67" baseline="14739" dirty="0">
                <a:latin typeface="Times New Roman"/>
                <a:cs typeface="Times New Roman"/>
              </a:rPr>
              <a:t>b</a:t>
            </a:r>
            <a:r>
              <a:rPr sz="1400" i="1" spc="-45" dirty="0">
                <a:latin typeface="Times New Roman"/>
                <a:cs typeface="Times New Roman"/>
              </a:rPr>
              <a:t>h</a:t>
            </a:r>
            <a:r>
              <a:rPr sz="1400" spc="-45" dirty="0">
                <a:latin typeface="Symbol"/>
                <a:cs typeface="Symbol"/>
              </a:rPr>
              <a:t></a:t>
            </a:r>
            <a:r>
              <a:rPr sz="1400" i="1" spc="-45" dirty="0">
                <a:latin typeface="Times New Roman"/>
                <a:cs typeface="Times New Roman"/>
              </a:rPr>
              <a:t>n </a:t>
            </a:r>
            <a:r>
              <a:rPr sz="3675" baseline="14739" dirty="0">
                <a:latin typeface="Symbol"/>
                <a:cs typeface="Symbol"/>
              </a:rPr>
              <a:t></a:t>
            </a:r>
            <a:r>
              <a:rPr sz="3675" baseline="14739" dirty="0">
                <a:latin typeface="Times New Roman"/>
                <a:cs typeface="Times New Roman"/>
              </a:rPr>
              <a:t> </a:t>
            </a:r>
            <a:r>
              <a:rPr sz="3675" i="1" spc="-127" baseline="14739" dirty="0">
                <a:latin typeface="Times New Roman"/>
                <a:cs typeface="Times New Roman"/>
              </a:rPr>
              <a:t>c</a:t>
            </a:r>
            <a:r>
              <a:rPr sz="1400" spc="-85" dirty="0">
                <a:latin typeface="Times New Roman"/>
                <a:cs typeface="Times New Roman"/>
              </a:rPr>
              <a:t>1</a:t>
            </a:r>
            <a:r>
              <a:rPr sz="3675" i="1" spc="-127" baseline="14739" dirty="0">
                <a:latin typeface="Times New Roman"/>
                <a:cs typeface="Times New Roman"/>
              </a:rPr>
              <a:t>b</a:t>
            </a:r>
            <a:r>
              <a:rPr sz="1400" i="1" spc="-85" dirty="0">
                <a:latin typeface="Times New Roman"/>
                <a:cs typeface="Times New Roman"/>
              </a:rPr>
              <a:t>h</a:t>
            </a:r>
            <a:r>
              <a:rPr sz="1400" spc="-85" dirty="0">
                <a:latin typeface="Symbol"/>
                <a:cs typeface="Symbol"/>
              </a:rPr>
              <a:t></a:t>
            </a:r>
            <a:r>
              <a:rPr sz="1400" i="1" spc="-85" dirty="0">
                <a:latin typeface="Times New Roman"/>
                <a:cs typeface="Times New Roman"/>
              </a:rPr>
              <a:t>n</a:t>
            </a:r>
            <a:r>
              <a:rPr sz="1400" spc="-85" dirty="0">
                <a:latin typeface="Times New Roman"/>
                <a:cs typeface="Times New Roman"/>
              </a:rPr>
              <a:t>-1 </a:t>
            </a:r>
            <a:r>
              <a:rPr sz="3675" spc="-22" baseline="14739" dirty="0">
                <a:latin typeface="Symbol"/>
                <a:cs typeface="Symbol"/>
              </a:rPr>
              <a:t></a:t>
            </a:r>
            <a:r>
              <a:rPr sz="3675" i="1" spc="-22" baseline="14739" dirty="0">
                <a:latin typeface="Times New Roman"/>
                <a:cs typeface="Times New Roman"/>
              </a:rPr>
              <a:t>c</a:t>
            </a:r>
            <a:r>
              <a:rPr sz="1400" spc="-15" dirty="0">
                <a:latin typeface="Times New Roman"/>
                <a:cs typeface="Times New Roman"/>
              </a:rPr>
              <a:t>2</a:t>
            </a:r>
            <a:r>
              <a:rPr sz="3675" i="1" spc="-22" baseline="14739" dirty="0">
                <a:latin typeface="Times New Roman"/>
                <a:cs typeface="Times New Roman"/>
              </a:rPr>
              <a:t>b</a:t>
            </a:r>
            <a:r>
              <a:rPr sz="1400" i="1" spc="-15" dirty="0">
                <a:latin typeface="Times New Roman"/>
                <a:cs typeface="Times New Roman"/>
              </a:rPr>
              <a:t>h</a:t>
            </a:r>
            <a:r>
              <a:rPr sz="1400" spc="-15" dirty="0">
                <a:latin typeface="Symbol"/>
                <a:cs typeface="Symbol"/>
              </a:rPr>
              <a:t></a:t>
            </a:r>
            <a:r>
              <a:rPr sz="1400" i="1" spc="-15" dirty="0">
                <a:latin typeface="Times New Roman"/>
                <a:cs typeface="Times New Roman"/>
              </a:rPr>
              <a:t>n</a:t>
            </a:r>
            <a:r>
              <a:rPr sz="1400" spc="-15" dirty="0">
                <a:latin typeface="Times New Roman"/>
                <a:cs typeface="Times New Roman"/>
              </a:rPr>
              <a:t>-2</a:t>
            </a:r>
            <a:r>
              <a:rPr sz="1400" spc="-180" dirty="0">
                <a:latin typeface="Times New Roman"/>
                <a:cs typeface="Times New Roman"/>
              </a:rPr>
              <a:t> </a:t>
            </a:r>
            <a:r>
              <a:rPr sz="3675" spc="-52" baseline="14739" dirty="0">
                <a:latin typeface="Symbol"/>
                <a:cs typeface="Symbol"/>
              </a:rPr>
              <a:t></a:t>
            </a:r>
            <a:r>
              <a:rPr sz="3675" spc="-52" baseline="14739" dirty="0">
                <a:latin typeface="MT Extra"/>
                <a:cs typeface="MT Extra"/>
              </a:rPr>
              <a:t></a:t>
            </a:r>
            <a:r>
              <a:rPr sz="3675" spc="-52" baseline="14739" dirty="0">
                <a:latin typeface="Symbol"/>
                <a:cs typeface="Symbol"/>
              </a:rPr>
              <a:t></a:t>
            </a:r>
            <a:r>
              <a:rPr sz="3675" i="1" spc="-52" baseline="14739" dirty="0">
                <a:latin typeface="Times New Roman"/>
                <a:cs typeface="Times New Roman"/>
              </a:rPr>
              <a:t>c</a:t>
            </a:r>
            <a:r>
              <a:rPr sz="1400" i="1" spc="-35" dirty="0">
                <a:latin typeface="Times New Roman"/>
                <a:cs typeface="Times New Roman"/>
              </a:rPr>
              <a:t>n</a:t>
            </a:r>
            <a:r>
              <a:rPr sz="3675" i="1" spc="-52" baseline="14739" dirty="0">
                <a:latin typeface="Times New Roman"/>
                <a:cs typeface="Times New Roman"/>
              </a:rPr>
              <a:t>b</a:t>
            </a:r>
            <a:r>
              <a:rPr sz="1400" i="1" spc="-35" dirty="0">
                <a:latin typeface="Times New Roman"/>
                <a:cs typeface="Times New Roman"/>
              </a:rPr>
              <a:t>h</a:t>
            </a:r>
            <a:endParaRPr sz="1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70"/>
              </a:spcBef>
            </a:pPr>
            <a:r>
              <a:rPr sz="2450" spc="-190" dirty="0">
                <a:latin typeface="Symbol"/>
                <a:cs typeface="Symbol"/>
              </a:rPr>
              <a:t></a:t>
            </a:r>
            <a:r>
              <a:rPr sz="2450" spc="-190" dirty="0">
                <a:latin typeface="Times New Roman"/>
                <a:cs typeface="Times New Roman"/>
              </a:rPr>
              <a:t>{</a:t>
            </a:r>
            <a:r>
              <a:rPr sz="2450" i="1" spc="-190" dirty="0">
                <a:latin typeface="Times New Roman"/>
                <a:cs typeface="Times New Roman"/>
              </a:rPr>
              <a:t>b</a:t>
            </a:r>
            <a:r>
              <a:rPr sz="2100" i="1" spc="-284" baseline="-25793" dirty="0">
                <a:latin typeface="Times New Roman"/>
                <a:cs typeface="Times New Roman"/>
              </a:rPr>
              <a:t>i</a:t>
            </a:r>
            <a:r>
              <a:rPr sz="2450" spc="-190" dirty="0">
                <a:latin typeface="Times New Roman"/>
                <a:cs typeface="Times New Roman"/>
              </a:rPr>
              <a:t>}</a:t>
            </a:r>
            <a:r>
              <a:rPr sz="2450" spc="-235" dirty="0">
                <a:latin typeface="宋体"/>
                <a:cs typeface="宋体"/>
              </a:rPr>
              <a:t>也</a:t>
            </a:r>
            <a:r>
              <a:rPr sz="2450" spc="-225" dirty="0">
                <a:latin typeface="宋体"/>
                <a:cs typeface="宋体"/>
              </a:rPr>
              <a:t>是</a:t>
            </a:r>
            <a:r>
              <a:rPr sz="2450" spc="-215" dirty="0">
                <a:latin typeface="Times New Roman"/>
                <a:cs typeface="Times New Roman"/>
              </a:rPr>
              <a:t>m</a:t>
            </a:r>
            <a:r>
              <a:rPr sz="2450" spc="-235" dirty="0">
                <a:latin typeface="宋体"/>
                <a:cs typeface="宋体"/>
              </a:rPr>
              <a:t>序列。其中</a:t>
            </a:r>
            <a:r>
              <a:rPr sz="2450" spc="-405" dirty="0">
                <a:latin typeface="宋体"/>
                <a:cs typeface="宋体"/>
              </a:rPr>
              <a:t>在</a:t>
            </a:r>
            <a:r>
              <a:rPr sz="2450" spc="-175" dirty="0">
                <a:latin typeface="Times New Roman"/>
                <a:cs typeface="Times New Roman"/>
              </a:rPr>
              <a:t>{</a:t>
            </a:r>
            <a:r>
              <a:rPr sz="2450" i="1" spc="-175" dirty="0">
                <a:latin typeface="Times New Roman"/>
                <a:cs typeface="Times New Roman"/>
              </a:rPr>
              <a:t>b</a:t>
            </a:r>
            <a:r>
              <a:rPr sz="2100" i="1" spc="-262" baseline="-25793" dirty="0">
                <a:latin typeface="Times New Roman"/>
                <a:cs typeface="Times New Roman"/>
              </a:rPr>
              <a:t>i</a:t>
            </a:r>
            <a:r>
              <a:rPr sz="2450" spc="-175" dirty="0">
                <a:latin typeface="Times New Roman"/>
                <a:cs typeface="Times New Roman"/>
              </a:rPr>
              <a:t>}</a:t>
            </a:r>
            <a:r>
              <a:rPr sz="2450" spc="-235" dirty="0">
                <a:latin typeface="宋体"/>
                <a:cs typeface="宋体"/>
              </a:rPr>
              <a:t>一个周期</a:t>
            </a:r>
            <a:r>
              <a:rPr sz="2450" spc="-325" dirty="0">
                <a:latin typeface="宋体"/>
                <a:cs typeface="宋体"/>
              </a:rPr>
              <a:t>中</a:t>
            </a:r>
            <a:r>
              <a:rPr sz="2450" spc="-170" dirty="0">
                <a:latin typeface="Times New Roman"/>
                <a:cs typeface="Times New Roman"/>
              </a:rPr>
              <a:t>0</a:t>
            </a:r>
            <a:r>
              <a:rPr sz="2450" spc="-235" dirty="0">
                <a:latin typeface="宋体"/>
                <a:cs typeface="宋体"/>
              </a:rPr>
              <a:t>的个数</a:t>
            </a:r>
            <a:r>
              <a:rPr sz="2450" spc="-170" dirty="0">
                <a:latin typeface="宋体"/>
                <a:cs typeface="宋体"/>
              </a:rPr>
              <a:t>为</a:t>
            </a:r>
            <a:r>
              <a:rPr sz="2450" spc="-770" dirty="0">
                <a:latin typeface="Times New Roman"/>
                <a:cs typeface="Times New Roman"/>
              </a:rPr>
              <a:t>A</a:t>
            </a:r>
            <a:r>
              <a:rPr lang="zh-CN" altLang="en-US" sz="2450" spc="-770" dirty="0">
                <a:latin typeface="Times New Roman"/>
                <a:cs typeface="Times New Roman"/>
              </a:rPr>
              <a:t>，</a:t>
            </a:r>
            <a:r>
              <a:rPr lang="en-US" altLang="zh-CN" sz="2450" spc="-770" dirty="0">
                <a:latin typeface="Times New Roman"/>
                <a:cs typeface="Times New Roman"/>
              </a:rPr>
              <a:t>1</a:t>
            </a:r>
            <a:r>
              <a:rPr lang="zh-CN" altLang="en-US" sz="2450" spc="-229" dirty="0">
                <a:latin typeface="宋体"/>
                <a:cs typeface="宋体"/>
              </a:rPr>
              <a:t>的个数</a:t>
            </a:r>
            <a:r>
              <a:rPr lang="zh-CN" altLang="en-US" sz="2450" spc="-155" dirty="0">
                <a:latin typeface="宋体"/>
                <a:cs typeface="宋体"/>
              </a:rPr>
              <a:t>为</a:t>
            </a:r>
            <a:r>
              <a:rPr lang="en-US" sz="2450" spc="-240" dirty="0">
                <a:latin typeface="Times New Roman"/>
                <a:cs typeface="Times New Roman"/>
              </a:rPr>
              <a:t>D</a:t>
            </a:r>
            <a:r>
              <a:rPr lang="zh-CN" altLang="en-US" sz="2450" spc="5" dirty="0">
                <a:latin typeface="宋体"/>
                <a:cs typeface="宋体"/>
              </a:rPr>
              <a:t>。</a:t>
            </a:r>
            <a:endParaRPr sz="2450" dirty="0">
              <a:latin typeface="宋体"/>
              <a:cs typeface="宋体"/>
            </a:endParaRPr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17F878AF-1853-4F57-8BC8-375B1B0C4526}"/>
              </a:ext>
            </a:extLst>
          </p:cNvPr>
          <p:cNvSpPr txBox="1">
            <a:spLocks/>
          </p:cNvSpPr>
          <p:nvPr/>
        </p:nvSpPr>
        <p:spPr>
          <a:xfrm>
            <a:off x="1282578" y="695198"/>
            <a:ext cx="5511921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3200" b="1" i="0">
                <a:solidFill>
                  <a:schemeClr val="tx1"/>
                </a:solidFill>
                <a:latin typeface="黑体"/>
                <a:ea typeface="+mj-ea"/>
                <a:cs typeface="黑体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zh-CN" altLang="en-US" kern="0" spc="-10" dirty="0">
                <a:latin typeface="黑体" panose="02010609060101010101" pitchFamily="49" charset="-122"/>
                <a:ea typeface="黑体" panose="02010609060101010101" pitchFamily="49" charset="-122"/>
                <a:cs typeface="Arial"/>
              </a:rPr>
              <a:t>关于</a:t>
            </a:r>
            <a:r>
              <a:rPr lang="en-US" kern="0" spc="-10" dirty="0">
                <a:latin typeface="黑体" panose="02010609060101010101" pitchFamily="49" charset="-122"/>
                <a:ea typeface="黑体" panose="02010609060101010101" pitchFamily="49" charset="-122"/>
                <a:cs typeface="Arial"/>
              </a:rPr>
              <a:t>m-</a:t>
            </a:r>
            <a:r>
              <a:rPr lang="zh-CN" altLang="en-US" kern="0" spc="-5" dirty="0">
                <a:latin typeface="黑体" panose="02010609060101010101" pitchFamily="49" charset="-122"/>
                <a:ea typeface="黑体" panose="02010609060101010101" pitchFamily="49" charset="-122"/>
              </a:rPr>
              <a:t>序列的自相关函数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2579" y="695198"/>
            <a:ext cx="337566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>
                <a:latin typeface="Arial"/>
                <a:cs typeface="Arial"/>
              </a:rPr>
              <a:t>m-</a:t>
            </a:r>
            <a:r>
              <a:rPr spc="-5" dirty="0"/>
              <a:t>序列生成的简介</a:t>
            </a:r>
          </a:p>
        </p:txBody>
      </p:sp>
      <p:sp>
        <p:nvSpPr>
          <p:cNvPr id="3" name="object 3"/>
          <p:cNvSpPr/>
          <p:nvPr/>
        </p:nvSpPr>
        <p:spPr>
          <a:xfrm>
            <a:off x="1090307" y="2318766"/>
            <a:ext cx="163068" cy="1714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425073" y="1982978"/>
            <a:ext cx="814387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2400" b="1" spc="-5" dirty="0">
                <a:latin typeface="新宋体"/>
                <a:cs typeface="新宋体"/>
              </a:rPr>
              <a:t>为了使</a:t>
            </a:r>
            <a:r>
              <a:rPr sz="2400" b="1" dirty="0">
                <a:latin typeface="新宋体"/>
                <a:cs typeface="新宋体"/>
              </a:rPr>
              <a:t>LFSR</a:t>
            </a:r>
            <a:r>
              <a:rPr sz="2400" b="1" spc="-5" dirty="0">
                <a:latin typeface="新宋体"/>
                <a:cs typeface="新宋体"/>
              </a:rPr>
              <a:t>成为</a:t>
            </a:r>
            <a:r>
              <a:rPr sz="2400" b="1" dirty="0">
                <a:latin typeface="新宋体"/>
                <a:cs typeface="新宋体"/>
              </a:rPr>
              <a:t>m-</a:t>
            </a:r>
            <a:r>
              <a:rPr sz="2400" b="1" spc="-5" dirty="0">
                <a:latin typeface="新宋体"/>
                <a:cs typeface="新宋体"/>
              </a:rPr>
              <a:t>序列，由抽头序列加上常数</a:t>
            </a:r>
            <a:r>
              <a:rPr sz="2400" b="1" dirty="0">
                <a:latin typeface="新宋体"/>
                <a:cs typeface="新宋体"/>
              </a:rPr>
              <a:t>1</a:t>
            </a:r>
            <a:r>
              <a:rPr sz="2400" b="1" spc="-5" dirty="0">
                <a:latin typeface="新宋体"/>
                <a:cs typeface="新宋体"/>
              </a:rPr>
              <a:t>形成的多项 </a:t>
            </a:r>
            <a:r>
              <a:rPr sz="2400" b="1" dirty="0">
                <a:latin typeface="新宋体"/>
                <a:cs typeface="新宋体"/>
              </a:rPr>
              <a:t>式必须是</a:t>
            </a:r>
            <a:r>
              <a:rPr sz="2400" b="1" dirty="0">
                <a:solidFill>
                  <a:srgbClr val="FD1813"/>
                </a:solidFill>
                <a:latin typeface="新宋体"/>
                <a:cs typeface="新宋体"/>
              </a:rPr>
              <a:t>本原多项式</a:t>
            </a:r>
            <a:r>
              <a:rPr sz="2400" b="1" dirty="0">
                <a:latin typeface="新宋体"/>
                <a:cs typeface="新宋体"/>
              </a:rPr>
              <a:t>模2。多项式的阶即移位寄存器的长度。</a:t>
            </a:r>
            <a:endParaRPr sz="2400">
              <a:latin typeface="新宋体"/>
              <a:cs typeface="新宋体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090307" y="3416046"/>
            <a:ext cx="163068" cy="1714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425073" y="3263138"/>
            <a:ext cx="32429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新宋体"/>
                <a:cs typeface="新宋体"/>
              </a:rPr>
              <a:t>n次本原多项式的个数为</a:t>
            </a:r>
            <a:endParaRPr sz="2400">
              <a:latin typeface="新宋体"/>
              <a:cs typeface="新宋体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873629" y="3263138"/>
            <a:ext cx="30905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38885" algn="l"/>
              </a:tabLst>
            </a:pPr>
            <a:r>
              <a:rPr sz="2400" b="1" dirty="0">
                <a:latin typeface="新宋体"/>
                <a:cs typeface="新宋体"/>
              </a:rPr>
              <a:t>，其</a:t>
            </a:r>
            <a:r>
              <a:rPr sz="2400" b="1" spc="-10" dirty="0">
                <a:latin typeface="新宋体"/>
                <a:cs typeface="新宋体"/>
              </a:rPr>
              <a:t>中</a:t>
            </a:r>
            <a:r>
              <a:rPr sz="2400" b="1" dirty="0">
                <a:latin typeface="新宋体"/>
                <a:cs typeface="新宋体"/>
              </a:rPr>
              <a:t>	为欧拉函数。</a:t>
            </a:r>
            <a:endParaRPr sz="2400">
              <a:latin typeface="新宋体"/>
              <a:cs typeface="新宋体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090307" y="3964685"/>
            <a:ext cx="163068" cy="1714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425073" y="3628898"/>
            <a:ext cx="8296275" cy="2219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  <a:tabLst>
                <a:tab pos="6858000" algn="l"/>
              </a:tabLst>
            </a:pPr>
            <a:r>
              <a:rPr sz="2400" b="1" dirty="0">
                <a:latin typeface="新宋体"/>
                <a:cs typeface="新宋体"/>
              </a:rPr>
              <a:t>本原多项式的最高次数就是</a:t>
            </a:r>
            <a:r>
              <a:rPr sz="2400" b="1" spc="5" dirty="0">
                <a:latin typeface="新宋体"/>
                <a:cs typeface="新宋体"/>
              </a:rPr>
              <a:t>m-</a:t>
            </a:r>
            <a:r>
              <a:rPr sz="2400" b="1" dirty="0">
                <a:latin typeface="新宋体"/>
                <a:cs typeface="新宋体"/>
              </a:rPr>
              <a:t>序列的长度，除了</a:t>
            </a:r>
            <a:r>
              <a:rPr sz="2400" b="1" spc="-5" dirty="0">
                <a:latin typeface="新宋体"/>
                <a:cs typeface="新宋体"/>
              </a:rPr>
              <a:t>x</a:t>
            </a:r>
            <a:r>
              <a:rPr sz="2400" b="1" spc="-7" baseline="24305" dirty="0">
                <a:latin typeface="新宋体"/>
                <a:cs typeface="新宋体"/>
              </a:rPr>
              <a:t>0	</a:t>
            </a:r>
            <a:r>
              <a:rPr sz="2400" b="1" dirty="0">
                <a:latin typeface="新宋体"/>
                <a:cs typeface="新宋体"/>
              </a:rPr>
              <a:t>=</a:t>
            </a:r>
            <a:r>
              <a:rPr sz="2400" b="1" spc="-25" dirty="0">
                <a:latin typeface="新宋体"/>
                <a:cs typeface="新宋体"/>
              </a:rPr>
              <a:t> </a:t>
            </a:r>
            <a:r>
              <a:rPr sz="2400" b="1" dirty="0">
                <a:latin typeface="新宋体"/>
                <a:cs typeface="新宋体"/>
              </a:rPr>
              <a:t>1</a:t>
            </a:r>
            <a:r>
              <a:rPr sz="2400" b="1" spc="-5" dirty="0">
                <a:latin typeface="新宋体"/>
                <a:cs typeface="新宋体"/>
              </a:rPr>
              <a:t>以外 </a:t>
            </a:r>
            <a:r>
              <a:rPr sz="2400" b="1" dirty="0">
                <a:latin typeface="新宋体"/>
                <a:cs typeface="新宋体"/>
              </a:rPr>
              <a:t>的其他项的次数指明了抽头序列，这些抽头从移位寄存器的 左边开始计数。简而言之：</a:t>
            </a:r>
            <a:r>
              <a:rPr sz="2400" b="1" dirty="0">
                <a:solidFill>
                  <a:srgbClr val="FF0065"/>
                </a:solidFill>
                <a:latin typeface="新宋体"/>
                <a:cs typeface="新宋体"/>
              </a:rPr>
              <a:t>本原多项式中的抽头的阶数越低， 越靠近移位寄存器的左边。</a:t>
            </a:r>
            <a:endParaRPr sz="2400">
              <a:latin typeface="新宋体"/>
              <a:cs typeface="新宋体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804793" y="3108001"/>
            <a:ext cx="204470" cy="4603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50" i="1" spc="-80" dirty="0">
                <a:latin typeface="Symbol"/>
                <a:cs typeface="Symbol"/>
              </a:rPr>
              <a:t></a:t>
            </a:r>
            <a:endParaRPr sz="2850">
              <a:latin typeface="Symbol"/>
              <a:cs typeface="Symbo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894819" y="3466339"/>
            <a:ext cx="902969" cy="0"/>
          </a:xfrm>
          <a:custGeom>
            <a:avLst/>
            <a:gdLst/>
            <a:ahLst/>
            <a:cxnLst/>
            <a:rect l="l" t="t" r="r" b="b"/>
            <a:pathLst>
              <a:path w="902970">
                <a:moveTo>
                  <a:pt x="0" y="0"/>
                </a:moveTo>
                <a:lnTo>
                  <a:pt x="902946" y="0"/>
                </a:lnTo>
              </a:path>
            </a:pathLst>
          </a:custGeom>
          <a:ln w="103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270887" y="3461052"/>
            <a:ext cx="150495" cy="3251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950" i="1" spc="5" dirty="0">
                <a:latin typeface="Times New Roman"/>
                <a:cs typeface="Times New Roman"/>
              </a:rPr>
              <a:t>n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 spc="-5" dirty="0"/>
              <a:t>19</a:t>
            </a:fld>
            <a:endParaRPr spc="-5" dirty="0"/>
          </a:p>
        </p:txBody>
      </p:sp>
      <p:sp>
        <p:nvSpPr>
          <p:cNvPr id="13" name="object 13"/>
          <p:cNvSpPr txBox="1"/>
          <p:nvPr/>
        </p:nvSpPr>
        <p:spPr>
          <a:xfrm>
            <a:off x="4879219" y="3095587"/>
            <a:ext cx="916305" cy="3422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50" i="1" spc="-45" dirty="0">
                <a:latin typeface="Symbol"/>
                <a:cs typeface="Symbol"/>
              </a:rPr>
              <a:t></a:t>
            </a:r>
            <a:r>
              <a:rPr sz="2050" i="1" spc="-45" dirty="0">
                <a:latin typeface="Times New Roman"/>
                <a:cs typeface="Times New Roman"/>
              </a:rPr>
              <a:t> </a:t>
            </a:r>
            <a:r>
              <a:rPr sz="1950" spc="65" dirty="0">
                <a:latin typeface="Times New Roman"/>
                <a:cs typeface="Times New Roman"/>
              </a:rPr>
              <a:t>(2</a:t>
            </a:r>
            <a:r>
              <a:rPr sz="1725" i="1" spc="97" baseline="43478" dirty="0">
                <a:latin typeface="Times New Roman"/>
                <a:cs typeface="Times New Roman"/>
              </a:rPr>
              <a:t>n</a:t>
            </a:r>
            <a:r>
              <a:rPr sz="1725" i="1" baseline="43478" dirty="0">
                <a:latin typeface="Times New Roman"/>
                <a:cs typeface="Times New Roman"/>
              </a:rPr>
              <a:t> </a:t>
            </a:r>
            <a:r>
              <a:rPr sz="1950" spc="15" dirty="0">
                <a:latin typeface="Symbol"/>
                <a:cs typeface="Symbol"/>
              </a:rPr>
              <a:t></a:t>
            </a:r>
            <a:r>
              <a:rPr sz="1950" spc="15" dirty="0">
                <a:latin typeface="Times New Roman"/>
                <a:cs typeface="Times New Roman"/>
              </a:rPr>
              <a:t>1)</a:t>
            </a:r>
            <a:endParaRPr sz="19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图片包含 游戏机&#10;&#10;描述已自动生成">
            <a:extLst>
              <a:ext uri="{FF2B5EF4-FFF2-40B4-BE49-F238E27FC236}">
                <a16:creationId xmlns:a16="http://schemas.microsoft.com/office/drawing/2014/main" id="{F02A364E-146C-4104-B813-A3326B3C13E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4927" y="6183299"/>
            <a:ext cx="4963547" cy="131823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BC935BFF-8428-4C8E-9000-F65D5F1E2E00}"/>
              </a:ext>
            </a:extLst>
          </p:cNvPr>
          <p:cNvSpPr/>
          <p:nvPr/>
        </p:nvSpPr>
        <p:spPr>
          <a:xfrm>
            <a:off x="304800" y="0"/>
            <a:ext cx="10083800" cy="6084714"/>
          </a:xfrm>
          <a:prstGeom prst="rect">
            <a:avLst/>
          </a:prstGeom>
          <a:solidFill>
            <a:srgbClr val="004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4200"/>
            <a:endParaRPr lang="zh-CN" altLang="en-US" sz="1985">
              <a:solidFill>
                <a:prstClr val="white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11EFA1D-83E1-4E82-911F-6DB75B23E1F7}"/>
              </a:ext>
            </a:extLst>
          </p:cNvPr>
          <p:cNvSpPr txBox="1"/>
          <p:nvPr/>
        </p:nvSpPr>
        <p:spPr>
          <a:xfrm>
            <a:off x="2512334" y="1478136"/>
            <a:ext cx="5668731" cy="26459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504200">
              <a:lnSpc>
                <a:spcPct val="150000"/>
              </a:lnSpc>
            </a:pPr>
            <a:r>
              <a:rPr lang="zh-CN" altLang="en-US" sz="6000" b="1" dirty="0">
                <a:solidFill>
                  <a:prstClr val="white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第四讲</a:t>
            </a:r>
            <a:endParaRPr lang="en-US" altLang="zh-CN" sz="6000" b="1" dirty="0">
              <a:solidFill>
                <a:prstClr val="white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 defTabSz="504200">
              <a:lnSpc>
                <a:spcPct val="150000"/>
              </a:lnSpc>
            </a:pPr>
            <a:r>
              <a:rPr lang="zh-CN" altLang="en-US" sz="6000" b="1" dirty="0">
                <a:solidFill>
                  <a:prstClr val="white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序列密码</a:t>
            </a:r>
          </a:p>
        </p:txBody>
      </p:sp>
    </p:spTree>
    <p:extLst>
      <p:ext uri="{BB962C8B-B14F-4D97-AF65-F5344CB8AC3E}">
        <p14:creationId xmlns:p14="http://schemas.microsoft.com/office/powerpoint/2010/main" val="19090454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2579" y="694436"/>
            <a:ext cx="242506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>
                <a:latin typeface="Arial"/>
                <a:cs typeface="Arial"/>
              </a:rPr>
              <a:t>m</a:t>
            </a:r>
            <a:r>
              <a:rPr spc="-5" dirty="0"/>
              <a:t>序列的举例</a:t>
            </a:r>
          </a:p>
        </p:txBody>
      </p:sp>
      <p:sp>
        <p:nvSpPr>
          <p:cNvPr id="3" name="object 3"/>
          <p:cNvSpPr/>
          <p:nvPr/>
        </p:nvSpPr>
        <p:spPr>
          <a:xfrm>
            <a:off x="4813439" y="1568196"/>
            <a:ext cx="2468880" cy="533400"/>
          </a:xfrm>
          <a:custGeom>
            <a:avLst/>
            <a:gdLst/>
            <a:ahLst/>
            <a:cxnLst/>
            <a:rect l="l" t="t" r="r" b="b"/>
            <a:pathLst>
              <a:path w="2468879" h="533400">
                <a:moveTo>
                  <a:pt x="0" y="0"/>
                </a:moveTo>
                <a:lnTo>
                  <a:pt x="0" y="533400"/>
                </a:lnTo>
                <a:lnTo>
                  <a:pt x="2468880" y="533400"/>
                </a:lnTo>
                <a:lnTo>
                  <a:pt x="246888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222639" y="4311396"/>
            <a:ext cx="2286000" cy="457200"/>
          </a:xfrm>
          <a:custGeom>
            <a:avLst/>
            <a:gdLst/>
            <a:ahLst/>
            <a:cxnLst/>
            <a:rect l="l" t="t" r="r" b="b"/>
            <a:pathLst>
              <a:path w="2286000" h="457200">
                <a:moveTo>
                  <a:pt x="0" y="0"/>
                </a:moveTo>
                <a:lnTo>
                  <a:pt x="0" y="457200"/>
                </a:lnTo>
                <a:lnTo>
                  <a:pt x="2285999" y="457200"/>
                </a:lnTo>
                <a:lnTo>
                  <a:pt x="228599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528955" y="4298695"/>
            <a:ext cx="87439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Symbol"/>
                <a:cs typeface="Symbol"/>
              </a:rPr>
              <a:t></a:t>
            </a:r>
            <a:r>
              <a:rPr sz="2400" spc="-1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1001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213495" y="4302252"/>
            <a:ext cx="2305050" cy="476250"/>
          </a:xfrm>
          <a:custGeom>
            <a:avLst/>
            <a:gdLst/>
            <a:ahLst/>
            <a:cxnLst/>
            <a:rect l="l" t="t" r="r" b="b"/>
            <a:pathLst>
              <a:path w="2305050" h="476250">
                <a:moveTo>
                  <a:pt x="2305049" y="476250"/>
                </a:moveTo>
                <a:lnTo>
                  <a:pt x="2305049" y="0"/>
                </a:lnTo>
                <a:lnTo>
                  <a:pt x="0" y="0"/>
                </a:lnTo>
                <a:lnTo>
                  <a:pt x="0" y="476250"/>
                </a:lnTo>
                <a:lnTo>
                  <a:pt x="4572" y="476250"/>
                </a:lnTo>
                <a:lnTo>
                  <a:pt x="4572" y="9144"/>
                </a:lnTo>
                <a:lnTo>
                  <a:pt x="9143" y="4572"/>
                </a:lnTo>
                <a:lnTo>
                  <a:pt x="9143" y="9144"/>
                </a:lnTo>
                <a:lnTo>
                  <a:pt x="2295144" y="9144"/>
                </a:lnTo>
                <a:lnTo>
                  <a:pt x="2295144" y="4572"/>
                </a:lnTo>
                <a:lnTo>
                  <a:pt x="2300477" y="9144"/>
                </a:lnTo>
                <a:lnTo>
                  <a:pt x="2300477" y="476250"/>
                </a:lnTo>
                <a:lnTo>
                  <a:pt x="2305049" y="476250"/>
                </a:lnTo>
                <a:close/>
              </a:path>
              <a:path w="2305050" h="476250">
                <a:moveTo>
                  <a:pt x="9143" y="9144"/>
                </a:moveTo>
                <a:lnTo>
                  <a:pt x="9143" y="4572"/>
                </a:lnTo>
                <a:lnTo>
                  <a:pt x="4572" y="9144"/>
                </a:lnTo>
                <a:lnTo>
                  <a:pt x="9143" y="9144"/>
                </a:lnTo>
                <a:close/>
              </a:path>
              <a:path w="2305050" h="476250">
                <a:moveTo>
                  <a:pt x="9143" y="466344"/>
                </a:moveTo>
                <a:lnTo>
                  <a:pt x="9143" y="9144"/>
                </a:lnTo>
                <a:lnTo>
                  <a:pt x="4572" y="9144"/>
                </a:lnTo>
                <a:lnTo>
                  <a:pt x="4572" y="466344"/>
                </a:lnTo>
                <a:lnTo>
                  <a:pt x="9143" y="466344"/>
                </a:lnTo>
                <a:close/>
              </a:path>
              <a:path w="2305050" h="476250">
                <a:moveTo>
                  <a:pt x="2300477" y="466344"/>
                </a:moveTo>
                <a:lnTo>
                  <a:pt x="4572" y="466344"/>
                </a:lnTo>
                <a:lnTo>
                  <a:pt x="9143" y="471677"/>
                </a:lnTo>
                <a:lnTo>
                  <a:pt x="9143" y="476250"/>
                </a:lnTo>
                <a:lnTo>
                  <a:pt x="2295144" y="476250"/>
                </a:lnTo>
                <a:lnTo>
                  <a:pt x="2295144" y="471677"/>
                </a:lnTo>
                <a:lnTo>
                  <a:pt x="2300477" y="466344"/>
                </a:lnTo>
                <a:close/>
              </a:path>
              <a:path w="2305050" h="476250">
                <a:moveTo>
                  <a:pt x="9143" y="476250"/>
                </a:moveTo>
                <a:lnTo>
                  <a:pt x="9143" y="471677"/>
                </a:lnTo>
                <a:lnTo>
                  <a:pt x="4572" y="466344"/>
                </a:lnTo>
                <a:lnTo>
                  <a:pt x="4572" y="476250"/>
                </a:lnTo>
                <a:lnTo>
                  <a:pt x="9143" y="476250"/>
                </a:lnTo>
                <a:close/>
              </a:path>
              <a:path w="2305050" h="476250">
                <a:moveTo>
                  <a:pt x="2300477" y="9144"/>
                </a:moveTo>
                <a:lnTo>
                  <a:pt x="2295144" y="4572"/>
                </a:lnTo>
                <a:lnTo>
                  <a:pt x="2295144" y="9144"/>
                </a:lnTo>
                <a:lnTo>
                  <a:pt x="2300477" y="9144"/>
                </a:lnTo>
                <a:close/>
              </a:path>
              <a:path w="2305050" h="476250">
                <a:moveTo>
                  <a:pt x="2300477" y="466344"/>
                </a:moveTo>
                <a:lnTo>
                  <a:pt x="2300477" y="9144"/>
                </a:lnTo>
                <a:lnTo>
                  <a:pt x="2295144" y="9144"/>
                </a:lnTo>
                <a:lnTo>
                  <a:pt x="2295144" y="466344"/>
                </a:lnTo>
                <a:lnTo>
                  <a:pt x="2300477" y="466344"/>
                </a:lnTo>
                <a:close/>
              </a:path>
              <a:path w="2305050" h="476250">
                <a:moveTo>
                  <a:pt x="2300477" y="476250"/>
                </a:moveTo>
                <a:lnTo>
                  <a:pt x="2300477" y="466344"/>
                </a:lnTo>
                <a:lnTo>
                  <a:pt x="2295144" y="471677"/>
                </a:lnTo>
                <a:lnTo>
                  <a:pt x="2295144" y="476250"/>
                </a:lnTo>
                <a:lnTo>
                  <a:pt x="2300477" y="4762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713867" y="4306823"/>
            <a:ext cx="2693035" cy="476250"/>
          </a:xfrm>
          <a:custGeom>
            <a:avLst/>
            <a:gdLst/>
            <a:ahLst/>
            <a:cxnLst/>
            <a:rect l="l" t="t" r="r" b="b"/>
            <a:pathLst>
              <a:path w="2693034" h="476250">
                <a:moveTo>
                  <a:pt x="2692907" y="476250"/>
                </a:moveTo>
                <a:lnTo>
                  <a:pt x="2692907" y="0"/>
                </a:lnTo>
                <a:lnTo>
                  <a:pt x="0" y="0"/>
                </a:lnTo>
                <a:lnTo>
                  <a:pt x="0" y="476250"/>
                </a:lnTo>
                <a:lnTo>
                  <a:pt x="4559" y="476250"/>
                </a:lnTo>
                <a:lnTo>
                  <a:pt x="4559" y="9905"/>
                </a:lnTo>
                <a:lnTo>
                  <a:pt x="9893" y="4572"/>
                </a:lnTo>
                <a:lnTo>
                  <a:pt x="9893" y="9905"/>
                </a:lnTo>
                <a:lnTo>
                  <a:pt x="2683002" y="9905"/>
                </a:lnTo>
                <a:lnTo>
                  <a:pt x="2683002" y="4572"/>
                </a:lnTo>
                <a:lnTo>
                  <a:pt x="2687574" y="9905"/>
                </a:lnTo>
                <a:lnTo>
                  <a:pt x="2687574" y="476250"/>
                </a:lnTo>
                <a:lnTo>
                  <a:pt x="2692907" y="476250"/>
                </a:lnTo>
                <a:close/>
              </a:path>
              <a:path w="2693034" h="476250">
                <a:moveTo>
                  <a:pt x="9893" y="9905"/>
                </a:moveTo>
                <a:lnTo>
                  <a:pt x="9893" y="4572"/>
                </a:lnTo>
                <a:lnTo>
                  <a:pt x="4559" y="9905"/>
                </a:lnTo>
                <a:lnTo>
                  <a:pt x="9893" y="9905"/>
                </a:lnTo>
                <a:close/>
              </a:path>
              <a:path w="2693034" h="476250">
                <a:moveTo>
                  <a:pt x="9893" y="467105"/>
                </a:moveTo>
                <a:lnTo>
                  <a:pt x="9893" y="9905"/>
                </a:lnTo>
                <a:lnTo>
                  <a:pt x="4559" y="9905"/>
                </a:lnTo>
                <a:lnTo>
                  <a:pt x="4559" y="467105"/>
                </a:lnTo>
                <a:lnTo>
                  <a:pt x="9893" y="467105"/>
                </a:lnTo>
                <a:close/>
              </a:path>
              <a:path w="2693034" h="476250">
                <a:moveTo>
                  <a:pt x="2687574" y="467105"/>
                </a:moveTo>
                <a:lnTo>
                  <a:pt x="4559" y="467105"/>
                </a:lnTo>
                <a:lnTo>
                  <a:pt x="9893" y="471677"/>
                </a:lnTo>
                <a:lnTo>
                  <a:pt x="9893" y="476250"/>
                </a:lnTo>
                <a:lnTo>
                  <a:pt x="2683002" y="476250"/>
                </a:lnTo>
                <a:lnTo>
                  <a:pt x="2683002" y="471677"/>
                </a:lnTo>
                <a:lnTo>
                  <a:pt x="2687574" y="467105"/>
                </a:lnTo>
                <a:close/>
              </a:path>
              <a:path w="2693034" h="476250">
                <a:moveTo>
                  <a:pt x="9893" y="476250"/>
                </a:moveTo>
                <a:lnTo>
                  <a:pt x="9893" y="471677"/>
                </a:lnTo>
                <a:lnTo>
                  <a:pt x="4559" y="467105"/>
                </a:lnTo>
                <a:lnTo>
                  <a:pt x="4559" y="476250"/>
                </a:lnTo>
                <a:lnTo>
                  <a:pt x="9893" y="476250"/>
                </a:lnTo>
                <a:close/>
              </a:path>
              <a:path w="2693034" h="476250">
                <a:moveTo>
                  <a:pt x="2687574" y="9905"/>
                </a:moveTo>
                <a:lnTo>
                  <a:pt x="2683002" y="4572"/>
                </a:lnTo>
                <a:lnTo>
                  <a:pt x="2683002" y="9905"/>
                </a:lnTo>
                <a:lnTo>
                  <a:pt x="2687574" y="9905"/>
                </a:lnTo>
                <a:close/>
              </a:path>
              <a:path w="2693034" h="476250">
                <a:moveTo>
                  <a:pt x="2687574" y="467105"/>
                </a:moveTo>
                <a:lnTo>
                  <a:pt x="2687574" y="9905"/>
                </a:lnTo>
                <a:lnTo>
                  <a:pt x="2683002" y="9905"/>
                </a:lnTo>
                <a:lnTo>
                  <a:pt x="2683002" y="467105"/>
                </a:lnTo>
                <a:lnTo>
                  <a:pt x="2687574" y="467105"/>
                </a:lnTo>
                <a:close/>
              </a:path>
              <a:path w="2693034" h="476250">
                <a:moveTo>
                  <a:pt x="2687574" y="476250"/>
                </a:moveTo>
                <a:lnTo>
                  <a:pt x="2687574" y="467105"/>
                </a:lnTo>
                <a:lnTo>
                  <a:pt x="2683002" y="471677"/>
                </a:lnTo>
                <a:lnTo>
                  <a:pt x="2683002" y="476250"/>
                </a:lnTo>
                <a:lnTo>
                  <a:pt x="2687574" y="4762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303667" y="5221223"/>
            <a:ext cx="8239759" cy="1572260"/>
          </a:xfrm>
          <a:custGeom>
            <a:avLst/>
            <a:gdLst/>
            <a:ahLst/>
            <a:cxnLst/>
            <a:rect l="l" t="t" r="r" b="b"/>
            <a:pathLst>
              <a:path w="8239759" h="1572259">
                <a:moveTo>
                  <a:pt x="8239506" y="1572006"/>
                </a:moveTo>
                <a:lnTo>
                  <a:pt x="8239506" y="0"/>
                </a:lnTo>
                <a:lnTo>
                  <a:pt x="0" y="0"/>
                </a:lnTo>
                <a:lnTo>
                  <a:pt x="0" y="1572006"/>
                </a:lnTo>
                <a:lnTo>
                  <a:pt x="4572" y="1572006"/>
                </a:lnTo>
                <a:lnTo>
                  <a:pt x="4572" y="9906"/>
                </a:lnTo>
                <a:lnTo>
                  <a:pt x="9906" y="4572"/>
                </a:lnTo>
                <a:lnTo>
                  <a:pt x="9906" y="9906"/>
                </a:lnTo>
                <a:lnTo>
                  <a:pt x="8229600" y="9905"/>
                </a:lnTo>
                <a:lnTo>
                  <a:pt x="8229600" y="4572"/>
                </a:lnTo>
                <a:lnTo>
                  <a:pt x="8234159" y="9905"/>
                </a:lnTo>
                <a:lnTo>
                  <a:pt x="8234159" y="1572006"/>
                </a:lnTo>
                <a:lnTo>
                  <a:pt x="8239506" y="1572006"/>
                </a:lnTo>
                <a:close/>
              </a:path>
              <a:path w="8239759" h="1572259">
                <a:moveTo>
                  <a:pt x="9906" y="9906"/>
                </a:moveTo>
                <a:lnTo>
                  <a:pt x="9906" y="4572"/>
                </a:lnTo>
                <a:lnTo>
                  <a:pt x="4572" y="9906"/>
                </a:lnTo>
                <a:lnTo>
                  <a:pt x="9906" y="9906"/>
                </a:lnTo>
                <a:close/>
              </a:path>
              <a:path w="8239759" h="1572259">
                <a:moveTo>
                  <a:pt x="9906" y="1562100"/>
                </a:moveTo>
                <a:lnTo>
                  <a:pt x="9906" y="9906"/>
                </a:lnTo>
                <a:lnTo>
                  <a:pt x="4572" y="9906"/>
                </a:lnTo>
                <a:lnTo>
                  <a:pt x="4572" y="1562100"/>
                </a:lnTo>
                <a:lnTo>
                  <a:pt x="9906" y="1562100"/>
                </a:lnTo>
                <a:close/>
              </a:path>
              <a:path w="8239759" h="1572259">
                <a:moveTo>
                  <a:pt x="8234159" y="1562100"/>
                </a:moveTo>
                <a:lnTo>
                  <a:pt x="4572" y="1562100"/>
                </a:lnTo>
                <a:lnTo>
                  <a:pt x="9906" y="1566672"/>
                </a:lnTo>
                <a:lnTo>
                  <a:pt x="9906" y="1572006"/>
                </a:lnTo>
                <a:lnTo>
                  <a:pt x="8229600" y="1572006"/>
                </a:lnTo>
                <a:lnTo>
                  <a:pt x="8229600" y="1566672"/>
                </a:lnTo>
                <a:lnTo>
                  <a:pt x="8234159" y="1562100"/>
                </a:lnTo>
                <a:close/>
              </a:path>
              <a:path w="8239759" h="1572259">
                <a:moveTo>
                  <a:pt x="9906" y="1572006"/>
                </a:moveTo>
                <a:lnTo>
                  <a:pt x="9906" y="1566672"/>
                </a:lnTo>
                <a:lnTo>
                  <a:pt x="4572" y="1562100"/>
                </a:lnTo>
                <a:lnTo>
                  <a:pt x="4572" y="1572006"/>
                </a:lnTo>
                <a:lnTo>
                  <a:pt x="9906" y="1572006"/>
                </a:lnTo>
                <a:close/>
              </a:path>
              <a:path w="8239759" h="1572259">
                <a:moveTo>
                  <a:pt x="8234159" y="9905"/>
                </a:moveTo>
                <a:lnTo>
                  <a:pt x="8229600" y="4572"/>
                </a:lnTo>
                <a:lnTo>
                  <a:pt x="8229600" y="9905"/>
                </a:lnTo>
                <a:lnTo>
                  <a:pt x="8234159" y="9905"/>
                </a:lnTo>
                <a:close/>
              </a:path>
              <a:path w="8239759" h="1572259">
                <a:moveTo>
                  <a:pt x="8234159" y="1562100"/>
                </a:moveTo>
                <a:lnTo>
                  <a:pt x="8234159" y="9905"/>
                </a:lnTo>
                <a:lnTo>
                  <a:pt x="8229600" y="9905"/>
                </a:lnTo>
                <a:lnTo>
                  <a:pt x="8229600" y="1562100"/>
                </a:lnTo>
                <a:lnTo>
                  <a:pt x="8234159" y="1562100"/>
                </a:lnTo>
                <a:close/>
              </a:path>
              <a:path w="8239759" h="1572259">
                <a:moveTo>
                  <a:pt x="8234159" y="1572006"/>
                </a:moveTo>
                <a:lnTo>
                  <a:pt x="8234159" y="1562100"/>
                </a:lnTo>
                <a:lnTo>
                  <a:pt x="8229600" y="1566672"/>
                </a:lnTo>
                <a:lnTo>
                  <a:pt x="8229600" y="1572006"/>
                </a:lnTo>
                <a:lnTo>
                  <a:pt x="8234159" y="15720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386973" y="5251957"/>
            <a:ext cx="8268970" cy="1488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223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宋体"/>
                <a:cs typeface="宋体"/>
              </a:rPr>
              <a:t>按前面的性质有</a:t>
            </a:r>
            <a:r>
              <a:rPr sz="2400" b="1" spc="-10" dirty="0">
                <a:latin typeface="宋体"/>
                <a:cs typeface="宋体"/>
              </a:rPr>
              <a:t>：</a:t>
            </a:r>
            <a:r>
              <a:rPr sz="2400" b="1" spc="-35" dirty="0">
                <a:latin typeface="宋体"/>
                <a:cs typeface="宋体"/>
              </a:rPr>
              <a:t> </a:t>
            </a:r>
            <a:r>
              <a:rPr sz="2400" b="1" dirty="0">
                <a:solidFill>
                  <a:srgbClr val="CC009A"/>
                </a:solidFill>
                <a:latin typeface="宋体"/>
                <a:cs typeface="宋体"/>
              </a:rPr>
              <a:t>游程的总数</a:t>
            </a:r>
            <a:r>
              <a:rPr sz="2400" b="1" spc="-5" dirty="0">
                <a:solidFill>
                  <a:srgbClr val="CC009A"/>
                </a:solidFill>
                <a:latin typeface="宋体"/>
                <a:cs typeface="宋体"/>
              </a:rPr>
              <a:t>为</a:t>
            </a:r>
            <a:r>
              <a:rPr sz="2400" b="1" dirty="0">
                <a:solidFill>
                  <a:srgbClr val="CC009A"/>
                </a:solidFill>
                <a:latin typeface="Times New Roman"/>
                <a:cs typeface="Times New Roman"/>
              </a:rPr>
              <a:t>8</a:t>
            </a:r>
            <a:r>
              <a:rPr sz="2400" b="1" dirty="0">
                <a:solidFill>
                  <a:srgbClr val="CC009A"/>
                </a:solidFill>
                <a:latin typeface="宋体"/>
                <a:cs typeface="宋体"/>
              </a:rPr>
              <a:t>，分别</a:t>
            </a:r>
            <a:r>
              <a:rPr sz="2400" b="1" spc="-10" dirty="0">
                <a:solidFill>
                  <a:srgbClr val="CC009A"/>
                </a:solidFill>
                <a:latin typeface="宋体"/>
                <a:cs typeface="宋体"/>
              </a:rPr>
              <a:t>为</a:t>
            </a:r>
            <a:r>
              <a:rPr sz="2400" b="1" spc="-30" dirty="0">
                <a:solidFill>
                  <a:srgbClr val="CC009A"/>
                </a:solidFill>
                <a:latin typeface="宋体"/>
                <a:cs typeface="宋体"/>
              </a:rPr>
              <a:t> </a:t>
            </a:r>
            <a:r>
              <a:rPr sz="2400" b="1" spc="-20" dirty="0">
                <a:solidFill>
                  <a:srgbClr val="CC009A"/>
                </a:solidFill>
                <a:latin typeface="Times New Roman"/>
                <a:cs typeface="Times New Roman"/>
              </a:rPr>
              <a:t>1</a:t>
            </a:r>
            <a:r>
              <a:rPr sz="2400" b="1" spc="-20" dirty="0">
                <a:solidFill>
                  <a:srgbClr val="CC009A"/>
                </a:solidFill>
                <a:latin typeface="宋体"/>
                <a:cs typeface="宋体"/>
              </a:rPr>
              <a:t>，</a:t>
            </a:r>
            <a:r>
              <a:rPr sz="2400" b="1" spc="-20" dirty="0">
                <a:solidFill>
                  <a:srgbClr val="CC009A"/>
                </a:solidFill>
                <a:latin typeface="Times New Roman"/>
                <a:cs typeface="Times New Roman"/>
              </a:rPr>
              <a:t>00</a:t>
            </a:r>
            <a:r>
              <a:rPr sz="2400" b="1" spc="-20" dirty="0">
                <a:solidFill>
                  <a:srgbClr val="CC009A"/>
                </a:solidFill>
                <a:latin typeface="宋体"/>
                <a:cs typeface="宋体"/>
              </a:rPr>
              <a:t>，</a:t>
            </a:r>
            <a:r>
              <a:rPr sz="2400" b="1" spc="-20" dirty="0">
                <a:solidFill>
                  <a:srgbClr val="CC009A"/>
                </a:solidFill>
                <a:latin typeface="Times New Roman"/>
                <a:cs typeface="Times New Roman"/>
              </a:rPr>
              <a:t>11</a:t>
            </a:r>
            <a:r>
              <a:rPr sz="2400" b="1" spc="-20" dirty="0">
                <a:solidFill>
                  <a:srgbClr val="CC009A"/>
                </a:solidFill>
                <a:latin typeface="宋体"/>
                <a:cs typeface="宋体"/>
              </a:rPr>
              <a:t>，</a:t>
            </a:r>
            <a:endParaRPr sz="2400" dirty="0">
              <a:latin typeface="宋体"/>
              <a:cs typeface="宋体"/>
            </a:endParaRPr>
          </a:p>
          <a:p>
            <a:pPr marL="12700" marR="346075">
              <a:lnSpc>
                <a:spcPct val="100000"/>
              </a:lnSpc>
            </a:pPr>
            <a:r>
              <a:rPr sz="2400" b="1" spc="-35" dirty="0">
                <a:solidFill>
                  <a:srgbClr val="CC009A"/>
                </a:solidFill>
                <a:latin typeface="Times New Roman"/>
                <a:cs typeface="Times New Roman"/>
              </a:rPr>
              <a:t>0</a:t>
            </a:r>
            <a:r>
              <a:rPr sz="2400" b="1" spc="-35" dirty="0">
                <a:solidFill>
                  <a:srgbClr val="CC009A"/>
                </a:solidFill>
                <a:latin typeface="宋体"/>
                <a:cs typeface="宋体"/>
              </a:rPr>
              <a:t>，</a:t>
            </a:r>
            <a:r>
              <a:rPr sz="2400" b="1" spc="-35" dirty="0">
                <a:solidFill>
                  <a:srgbClr val="CC009A"/>
                </a:solidFill>
                <a:latin typeface="Times New Roman"/>
                <a:cs typeface="Times New Roman"/>
              </a:rPr>
              <a:t>1</a:t>
            </a:r>
            <a:r>
              <a:rPr sz="2400" b="1" spc="-35" dirty="0">
                <a:solidFill>
                  <a:srgbClr val="CC009A"/>
                </a:solidFill>
                <a:latin typeface="宋体"/>
                <a:cs typeface="宋体"/>
              </a:rPr>
              <a:t>，</a:t>
            </a:r>
            <a:r>
              <a:rPr sz="2400" b="1" spc="-35" dirty="0">
                <a:solidFill>
                  <a:srgbClr val="CC009A"/>
                </a:solidFill>
                <a:latin typeface="Times New Roman"/>
                <a:cs typeface="Times New Roman"/>
              </a:rPr>
              <a:t>0</a:t>
            </a:r>
            <a:r>
              <a:rPr sz="2400" b="1" spc="-35" dirty="0">
                <a:solidFill>
                  <a:srgbClr val="CC009A"/>
                </a:solidFill>
                <a:latin typeface="宋体"/>
                <a:cs typeface="宋体"/>
              </a:rPr>
              <a:t>，</a:t>
            </a:r>
            <a:r>
              <a:rPr sz="2400" b="1" spc="-35" dirty="0">
                <a:solidFill>
                  <a:srgbClr val="CC009A"/>
                </a:solidFill>
                <a:latin typeface="Times New Roman"/>
                <a:cs typeface="Times New Roman"/>
              </a:rPr>
              <a:t>1111</a:t>
            </a:r>
            <a:r>
              <a:rPr sz="2400" b="1" spc="-35" dirty="0">
                <a:solidFill>
                  <a:srgbClr val="CC009A"/>
                </a:solidFill>
                <a:latin typeface="宋体"/>
                <a:cs typeface="宋体"/>
              </a:rPr>
              <a:t>，</a:t>
            </a:r>
            <a:r>
              <a:rPr sz="2400" b="1" spc="-35" dirty="0">
                <a:solidFill>
                  <a:srgbClr val="CC009A"/>
                </a:solidFill>
                <a:latin typeface="Times New Roman"/>
                <a:cs typeface="Times New Roman"/>
              </a:rPr>
              <a:t>000</a:t>
            </a:r>
            <a:r>
              <a:rPr sz="2400" b="1" dirty="0">
                <a:solidFill>
                  <a:srgbClr val="CC009A"/>
                </a:solidFill>
                <a:latin typeface="宋体"/>
                <a:cs typeface="宋体"/>
              </a:rPr>
              <a:t>。其中</a:t>
            </a:r>
            <a:r>
              <a:rPr lang="zh-CN" altLang="en-US" sz="2400" b="1" dirty="0">
                <a:solidFill>
                  <a:srgbClr val="CC009A"/>
                </a:solidFill>
                <a:latin typeface="宋体"/>
                <a:cs typeface="宋体"/>
              </a:rPr>
              <a:t>长度</a:t>
            </a:r>
            <a:r>
              <a:rPr lang="zh-CN" altLang="en-US" sz="2400" b="1" spc="-5" dirty="0">
                <a:solidFill>
                  <a:srgbClr val="CC009A"/>
                </a:solidFill>
                <a:latin typeface="宋体"/>
                <a:cs typeface="宋体"/>
              </a:rPr>
              <a:t>为</a:t>
            </a:r>
            <a:r>
              <a:rPr lang="en-US" altLang="zh-CN" sz="2400" b="1" dirty="0">
                <a:solidFill>
                  <a:srgbClr val="CC009A"/>
                </a:solidFill>
                <a:latin typeface="Times New Roman"/>
                <a:cs typeface="Times New Roman"/>
              </a:rPr>
              <a:t>1</a:t>
            </a:r>
            <a:r>
              <a:rPr sz="2400" b="1" dirty="0">
                <a:solidFill>
                  <a:srgbClr val="CC009A"/>
                </a:solidFill>
                <a:latin typeface="宋体"/>
                <a:cs typeface="宋体"/>
              </a:rPr>
              <a:t>的游程</a:t>
            </a:r>
            <a:r>
              <a:rPr sz="2400" b="1" spc="-5" dirty="0">
                <a:solidFill>
                  <a:srgbClr val="CC009A"/>
                </a:solidFill>
                <a:latin typeface="宋体"/>
                <a:cs typeface="宋体"/>
              </a:rPr>
              <a:t>为</a:t>
            </a:r>
            <a:r>
              <a:rPr lang="zh-CN" altLang="en-US" sz="2400" b="1" spc="-5" dirty="0">
                <a:solidFill>
                  <a:srgbClr val="CC009A"/>
                </a:solidFill>
                <a:latin typeface="Times New Roman"/>
                <a:cs typeface="Times New Roman"/>
              </a:rPr>
              <a:t>游程总数的一半</a:t>
            </a:r>
            <a:r>
              <a:rPr sz="2400" b="1" dirty="0">
                <a:solidFill>
                  <a:srgbClr val="CC009A"/>
                </a:solidFill>
                <a:latin typeface="宋体"/>
                <a:cs typeface="宋体"/>
              </a:rPr>
              <a:t>，长度</a:t>
            </a:r>
            <a:r>
              <a:rPr sz="2400" b="1" spc="-5" dirty="0">
                <a:solidFill>
                  <a:srgbClr val="CC009A"/>
                </a:solidFill>
                <a:latin typeface="宋体"/>
                <a:cs typeface="宋体"/>
              </a:rPr>
              <a:t>为</a:t>
            </a:r>
            <a:r>
              <a:rPr sz="2400" b="1" dirty="0">
                <a:solidFill>
                  <a:srgbClr val="CC009A"/>
                </a:solidFill>
                <a:latin typeface="Times New Roman"/>
                <a:cs typeface="Times New Roman"/>
              </a:rPr>
              <a:t>2  </a:t>
            </a:r>
            <a:r>
              <a:rPr sz="2400" b="1" dirty="0">
                <a:solidFill>
                  <a:srgbClr val="CC009A"/>
                </a:solidFill>
                <a:latin typeface="宋体"/>
                <a:cs typeface="宋体"/>
              </a:rPr>
              <a:t>的游程为四分之一，最后有一个长度</a:t>
            </a:r>
            <a:r>
              <a:rPr sz="2400" b="1" spc="-10" dirty="0">
                <a:solidFill>
                  <a:srgbClr val="CC009A"/>
                </a:solidFill>
                <a:latin typeface="宋体"/>
                <a:cs typeface="宋体"/>
              </a:rPr>
              <a:t>为</a:t>
            </a:r>
            <a:r>
              <a:rPr sz="2400" b="1" spc="5" dirty="0">
                <a:solidFill>
                  <a:srgbClr val="CC009A"/>
                </a:solidFill>
                <a:latin typeface="Times New Roman"/>
                <a:cs typeface="Times New Roman"/>
              </a:rPr>
              <a:t>4</a:t>
            </a:r>
            <a:r>
              <a:rPr sz="2400" b="1" dirty="0">
                <a:solidFill>
                  <a:srgbClr val="CC009A"/>
                </a:solidFill>
                <a:latin typeface="宋体"/>
                <a:cs typeface="宋体"/>
              </a:rPr>
              <a:t>的游程和一个长度</a:t>
            </a:r>
            <a:r>
              <a:rPr sz="2400" b="1" spc="-5" dirty="0">
                <a:solidFill>
                  <a:srgbClr val="CC009A"/>
                </a:solidFill>
                <a:latin typeface="宋体"/>
                <a:cs typeface="宋体"/>
              </a:rPr>
              <a:t>为</a:t>
            </a:r>
            <a:r>
              <a:rPr sz="2400" b="1" dirty="0">
                <a:solidFill>
                  <a:srgbClr val="CC009A"/>
                </a:solidFill>
                <a:latin typeface="Times New Roman"/>
                <a:cs typeface="Times New Roman"/>
              </a:rPr>
              <a:t>3</a:t>
            </a:r>
            <a:r>
              <a:rPr sz="2400" b="1" spc="-5" dirty="0">
                <a:solidFill>
                  <a:srgbClr val="CC009A"/>
                </a:solidFill>
                <a:latin typeface="宋体"/>
                <a:cs typeface="宋体"/>
              </a:rPr>
              <a:t>的游程。</a:t>
            </a:r>
            <a:endParaRPr sz="2400" dirty="0">
              <a:latin typeface="宋体"/>
              <a:cs typeface="宋体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527439" y="240639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C6CE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522867" y="2401823"/>
            <a:ext cx="467359" cy="467359"/>
          </a:xfrm>
          <a:custGeom>
            <a:avLst/>
            <a:gdLst/>
            <a:ahLst/>
            <a:cxnLst/>
            <a:rect l="l" t="t" r="r" b="b"/>
            <a:pathLst>
              <a:path w="467360" h="467360">
                <a:moveTo>
                  <a:pt x="467106" y="467105"/>
                </a:moveTo>
                <a:lnTo>
                  <a:pt x="467106" y="0"/>
                </a:lnTo>
                <a:lnTo>
                  <a:pt x="0" y="0"/>
                </a:lnTo>
                <a:lnTo>
                  <a:pt x="0" y="467106"/>
                </a:lnTo>
                <a:lnTo>
                  <a:pt x="4571" y="467106"/>
                </a:lnTo>
                <a:lnTo>
                  <a:pt x="4571" y="9906"/>
                </a:lnTo>
                <a:lnTo>
                  <a:pt x="9906" y="4571"/>
                </a:lnTo>
                <a:lnTo>
                  <a:pt x="9906" y="9906"/>
                </a:lnTo>
                <a:lnTo>
                  <a:pt x="457200" y="9905"/>
                </a:lnTo>
                <a:lnTo>
                  <a:pt x="457200" y="4571"/>
                </a:lnTo>
                <a:lnTo>
                  <a:pt x="461771" y="9905"/>
                </a:lnTo>
                <a:lnTo>
                  <a:pt x="461771" y="467105"/>
                </a:lnTo>
                <a:lnTo>
                  <a:pt x="467106" y="467105"/>
                </a:lnTo>
                <a:close/>
              </a:path>
              <a:path w="467360" h="467360">
                <a:moveTo>
                  <a:pt x="9906" y="9906"/>
                </a:moveTo>
                <a:lnTo>
                  <a:pt x="9906" y="4571"/>
                </a:lnTo>
                <a:lnTo>
                  <a:pt x="4571" y="9906"/>
                </a:lnTo>
                <a:lnTo>
                  <a:pt x="9906" y="9906"/>
                </a:lnTo>
                <a:close/>
              </a:path>
              <a:path w="467360" h="467360">
                <a:moveTo>
                  <a:pt x="9906" y="457200"/>
                </a:moveTo>
                <a:lnTo>
                  <a:pt x="9906" y="9906"/>
                </a:lnTo>
                <a:lnTo>
                  <a:pt x="4571" y="9906"/>
                </a:lnTo>
                <a:lnTo>
                  <a:pt x="4571" y="457200"/>
                </a:lnTo>
                <a:lnTo>
                  <a:pt x="9906" y="457200"/>
                </a:lnTo>
                <a:close/>
              </a:path>
              <a:path w="467360" h="467360">
                <a:moveTo>
                  <a:pt x="461771" y="457199"/>
                </a:moveTo>
                <a:lnTo>
                  <a:pt x="4571" y="457200"/>
                </a:lnTo>
                <a:lnTo>
                  <a:pt x="9906" y="461771"/>
                </a:lnTo>
                <a:lnTo>
                  <a:pt x="9906" y="467106"/>
                </a:lnTo>
                <a:lnTo>
                  <a:pt x="457200" y="467105"/>
                </a:lnTo>
                <a:lnTo>
                  <a:pt x="457200" y="461771"/>
                </a:lnTo>
                <a:lnTo>
                  <a:pt x="461771" y="457199"/>
                </a:lnTo>
                <a:close/>
              </a:path>
              <a:path w="467360" h="467360">
                <a:moveTo>
                  <a:pt x="9906" y="467106"/>
                </a:moveTo>
                <a:lnTo>
                  <a:pt x="9906" y="461771"/>
                </a:lnTo>
                <a:lnTo>
                  <a:pt x="4571" y="457200"/>
                </a:lnTo>
                <a:lnTo>
                  <a:pt x="4571" y="467106"/>
                </a:lnTo>
                <a:lnTo>
                  <a:pt x="9906" y="467106"/>
                </a:lnTo>
                <a:close/>
              </a:path>
              <a:path w="467360" h="467360">
                <a:moveTo>
                  <a:pt x="461771" y="9905"/>
                </a:moveTo>
                <a:lnTo>
                  <a:pt x="457200" y="4571"/>
                </a:lnTo>
                <a:lnTo>
                  <a:pt x="457200" y="9905"/>
                </a:lnTo>
                <a:lnTo>
                  <a:pt x="461771" y="9905"/>
                </a:lnTo>
                <a:close/>
              </a:path>
              <a:path w="467360" h="467360">
                <a:moveTo>
                  <a:pt x="461771" y="457199"/>
                </a:moveTo>
                <a:lnTo>
                  <a:pt x="461771" y="9905"/>
                </a:lnTo>
                <a:lnTo>
                  <a:pt x="457200" y="9905"/>
                </a:lnTo>
                <a:lnTo>
                  <a:pt x="457200" y="457199"/>
                </a:lnTo>
                <a:lnTo>
                  <a:pt x="461771" y="457199"/>
                </a:lnTo>
                <a:close/>
              </a:path>
              <a:path w="467360" h="467360">
                <a:moveTo>
                  <a:pt x="461771" y="467105"/>
                </a:moveTo>
                <a:lnTo>
                  <a:pt x="461771" y="457199"/>
                </a:lnTo>
                <a:lnTo>
                  <a:pt x="457200" y="461771"/>
                </a:lnTo>
                <a:lnTo>
                  <a:pt x="457200" y="467105"/>
                </a:lnTo>
                <a:lnTo>
                  <a:pt x="461771" y="4671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624461" y="2428747"/>
            <a:ext cx="2628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latin typeface="Times New Roman"/>
                <a:cs typeface="Times New Roman"/>
              </a:rPr>
              <a:t>a</a:t>
            </a:r>
            <a:r>
              <a:rPr sz="1950" spc="22" baseline="-21367" dirty="0">
                <a:latin typeface="Times New Roman"/>
                <a:cs typeface="Times New Roman"/>
              </a:rPr>
              <a:t>4</a:t>
            </a:r>
            <a:endParaRPr sz="1950" baseline="-21367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670439" y="240639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C6CE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665867" y="2401823"/>
            <a:ext cx="467359" cy="467359"/>
          </a:xfrm>
          <a:custGeom>
            <a:avLst/>
            <a:gdLst/>
            <a:ahLst/>
            <a:cxnLst/>
            <a:rect l="l" t="t" r="r" b="b"/>
            <a:pathLst>
              <a:path w="467360" h="467360">
                <a:moveTo>
                  <a:pt x="467106" y="467105"/>
                </a:moveTo>
                <a:lnTo>
                  <a:pt x="467106" y="0"/>
                </a:lnTo>
                <a:lnTo>
                  <a:pt x="0" y="0"/>
                </a:lnTo>
                <a:lnTo>
                  <a:pt x="0" y="467105"/>
                </a:lnTo>
                <a:lnTo>
                  <a:pt x="4572" y="467105"/>
                </a:lnTo>
                <a:lnTo>
                  <a:pt x="4572" y="9905"/>
                </a:lnTo>
                <a:lnTo>
                  <a:pt x="9905" y="4571"/>
                </a:lnTo>
                <a:lnTo>
                  <a:pt x="9905" y="9905"/>
                </a:lnTo>
                <a:lnTo>
                  <a:pt x="457200" y="9905"/>
                </a:lnTo>
                <a:lnTo>
                  <a:pt x="457200" y="4571"/>
                </a:lnTo>
                <a:lnTo>
                  <a:pt x="461772" y="9905"/>
                </a:lnTo>
                <a:lnTo>
                  <a:pt x="461772" y="467105"/>
                </a:lnTo>
                <a:lnTo>
                  <a:pt x="467106" y="467105"/>
                </a:lnTo>
                <a:close/>
              </a:path>
              <a:path w="467360" h="467360">
                <a:moveTo>
                  <a:pt x="9905" y="9905"/>
                </a:moveTo>
                <a:lnTo>
                  <a:pt x="9905" y="4571"/>
                </a:lnTo>
                <a:lnTo>
                  <a:pt x="4572" y="9905"/>
                </a:lnTo>
                <a:lnTo>
                  <a:pt x="9905" y="9905"/>
                </a:lnTo>
                <a:close/>
              </a:path>
              <a:path w="467360" h="467360">
                <a:moveTo>
                  <a:pt x="9905" y="457199"/>
                </a:moveTo>
                <a:lnTo>
                  <a:pt x="9905" y="9905"/>
                </a:lnTo>
                <a:lnTo>
                  <a:pt x="4572" y="9905"/>
                </a:lnTo>
                <a:lnTo>
                  <a:pt x="4572" y="457199"/>
                </a:lnTo>
                <a:lnTo>
                  <a:pt x="9905" y="457199"/>
                </a:lnTo>
                <a:close/>
              </a:path>
              <a:path w="467360" h="467360">
                <a:moveTo>
                  <a:pt x="461772" y="457199"/>
                </a:moveTo>
                <a:lnTo>
                  <a:pt x="4572" y="457199"/>
                </a:lnTo>
                <a:lnTo>
                  <a:pt x="9905" y="461771"/>
                </a:lnTo>
                <a:lnTo>
                  <a:pt x="9905" y="467105"/>
                </a:lnTo>
                <a:lnTo>
                  <a:pt x="457200" y="467105"/>
                </a:lnTo>
                <a:lnTo>
                  <a:pt x="457200" y="461771"/>
                </a:lnTo>
                <a:lnTo>
                  <a:pt x="461772" y="457199"/>
                </a:lnTo>
                <a:close/>
              </a:path>
              <a:path w="467360" h="467360">
                <a:moveTo>
                  <a:pt x="9905" y="467105"/>
                </a:moveTo>
                <a:lnTo>
                  <a:pt x="9905" y="461771"/>
                </a:lnTo>
                <a:lnTo>
                  <a:pt x="4572" y="457199"/>
                </a:lnTo>
                <a:lnTo>
                  <a:pt x="4572" y="467105"/>
                </a:lnTo>
                <a:lnTo>
                  <a:pt x="9905" y="467105"/>
                </a:lnTo>
                <a:close/>
              </a:path>
              <a:path w="467360" h="467360">
                <a:moveTo>
                  <a:pt x="461772" y="9905"/>
                </a:moveTo>
                <a:lnTo>
                  <a:pt x="457200" y="4571"/>
                </a:lnTo>
                <a:lnTo>
                  <a:pt x="457200" y="9905"/>
                </a:lnTo>
                <a:lnTo>
                  <a:pt x="461772" y="9905"/>
                </a:lnTo>
                <a:close/>
              </a:path>
              <a:path w="467360" h="467360">
                <a:moveTo>
                  <a:pt x="461772" y="457199"/>
                </a:moveTo>
                <a:lnTo>
                  <a:pt x="461772" y="9905"/>
                </a:lnTo>
                <a:lnTo>
                  <a:pt x="457200" y="9905"/>
                </a:lnTo>
                <a:lnTo>
                  <a:pt x="457200" y="457199"/>
                </a:lnTo>
                <a:lnTo>
                  <a:pt x="461772" y="457199"/>
                </a:lnTo>
                <a:close/>
              </a:path>
              <a:path w="467360" h="467360">
                <a:moveTo>
                  <a:pt x="461772" y="467105"/>
                </a:moveTo>
                <a:lnTo>
                  <a:pt x="461772" y="457199"/>
                </a:lnTo>
                <a:lnTo>
                  <a:pt x="457200" y="461771"/>
                </a:lnTo>
                <a:lnTo>
                  <a:pt x="457200" y="467105"/>
                </a:lnTo>
                <a:lnTo>
                  <a:pt x="461772" y="4671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889639" y="240639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C6CE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885067" y="2401823"/>
            <a:ext cx="467359" cy="467359"/>
          </a:xfrm>
          <a:custGeom>
            <a:avLst/>
            <a:gdLst/>
            <a:ahLst/>
            <a:cxnLst/>
            <a:rect l="l" t="t" r="r" b="b"/>
            <a:pathLst>
              <a:path w="467360" h="467360">
                <a:moveTo>
                  <a:pt x="467106" y="467105"/>
                </a:moveTo>
                <a:lnTo>
                  <a:pt x="467106" y="0"/>
                </a:lnTo>
                <a:lnTo>
                  <a:pt x="0" y="0"/>
                </a:lnTo>
                <a:lnTo>
                  <a:pt x="0" y="467105"/>
                </a:lnTo>
                <a:lnTo>
                  <a:pt x="4572" y="467105"/>
                </a:lnTo>
                <a:lnTo>
                  <a:pt x="4572" y="9905"/>
                </a:lnTo>
                <a:lnTo>
                  <a:pt x="9905" y="4571"/>
                </a:lnTo>
                <a:lnTo>
                  <a:pt x="9905" y="9905"/>
                </a:lnTo>
                <a:lnTo>
                  <a:pt x="457200" y="9905"/>
                </a:lnTo>
                <a:lnTo>
                  <a:pt x="457200" y="4571"/>
                </a:lnTo>
                <a:lnTo>
                  <a:pt x="461772" y="9905"/>
                </a:lnTo>
                <a:lnTo>
                  <a:pt x="461772" y="467105"/>
                </a:lnTo>
                <a:lnTo>
                  <a:pt x="467106" y="467105"/>
                </a:lnTo>
                <a:close/>
              </a:path>
              <a:path w="467360" h="467360">
                <a:moveTo>
                  <a:pt x="9905" y="9905"/>
                </a:moveTo>
                <a:lnTo>
                  <a:pt x="9905" y="4571"/>
                </a:lnTo>
                <a:lnTo>
                  <a:pt x="4572" y="9905"/>
                </a:lnTo>
                <a:lnTo>
                  <a:pt x="9905" y="9905"/>
                </a:lnTo>
                <a:close/>
              </a:path>
              <a:path w="467360" h="467360">
                <a:moveTo>
                  <a:pt x="9905" y="457199"/>
                </a:moveTo>
                <a:lnTo>
                  <a:pt x="9905" y="9905"/>
                </a:lnTo>
                <a:lnTo>
                  <a:pt x="4572" y="9905"/>
                </a:lnTo>
                <a:lnTo>
                  <a:pt x="4572" y="457199"/>
                </a:lnTo>
                <a:lnTo>
                  <a:pt x="9905" y="457199"/>
                </a:lnTo>
                <a:close/>
              </a:path>
              <a:path w="467360" h="467360">
                <a:moveTo>
                  <a:pt x="461772" y="457199"/>
                </a:moveTo>
                <a:lnTo>
                  <a:pt x="4572" y="457199"/>
                </a:lnTo>
                <a:lnTo>
                  <a:pt x="9905" y="461771"/>
                </a:lnTo>
                <a:lnTo>
                  <a:pt x="9905" y="467105"/>
                </a:lnTo>
                <a:lnTo>
                  <a:pt x="457200" y="467105"/>
                </a:lnTo>
                <a:lnTo>
                  <a:pt x="457200" y="461771"/>
                </a:lnTo>
                <a:lnTo>
                  <a:pt x="461772" y="457199"/>
                </a:lnTo>
                <a:close/>
              </a:path>
              <a:path w="467360" h="467360">
                <a:moveTo>
                  <a:pt x="9905" y="467105"/>
                </a:moveTo>
                <a:lnTo>
                  <a:pt x="9905" y="461771"/>
                </a:lnTo>
                <a:lnTo>
                  <a:pt x="4572" y="457199"/>
                </a:lnTo>
                <a:lnTo>
                  <a:pt x="4572" y="467105"/>
                </a:lnTo>
                <a:lnTo>
                  <a:pt x="9905" y="467105"/>
                </a:lnTo>
                <a:close/>
              </a:path>
              <a:path w="467360" h="467360">
                <a:moveTo>
                  <a:pt x="461772" y="9905"/>
                </a:moveTo>
                <a:lnTo>
                  <a:pt x="457200" y="4571"/>
                </a:lnTo>
                <a:lnTo>
                  <a:pt x="457200" y="9905"/>
                </a:lnTo>
                <a:lnTo>
                  <a:pt x="461772" y="9905"/>
                </a:lnTo>
                <a:close/>
              </a:path>
              <a:path w="467360" h="467360">
                <a:moveTo>
                  <a:pt x="461772" y="457199"/>
                </a:moveTo>
                <a:lnTo>
                  <a:pt x="461772" y="9905"/>
                </a:lnTo>
                <a:lnTo>
                  <a:pt x="457200" y="9905"/>
                </a:lnTo>
                <a:lnTo>
                  <a:pt x="457200" y="457199"/>
                </a:lnTo>
                <a:lnTo>
                  <a:pt x="461772" y="457199"/>
                </a:lnTo>
                <a:close/>
              </a:path>
              <a:path w="467360" h="467360">
                <a:moveTo>
                  <a:pt x="461772" y="467105"/>
                </a:moveTo>
                <a:lnTo>
                  <a:pt x="461772" y="457199"/>
                </a:lnTo>
                <a:lnTo>
                  <a:pt x="457200" y="461771"/>
                </a:lnTo>
                <a:lnTo>
                  <a:pt x="457200" y="467105"/>
                </a:lnTo>
                <a:lnTo>
                  <a:pt x="461772" y="4671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413627" y="240639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C6CE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409067" y="2401823"/>
            <a:ext cx="467359" cy="467359"/>
          </a:xfrm>
          <a:custGeom>
            <a:avLst/>
            <a:gdLst/>
            <a:ahLst/>
            <a:cxnLst/>
            <a:rect l="l" t="t" r="r" b="b"/>
            <a:pathLst>
              <a:path w="467359" h="467360">
                <a:moveTo>
                  <a:pt x="467106" y="467105"/>
                </a:moveTo>
                <a:lnTo>
                  <a:pt x="467106" y="0"/>
                </a:lnTo>
                <a:lnTo>
                  <a:pt x="0" y="0"/>
                </a:lnTo>
                <a:lnTo>
                  <a:pt x="0" y="467105"/>
                </a:lnTo>
                <a:lnTo>
                  <a:pt x="4559" y="467105"/>
                </a:lnTo>
                <a:lnTo>
                  <a:pt x="4559" y="9905"/>
                </a:lnTo>
                <a:lnTo>
                  <a:pt x="9905" y="4571"/>
                </a:lnTo>
                <a:lnTo>
                  <a:pt x="9905" y="9905"/>
                </a:lnTo>
                <a:lnTo>
                  <a:pt x="457199" y="9905"/>
                </a:lnTo>
                <a:lnTo>
                  <a:pt x="457199" y="4571"/>
                </a:lnTo>
                <a:lnTo>
                  <a:pt x="461759" y="9905"/>
                </a:lnTo>
                <a:lnTo>
                  <a:pt x="461759" y="467105"/>
                </a:lnTo>
                <a:lnTo>
                  <a:pt x="467106" y="467105"/>
                </a:lnTo>
                <a:close/>
              </a:path>
              <a:path w="467359" h="467360">
                <a:moveTo>
                  <a:pt x="9905" y="9905"/>
                </a:moveTo>
                <a:lnTo>
                  <a:pt x="9905" y="4571"/>
                </a:lnTo>
                <a:lnTo>
                  <a:pt x="4559" y="9905"/>
                </a:lnTo>
                <a:lnTo>
                  <a:pt x="9905" y="9905"/>
                </a:lnTo>
                <a:close/>
              </a:path>
              <a:path w="467359" h="467360">
                <a:moveTo>
                  <a:pt x="9905" y="457199"/>
                </a:moveTo>
                <a:lnTo>
                  <a:pt x="9905" y="9905"/>
                </a:lnTo>
                <a:lnTo>
                  <a:pt x="4559" y="9905"/>
                </a:lnTo>
                <a:lnTo>
                  <a:pt x="4559" y="457199"/>
                </a:lnTo>
                <a:lnTo>
                  <a:pt x="9905" y="457199"/>
                </a:lnTo>
                <a:close/>
              </a:path>
              <a:path w="467359" h="467360">
                <a:moveTo>
                  <a:pt x="461759" y="457199"/>
                </a:moveTo>
                <a:lnTo>
                  <a:pt x="4559" y="457199"/>
                </a:lnTo>
                <a:lnTo>
                  <a:pt x="9905" y="461771"/>
                </a:lnTo>
                <a:lnTo>
                  <a:pt x="9905" y="467105"/>
                </a:lnTo>
                <a:lnTo>
                  <a:pt x="457199" y="467105"/>
                </a:lnTo>
                <a:lnTo>
                  <a:pt x="457199" y="461771"/>
                </a:lnTo>
                <a:lnTo>
                  <a:pt x="461759" y="457199"/>
                </a:lnTo>
                <a:close/>
              </a:path>
              <a:path w="467359" h="467360">
                <a:moveTo>
                  <a:pt x="9905" y="467105"/>
                </a:moveTo>
                <a:lnTo>
                  <a:pt x="9905" y="461771"/>
                </a:lnTo>
                <a:lnTo>
                  <a:pt x="4559" y="457199"/>
                </a:lnTo>
                <a:lnTo>
                  <a:pt x="4559" y="467105"/>
                </a:lnTo>
                <a:lnTo>
                  <a:pt x="9905" y="467105"/>
                </a:lnTo>
                <a:close/>
              </a:path>
              <a:path w="467359" h="467360">
                <a:moveTo>
                  <a:pt x="461759" y="9905"/>
                </a:moveTo>
                <a:lnTo>
                  <a:pt x="457199" y="4571"/>
                </a:lnTo>
                <a:lnTo>
                  <a:pt x="457199" y="9905"/>
                </a:lnTo>
                <a:lnTo>
                  <a:pt x="461759" y="9905"/>
                </a:lnTo>
                <a:close/>
              </a:path>
              <a:path w="467359" h="467360">
                <a:moveTo>
                  <a:pt x="461759" y="457199"/>
                </a:moveTo>
                <a:lnTo>
                  <a:pt x="461759" y="9905"/>
                </a:lnTo>
                <a:lnTo>
                  <a:pt x="457199" y="9905"/>
                </a:lnTo>
                <a:lnTo>
                  <a:pt x="457199" y="457199"/>
                </a:lnTo>
                <a:lnTo>
                  <a:pt x="461759" y="457199"/>
                </a:lnTo>
                <a:close/>
              </a:path>
              <a:path w="467359" h="467360">
                <a:moveTo>
                  <a:pt x="461759" y="467105"/>
                </a:moveTo>
                <a:lnTo>
                  <a:pt x="461759" y="457199"/>
                </a:lnTo>
                <a:lnTo>
                  <a:pt x="457199" y="461771"/>
                </a:lnTo>
                <a:lnTo>
                  <a:pt x="457199" y="467105"/>
                </a:lnTo>
                <a:lnTo>
                  <a:pt x="461759" y="4671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984639" y="2571750"/>
            <a:ext cx="685800" cy="127635"/>
          </a:xfrm>
          <a:custGeom>
            <a:avLst/>
            <a:gdLst/>
            <a:ahLst/>
            <a:cxnLst/>
            <a:rect l="l" t="t" r="r" b="b"/>
            <a:pathLst>
              <a:path w="685800" h="127635">
                <a:moveTo>
                  <a:pt x="571499" y="74675"/>
                </a:moveTo>
                <a:lnTo>
                  <a:pt x="571499" y="52577"/>
                </a:lnTo>
                <a:lnTo>
                  <a:pt x="0" y="52577"/>
                </a:lnTo>
                <a:lnTo>
                  <a:pt x="0" y="74675"/>
                </a:lnTo>
                <a:lnTo>
                  <a:pt x="571499" y="74675"/>
                </a:lnTo>
                <a:close/>
              </a:path>
              <a:path w="685800" h="127635">
                <a:moveTo>
                  <a:pt x="685800" y="63245"/>
                </a:moveTo>
                <a:lnTo>
                  <a:pt x="559307" y="0"/>
                </a:lnTo>
                <a:lnTo>
                  <a:pt x="559307" y="52577"/>
                </a:lnTo>
                <a:lnTo>
                  <a:pt x="571499" y="52577"/>
                </a:lnTo>
                <a:lnTo>
                  <a:pt x="571499" y="121084"/>
                </a:lnTo>
                <a:lnTo>
                  <a:pt x="685800" y="63245"/>
                </a:lnTo>
                <a:close/>
              </a:path>
              <a:path w="685800" h="127635">
                <a:moveTo>
                  <a:pt x="571499" y="121084"/>
                </a:moveTo>
                <a:lnTo>
                  <a:pt x="571499" y="74675"/>
                </a:lnTo>
                <a:lnTo>
                  <a:pt x="559307" y="74675"/>
                </a:lnTo>
                <a:lnTo>
                  <a:pt x="559307" y="127253"/>
                </a:lnTo>
                <a:lnTo>
                  <a:pt x="571499" y="1210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127639" y="2571750"/>
            <a:ext cx="762000" cy="127635"/>
          </a:xfrm>
          <a:custGeom>
            <a:avLst/>
            <a:gdLst/>
            <a:ahLst/>
            <a:cxnLst/>
            <a:rect l="l" t="t" r="r" b="b"/>
            <a:pathLst>
              <a:path w="762000" h="127635">
                <a:moveTo>
                  <a:pt x="647700" y="74675"/>
                </a:moveTo>
                <a:lnTo>
                  <a:pt x="647700" y="52577"/>
                </a:lnTo>
                <a:lnTo>
                  <a:pt x="0" y="52577"/>
                </a:lnTo>
                <a:lnTo>
                  <a:pt x="0" y="74675"/>
                </a:lnTo>
                <a:lnTo>
                  <a:pt x="647700" y="74675"/>
                </a:lnTo>
                <a:close/>
              </a:path>
              <a:path w="762000" h="127635">
                <a:moveTo>
                  <a:pt x="762000" y="63245"/>
                </a:moveTo>
                <a:lnTo>
                  <a:pt x="635507" y="0"/>
                </a:lnTo>
                <a:lnTo>
                  <a:pt x="635507" y="52577"/>
                </a:lnTo>
                <a:lnTo>
                  <a:pt x="647700" y="52577"/>
                </a:lnTo>
                <a:lnTo>
                  <a:pt x="647700" y="121084"/>
                </a:lnTo>
                <a:lnTo>
                  <a:pt x="762000" y="63245"/>
                </a:lnTo>
                <a:close/>
              </a:path>
              <a:path w="762000" h="127635">
                <a:moveTo>
                  <a:pt x="647700" y="121084"/>
                </a:moveTo>
                <a:lnTo>
                  <a:pt x="647700" y="74675"/>
                </a:lnTo>
                <a:lnTo>
                  <a:pt x="635507" y="74675"/>
                </a:lnTo>
                <a:lnTo>
                  <a:pt x="635507" y="127253"/>
                </a:lnTo>
                <a:lnTo>
                  <a:pt x="647700" y="1210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346839" y="2571750"/>
            <a:ext cx="1066800" cy="127635"/>
          </a:xfrm>
          <a:custGeom>
            <a:avLst/>
            <a:gdLst/>
            <a:ahLst/>
            <a:cxnLst/>
            <a:rect l="l" t="t" r="r" b="b"/>
            <a:pathLst>
              <a:path w="1066800" h="127635">
                <a:moveTo>
                  <a:pt x="952500" y="74675"/>
                </a:moveTo>
                <a:lnTo>
                  <a:pt x="952500" y="52577"/>
                </a:lnTo>
                <a:lnTo>
                  <a:pt x="0" y="52577"/>
                </a:lnTo>
                <a:lnTo>
                  <a:pt x="0" y="74675"/>
                </a:lnTo>
                <a:lnTo>
                  <a:pt x="952500" y="74675"/>
                </a:lnTo>
                <a:close/>
              </a:path>
              <a:path w="1066800" h="127635">
                <a:moveTo>
                  <a:pt x="1066787" y="63245"/>
                </a:moveTo>
                <a:lnTo>
                  <a:pt x="940307" y="0"/>
                </a:lnTo>
                <a:lnTo>
                  <a:pt x="940307" y="52577"/>
                </a:lnTo>
                <a:lnTo>
                  <a:pt x="952500" y="52577"/>
                </a:lnTo>
                <a:lnTo>
                  <a:pt x="952500" y="121083"/>
                </a:lnTo>
                <a:lnTo>
                  <a:pt x="1066787" y="63245"/>
                </a:lnTo>
                <a:close/>
              </a:path>
              <a:path w="1066800" h="127635">
                <a:moveTo>
                  <a:pt x="952500" y="121083"/>
                </a:moveTo>
                <a:lnTo>
                  <a:pt x="952500" y="74675"/>
                </a:lnTo>
                <a:lnTo>
                  <a:pt x="940307" y="74675"/>
                </a:lnTo>
                <a:lnTo>
                  <a:pt x="940307" y="127253"/>
                </a:lnTo>
                <a:lnTo>
                  <a:pt x="952500" y="1210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870827" y="2571750"/>
            <a:ext cx="1066800" cy="127635"/>
          </a:xfrm>
          <a:custGeom>
            <a:avLst/>
            <a:gdLst/>
            <a:ahLst/>
            <a:cxnLst/>
            <a:rect l="l" t="t" r="r" b="b"/>
            <a:pathLst>
              <a:path w="1066800" h="127635">
                <a:moveTo>
                  <a:pt x="952500" y="74675"/>
                </a:moveTo>
                <a:lnTo>
                  <a:pt x="952500" y="52577"/>
                </a:lnTo>
                <a:lnTo>
                  <a:pt x="0" y="52577"/>
                </a:lnTo>
                <a:lnTo>
                  <a:pt x="0" y="74675"/>
                </a:lnTo>
                <a:lnTo>
                  <a:pt x="952500" y="74675"/>
                </a:lnTo>
                <a:close/>
              </a:path>
              <a:path w="1066800" h="127635">
                <a:moveTo>
                  <a:pt x="1066800" y="63245"/>
                </a:moveTo>
                <a:lnTo>
                  <a:pt x="940320" y="0"/>
                </a:lnTo>
                <a:lnTo>
                  <a:pt x="940320" y="52577"/>
                </a:lnTo>
                <a:lnTo>
                  <a:pt x="952500" y="52577"/>
                </a:lnTo>
                <a:lnTo>
                  <a:pt x="952500" y="121090"/>
                </a:lnTo>
                <a:lnTo>
                  <a:pt x="1066800" y="63245"/>
                </a:lnTo>
                <a:close/>
              </a:path>
              <a:path w="1066800" h="127635">
                <a:moveTo>
                  <a:pt x="952500" y="121090"/>
                </a:moveTo>
                <a:lnTo>
                  <a:pt x="952500" y="74675"/>
                </a:lnTo>
                <a:lnTo>
                  <a:pt x="940320" y="74675"/>
                </a:lnTo>
                <a:lnTo>
                  <a:pt x="940320" y="127253"/>
                </a:lnTo>
                <a:lnTo>
                  <a:pt x="952500" y="1210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7986655" y="2435353"/>
            <a:ext cx="10445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latin typeface="宋体"/>
                <a:cs typeface="宋体"/>
              </a:rPr>
              <a:t>输出序列</a:t>
            </a:r>
            <a:endParaRPr sz="2000">
              <a:latin typeface="宋体"/>
              <a:cs typeface="宋体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5651639" y="3549396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228599"/>
                </a:moveTo>
                <a:lnTo>
                  <a:pt x="452565" y="182679"/>
                </a:lnTo>
                <a:lnTo>
                  <a:pt x="439269" y="139838"/>
                </a:lnTo>
                <a:lnTo>
                  <a:pt x="418221" y="101017"/>
                </a:lnTo>
                <a:lnTo>
                  <a:pt x="390334" y="67151"/>
                </a:lnTo>
                <a:lnTo>
                  <a:pt x="356517" y="39179"/>
                </a:lnTo>
                <a:lnTo>
                  <a:pt x="317682" y="18037"/>
                </a:lnTo>
                <a:lnTo>
                  <a:pt x="274739" y="4665"/>
                </a:lnTo>
                <a:lnTo>
                  <a:pt x="228600" y="0"/>
                </a:lnTo>
                <a:lnTo>
                  <a:pt x="182679" y="4665"/>
                </a:lnTo>
                <a:lnTo>
                  <a:pt x="139838" y="18037"/>
                </a:lnTo>
                <a:lnTo>
                  <a:pt x="101017" y="39179"/>
                </a:lnTo>
                <a:lnTo>
                  <a:pt x="67151" y="67151"/>
                </a:lnTo>
                <a:lnTo>
                  <a:pt x="39179" y="101017"/>
                </a:lnTo>
                <a:lnTo>
                  <a:pt x="18037" y="139838"/>
                </a:lnTo>
                <a:lnTo>
                  <a:pt x="4665" y="182679"/>
                </a:lnTo>
                <a:lnTo>
                  <a:pt x="0" y="228600"/>
                </a:lnTo>
                <a:lnTo>
                  <a:pt x="4665" y="274739"/>
                </a:lnTo>
                <a:lnTo>
                  <a:pt x="18037" y="317682"/>
                </a:lnTo>
                <a:lnTo>
                  <a:pt x="39179" y="356517"/>
                </a:lnTo>
                <a:lnTo>
                  <a:pt x="67151" y="390334"/>
                </a:lnTo>
                <a:lnTo>
                  <a:pt x="101017" y="418221"/>
                </a:lnTo>
                <a:lnTo>
                  <a:pt x="139838" y="439269"/>
                </a:lnTo>
                <a:lnTo>
                  <a:pt x="182679" y="452565"/>
                </a:lnTo>
                <a:lnTo>
                  <a:pt x="228600" y="457200"/>
                </a:lnTo>
                <a:lnTo>
                  <a:pt x="274739" y="452565"/>
                </a:lnTo>
                <a:lnTo>
                  <a:pt x="317682" y="439269"/>
                </a:lnTo>
                <a:lnTo>
                  <a:pt x="356517" y="418221"/>
                </a:lnTo>
                <a:lnTo>
                  <a:pt x="390334" y="390334"/>
                </a:lnTo>
                <a:lnTo>
                  <a:pt x="418221" y="356517"/>
                </a:lnTo>
                <a:lnTo>
                  <a:pt x="439269" y="317682"/>
                </a:lnTo>
                <a:lnTo>
                  <a:pt x="452565" y="274739"/>
                </a:lnTo>
                <a:lnTo>
                  <a:pt x="457200" y="228599"/>
                </a:lnTo>
                <a:close/>
              </a:path>
            </a:pathLst>
          </a:custGeom>
          <a:solidFill>
            <a:srgbClr val="C6CE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651639" y="3778377"/>
            <a:ext cx="457200" cy="0"/>
          </a:xfrm>
          <a:custGeom>
            <a:avLst/>
            <a:gdLst/>
            <a:ahLst/>
            <a:cxnLst/>
            <a:rect l="l" t="t" r="r" b="b"/>
            <a:pathLst>
              <a:path w="457200">
                <a:moveTo>
                  <a:pt x="0" y="0"/>
                </a:moveTo>
                <a:lnTo>
                  <a:pt x="457200" y="0"/>
                </a:lnTo>
              </a:path>
            </a:pathLst>
          </a:custGeom>
          <a:ln w="99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880620" y="3549396"/>
            <a:ext cx="0" cy="224154"/>
          </a:xfrm>
          <a:custGeom>
            <a:avLst/>
            <a:gdLst/>
            <a:ahLst/>
            <a:cxnLst/>
            <a:rect l="l" t="t" r="r" b="b"/>
            <a:pathLst>
              <a:path h="224154">
                <a:moveTo>
                  <a:pt x="0" y="0"/>
                </a:moveTo>
                <a:lnTo>
                  <a:pt x="0" y="224027"/>
                </a:lnTo>
              </a:path>
            </a:pathLst>
          </a:custGeom>
          <a:ln w="99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880620" y="3783329"/>
            <a:ext cx="0" cy="223520"/>
          </a:xfrm>
          <a:custGeom>
            <a:avLst/>
            <a:gdLst/>
            <a:ahLst/>
            <a:cxnLst/>
            <a:rect l="l" t="t" r="r" b="b"/>
            <a:pathLst>
              <a:path h="223520">
                <a:moveTo>
                  <a:pt x="0" y="0"/>
                </a:moveTo>
                <a:lnTo>
                  <a:pt x="0" y="223266"/>
                </a:lnTo>
              </a:path>
            </a:pathLst>
          </a:custGeom>
          <a:ln w="99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647067" y="3546120"/>
            <a:ext cx="467359" cy="464820"/>
          </a:xfrm>
          <a:custGeom>
            <a:avLst/>
            <a:gdLst/>
            <a:ahLst/>
            <a:cxnLst/>
            <a:rect l="l" t="t" r="r" b="b"/>
            <a:pathLst>
              <a:path w="467360" h="464820">
                <a:moveTo>
                  <a:pt x="467106" y="231875"/>
                </a:moveTo>
                <a:lnTo>
                  <a:pt x="456725" y="166583"/>
                </a:lnTo>
                <a:lnTo>
                  <a:pt x="442676" y="129548"/>
                </a:lnTo>
                <a:lnTo>
                  <a:pt x="401443" y="69377"/>
                </a:lnTo>
                <a:lnTo>
                  <a:pt x="346771" y="27735"/>
                </a:lnTo>
                <a:lnTo>
                  <a:pt x="283551" y="4616"/>
                </a:lnTo>
                <a:lnTo>
                  <a:pt x="250263" y="0"/>
                </a:lnTo>
                <a:lnTo>
                  <a:pt x="216671" y="11"/>
                </a:lnTo>
                <a:lnTo>
                  <a:pt x="151021" y="13917"/>
                </a:lnTo>
                <a:lnTo>
                  <a:pt x="91491" y="46325"/>
                </a:lnTo>
                <a:lnTo>
                  <a:pt x="42969" y="97229"/>
                </a:lnTo>
                <a:lnTo>
                  <a:pt x="10345" y="166624"/>
                </a:lnTo>
                <a:lnTo>
                  <a:pt x="1523" y="208253"/>
                </a:lnTo>
                <a:lnTo>
                  <a:pt x="0" y="232637"/>
                </a:lnTo>
                <a:lnTo>
                  <a:pt x="1524" y="256259"/>
                </a:lnTo>
                <a:lnTo>
                  <a:pt x="3048" y="267689"/>
                </a:lnTo>
                <a:lnTo>
                  <a:pt x="9906" y="293353"/>
                </a:lnTo>
                <a:lnTo>
                  <a:pt x="9905" y="220445"/>
                </a:lnTo>
                <a:lnTo>
                  <a:pt x="10667" y="209015"/>
                </a:lnTo>
                <a:lnTo>
                  <a:pt x="20408" y="166056"/>
                </a:lnTo>
                <a:lnTo>
                  <a:pt x="35731" y="128323"/>
                </a:lnTo>
                <a:lnTo>
                  <a:pt x="55921" y="95798"/>
                </a:lnTo>
                <a:lnTo>
                  <a:pt x="108047" y="46299"/>
                </a:lnTo>
                <a:lnTo>
                  <a:pt x="171071" y="17411"/>
                </a:lnTo>
                <a:lnTo>
                  <a:pt x="239282" y="8990"/>
                </a:lnTo>
                <a:lnTo>
                  <a:pt x="273546" y="12409"/>
                </a:lnTo>
                <a:lnTo>
                  <a:pt x="338821" y="34413"/>
                </a:lnTo>
                <a:lnTo>
                  <a:pt x="394998" y="76518"/>
                </a:lnTo>
                <a:lnTo>
                  <a:pt x="436362" y="138577"/>
                </a:lnTo>
                <a:lnTo>
                  <a:pt x="449704" y="177044"/>
                </a:lnTo>
                <a:lnTo>
                  <a:pt x="457200" y="220445"/>
                </a:lnTo>
                <a:lnTo>
                  <a:pt x="457200" y="294061"/>
                </a:lnTo>
                <a:lnTo>
                  <a:pt x="462314" y="275255"/>
                </a:lnTo>
                <a:lnTo>
                  <a:pt x="467106" y="231875"/>
                </a:lnTo>
                <a:close/>
              </a:path>
              <a:path w="467360" h="464820">
                <a:moveTo>
                  <a:pt x="457200" y="294061"/>
                </a:moveTo>
                <a:lnTo>
                  <a:pt x="457200" y="244067"/>
                </a:lnTo>
                <a:lnTo>
                  <a:pt x="450124" y="286504"/>
                </a:lnTo>
                <a:lnTo>
                  <a:pt x="437311" y="324278"/>
                </a:lnTo>
                <a:lnTo>
                  <a:pt x="397218" y="385699"/>
                </a:lnTo>
                <a:lnTo>
                  <a:pt x="342411" y="428051"/>
                </a:lnTo>
                <a:lnTo>
                  <a:pt x="278385" y="451056"/>
                </a:lnTo>
                <a:lnTo>
                  <a:pt x="244630" y="455217"/>
                </a:lnTo>
                <a:lnTo>
                  <a:pt x="210630" y="454438"/>
                </a:lnTo>
                <a:lnTo>
                  <a:pt x="144641" y="437917"/>
                </a:lnTo>
                <a:lnTo>
                  <a:pt x="85910" y="401217"/>
                </a:lnTo>
                <a:lnTo>
                  <a:pt x="39929" y="344059"/>
                </a:lnTo>
                <a:lnTo>
                  <a:pt x="23437" y="307721"/>
                </a:lnTo>
                <a:lnTo>
                  <a:pt x="12192" y="266165"/>
                </a:lnTo>
                <a:lnTo>
                  <a:pt x="9906" y="243305"/>
                </a:lnTo>
                <a:lnTo>
                  <a:pt x="9906" y="293353"/>
                </a:lnTo>
                <a:lnTo>
                  <a:pt x="30661" y="346743"/>
                </a:lnTo>
                <a:lnTo>
                  <a:pt x="76136" y="405328"/>
                </a:lnTo>
                <a:lnTo>
                  <a:pt x="134325" y="443837"/>
                </a:lnTo>
                <a:lnTo>
                  <a:pt x="200083" y="462662"/>
                </a:lnTo>
                <a:lnTo>
                  <a:pt x="234193" y="464816"/>
                </a:lnTo>
                <a:lnTo>
                  <a:pt x="268265" y="462196"/>
                </a:lnTo>
                <a:lnTo>
                  <a:pt x="333725" y="442829"/>
                </a:lnTo>
                <a:lnTo>
                  <a:pt x="391316" y="404955"/>
                </a:lnTo>
                <a:lnTo>
                  <a:pt x="435895" y="348967"/>
                </a:lnTo>
                <a:lnTo>
                  <a:pt x="451696" y="314301"/>
                </a:lnTo>
                <a:lnTo>
                  <a:pt x="457200" y="29406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108839" y="2863595"/>
            <a:ext cx="621030" cy="978535"/>
          </a:xfrm>
          <a:custGeom>
            <a:avLst/>
            <a:gdLst/>
            <a:ahLst/>
            <a:cxnLst/>
            <a:rect l="l" t="t" r="r" b="b"/>
            <a:pathLst>
              <a:path w="621029" h="978535">
                <a:moveTo>
                  <a:pt x="127253" y="903732"/>
                </a:moveTo>
                <a:lnTo>
                  <a:pt x="127253" y="851154"/>
                </a:lnTo>
                <a:lnTo>
                  <a:pt x="0" y="914400"/>
                </a:lnTo>
                <a:lnTo>
                  <a:pt x="114299" y="971892"/>
                </a:lnTo>
                <a:lnTo>
                  <a:pt x="114299" y="903732"/>
                </a:lnTo>
                <a:lnTo>
                  <a:pt x="127253" y="903732"/>
                </a:lnTo>
                <a:close/>
              </a:path>
              <a:path w="621029" h="978535">
                <a:moveTo>
                  <a:pt x="609599" y="903732"/>
                </a:moveTo>
                <a:lnTo>
                  <a:pt x="114299" y="903732"/>
                </a:lnTo>
                <a:lnTo>
                  <a:pt x="114299" y="925830"/>
                </a:lnTo>
                <a:lnTo>
                  <a:pt x="598931" y="925830"/>
                </a:lnTo>
                <a:lnTo>
                  <a:pt x="598931" y="914400"/>
                </a:lnTo>
                <a:lnTo>
                  <a:pt x="609599" y="903732"/>
                </a:lnTo>
                <a:close/>
              </a:path>
              <a:path w="621029" h="978535">
                <a:moveTo>
                  <a:pt x="127253" y="978408"/>
                </a:moveTo>
                <a:lnTo>
                  <a:pt x="127253" y="925830"/>
                </a:lnTo>
                <a:lnTo>
                  <a:pt x="114299" y="925830"/>
                </a:lnTo>
                <a:lnTo>
                  <a:pt x="114299" y="971892"/>
                </a:lnTo>
                <a:lnTo>
                  <a:pt x="127253" y="978408"/>
                </a:lnTo>
                <a:close/>
              </a:path>
              <a:path w="621029" h="978535">
                <a:moveTo>
                  <a:pt x="621029" y="925830"/>
                </a:moveTo>
                <a:lnTo>
                  <a:pt x="621029" y="0"/>
                </a:lnTo>
                <a:lnTo>
                  <a:pt x="598931" y="0"/>
                </a:lnTo>
                <a:lnTo>
                  <a:pt x="598931" y="903732"/>
                </a:lnTo>
                <a:lnTo>
                  <a:pt x="609599" y="903732"/>
                </a:lnTo>
                <a:lnTo>
                  <a:pt x="609599" y="925830"/>
                </a:lnTo>
                <a:lnTo>
                  <a:pt x="621029" y="925830"/>
                </a:lnTo>
                <a:close/>
              </a:path>
              <a:path w="621029" h="978535">
                <a:moveTo>
                  <a:pt x="609599" y="925830"/>
                </a:moveTo>
                <a:lnTo>
                  <a:pt x="609599" y="903732"/>
                </a:lnTo>
                <a:lnTo>
                  <a:pt x="598931" y="914400"/>
                </a:lnTo>
                <a:lnTo>
                  <a:pt x="598931" y="925830"/>
                </a:lnTo>
                <a:lnTo>
                  <a:pt x="609599" y="92583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816993" y="2634995"/>
            <a:ext cx="127635" cy="914400"/>
          </a:xfrm>
          <a:custGeom>
            <a:avLst/>
            <a:gdLst/>
            <a:ahLst/>
            <a:cxnLst/>
            <a:rect l="l" t="t" r="r" b="b"/>
            <a:pathLst>
              <a:path w="127635" h="914400">
                <a:moveTo>
                  <a:pt x="127253" y="787907"/>
                </a:moveTo>
                <a:lnTo>
                  <a:pt x="0" y="787908"/>
                </a:lnTo>
                <a:lnTo>
                  <a:pt x="52577" y="893063"/>
                </a:lnTo>
                <a:lnTo>
                  <a:pt x="52577" y="800100"/>
                </a:lnTo>
                <a:lnTo>
                  <a:pt x="74675" y="800100"/>
                </a:lnTo>
                <a:lnTo>
                  <a:pt x="74675" y="891812"/>
                </a:lnTo>
                <a:lnTo>
                  <a:pt x="127253" y="787907"/>
                </a:lnTo>
                <a:close/>
              </a:path>
              <a:path w="127635" h="914400">
                <a:moveTo>
                  <a:pt x="74675" y="787908"/>
                </a:moveTo>
                <a:lnTo>
                  <a:pt x="74675" y="0"/>
                </a:lnTo>
                <a:lnTo>
                  <a:pt x="52577" y="0"/>
                </a:lnTo>
                <a:lnTo>
                  <a:pt x="52577" y="787908"/>
                </a:lnTo>
                <a:lnTo>
                  <a:pt x="74675" y="787908"/>
                </a:lnTo>
                <a:close/>
              </a:path>
              <a:path w="127635" h="914400">
                <a:moveTo>
                  <a:pt x="74675" y="891812"/>
                </a:moveTo>
                <a:lnTo>
                  <a:pt x="74675" y="800100"/>
                </a:lnTo>
                <a:lnTo>
                  <a:pt x="52577" y="800100"/>
                </a:lnTo>
                <a:lnTo>
                  <a:pt x="52577" y="893063"/>
                </a:lnTo>
                <a:lnTo>
                  <a:pt x="63246" y="914400"/>
                </a:lnTo>
                <a:lnTo>
                  <a:pt x="74675" y="8918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288171" y="2571750"/>
            <a:ext cx="3363595" cy="1217930"/>
          </a:xfrm>
          <a:custGeom>
            <a:avLst/>
            <a:gdLst/>
            <a:ahLst/>
            <a:cxnLst/>
            <a:rect l="l" t="t" r="r" b="b"/>
            <a:pathLst>
              <a:path w="3363595" h="1217929">
                <a:moveTo>
                  <a:pt x="124967" y="74676"/>
                </a:moveTo>
                <a:lnTo>
                  <a:pt x="124967" y="52578"/>
                </a:lnTo>
                <a:lnTo>
                  <a:pt x="0" y="52578"/>
                </a:lnTo>
                <a:lnTo>
                  <a:pt x="0" y="1217676"/>
                </a:lnTo>
                <a:lnTo>
                  <a:pt x="11429" y="1217676"/>
                </a:lnTo>
                <a:lnTo>
                  <a:pt x="11429" y="74676"/>
                </a:lnTo>
                <a:lnTo>
                  <a:pt x="22097" y="63246"/>
                </a:lnTo>
                <a:lnTo>
                  <a:pt x="22097" y="74676"/>
                </a:lnTo>
                <a:lnTo>
                  <a:pt x="124967" y="74676"/>
                </a:lnTo>
                <a:close/>
              </a:path>
              <a:path w="3363595" h="1217929">
                <a:moveTo>
                  <a:pt x="22097" y="74676"/>
                </a:moveTo>
                <a:lnTo>
                  <a:pt x="22097" y="63246"/>
                </a:lnTo>
                <a:lnTo>
                  <a:pt x="11429" y="74676"/>
                </a:lnTo>
                <a:lnTo>
                  <a:pt x="22097" y="74676"/>
                </a:lnTo>
                <a:close/>
              </a:path>
              <a:path w="3363595" h="1217929">
                <a:moveTo>
                  <a:pt x="22097" y="1195578"/>
                </a:moveTo>
                <a:lnTo>
                  <a:pt x="22097" y="74676"/>
                </a:lnTo>
                <a:lnTo>
                  <a:pt x="11429" y="74676"/>
                </a:lnTo>
                <a:lnTo>
                  <a:pt x="11429" y="1195578"/>
                </a:lnTo>
                <a:lnTo>
                  <a:pt x="22097" y="1195578"/>
                </a:lnTo>
                <a:close/>
              </a:path>
              <a:path w="3363595" h="1217929">
                <a:moveTo>
                  <a:pt x="3363467" y="1217676"/>
                </a:moveTo>
                <a:lnTo>
                  <a:pt x="3363467" y="1195578"/>
                </a:lnTo>
                <a:lnTo>
                  <a:pt x="11429" y="1195578"/>
                </a:lnTo>
                <a:lnTo>
                  <a:pt x="22097" y="1206246"/>
                </a:lnTo>
                <a:lnTo>
                  <a:pt x="22097" y="1217676"/>
                </a:lnTo>
                <a:lnTo>
                  <a:pt x="3363467" y="1217676"/>
                </a:lnTo>
                <a:close/>
              </a:path>
              <a:path w="3363595" h="1217929">
                <a:moveTo>
                  <a:pt x="22097" y="1217676"/>
                </a:moveTo>
                <a:lnTo>
                  <a:pt x="22097" y="1206246"/>
                </a:lnTo>
                <a:lnTo>
                  <a:pt x="11429" y="1195578"/>
                </a:lnTo>
                <a:lnTo>
                  <a:pt x="11429" y="1217676"/>
                </a:lnTo>
                <a:lnTo>
                  <a:pt x="22097" y="1217676"/>
                </a:lnTo>
                <a:close/>
              </a:path>
              <a:path w="3363595" h="1217929">
                <a:moveTo>
                  <a:pt x="239267" y="63246"/>
                </a:moveTo>
                <a:lnTo>
                  <a:pt x="112775" y="0"/>
                </a:lnTo>
                <a:lnTo>
                  <a:pt x="112775" y="52578"/>
                </a:lnTo>
                <a:lnTo>
                  <a:pt x="124967" y="52578"/>
                </a:lnTo>
                <a:lnTo>
                  <a:pt x="124967" y="121084"/>
                </a:lnTo>
                <a:lnTo>
                  <a:pt x="239267" y="63246"/>
                </a:lnTo>
                <a:close/>
              </a:path>
              <a:path w="3363595" h="1217929">
                <a:moveTo>
                  <a:pt x="124967" y="121084"/>
                </a:moveTo>
                <a:lnTo>
                  <a:pt x="124967" y="74676"/>
                </a:lnTo>
                <a:lnTo>
                  <a:pt x="112775" y="74676"/>
                </a:lnTo>
                <a:lnTo>
                  <a:pt x="112775" y="127254"/>
                </a:lnTo>
                <a:lnTo>
                  <a:pt x="124967" y="1210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3063373" y="1585470"/>
            <a:ext cx="4196715" cy="1234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baseline="-6944" dirty="0">
                <a:solidFill>
                  <a:srgbClr val="00339A"/>
                </a:solidFill>
                <a:latin typeface="楷体"/>
                <a:cs typeface="楷体"/>
              </a:rPr>
              <a:t>本原多项式</a:t>
            </a:r>
            <a:r>
              <a:rPr sz="3600" b="1" spc="-60" baseline="-6944" dirty="0">
                <a:solidFill>
                  <a:srgbClr val="00339A"/>
                </a:solidFill>
                <a:latin typeface="楷体"/>
                <a:cs typeface="楷体"/>
              </a:rPr>
              <a:t>：</a:t>
            </a:r>
            <a:r>
              <a:rPr sz="2800" i="1" spc="-40" dirty="0">
                <a:latin typeface="Times New Roman"/>
                <a:cs typeface="Times New Roman"/>
              </a:rPr>
              <a:t>p</a:t>
            </a:r>
            <a:r>
              <a:rPr sz="2800" spc="-40" dirty="0">
                <a:latin typeface="Times New Roman"/>
                <a:cs typeface="Times New Roman"/>
              </a:rPr>
              <a:t>(</a:t>
            </a:r>
            <a:r>
              <a:rPr sz="2800" i="1" spc="-40" dirty="0">
                <a:latin typeface="Times New Roman"/>
                <a:cs typeface="Times New Roman"/>
              </a:rPr>
              <a:t>x</a:t>
            </a:r>
            <a:r>
              <a:rPr sz="2800" spc="-40" dirty="0">
                <a:latin typeface="Times New Roman"/>
                <a:cs typeface="Times New Roman"/>
              </a:rPr>
              <a:t>)</a:t>
            </a:r>
            <a:r>
              <a:rPr sz="2800" spc="-254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Symbol"/>
                <a:cs typeface="Symbol"/>
              </a:rPr>
              <a:t></a:t>
            </a:r>
            <a:r>
              <a:rPr sz="2800" spc="-355" dirty="0">
                <a:latin typeface="Times New Roman"/>
                <a:cs typeface="Times New Roman"/>
              </a:rPr>
              <a:t> </a:t>
            </a:r>
            <a:r>
              <a:rPr sz="2800" spc="-95" dirty="0">
                <a:latin typeface="Times New Roman"/>
                <a:cs typeface="Times New Roman"/>
              </a:rPr>
              <a:t>(1</a:t>
            </a:r>
            <a:r>
              <a:rPr sz="2800" spc="-95" dirty="0">
                <a:latin typeface="Symbol"/>
                <a:cs typeface="Symbol"/>
              </a:rPr>
              <a:t></a:t>
            </a:r>
            <a:r>
              <a:rPr sz="2800" spc="-315" dirty="0">
                <a:latin typeface="Times New Roman"/>
                <a:cs typeface="Times New Roman"/>
              </a:rPr>
              <a:t> </a:t>
            </a:r>
            <a:r>
              <a:rPr sz="2800" i="1" spc="-10" dirty="0">
                <a:latin typeface="Times New Roman"/>
                <a:cs typeface="Times New Roman"/>
              </a:rPr>
              <a:t>x</a:t>
            </a:r>
            <a:r>
              <a:rPr sz="2400" spc="-15" baseline="43402" dirty="0">
                <a:latin typeface="Times New Roman"/>
                <a:cs typeface="Times New Roman"/>
              </a:rPr>
              <a:t>3</a:t>
            </a:r>
            <a:r>
              <a:rPr sz="2400" spc="165" baseline="43402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Symbol"/>
                <a:cs typeface="Symbol"/>
              </a:rPr>
              <a:t></a:t>
            </a:r>
            <a:r>
              <a:rPr sz="2800" spc="-310" dirty="0">
                <a:latin typeface="Times New Roman"/>
                <a:cs typeface="Times New Roman"/>
              </a:rPr>
              <a:t> </a:t>
            </a:r>
            <a:r>
              <a:rPr sz="2800" i="1" spc="15" dirty="0">
                <a:latin typeface="Times New Roman"/>
                <a:cs typeface="Times New Roman"/>
              </a:rPr>
              <a:t>x</a:t>
            </a:r>
            <a:r>
              <a:rPr sz="2400" spc="22" baseline="43402" dirty="0">
                <a:latin typeface="Times New Roman"/>
                <a:cs typeface="Times New Roman"/>
              </a:rPr>
              <a:t>4</a:t>
            </a:r>
            <a:r>
              <a:rPr sz="2400" spc="-330" baseline="43402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)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850">
              <a:latin typeface="Times New Roman"/>
              <a:cs typeface="Times New Roman"/>
            </a:endParaRPr>
          </a:p>
          <a:p>
            <a:pPr marL="708025">
              <a:lnSpc>
                <a:spcPct val="100000"/>
              </a:lnSpc>
              <a:tabLst>
                <a:tab pos="1927225" algn="l"/>
                <a:tab pos="3451225" algn="l"/>
              </a:tabLst>
            </a:pPr>
            <a:r>
              <a:rPr sz="2400" i="1" dirty="0">
                <a:latin typeface="Times New Roman"/>
                <a:cs typeface="Times New Roman"/>
              </a:rPr>
              <a:t>a</a:t>
            </a:r>
            <a:r>
              <a:rPr sz="2400" baseline="-20833" dirty="0">
                <a:latin typeface="Times New Roman"/>
                <a:cs typeface="Times New Roman"/>
              </a:rPr>
              <a:t>3	</a:t>
            </a:r>
            <a:r>
              <a:rPr sz="2400" i="1" dirty="0">
                <a:latin typeface="Times New Roman"/>
                <a:cs typeface="Times New Roman"/>
              </a:rPr>
              <a:t>a</a:t>
            </a:r>
            <a:r>
              <a:rPr sz="2400" baseline="-20833" dirty="0">
                <a:latin typeface="Times New Roman"/>
                <a:cs typeface="Times New Roman"/>
              </a:rPr>
              <a:t>2	</a:t>
            </a:r>
            <a:r>
              <a:rPr sz="2400" i="1" dirty="0">
                <a:latin typeface="Times New Roman"/>
                <a:cs typeface="Times New Roman"/>
              </a:rPr>
              <a:t>a</a:t>
            </a:r>
            <a:r>
              <a:rPr sz="2400" baseline="-20833" dirty="0">
                <a:latin typeface="Times New Roman"/>
                <a:cs typeface="Times New Roman"/>
              </a:rPr>
              <a:t>1</a:t>
            </a:r>
            <a:endParaRPr sz="2400" baseline="-20833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 spc="-5" dirty="0"/>
              <a:t>20</a:t>
            </a:fld>
            <a:endParaRPr spc="-5" dirty="0"/>
          </a:p>
        </p:txBody>
      </p:sp>
      <p:sp>
        <p:nvSpPr>
          <p:cNvPr id="33" name="object 33"/>
          <p:cNvSpPr txBox="1"/>
          <p:nvPr/>
        </p:nvSpPr>
        <p:spPr>
          <a:xfrm>
            <a:off x="1386973" y="4298695"/>
            <a:ext cx="20510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baseline="-6944" dirty="0">
                <a:solidFill>
                  <a:srgbClr val="006500"/>
                </a:solidFill>
                <a:latin typeface="楷体"/>
                <a:cs typeface="楷体"/>
              </a:rPr>
              <a:t>初态</a:t>
            </a:r>
            <a:r>
              <a:rPr sz="3600" b="1" spc="-247" baseline="-6944" dirty="0">
                <a:solidFill>
                  <a:srgbClr val="006500"/>
                </a:solidFill>
                <a:latin typeface="楷体"/>
                <a:cs typeface="楷体"/>
              </a:rPr>
              <a:t>：</a:t>
            </a:r>
            <a:r>
              <a:rPr sz="2400" i="1" spc="-165" dirty="0">
                <a:latin typeface="Times New Roman"/>
                <a:cs typeface="Times New Roman"/>
              </a:rPr>
              <a:t>a</a:t>
            </a:r>
            <a:r>
              <a:rPr sz="2400" i="1" spc="-380" dirty="0">
                <a:latin typeface="Times New Roman"/>
                <a:cs typeface="Times New Roman"/>
              </a:rPr>
              <a:t> </a:t>
            </a:r>
            <a:r>
              <a:rPr sz="2100" baseline="-23809" dirty="0">
                <a:latin typeface="Times New Roman"/>
                <a:cs typeface="Times New Roman"/>
              </a:rPr>
              <a:t>4</a:t>
            </a:r>
            <a:r>
              <a:rPr sz="2100" spc="-172" baseline="-23809" dirty="0">
                <a:latin typeface="Times New Roman"/>
                <a:cs typeface="Times New Roman"/>
              </a:rPr>
              <a:t> </a:t>
            </a:r>
            <a:r>
              <a:rPr sz="2400" i="1" spc="90" dirty="0">
                <a:latin typeface="Times New Roman"/>
                <a:cs typeface="Times New Roman"/>
              </a:rPr>
              <a:t>a</a:t>
            </a:r>
            <a:r>
              <a:rPr sz="2100" spc="135" baseline="-23809" dirty="0">
                <a:latin typeface="Times New Roman"/>
                <a:cs typeface="Times New Roman"/>
              </a:rPr>
              <a:t>3</a:t>
            </a:r>
            <a:r>
              <a:rPr sz="2100" spc="-240" baseline="-23809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a</a:t>
            </a:r>
            <a:r>
              <a:rPr sz="2400" i="1" spc="-380" dirty="0">
                <a:latin typeface="Times New Roman"/>
                <a:cs typeface="Times New Roman"/>
              </a:rPr>
              <a:t> </a:t>
            </a:r>
            <a:r>
              <a:rPr sz="2100" baseline="-23809" dirty="0">
                <a:latin typeface="Times New Roman"/>
                <a:cs typeface="Times New Roman"/>
              </a:rPr>
              <a:t>2</a:t>
            </a:r>
            <a:r>
              <a:rPr sz="2100" spc="-165" baseline="-23809" dirty="0">
                <a:latin typeface="Times New Roman"/>
                <a:cs typeface="Times New Roman"/>
              </a:rPr>
              <a:t> </a:t>
            </a:r>
            <a:r>
              <a:rPr sz="2400" i="1" spc="25" dirty="0">
                <a:latin typeface="Times New Roman"/>
                <a:cs typeface="Times New Roman"/>
              </a:rPr>
              <a:t>a</a:t>
            </a:r>
            <a:r>
              <a:rPr sz="2100" spc="37" baseline="-23809" dirty="0">
                <a:latin typeface="Times New Roman"/>
                <a:cs typeface="Times New Roman"/>
              </a:rPr>
              <a:t>1</a:t>
            </a:r>
            <a:endParaRPr sz="2100" baseline="-23809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273173" y="4339082"/>
            <a:ext cx="399287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D1813"/>
                </a:solidFill>
                <a:latin typeface="楷体"/>
                <a:cs typeface="楷体"/>
              </a:rPr>
              <a:t>输出序列</a:t>
            </a:r>
            <a:r>
              <a:rPr sz="2400" b="1" spc="-30" dirty="0">
                <a:solidFill>
                  <a:srgbClr val="FD1813"/>
                </a:solidFill>
                <a:latin typeface="楷体"/>
                <a:cs typeface="楷体"/>
              </a:rPr>
              <a:t>：</a:t>
            </a:r>
            <a:r>
              <a:rPr sz="3600" spc="-44" baseline="1157" dirty="0">
                <a:latin typeface="Times New Roman"/>
                <a:cs typeface="Times New Roman"/>
              </a:rPr>
              <a:t>(100110101111000)</a:t>
            </a:r>
            <a:endParaRPr sz="3600" baseline="1157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2579" y="694436"/>
            <a:ext cx="324040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>
                <a:latin typeface="Arial"/>
                <a:cs typeface="Arial"/>
              </a:rPr>
              <a:t>m</a:t>
            </a:r>
            <a:r>
              <a:rPr spc="-5" dirty="0"/>
              <a:t>序列密码的破译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 spc="-5" dirty="0"/>
              <a:t>21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4405102" y="4009392"/>
            <a:ext cx="51752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i="1" spc="-7" baseline="13888" dirty="0">
                <a:latin typeface="Times New Roman"/>
                <a:cs typeface="Times New Roman"/>
              </a:rPr>
              <a:t>z </a:t>
            </a:r>
            <a:r>
              <a:rPr sz="1600" spc="5" dirty="0">
                <a:latin typeface="Times New Roman"/>
                <a:cs typeface="Times New Roman"/>
              </a:rPr>
              <a:t>2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i="1" spc="5" dirty="0">
                <a:latin typeface="Times New Roman"/>
                <a:cs typeface="Times New Roman"/>
              </a:rPr>
              <a:t>n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38127" y="3917952"/>
            <a:ext cx="195643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7505" algn="l"/>
                <a:tab pos="793115" algn="l"/>
              </a:tabLst>
            </a:pPr>
            <a:r>
              <a:rPr sz="2800" i="1" spc="-5" dirty="0">
                <a:latin typeface="Times New Roman"/>
                <a:cs typeface="Times New Roman"/>
              </a:rPr>
              <a:t>z	</a:t>
            </a:r>
            <a:r>
              <a:rPr sz="2800" dirty="0">
                <a:latin typeface="Symbol"/>
                <a:cs typeface="Symbol"/>
              </a:rPr>
              <a:t>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i="1" spc="-5" dirty="0">
                <a:latin typeface="Times New Roman"/>
                <a:cs typeface="Times New Roman"/>
              </a:rPr>
              <a:t>z </a:t>
            </a:r>
            <a:r>
              <a:rPr sz="2400" spc="7" baseline="-24305" dirty="0">
                <a:latin typeface="Times New Roman"/>
                <a:cs typeface="Times New Roman"/>
              </a:rPr>
              <a:t>1 </a:t>
            </a:r>
            <a:r>
              <a:rPr sz="2800" i="1" spc="-5" dirty="0">
                <a:latin typeface="Times New Roman"/>
                <a:cs typeface="Times New Roman"/>
              </a:rPr>
              <a:t>z </a:t>
            </a:r>
            <a:r>
              <a:rPr sz="2400" spc="7" baseline="-24305" dirty="0">
                <a:latin typeface="Times New Roman"/>
                <a:cs typeface="Times New Roman"/>
              </a:rPr>
              <a:t>2</a:t>
            </a:r>
            <a:r>
              <a:rPr sz="2400" spc="254" baseline="-2430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MT Extra"/>
                <a:cs typeface="MT Extra"/>
              </a:rPr>
              <a:t></a:t>
            </a:r>
            <a:endParaRPr sz="2800">
              <a:latin typeface="MT Extra"/>
              <a:cs typeface="MT Extr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94999" y="2110232"/>
            <a:ext cx="58470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新宋体"/>
                <a:cs typeface="新宋体"/>
              </a:rPr>
              <a:t>设敌手知道一段长为2n的明密文对，即已知</a:t>
            </a:r>
            <a:endParaRPr sz="2400">
              <a:latin typeface="新宋体"/>
              <a:cs typeface="新宋体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121118" y="2713992"/>
            <a:ext cx="54038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i="1" baseline="13888" dirty="0">
                <a:latin typeface="Times New Roman"/>
                <a:cs typeface="Times New Roman"/>
              </a:rPr>
              <a:t>x </a:t>
            </a:r>
            <a:r>
              <a:rPr sz="1600" spc="5" dirty="0">
                <a:latin typeface="Times New Roman"/>
                <a:cs typeface="Times New Roman"/>
              </a:rPr>
              <a:t>2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i="1" spc="5" dirty="0">
                <a:latin typeface="Times New Roman"/>
                <a:cs typeface="Times New Roman"/>
              </a:rPr>
              <a:t>n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59413" y="2622552"/>
            <a:ext cx="203771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81635" algn="l"/>
                <a:tab pos="827405" algn="l"/>
              </a:tabLst>
            </a:pPr>
            <a:r>
              <a:rPr sz="2800" i="1" dirty="0">
                <a:latin typeface="Times New Roman"/>
                <a:cs typeface="Times New Roman"/>
              </a:rPr>
              <a:t>x	</a:t>
            </a:r>
            <a:r>
              <a:rPr sz="2800" dirty="0">
                <a:latin typeface="Symbol"/>
                <a:cs typeface="Symbol"/>
              </a:rPr>
              <a:t>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i="1" dirty="0">
                <a:latin typeface="Times New Roman"/>
                <a:cs typeface="Times New Roman"/>
              </a:rPr>
              <a:t>x </a:t>
            </a:r>
            <a:r>
              <a:rPr sz="2400" spc="7" baseline="-24305" dirty="0">
                <a:latin typeface="Times New Roman"/>
                <a:cs typeface="Times New Roman"/>
              </a:rPr>
              <a:t>1 </a:t>
            </a:r>
            <a:r>
              <a:rPr sz="2800" i="1" dirty="0">
                <a:latin typeface="Times New Roman"/>
                <a:cs typeface="Times New Roman"/>
              </a:rPr>
              <a:t>x </a:t>
            </a:r>
            <a:r>
              <a:rPr sz="2400" spc="7" baseline="-24305" dirty="0">
                <a:latin typeface="Times New Roman"/>
                <a:cs typeface="Times New Roman"/>
              </a:rPr>
              <a:t>2</a:t>
            </a:r>
            <a:r>
              <a:rPr sz="2400" spc="315" baseline="-2430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MT Extra"/>
                <a:cs typeface="MT Extra"/>
              </a:rPr>
              <a:t></a:t>
            </a:r>
            <a:endParaRPr sz="2800">
              <a:latin typeface="MT Extra"/>
              <a:cs typeface="MT Extr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723913" y="2713992"/>
            <a:ext cx="53086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i="1" baseline="13888" dirty="0">
                <a:latin typeface="Times New Roman"/>
                <a:cs typeface="Times New Roman"/>
              </a:rPr>
              <a:t>y </a:t>
            </a:r>
            <a:r>
              <a:rPr sz="1600" spc="5" dirty="0">
                <a:latin typeface="Times New Roman"/>
                <a:cs typeface="Times New Roman"/>
              </a:rPr>
              <a:t>2</a:t>
            </a:r>
            <a:r>
              <a:rPr sz="1600" spc="-75" dirty="0">
                <a:latin typeface="Times New Roman"/>
                <a:cs typeface="Times New Roman"/>
              </a:rPr>
              <a:t> </a:t>
            </a:r>
            <a:r>
              <a:rPr sz="1600" i="1" spc="5" dirty="0">
                <a:latin typeface="Times New Roman"/>
                <a:cs typeface="Times New Roman"/>
              </a:rPr>
              <a:t>n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460625" y="2622552"/>
            <a:ext cx="204025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74015" algn="l"/>
                <a:tab pos="824865" algn="l"/>
              </a:tabLst>
            </a:pPr>
            <a:r>
              <a:rPr sz="2800" i="1" dirty="0">
                <a:latin typeface="Times New Roman"/>
                <a:cs typeface="Times New Roman"/>
              </a:rPr>
              <a:t>y	</a:t>
            </a:r>
            <a:r>
              <a:rPr sz="2800" dirty="0">
                <a:latin typeface="Symbol"/>
                <a:cs typeface="Symbol"/>
              </a:rPr>
              <a:t>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i="1" dirty="0">
                <a:latin typeface="Times New Roman"/>
                <a:cs typeface="Times New Roman"/>
              </a:rPr>
              <a:t>y </a:t>
            </a:r>
            <a:r>
              <a:rPr sz="2400" spc="7" baseline="-24305" dirty="0">
                <a:latin typeface="Times New Roman"/>
                <a:cs typeface="Times New Roman"/>
              </a:rPr>
              <a:t>1 </a:t>
            </a:r>
            <a:r>
              <a:rPr sz="2800" i="1" dirty="0">
                <a:latin typeface="Times New Roman"/>
                <a:cs typeface="Times New Roman"/>
              </a:rPr>
              <a:t>y </a:t>
            </a:r>
            <a:r>
              <a:rPr sz="2400" spc="7" baseline="-24305" dirty="0">
                <a:latin typeface="Times New Roman"/>
                <a:cs typeface="Times New Roman"/>
              </a:rPr>
              <a:t>2</a:t>
            </a:r>
            <a:r>
              <a:rPr sz="2400" spc="382" baseline="-2430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MT Extra"/>
                <a:cs typeface="MT Extra"/>
              </a:rPr>
              <a:t></a:t>
            </a:r>
            <a:endParaRPr sz="2800">
              <a:latin typeface="MT Extra"/>
              <a:cs typeface="MT Extr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63173" y="3516121"/>
            <a:ext cx="46221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0065"/>
                </a:solidFill>
                <a:latin typeface="新宋体"/>
                <a:cs typeface="新宋体"/>
              </a:rPr>
              <a:t>于是可求出一段长为2n的密钥序列</a:t>
            </a:r>
            <a:endParaRPr sz="2400">
              <a:latin typeface="新宋体"/>
              <a:cs typeface="新宋体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463173" y="4598161"/>
            <a:ext cx="6369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0000FF"/>
                </a:solidFill>
                <a:latin typeface="宋体"/>
                <a:cs typeface="宋体"/>
              </a:rPr>
              <a:t>其中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209165" y="5136895"/>
            <a:ext cx="1358265" cy="4095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346075" algn="l"/>
                <a:tab pos="1112520" algn="l"/>
              </a:tabLst>
            </a:pPr>
            <a:r>
              <a:rPr sz="2500" spc="10" dirty="0">
                <a:latin typeface="Symbol"/>
                <a:cs typeface="Symbol"/>
              </a:rPr>
              <a:t></a:t>
            </a:r>
            <a:r>
              <a:rPr sz="2500" spc="10" dirty="0">
                <a:latin typeface="Times New Roman"/>
                <a:cs typeface="Times New Roman"/>
              </a:rPr>
              <a:t>	</a:t>
            </a:r>
            <a:r>
              <a:rPr sz="2500" i="1" spc="5" dirty="0">
                <a:latin typeface="Times New Roman"/>
                <a:cs typeface="Times New Roman"/>
              </a:rPr>
              <a:t>x</a:t>
            </a:r>
            <a:r>
              <a:rPr sz="2500" i="1" spc="-370" dirty="0">
                <a:latin typeface="Times New Roman"/>
                <a:cs typeface="Times New Roman"/>
              </a:rPr>
              <a:t> </a:t>
            </a:r>
            <a:r>
              <a:rPr sz="2175" i="1" spc="7" baseline="-24904" dirty="0">
                <a:latin typeface="Times New Roman"/>
                <a:cs typeface="Times New Roman"/>
              </a:rPr>
              <a:t>i </a:t>
            </a:r>
            <a:r>
              <a:rPr sz="2175" i="1" spc="367" baseline="-24904" dirty="0">
                <a:latin typeface="Times New Roman"/>
                <a:cs typeface="Times New Roman"/>
              </a:rPr>
              <a:t> </a:t>
            </a:r>
            <a:r>
              <a:rPr sz="2500" spc="15" dirty="0">
                <a:latin typeface="Symbol"/>
                <a:cs typeface="Symbol"/>
              </a:rPr>
              <a:t></a:t>
            </a:r>
            <a:r>
              <a:rPr sz="2500" spc="15" dirty="0">
                <a:latin typeface="Times New Roman"/>
                <a:cs typeface="Times New Roman"/>
              </a:rPr>
              <a:t>	</a:t>
            </a:r>
            <a:r>
              <a:rPr sz="2500" i="1" spc="5" dirty="0">
                <a:latin typeface="Times New Roman"/>
                <a:cs typeface="Times New Roman"/>
              </a:rPr>
              <a:t>y</a:t>
            </a:r>
            <a:r>
              <a:rPr sz="2500" i="1" spc="-395" dirty="0">
                <a:latin typeface="Times New Roman"/>
                <a:cs typeface="Times New Roman"/>
              </a:rPr>
              <a:t> </a:t>
            </a:r>
            <a:r>
              <a:rPr sz="2175" i="1" spc="7" baseline="-24904" dirty="0">
                <a:latin typeface="Times New Roman"/>
                <a:cs typeface="Times New Roman"/>
              </a:rPr>
              <a:t>i</a:t>
            </a:r>
            <a:endParaRPr sz="2175" baseline="-24904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156622" y="5136895"/>
            <a:ext cx="2922905" cy="4095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399415" algn="l"/>
                <a:tab pos="734060" algn="l"/>
                <a:tab pos="1480820" algn="l"/>
              </a:tabLst>
            </a:pPr>
            <a:r>
              <a:rPr sz="2500" i="1" spc="5" dirty="0">
                <a:latin typeface="Times New Roman"/>
                <a:cs typeface="Times New Roman"/>
              </a:rPr>
              <a:t>y</a:t>
            </a:r>
            <a:r>
              <a:rPr sz="2500" i="1" spc="-325" dirty="0">
                <a:latin typeface="Times New Roman"/>
                <a:cs typeface="Times New Roman"/>
              </a:rPr>
              <a:t> </a:t>
            </a:r>
            <a:r>
              <a:rPr sz="2175" i="1" spc="7" baseline="-24904" dirty="0">
                <a:latin typeface="Times New Roman"/>
                <a:cs typeface="Times New Roman"/>
              </a:rPr>
              <a:t>i	</a:t>
            </a:r>
            <a:r>
              <a:rPr sz="2500" spc="10" dirty="0">
                <a:latin typeface="Symbol"/>
                <a:cs typeface="Symbol"/>
              </a:rPr>
              <a:t></a:t>
            </a:r>
            <a:r>
              <a:rPr sz="2500" spc="10" dirty="0">
                <a:latin typeface="Times New Roman"/>
                <a:cs typeface="Times New Roman"/>
              </a:rPr>
              <a:t>	</a:t>
            </a:r>
            <a:r>
              <a:rPr sz="2500" i="1" spc="5" dirty="0">
                <a:latin typeface="Times New Roman"/>
                <a:cs typeface="Times New Roman"/>
              </a:rPr>
              <a:t>x</a:t>
            </a:r>
            <a:r>
              <a:rPr sz="2500" i="1" spc="-370" dirty="0">
                <a:latin typeface="Times New Roman"/>
                <a:cs typeface="Times New Roman"/>
              </a:rPr>
              <a:t> </a:t>
            </a:r>
            <a:r>
              <a:rPr sz="2175" i="1" spc="7" baseline="-24904" dirty="0">
                <a:latin typeface="Times New Roman"/>
                <a:cs typeface="Times New Roman"/>
              </a:rPr>
              <a:t>i </a:t>
            </a:r>
            <a:r>
              <a:rPr sz="2175" i="1" spc="359" baseline="-24904" dirty="0">
                <a:latin typeface="Times New Roman"/>
                <a:cs typeface="Times New Roman"/>
              </a:rPr>
              <a:t> </a:t>
            </a:r>
            <a:r>
              <a:rPr sz="2500" spc="15" dirty="0">
                <a:latin typeface="Symbol"/>
                <a:cs typeface="Symbol"/>
              </a:rPr>
              <a:t></a:t>
            </a:r>
            <a:r>
              <a:rPr sz="2500" spc="15" dirty="0">
                <a:latin typeface="Times New Roman"/>
                <a:cs typeface="Times New Roman"/>
              </a:rPr>
              <a:t>	</a:t>
            </a:r>
            <a:r>
              <a:rPr sz="2500" i="1" spc="5" dirty="0">
                <a:latin typeface="Times New Roman"/>
                <a:cs typeface="Times New Roman"/>
              </a:rPr>
              <a:t>z</a:t>
            </a:r>
            <a:r>
              <a:rPr sz="2500" i="1" spc="-335" dirty="0">
                <a:latin typeface="Times New Roman"/>
                <a:cs typeface="Times New Roman"/>
              </a:rPr>
              <a:t> </a:t>
            </a:r>
            <a:r>
              <a:rPr sz="2175" i="1" spc="7" baseline="-24904" dirty="0">
                <a:latin typeface="Times New Roman"/>
                <a:cs typeface="Times New Roman"/>
              </a:rPr>
              <a:t>i</a:t>
            </a:r>
            <a:r>
              <a:rPr sz="2175" i="1" spc="142" baseline="-24904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,</a:t>
            </a:r>
            <a:r>
              <a:rPr sz="2500" spc="-229" dirty="0">
                <a:latin typeface="Times New Roman"/>
                <a:cs typeface="Times New Roman"/>
              </a:rPr>
              <a:t> </a:t>
            </a:r>
            <a:r>
              <a:rPr sz="2500" spc="20" dirty="0">
                <a:latin typeface="宋体"/>
                <a:cs typeface="宋体"/>
              </a:rPr>
              <a:t>可得 </a:t>
            </a:r>
            <a:r>
              <a:rPr sz="2500" i="1" spc="5" dirty="0">
                <a:latin typeface="Times New Roman"/>
                <a:cs typeface="Times New Roman"/>
              </a:rPr>
              <a:t>z</a:t>
            </a:r>
            <a:r>
              <a:rPr sz="2500" i="1" spc="-340" dirty="0">
                <a:latin typeface="Times New Roman"/>
                <a:cs typeface="Times New Roman"/>
              </a:rPr>
              <a:t> </a:t>
            </a:r>
            <a:r>
              <a:rPr sz="2175" i="1" spc="7" baseline="-24904" dirty="0">
                <a:latin typeface="Times New Roman"/>
                <a:cs typeface="Times New Roman"/>
              </a:rPr>
              <a:t>i</a:t>
            </a:r>
            <a:endParaRPr sz="2175" baseline="-24904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82579" y="694436"/>
            <a:ext cx="391858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spc="-5" dirty="0">
                <a:latin typeface="Arial"/>
                <a:cs typeface="Arial"/>
              </a:rPr>
              <a:t>m</a:t>
            </a:r>
            <a:r>
              <a:rPr sz="3200" b="1" spc="-5" dirty="0">
                <a:latin typeface="黑体"/>
                <a:cs typeface="黑体"/>
              </a:rPr>
              <a:t>序列密码的破译</a:t>
            </a:r>
            <a:r>
              <a:rPr sz="3200" b="1" spc="-10" dirty="0">
                <a:latin typeface="Arial"/>
                <a:cs typeface="Arial"/>
              </a:rPr>
              <a:t>(</a:t>
            </a:r>
            <a:r>
              <a:rPr sz="3200" b="1" spc="-5" dirty="0">
                <a:latin typeface="黑体"/>
                <a:cs typeface="黑体"/>
              </a:rPr>
              <a:t>续</a:t>
            </a:r>
            <a:r>
              <a:rPr sz="3200" b="1" spc="-5" dirty="0">
                <a:latin typeface="Arial"/>
                <a:cs typeface="Arial"/>
              </a:rPr>
              <a:t>)</a:t>
            </a:r>
            <a:endParaRPr sz="3200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 spc="-5" dirty="0"/>
              <a:t>22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1503559" y="6146802"/>
            <a:ext cx="5224780" cy="470534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4350" i="1" spc="97" baseline="14367" dirty="0">
                <a:latin typeface="Times New Roman"/>
                <a:cs typeface="Times New Roman"/>
              </a:rPr>
              <a:t>a</a:t>
            </a:r>
            <a:r>
              <a:rPr sz="1650" i="1" spc="65" dirty="0">
                <a:latin typeface="Times New Roman"/>
                <a:cs typeface="Times New Roman"/>
              </a:rPr>
              <a:t>h</a:t>
            </a:r>
            <a:r>
              <a:rPr sz="1650" spc="65" dirty="0">
                <a:latin typeface="Symbol"/>
                <a:cs typeface="Symbol"/>
              </a:rPr>
              <a:t></a:t>
            </a:r>
            <a:r>
              <a:rPr sz="1650" i="1" spc="65" dirty="0">
                <a:latin typeface="Times New Roman"/>
                <a:cs typeface="Times New Roman"/>
              </a:rPr>
              <a:t>n </a:t>
            </a:r>
            <a:r>
              <a:rPr sz="4350" spc="15" baseline="14367" dirty="0">
                <a:latin typeface="Symbol"/>
                <a:cs typeface="Symbol"/>
              </a:rPr>
              <a:t></a:t>
            </a:r>
            <a:r>
              <a:rPr sz="4350" spc="15" baseline="14367" dirty="0">
                <a:latin typeface="Times New Roman"/>
                <a:cs typeface="Times New Roman"/>
              </a:rPr>
              <a:t> </a:t>
            </a:r>
            <a:r>
              <a:rPr sz="4350" i="1" spc="22" baseline="14367" dirty="0">
                <a:latin typeface="Times New Roman"/>
                <a:cs typeface="Times New Roman"/>
              </a:rPr>
              <a:t>c</a:t>
            </a:r>
            <a:r>
              <a:rPr sz="1650" spc="15" dirty="0">
                <a:latin typeface="Times New Roman"/>
                <a:cs typeface="Times New Roman"/>
              </a:rPr>
              <a:t>1</a:t>
            </a:r>
            <a:r>
              <a:rPr sz="4350" i="1" spc="22" baseline="14367" dirty="0">
                <a:latin typeface="Times New Roman"/>
                <a:cs typeface="Times New Roman"/>
              </a:rPr>
              <a:t>a</a:t>
            </a:r>
            <a:r>
              <a:rPr sz="1650" i="1" spc="15" dirty="0">
                <a:latin typeface="Times New Roman"/>
                <a:cs typeface="Times New Roman"/>
              </a:rPr>
              <a:t>h</a:t>
            </a:r>
            <a:r>
              <a:rPr sz="1650" spc="15" dirty="0">
                <a:latin typeface="Symbol"/>
                <a:cs typeface="Symbol"/>
              </a:rPr>
              <a:t></a:t>
            </a:r>
            <a:r>
              <a:rPr sz="1650" i="1" spc="15" dirty="0">
                <a:latin typeface="Times New Roman"/>
                <a:cs typeface="Times New Roman"/>
              </a:rPr>
              <a:t>n</a:t>
            </a:r>
            <a:r>
              <a:rPr sz="1650" spc="15" dirty="0">
                <a:latin typeface="Symbol"/>
                <a:cs typeface="Symbol"/>
              </a:rPr>
              <a:t></a:t>
            </a:r>
            <a:r>
              <a:rPr sz="1650" spc="15" dirty="0">
                <a:latin typeface="Times New Roman"/>
                <a:cs typeface="Times New Roman"/>
              </a:rPr>
              <a:t>1 </a:t>
            </a:r>
            <a:r>
              <a:rPr sz="4350" spc="22" baseline="14367" dirty="0">
                <a:latin typeface="Symbol"/>
                <a:cs typeface="Symbol"/>
              </a:rPr>
              <a:t></a:t>
            </a:r>
            <a:r>
              <a:rPr sz="4350" spc="22" baseline="14367" dirty="0">
                <a:latin typeface="Times New Roman"/>
                <a:cs typeface="Times New Roman"/>
              </a:rPr>
              <a:t> </a:t>
            </a:r>
            <a:r>
              <a:rPr sz="4350" i="1" spc="120" baseline="14367" dirty="0">
                <a:latin typeface="Times New Roman"/>
                <a:cs typeface="Times New Roman"/>
              </a:rPr>
              <a:t>c</a:t>
            </a:r>
            <a:r>
              <a:rPr sz="1650" spc="80" dirty="0">
                <a:latin typeface="Times New Roman"/>
                <a:cs typeface="Times New Roman"/>
              </a:rPr>
              <a:t>2</a:t>
            </a:r>
            <a:r>
              <a:rPr sz="4350" i="1" spc="120" baseline="14367" dirty="0">
                <a:latin typeface="Times New Roman"/>
                <a:cs typeface="Times New Roman"/>
              </a:rPr>
              <a:t>a</a:t>
            </a:r>
            <a:r>
              <a:rPr sz="1650" i="1" spc="80" dirty="0">
                <a:latin typeface="Times New Roman"/>
                <a:cs typeface="Times New Roman"/>
              </a:rPr>
              <a:t>h</a:t>
            </a:r>
            <a:r>
              <a:rPr sz="1650" spc="80" dirty="0">
                <a:latin typeface="Symbol"/>
                <a:cs typeface="Symbol"/>
              </a:rPr>
              <a:t></a:t>
            </a:r>
            <a:r>
              <a:rPr sz="1650" i="1" spc="80" dirty="0">
                <a:latin typeface="Times New Roman"/>
                <a:cs typeface="Times New Roman"/>
              </a:rPr>
              <a:t>n</a:t>
            </a:r>
            <a:r>
              <a:rPr sz="1650" spc="80" dirty="0">
                <a:latin typeface="Symbol"/>
                <a:cs typeface="Symbol"/>
              </a:rPr>
              <a:t></a:t>
            </a:r>
            <a:r>
              <a:rPr sz="1650" spc="80" dirty="0">
                <a:latin typeface="Times New Roman"/>
                <a:cs typeface="Times New Roman"/>
              </a:rPr>
              <a:t>2 </a:t>
            </a:r>
            <a:r>
              <a:rPr sz="4350" spc="240" baseline="14367" dirty="0">
                <a:latin typeface="Symbol"/>
                <a:cs typeface="Symbol"/>
              </a:rPr>
              <a:t></a:t>
            </a:r>
            <a:r>
              <a:rPr sz="4350" spc="240" baseline="14367" dirty="0">
                <a:latin typeface="MT Extra"/>
                <a:cs typeface="MT Extra"/>
              </a:rPr>
              <a:t></a:t>
            </a:r>
            <a:r>
              <a:rPr sz="4350" spc="240" baseline="14367" dirty="0">
                <a:latin typeface="Symbol"/>
                <a:cs typeface="Symbol"/>
              </a:rPr>
              <a:t></a:t>
            </a:r>
            <a:r>
              <a:rPr sz="4350" spc="-412" baseline="14367" dirty="0">
                <a:latin typeface="Times New Roman"/>
                <a:cs typeface="Times New Roman"/>
              </a:rPr>
              <a:t> </a:t>
            </a:r>
            <a:r>
              <a:rPr sz="4350" i="1" spc="67" baseline="14367" dirty="0">
                <a:latin typeface="Times New Roman"/>
                <a:cs typeface="Times New Roman"/>
              </a:rPr>
              <a:t>c</a:t>
            </a:r>
            <a:r>
              <a:rPr sz="1650" i="1" spc="45" dirty="0">
                <a:latin typeface="Times New Roman"/>
                <a:cs typeface="Times New Roman"/>
              </a:rPr>
              <a:t>n</a:t>
            </a:r>
            <a:r>
              <a:rPr sz="4350" i="1" spc="67" baseline="14367" dirty="0">
                <a:latin typeface="Times New Roman"/>
                <a:cs typeface="Times New Roman"/>
              </a:rPr>
              <a:t>a</a:t>
            </a:r>
            <a:r>
              <a:rPr sz="1650" i="1" spc="45" dirty="0">
                <a:latin typeface="Times New Roman"/>
                <a:cs typeface="Times New Roman"/>
              </a:rPr>
              <a:t>h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39552" y="1584995"/>
            <a:ext cx="6990080" cy="1391920"/>
          </a:xfrm>
          <a:prstGeom prst="rect">
            <a:avLst/>
          </a:prstGeom>
        </p:spPr>
        <p:txBody>
          <a:bodyPr vert="horz" wrap="square" lIns="0" tIns="1568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35"/>
              </a:spcBef>
            </a:pPr>
            <a:r>
              <a:rPr sz="2400" b="1" dirty="0">
                <a:latin typeface="宋体"/>
                <a:cs typeface="宋体"/>
              </a:rPr>
              <a:t>由此可推出线性反馈移位寄存器连续</a:t>
            </a:r>
            <a:r>
              <a:rPr sz="2400" b="1" spc="-10" dirty="0">
                <a:latin typeface="宋体"/>
                <a:cs typeface="宋体"/>
              </a:rPr>
              <a:t>的</a:t>
            </a:r>
            <a:r>
              <a:rPr sz="2400" b="1" dirty="0">
                <a:latin typeface="Arial"/>
                <a:cs typeface="Arial"/>
              </a:rPr>
              <a:t>n+1</a:t>
            </a:r>
            <a:r>
              <a:rPr sz="2400" b="1" dirty="0">
                <a:latin typeface="宋体"/>
                <a:cs typeface="宋体"/>
              </a:rPr>
              <a:t>个状态：</a:t>
            </a:r>
            <a:endParaRPr sz="2400">
              <a:latin typeface="宋体"/>
              <a:cs typeface="宋体"/>
            </a:endParaRPr>
          </a:p>
          <a:p>
            <a:pPr marL="174625">
              <a:lnSpc>
                <a:spcPct val="100000"/>
              </a:lnSpc>
              <a:spcBef>
                <a:spcPts val="1935"/>
              </a:spcBef>
              <a:tabLst>
                <a:tab pos="659130" algn="l"/>
                <a:tab pos="3625850" algn="l"/>
              </a:tabLst>
            </a:pPr>
            <a:r>
              <a:rPr sz="3050" i="1" spc="180" dirty="0">
                <a:latin typeface="Times New Roman"/>
                <a:cs typeface="Times New Roman"/>
              </a:rPr>
              <a:t>S</a:t>
            </a:r>
            <a:r>
              <a:rPr sz="2625" spc="15" baseline="-25396" dirty="0">
                <a:latin typeface="Times New Roman"/>
                <a:cs typeface="Times New Roman"/>
              </a:rPr>
              <a:t>1</a:t>
            </a:r>
            <a:r>
              <a:rPr sz="2625" baseline="-25396" dirty="0">
                <a:latin typeface="Times New Roman"/>
                <a:cs typeface="Times New Roman"/>
              </a:rPr>
              <a:t>	</a:t>
            </a:r>
            <a:r>
              <a:rPr sz="3050" spc="10" dirty="0">
                <a:latin typeface="Symbol"/>
                <a:cs typeface="Symbol"/>
              </a:rPr>
              <a:t></a:t>
            </a:r>
            <a:r>
              <a:rPr sz="3050" spc="290" dirty="0">
                <a:latin typeface="Times New Roman"/>
                <a:cs typeface="Times New Roman"/>
              </a:rPr>
              <a:t> </a:t>
            </a:r>
            <a:r>
              <a:rPr sz="6000" spc="-202" baseline="-2777" dirty="0">
                <a:latin typeface="Symbol"/>
                <a:cs typeface="Symbol"/>
              </a:rPr>
              <a:t></a:t>
            </a:r>
            <a:r>
              <a:rPr sz="6000" spc="-772" baseline="-2777" dirty="0">
                <a:latin typeface="Times New Roman"/>
                <a:cs typeface="Times New Roman"/>
              </a:rPr>
              <a:t> </a:t>
            </a:r>
            <a:r>
              <a:rPr sz="3050" i="1" spc="60" dirty="0">
                <a:latin typeface="Times New Roman"/>
                <a:cs typeface="Times New Roman"/>
              </a:rPr>
              <a:t>z</a:t>
            </a:r>
            <a:r>
              <a:rPr sz="2625" spc="15" baseline="-25396" dirty="0">
                <a:latin typeface="Times New Roman"/>
                <a:cs typeface="Times New Roman"/>
              </a:rPr>
              <a:t>1</a:t>
            </a:r>
            <a:r>
              <a:rPr sz="2625" spc="-120" baseline="-25396" dirty="0">
                <a:latin typeface="Times New Roman"/>
                <a:cs typeface="Times New Roman"/>
              </a:rPr>
              <a:t> </a:t>
            </a:r>
            <a:r>
              <a:rPr sz="3050" i="1" spc="5" dirty="0">
                <a:latin typeface="Times New Roman"/>
                <a:cs typeface="Times New Roman"/>
              </a:rPr>
              <a:t>z</a:t>
            </a:r>
            <a:r>
              <a:rPr sz="3050" i="1" spc="-480" dirty="0">
                <a:latin typeface="Times New Roman"/>
                <a:cs typeface="Times New Roman"/>
              </a:rPr>
              <a:t> </a:t>
            </a:r>
            <a:r>
              <a:rPr sz="2625" spc="15" baseline="-25396" dirty="0">
                <a:latin typeface="Times New Roman"/>
                <a:cs typeface="Times New Roman"/>
              </a:rPr>
              <a:t>2</a:t>
            </a:r>
            <a:r>
              <a:rPr sz="2625" spc="292" baseline="-25396" dirty="0">
                <a:latin typeface="Times New Roman"/>
                <a:cs typeface="Times New Roman"/>
              </a:rPr>
              <a:t> </a:t>
            </a:r>
            <a:r>
              <a:rPr sz="3050" spc="25" dirty="0">
                <a:latin typeface="MT Extra"/>
                <a:cs typeface="MT Extra"/>
              </a:rPr>
              <a:t></a:t>
            </a:r>
            <a:r>
              <a:rPr sz="3050" spc="275" dirty="0">
                <a:latin typeface="Times New Roman"/>
                <a:cs typeface="Times New Roman"/>
              </a:rPr>
              <a:t> </a:t>
            </a:r>
            <a:r>
              <a:rPr sz="3050" i="1" spc="290" dirty="0">
                <a:latin typeface="Times New Roman"/>
                <a:cs typeface="Times New Roman"/>
              </a:rPr>
              <a:t>z</a:t>
            </a:r>
            <a:r>
              <a:rPr sz="2625" i="1" spc="15" baseline="-25396" dirty="0">
                <a:latin typeface="Times New Roman"/>
                <a:cs typeface="Times New Roman"/>
              </a:rPr>
              <a:t>n</a:t>
            </a:r>
            <a:r>
              <a:rPr sz="2625" i="1" baseline="-25396" dirty="0">
                <a:latin typeface="Times New Roman"/>
                <a:cs typeface="Times New Roman"/>
              </a:rPr>
              <a:t> </a:t>
            </a:r>
            <a:r>
              <a:rPr sz="2625" i="1" spc="-112" baseline="-25396" dirty="0">
                <a:latin typeface="Times New Roman"/>
                <a:cs typeface="Times New Roman"/>
              </a:rPr>
              <a:t> </a:t>
            </a:r>
            <a:r>
              <a:rPr sz="6000" spc="-202" baseline="-2777" dirty="0">
                <a:latin typeface="Symbol"/>
                <a:cs typeface="Symbol"/>
              </a:rPr>
              <a:t></a:t>
            </a:r>
            <a:r>
              <a:rPr sz="6000" spc="742" baseline="-2777" dirty="0">
                <a:latin typeface="Times New Roman"/>
                <a:cs typeface="Times New Roman"/>
              </a:rPr>
              <a:t> </a:t>
            </a:r>
            <a:r>
              <a:rPr sz="3050" spc="10" dirty="0">
                <a:latin typeface="Symbol"/>
                <a:cs typeface="Symbol"/>
              </a:rPr>
              <a:t></a:t>
            </a:r>
            <a:r>
              <a:rPr sz="3050" dirty="0">
                <a:latin typeface="Times New Roman"/>
                <a:cs typeface="Times New Roman"/>
              </a:rPr>
              <a:t>	</a:t>
            </a:r>
            <a:r>
              <a:rPr sz="6000" spc="262" baseline="-2777" dirty="0">
                <a:latin typeface="Symbol"/>
                <a:cs typeface="Symbol"/>
              </a:rPr>
              <a:t></a:t>
            </a:r>
            <a:r>
              <a:rPr sz="3050" i="1" spc="60" dirty="0">
                <a:latin typeface="Times New Roman"/>
                <a:cs typeface="Times New Roman"/>
              </a:rPr>
              <a:t>a</a:t>
            </a:r>
            <a:r>
              <a:rPr sz="2625" spc="15" baseline="-25396" dirty="0">
                <a:latin typeface="Times New Roman"/>
                <a:cs typeface="Times New Roman"/>
              </a:rPr>
              <a:t>1</a:t>
            </a:r>
            <a:r>
              <a:rPr sz="2625" spc="-375" baseline="-25396" dirty="0">
                <a:latin typeface="Times New Roman"/>
                <a:cs typeface="Times New Roman"/>
              </a:rPr>
              <a:t> </a:t>
            </a:r>
            <a:r>
              <a:rPr sz="3050" i="1" spc="10" dirty="0">
                <a:latin typeface="Times New Roman"/>
                <a:cs typeface="Times New Roman"/>
              </a:rPr>
              <a:t>a</a:t>
            </a:r>
            <a:r>
              <a:rPr sz="3050" i="1" spc="-484" dirty="0">
                <a:latin typeface="Times New Roman"/>
                <a:cs typeface="Times New Roman"/>
              </a:rPr>
              <a:t> </a:t>
            </a:r>
            <a:r>
              <a:rPr sz="2625" spc="15" baseline="-25396" dirty="0">
                <a:latin typeface="Times New Roman"/>
                <a:cs typeface="Times New Roman"/>
              </a:rPr>
              <a:t>2</a:t>
            </a:r>
            <a:r>
              <a:rPr sz="2625" spc="284" baseline="-25396" dirty="0">
                <a:latin typeface="Times New Roman"/>
                <a:cs typeface="Times New Roman"/>
              </a:rPr>
              <a:t> </a:t>
            </a:r>
            <a:r>
              <a:rPr sz="3050" spc="25" dirty="0">
                <a:latin typeface="MT Extra"/>
                <a:cs typeface="MT Extra"/>
              </a:rPr>
              <a:t></a:t>
            </a:r>
            <a:r>
              <a:rPr sz="3050" spc="100" dirty="0">
                <a:latin typeface="Times New Roman"/>
                <a:cs typeface="Times New Roman"/>
              </a:rPr>
              <a:t> </a:t>
            </a:r>
            <a:r>
              <a:rPr sz="3050" i="1" spc="290" dirty="0">
                <a:latin typeface="Times New Roman"/>
                <a:cs typeface="Times New Roman"/>
              </a:rPr>
              <a:t>a</a:t>
            </a:r>
            <a:r>
              <a:rPr sz="2625" i="1" spc="15" baseline="-25396" dirty="0">
                <a:latin typeface="Times New Roman"/>
                <a:cs typeface="Times New Roman"/>
              </a:rPr>
              <a:t>n</a:t>
            </a:r>
            <a:r>
              <a:rPr sz="2625" i="1" baseline="-25396" dirty="0">
                <a:latin typeface="Times New Roman"/>
                <a:cs typeface="Times New Roman"/>
              </a:rPr>
              <a:t> </a:t>
            </a:r>
            <a:r>
              <a:rPr sz="2625" i="1" spc="-104" baseline="-25396" dirty="0">
                <a:latin typeface="Times New Roman"/>
                <a:cs typeface="Times New Roman"/>
              </a:rPr>
              <a:t> </a:t>
            </a:r>
            <a:r>
              <a:rPr sz="6000" spc="-202" baseline="-2777" dirty="0">
                <a:latin typeface="Symbol"/>
                <a:cs typeface="Symbol"/>
              </a:rPr>
              <a:t></a:t>
            </a:r>
            <a:endParaRPr sz="6000" baseline="-2777">
              <a:latin typeface="Symbol"/>
              <a:cs typeface="Symbo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36007" y="3300231"/>
            <a:ext cx="5638165" cy="6394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3275329" algn="l"/>
              </a:tabLst>
            </a:pPr>
            <a:r>
              <a:rPr sz="4575" spc="15" baseline="14571" dirty="0">
                <a:latin typeface="Symbol"/>
                <a:cs typeface="Symbol"/>
              </a:rPr>
              <a:t></a:t>
            </a:r>
            <a:r>
              <a:rPr sz="4575" spc="15" baseline="14571" dirty="0">
                <a:latin typeface="Times New Roman"/>
                <a:cs typeface="Times New Roman"/>
              </a:rPr>
              <a:t> </a:t>
            </a:r>
            <a:r>
              <a:rPr sz="6000" spc="-202" baseline="7638" dirty="0">
                <a:latin typeface="Symbol"/>
                <a:cs typeface="Symbol"/>
              </a:rPr>
              <a:t></a:t>
            </a:r>
            <a:r>
              <a:rPr sz="6000" spc="-202" baseline="7638" dirty="0">
                <a:latin typeface="Times New Roman"/>
                <a:cs typeface="Times New Roman"/>
              </a:rPr>
              <a:t> </a:t>
            </a:r>
            <a:r>
              <a:rPr sz="4575" i="1" spc="7" baseline="14571" dirty="0">
                <a:latin typeface="Times New Roman"/>
                <a:cs typeface="Times New Roman"/>
              </a:rPr>
              <a:t>z </a:t>
            </a:r>
            <a:r>
              <a:rPr sz="1750" spc="10" dirty="0">
                <a:latin typeface="Times New Roman"/>
                <a:cs typeface="Times New Roman"/>
              </a:rPr>
              <a:t>2 </a:t>
            </a:r>
            <a:r>
              <a:rPr sz="4575" i="1" spc="179" baseline="14571" dirty="0">
                <a:latin typeface="Times New Roman"/>
                <a:cs typeface="Times New Roman"/>
              </a:rPr>
              <a:t>z</a:t>
            </a:r>
            <a:r>
              <a:rPr sz="1750" spc="120" dirty="0">
                <a:latin typeface="Times New Roman"/>
                <a:cs typeface="Times New Roman"/>
              </a:rPr>
              <a:t>3 </a:t>
            </a:r>
            <a:r>
              <a:rPr sz="4575" spc="37" baseline="14571" dirty="0">
                <a:latin typeface="MT Extra"/>
                <a:cs typeface="MT Extra"/>
              </a:rPr>
              <a:t></a:t>
            </a:r>
            <a:r>
              <a:rPr sz="4575" spc="37" baseline="14571" dirty="0">
                <a:latin typeface="Times New Roman"/>
                <a:cs typeface="Times New Roman"/>
              </a:rPr>
              <a:t> </a:t>
            </a:r>
            <a:r>
              <a:rPr sz="4575" i="1" spc="232" baseline="14571" dirty="0">
                <a:latin typeface="Times New Roman"/>
                <a:cs typeface="Times New Roman"/>
              </a:rPr>
              <a:t>z</a:t>
            </a:r>
            <a:r>
              <a:rPr sz="1750" i="1" spc="155" dirty="0">
                <a:latin typeface="Times New Roman"/>
                <a:cs typeface="Times New Roman"/>
              </a:rPr>
              <a:t>n</a:t>
            </a:r>
            <a:r>
              <a:rPr sz="1750" i="1" spc="-280" dirty="0">
                <a:latin typeface="Times New Roman"/>
                <a:cs typeface="Times New Roman"/>
              </a:rPr>
              <a:t> </a:t>
            </a:r>
            <a:r>
              <a:rPr sz="1750" spc="65" dirty="0">
                <a:latin typeface="Symbol"/>
                <a:cs typeface="Symbol"/>
              </a:rPr>
              <a:t></a:t>
            </a:r>
            <a:r>
              <a:rPr sz="1750" spc="65" dirty="0">
                <a:latin typeface="Times New Roman"/>
                <a:cs typeface="Times New Roman"/>
              </a:rPr>
              <a:t>1 </a:t>
            </a:r>
            <a:r>
              <a:rPr sz="6000" spc="-202" baseline="7638" dirty="0">
                <a:latin typeface="Symbol"/>
                <a:cs typeface="Symbol"/>
              </a:rPr>
              <a:t></a:t>
            </a:r>
            <a:r>
              <a:rPr sz="6000" spc="750" baseline="7638" dirty="0">
                <a:latin typeface="Times New Roman"/>
                <a:cs typeface="Times New Roman"/>
              </a:rPr>
              <a:t> </a:t>
            </a:r>
            <a:r>
              <a:rPr sz="4575" spc="15" baseline="14571" dirty="0">
                <a:latin typeface="Symbol"/>
                <a:cs typeface="Symbol"/>
              </a:rPr>
              <a:t></a:t>
            </a:r>
            <a:r>
              <a:rPr sz="4575" spc="15" baseline="14571" dirty="0">
                <a:latin typeface="Times New Roman"/>
                <a:cs typeface="Times New Roman"/>
              </a:rPr>
              <a:t>	</a:t>
            </a:r>
            <a:r>
              <a:rPr sz="6000" spc="135" baseline="7638" dirty="0">
                <a:latin typeface="Symbol"/>
                <a:cs typeface="Symbol"/>
              </a:rPr>
              <a:t></a:t>
            </a:r>
            <a:r>
              <a:rPr sz="4575" i="1" spc="135" baseline="14571" dirty="0">
                <a:latin typeface="Times New Roman"/>
                <a:cs typeface="Times New Roman"/>
              </a:rPr>
              <a:t>a</a:t>
            </a:r>
            <a:r>
              <a:rPr sz="4575" i="1" spc="-735" baseline="14571" dirty="0">
                <a:latin typeface="Times New Roman"/>
                <a:cs typeface="Times New Roman"/>
              </a:rPr>
              <a:t> </a:t>
            </a:r>
            <a:r>
              <a:rPr sz="1750" spc="10" dirty="0">
                <a:latin typeface="Times New Roman"/>
                <a:cs typeface="Times New Roman"/>
              </a:rPr>
              <a:t>2</a:t>
            </a:r>
            <a:r>
              <a:rPr sz="1750" spc="-105" dirty="0">
                <a:latin typeface="Times New Roman"/>
                <a:cs typeface="Times New Roman"/>
              </a:rPr>
              <a:t> </a:t>
            </a:r>
            <a:r>
              <a:rPr sz="4575" i="1" spc="179" baseline="14571" dirty="0">
                <a:latin typeface="Times New Roman"/>
                <a:cs typeface="Times New Roman"/>
              </a:rPr>
              <a:t>a</a:t>
            </a:r>
            <a:r>
              <a:rPr sz="1750" spc="120" dirty="0">
                <a:latin typeface="Times New Roman"/>
                <a:cs typeface="Times New Roman"/>
              </a:rPr>
              <a:t>3 </a:t>
            </a:r>
            <a:r>
              <a:rPr sz="4575" spc="37" baseline="14571" dirty="0">
                <a:latin typeface="MT Extra"/>
                <a:cs typeface="MT Extra"/>
              </a:rPr>
              <a:t></a:t>
            </a:r>
            <a:r>
              <a:rPr sz="4575" spc="120" baseline="14571" dirty="0">
                <a:latin typeface="Times New Roman"/>
                <a:cs typeface="Times New Roman"/>
              </a:rPr>
              <a:t> </a:t>
            </a:r>
            <a:r>
              <a:rPr sz="4575" i="1" spc="225" baseline="14571" dirty="0">
                <a:latin typeface="Times New Roman"/>
                <a:cs typeface="Times New Roman"/>
              </a:rPr>
              <a:t>a</a:t>
            </a:r>
            <a:r>
              <a:rPr sz="1750" i="1" spc="150" dirty="0">
                <a:latin typeface="Times New Roman"/>
                <a:cs typeface="Times New Roman"/>
              </a:rPr>
              <a:t>n</a:t>
            </a:r>
            <a:r>
              <a:rPr sz="1750" i="1" spc="-145" dirty="0">
                <a:latin typeface="Times New Roman"/>
                <a:cs typeface="Times New Roman"/>
              </a:rPr>
              <a:t> </a:t>
            </a:r>
            <a:r>
              <a:rPr sz="1750" spc="65" dirty="0">
                <a:latin typeface="Symbol"/>
                <a:cs typeface="Symbol"/>
              </a:rPr>
              <a:t></a:t>
            </a:r>
            <a:r>
              <a:rPr sz="1750" spc="65" dirty="0">
                <a:latin typeface="Times New Roman"/>
                <a:cs typeface="Times New Roman"/>
              </a:rPr>
              <a:t>1</a:t>
            </a:r>
            <a:r>
              <a:rPr sz="1750" spc="150" dirty="0">
                <a:latin typeface="Times New Roman"/>
                <a:cs typeface="Times New Roman"/>
              </a:rPr>
              <a:t> </a:t>
            </a:r>
            <a:r>
              <a:rPr sz="6000" spc="-202" baseline="7638" dirty="0">
                <a:latin typeface="Symbol"/>
                <a:cs typeface="Symbol"/>
              </a:rPr>
              <a:t></a:t>
            </a:r>
            <a:endParaRPr sz="6000" baseline="7638">
              <a:latin typeface="Symbol"/>
              <a:cs typeface="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43171" y="3162169"/>
            <a:ext cx="443230" cy="1280160"/>
          </a:xfrm>
          <a:prstGeom prst="rect">
            <a:avLst/>
          </a:prstGeom>
        </p:spPr>
        <p:txBody>
          <a:bodyPr vert="horz" wrap="square" lIns="0" tIns="173990" rIns="0" bIns="0" rtlCol="0">
            <a:spAutoFit/>
          </a:bodyPr>
          <a:lstStyle/>
          <a:p>
            <a:pPr marL="71120">
              <a:lnSpc>
                <a:spcPct val="100000"/>
              </a:lnSpc>
              <a:spcBef>
                <a:spcPts val="1370"/>
              </a:spcBef>
            </a:pPr>
            <a:r>
              <a:rPr sz="3050" i="1" spc="10" dirty="0">
                <a:latin typeface="Times New Roman"/>
                <a:cs typeface="Times New Roman"/>
              </a:rPr>
              <a:t>S</a:t>
            </a:r>
            <a:r>
              <a:rPr sz="3050" i="1" spc="-440" dirty="0">
                <a:latin typeface="Times New Roman"/>
                <a:cs typeface="Times New Roman"/>
              </a:rPr>
              <a:t> </a:t>
            </a:r>
            <a:r>
              <a:rPr sz="2625" spc="15" baseline="-25396" dirty="0">
                <a:latin typeface="Times New Roman"/>
                <a:cs typeface="Times New Roman"/>
              </a:rPr>
              <a:t>2</a:t>
            </a:r>
            <a:endParaRPr sz="2625" baseline="-25396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80"/>
              </a:spcBef>
            </a:pPr>
            <a:r>
              <a:rPr sz="3050" spc="25" dirty="0">
                <a:latin typeface="MT Extra"/>
                <a:cs typeface="MT Extra"/>
              </a:rPr>
              <a:t></a:t>
            </a:r>
            <a:endParaRPr sz="3050">
              <a:latin typeface="MT Extra"/>
              <a:cs typeface="MT Extr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481455" y="2267746"/>
            <a:ext cx="561975" cy="2965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750" spc="355" dirty="0">
                <a:latin typeface="宋体"/>
                <a:cs typeface="宋体"/>
              </a:rPr>
              <a:t>记</a:t>
            </a:r>
            <a:r>
              <a:rPr sz="1750" spc="25" dirty="0">
                <a:latin typeface="宋体"/>
                <a:cs typeface="宋体"/>
              </a:rPr>
              <a:t>为</a:t>
            </a:r>
            <a:r>
              <a:rPr sz="1750" spc="-545" dirty="0">
                <a:latin typeface="宋体"/>
                <a:cs typeface="宋体"/>
              </a:rPr>
              <a:t> </a:t>
            </a:r>
            <a:endParaRPr sz="1750">
              <a:latin typeface="宋体"/>
              <a:cs typeface="宋体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826637" y="3130329"/>
            <a:ext cx="563880" cy="2965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750" spc="365" dirty="0">
                <a:latin typeface="宋体"/>
                <a:cs typeface="宋体"/>
              </a:rPr>
              <a:t>记</a:t>
            </a:r>
            <a:r>
              <a:rPr sz="1750" spc="25" dirty="0">
                <a:latin typeface="宋体"/>
                <a:cs typeface="宋体"/>
              </a:rPr>
              <a:t>为</a:t>
            </a:r>
            <a:r>
              <a:rPr sz="1750" spc="-535" dirty="0">
                <a:latin typeface="宋体"/>
                <a:cs typeface="宋体"/>
              </a:rPr>
              <a:t> </a:t>
            </a:r>
            <a:endParaRPr sz="1750">
              <a:latin typeface="宋体"/>
              <a:cs typeface="宋体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588639" y="4578135"/>
            <a:ext cx="561975" cy="2965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750" spc="355" dirty="0">
                <a:latin typeface="宋体"/>
                <a:cs typeface="宋体"/>
              </a:rPr>
              <a:t>记</a:t>
            </a:r>
            <a:r>
              <a:rPr sz="1750" spc="25" dirty="0">
                <a:latin typeface="宋体"/>
                <a:cs typeface="宋体"/>
              </a:rPr>
              <a:t>为</a:t>
            </a:r>
            <a:r>
              <a:rPr sz="1750" spc="-545" dirty="0">
                <a:latin typeface="宋体"/>
                <a:cs typeface="宋体"/>
              </a:rPr>
              <a:t> </a:t>
            </a:r>
            <a:endParaRPr sz="1750">
              <a:latin typeface="宋体"/>
              <a:cs typeface="宋体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01857" y="4418437"/>
            <a:ext cx="7427595" cy="1531620"/>
          </a:xfrm>
          <a:prstGeom prst="rect">
            <a:avLst/>
          </a:prstGeom>
        </p:spPr>
        <p:txBody>
          <a:bodyPr vert="horz" wrap="square" lIns="0" tIns="3454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20"/>
              </a:spcBef>
              <a:tabLst>
                <a:tab pos="814705" algn="l"/>
                <a:tab pos="4570730" algn="l"/>
              </a:tabLst>
            </a:pPr>
            <a:r>
              <a:rPr sz="4575" i="1" spc="15" baseline="14571" dirty="0">
                <a:latin typeface="Times New Roman"/>
                <a:cs typeface="Times New Roman"/>
              </a:rPr>
              <a:t>S</a:t>
            </a:r>
            <a:r>
              <a:rPr sz="4575" i="1" spc="-547" baseline="14571" dirty="0">
                <a:latin typeface="Times New Roman"/>
                <a:cs typeface="Times New Roman"/>
              </a:rPr>
              <a:t> </a:t>
            </a:r>
            <a:r>
              <a:rPr sz="1750" i="1" spc="10" dirty="0">
                <a:latin typeface="Times New Roman"/>
                <a:cs typeface="Times New Roman"/>
              </a:rPr>
              <a:t>n</a:t>
            </a:r>
            <a:r>
              <a:rPr sz="1750" i="1" spc="-135" dirty="0">
                <a:latin typeface="Times New Roman"/>
                <a:cs typeface="Times New Roman"/>
              </a:rPr>
              <a:t> </a:t>
            </a:r>
            <a:r>
              <a:rPr sz="1750" spc="114" dirty="0">
                <a:latin typeface="Symbol"/>
                <a:cs typeface="Symbol"/>
              </a:rPr>
              <a:t></a:t>
            </a:r>
            <a:r>
              <a:rPr sz="1750" spc="10" dirty="0">
                <a:latin typeface="Times New Roman"/>
                <a:cs typeface="Times New Roman"/>
              </a:rPr>
              <a:t>1</a:t>
            </a:r>
            <a:r>
              <a:rPr sz="1750" dirty="0">
                <a:latin typeface="Times New Roman"/>
                <a:cs typeface="Times New Roman"/>
              </a:rPr>
              <a:t>	</a:t>
            </a:r>
            <a:r>
              <a:rPr sz="4575" spc="15" baseline="14571" dirty="0">
                <a:latin typeface="Symbol"/>
                <a:cs typeface="Symbol"/>
              </a:rPr>
              <a:t></a:t>
            </a:r>
            <a:r>
              <a:rPr sz="4575" spc="434" baseline="14571" dirty="0">
                <a:latin typeface="Times New Roman"/>
                <a:cs typeface="Times New Roman"/>
              </a:rPr>
              <a:t> </a:t>
            </a:r>
            <a:r>
              <a:rPr sz="6000" spc="-202" baseline="7638" dirty="0">
                <a:latin typeface="Symbol"/>
                <a:cs typeface="Symbol"/>
              </a:rPr>
              <a:t></a:t>
            </a:r>
            <a:r>
              <a:rPr sz="6000" spc="-772" baseline="7638" dirty="0">
                <a:latin typeface="Times New Roman"/>
                <a:cs typeface="Times New Roman"/>
              </a:rPr>
              <a:t> </a:t>
            </a:r>
            <a:r>
              <a:rPr sz="4575" i="1" spc="434" baseline="14571" dirty="0">
                <a:latin typeface="Times New Roman"/>
                <a:cs typeface="Times New Roman"/>
              </a:rPr>
              <a:t>z</a:t>
            </a:r>
            <a:r>
              <a:rPr sz="1750" i="1" spc="10" dirty="0">
                <a:latin typeface="Times New Roman"/>
                <a:cs typeface="Times New Roman"/>
              </a:rPr>
              <a:t>n</a:t>
            </a:r>
            <a:r>
              <a:rPr sz="1750" i="1" spc="-135" dirty="0">
                <a:latin typeface="Times New Roman"/>
                <a:cs typeface="Times New Roman"/>
              </a:rPr>
              <a:t> </a:t>
            </a:r>
            <a:r>
              <a:rPr sz="1750" spc="114" dirty="0">
                <a:latin typeface="Symbol"/>
                <a:cs typeface="Symbol"/>
              </a:rPr>
              <a:t></a:t>
            </a:r>
            <a:r>
              <a:rPr sz="1750" spc="10" dirty="0">
                <a:latin typeface="Times New Roman"/>
                <a:cs typeface="Times New Roman"/>
              </a:rPr>
              <a:t>1</a:t>
            </a:r>
            <a:r>
              <a:rPr sz="1750" spc="-80" dirty="0">
                <a:latin typeface="Times New Roman"/>
                <a:cs typeface="Times New Roman"/>
              </a:rPr>
              <a:t> </a:t>
            </a:r>
            <a:r>
              <a:rPr sz="4575" i="1" spc="442" baseline="14571" dirty="0">
                <a:latin typeface="Times New Roman"/>
                <a:cs typeface="Times New Roman"/>
              </a:rPr>
              <a:t>z</a:t>
            </a:r>
            <a:r>
              <a:rPr sz="1750" i="1" spc="10" dirty="0">
                <a:latin typeface="Times New Roman"/>
                <a:cs typeface="Times New Roman"/>
              </a:rPr>
              <a:t>n</a:t>
            </a:r>
            <a:r>
              <a:rPr sz="1750" i="1" spc="-140" dirty="0">
                <a:latin typeface="Times New Roman"/>
                <a:cs typeface="Times New Roman"/>
              </a:rPr>
              <a:t> </a:t>
            </a:r>
            <a:r>
              <a:rPr sz="1750" spc="15" dirty="0">
                <a:latin typeface="Symbol"/>
                <a:cs typeface="Symbol"/>
              </a:rPr>
              <a:t></a:t>
            </a:r>
            <a:r>
              <a:rPr sz="1750" spc="-100" dirty="0">
                <a:latin typeface="Times New Roman"/>
                <a:cs typeface="Times New Roman"/>
              </a:rPr>
              <a:t> </a:t>
            </a:r>
            <a:r>
              <a:rPr sz="1750" spc="10" dirty="0">
                <a:latin typeface="Times New Roman"/>
                <a:cs typeface="Times New Roman"/>
              </a:rPr>
              <a:t>2</a:t>
            </a:r>
            <a:r>
              <a:rPr sz="1750" spc="195" dirty="0">
                <a:latin typeface="Times New Roman"/>
                <a:cs typeface="Times New Roman"/>
              </a:rPr>
              <a:t> </a:t>
            </a:r>
            <a:r>
              <a:rPr sz="4575" spc="37" baseline="14571" dirty="0">
                <a:latin typeface="MT Extra"/>
                <a:cs typeface="MT Extra"/>
              </a:rPr>
              <a:t></a:t>
            </a:r>
            <a:r>
              <a:rPr sz="4575" spc="405" baseline="14571" dirty="0">
                <a:latin typeface="Times New Roman"/>
                <a:cs typeface="Times New Roman"/>
              </a:rPr>
              <a:t> </a:t>
            </a:r>
            <a:r>
              <a:rPr sz="4575" i="1" spc="7" baseline="14571" dirty="0">
                <a:latin typeface="Times New Roman"/>
                <a:cs typeface="Times New Roman"/>
              </a:rPr>
              <a:t>z</a:t>
            </a:r>
            <a:r>
              <a:rPr sz="4575" i="1" spc="-705" baseline="14571" dirty="0">
                <a:latin typeface="Times New Roman"/>
                <a:cs typeface="Times New Roman"/>
              </a:rPr>
              <a:t> </a:t>
            </a:r>
            <a:r>
              <a:rPr sz="1750" spc="10" dirty="0">
                <a:latin typeface="Times New Roman"/>
                <a:cs typeface="Times New Roman"/>
              </a:rPr>
              <a:t>2</a:t>
            </a:r>
            <a:r>
              <a:rPr sz="1750" spc="-125" dirty="0">
                <a:latin typeface="Times New Roman"/>
                <a:cs typeface="Times New Roman"/>
              </a:rPr>
              <a:t> </a:t>
            </a:r>
            <a:r>
              <a:rPr sz="1750" i="1" spc="10" dirty="0">
                <a:latin typeface="Times New Roman"/>
                <a:cs typeface="Times New Roman"/>
              </a:rPr>
              <a:t>n</a:t>
            </a:r>
            <a:r>
              <a:rPr sz="1750" i="1" dirty="0">
                <a:latin typeface="Times New Roman"/>
                <a:cs typeface="Times New Roman"/>
              </a:rPr>
              <a:t> </a:t>
            </a:r>
            <a:r>
              <a:rPr sz="1750" i="1" spc="-70" dirty="0">
                <a:latin typeface="Times New Roman"/>
                <a:cs typeface="Times New Roman"/>
              </a:rPr>
              <a:t> </a:t>
            </a:r>
            <a:r>
              <a:rPr sz="6000" spc="-202" baseline="7638" dirty="0">
                <a:latin typeface="Symbol"/>
                <a:cs typeface="Symbol"/>
              </a:rPr>
              <a:t></a:t>
            </a:r>
            <a:r>
              <a:rPr sz="6000" spc="742" baseline="7638" dirty="0">
                <a:latin typeface="Times New Roman"/>
                <a:cs typeface="Times New Roman"/>
              </a:rPr>
              <a:t> </a:t>
            </a:r>
            <a:r>
              <a:rPr sz="4575" spc="15" baseline="14571" dirty="0">
                <a:latin typeface="Symbol"/>
                <a:cs typeface="Symbol"/>
              </a:rPr>
              <a:t></a:t>
            </a:r>
            <a:r>
              <a:rPr sz="4575" baseline="14571" dirty="0">
                <a:latin typeface="Times New Roman"/>
                <a:cs typeface="Times New Roman"/>
              </a:rPr>
              <a:t>	</a:t>
            </a:r>
            <a:r>
              <a:rPr sz="6000" spc="270" baseline="7638" dirty="0">
                <a:latin typeface="Symbol"/>
                <a:cs typeface="Symbol"/>
              </a:rPr>
              <a:t></a:t>
            </a:r>
            <a:r>
              <a:rPr sz="4575" i="1" spc="434" baseline="14571" dirty="0">
                <a:latin typeface="Times New Roman"/>
                <a:cs typeface="Times New Roman"/>
              </a:rPr>
              <a:t>a</a:t>
            </a:r>
            <a:r>
              <a:rPr sz="1750" i="1" spc="10" dirty="0">
                <a:latin typeface="Times New Roman"/>
                <a:cs typeface="Times New Roman"/>
              </a:rPr>
              <a:t>n</a:t>
            </a:r>
            <a:r>
              <a:rPr sz="1750" i="1" spc="-140" dirty="0">
                <a:latin typeface="Times New Roman"/>
                <a:cs typeface="Times New Roman"/>
              </a:rPr>
              <a:t> </a:t>
            </a:r>
            <a:r>
              <a:rPr sz="1750" spc="120" dirty="0">
                <a:latin typeface="Symbol"/>
                <a:cs typeface="Symbol"/>
              </a:rPr>
              <a:t></a:t>
            </a:r>
            <a:r>
              <a:rPr sz="1750" spc="10" dirty="0">
                <a:latin typeface="Times New Roman"/>
                <a:cs typeface="Times New Roman"/>
              </a:rPr>
              <a:t>1</a:t>
            </a:r>
            <a:r>
              <a:rPr sz="1750" spc="-254" dirty="0">
                <a:latin typeface="Times New Roman"/>
                <a:cs typeface="Times New Roman"/>
              </a:rPr>
              <a:t> </a:t>
            </a:r>
            <a:r>
              <a:rPr sz="4575" i="1" spc="434" baseline="14571" dirty="0">
                <a:latin typeface="Times New Roman"/>
                <a:cs typeface="Times New Roman"/>
              </a:rPr>
              <a:t>a</a:t>
            </a:r>
            <a:r>
              <a:rPr sz="1750" i="1" spc="10" dirty="0">
                <a:latin typeface="Times New Roman"/>
                <a:cs typeface="Times New Roman"/>
              </a:rPr>
              <a:t>n</a:t>
            </a:r>
            <a:r>
              <a:rPr sz="1750" i="1" spc="-140" dirty="0">
                <a:latin typeface="Times New Roman"/>
                <a:cs typeface="Times New Roman"/>
              </a:rPr>
              <a:t> </a:t>
            </a:r>
            <a:r>
              <a:rPr sz="1750" spc="15" dirty="0">
                <a:latin typeface="Symbol"/>
                <a:cs typeface="Symbol"/>
              </a:rPr>
              <a:t></a:t>
            </a:r>
            <a:r>
              <a:rPr sz="1750" spc="-105" dirty="0">
                <a:latin typeface="Times New Roman"/>
                <a:cs typeface="Times New Roman"/>
              </a:rPr>
              <a:t> </a:t>
            </a:r>
            <a:r>
              <a:rPr sz="1750" spc="10" dirty="0">
                <a:latin typeface="Times New Roman"/>
                <a:cs typeface="Times New Roman"/>
              </a:rPr>
              <a:t>2</a:t>
            </a:r>
            <a:r>
              <a:rPr sz="1750" spc="195" dirty="0">
                <a:latin typeface="Times New Roman"/>
                <a:cs typeface="Times New Roman"/>
              </a:rPr>
              <a:t> </a:t>
            </a:r>
            <a:r>
              <a:rPr sz="4575" spc="37" baseline="14571" dirty="0">
                <a:latin typeface="MT Extra"/>
                <a:cs typeface="MT Extra"/>
              </a:rPr>
              <a:t></a:t>
            </a:r>
            <a:r>
              <a:rPr sz="4575" spc="150" baseline="14571" dirty="0">
                <a:latin typeface="Times New Roman"/>
                <a:cs typeface="Times New Roman"/>
              </a:rPr>
              <a:t> </a:t>
            </a:r>
            <a:r>
              <a:rPr sz="4575" i="1" spc="15" baseline="14571" dirty="0">
                <a:latin typeface="Times New Roman"/>
                <a:cs typeface="Times New Roman"/>
              </a:rPr>
              <a:t>a</a:t>
            </a:r>
            <a:r>
              <a:rPr sz="4575" i="1" spc="-727" baseline="14571" dirty="0">
                <a:latin typeface="Times New Roman"/>
                <a:cs typeface="Times New Roman"/>
              </a:rPr>
              <a:t> </a:t>
            </a:r>
            <a:r>
              <a:rPr sz="1750" spc="10" dirty="0">
                <a:latin typeface="Times New Roman"/>
                <a:cs typeface="Times New Roman"/>
              </a:rPr>
              <a:t>2</a:t>
            </a:r>
            <a:r>
              <a:rPr sz="1750" spc="-114" dirty="0">
                <a:latin typeface="Times New Roman"/>
                <a:cs typeface="Times New Roman"/>
              </a:rPr>
              <a:t> </a:t>
            </a:r>
            <a:r>
              <a:rPr sz="1750" i="1" spc="10" dirty="0">
                <a:latin typeface="Times New Roman"/>
                <a:cs typeface="Times New Roman"/>
              </a:rPr>
              <a:t>n</a:t>
            </a:r>
            <a:r>
              <a:rPr sz="1750" i="1" dirty="0">
                <a:latin typeface="Times New Roman"/>
                <a:cs typeface="Times New Roman"/>
              </a:rPr>
              <a:t> </a:t>
            </a:r>
            <a:r>
              <a:rPr sz="1750" i="1" spc="-75" dirty="0">
                <a:latin typeface="Times New Roman"/>
                <a:cs typeface="Times New Roman"/>
              </a:rPr>
              <a:t> </a:t>
            </a:r>
            <a:r>
              <a:rPr sz="6000" spc="-202" baseline="7638" dirty="0">
                <a:latin typeface="Symbol"/>
                <a:cs typeface="Symbol"/>
              </a:rPr>
              <a:t></a:t>
            </a:r>
            <a:endParaRPr sz="6000" baseline="7638">
              <a:latin typeface="Symbol"/>
              <a:cs typeface="Symbol"/>
            </a:endParaRPr>
          </a:p>
          <a:p>
            <a:pPr marL="26034">
              <a:lnSpc>
                <a:spcPct val="100000"/>
              </a:lnSpc>
              <a:spcBef>
                <a:spcPts val="1555"/>
              </a:spcBef>
            </a:pPr>
            <a:r>
              <a:rPr sz="2400" b="1" spc="-5" dirty="0">
                <a:latin typeface="宋体"/>
                <a:cs typeface="宋体"/>
              </a:rPr>
              <a:t>序列</a:t>
            </a:r>
            <a:r>
              <a:rPr sz="2400" b="1" spc="-5" dirty="0">
                <a:latin typeface="Arial"/>
                <a:cs typeface="Arial"/>
              </a:rPr>
              <a:t>{a</a:t>
            </a:r>
            <a:r>
              <a:rPr sz="2400" b="1" spc="-7" baseline="-20833" dirty="0">
                <a:latin typeface="Arial"/>
                <a:cs typeface="Arial"/>
              </a:rPr>
              <a:t>i</a:t>
            </a:r>
            <a:r>
              <a:rPr sz="2400" b="1" spc="-5" dirty="0">
                <a:latin typeface="Arial"/>
                <a:cs typeface="Arial"/>
              </a:rPr>
              <a:t>}</a:t>
            </a:r>
            <a:r>
              <a:rPr sz="2400" b="1" dirty="0">
                <a:latin typeface="宋体"/>
                <a:cs typeface="宋体"/>
              </a:rPr>
              <a:t>满足线性递推关系：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293993" y="6092444"/>
            <a:ext cx="1650364" cy="5276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300" spc="-155" dirty="0">
                <a:latin typeface="Times New Roman"/>
                <a:cs typeface="Times New Roman"/>
              </a:rPr>
              <a:t>(1</a:t>
            </a:r>
            <a:r>
              <a:rPr sz="3300" spc="-505" dirty="0">
                <a:latin typeface="Times New Roman"/>
                <a:cs typeface="Times New Roman"/>
              </a:rPr>
              <a:t> </a:t>
            </a:r>
            <a:r>
              <a:rPr sz="3300" spc="-5" dirty="0">
                <a:latin typeface="Symbol"/>
                <a:cs typeface="Symbol"/>
              </a:rPr>
              <a:t></a:t>
            </a:r>
            <a:r>
              <a:rPr sz="3300" spc="-170" dirty="0">
                <a:latin typeface="Times New Roman"/>
                <a:cs typeface="Times New Roman"/>
              </a:rPr>
              <a:t> </a:t>
            </a:r>
            <a:r>
              <a:rPr sz="3300" i="1" spc="-5" dirty="0">
                <a:latin typeface="Times New Roman"/>
                <a:cs typeface="Times New Roman"/>
              </a:rPr>
              <a:t>h</a:t>
            </a:r>
            <a:r>
              <a:rPr sz="3300" i="1" spc="-215" dirty="0">
                <a:latin typeface="Times New Roman"/>
                <a:cs typeface="Times New Roman"/>
              </a:rPr>
              <a:t> </a:t>
            </a:r>
            <a:r>
              <a:rPr sz="3300" spc="-5" dirty="0">
                <a:latin typeface="Symbol"/>
                <a:cs typeface="Symbol"/>
              </a:rPr>
              <a:t></a:t>
            </a:r>
            <a:r>
              <a:rPr sz="3300" spc="-170" dirty="0">
                <a:latin typeface="Times New Roman"/>
                <a:cs typeface="Times New Roman"/>
              </a:rPr>
              <a:t> </a:t>
            </a:r>
            <a:r>
              <a:rPr sz="3300" i="1" spc="-5" dirty="0">
                <a:latin typeface="Times New Roman"/>
                <a:cs typeface="Times New Roman"/>
              </a:rPr>
              <a:t>n</a:t>
            </a:r>
            <a:r>
              <a:rPr sz="3300" spc="-5" dirty="0">
                <a:latin typeface="Times New Roman"/>
                <a:cs typeface="Times New Roman"/>
              </a:rPr>
              <a:t>)</a:t>
            </a:r>
            <a:endParaRPr sz="33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82579" y="694436"/>
            <a:ext cx="391858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spc="-5" dirty="0">
                <a:latin typeface="Arial"/>
                <a:cs typeface="Arial"/>
              </a:rPr>
              <a:t>m</a:t>
            </a:r>
            <a:r>
              <a:rPr sz="3200" b="1" spc="-5" dirty="0">
                <a:latin typeface="黑体"/>
                <a:cs typeface="黑体"/>
              </a:rPr>
              <a:t>序列密码的破译</a:t>
            </a:r>
            <a:r>
              <a:rPr sz="3200" b="1" spc="-10" dirty="0">
                <a:latin typeface="Arial"/>
                <a:cs typeface="Arial"/>
              </a:rPr>
              <a:t>(</a:t>
            </a:r>
            <a:r>
              <a:rPr sz="3200" b="1" spc="-5" dirty="0">
                <a:latin typeface="黑体"/>
                <a:cs typeface="黑体"/>
              </a:rPr>
              <a:t>续</a:t>
            </a:r>
            <a:r>
              <a:rPr sz="3200" b="1" spc="-5" dirty="0">
                <a:latin typeface="Arial"/>
                <a:cs typeface="Arial"/>
              </a:rPr>
              <a:t>)</a:t>
            </a:r>
            <a:endParaRPr sz="3200">
              <a:latin typeface="Arial"/>
              <a:cs typeface="Arial"/>
            </a:endParaRPr>
          </a:p>
        </p:txBody>
      </p:sp>
      <p:sp>
        <p:nvSpPr>
          <p:cNvPr id="35" name="object 3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 spc="-5" dirty="0"/>
              <a:t>23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1744351" y="1729232"/>
            <a:ext cx="12477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0000"/>
                </a:solidFill>
                <a:latin typeface="宋体"/>
                <a:cs typeface="宋体"/>
              </a:rPr>
              <a:t>生成矩阵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44351" y="2666491"/>
            <a:ext cx="330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latin typeface="宋体"/>
                <a:cs typeface="宋体"/>
              </a:rPr>
              <a:t>而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44351" y="5249671"/>
            <a:ext cx="17570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0000FF"/>
                </a:solidFill>
                <a:latin typeface="宋体"/>
                <a:cs typeface="宋体"/>
              </a:rPr>
              <a:t>若</a:t>
            </a:r>
            <a:r>
              <a:rPr sz="2400" b="1" dirty="0">
                <a:solidFill>
                  <a:srgbClr val="0000FF"/>
                </a:solidFill>
                <a:latin typeface="Arial"/>
                <a:cs typeface="Arial"/>
              </a:rPr>
              <a:t>X</a:t>
            </a:r>
            <a:r>
              <a:rPr sz="2400" b="1" spc="-5" dirty="0">
                <a:solidFill>
                  <a:srgbClr val="0000FF"/>
                </a:solidFill>
                <a:latin typeface="宋体"/>
                <a:cs typeface="宋体"/>
              </a:rPr>
              <a:t>可逆，则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208915" y="1548013"/>
            <a:ext cx="3052445" cy="60706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  <a:tabLst>
                <a:tab pos="381635" algn="l"/>
                <a:tab pos="1381760" algn="l"/>
                <a:tab pos="1939289" algn="l"/>
                <a:tab pos="2550795" algn="l"/>
              </a:tabLst>
            </a:pPr>
            <a:r>
              <a:rPr sz="2900" b="0" i="1" spc="5" dirty="0">
                <a:latin typeface="Times New Roman"/>
                <a:cs typeface="Times New Roman"/>
              </a:rPr>
              <a:t>X	</a:t>
            </a:r>
            <a:r>
              <a:rPr sz="2900" b="0" spc="5" dirty="0">
                <a:latin typeface="Symbol"/>
                <a:cs typeface="Symbol"/>
              </a:rPr>
              <a:t></a:t>
            </a:r>
            <a:r>
              <a:rPr sz="2900" b="0" spc="-150" dirty="0">
                <a:latin typeface="Times New Roman"/>
                <a:cs typeface="Times New Roman"/>
              </a:rPr>
              <a:t> </a:t>
            </a:r>
            <a:r>
              <a:rPr sz="5700" b="0" spc="-37" baseline="-2923" dirty="0">
                <a:latin typeface="Symbol"/>
                <a:cs typeface="Symbol"/>
              </a:rPr>
              <a:t></a:t>
            </a:r>
            <a:r>
              <a:rPr sz="2900" b="0" i="1" spc="-90" dirty="0">
                <a:latin typeface="Times New Roman"/>
                <a:cs typeface="Times New Roman"/>
              </a:rPr>
              <a:t>S</a:t>
            </a:r>
            <a:r>
              <a:rPr sz="2475" b="0" spc="22" baseline="-25252" dirty="0">
                <a:latin typeface="Times New Roman"/>
                <a:cs typeface="Times New Roman"/>
              </a:rPr>
              <a:t>1</a:t>
            </a:r>
            <a:r>
              <a:rPr sz="2475" b="0" baseline="-25252" dirty="0">
                <a:latin typeface="Times New Roman"/>
                <a:cs typeface="Times New Roman"/>
              </a:rPr>
              <a:t>	</a:t>
            </a:r>
            <a:r>
              <a:rPr sz="2900" b="0" i="1" spc="90" dirty="0">
                <a:latin typeface="Times New Roman"/>
                <a:cs typeface="Times New Roman"/>
              </a:rPr>
              <a:t>S</a:t>
            </a:r>
            <a:r>
              <a:rPr sz="2475" b="0" spc="22" baseline="-25252" dirty="0">
                <a:latin typeface="Times New Roman"/>
                <a:cs typeface="Times New Roman"/>
              </a:rPr>
              <a:t>2</a:t>
            </a:r>
            <a:r>
              <a:rPr sz="2475" b="0" baseline="-25252" dirty="0">
                <a:latin typeface="Times New Roman"/>
                <a:cs typeface="Times New Roman"/>
              </a:rPr>
              <a:t>	</a:t>
            </a:r>
            <a:r>
              <a:rPr sz="2900" b="0" spc="10" dirty="0">
                <a:latin typeface="MT Extra"/>
                <a:cs typeface="MT Extra"/>
              </a:rPr>
              <a:t></a:t>
            </a:r>
            <a:r>
              <a:rPr sz="2900" b="0" dirty="0">
                <a:latin typeface="Times New Roman"/>
                <a:cs typeface="Times New Roman"/>
              </a:rPr>
              <a:t>	</a:t>
            </a:r>
            <a:r>
              <a:rPr sz="2900" b="0" i="1" spc="95" dirty="0">
                <a:latin typeface="Times New Roman"/>
                <a:cs typeface="Times New Roman"/>
              </a:rPr>
              <a:t>S</a:t>
            </a:r>
            <a:r>
              <a:rPr sz="2475" b="0" i="1" spc="22" baseline="-25252" dirty="0">
                <a:latin typeface="Times New Roman"/>
                <a:cs typeface="Times New Roman"/>
              </a:rPr>
              <a:t>n</a:t>
            </a:r>
            <a:r>
              <a:rPr sz="2475" b="0" i="1" spc="127" baseline="-25252" dirty="0">
                <a:latin typeface="Times New Roman"/>
                <a:cs typeface="Times New Roman"/>
              </a:rPr>
              <a:t> </a:t>
            </a:r>
            <a:r>
              <a:rPr sz="5700" b="0" spc="-472" baseline="-2923" dirty="0">
                <a:latin typeface="Symbol"/>
                <a:cs typeface="Symbol"/>
              </a:rPr>
              <a:t></a:t>
            </a:r>
            <a:endParaRPr sz="5700" baseline="-2923">
              <a:latin typeface="Symbol"/>
              <a:cs typeface="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886335" y="3247766"/>
            <a:ext cx="115570" cy="2419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400" spc="5" dirty="0">
                <a:latin typeface="Times New Roman"/>
                <a:cs typeface="Times New Roman"/>
              </a:rPr>
              <a:t>2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245479" y="3481696"/>
            <a:ext cx="115570" cy="2419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400" spc="5" dirty="0">
                <a:latin typeface="Times New Roman"/>
                <a:cs typeface="Times New Roman"/>
              </a:rPr>
              <a:t>1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133225" y="3036450"/>
            <a:ext cx="181610" cy="3994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50" i="1" dirty="0">
                <a:latin typeface="Times New Roman"/>
                <a:cs typeface="Times New Roman"/>
              </a:rPr>
              <a:t>a</a:t>
            </a:r>
            <a:endParaRPr sz="24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108571" y="3247748"/>
            <a:ext cx="280035" cy="2419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400" i="1" spc="-30" dirty="0">
                <a:latin typeface="Times New Roman"/>
                <a:cs typeface="Times New Roman"/>
              </a:rPr>
              <a:t>n</a:t>
            </a:r>
            <a:r>
              <a:rPr sz="1400" spc="-155" dirty="0">
                <a:latin typeface="Symbol"/>
                <a:cs typeface="Symbol"/>
              </a:rPr>
              <a:t></a:t>
            </a:r>
            <a:r>
              <a:rPr sz="1400" spc="5" dirty="0">
                <a:latin typeface="Times New Roman"/>
                <a:cs typeface="Times New Roman"/>
              </a:rPr>
              <a:t>1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788280" y="3481678"/>
            <a:ext cx="830580" cy="2419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545465" algn="l"/>
              </a:tabLst>
            </a:pPr>
            <a:r>
              <a:rPr sz="1400" i="1" spc="-20" dirty="0">
                <a:latin typeface="Times New Roman"/>
                <a:cs typeface="Times New Roman"/>
              </a:rPr>
              <a:t>n</a:t>
            </a:r>
            <a:r>
              <a:rPr sz="1400" spc="-155" dirty="0">
                <a:latin typeface="Symbol"/>
                <a:cs typeface="Symbol"/>
              </a:rPr>
              <a:t></a:t>
            </a:r>
            <a:r>
              <a:rPr sz="1400" spc="5" dirty="0">
                <a:latin typeface="Times New Roman"/>
                <a:cs typeface="Times New Roman"/>
              </a:rPr>
              <a:t>1</a:t>
            </a:r>
            <a:r>
              <a:rPr sz="1400" dirty="0">
                <a:latin typeface="Times New Roman"/>
                <a:cs typeface="Times New Roman"/>
              </a:rPr>
              <a:t>	</a:t>
            </a:r>
            <a:r>
              <a:rPr sz="1400" i="1" spc="-30" dirty="0">
                <a:latin typeface="Times New Roman"/>
                <a:cs typeface="Times New Roman"/>
              </a:rPr>
              <a:t>n</a:t>
            </a:r>
            <a:r>
              <a:rPr sz="1400" spc="-25" dirty="0">
                <a:latin typeface="Symbol"/>
                <a:cs typeface="Symbol"/>
              </a:rPr>
              <a:t></a:t>
            </a:r>
            <a:r>
              <a:rPr sz="1400" spc="5" dirty="0">
                <a:latin typeface="Times New Roman"/>
                <a:cs typeface="Times New Roman"/>
              </a:rPr>
              <a:t>2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386708" y="3481678"/>
            <a:ext cx="278765" cy="2419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400" i="1" spc="-25" dirty="0">
                <a:latin typeface="Times New Roman"/>
                <a:cs typeface="Times New Roman"/>
              </a:rPr>
              <a:t>n</a:t>
            </a:r>
            <a:r>
              <a:rPr sz="1400" spc="-170" dirty="0">
                <a:latin typeface="Symbol"/>
                <a:cs typeface="Symbol"/>
              </a:rPr>
              <a:t></a:t>
            </a:r>
            <a:r>
              <a:rPr sz="1400" spc="5" dirty="0">
                <a:latin typeface="Times New Roman"/>
                <a:cs typeface="Times New Roman"/>
              </a:rPr>
              <a:t>1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300393" y="4584793"/>
            <a:ext cx="393700" cy="3994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75" i="1" spc="-277" baseline="14739" dirty="0">
                <a:latin typeface="Times New Roman"/>
                <a:cs typeface="Times New Roman"/>
              </a:rPr>
              <a:t>c</a:t>
            </a:r>
            <a:r>
              <a:rPr sz="1400" i="1" spc="-20" dirty="0">
                <a:latin typeface="Times New Roman"/>
                <a:cs typeface="Times New Roman"/>
              </a:rPr>
              <a:t>n</a:t>
            </a:r>
            <a:r>
              <a:rPr sz="1400" spc="-175" dirty="0">
                <a:latin typeface="Symbol"/>
                <a:cs typeface="Symbol"/>
              </a:rPr>
              <a:t></a:t>
            </a:r>
            <a:r>
              <a:rPr sz="1400" spc="5" dirty="0">
                <a:latin typeface="Times New Roman"/>
                <a:cs typeface="Times New Roman"/>
              </a:rPr>
              <a:t>1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615817" y="2869550"/>
            <a:ext cx="319405" cy="3994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50" spc="145" dirty="0">
                <a:latin typeface="Symbol"/>
                <a:cs typeface="Symbol"/>
              </a:rPr>
              <a:t></a:t>
            </a:r>
            <a:r>
              <a:rPr sz="3675" i="1" baseline="-29478" dirty="0">
                <a:latin typeface="Times New Roman"/>
                <a:cs typeface="Times New Roman"/>
              </a:rPr>
              <a:t>a</a:t>
            </a:r>
            <a:endParaRPr sz="3675" baseline="-29478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534665" y="2584570"/>
            <a:ext cx="145415" cy="1280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590"/>
              </a:lnSpc>
              <a:spcBef>
                <a:spcPts val="100"/>
              </a:spcBef>
            </a:pPr>
            <a:r>
              <a:rPr sz="2450" dirty="0">
                <a:latin typeface="Symbol"/>
                <a:cs typeface="Symbol"/>
              </a:rPr>
              <a:t></a:t>
            </a:r>
            <a:endParaRPr sz="2450">
              <a:latin typeface="Symbol"/>
              <a:cs typeface="Symbol"/>
            </a:endParaRPr>
          </a:p>
          <a:p>
            <a:pPr marL="12700">
              <a:lnSpc>
                <a:spcPts val="2295"/>
              </a:lnSpc>
            </a:pPr>
            <a:r>
              <a:rPr sz="2450" dirty="0">
                <a:latin typeface="Symbol"/>
                <a:cs typeface="Symbol"/>
              </a:rPr>
              <a:t></a:t>
            </a:r>
            <a:endParaRPr sz="2450">
              <a:latin typeface="Symbol"/>
              <a:cs typeface="Symbol"/>
            </a:endParaRPr>
          </a:p>
          <a:p>
            <a:pPr marL="12700">
              <a:lnSpc>
                <a:spcPts val="2350"/>
              </a:lnSpc>
            </a:pPr>
            <a:r>
              <a:rPr sz="2450" dirty="0">
                <a:latin typeface="Symbol"/>
                <a:cs typeface="Symbol"/>
              </a:rPr>
              <a:t></a:t>
            </a:r>
            <a:endParaRPr sz="2450">
              <a:latin typeface="Symbol"/>
              <a:cs typeface="Symbol"/>
            </a:endParaRPr>
          </a:p>
          <a:p>
            <a:pPr marL="12700">
              <a:lnSpc>
                <a:spcPts val="2645"/>
              </a:lnSpc>
            </a:pPr>
            <a:r>
              <a:rPr sz="2450" dirty="0">
                <a:latin typeface="Symbol"/>
                <a:cs typeface="Symbol"/>
              </a:rPr>
              <a:t></a:t>
            </a:r>
            <a:endParaRPr sz="2450">
              <a:latin typeface="Symbol"/>
              <a:cs typeface="Symbo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534665" y="3867742"/>
            <a:ext cx="145415" cy="3994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50" b="1" spc="-5" dirty="0">
                <a:latin typeface="Symbol"/>
                <a:cs typeface="Symbol"/>
              </a:rPr>
              <a:t></a:t>
            </a:r>
            <a:endParaRPr sz="2450">
              <a:latin typeface="Symbol"/>
              <a:cs typeface="Symbo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615817" y="4062824"/>
            <a:ext cx="933450" cy="3994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82575" algn="l"/>
                <a:tab pos="664845" algn="l"/>
              </a:tabLst>
            </a:pPr>
            <a:r>
              <a:rPr sz="2450" dirty="0">
                <a:latin typeface="Symbol"/>
                <a:cs typeface="Symbol"/>
              </a:rPr>
              <a:t></a:t>
            </a:r>
            <a:r>
              <a:rPr sz="2450" dirty="0">
                <a:latin typeface="Times New Roman"/>
                <a:cs typeface="Times New Roman"/>
              </a:rPr>
              <a:t>	</a:t>
            </a:r>
            <a:r>
              <a:rPr sz="1400" i="1" spc="5" dirty="0">
                <a:latin typeface="Times New Roman"/>
                <a:cs typeface="Times New Roman"/>
              </a:rPr>
              <a:t>n	</a:t>
            </a:r>
            <a:r>
              <a:rPr sz="1400" i="1" spc="-20" dirty="0">
                <a:latin typeface="Times New Roman"/>
                <a:cs typeface="Times New Roman"/>
              </a:rPr>
              <a:t>n</a:t>
            </a:r>
            <a:r>
              <a:rPr sz="1400" spc="-155" dirty="0">
                <a:latin typeface="Symbol"/>
                <a:cs typeface="Symbol"/>
              </a:rPr>
              <a:t></a:t>
            </a:r>
            <a:r>
              <a:rPr sz="1400" spc="5" dirty="0">
                <a:latin typeface="Times New Roman"/>
                <a:cs typeface="Times New Roman"/>
              </a:rPr>
              <a:t>1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166500" y="4062824"/>
            <a:ext cx="513080" cy="3994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0" dirty="0">
                <a:latin typeface="Times New Roman"/>
                <a:cs typeface="Times New Roman"/>
              </a:rPr>
              <a:t>2</a:t>
            </a:r>
            <a:r>
              <a:rPr sz="1400" i="1" spc="-50" dirty="0">
                <a:latin typeface="Times New Roman"/>
                <a:cs typeface="Times New Roman"/>
              </a:rPr>
              <a:t>n</a:t>
            </a:r>
            <a:r>
              <a:rPr sz="1400" spc="-50" dirty="0">
                <a:latin typeface="Symbol"/>
                <a:cs typeface="Symbol"/>
              </a:rPr>
              <a:t></a:t>
            </a:r>
            <a:r>
              <a:rPr sz="1400" spc="-50" dirty="0">
                <a:latin typeface="Times New Roman"/>
                <a:cs typeface="Times New Roman"/>
              </a:rPr>
              <a:t>1</a:t>
            </a:r>
            <a:r>
              <a:rPr sz="1400" spc="-200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Symbol"/>
                <a:cs typeface="Symbol"/>
              </a:rPr>
              <a:t></a:t>
            </a:r>
            <a:endParaRPr sz="2450">
              <a:latin typeface="Symbol"/>
              <a:cs typeface="Symbo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633600" y="4408317"/>
            <a:ext cx="536575" cy="51498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450" spc="220" dirty="0">
                <a:latin typeface="Symbol"/>
                <a:cs typeface="Symbol"/>
              </a:rPr>
              <a:t></a:t>
            </a:r>
            <a:r>
              <a:rPr sz="4800" spc="-352" baseline="-3472" dirty="0">
                <a:latin typeface="Symbol"/>
                <a:cs typeface="Symbol"/>
              </a:rPr>
              <a:t></a:t>
            </a:r>
            <a:r>
              <a:rPr sz="2450" i="1" spc="-180" dirty="0">
                <a:latin typeface="Times New Roman"/>
                <a:cs typeface="Times New Roman"/>
              </a:rPr>
              <a:t>c</a:t>
            </a:r>
            <a:r>
              <a:rPr sz="2100" i="1" spc="7" baseline="-25793" dirty="0">
                <a:latin typeface="Times New Roman"/>
                <a:cs typeface="Times New Roman"/>
              </a:rPr>
              <a:t>n</a:t>
            </a:r>
            <a:endParaRPr sz="2100" baseline="-25793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615817" y="2457483"/>
            <a:ext cx="1548130" cy="977900"/>
          </a:xfrm>
          <a:prstGeom prst="rect">
            <a:avLst/>
          </a:prstGeom>
        </p:spPr>
        <p:txBody>
          <a:bodyPr vert="horz" wrap="square" lIns="0" tIns="1155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10"/>
              </a:spcBef>
              <a:tabLst>
                <a:tab pos="501650" algn="l"/>
                <a:tab pos="909955" algn="l"/>
              </a:tabLst>
            </a:pPr>
            <a:r>
              <a:rPr sz="3675" spc="-82" baseline="-4535" dirty="0">
                <a:latin typeface="Symbol"/>
                <a:cs typeface="Symbol"/>
              </a:rPr>
              <a:t></a:t>
            </a:r>
            <a:r>
              <a:rPr sz="2450" i="1" spc="-55" dirty="0">
                <a:latin typeface="Times New Roman"/>
                <a:cs typeface="Times New Roman"/>
              </a:rPr>
              <a:t>a</a:t>
            </a:r>
            <a:r>
              <a:rPr sz="2100" spc="-82" baseline="-25793" dirty="0">
                <a:latin typeface="Times New Roman"/>
                <a:cs typeface="Times New Roman"/>
              </a:rPr>
              <a:t>1	</a:t>
            </a:r>
            <a:r>
              <a:rPr sz="2450" i="1" spc="-90" dirty="0">
                <a:latin typeface="Times New Roman"/>
                <a:cs typeface="Times New Roman"/>
              </a:rPr>
              <a:t>a</a:t>
            </a:r>
            <a:r>
              <a:rPr sz="2100" spc="-135" baseline="-25793" dirty="0">
                <a:latin typeface="Times New Roman"/>
                <a:cs typeface="Times New Roman"/>
              </a:rPr>
              <a:t>2	</a:t>
            </a:r>
            <a:r>
              <a:rPr sz="2450" dirty="0">
                <a:latin typeface="MT Extra"/>
                <a:cs typeface="MT Extra"/>
              </a:rPr>
              <a:t></a:t>
            </a:r>
            <a:r>
              <a:rPr sz="2450" spc="5" dirty="0">
                <a:latin typeface="Times New Roman"/>
                <a:cs typeface="Times New Roman"/>
              </a:rPr>
              <a:t> </a:t>
            </a:r>
            <a:r>
              <a:rPr sz="2450" i="1" spc="-90" dirty="0">
                <a:latin typeface="Times New Roman"/>
                <a:cs typeface="Times New Roman"/>
              </a:rPr>
              <a:t>a</a:t>
            </a:r>
            <a:r>
              <a:rPr sz="2100" i="1" spc="-135" baseline="-25793" dirty="0">
                <a:latin typeface="Times New Roman"/>
                <a:cs typeface="Times New Roman"/>
              </a:rPr>
              <a:t>n</a:t>
            </a:r>
            <a:endParaRPr sz="2100" baseline="-25793">
              <a:latin typeface="Times New Roman"/>
              <a:cs typeface="Times New Roman"/>
            </a:endParaRPr>
          </a:p>
          <a:p>
            <a:pPr marL="657225">
              <a:lnSpc>
                <a:spcPct val="100000"/>
              </a:lnSpc>
              <a:spcBef>
                <a:spcPts val="810"/>
              </a:spcBef>
              <a:tabLst>
                <a:tab pos="929005" algn="l"/>
                <a:tab pos="1372235" algn="l"/>
              </a:tabLst>
            </a:pPr>
            <a:r>
              <a:rPr sz="2100" spc="7" baseline="-25793" dirty="0">
                <a:latin typeface="Times New Roman"/>
                <a:cs typeface="Times New Roman"/>
              </a:rPr>
              <a:t>3	</a:t>
            </a:r>
            <a:r>
              <a:rPr sz="2450" dirty="0">
                <a:latin typeface="MT Extra"/>
                <a:cs typeface="MT Extra"/>
              </a:rPr>
              <a:t></a:t>
            </a:r>
            <a:r>
              <a:rPr sz="2450" dirty="0">
                <a:latin typeface="Times New Roman"/>
                <a:cs typeface="Times New Roman"/>
              </a:rPr>
              <a:t>	</a:t>
            </a:r>
            <a:r>
              <a:rPr sz="2450" i="1" dirty="0">
                <a:latin typeface="Times New Roman"/>
                <a:cs typeface="Times New Roman"/>
              </a:rPr>
              <a:t>a</a:t>
            </a:r>
            <a:endParaRPr sz="245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546737" y="3173912"/>
            <a:ext cx="2593975" cy="51498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655320" algn="l"/>
                <a:tab pos="1187450" algn="l"/>
              </a:tabLst>
            </a:pPr>
            <a:r>
              <a:rPr sz="4800" spc="-307" baseline="-2604" dirty="0">
                <a:latin typeface="Symbol"/>
                <a:cs typeface="Symbol"/>
              </a:rPr>
              <a:t></a:t>
            </a:r>
            <a:r>
              <a:rPr sz="2450" i="1" dirty="0">
                <a:latin typeface="Times New Roman"/>
                <a:cs typeface="Times New Roman"/>
              </a:rPr>
              <a:t>a	a	</a:t>
            </a:r>
            <a:r>
              <a:rPr sz="2450" dirty="0">
                <a:latin typeface="MT Extra"/>
                <a:cs typeface="MT Extra"/>
              </a:rPr>
              <a:t></a:t>
            </a:r>
            <a:r>
              <a:rPr sz="2450" spc="35" dirty="0">
                <a:latin typeface="Times New Roman"/>
                <a:cs typeface="Times New Roman"/>
              </a:rPr>
              <a:t> </a:t>
            </a:r>
            <a:r>
              <a:rPr sz="2450" i="1" spc="-185" dirty="0">
                <a:latin typeface="Times New Roman"/>
                <a:cs typeface="Times New Roman"/>
              </a:rPr>
              <a:t>a</a:t>
            </a:r>
            <a:r>
              <a:rPr sz="2100" spc="-22" baseline="-25793" dirty="0">
                <a:latin typeface="Times New Roman"/>
                <a:cs typeface="Times New Roman"/>
              </a:rPr>
              <a:t>2</a:t>
            </a:r>
            <a:r>
              <a:rPr sz="2100" i="1" spc="7" baseline="-25793" dirty="0">
                <a:latin typeface="Times New Roman"/>
                <a:cs typeface="Times New Roman"/>
              </a:rPr>
              <a:t>n</a:t>
            </a:r>
            <a:r>
              <a:rPr sz="2100" i="1" spc="-142" baseline="-25793" dirty="0">
                <a:latin typeface="Times New Roman"/>
                <a:cs typeface="Times New Roman"/>
              </a:rPr>
              <a:t> </a:t>
            </a:r>
            <a:r>
              <a:rPr sz="4800" spc="-569" baseline="-2604" dirty="0">
                <a:latin typeface="Symbol"/>
                <a:cs typeface="Symbol"/>
              </a:rPr>
              <a:t></a:t>
            </a:r>
            <a:r>
              <a:rPr sz="4800" spc="-502" baseline="-2604" dirty="0">
                <a:latin typeface="Times New Roman"/>
                <a:cs typeface="Times New Roman"/>
              </a:rPr>
              <a:t> </a:t>
            </a:r>
            <a:r>
              <a:rPr sz="2450" spc="220" dirty="0">
                <a:latin typeface="Symbol"/>
                <a:cs typeface="Symbol"/>
              </a:rPr>
              <a:t></a:t>
            </a:r>
            <a:r>
              <a:rPr sz="4800" spc="-352" baseline="-2604" dirty="0">
                <a:latin typeface="Symbol"/>
                <a:cs typeface="Symbol"/>
              </a:rPr>
              <a:t></a:t>
            </a:r>
            <a:r>
              <a:rPr sz="2450" i="1" spc="-185" dirty="0">
                <a:latin typeface="Times New Roman"/>
                <a:cs typeface="Times New Roman"/>
              </a:rPr>
              <a:t>c</a:t>
            </a:r>
            <a:r>
              <a:rPr sz="2100" i="1" spc="7" baseline="-25793" dirty="0">
                <a:latin typeface="Times New Roman"/>
                <a:cs typeface="Times New Roman"/>
              </a:rPr>
              <a:t>n</a:t>
            </a:r>
            <a:endParaRPr sz="2100" baseline="-25793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270917" y="3173912"/>
            <a:ext cx="1490345" cy="51498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497840" algn="l"/>
                <a:tab pos="1356995" algn="l"/>
              </a:tabLst>
            </a:pPr>
            <a:r>
              <a:rPr sz="2450" i="1" dirty="0">
                <a:latin typeface="Times New Roman"/>
                <a:cs typeface="Times New Roman"/>
              </a:rPr>
              <a:t>c	</a:t>
            </a:r>
            <a:r>
              <a:rPr sz="2450" dirty="0">
                <a:latin typeface="MT Extra"/>
                <a:cs typeface="MT Extra"/>
              </a:rPr>
              <a:t></a:t>
            </a:r>
            <a:r>
              <a:rPr sz="2450" spc="5" dirty="0">
                <a:latin typeface="Times New Roman"/>
                <a:cs typeface="Times New Roman"/>
              </a:rPr>
              <a:t> </a:t>
            </a:r>
            <a:r>
              <a:rPr sz="2450" i="1" dirty="0">
                <a:latin typeface="Times New Roman"/>
                <a:cs typeface="Times New Roman"/>
              </a:rPr>
              <a:t>c</a:t>
            </a:r>
            <a:r>
              <a:rPr sz="2450" i="1" spc="-70" dirty="0">
                <a:latin typeface="Times New Roman"/>
                <a:cs typeface="Times New Roman"/>
              </a:rPr>
              <a:t> </a:t>
            </a:r>
            <a:r>
              <a:rPr sz="4800" spc="-569" baseline="-2604" dirty="0">
                <a:latin typeface="Symbol"/>
                <a:cs typeface="Symbol"/>
              </a:rPr>
              <a:t></a:t>
            </a:r>
            <a:r>
              <a:rPr sz="4800" baseline="-2604" dirty="0">
                <a:latin typeface="Times New Roman"/>
                <a:cs typeface="Times New Roman"/>
              </a:rPr>
              <a:t>	</a:t>
            </a:r>
            <a:r>
              <a:rPr sz="3675" baseline="18140" dirty="0">
                <a:latin typeface="Symbol"/>
                <a:cs typeface="Symbol"/>
              </a:rPr>
              <a:t></a:t>
            </a:r>
            <a:endParaRPr sz="3675" baseline="18140">
              <a:latin typeface="Symbol"/>
              <a:cs typeface="Symbo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615817" y="3438171"/>
            <a:ext cx="445770" cy="828675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sz="2450" spc="-85" dirty="0">
                <a:latin typeface="Symbol"/>
                <a:cs typeface="Symbol"/>
              </a:rPr>
              <a:t></a:t>
            </a:r>
            <a:r>
              <a:rPr sz="3675" baseline="-7936" dirty="0">
                <a:latin typeface="MT Extra"/>
                <a:cs typeface="MT Extra"/>
              </a:rPr>
              <a:t></a:t>
            </a:r>
            <a:endParaRPr sz="3675" baseline="-7936">
              <a:latin typeface="MT Extra"/>
              <a:cs typeface="MT Extra"/>
            </a:endParaRPr>
          </a:p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sz="2450" b="1" spc="70" dirty="0">
                <a:latin typeface="Symbol"/>
                <a:cs typeface="Symbol"/>
              </a:rPr>
              <a:t></a:t>
            </a:r>
            <a:r>
              <a:rPr sz="3675" i="1" spc="104" baseline="-20408" dirty="0">
                <a:latin typeface="Times New Roman"/>
                <a:cs typeface="Times New Roman"/>
              </a:rPr>
              <a:t>a</a:t>
            </a:r>
            <a:endParaRPr sz="3675" baseline="-20408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136275" y="3979794"/>
            <a:ext cx="1079500" cy="3994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16255" algn="l"/>
              </a:tabLst>
            </a:pPr>
            <a:r>
              <a:rPr sz="2450" i="1" dirty="0">
                <a:latin typeface="Times New Roman"/>
                <a:cs typeface="Times New Roman"/>
              </a:rPr>
              <a:t>a	</a:t>
            </a:r>
            <a:r>
              <a:rPr sz="2450" dirty="0">
                <a:latin typeface="MT Extra"/>
                <a:cs typeface="MT Extra"/>
              </a:rPr>
              <a:t></a:t>
            </a:r>
            <a:r>
              <a:rPr sz="2450" spc="-45" dirty="0">
                <a:latin typeface="Times New Roman"/>
                <a:cs typeface="Times New Roman"/>
              </a:rPr>
              <a:t> </a:t>
            </a:r>
            <a:r>
              <a:rPr sz="2450" i="1" dirty="0">
                <a:latin typeface="Times New Roman"/>
                <a:cs typeface="Times New Roman"/>
              </a:rPr>
              <a:t>a</a:t>
            </a:r>
            <a:endParaRPr sz="245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785784" y="4408317"/>
            <a:ext cx="954405" cy="51498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450" dirty="0">
                <a:latin typeface="MT Extra"/>
                <a:cs typeface="MT Extra"/>
              </a:rPr>
              <a:t></a:t>
            </a:r>
            <a:r>
              <a:rPr sz="2450" dirty="0">
                <a:latin typeface="Times New Roman"/>
                <a:cs typeface="Times New Roman"/>
              </a:rPr>
              <a:t> </a:t>
            </a:r>
            <a:r>
              <a:rPr sz="2450" i="1" spc="-155" dirty="0">
                <a:latin typeface="Times New Roman"/>
                <a:cs typeface="Times New Roman"/>
              </a:rPr>
              <a:t>c</a:t>
            </a:r>
            <a:r>
              <a:rPr sz="2100" spc="-232" baseline="-25793" dirty="0">
                <a:latin typeface="Times New Roman"/>
                <a:cs typeface="Times New Roman"/>
              </a:rPr>
              <a:t>1 </a:t>
            </a:r>
            <a:r>
              <a:rPr sz="4800" spc="-569" baseline="-3472" dirty="0">
                <a:latin typeface="Symbol"/>
                <a:cs typeface="Symbol"/>
              </a:rPr>
              <a:t></a:t>
            </a:r>
            <a:r>
              <a:rPr sz="4800" spc="-765" baseline="-3472" dirty="0">
                <a:latin typeface="Times New Roman"/>
                <a:cs typeface="Times New Roman"/>
              </a:rPr>
              <a:t> </a:t>
            </a:r>
            <a:r>
              <a:rPr sz="2450" i="1" dirty="0">
                <a:latin typeface="Times New Roman"/>
                <a:cs typeface="Times New Roman"/>
              </a:rPr>
              <a:t>X</a:t>
            </a:r>
            <a:endParaRPr sz="245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572127" y="5689482"/>
            <a:ext cx="146685" cy="60706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3800" spc="-315" dirty="0">
                <a:latin typeface="Symbol"/>
                <a:cs typeface="Symbol"/>
              </a:rPr>
              <a:t></a:t>
            </a:r>
            <a:endParaRPr sz="3800">
              <a:latin typeface="Symbol"/>
              <a:cs typeface="Symbo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182738" y="6028727"/>
            <a:ext cx="132715" cy="28257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650" spc="15" dirty="0">
                <a:latin typeface="Times New Roman"/>
                <a:cs typeface="Times New Roman"/>
              </a:rPr>
              <a:t>1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278751" y="6028727"/>
            <a:ext cx="254635" cy="28257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650" spc="130" dirty="0">
                <a:latin typeface="Times New Roman"/>
                <a:cs typeface="Times New Roman"/>
              </a:rPr>
              <a:t>2</a:t>
            </a:r>
            <a:r>
              <a:rPr sz="1650" i="1" spc="15" dirty="0">
                <a:latin typeface="Times New Roman"/>
                <a:cs typeface="Times New Roman"/>
              </a:rPr>
              <a:t>n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827986" y="5777434"/>
            <a:ext cx="189865" cy="4692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900" i="1" spc="5" dirty="0">
                <a:latin typeface="Times New Roman"/>
                <a:cs typeface="Times New Roman"/>
              </a:rPr>
              <a:t>c</a:t>
            </a:r>
            <a:endParaRPr sz="29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976865" y="5611318"/>
            <a:ext cx="546100" cy="4692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350" i="1" spc="7" baseline="-24904" dirty="0">
                <a:latin typeface="Times New Roman"/>
                <a:cs typeface="Times New Roman"/>
              </a:rPr>
              <a:t>X</a:t>
            </a:r>
            <a:r>
              <a:rPr sz="4350" i="1" spc="-367" baseline="-24904" dirty="0">
                <a:latin typeface="Times New Roman"/>
                <a:cs typeface="Times New Roman"/>
              </a:rPr>
              <a:t> </a:t>
            </a:r>
            <a:r>
              <a:rPr sz="1650" spc="10" dirty="0">
                <a:latin typeface="Symbol"/>
                <a:cs typeface="Symbol"/>
              </a:rPr>
              <a:t></a:t>
            </a:r>
            <a:r>
              <a:rPr sz="1650" spc="10" dirty="0">
                <a:latin typeface="Times New Roman"/>
                <a:cs typeface="Times New Roman"/>
              </a:rPr>
              <a:t>1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485754" y="6028727"/>
            <a:ext cx="862330" cy="28257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514984" algn="l"/>
              </a:tabLst>
            </a:pPr>
            <a:r>
              <a:rPr sz="1650" i="1" spc="15" dirty="0">
                <a:latin typeface="Times New Roman"/>
                <a:cs typeface="Times New Roman"/>
              </a:rPr>
              <a:t>n	</a:t>
            </a:r>
            <a:r>
              <a:rPr sz="1650" i="1" spc="120" dirty="0">
                <a:latin typeface="Times New Roman"/>
                <a:cs typeface="Times New Roman"/>
              </a:rPr>
              <a:t>n</a:t>
            </a:r>
            <a:r>
              <a:rPr sz="1650" spc="-70" dirty="0">
                <a:latin typeface="Symbol"/>
                <a:cs typeface="Symbol"/>
              </a:rPr>
              <a:t></a:t>
            </a:r>
            <a:r>
              <a:rPr sz="1650" spc="15" dirty="0">
                <a:latin typeface="Times New Roman"/>
                <a:cs typeface="Times New Roman"/>
              </a:rPr>
              <a:t>1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210175" y="6028727"/>
            <a:ext cx="1127125" cy="28257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753745" algn="l"/>
              </a:tabLst>
            </a:pPr>
            <a:r>
              <a:rPr sz="1650" i="1" spc="114" dirty="0">
                <a:latin typeface="Times New Roman"/>
                <a:cs typeface="Times New Roman"/>
              </a:rPr>
              <a:t>n</a:t>
            </a:r>
            <a:r>
              <a:rPr sz="1650" spc="-50" dirty="0">
                <a:latin typeface="Symbol"/>
                <a:cs typeface="Symbol"/>
              </a:rPr>
              <a:t></a:t>
            </a:r>
            <a:r>
              <a:rPr sz="1650" spc="15" dirty="0">
                <a:latin typeface="Times New Roman"/>
                <a:cs typeface="Times New Roman"/>
              </a:rPr>
              <a:t>1</a:t>
            </a:r>
            <a:r>
              <a:rPr sz="1650" dirty="0">
                <a:latin typeface="Times New Roman"/>
                <a:cs typeface="Times New Roman"/>
              </a:rPr>
              <a:t>	</a:t>
            </a:r>
            <a:r>
              <a:rPr sz="1650" i="1" spc="114" dirty="0">
                <a:latin typeface="Times New Roman"/>
                <a:cs typeface="Times New Roman"/>
              </a:rPr>
              <a:t>n</a:t>
            </a:r>
            <a:r>
              <a:rPr sz="1650" spc="140" dirty="0">
                <a:latin typeface="Symbol"/>
                <a:cs typeface="Symbol"/>
              </a:rPr>
              <a:t></a:t>
            </a:r>
            <a:r>
              <a:rPr sz="1650" spc="15" dirty="0">
                <a:latin typeface="Times New Roman"/>
                <a:cs typeface="Times New Roman"/>
              </a:rPr>
              <a:t>2</a:t>
            </a:r>
            <a:endParaRPr sz="1650" dirty="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177929" y="5662813"/>
            <a:ext cx="3098165" cy="60706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  <a:tabLst>
                <a:tab pos="1337310" algn="l"/>
                <a:tab pos="1880235" algn="l"/>
              </a:tabLst>
            </a:pPr>
            <a:r>
              <a:rPr sz="5700" spc="-82" baseline="-2923" dirty="0">
                <a:latin typeface="Symbol"/>
                <a:cs typeface="Symbol"/>
              </a:rPr>
              <a:t></a:t>
            </a:r>
            <a:r>
              <a:rPr sz="2900" i="1" spc="-55" dirty="0">
                <a:latin typeface="Times New Roman"/>
                <a:cs typeface="Times New Roman"/>
              </a:rPr>
              <a:t>c	</a:t>
            </a:r>
            <a:r>
              <a:rPr sz="2900" spc="10" dirty="0">
                <a:latin typeface="MT Extra"/>
                <a:cs typeface="MT Extra"/>
              </a:rPr>
              <a:t></a:t>
            </a:r>
            <a:r>
              <a:rPr sz="2900" spc="10" dirty="0">
                <a:latin typeface="Times New Roman"/>
                <a:cs typeface="Times New Roman"/>
              </a:rPr>
              <a:t>	</a:t>
            </a:r>
            <a:r>
              <a:rPr sz="2900" i="1" spc="5" dirty="0">
                <a:latin typeface="Times New Roman"/>
                <a:cs typeface="Times New Roman"/>
              </a:rPr>
              <a:t>c </a:t>
            </a:r>
            <a:r>
              <a:rPr sz="5700" spc="-472" baseline="-2923" dirty="0">
                <a:latin typeface="Symbol"/>
                <a:cs typeface="Symbol"/>
              </a:rPr>
              <a:t></a:t>
            </a:r>
            <a:r>
              <a:rPr sz="5700" spc="-472" baseline="-2923" dirty="0">
                <a:latin typeface="Times New Roman"/>
                <a:cs typeface="Times New Roman"/>
              </a:rPr>
              <a:t> </a:t>
            </a:r>
            <a:r>
              <a:rPr sz="2900" spc="5" dirty="0">
                <a:latin typeface="Symbol"/>
                <a:cs typeface="Symbol"/>
              </a:rPr>
              <a:t></a:t>
            </a:r>
            <a:r>
              <a:rPr sz="2900" spc="155" dirty="0">
                <a:latin typeface="Times New Roman"/>
                <a:cs typeface="Times New Roman"/>
              </a:rPr>
              <a:t> </a:t>
            </a:r>
            <a:r>
              <a:rPr sz="5700" spc="-44" baseline="-2923" dirty="0">
                <a:latin typeface="Symbol"/>
                <a:cs typeface="Symbol"/>
              </a:rPr>
              <a:t></a:t>
            </a:r>
            <a:r>
              <a:rPr sz="2900" i="1" spc="-30" dirty="0">
                <a:latin typeface="Times New Roman"/>
                <a:cs typeface="Times New Roman"/>
              </a:rPr>
              <a:t>a</a:t>
            </a:r>
            <a:endParaRPr sz="29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806706" y="5777434"/>
            <a:ext cx="1499235" cy="4692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751840" algn="l"/>
                <a:tab pos="1301115" algn="l"/>
              </a:tabLst>
            </a:pPr>
            <a:r>
              <a:rPr sz="2900" i="1" spc="5" dirty="0">
                <a:latin typeface="Times New Roman"/>
                <a:cs typeface="Times New Roman"/>
              </a:rPr>
              <a:t>a	</a:t>
            </a:r>
            <a:r>
              <a:rPr sz="2900" spc="10" dirty="0">
                <a:latin typeface="MT Extra"/>
                <a:cs typeface="MT Extra"/>
              </a:rPr>
              <a:t></a:t>
            </a:r>
            <a:r>
              <a:rPr sz="2900" spc="10" dirty="0">
                <a:latin typeface="Times New Roman"/>
                <a:cs typeface="Times New Roman"/>
              </a:rPr>
              <a:t>	</a:t>
            </a:r>
            <a:r>
              <a:rPr sz="2900" i="1" spc="5" dirty="0">
                <a:latin typeface="Times New Roman"/>
                <a:cs typeface="Times New Roman"/>
              </a:rPr>
              <a:t>a</a:t>
            </a:r>
            <a:endParaRPr sz="29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2579" y="694436"/>
            <a:ext cx="4056379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>
                <a:latin typeface="Arial"/>
                <a:cs typeface="Arial"/>
              </a:rPr>
              <a:t>m</a:t>
            </a:r>
            <a:r>
              <a:rPr spc="-5" dirty="0"/>
              <a:t>序列密码的破译举例</a:t>
            </a: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 spc="-5" dirty="0"/>
              <a:t>24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1439552" y="1543304"/>
            <a:ext cx="7921625" cy="2364943"/>
          </a:xfrm>
          <a:prstGeom prst="rect">
            <a:avLst/>
          </a:prstGeom>
        </p:spPr>
        <p:txBody>
          <a:bodyPr vert="horz" wrap="square" lIns="0" tIns="1225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65"/>
              </a:spcBef>
            </a:pPr>
            <a:r>
              <a:rPr sz="2400" b="1" spc="-5" dirty="0">
                <a:latin typeface="宋体"/>
                <a:cs typeface="宋体"/>
              </a:rPr>
              <a:t>例</a:t>
            </a:r>
            <a:r>
              <a:rPr sz="2400" b="1" spc="-10" dirty="0">
                <a:latin typeface="宋体"/>
                <a:cs typeface="宋体"/>
              </a:rPr>
              <a:t>：</a:t>
            </a:r>
            <a:r>
              <a:rPr sz="2400" b="1" spc="-560" dirty="0">
                <a:latin typeface="宋体"/>
                <a:cs typeface="宋体"/>
              </a:rPr>
              <a:t> </a:t>
            </a:r>
            <a:r>
              <a:rPr sz="2400" b="1" spc="-5" dirty="0">
                <a:latin typeface="宋体"/>
                <a:cs typeface="宋体"/>
              </a:rPr>
              <a:t>设敌手得到密文</a:t>
            </a:r>
            <a:r>
              <a:rPr sz="2400" b="1" dirty="0">
                <a:latin typeface="宋体"/>
                <a:cs typeface="宋体"/>
              </a:rPr>
              <a:t>串</a:t>
            </a:r>
            <a:r>
              <a:rPr sz="2400" b="1" spc="-35" dirty="0">
                <a:latin typeface="Arial"/>
                <a:cs typeface="Arial"/>
              </a:rPr>
              <a:t>101101011110010</a:t>
            </a:r>
            <a:r>
              <a:rPr sz="2400" b="1" dirty="0">
                <a:latin typeface="宋体"/>
                <a:cs typeface="宋体"/>
              </a:rPr>
              <a:t>和相应的明文串</a:t>
            </a:r>
            <a:endParaRPr sz="2400" dirty="0">
              <a:latin typeface="宋体"/>
              <a:cs typeface="宋体"/>
            </a:endParaRPr>
          </a:p>
          <a:p>
            <a:pPr marL="19050">
              <a:lnSpc>
                <a:spcPct val="100000"/>
              </a:lnSpc>
              <a:spcBef>
                <a:spcPts val="860"/>
              </a:spcBef>
            </a:pPr>
            <a:r>
              <a:rPr sz="2400" b="1" spc="-60" dirty="0">
                <a:latin typeface="Arial"/>
                <a:cs typeface="Arial"/>
              </a:rPr>
              <a:t>011001111111001</a:t>
            </a:r>
            <a:r>
              <a:rPr sz="2400" b="1" spc="-60" dirty="0">
                <a:latin typeface="宋体"/>
                <a:cs typeface="宋体"/>
              </a:rPr>
              <a:t>，</a:t>
            </a:r>
            <a:r>
              <a:rPr sz="2400" b="1" dirty="0">
                <a:latin typeface="宋体"/>
                <a:cs typeface="宋体"/>
              </a:rPr>
              <a:t>因此可计算出相应的密钥流为</a:t>
            </a:r>
            <a:endParaRPr sz="2400" dirty="0">
              <a:latin typeface="宋体"/>
              <a:cs typeface="宋体"/>
            </a:endParaRPr>
          </a:p>
          <a:p>
            <a:pPr marL="19050" marR="5080">
              <a:lnSpc>
                <a:spcPct val="130000"/>
              </a:lnSpc>
            </a:pPr>
            <a:r>
              <a:rPr sz="2400" b="1" spc="-140" dirty="0">
                <a:latin typeface="Arial"/>
                <a:cs typeface="Arial"/>
              </a:rPr>
              <a:t>1</a:t>
            </a:r>
            <a:r>
              <a:rPr sz="2400" b="1" dirty="0">
                <a:latin typeface="Arial"/>
                <a:cs typeface="Arial"/>
              </a:rPr>
              <a:t>101001000010</a:t>
            </a:r>
            <a:r>
              <a:rPr sz="2400" b="1" spc="-130" dirty="0">
                <a:latin typeface="Arial"/>
                <a:cs typeface="Arial"/>
              </a:rPr>
              <a:t>1</a:t>
            </a:r>
            <a:r>
              <a:rPr sz="2400" b="1" spc="5" dirty="0">
                <a:latin typeface="Arial"/>
                <a:cs typeface="Arial"/>
              </a:rPr>
              <a:t>1</a:t>
            </a:r>
            <a:r>
              <a:rPr sz="2400" b="1" dirty="0">
                <a:latin typeface="宋体"/>
                <a:cs typeface="宋体"/>
              </a:rPr>
              <a:t>。进一步假定敌手还知道密钥流是使用</a:t>
            </a:r>
            <a:r>
              <a:rPr sz="2400" b="1" dirty="0">
                <a:latin typeface="Arial"/>
                <a:cs typeface="Arial"/>
              </a:rPr>
              <a:t>5 </a:t>
            </a:r>
            <a:r>
              <a:rPr sz="2400" b="1" dirty="0" err="1">
                <a:latin typeface="宋体"/>
                <a:cs typeface="宋体"/>
              </a:rPr>
              <a:t>级线性反馈移位寄存器产生的，那么敌手可分别用</a:t>
            </a:r>
            <a:r>
              <a:rPr lang="zh-CN" altLang="en-US" sz="2400" b="1" dirty="0">
                <a:latin typeface="宋体"/>
                <a:cs typeface="宋体"/>
              </a:rPr>
              <a:t>密钥序列</a:t>
            </a:r>
            <a:r>
              <a:rPr sz="2400" b="1" spc="-5" dirty="0">
                <a:latin typeface="宋体"/>
                <a:cs typeface="宋体"/>
              </a:rPr>
              <a:t>中的前</a:t>
            </a:r>
            <a:r>
              <a:rPr sz="2400" b="1" spc="-5" dirty="0">
                <a:latin typeface="Arial"/>
                <a:cs typeface="Arial"/>
              </a:rPr>
              <a:t>10</a:t>
            </a:r>
            <a:r>
              <a:rPr sz="2400" b="1" dirty="0">
                <a:latin typeface="宋体"/>
                <a:cs typeface="宋体"/>
              </a:rPr>
              <a:t>个比特建立如下方程</a:t>
            </a:r>
            <a:endParaRPr sz="2400" dirty="0">
              <a:latin typeface="宋体"/>
              <a:cs typeface="宋体"/>
            </a:endParaRP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95FE573B-5D36-4EDD-85C4-E5A1F0E7E5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2929" y="3951859"/>
            <a:ext cx="7461371" cy="2519888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2579" y="694436"/>
            <a:ext cx="514223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>
                <a:latin typeface="Arial"/>
                <a:cs typeface="Arial"/>
              </a:rPr>
              <a:t>m</a:t>
            </a:r>
            <a:r>
              <a:rPr spc="-5" dirty="0"/>
              <a:t>序列密码的破译举例</a:t>
            </a:r>
            <a:r>
              <a:rPr spc="-10" dirty="0">
                <a:latin typeface="Arial"/>
                <a:cs typeface="Arial"/>
              </a:rPr>
              <a:t>(</a:t>
            </a:r>
            <a:r>
              <a:rPr dirty="0"/>
              <a:t>续</a:t>
            </a:r>
            <a:r>
              <a:rPr spc="-5" dirty="0"/>
              <a:t>一</a:t>
            </a:r>
            <a:r>
              <a:rPr spc="-5" dirty="0">
                <a:latin typeface="Arial"/>
                <a:cs typeface="Arial"/>
              </a:rPr>
              <a:t>)</a:t>
            </a:r>
          </a:p>
        </p:txBody>
      </p:sp>
      <p:sp>
        <p:nvSpPr>
          <p:cNvPr id="47" name="object 4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 spc="-5" dirty="0"/>
              <a:t>25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1439552" y="1729232"/>
            <a:ext cx="330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latin typeface="宋体"/>
                <a:cs typeface="宋体"/>
              </a:rPr>
              <a:t>即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39552" y="3832352"/>
            <a:ext cx="330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latin typeface="宋体"/>
                <a:cs typeface="宋体"/>
              </a:rPr>
              <a:t>而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04243" y="2549926"/>
            <a:ext cx="959485" cy="5029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469900" algn="l"/>
                <a:tab pos="794385" algn="l"/>
              </a:tabLst>
            </a:pPr>
            <a:r>
              <a:rPr sz="4650" spc="75" baseline="-2688" dirty="0">
                <a:latin typeface="Symbol"/>
                <a:cs typeface="Symbol"/>
              </a:rPr>
              <a:t></a:t>
            </a:r>
            <a:r>
              <a:rPr sz="2400" spc="-5" dirty="0">
                <a:latin typeface="Times New Roman"/>
                <a:cs typeface="Times New Roman"/>
              </a:rPr>
              <a:t>0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5" dirty="0">
                <a:latin typeface="Times New Roman"/>
                <a:cs typeface="Times New Roman"/>
              </a:rPr>
              <a:t>1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5" dirty="0">
                <a:latin typeface="Times New Roman"/>
                <a:cs typeface="Times New Roman"/>
              </a:rPr>
              <a:t>0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665845" y="3555367"/>
            <a:ext cx="822960" cy="3898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332105" algn="l"/>
                <a:tab pos="657860" algn="l"/>
              </a:tabLst>
            </a:pPr>
            <a:r>
              <a:rPr sz="2400" spc="-5" dirty="0">
                <a:latin typeface="Times New Roman"/>
                <a:cs typeface="Times New Roman"/>
              </a:rPr>
              <a:t>0	1	0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131490" y="2549926"/>
            <a:ext cx="1804670" cy="5029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481965" algn="l"/>
                <a:tab pos="937260" algn="l"/>
                <a:tab pos="1405890" algn="l"/>
              </a:tabLst>
            </a:pPr>
            <a:r>
              <a:rPr sz="2400" i="1" spc="65" dirty="0">
                <a:latin typeface="Times New Roman"/>
                <a:cs typeface="Times New Roman"/>
              </a:rPr>
              <a:t>c</a:t>
            </a:r>
            <a:r>
              <a:rPr sz="2025" spc="97" baseline="-24691" dirty="0">
                <a:latin typeface="Times New Roman"/>
                <a:cs typeface="Times New Roman"/>
              </a:rPr>
              <a:t>4	</a:t>
            </a:r>
            <a:r>
              <a:rPr sz="2400" i="1" spc="40" dirty="0">
                <a:latin typeface="Times New Roman"/>
                <a:cs typeface="Times New Roman"/>
              </a:rPr>
              <a:t>c</a:t>
            </a:r>
            <a:r>
              <a:rPr sz="2025" spc="60" baseline="-24691" dirty="0">
                <a:latin typeface="Times New Roman"/>
                <a:cs typeface="Times New Roman"/>
              </a:rPr>
              <a:t>3	</a:t>
            </a:r>
            <a:r>
              <a:rPr sz="2400" i="1" spc="65" dirty="0">
                <a:latin typeface="Times New Roman"/>
                <a:cs typeface="Times New Roman"/>
              </a:rPr>
              <a:t>c</a:t>
            </a:r>
            <a:r>
              <a:rPr sz="2025" spc="97" baseline="-24691" dirty="0">
                <a:latin typeface="Times New Roman"/>
                <a:cs typeface="Times New Roman"/>
              </a:rPr>
              <a:t>2	</a:t>
            </a:r>
            <a:r>
              <a:rPr sz="2400" i="1" spc="-20" dirty="0">
                <a:latin typeface="Times New Roman"/>
                <a:cs typeface="Times New Roman"/>
              </a:rPr>
              <a:t>c</a:t>
            </a:r>
            <a:r>
              <a:rPr sz="2025" spc="-30" baseline="-24691" dirty="0">
                <a:latin typeface="Times New Roman"/>
                <a:cs typeface="Times New Roman"/>
              </a:rPr>
              <a:t>1</a:t>
            </a:r>
            <a:r>
              <a:rPr sz="2025" spc="15" baseline="-24691" dirty="0">
                <a:latin typeface="Times New Roman"/>
                <a:cs typeface="Times New Roman"/>
              </a:rPr>
              <a:t> </a:t>
            </a:r>
            <a:r>
              <a:rPr sz="4650" spc="-209" baseline="-2688" dirty="0">
                <a:latin typeface="Symbol"/>
                <a:cs typeface="Symbol"/>
              </a:rPr>
              <a:t></a:t>
            </a:r>
            <a:endParaRPr sz="4650" baseline="-2688">
              <a:latin typeface="Symbol"/>
              <a:cs typeface="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138545" y="1733440"/>
            <a:ext cx="1870075" cy="3898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447675" algn="l"/>
                <a:tab pos="772795" algn="l"/>
                <a:tab pos="1092835" algn="l"/>
                <a:tab pos="1417955" algn="l"/>
                <a:tab pos="1739900" algn="l"/>
              </a:tabLst>
            </a:pPr>
            <a:r>
              <a:rPr sz="3600" spc="292" baseline="-4629" dirty="0">
                <a:latin typeface="Symbol"/>
                <a:cs typeface="Symbol"/>
              </a:rPr>
              <a:t></a:t>
            </a:r>
            <a:r>
              <a:rPr sz="2400" spc="-5" dirty="0">
                <a:latin typeface="Times New Roman"/>
                <a:cs typeface="Times New Roman"/>
              </a:rPr>
              <a:t>1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5" dirty="0">
                <a:latin typeface="Times New Roman"/>
                <a:cs typeface="Times New Roman"/>
              </a:rPr>
              <a:t>1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5" dirty="0">
                <a:latin typeface="Times New Roman"/>
                <a:cs typeface="Times New Roman"/>
              </a:rPr>
              <a:t>0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5" dirty="0">
                <a:latin typeface="Times New Roman"/>
                <a:cs typeface="Times New Roman"/>
              </a:rPr>
              <a:t>1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5" dirty="0">
                <a:latin typeface="Times New Roman"/>
                <a:cs typeface="Times New Roman"/>
              </a:rPr>
              <a:t>0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3600" spc="-7" baseline="-4629" dirty="0">
                <a:latin typeface="Symbol"/>
                <a:cs typeface="Symbol"/>
              </a:rPr>
              <a:t></a:t>
            </a:r>
            <a:endParaRPr sz="3600" baseline="-4629">
              <a:latin typeface="Symbol"/>
              <a:cs typeface="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138545" y="2188353"/>
            <a:ext cx="1290320" cy="3898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480059" algn="l"/>
                <a:tab pos="800100" algn="l"/>
                <a:tab pos="1124585" algn="l"/>
              </a:tabLst>
            </a:pPr>
            <a:r>
              <a:rPr sz="3600" spc="292" baseline="27777" dirty="0">
                <a:latin typeface="Symbol"/>
                <a:cs typeface="Symbol"/>
              </a:rPr>
              <a:t></a:t>
            </a:r>
            <a:r>
              <a:rPr sz="2400" spc="-5" dirty="0">
                <a:latin typeface="Times New Roman"/>
                <a:cs typeface="Times New Roman"/>
              </a:rPr>
              <a:t>1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5" dirty="0">
                <a:latin typeface="Times New Roman"/>
                <a:cs typeface="Times New Roman"/>
              </a:rPr>
              <a:t>0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5" dirty="0">
                <a:latin typeface="Times New Roman"/>
                <a:cs typeface="Times New Roman"/>
              </a:rPr>
              <a:t>1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5" dirty="0">
                <a:latin typeface="Times New Roman"/>
                <a:cs typeface="Times New Roman"/>
              </a:rPr>
              <a:t>0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603908" y="2035197"/>
            <a:ext cx="404495" cy="3898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600" spc="-7" baseline="-27777" dirty="0">
                <a:latin typeface="Times New Roman"/>
                <a:cs typeface="Times New Roman"/>
              </a:rPr>
              <a:t>0</a:t>
            </a:r>
            <a:r>
              <a:rPr sz="3600" spc="262" baseline="-27777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Symbol"/>
                <a:cs typeface="Symbol"/>
              </a:rPr>
              <a:t>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138545" y="2326296"/>
            <a:ext cx="142240" cy="3898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400" spc="-5" dirty="0">
                <a:latin typeface="Symbol"/>
                <a:cs typeface="Symbol"/>
              </a:rPr>
              <a:t>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866134" y="2326296"/>
            <a:ext cx="142240" cy="3898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400" spc="-5" dirty="0">
                <a:latin typeface="Symbol"/>
                <a:cs typeface="Symbol"/>
              </a:rPr>
              <a:t>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539266" y="2549926"/>
            <a:ext cx="1390650" cy="5029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364490" algn="l"/>
              </a:tabLst>
            </a:pPr>
            <a:r>
              <a:rPr sz="2400" spc="-5" dirty="0">
                <a:latin typeface="Times New Roman"/>
                <a:cs typeface="Times New Roman"/>
              </a:rPr>
              <a:t>0	0</a:t>
            </a:r>
            <a:r>
              <a:rPr sz="2400" spc="-290" dirty="0">
                <a:latin typeface="Times New Roman"/>
                <a:cs typeface="Times New Roman"/>
              </a:rPr>
              <a:t> </a:t>
            </a:r>
            <a:r>
              <a:rPr sz="4650" spc="-209" baseline="-2688" dirty="0">
                <a:latin typeface="Symbol"/>
                <a:cs typeface="Symbol"/>
              </a:rPr>
              <a:t></a:t>
            </a:r>
            <a:r>
              <a:rPr sz="4650" spc="-262" baseline="-2688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Symbol"/>
                <a:cs typeface="Symbol"/>
              </a:rPr>
              <a:t></a:t>
            </a:r>
            <a:r>
              <a:rPr sz="2400" spc="135" dirty="0">
                <a:latin typeface="Times New Roman"/>
                <a:cs typeface="Times New Roman"/>
              </a:rPr>
              <a:t> </a:t>
            </a:r>
            <a:r>
              <a:rPr sz="4650" spc="75" baseline="-2688" dirty="0">
                <a:latin typeface="Symbol"/>
                <a:cs typeface="Symbol"/>
              </a:rPr>
              <a:t></a:t>
            </a:r>
            <a:r>
              <a:rPr sz="2400" i="1" spc="70" dirty="0">
                <a:latin typeface="Times New Roman"/>
                <a:cs typeface="Times New Roman"/>
              </a:rPr>
              <a:t>c</a:t>
            </a:r>
            <a:r>
              <a:rPr sz="2025" spc="22" baseline="-24691" dirty="0">
                <a:latin typeface="Times New Roman"/>
                <a:cs typeface="Times New Roman"/>
              </a:rPr>
              <a:t>5</a:t>
            </a:r>
            <a:endParaRPr sz="2025" baseline="-24691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138545" y="2552719"/>
            <a:ext cx="1870075" cy="937260"/>
          </a:xfrm>
          <a:prstGeom prst="rect">
            <a:avLst/>
          </a:prstGeom>
        </p:spPr>
        <p:txBody>
          <a:bodyPr vert="horz" wrap="square" lIns="0" tIns="1028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10"/>
              </a:spcBef>
              <a:tabLst>
                <a:tab pos="507365" algn="l"/>
                <a:tab pos="831850" algn="l"/>
                <a:tab pos="1184910" algn="l"/>
                <a:tab pos="1504315" algn="l"/>
              </a:tabLst>
            </a:pPr>
            <a:r>
              <a:rPr sz="3600" spc="-7" baseline="4629" dirty="0">
                <a:latin typeface="Symbol"/>
                <a:cs typeface="Symbol"/>
              </a:rPr>
              <a:t></a:t>
            </a:r>
            <a:r>
              <a:rPr sz="3600" spc="-217" baseline="4629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0	1	0	0	1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3600" spc="-7" baseline="4629" dirty="0">
                <a:latin typeface="Symbol"/>
                <a:cs typeface="Symbol"/>
              </a:rPr>
              <a:t></a:t>
            </a:r>
            <a:endParaRPr sz="3600" baseline="4629">
              <a:latin typeface="Symbol"/>
              <a:cs typeface="Symbol"/>
            </a:endParaRPr>
          </a:p>
          <a:p>
            <a:pPr marL="12700">
              <a:lnSpc>
                <a:spcPct val="100000"/>
              </a:lnSpc>
              <a:spcBef>
                <a:spcPts val="705"/>
              </a:spcBef>
              <a:tabLst>
                <a:tab pos="480059" algn="l"/>
                <a:tab pos="832485" algn="l"/>
                <a:tab pos="1152525" algn="l"/>
                <a:tab pos="1477645" algn="l"/>
              </a:tabLst>
            </a:pPr>
            <a:r>
              <a:rPr sz="3600" spc="142" baseline="34722" dirty="0">
                <a:latin typeface="Symbol"/>
                <a:cs typeface="Symbol"/>
              </a:rPr>
              <a:t></a:t>
            </a:r>
            <a:r>
              <a:rPr sz="2400" spc="95" dirty="0">
                <a:latin typeface="Times New Roman"/>
                <a:cs typeface="Times New Roman"/>
              </a:rPr>
              <a:t>1	</a:t>
            </a:r>
            <a:r>
              <a:rPr sz="2400" spc="-5" dirty="0">
                <a:latin typeface="Times New Roman"/>
                <a:cs typeface="Times New Roman"/>
              </a:rPr>
              <a:t>0	0	1	0</a:t>
            </a:r>
            <a:r>
              <a:rPr sz="2400" spc="165" dirty="0">
                <a:latin typeface="Times New Roman"/>
                <a:cs typeface="Times New Roman"/>
              </a:rPr>
              <a:t> </a:t>
            </a:r>
            <a:r>
              <a:rPr sz="3600" spc="-7" baseline="34722" dirty="0">
                <a:latin typeface="Symbol"/>
                <a:cs typeface="Symbol"/>
              </a:rPr>
              <a:t></a:t>
            </a:r>
            <a:endParaRPr sz="3600" baseline="34722">
              <a:latin typeface="Symbol"/>
              <a:cs typeface="Symbo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138545" y="3199532"/>
            <a:ext cx="142240" cy="3898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400" spc="-5" dirty="0">
                <a:latin typeface="Symbol"/>
                <a:cs typeface="Symbol"/>
              </a:rPr>
              <a:t>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866134" y="3199532"/>
            <a:ext cx="142240" cy="3898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400" spc="-5" dirty="0">
                <a:latin typeface="Symbol"/>
                <a:cs typeface="Symbol"/>
              </a:rPr>
              <a:t>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138545" y="3444903"/>
            <a:ext cx="353060" cy="3898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400" spc="-5" dirty="0">
                <a:latin typeface="Symbol"/>
                <a:cs typeface="Symbol"/>
              </a:rPr>
              <a:t></a:t>
            </a:r>
            <a:r>
              <a:rPr sz="2400" spc="-220" dirty="0">
                <a:latin typeface="Times New Roman"/>
                <a:cs typeface="Times New Roman"/>
              </a:rPr>
              <a:t> </a:t>
            </a:r>
            <a:r>
              <a:rPr sz="3600" spc="-7" baseline="-19675" dirty="0">
                <a:latin typeface="Times New Roman"/>
                <a:cs typeface="Times New Roman"/>
              </a:rPr>
              <a:t>0</a:t>
            </a:r>
            <a:endParaRPr sz="3600" baseline="-19675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663299" y="3444903"/>
            <a:ext cx="344805" cy="3898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600" spc="-7" baseline="-19675" dirty="0">
                <a:latin typeface="Times New Roman"/>
                <a:cs typeface="Times New Roman"/>
              </a:rPr>
              <a:t>0</a:t>
            </a:r>
            <a:r>
              <a:rPr sz="3600" spc="-419" baseline="-1967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Symbol"/>
                <a:cs typeface="Symbol"/>
              </a:rPr>
              <a:t>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138545" y="3635406"/>
            <a:ext cx="142240" cy="3898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400" spc="-5" dirty="0">
                <a:latin typeface="Symbol"/>
                <a:cs typeface="Symbol"/>
              </a:rPr>
              <a:t>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866134" y="3635406"/>
            <a:ext cx="142240" cy="3898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400" spc="-5" dirty="0">
                <a:latin typeface="Symbol"/>
                <a:cs typeface="Symbol"/>
              </a:rPr>
              <a:t>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742894" y="5561312"/>
            <a:ext cx="209550" cy="929640"/>
          </a:xfrm>
          <a:prstGeom prst="rect">
            <a:avLst/>
          </a:prstGeom>
        </p:spPr>
        <p:txBody>
          <a:bodyPr vert="horz" wrap="square" lIns="0" tIns="106045" rIns="0" bIns="0" rtlCol="0">
            <a:spAutoFit/>
          </a:bodyPr>
          <a:lstStyle/>
          <a:p>
            <a:pPr marL="45720">
              <a:lnSpc>
                <a:spcPct val="100000"/>
              </a:lnSpc>
              <a:spcBef>
                <a:spcPts val="835"/>
              </a:spcBef>
            </a:pPr>
            <a:r>
              <a:rPr sz="2350" spc="5" dirty="0">
                <a:latin typeface="Times New Roman"/>
                <a:cs typeface="Times New Roman"/>
              </a:rPr>
              <a:t>1</a:t>
            </a:r>
            <a:endParaRPr sz="23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35"/>
              </a:spcBef>
            </a:pPr>
            <a:r>
              <a:rPr sz="2350" spc="5" dirty="0">
                <a:latin typeface="Times New Roman"/>
                <a:cs typeface="Times New Roman"/>
              </a:rPr>
              <a:t>0</a:t>
            </a:r>
            <a:endParaRPr sz="235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995555" y="4208021"/>
            <a:ext cx="1911350" cy="2282825"/>
          </a:xfrm>
          <a:prstGeom prst="rect">
            <a:avLst/>
          </a:prstGeom>
        </p:spPr>
        <p:txBody>
          <a:bodyPr vert="horz" wrap="square" lIns="0" tIns="1047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25"/>
              </a:spcBef>
              <a:tabLst>
                <a:tab pos="549275" algn="l"/>
                <a:tab pos="951230" algn="l"/>
                <a:tab pos="1345565" algn="l"/>
                <a:tab pos="1747520" algn="l"/>
              </a:tabLst>
            </a:pPr>
            <a:r>
              <a:rPr sz="3525" spc="7" baseline="-4728" dirty="0">
                <a:latin typeface="Symbol"/>
                <a:cs typeface="Symbol"/>
              </a:rPr>
              <a:t></a:t>
            </a:r>
            <a:r>
              <a:rPr sz="3525" spc="-172" baseline="-4728" dirty="0">
                <a:latin typeface="Times New Roman"/>
                <a:cs typeface="Times New Roman"/>
              </a:rPr>
              <a:t> </a:t>
            </a:r>
            <a:r>
              <a:rPr sz="2350" spc="5" dirty="0">
                <a:latin typeface="Times New Roman"/>
                <a:cs typeface="Times New Roman"/>
              </a:rPr>
              <a:t>1</a:t>
            </a:r>
            <a:r>
              <a:rPr sz="2350" dirty="0">
                <a:latin typeface="Times New Roman"/>
                <a:cs typeface="Times New Roman"/>
              </a:rPr>
              <a:t>	</a:t>
            </a:r>
            <a:r>
              <a:rPr sz="2350" spc="5" dirty="0">
                <a:latin typeface="Times New Roman"/>
                <a:cs typeface="Times New Roman"/>
              </a:rPr>
              <a:t>1</a:t>
            </a:r>
            <a:r>
              <a:rPr sz="2350" dirty="0">
                <a:latin typeface="Times New Roman"/>
                <a:cs typeface="Times New Roman"/>
              </a:rPr>
              <a:t>	</a:t>
            </a:r>
            <a:r>
              <a:rPr sz="2350" spc="5" dirty="0">
                <a:latin typeface="Times New Roman"/>
                <a:cs typeface="Times New Roman"/>
              </a:rPr>
              <a:t>0</a:t>
            </a:r>
            <a:r>
              <a:rPr sz="2350" dirty="0">
                <a:latin typeface="Times New Roman"/>
                <a:cs typeface="Times New Roman"/>
              </a:rPr>
              <a:t>	</a:t>
            </a:r>
            <a:r>
              <a:rPr sz="2350" spc="5" dirty="0">
                <a:latin typeface="Times New Roman"/>
                <a:cs typeface="Times New Roman"/>
              </a:rPr>
              <a:t>1</a:t>
            </a:r>
            <a:r>
              <a:rPr sz="2350" dirty="0">
                <a:latin typeface="Times New Roman"/>
                <a:cs typeface="Times New Roman"/>
              </a:rPr>
              <a:t>	</a:t>
            </a:r>
            <a:r>
              <a:rPr sz="2350" spc="5" dirty="0">
                <a:latin typeface="Times New Roman"/>
                <a:cs typeface="Times New Roman"/>
              </a:rPr>
              <a:t>0</a:t>
            </a:r>
            <a:endParaRPr sz="2350">
              <a:latin typeface="Times New Roman"/>
              <a:cs typeface="Times New Roman"/>
            </a:endParaRPr>
          </a:p>
          <a:p>
            <a:pPr marL="589915">
              <a:lnSpc>
                <a:spcPct val="100000"/>
              </a:lnSpc>
              <a:spcBef>
                <a:spcPts val="735"/>
              </a:spcBef>
              <a:tabLst>
                <a:tab pos="984885" algn="l"/>
                <a:tab pos="1386205" algn="l"/>
              </a:tabLst>
            </a:pPr>
            <a:r>
              <a:rPr sz="2350" spc="5" dirty="0">
                <a:latin typeface="Times New Roman"/>
                <a:cs typeface="Times New Roman"/>
              </a:rPr>
              <a:t>0	1	0</a:t>
            </a:r>
            <a:endParaRPr sz="2350">
              <a:latin typeface="Times New Roman"/>
              <a:cs typeface="Times New Roman"/>
            </a:endParaRPr>
          </a:p>
          <a:p>
            <a:pPr marL="623570">
              <a:lnSpc>
                <a:spcPct val="100000"/>
              </a:lnSpc>
              <a:spcBef>
                <a:spcPts val="735"/>
              </a:spcBef>
              <a:tabLst>
                <a:tab pos="1024890" algn="l"/>
                <a:tab pos="1459865" algn="l"/>
              </a:tabLst>
            </a:pPr>
            <a:r>
              <a:rPr sz="2350" spc="5" dirty="0">
                <a:latin typeface="Times New Roman"/>
                <a:cs typeface="Times New Roman"/>
              </a:rPr>
              <a:t>1	0	0</a:t>
            </a:r>
            <a:endParaRPr sz="2350">
              <a:latin typeface="Times New Roman"/>
              <a:cs typeface="Times New Roman"/>
            </a:endParaRPr>
          </a:p>
          <a:p>
            <a:pPr marL="249554" algn="ctr">
              <a:lnSpc>
                <a:spcPct val="100000"/>
              </a:lnSpc>
              <a:spcBef>
                <a:spcPts val="735"/>
              </a:spcBef>
              <a:tabLst>
                <a:tab pos="684530" algn="l"/>
                <a:tab pos="1079500" algn="l"/>
              </a:tabLst>
            </a:pPr>
            <a:r>
              <a:rPr sz="2350" spc="5" dirty="0">
                <a:latin typeface="Times New Roman"/>
                <a:cs typeface="Times New Roman"/>
              </a:rPr>
              <a:t>0	0	1</a:t>
            </a:r>
            <a:endParaRPr sz="2350">
              <a:latin typeface="Times New Roman"/>
              <a:cs typeface="Times New Roman"/>
            </a:endParaRPr>
          </a:p>
          <a:p>
            <a:pPr marL="363855" algn="ctr">
              <a:lnSpc>
                <a:spcPct val="100000"/>
              </a:lnSpc>
              <a:spcBef>
                <a:spcPts val="735"/>
              </a:spcBef>
              <a:tabLst>
                <a:tab pos="758825" algn="l"/>
                <a:tab pos="1160145" algn="l"/>
              </a:tabLst>
            </a:pPr>
            <a:r>
              <a:rPr sz="2350" spc="5" dirty="0">
                <a:latin typeface="Times New Roman"/>
                <a:cs typeface="Times New Roman"/>
              </a:rPr>
              <a:t>0	1	0</a:t>
            </a:r>
            <a:endParaRPr sz="235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127766" y="4116595"/>
            <a:ext cx="424815" cy="3867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525" spc="7" baseline="-37825" dirty="0">
                <a:latin typeface="Symbol"/>
                <a:cs typeface="Symbol"/>
              </a:rPr>
              <a:t></a:t>
            </a:r>
            <a:r>
              <a:rPr sz="3525" spc="7" baseline="-37825" dirty="0">
                <a:latin typeface="Times New Roman"/>
                <a:cs typeface="Times New Roman"/>
              </a:rPr>
              <a:t> </a:t>
            </a:r>
            <a:r>
              <a:rPr sz="1350" spc="10" dirty="0">
                <a:latin typeface="Symbol"/>
                <a:cs typeface="Symbol"/>
              </a:rPr>
              <a:t></a:t>
            </a:r>
            <a:r>
              <a:rPr sz="1350" spc="-225" dirty="0">
                <a:latin typeface="Times New Roman"/>
                <a:cs typeface="Times New Roman"/>
              </a:rPr>
              <a:t> </a:t>
            </a:r>
            <a:r>
              <a:rPr sz="1350" spc="10" dirty="0">
                <a:latin typeface="Times New Roman"/>
                <a:cs typeface="Times New Roman"/>
              </a:rPr>
              <a:t>1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995555" y="4597414"/>
            <a:ext cx="352425" cy="3867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350" spc="5" dirty="0">
                <a:latin typeface="Symbol"/>
                <a:cs typeface="Symbol"/>
              </a:rPr>
              <a:t></a:t>
            </a:r>
            <a:r>
              <a:rPr sz="2350" spc="-195" dirty="0">
                <a:latin typeface="Times New Roman"/>
                <a:cs typeface="Times New Roman"/>
              </a:rPr>
              <a:t> </a:t>
            </a:r>
            <a:r>
              <a:rPr sz="3525" spc="7" baseline="-28368" dirty="0">
                <a:latin typeface="Times New Roman"/>
                <a:cs typeface="Times New Roman"/>
              </a:rPr>
              <a:t>1</a:t>
            </a:r>
            <a:endParaRPr sz="3525" baseline="-28368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804592" y="4597414"/>
            <a:ext cx="464184" cy="3867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335280" algn="l"/>
              </a:tabLst>
            </a:pPr>
            <a:r>
              <a:rPr sz="3525" spc="7" baseline="-28368" dirty="0">
                <a:latin typeface="Times New Roman"/>
                <a:cs typeface="Times New Roman"/>
              </a:rPr>
              <a:t>0	</a:t>
            </a:r>
            <a:r>
              <a:rPr sz="2350" spc="5" dirty="0">
                <a:latin typeface="Symbol"/>
                <a:cs typeface="Symbol"/>
              </a:rPr>
              <a:t></a:t>
            </a:r>
            <a:endParaRPr sz="2350">
              <a:latin typeface="Symbol"/>
              <a:cs typeface="Symbo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007929" y="4597414"/>
            <a:ext cx="351790" cy="3867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350" spc="5" dirty="0">
                <a:latin typeface="Symbol"/>
                <a:cs typeface="Symbol"/>
              </a:rPr>
              <a:t></a:t>
            </a:r>
            <a:r>
              <a:rPr sz="2350" spc="-195" dirty="0">
                <a:latin typeface="Times New Roman"/>
                <a:cs typeface="Times New Roman"/>
              </a:rPr>
              <a:t> </a:t>
            </a:r>
            <a:r>
              <a:rPr sz="3525" spc="7" baseline="-28368" dirty="0">
                <a:latin typeface="Times New Roman"/>
                <a:cs typeface="Times New Roman"/>
              </a:rPr>
              <a:t>1</a:t>
            </a:r>
            <a:endParaRPr sz="3525" baseline="-28368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816812" y="4597414"/>
            <a:ext cx="464820" cy="3867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335915" algn="l"/>
              </a:tabLst>
            </a:pPr>
            <a:r>
              <a:rPr sz="3525" spc="7" baseline="-28368" dirty="0">
                <a:latin typeface="Times New Roman"/>
                <a:cs typeface="Times New Roman"/>
              </a:rPr>
              <a:t>0	</a:t>
            </a:r>
            <a:r>
              <a:rPr sz="2350" spc="5" dirty="0">
                <a:latin typeface="Symbol"/>
                <a:cs typeface="Symbol"/>
              </a:rPr>
              <a:t></a:t>
            </a:r>
            <a:endParaRPr sz="2350">
              <a:latin typeface="Symbol"/>
              <a:cs typeface="Symbo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995555" y="4885445"/>
            <a:ext cx="392430" cy="67564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ts val="2545"/>
              </a:lnSpc>
              <a:spcBef>
                <a:spcPts val="120"/>
              </a:spcBef>
            </a:pPr>
            <a:r>
              <a:rPr sz="2350" spc="5" dirty="0">
                <a:latin typeface="Symbol"/>
                <a:cs typeface="Symbol"/>
              </a:rPr>
              <a:t></a:t>
            </a:r>
            <a:endParaRPr sz="2350">
              <a:latin typeface="Symbol"/>
              <a:cs typeface="Symbol"/>
            </a:endParaRPr>
          </a:p>
          <a:p>
            <a:pPr marL="12700">
              <a:lnSpc>
                <a:spcPts val="2545"/>
              </a:lnSpc>
            </a:pPr>
            <a:r>
              <a:rPr sz="2350" spc="5" dirty="0">
                <a:latin typeface="Symbol"/>
                <a:cs typeface="Symbol"/>
              </a:rPr>
              <a:t></a:t>
            </a:r>
            <a:r>
              <a:rPr sz="2350" spc="120" dirty="0">
                <a:latin typeface="Times New Roman"/>
                <a:cs typeface="Times New Roman"/>
              </a:rPr>
              <a:t> </a:t>
            </a:r>
            <a:r>
              <a:rPr sz="3525" spc="7" baseline="-4728" dirty="0">
                <a:latin typeface="Times New Roman"/>
                <a:cs typeface="Times New Roman"/>
              </a:rPr>
              <a:t>0</a:t>
            </a:r>
            <a:endParaRPr sz="3525" baseline="-4728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837970" y="4885445"/>
            <a:ext cx="431165" cy="67564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R="5080" algn="r">
              <a:lnSpc>
                <a:spcPts val="2545"/>
              </a:lnSpc>
              <a:spcBef>
                <a:spcPts val="120"/>
              </a:spcBef>
            </a:pPr>
            <a:r>
              <a:rPr sz="2350" spc="5" dirty="0">
                <a:latin typeface="Symbol"/>
                <a:cs typeface="Symbol"/>
              </a:rPr>
              <a:t></a:t>
            </a:r>
            <a:endParaRPr sz="2350">
              <a:latin typeface="Symbol"/>
              <a:cs typeface="Symbol"/>
            </a:endParaRPr>
          </a:p>
          <a:p>
            <a:pPr marR="5080" algn="r">
              <a:lnSpc>
                <a:spcPts val="2545"/>
              </a:lnSpc>
              <a:tabLst>
                <a:tab pos="289560" algn="l"/>
              </a:tabLst>
            </a:pPr>
            <a:r>
              <a:rPr sz="3525" spc="7" baseline="-4728" dirty="0">
                <a:latin typeface="Times New Roman"/>
                <a:cs typeface="Times New Roman"/>
              </a:rPr>
              <a:t>1	</a:t>
            </a:r>
            <a:r>
              <a:rPr sz="2350" spc="5" dirty="0">
                <a:latin typeface="Symbol"/>
                <a:cs typeface="Symbol"/>
              </a:rPr>
              <a:t></a:t>
            </a:r>
            <a:endParaRPr sz="2350">
              <a:latin typeface="Symbol"/>
              <a:cs typeface="Symbo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686186" y="4208021"/>
            <a:ext cx="2595245" cy="2282825"/>
          </a:xfrm>
          <a:prstGeom prst="rect">
            <a:avLst/>
          </a:prstGeom>
        </p:spPr>
        <p:txBody>
          <a:bodyPr vert="horz" wrap="square" lIns="0" tIns="104775" rIns="0" bIns="0" rtlCol="0">
            <a:spAutoFit/>
          </a:bodyPr>
          <a:lstStyle/>
          <a:p>
            <a:pPr marL="334010">
              <a:lnSpc>
                <a:spcPct val="100000"/>
              </a:lnSpc>
              <a:spcBef>
                <a:spcPts val="825"/>
              </a:spcBef>
              <a:tabLst>
                <a:tab pos="944880" algn="l"/>
                <a:tab pos="1346835" algn="l"/>
                <a:tab pos="1781810" algn="l"/>
                <a:tab pos="2176780" algn="l"/>
                <a:tab pos="2466340" algn="l"/>
              </a:tabLst>
            </a:pPr>
            <a:r>
              <a:rPr sz="3525" spc="7" baseline="-4728" dirty="0">
                <a:latin typeface="Symbol"/>
                <a:cs typeface="Symbol"/>
              </a:rPr>
              <a:t></a:t>
            </a:r>
            <a:r>
              <a:rPr sz="3525" spc="307" baseline="-4728" dirty="0">
                <a:latin typeface="Times New Roman"/>
                <a:cs typeface="Times New Roman"/>
              </a:rPr>
              <a:t> </a:t>
            </a:r>
            <a:r>
              <a:rPr sz="2350" spc="5" dirty="0">
                <a:latin typeface="Times New Roman"/>
                <a:cs typeface="Times New Roman"/>
              </a:rPr>
              <a:t>0</a:t>
            </a:r>
            <a:r>
              <a:rPr sz="2350" dirty="0">
                <a:latin typeface="Times New Roman"/>
                <a:cs typeface="Times New Roman"/>
              </a:rPr>
              <a:t>	</a:t>
            </a:r>
            <a:r>
              <a:rPr sz="2350" spc="5" dirty="0">
                <a:latin typeface="Times New Roman"/>
                <a:cs typeface="Times New Roman"/>
              </a:rPr>
              <a:t>1</a:t>
            </a:r>
            <a:r>
              <a:rPr sz="2350" dirty="0">
                <a:latin typeface="Times New Roman"/>
                <a:cs typeface="Times New Roman"/>
              </a:rPr>
              <a:t>	</a:t>
            </a:r>
            <a:r>
              <a:rPr sz="2350" spc="5" dirty="0">
                <a:latin typeface="Times New Roman"/>
                <a:cs typeface="Times New Roman"/>
              </a:rPr>
              <a:t>0</a:t>
            </a:r>
            <a:r>
              <a:rPr sz="2350" dirty="0">
                <a:latin typeface="Times New Roman"/>
                <a:cs typeface="Times New Roman"/>
              </a:rPr>
              <a:t>	</a:t>
            </a:r>
            <a:r>
              <a:rPr sz="2350" spc="5" dirty="0">
                <a:latin typeface="Times New Roman"/>
                <a:cs typeface="Times New Roman"/>
              </a:rPr>
              <a:t>0</a:t>
            </a:r>
            <a:r>
              <a:rPr sz="2350" dirty="0">
                <a:latin typeface="Times New Roman"/>
                <a:cs typeface="Times New Roman"/>
              </a:rPr>
              <a:t>	</a:t>
            </a:r>
            <a:r>
              <a:rPr sz="2350" spc="5" dirty="0">
                <a:latin typeface="Times New Roman"/>
                <a:cs typeface="Times New Roman"/>
              </a:rPr>
              <a:t>1</a:t>
            </a:r>
            <a:r>
              <a:rPr sz="2350" dirty="0">
                <a:latin typeface="Times New Roman"/>
                <a:cs typeface="Times New Roman"/>
              </a:rPr>
              <a:t>	</a:t>
            </a:r>
            <a:r>
              <a:rPr sz="3525" spc="7" baseline="-4728" dirty="0">
                <a:latin typeface="Symbol"/>
                <a:cs typeface="Symbol"/>
              </a:rPr>
              <a:t></a:t>
            </a:r>
            <a:endParaRPr sz="3525" baseline="-4728">
              <a:latin typeface="Symbol"/>
              <a:cs typeface="Symbol"/>
            </a:endParaRPr>
          </a:p>
          <a:p>
            <a:pPr marL="334010">
              <a:lnSpc>
                <a:spcPct val="100000"/>
              </a:lnSpc>
              <a:spcBef>
                <a:spcPts val="735"/>
              </a:spcBef>
              <a:tabLst>
                <a:tab pos="911225" algn="l"/>
                <a:tab pos="1346835" algn="l"/>
                <a:tab pos="1741170" algn="l"/>
              </a:tabLst>
            </a:pPr>
            <a:r>
              <a:rPr sz="3525" spc="7" baseline="-24822" dirty="0">
                <a:latin typeface="Symbol"/>
                <a:cs typeface="Symbol"/>
              </a:rPr>
              <a:t></a:t>
            </a:r>
            <a:r>
              <a:rPr sz="3525" spc="7" baseline="-24822" dirty="0">
                <a:latin typeface="Times New Roman"/>
                <a:cs typeface="Times New Roman"/>
              </a:rPr>
              <a:t>	</a:t>
            </a:r>
            <a:r>
              <a:rPr sz="2350" spc="5" dirty="0">
                <a:latin typeface="Times New Roman"/>
                <a:cs typeface="Times New Roman"/>
              </a:rPr>
              <a:t>0	0	1</a:t>
            </a:r>
            <a:endParaRPr sz="23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35"/>
              </a:spcBef>
              <a:tabLst>
                <a:tab pos="334010" algn="l"/>
                <a:tab pos="984885" algn="l"/>
                <a:tab pos="1419860" algn="l"/>
                <a:tab pos="1854835" algn="l"/>
              </a:tabLst>
            </a:pPr>
            <a:r>
              <a:rPr sz="2350" spc="10" dirty="0">
                <a:latin typeface="Symbol"/>
                <a:cs typeface="Symbol"/>
              </a:rPr>
              <a:t></a:t>
            </a:r>
            <a:r>
              <a:rPr sz="2350" spc="10" dirty="0">
                <a:latin typeface="Times New Roman"/>
                <a:cs typeface="Times New Roman"/>
              </a:rPr>
              <a:t>	</a:t>
            </a:r>
            <a:r>
              <a:rPr sz="3525" spc="7" baseline="4728" dirty="0">
                <a:latin typeface="Symbol"/>
                <a:cs typeface="Symbol"/>
              </a:rPr>
              <a:t></a:t>
            </a:r>
            <a:r>
              <a:rPr sz="3525" spc="300" baseline="4728" dirty="0">
                <a:latin typeface="Times New Roman"/>
                <a:cs typeface="Times New Roman"/>
              </a:rPr>
              <a:t> </a:t>
            </a:r>
            <a:r>
              <a:rPr sz="2350" spc="5" dirty="0">
                <a:latin typeface="Times New Roman"/>
                <a:cs typeface="Times New Roman"/>
              </a:rPr>
              <a:t>0	0	0	0</a:t>
            </a:r>
            <a:endParaRPr sz="2350">
              <a:latin typeface="Times New Roman"/>
              <a:cs typeface="Times New Roman"/>
            </a:endParaRPr>
          </a:p>
          <a:p>
            <a:pPr marL="242570" algn="ctr">
              <a:lnSpc>
                <a:spcPct val="100000"/>
              </a:lnSpc>
              <a:spcBef>
                <a:spcPts val="735"/>
              </a:spcBef>
              <a:tabLst>
                <a:tab pos="643890" algn="l"/>
                <a:tab pos="1038860" algn="l"/>
              </a:tabLst>
            </a:pPr>
            <a:r>
              <a:rPr sz="2350" spc="5" dirty="0">
                <a:latin typeface="Times New Roman"/>
                <a:cs typeface="Times New Roman"/>
              </a:rPr>
              <a:t>1	0	1</a:t>
            </a:r>
            <a:endParaRPr sz="2350">
              <a:latin typeface="Times New Roman"/>
              <a:cs typeface="Times New Roman"/>
            </a:endParaRPr>
          </a:p>
          <a:p>
            <a:pPr marL="911860">
              <a:lnSpc>
                <a:spcPct val="100000"/>
              </a:lnSpc>
              <a:spcBef>
                <a:spcPts val="735"/>
              </a:spcBef>
              <a:tabLst>
                <a:tab pos="1306195" algn="l"/>
                <a:tab pos="1667510" algn="l"/>
              </a:tabLst>
            </a:pPr>
            <a:r>
              <a:rPr sz="2350" spc="5" dirty="0">
                <a:latin typeface="Times New Roman"/>
                <a:cs typeface="Times New Roman"/>
              </a:rPr>
              <a:t>0	1	1</a:t>
            </a:r>
            <a:endParaRPr sz="235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995555" y="5462288"/>
            <a:ext cx="352425" cy="3867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350" spc="5" dirty="0">
                <a:latin typeface="Symbol"/>
                <a:cs typeface="Symbol"/>
              </a:rPr>
              <a:t></a:t>
            </a:r>
            <a:r>
              <a:rPr sz="2350" spc="-195" dirty="0">
                <a:latin typeface="Times New Roman"/>
                <a:cs typeface="Times New Roman"/>
              </a:rPr>
              <a:t> </a:t>
            </a:r>
            <a:r>
              <a:rPr sz="3525" spc="7" baseline="-35460" dirty="0">
                <a:latin typeface="Times New Roman"/>
                <a:cs typeface="Times New Roman"/>
              </a:rPr>
              <a:t>1</a:t>
            </a:r>
            <a:endParaRPr sz="3525" baseline="-3546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804592" y="5462288"/>
            <a:ext cx="464184" cy="3867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335280" algn="l"/>
              </a:tabLst>
            </a:pPr>
            <a:r>
              <a:rPr sz="3525" spc="7" baseline="-35460" dirty="0">
                <a:latin typeface="Times New Roman"/>
                <a:cs typeface="Times New Roman"/>
              </a:rPr>
              <a:t>0	</a:t>
            </a:r>
            <a:r>
              <a:rPr sz="2350" spc="5" dirty="0">
                <a:latin typeface="Symbol"/>
                <a:cs typeface="Symbol"/>
              </a:rPr>
              <a:t></a:t>
            </a:r>
            <a:endParaRPr sz="2350">
              <a:latin typeface="Symbol"/>
              <a:cs typeface="Symbo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6007929" y="5462288"/>
            <a:ext cx="392430" cy="3867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350" spc="5" dirty="0">
                <a:latin typeface="Symbol"/>
                <a:cs typeface="Symbol"/>
              </a:rPr>
              <a:t></a:t>
            </a:r>
            <a:r>
              <a:rPr sz="2350" spc="120" dirty="0">
                <a:latin typeface="Times New Roman"/>
                <a:cs typeface="Times New Roman"/>
              </a:rPr>
              <a:t> </a:t>
            </a:r>
            <a:r>
              <a:rPr sz="3525" spc="7" baseline="-35460" dirty="0">
                <a:latin typeface="Times New Roman"/>
                <a:cs typeface="Times New Roman"/>
              </a:rPr>
              <a:t>0</a:t>
            </a:r>
            <a:endParaRPr sz="3525" baseline="-3546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7923658" y="4885445"/>
            <a:ext cx="357505" cy="9639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228600">
              <a:lnSpc>
                <a:spcPts val="2545"/>
              </a:lnSpc>
              <a:spcBef>
                <a:spcPts val="120"/>
              </a:spcBef>
            </a:pPr>
            <a:r>
              <a:rPr sz="2350" spc="5" dirty="0">
                <a:latin typeface="Symbol"/>
                <a:cs typeface="Symbol"/>
              </a:rPr>
              <a:t></a:t>
            </a:r>
            <a:endParaRPr sz="2350">
              <a:latin typeface="Symbol"/>
              <a:cs typeface="Symbol"/>
            </a:endParaRPr>
          </a:p>
          <a:p>
            <a:pPr marL="12700">
              <a:lnSpc>
                <a:spcPts val="2270"/>
              </a:lnSpc>
            </a:pPr>
            <a:r>
              <a:rPr sz="3525" spc="7" baseline="-4728" dirty="0">
                <a:latin typeface="Times New Roman"/>
                <a:cs typeface="Times New Roman"/>
              </a:rPr>
              <a:t>1</a:t>
            </a:r>
            <a:r>
              <a:rPr sz="3525" spc="-225" baseline="-4728" dirty="0">
                <a:latin typeface="Times New Roman"/>
                <a:cs typeface="Times New Roman"/>
              </a:rPr>
              <a:t> </a:t>
            </a:r>
            <a:r>
              <a:rPr sz="2350" spc="5" dirty="0">
                <a:latin typeface="Symbol"/>
                <a:cs typeface="Symbol"/>
              </a:rPr>
              <a:t></a:t>
            </a:r>
            <a:endParaRPr sz="2350">
              <a:latin typeface="Symbol"/>
              <a:cs typeface="Symbol"/>
            </a:endParaRPr>
          </a:p>
          <a:p>
            <a:pPr marL="228600">
              <a:lnSpc>
                <a:spcPts val="2545"/>
              </a:lnSpc>
            </a:pPr>
            <a:r>
              <a:rPr sz="2350" spc="5" dirty="0">
                <a:latin typeface="Symbol"/>
                <a:cs typeface="Symbol"/>
              </a:rPr>
              <a:t></a:t>
            </a:r>
            <a:endParaRPr sz="2350">
              <a:latin typeface="Symbol"/>
              <a:cs typeface="Symbo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995555" y="5751071"/>
            <a:ext cx="140970" cy="3867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350" spc="5" dirty="0">
                <a:latin typeface="Symbol"/>
                <a:cs typeface="Symbol"/>
              </a:rPr>
              <a:t></a:t>
            </a:r>
            <a:endParaRPr sz="2350">
              <a:latin typeface="Symbol"/>
              <a:cs typeface="Symbo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5127766" y="5751071"/>
            <a:ext cx="140970" cy="3867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350" spc="5" dirty="0">
                <a:latin typeface="Symbol"/>
                <a:cs typeface="Symbol"/>
              </a:rPr>
              <a:t></a:t>
            </a:r>
            <a:endParaRPr sz="2350">
              <a:latin typeface="Symbol"/>
              <a:cs typeface="Symbo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007929" y="5751071"/>
            <a:ext cx="140970" cy="3867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350" spc="5" dirty="0">
                <a:latin typeface="Symbol"/>
                <a:cs typeface="Symbol"/>
              </a:rPr>
              <a:t></a:t>
            </a:r>
            <a:endParaRPr sz="2350">
              <a:latin typeface="Symbol"/>
              <a:cs typeface="Symbo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8140140" y="5751071"/>
            <a:ext cx="140970" cy="3867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350" spc="5" dirty="0">
                <a:latin typeface="Symbol"/>
                <a:cs typeface="Symbol"/>
              </a:rPr>
              <a:t></a:t>
            </a:r>
            <a:endParaRPr sz="2350">
              <a:latin typeface="Symbol"/>
              <a:cs typeface="Symbo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2995555" y="5994919"/>
            <a:ext cx="392430" cy="3867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350" spc="5" dirty="0">
                <a:latin typeface="Symbol"/>
                <a:cs typeface="Symbol"/>
              </a:rPr>
              <a:t></a:t>
            </a:r>
            <a:r>
              <a:rPr sz="2350" spc="120" dirty="0">
                <a:latin typeface="Times New Roman"/>
                <a:cs typeface="Times New Roman"/>
              </a:rPr>
              <a:t> </a:t>
            </a:r>
            <a:r>
              <a:rPr sz="3525" spc="7" baseline="-20094" dirty="0">
                <a:latin typeface="Times New Roman"/>
                <a:cs typeface="Times New Roman"/>
              </a:rPr>
              <a:t>0</a:t>
            </a:r>
            <a:endParaRPr sz="3525" baseline="-20094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4877728" y="5994919"/>
            <a:ext cx="391160" cy="3867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525" spc="7" baseline="-20094" dirty="0">
                <a:latin typeface="Times New Roman"/>
                <a:cs typeface="Times New Roman"/>
              </a:rPr>
              <a:t>0</a:t>
            </a:r>
            <a:r>
              <a:rPr sz="3525" spc="165" baseline="-20094" dirty="0">
                <a:latin typeface="Times New Roman"/>
                <a:cs typeface="Times New Roman"/>
              </a:rPr>
              <a:t> </a:t>
            </a:r>
            <a:r>
              <a:rPr sz="2350" spc="5" dirty="0">
                <a:latin typeface="Symbol"/>
                <a:cs typeface="Symbol"/>
              </a:rPr>
              <a:t></a:t>
            </a:r>
            <a:endParaRPr sz="2350">
              <a:latin typeface="Symbol"/>
              <a:cs typeface="Symbo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6007929" y="5994919"/>
            <a:ext cx="351790" cy="3867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350" spc="5" dirty="0">
                <a:latin typeface="Symbol"/>
                <a:cs typeface="Symbol"/>
              </a:rPr>
              <a:t></a:t>
            </a:r>
            <a:r>
              <a:rPr sz="2350" spc="-195" dirty="0">
                <a:latin typeface="Times New Roman"/>
                <a:cs typeface="Times New Roman"/>
              </a:rPr>
              <a:t> </a:t>
            </a:r>
            <a:r>
              <a:rPr sz="3525" spc="7" baseline="-20094" dirty="0">
                <a:latin typeface="Times New Roman"/>
                <a:cs typeface="Times New Roman"/>
              </a:rPr>
              <a:t>1</a:t>
            </a:r>
            <a:endParaRPr sz="3525" baseline="-20094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8140140" y="5994919"/>
            <a:ext cx="140970" cy="3867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350" spc="5" dirty="0">
                <a:latin typeface="Symbol"/>
                <a:cs typeface="Symbol"/>
              </a:rPr>
              <a:t></a:t>
            </a:r>
            <a:endParaRPr sz="2350">
              <a:latin typeface="Symbol"/>
              <a:cs typeface="Symbo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2995555" y="6183899"/>
            <a:ext cx="140970" cy="3867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350" spc="5" dirty="0">
                <a:latin typeface="Symbol"/>
                <a:cs typeface="Symbol"/>
              </a:rPr>
              <a:t></a:t>
            </a:r>
            <a:endParaRPr sz="2350">
              <a:latin typeface="Symbol"/>
              <a:cs typeface="Symbo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5127766" y="6183899"/>
            <a:ext cx="140970" cy="3867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350" spc="5" dirty="0">
                <a:latin typeface="Symbol"/>
                <a:cs typeface="Symbol"/>
              </a:rPr>
              <a:t></a:t>
            </a:r>
            <a:endParaRPr sz="2350">
              <a:latin typeface="Symbol"/>
              <a:cs typeface="Symbo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6007929" y="6183899"/>
            <a:ext cx="140970" cy="3867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350" spc="5" dirty="0">
                <a:latin typeface="Symbol"/>
                <a:cs typeface="Symbol"/>
              </a:rPr>
              <a:t></a:t>
            </a:r>
            <a:endParaRPr sz="2350">
              <a:latin typeface="Symbol"/>
              <a:cs typeface="Symbo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8140140" y="6183899"/>
            <a:ext cx="140970" cy="3867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350" spc="5" dirty="0">
                <a:latin typeface="Symbol"/>
                <a:cs typeface="Symbol"/>
              </a:rPr>
              <a:t></a:t>
            </a:r>
            <a:endParaRPr sz="2350">
              <a:latin typeface="Symbol"/>
              <a:cs typeface="Symbo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82579" y="694436"/>
            <a:ext cx="514223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spc="-5" dirty="0">
                <a:latin typeface="Arial"/>
                <a:cs typeface="Arial"/>
              </a:rPr>
              <a:t>m</a:t>
            </a:r>
            <a:r>
              <a:rPr sz="3200" b="1" spc="-5" dirty="0">
                <a:latin typeface="黑体"/>
                <a:cs typeface="黑体"/>
              </a:rPr>
              <a:t>序列密码的破译举例</a:t>
            </a:r>
            <a:r>
              <a:rPr sz="3200" b="1" spc="-10" dirty="0">
                <a:latin typeface="Arial"/>
                <a:cs typeface="Arial"/>
              </a:rPr>
              <a:t>(</a:t>
            </a:r>
            <a:r>
              <a:rPr sz="3200" b="1" dirty="0">
                <a:latin typeface="黑体"/>
                <a:cs typeface="黑体"/>
              </a:rPr>
              <a:t>续</a:t>
            </a:r>
            <a:r>
              <a:rPr sz="3200" b="1" spc="-5" dirty="0">
                <a:latin typeface="黑体"/>
                <a:cs typeface="黑体"/>
              </a:rPr>
              <a:t>二</a:t>
            </a:r>
            <a:r>
              <a:rPr sz="3200" b="1" spc="-5" dirty="0">
                <a:latin typeface="Arial"/>
                <a:cs typeface="Arial"/>
              </a:rPr>
              <a:t>)</a:t>
            </a:r>
            <a:endParaRPr sz="3200">
              <a:latin typeface="Arial"/>
              <a:cs typeface="Arial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 spc="-5" dirty="0"/>
              <a:t>26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1439552" y="1729232"/>
            <a:ext cx="12477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宋体"/>
                <a:cs typeface="宋体"/>
              </a:rPr>
              <a:t>从而得到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460109" y="1962040"/>
            <a:ext cx="1863725" cy="3898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506095" algn="l"/>
                <a:tab pos="829944" algn="l"/>
                <a:tab pos="1181100" algn="l"/>
                <a:tab pos="1499870" algn="l"/>
              </a:tabLst>
            </a:pPr>
            <a:r>
              <a:rPr sz="3600" spc="-7" baseline="-4629" dirty="0">
                <a:latin typeface="Symbol"/>
                <a:cs typeface="Symbol"/>
              </a:rPr>
              <a:t></a:t>
            </a:r>
            <a:r>
              <a:rPr sz="3600" spc="-217" baseline="-4629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0	1	0	0	1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3600" spc="-7" baseline="-4629" dirty="0">
                <a:latin typeface="Symbol"/>
                <a:cs typeface="Symbol"/>
              </a:rPr>
              <a:t></a:t>
            </a:r>
            <a:endParaRPr sz="3600" baseline="-4629">
              <a:latin typeface="Symbol"/>
              <a:cs typeface="Symbo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460109" y="2416953"/>
            <a:ext cx="1863725" cy="3898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478790" algn="l"/>
                <a:tab pos="829944" algn="l"/>
                <a:tab pos="1148715" algn="l"/>
                <a:tab pos="1473200" algn="l"/>
              </a:tabLst>
            </a:pPr>
            <a:r>
              <a:rPr sz="3600" spc="142" baseline="27777" dirty="0">
                <a:latin typeface="Symbol"/>
                <a:cs typeface="Symbol"/>
              </a:rPr>
              <a:t></a:t>
            </a:r>
            <a:r>
              <a:rPr sz="2400" spc="95" dirty="0">
                <a:latin typeface="Times New Roman"/>
                <a:cs typeface="Times New Roman"/>
              </a:rPr>
              <a:t>1	</a:t>
            </a:r>
            <a:r>
              <a:rPr sz="2400" spc="-5" dirty="0">
                <a:latin typeface="Times New Roman"/>
                <a:cs typeface="Times New Roman"/>
              </a:rPr>
              <a:t>0	0	1	0</a:t>
            </a:r>
            <a:r>
              <a:rPr sz="2400" spc="165" dirty="0">
                <a:latin typeface="Times New Roman"/>
                <a:cs typeface="Times New Roman"/>
              </a:rPr>
              <a:t> </a:t>
            </a:r>
            <a:r>
              <a:rPr sz="3600" spc="-7" baseline="27777" dirty="0">
                <a:latin typeface="Symbol"/>
                <a:cs typeface="Symbol"/>
              </a:rPr>
              <a:t></a:t>
            </a:r>
            <a:endParaRPr sz="3600" baseline="27777">
              <a:latin typeface="Symbol"/>
              <a:cs typeface="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460109" y="2554866"/>
            <a:ext cx="1863725" cy="3898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1733550" algn="l"/>
              </a:tabLst>
            </a:pPr>
            <a:r>
              <a:rPr sz="2400" spc="-5" dirty="0">
                <a:latin typeface="Symbol"/>
                <a:cs typeface="Symbol"/>
              </a:rPr>
              <a:t></a:t>
            </a:r>
            <a:r>
              <a:rPr sz="2400" spc="-5" dirty="0">
                <a:latin typeface="Times New Roman"/>
                <a:cs typeface="Times New Roman"/>
              </a:rPr>
              <a:t>	</a:t>
            </a:r>
            <a:r>
              <a:rPr sz="2400" spc="-5" dirty="0">
                <a:latin typeface="Symbol"/>
                <a:cs typeface="Symbol"/>
              </a:rPr>
              <a:t>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933837" y="2778526"/>
            <a:ext cx="3390265" cy="5029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390525" algn="l"/>
                <a:tab pos="795655" algn="l"/>
                <a:tab pos="1200785" algn="l"/>
                <a:tab pos="2064385" algn="l"/>
                <a:tab pos="2415540" algn="l"/>
                <a:tab pos="2766695" algn="l"/>
                <a:tab pos="3085465" algn="l"/>
              </a:tabLst>
            </a:pPr>
            <a:r>
              <a:rPr sz="2400" spc="-5" dirty="0">
                <a:latin typeface="Times New Roman"/>
                <a:cs typeface="Times New Roman"/>
              </a:rPr>
              <a:t>1	0	0	0</a:t>
            </a:r>
            <a:r>
              <a:rPr sz="2400" spc="-300" dirty="0">
                <a:latin typeface="Times New Roman"/>
                <a:cs typeface="Times New Roman"/>
              </a:rPr>
              <a:t> </a:t>
            </a:r>
            <a:r>
              <a:rPr sz="4650" spc="187" baseline="-2688" dirty="0">
                <a:latin typeface="Symbol"/>
                <a:cs typeface="Symbol"/>
              </a:rPr>
              <a:t></a:t>
            </a:r>
            <a:r>
              <a:rPr sz="3600" spc="-7" baseline="4629" dirty="0">
                <a:latin typeface="Symbol"/>
                <a:cs typeface="Symbol"/>
              </a:rPr>
              <a:t></a:t>
            </a:r>
            <a:r>
              <a:rPr sz="3600" spc="-217" baseline="4629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0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5" dirty="0">
                <a:latin typeface="Times New Roman"/>
                <a:cs typeface="Times New Roman"/>
              </a:rPr>
              <a:t>0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5" dirty="0">
                <a:latin typeface="Times New Roman"/>
                <a:cs typeface="Times New Roman"/>
              </a:rPr>
              <a:t>0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5" dirty="0">
                <a:latin typeface="Times New Roman"/>
                <a:cs typeface="Times New Roman"/>
              </a:rPr>
              <a:t>0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170" dirty="0">
                <a:latin typeface="Times New Roman"/>
                <a:cs typeface="Times New Roman"/>
              </a:rPr>
              <a:t>1</a:t>
            </a:r>
            <a:r>
              <a:rPr sz="3600" spc="-7" baseline="4629" dirty="0">
                <a:latin typeface="Symbol"/>
                <a:cs typeface="Symbol"/>
              </a:rPr>
              <a:t></a:t>
            </a:r>
            <a:endParaRPr sz="3600" baseline="4629">
              <a:latin typeface="Symbol"/>
              <a:cs typeface="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718187" y="2778526"/>
            <a:ext cx="3020695" cy="5029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608330" algn="l"/>
                <a:tab pos="1076325" algn="l"/>
                <a:tab pos="1530350" algn="l"/>
                <a:tab pos="1998345" algn="l"/>
              </a:tabLst>
            </a:pPr>
            <a:r>
              <a:rPr sz="4650" spc="75" baseline="-2688" dirty="0">
                <a:latin typeface="Symbol"/>
                <a:cs typeface="Symbol"/>
              </a:rPr>
              <a:t></a:t>
            </a:r>
            <a:r>
              <a:rPr sz="2400" i="1" spc="65" dirty="0">
                <a:latin typeface="Times New Roman"/>
                <a:cs typeface="Times New Roman"/>
              </a:rPr>
              <a:t>c</a:t>
            </a:r>
            <a:r>
              <a:rPr sz="2025" spc="22" baseline="-24691" dirty="0">
                <a:latin typeface="Times New Roman"/>
                <a:cs typeface="Times New Roman"/>
              </a:rPr>
              <a:t>5</a:t>
            </a:r>
            <a:r>
              <a:rPr sz="2025" baseline="-24691" dirty="0">
                <a:latin typeface="Times New Roman"/>
                <a:cs typeface="Times New Roman"/>
              </a:rPr>
              <a:t>	</a:t>
            </a:r>
            <a:r>
              <a:rPr sz="2400" i="1" spc="120" dirty="0">
                <a:latin typeface="Times New Roman"/>
                <a:cs typeface="Times New Roman"/>
              </a:rPr>
              <a:t>c</a:t>
            </a:r>
            <a:r>
              <a:rPr sz="2025" spc="22" baseline="-24691" dirty="0">
                <a:latin typeface="Times New Roman"/>
                <a:cs typeface="Times New Roman"/>
              </a:rPr>
              <a:t>4</a:t>
            </a:r>
            <a:r>
              <a:rPr sz="2025" baseline="-24691" dirty="0">
                <a:latin typeface="Times New Roman"/>
                <a:cs typeface="Times New Roman"/>
              </a:rPr>
              <a:t>	</a:t>
            </a:r>
            <a:r>
              <a:rPr sz="2400" i="1" spc="65" dirty="0">
                <a:latin typeface="Times New Roman"/>
                <a:cs typeface="Times New Roman"/>
              </a:rPr>
              <a:t>c</a:t>
            </a:r>
            <a:r>
              <a:rPr sz="2025" spc="22" baseline="-24691" dirty="0">
                <a:latin typeface="Times New Roman"/>
                <a:cs typeface="Times New Roman"/>
              </a:rPr>
              <a:t>3</a:t>
            </a:r>
            <a:r>
              <a:rPr sz="2025" baseline="-24691" dirty="0">
                <a:latin typeface="Times New Roman"/>
                <a:cs typeface="Times New Roman"/>
              </a:rPr>
              <a:t>	</a:t>
            </a:r>
            <a:r>
              <a:rPr sz="2400" i="1" spc="120" dirty="0">
                <a:latin typeface="Times New Roman"/>
                <a:cs typeface="Times New Roman"/>
              </a:rPr>
              <a:t>c</a:t>
            </a:r>
            <a:r>
              <a:rPr sz="2025" spc="22" baseline="-24691" dirty="0">
                <a:latin typeface="Times New Roman"/>
                <a:cs typeface="Times New Roman"/>
              </a:rPr>
              <a:t>2</a:t>
            </a:r>
            <a:r>
              <a:rPr sz="2025" baseline="-24691" dirty="0">
                <a:latin typeface="Times New Roman"/>
                <a:cs typeface="Times New Roman"/>
              </a:rPr>
              <a:t>	</a:t>
            </a:r>
            <a:r>
              <a:rPr sz="2400" i="1" spc="-55" dirty="0">
                <a:latin typeface="Times New Roman"/>
                <a:cs typeface="Times New Roman"/>
              </a:rPr>
              <a:t>c</a:t>
            </a:r>
            <a:r>
              <a:rPr sz="2025" spc="22" baseline="-24691" dirty="0">
                <a:latin typeface="Times New Roman"/>
                <a:cs typeface="Times New Roman"/>
              </a:rPr>
              <a:t>1</a:t>
            </a:r>
            <a:r>
              <a:rPr sz="2025" spc="120" baseline="-24691" dirty="0">
                <a:latin typeface="Times New Roman"/>
                <a:cs typeface="Times New Roman"/>
              </a:rPr>
              <a:t> </a:t>
            </a:r>
            <a:r>
              <a:rPr sz="4650" spc="-209" baseline="-2688" dirty="0">
                <a:latin typeface="Symbol"/>
                <a:cs typeface="Symbol"/>
              </a:rPr>
              <a:t></a:t>
            </a:r>
            <a:r>
              <a:rPr sz="4650" spc="-254" baseline="-2688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Symbol"/>
                <a:cs typeface="Symbol"/>
              </a:rPr>
              <a:t></a:t>
            </a:r>
            <a:r>
              <a:rPr sz="2400" spc="125" dirty="0">
                <a:latin typeface="Times New Roman"/>
                <a:cs typeface="Times New Roman"/>
              </a:rPr>
              <a:t> </a:t>
            </a:r>
            <a:r>
              <a:rPr sz="4650" spc="75" baseline="-2688" dirty="0">
                <a:latin typeface="Symbol"/>
                <a:cs typeface="Symbol"/>
              </a:rPr>
              <a:t></a:t>
            </a:r>
            <a:r>
              <a:rPr sz="2400" spc="-5" dirty="0">
                <a:latin typeface="Times New Roman"/>
                <a:cs typeface="Times New Roman"/>
              </a:rPr>
              <a:t>0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460109" y="3328295"/>
            <a:ext cx="1863725" cy="3898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505459" algn="l"/>
                <a:tab pos="829310" algn="l"/>
                <a:tab pos="1148715" algn="l"/>
                <a:tab pos="1440180" algn="l"/>
                <a:tab pos="1733550" algn="l"/>
              </a:tabLst>
            </a:pPr>
            <a:r>
              <a:rPr sz="3600" spc="-7" baseline="34722" dirty="0">
                <a:latin typeface="Symbol"/>
                <a:cs typeface="Symbol"/>
              </a:rPr>
              <a:t></a:t>
            </a:r>
            <a:r>
              <a:rPr sz="3600" spc="-217" baseline="34722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0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5" dirty="0">
                <a:latin typeface="Times New Roman"/>
                <a:cs typeface="Times New Roman"/>
              </a:rPr>
              <a:t>1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5" dirty="0">
                <a:latin typeface="Times New Roman"/>
                <a:cs typeface="Times New Roman"/>
              </a:rPr>
              <a:t>0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5" dirty="0">
                <a:latin typeface="Times New Roman"/>
                <a:cs typeface="Times New Roman"/>
              </a:rPr>
              <a:t>1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5" dirty="0">
                <a:latin typeface="Times New Roman"/>
                <a:cs typeface="Times New Roman"/>
              </a:rPr>
              <a:t>1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3600" spc="-7" baseline="34722" dirty="0">
                <a:latin typeface="Symbol"/>
                <a:cs typeface="Symbol"/>
              </a:rPr>
              <a:t></a:t>
            </a:r>
            <a:endParaRPr sz="3600" baseline="34722">
              <a:latin typeface="Symbol"/>
              <a:cs typeface="Symbo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460109" y="3428071"/>
            <a:ext cx="142240" cy="3898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400" spc="-5" dirty="0">
                <a:latin typeface="Symbol"/>
                <a:cs typeface="Symbol"/>
              </a:rPr>
              <a:t>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181596" y="3428071"/>
            <a:ext cx="142240" cy="3898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400" spc="-5" dirty="0">
                <a:latin typeface="Symbol"/>
                <a:cs typeface="Symbol"/>
              </a:rPr>
              <a:t>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460109" y="3783967"/>
            <a:ext cx="1863725" cy="3898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478790" algn="l"/>
                <a:tab pos="798195" algn="l"/>
                <a:tab pos="1089025" algn="l"/>
                <a:tab pos="1413510" algn="l"/>
                <a:tab pos="1733550" algn="l"/>
              </a:tabLst>
            </a:pPr>
            <a:r>
              <a:rPr sz="3600" spc="292" baseline="19675" dirty="0">
                <a:latin typeface="Symbol"/>
                <a:cs typeface="Symbol"/>
              </a:rPr>
              <a:t></a:t>
            </a:r>
            <a:r>
              <a:rPr sz="2400" spc="-5" dirty="0">
                <a:latin typeface="Times New Roman"/>
                <a:cs typeface="Times New Roman"/>
              </a:rPr>
              <a:t>1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5" dirty="0">
                <a:latin typeface="Times New Roman"/>
                <a:cs typeface="Times New Roman"/>
              </a:rPr>
              <a:t>0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5" dirty="0">
                <a:latin typeface="Times New Roman"/>
                <a:cs typeface="Times New Roman"/>
              </a:rPr>
              <a:t>1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5" dirty="0">
                <a:latin typeface="Times New Roman"/>
                <a:cs typeface="Times New Roman"/>
              </a:rPr>
              <a:t>1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5" dirty="0">
                <a:latin typeface="Times New Roman"/>
                <a:cs typeface="Times New Roman"/>
              </a:rPr>
              <a:t>0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3600" spc="-7" baseline="19675" dirty="0">
                <a:latin typeface="Symbol"/>
                <a:cs typeface="Symbol"/>
              </a:rPr>
              <a:t></a:t>
            </a:r>
            <a:endParaRPr sz="3600" baseline="19675">
              <a:latin typeface="Symbol"/>
              <a:cs typeface="Symbo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460109" y="3863945"/>
            <a:ext cx="142240" cy="3898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400" spc="-5" dirty="0">
                <a:latin typeface="Symbol"/>
                <a:cs typeface="Symbol"/>
              </a:rPr>
              <a:t>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181596" y="3863945"/>
            <a:ext cx="142240" cy="3898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400" spc="-5" dirty="0">
                <a:latin typeface="Symbol"/>
                <a:cs typeface="Symbol"/>
              </a:rPr>
              <a:t>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439552" y="4289248"/>
            <a:ext cx="7722234" cy="237807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1477645" algn="l"/>
                <a:tab pos="1986914" algn="l"/>
                <a:tab pos="2482850" algn="l"/>
                <a:tab pos="2992120" algn="l"/>
                <a:tab pos="4303395" algn="l"/>
                <a:tab pos="4744085" algn="l"/>
                <a:tab pos="5150485" algn="l"/>
                <a:tab pos="5562600" algn="l"/>
              </a:tabLst>
            </a:pPr>
            <a:r>
              <a:rPr sz="3600" b="1" spc="-7" baseline="1157" dirty="0">
                <a:latin typeface="宋体"/>
                <a:cs typeface="宋体"/>
              </a:rPr>
              <a:t>所</a:t>
            </a:r>
            <a:r>
              <a:rPr sz="3600" b="1" spc="-15" baseline="1157" dirty="0">
                <a:latin typeface="宋体"/>
                <a:cs typeface="宋体"/>
              </a:rPr>
              <a:t>以</a:t>
            </a:r>
            <a:r>
              <a:rPr sz="3600" b="1" spc="600" baseline="1157" dirty="0">
                <a:latin typeface="宋体"/>
                <a:cs typeface="宋体"/>
              </a:rPr>
              <a:t> </a:t>
            </a:r>
            <a:r>
              <a:rPr sz="5850" spc="-187" baseline="-2849" dirty="0">
                <a:latin typeface="Symbol"/>
                <a:cs typeface="Symbol"/>
              </a:rPr>
              <a:t></a:t>
            </a:r>
            <a:r>
              <a:rPr sz="2950" i="1" spc="-80" dirty="0">
                <a:latin typeface="Times New Roman"/>
                <a:cs typeface="Times New Roman"/>
              </a:rPr>
              <a:t>c</a:t>
            </a:r>
            <a:r>
              <a:rPr sz="2550" spc="7" baseline="-24509" dirty="0">
                <a:latin typeface="Times New Roman"/>
                <a:cs typeface="Times New Roman"/>
              </a:rPr>
              <a:t>5</a:t>
            </a:r>
            <a:r>
              <a:rPr sz="2550" baseline="-24509" dirty="0">
                <a:latin typeface="Times New Roman"/>
                <a:cs typeface="Times New Roman"/>
              </a:rPr>
              <a:t>	</a:t>
            </a:r>
            <a:r>
              <a:rPr sz="2950" i="1" spc="-25" dirty="0">
                <a:latin typeface="Times New Roman"/>
                <a:cs typeface="Times New Roman"/>
              </a:rPr>
              <a:t>c</a:t>
            </a:r>
            <a:r>
              <a:rPr sz="2550" spc="7" baseline="-24509" dirty="0">
                <a:latin typeface="Times New Roman"/>
                <a:cs typeface="Times New Roman"/>
              </a:rPr>
              <a:t>4</a:t>
            </a:r>
            <a:r>
              <a:rPr sz="2550" baseline="-24509" dirty="0">
                <a:latin typeface="Times New Roman"/>
                <a:cs typeface="Times New Roman"/>
              </a:rPr>
              <a:t>	</a:t>
            </a:r>
            <a:r>
              <a:rPr sz="2950" i="1" spc="-80" dirty="0">
                <a:latin typeface="Times New Roman"/>
                <a:cs typeface="Times New Roman"/>
              </a:rPr>
              <a:t>c</a:t>
            </a:r>
            <a:r>
              <a:rPr sz="2550" spc="7" baseline="-24509" dirty="0">
                <a:latin typeface="Times New Roman"/>
                <a:cs typeface="Times New Roman"/>
              </a:rPr>
              <a:t>3</a:t>
            </a:r>
            <a:r>
              <a:rPr sz="2550" baseline="-24509" dirty="0">
                <a:latin typeface="Times New Roman"/>
                <a:cs typeface="Times New Roman"/>
              </a:rPr>
              <a:t>	</a:t>
            </a:r>
            <a:r>
              <a:rPr sz="2950" i="1" spc="-25" dirty="0">
                <a:latin typeface="Times New Roman"/>
                <a:cs typeface="Times New Roman"/>
              </a:rPr>
              <a:t>c</a:t>
            </a:r>
            <a:r>
              <a:rPr sz="2550" spc="7" baseline="-24509" dirty="0">
                <a:latin typeface="Times New Roman"/>
                <a:cs typeface="Times New Roman"/>
              </a:rPr>
              <a:t>2</a:t>
            </a:r>
            <a:r>
              <a:rPr sz="2550" baseline="-24509" dirty="0">
                <a:latin typeface="Times New Roman"/>
                <a:cs typeface="Times New Roman"/>
              </a:rPr>
              <a:t>	</a:t>
            </a:r>
            <a:r>
              <a:rPr sz="2950" i="1" spc="-215" dirty="0">
                <a:latin typeface="Times New Roman"/>
                <a:cs typeface="Times New Roman"/>
              </a:rPr>
              <a:t>c</a:t>
            </a:r>
            <a:r>
              <a:rPr sz="2550" spc="7" baseline="-24509" dirty="0">
                <a:latin typeface="Times New Roman"/>
                <a:cs typeface="Times New Roman"/>
              </a:rPr>
              <a:t>1</a:t>
            </a:r>
            <a:r>
              <a:rPr sz="2550" spc="-112" baseline="-24509" dirty="0">
                <a:latin typeface="Times New Roman"/>
                <a:cs typeface="Times New Roman"/>
              </a:rPr>
              <a:t> </a:t>
            </a:r>
            <a:r>
              <a:rPr sz="5850" spc="-494" baseline="-2849" dirty="0">
                <a:latin typeface="Symbol"/>
                <a:cs typeface="Symbol"/>
              </a:rPr>
              <a:t></a:t>
            </a:r>
            <a:r>
              <a:rPr sz="5850" spc="-480" baseline="-2849" dirty="0">
                <a:latin typeface="Times New Roman"/>
                <a:cs typeface="Times New Roman"/>
              </a:rPr>
              <a:t> </a:t>
            </a:r>
            <a:r>
              <a:rPr sz="2950" spc="10" dirty="0">
                <a:latin typeface="Symbol"/>
                <a:cs typeface="Symbol"/>
              </a:rPr>
              <a:t></a:t>
            </a:r>
            <a:r>
              <a:rPr sz="2950" spc="-145" dirty="0">
                <a:latin typeface="Times New Roman"/>
                <a:cs typeface="Times New Roman"/>
              </a:rPr>
              <a:t> </a:t>
            </a:r>
            <a:r>
              <a:rPr sz="5850" spc="-600" baseline="-2849" dirty="0">
                <a:latin typeface="Symbol"/>
                <a:cs typeface="Symbol"/>
              </a:rPr>
              <a:t></a:t>
            </a:r>
            <a:r>
              <a:rPr sz="2950" spc="10" dirty="0">
                <a:latin typeface="Times New Roman"/>
                <a:cs typeface="Times New Roman"/>
              </a:rPr>
              <a:t>1</a:t>
            </a:r>
            <a:r>
              <a:rPr sz="2950" dirty="0">
                <a:latin typeface="Times New Roman"/>
                <a:cs typeface="Times New Roman"/>
              </a:rPr>
              <a:t>	</a:t>
            </a:r>
            <a:r>
              <a:rPr sz="2950" spc="10" dirty="0">
                <a:latin typeface="Times New Roman"/>
                <a:cs typeface="Times New Roman"/>
              </a:rPr>
              <a:t>0</a:t>
            </a:r>
            <a:r>
              <a:rPr sz="2950" dirty="0">
                <a:latin typeface="Times New Roman"/>
                <a:cs typeface="Times New Roman"/>
              </a:rPr>
              <a:t>	</a:t>
            </a:r>
            <a:r>
              <a:rPr sz="2950" spc="10" dirty="0">
                <a:latin typeface="Times New Roman"/>
                <a:cs typeface="Times New Roman"/>
              </a:rPr>
              <a:t>0</a:t>
            </a:r>
            <a:r>
              <a:rPr sz="2950" dirty="0">
                <a:latin typeface="Times New Roman"/>
                <a:cs typeface="Times New Roman"/>
              </a:rPr>
              <a:t>	</a:t>
            </a:r>
            <a:r>
              <a:rPr sz="2950" spc="10" dirty="0">
                <a:latin typeface="Times New Roman"/>
                <a:cs typeface="Times New Roman"/>
              </a:rPr>
              <a:t>1</a:t>
            </a:r>
            <a:r>
              <a:rPr sz="2950" dirty="0">
                <a:latin typeface="Times New Roman"/>
                <a:cs typeface="Times New Roman"/>
              </a:rPr>
              <a:t>	</a:t>
            </a:r>
            <a:r>
              <a:rPr sz="2950" spc="160" dirty="0">
                <a:latin typeface="Times New Roman"/>
                <a:cs typeface="Times New Roman"/>
              </a:rPr>
              <a:t>0</a:t>
            </a:r>
            <a:r>
              <a:rPr sz="5850" spc="-494" baseline="-2849" dirty="0">
                <a:latin typeface="Symbol"/>
                <a:cs typeface="Symbol"/>
              </a:rPr>
              <a:t></a:t>
            </a:r>
            <a:endParaRPr sz="5850" baseline="-2849">
              <a:latin typeface="Symbol"/>
              <a:cs typeface="Symbo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4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b="1" dirty="0">
                <a:latin typeface="宋体"/>
                <a:cs typeface="宋体"/>
              </a:rPr>
              <a:t>密钥流的递推关系为</a:t>
            </a:r>
            <a:endParaRPr sz="2400">
              <a:latin typeface="宋体"/>
              <a:cs typeface="宋体"/>
            </a:endParaRPr>
          </a:p>
          <a:p>
            <a:pPr marL="2528570">
              <a:lnSpc>
                <a:spcPct val="100000"/>
              </a:lnSpc>
              <a:spcBef>
                <a:spcPts val="1245"/>
              </a:spcBef>
              <a:tabLst>
                <a:tab pos="3276600" algn="l"/>
                <a:tab pos="5904865" algn="l"/>
              </a:tabLst>
            </a:pPr>
            <a:r>
              <a:rPr sz="5400" i="1" spc="75" baseline="14660" dirty="0">
                <a:latin typeface="Times New Roman"/>
                <a:cs typeface="Times New Roman"/>
              </a:rPr>
              <a:t>a</a:t>
            </a:r>
            <a:r>
              <a:rPr sz="2050" i="1" spc="50" dirty="0">
                <a:latin typeface="Times New Roman"/>
                <a:cs typeface="Times New Roman"/>
              </a:rPr>
              <a:t>i</a:t>
            </a:r>
            <a:r>
              <a:rPr sz="2050" spc="50" dirty="0">
                <a:latin typeface="Symbol"/>
                <a:cs typeface="Symbol"/>
              </a:rPr>
              <a:t></a:t>
            </a:r>
            <a:r>
              <a:rPr sz="2050" spc="50" dirty="0">
                <a:latin typeface="Times New Roman"/>
                <a:cs typeface="Times New Roman"/>
              </a:rPr>
              <a:t>5	</a:t>
            </a:r>
            <a:r>
              <a:rPr sz="5400" baseline="14660" dirty="0">
                <a:latin typeface="Symbol"/>
                <a:cs typeface="Symbol"/>
              </a:rPr>
              <a:t></a:t>
            </a:r>
            <a:r>
              <a:rPr sz="5400" baseline="14660" dirty="0">
                <a:latin typeface="Times New Roman"/>
                <a:cs typeface="Times New Roman"/>
              </a:rPr>
              <a:t> </a:t>
            </a:r>
            <a:r>
              <a:rPr sz="5400" i="1" spc="-7" baseline="14660" dirty="0">
                <a:latin typeface="Times New Roman"/>
                <a:cs typeface="Times New Roman"/>
              </a:rPr>
              <a:t>c</a:t>
            </a:r>
            <a:r>
              <a:rPr sz="2050" spc="-5" dirty="0">
                <a:latin typeface="Times New Roman"/>
                <a:cs typeface="Times New Roman"/>
              </a:rPr>
              <a:t>5</a:t>
            </a:r>
            <a:r>
              <a:rPr sz="5400" i="1" spc="-7" baseline="14660" dirty="0">
                <a:latin typeface="Times New Roman"/>
                <a:cs typeface="Times New Roman"/>
              </a:rPr>
              <a:t>a</a:t>
            </a:r>
            <a:r>
              <a:rPr sz="2050" i="1" spc="-5" dirty="0">
                <a:latin typeface="Times New Roman"/>
                <a:cs typeface="Times New Roman"/>
              </a:rPr>
              <a:t>i</a:t>
            </a:r>
            <a:r>
              <a:rPr sz="2050" i="1" spc="350" dirty="0">
                <a:latin typeface="Times New Roman"/>
                <a:cs typeface="Times New Roman"/>
              </a:rPr>
              <a:t> </a:t>
            </a:r>
            <a:r>
              <a:rPr sz="5400" baseline="14660" dirty="0">
                <a:latin typeface="Symbol"/>
                <a:cs typeface="Symbol"/>
              </a:rPr>
              <a:t></a:t>
            </a:r>
            <a:r>
              <a:rPr sz="5400" spc="-525" baseline="14660" dirty="0">
                <a:latin typeface="Times New Roman"/>
                <a:cs typeface="Times New Roman"/>
              </a:rPr>
              <a:t> </a:t>
            </a:r>
            <a:r>
              <a:rPr sz="5400" i="1" spc="89" baseline="14660" dirty="0">
                <a:latin typeface="Times New Roman"/>
                <a:cs typeface="Times New Roman"/>
              </a:rPr>
              <a:t>c</a:t>
            </a:r>
            <a:r>
              <a:rPr sz="2050" spc="60" dirty="0">
                <a:latin typeface="Times New Roman"/>
                <a:cs typeface="Times New Roman"/>
              </a:rPr>
              <a:t>2</a:t>
            </a:r>
            <a:r>
              <a:rPr sz="5400" i="1" spc="89" baseline="14660" dirty="0">
                <a:latin typeface="Times New Roman"/>
                <a:cs typeface="Times New Roman"/>
              </a:rPr>
              <a:t>a</a:t>
            </a:r>
            <a:r>
              <a:rPr sz="2050" i="1" spc="60" dirty="0">
                <a:latin typeface="Times New Roman"/>
                <a:cs typeface="Times New Roman"/>
              </a:rPr>
              <a:t>i</a:t>
            </a:r>
            <a:r>
              <a:rPr sz="2050" spc="60" dirty="0">
                <a:latin typeface="Symbol"/>
                <a:cs typeface="Symbol"/>
              </a:rPr>
              <a:t></a:t>
            </a:r>
            <a:r>
              <a:rPr sz="2050" spc="60" dirty="0">
                <a:latin typeface="Times New Roman"/>
                <a:cs typeface="Times New Roman"/>
              </a:rPr>
              <a:t>3	</a:t>
            </a:r>
            <a:r>
              <a:rPr sz="5400" baseline="14660" dirty="0">
                <a:latin typeface="Symbol"/>
                <a:cs typeface="Symbol"/>
              </a:rPr>
              <a:t></a:t>
            </a:r>
            <a:r>
              <a:rPr sz="5400" baseline="14660" dirty="0">
                <a:latin typeface="Times New Roman"/>
                <a:cs typeface="Times New Roman"/>
              </a:rPr>
              <a:t> </a:t>
            </a:r>
            <a:r>
              <a:rPr sz="5400" i="1" spc="-60" baseline="14660" dirty="0">
                <a:latin typeface="Times New Roman"/>
                <a:cs typeface="Times New Roman"/>
              </a:rPr>
              <a:t>a</a:t>
            </a:r>
            <a:r>
              <a:rPr sz="2050" i="1" spc="-40" dirty="0">
                <a:latin typeface="Times New Roman"/>
                <a:cs typeface="Times New Roman"/>
              </a:rPr>
              <a:t>i </a:t>
            </a:r>
            <a:r>
              <a:rPr sz="5400" baseline="14660" dirty="0">
                <a:latin typeface="Symbol"/>
                <a:cs typeface="Symbol"/>
              </a:rPr>
              <a:t></a:t>
            </a:r>
            <a:r>
              <a:rPr sz="5400" spc="-607" baseline="14660" dirty="0">
                <a:latin typeface="Times New Roman"/>
                <a:cs typeface="Times New Roman"/>
              </a:rPr>
              <a:t> </a:t>
            </a:r>
            <a:r>
              <a:rPr sz="5400" i="1" spc="75" baseline="14660" dirty="0">
                <a:latin typeface="Times New Roman"/>
                <a:cs typeface="Times New Roman"/>
              </a:rPr>
              <a:t>a</a:t>
            </a:r>
            <a:r>
              <a:rPr sz="2050" i="1" spc="50" dirty="0">
                <a:latin typeface="Times New Roman"/>
                <a:cs typeface="Times New Roman"/>
              </a:rPr>
              <a:t>i</a:t>
            </a:r>
            <a:r>
              <a:rPr sz="2050" spc="50" dirty="0">
                <a:latin typeface="Symbol"/>
                <a:cs typeface="Symbol"/>
              </a:rPr>
              <a:t></a:t>
            </a:r>
            <a:r>
              <a:rPr sz="2050" spc="50" dirty="0">
                <a:latin typeface="Times New Roman"/>
                <a:cs typeface="Times New Roman"/>
              </a:rPr>
              <a:t>3</a:t>
            </a:r>
            <a:endParaRPr sz="20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2579" y="695198"/>
            <a:ext cx="5283321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 err="1">
                <a:highlight>
                  <a:srgbClr val="FFFF00"/>
                </a:highlight>
              </a:rPr>
              <a:t>非线性序列</a:t>
            </a:r>
            <a:r>
              <a:rPr lang="en-US" spc="-5">
                <a:highlight>
                  <a:srgbClr val="FFFF00"/>
                </a:highlight>
              </a:rPr>
              <a:t>   </a:t>
            </a:r>
            <a:r>
              <a:rPr lang="en-US" altLang="zh-CN" spc="-5">
                <a:highlight>
                  <a:srgbClr val="FFFF00"/>
                </a:highlight>
              </a:rPr>
              <a:t>-&gt; </a:t>
            </a:r>
            <a:r>
              <a:rPr lang="zh-CN" altLang="en-US" spc="-5">
                <a:highlight>
                  <a:srgbClr val="FFFF00"/>
                </a:highlight>
              </a:rPr>
              <a:t>填空</a:t>
            </a:r>
            <a:r>
              <a:rPr lang="zh-CN" altLang="en-US" spc="-5" dirty="0">
                <a:highlight>
                  <a:srgbClr val="FFFF00"/>
                </a:highlight>
              </a:rPr>
              <a:t>选择</a:t>
            </a:r>
            <a:endParaRPr spc="-5" dirty="0">
              <a:highlight>
                <a:srgbClr val="FFFF00"/>
              </a:highlight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90307" y="4679441"/>
            <a:ext cx="175260" cy="1836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90307" y="5273802"/>
            <a:ext cx="175260" cy="1836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90307" y="5868161"/>
            <a:ext cx="175260" cy="1836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90307" y="6441947"/>
            <a:ext cx="163068" cy="16687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425073" y="1467866"/>
            <a:ext cx="8013700" cy="52101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638175" algn="just">
              <a:lnSpc>
                <a:spcPct val="130000"/>
              </a:lnSpc>
              <a:spcBef>
                <a:spcPts val="100"/>
              </a:spcBef>
            </a:pPr>
            <a:r>
              <a:rPr sz="2400" b="1" dirty="0">
                <a:latin typeface="新宋体"/>
                <a:cs typeface="新宋体"/>
              </a:rPr>
              <a:t>为了使密钥流生成器输出的二元序列尽可能复杂，应保 证其周期尽可能大、线性复杂度和不可预测性尽可能高，因 </a:t>
            </a:r>
            <a:r>
              <a:rPr sz="2400" b="1" spc="-5" dirty="0">
                <a:latin typeface="新宋体"/>
                <a:cs typeface="新宋体"/>
              </a:rPr>
              <a:t>此常使用多个</a:t>
            </a:r>
            <a:r>
              <a:rPr sz="2400" b="1" dirty="0">
                <a:latin typeface="新宋体"/>
                <a:cs typeface="新宋体"/>
              </a:rPr>
              <a:t>LFSR</a:t>
            </a:r>
            <a:r>
              <a:rPr sz="2400" b="1" spc="-5" dirty="0">
                <a:latin typeface="新宋体"/>
                <a:cs typeface="新宋体"/>
              </a:rPr>
              <a:t>来构造二元序列，称每个</a:t>
            </a:r>
            <a:r>
              <a:rPr sz="2400" b="1" dirty="0">
                <a:latin typeface="新宋体"/>
                <a:cs typeface="新宋体"/>
              </a:rPr>
              <a:t>LFSR</a:t>
            </a:r>
            <a:r>
              <a:rPr sz="2400" b="1" spc="-5" dirty="0">
                <a:latin typeface="新宋体"/>
                <a:cs typeface="新宋体"/>
              </a:rPr>
              <a:t>的输出序列 </a:t>
            </a:r>
            <a:r>
              <a:rPr sz="2400" b="1" dirty="0">
                <a:latin typeface="新宋体"/>
                <a:cs typeface="新宋体"/>
              </a:rPr>
              <a:t>为</a:t>
            </a:r>
            <a:r>
              <a:rPr sz="2400" b="1" dirty="0">
                <a:solidFill>
                  <a:srgbClr val="0000FF"/>
                </a:solidFill>
                <a:latin typeface="新宋体"/>
                <a:cs typeface="新宋体"/>
              </a:rPr>
              <a:t>驱动序列</a:t>
            </a:r>
            <a:r>
              <a:rPr sz="2400" b="1" dirty="0">
                <a:latin typeface="新宋体"/>
                <a:cs typeface="新宋体"/>
              </a:rPr>
              <a:t>，显然密钥流生成器输出序列的周期</a:t>
            </a:r>
            <a:r>
              <a:rPr sz="2400" b="1" dirty="0">
                <a:solidFill>
                  <a:srgbClr val="0000FF"/>
                </a:solidFill>
                <a:latin typeface="新宋体"/>
                <a:cs typeface="新宋体"/>
              </a:rPr>
              <a:t>不大于</a:t>
            </a:r>
            <a:r>
              <a:rPr sz="2400" b="1" dirty="0">
                <a:latin typeface="新宋体"/>
                <a:cs typeface="新宋体"/>
              </a:rPr>
              <a:t>各驱 动序列周期的乘积，因此，提高输出序列的线性复杂度应从 极大化其周期开始。</a:t>
            </a:r>
            <a:endParaRPr sz="2400" dirty="0">
              <a:latin typeface="新宋体"/>
              <a:cs typeface="新宋体"/>
            </a:endParaRPr>
          </a:p>
          <a:p>
            <a:pPr marL="12700" marR="5492750">
              <a:lnSpc>
                <a:spcPts val="4680"/>
              </a:lnSpc>
              <a:spcBef>
                <a:spcPts val="375"/>
              </a:spcBef>
            </a:pPr>
            <a:r>
              <a:rPr sz="2600" b="1" spc="-5" dirty="0" err="1">
                <a:solidFill>
                  <a:srgbClr val="0000FF"/>
                </a:solidFill>
                <a:latin typeface="Arial"/>
                <a:cs typeface="Arial"/>
              </a:rPr>
              <a:t>Geffe</a:t>
            </a:r>
            <a:r>
              <a:rPr sz="2600" b="1" spc="-5" dirty="0" err="1">
                <a:solidFill>
                  <a:srgbClr val="0000FF"/>
                </a:solidFill>
                <a:latin typeface="宋体"/>
                <a:cs typeface="宋体"/>
              </a:rPr>
              <a:t>序列生成器</a:t>
            </a:r>
            <a:r>
              <a:rPr sz="2600" b="1" spc="-5" dirty="0">
                <a:solidFill>
                  <a:srgbClr val="0000FF"/>
                </a:solidFill>
                <a:latin typeface="宋体"/>
                <a:cs typeface="宋体"/>
              </a:rPr>
              <a:t>  </a:t>
            </a:r>
            <a:r>
              <a:rPr sz="2600" b="1" spc="-5" dirty="0">
                <a:solidFill>
                  <a:srgbClr val="0000FF"/>
                </a:solidFill>
                <a:latin typeface="Arial"/>
                <a:cs typeface="Arial"/>
              </a:rPr>
              <a:t>J-</a:t>
            </a:r>
            <a:r>
              <a:rPr sz="2600" b="1" spc="-5" dirty="0" err="1">
                <a:solidFill>
                  <a:srgbClr val="0000FF"/>
                </a:solidFill>
                <a:latin typeface="Arial"/>
                <a:cs typeface="Arial"/>
              </a:rPr>
              <a:t>K</a:t>
            </a:r>
            <a:r>
              <a:rPr sz="2600" b="1" spc="-10" dirty="0" err="1">
                <a:solidFill>
                  <a:srgbClr val="0000FF"/>
                </a:solidFill>
                <a:latin typeface="宋体"/>
                <a:cs typeface="宋体"/>
              </a:rPr>
              <a:t>触发器</a:t>
            </a:r>
            <a:endParaRPr sz="2600" dirty="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1145"/>
              </a:spcBef>
            </a:pPr>
            <a:r>
              <a:rPr sz="2600" b="1" spc="-5" dirty="0">
                <a:solidFill>
                  <a:srgbClr val="0000FF"/>
                </a:solidFill>
                <a:latin typeface="Arial"/>
                <a:cs typeface="Arial"/>
              </a:rPr>
              <a:t>Pless</a:t>
            </a:r>
            <a:r>
              <a:rPr sz="2600" b="1" spc="-5" dirty="0">
                <a:solidFill>
                  <a:srgbClr val="0000FF"/>
                </a:solidFill>
                <a:latin typeface="宋体"/>
                <a:cs typeface="宋体"/>
              </a:rPr>
              <a:t>生成器</a:t>
            </a:r>
            <a:endParaRPr sz="2600" dirty="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1480"/>
              </a:spcBef>
            </a:pPr>
            <a:r>
              <a:rPr sz="2400" b="1" spc="-5" dirty="0">
                <a:solidFill>
                  <a:srgbClr val="0000FF"/>
                </a:solidFill>
                <a:latin typeface="宋体"/>
                <a:cs typeface="宋体"/>
              </a:rPr>
              <a:t>门限发生器</a:t>
            </a:r>
            <a:endParaRPr sz="2400" dirty="0">
              <a:latin typeface="宋体"/>
              <a:cs typeface="宋体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 spc="-5" dirty="0"/>
              <a:t>27</a:t>
            </a:fld>
            <a:endParaRPr spc="-5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765439" y="1957197"/>
            <a:ext cx="1769110" cy="556260"/>
          </a:xfrm>
          <a:custGeom>
            <a:avLst/>
            <a:gdLst/>
            <a:ahLst/>
            <a:cxnLst/>
            <a:rect l="l" t="t" r="r" b="b"/>
            <a:pathLst>
              <a:path w="1769110" h="556260">
                <a:moveTo>
                  <a:pt x="0" y="0"/>
                </a:moveTo>
                <a:lnTo>
                  <a:pt x="0" y="556260"/>
                </a:lnTo>
                <a:lnTo>
                  <a:pt x="1768601" y="556259"/>
                </a:lnTo>
                <a:lnTo>
                  <a:pt x="176860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760867" y="1952625"/>
            <a:ext cx="1778635" cy="565785"/>
          </a:xfrm>
          <a:custGeom>
            <a:avLst/>
            <a:gdLst/>
            <a:ahLst/>
            <a:cxnLst/>
            <a:rect l="l" t="t" r="r" b="b"/>
            <a:pathLst>
              <a:path w="1778635" h="565785">
                <a:moveTo>
                  <a:pt x="1778508" y="565404"/>
                </a:moveTo>
                <a:lnTo>
                  <a:pt x="1778508" y="0"/>
                </a:lnTo>
                <a:lnTo>
                  <a:pt x="0" y="0"/>
                </a:lnTo>
                <a:lnTo>
                  <a:pt x="0" y="565404"/>
                </a:lnTo>
                <a:lnTo>
                  <a:pt x="4572" y="565404"/>
                </a:lnTo>
                <a:lnTo>
                  <a:pt x="4571" y="9906"/>
                </a:lnTo>
                <a:lnTo>
                  <a:pt x="9906" y="4572"/>
                </a:lnTo>
                <a:lnTo>
                  <a:pt x="9906" y="9906"/>
                </a:lnTo>
                <a:lnTo>
                  <a:pt x="1768602" y="9906"/>
                </a:lnTo>
                <a:lnTo>
                  <a:pt x="1768602" y="4572"/>
                </a:lnTo>
                <a:lnTo>
                  <a:pt x="1773174" y="9906"/>
                </a:lnTo>
                <a:lnTo>
                  <a:pt x="1773174" y="565404"/>
                </a:lnTo>
                <a:lnTo>
                  <a:pt x="1778508" y="565404"/>
                </a:lnTo>
                <a:close/>
              </a:path>
              <a:path w="1778635" h="565785">
                <a:moveTo>
                  <a:pt x="9906" y="9906"/>
                </a:moveTo>
                <a:lnTo>
                  <a:pt x="9906" y="4572"/>
                </a:lnTo>
                <a:lnTo>
                  <a:pt x="4571" y="9906"/>
                </a:lnTo>
                <a:lnTo>
                  <a:pt x="9906" y="9906"/>
                </a:lnTo>
                <a:close/>
              </a:path>
              <a:path w="1778635" h="565785">
                <a:moveTo>
                  <a:pt x="9906" y="555498"/>
                </a:moveTo>
                <a:lnTo>
                  <a:pt x="9906" y="9906"/>
                </a:lnTo>
                <a:lnTo>
                  <a:pt x="4571" y="9906"/>
                </a:lnTo>
                <a:lnTo>
                  <a:pt x="4571" y="555498"/>
                </a:lnTo>
                <a:lnTo>
                  <a:pt x="9906" y="555498"/>
                </a:lnTo>
                <a:close/>
              </a:path>
              <a:path w="1778635" h="565785">
                <a:moveTo>
                  <a:pt x="1773174" y="555498"/>
                </a:moveTo>
                <a:lnTo>
                  <a:pt x="4571" y="555498"/>
                </a:lnTo>
                <a:lnTo>
                  <a:pt x="9906" y="560832"/>
                </a:lnTo>
                <a:lnTo>
                  <a:pt x="9906" y="565404"/>
                </a:lnTo>
                <a:lnTo>
                  <a:pt x="1768602" y="565404"/>
                </a:lnTo>
                <a:lnTo>
                  <a:pt x="1768602" y="560832"/>
                </a:lnTo>
                <a:lnTo>
                  <a:pt x="1773174" y="555498"/>
                </a:lnTo>
                <a:close/>
              </a:path>
              <a:path w="1778635" h="565785">
                <a:moveTo>
                  <a:pt x="9906" y="565404"/>
                </a:moveTo>
                <a:lnTo>
                  <a:pt x="9906" y="560832"/>
                </a:lnTo>
                <a:lnTo>
                  <a:pt x="4571" y="555498"/>
                </a:lnTo>
                <a:lnTo>
                  <a:pt x="4572" y="565404"/>
                </a:lnTo>
                <a:lnTo>
                  <a:pt x="9906" y="565404"/>
                </a:lnTo>
                <a:close/>
              </a:path>
              <a:path w="1778635" h="565785">
                <a:moveTo>
                  <a:pt x="1773174" y="9906"/>
                </a:moveTo>
                <a:lnTo>
                  <a:pt x="1768602" y="4572"/>
                </a:lnTo>
                <a:lnTo>
                  <a:pt x="1768602" y="9906"/>
                </a:lnTo>
                <a:lnTo>
                  <a:pt x="1773174" y="9906"/>
                </a:lnTo>
                <a:close/>
              </a:path>
              <a:path w="1778635" h="565785">
                <a:moveTo>
                  <a:pt x="1773174" y="555498"/>
                </a:moveTo>
                <a:lnTo>
                  <a:pt x="1773174" y="9906"/>
                </a:lnTo>
                <a:lnTo>
                  <a:pt x="1768602" y="9906"/>
                </a:lnTo>
                <a:lnTo>
                  <a:pt x="1768602" y="555498"/>
                </a:lnTo>
                <a:lnTo>
                  <a:pt x="1773174" y="555498"/>
                </a:lnTo>
                <a:close/>
              </a:path>
              <a:path w="1778635" h="565785">
                <a:moveTo>
                  <a:pt x="1773174" y="565404"/>
                </a:moveTo>
                <a:lnTo>
                  <a:pt x="1773174" y="555498"/>
                </a:lnTo>
                <a:lnTo>
                  <a:pt x="1768602" y="560832"/>
                </a:lnTo>
                <a:lnTo>
                  <a:pt x="1768602" y="565404"/>
                </a:lnTo>
                <a:lnTo>
                  <a:pt x="1773174" y="5654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765439" y="2063370"/>
            <a:ext cx="176911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89584">
              <a:lnSpc>
                <a:spcPct val="100000"/>
              </a:lnSpc>
              <a:spcBef>
                <a:spcPts val="95"/>
              </a:spcBef>
            </a:pPr>
            <a:r>
              <a:rPr sz="2000" spc="-10" dirty="0">
                <a:latin typeface="Arial"/>
                <a:cs typeface="Arial"/>
              </a:rPr>
              <a:t>LFSR1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765439" y="2947798"/>
            <a:ext cx="1768601" cy="5562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760867" y="2943225"/>
            <a:ext cx="1778635" cy="565785"/>
          </a:xfrm>
          <a:custGeom>
            <a:avLst/>
            <a:gdLst/>
            <a:ahLst/>
            <a:cxnLst/>
            <a:rect l="l" t="t" r="r" b="b"/>
            <a:pathLst>
              <a:path w="1778635" h="565785">
                <a:moveTo>
                  <a:pt x="1778508" y="565403"/>
                </a:moveTo>
                <a:lnTo>
                  <a:pt x="1778508" y="0"/>
                </a:lnTo>
                <a:lnTo>
                  <a:pt x="0" y="0"/>
                </a:lnTo>
                <a:lnTo>
                  <a:pt x="0" y="565403"/>
                </a:lnTo>
                <a:lnTo>
                  <a:pt x="4571" y="565403"/>
                </a:lnTo>
                <a:lnTo>
                  <a:pt x="4571" y="9905"/>
                </a:lnTo>
                <a:lnTo>
                  <a:pt x="9906" y="4572"/>
                </a:lnTo>
                <a:lnTo>
                  <a:pt x="9906" y="9905"/>
                </a:lnTo>
                <a:lnTo>
                  <a:pt x="1768601" y="9905"/>
                </a:lnTo>
                <a:lnTo>
                  <a:pt x="1768601" y="4572"/>
                </a:lnTo>
                <a:lnTo>
                  <a:pt x="1773173" y="9905"/>
                </a:lnTo>
                <a:lnTo>
                  <a:pt x="1773173" y="565403"/>
                </a:lnTo>
                <a:lnTo>
                  <a:pt x="1778508" y="565403"/>
                </a:lnTo>
                <a:close/>
              </a:path>
              <a:path w="1778635" h="565785">
                <a:moveTo>
                  <a:pt x="9906" y="9905"/>
                </a:moveTo>
                <a:lnTo>
                  <a:pt x="9906" y="4572"/>
                </a:lnTo>
                <a:lnTo>
                  <a:pt x="4571" y="9905"/>
                </a:lnTo>
                <a:lnTo>
                  <a:pt x="9906" y="9905"/>
                </a:lnTo>
                <a:close/>
              </a:path>
              <a:path w="1778635" h="565785">
                <a:moveTo>
                  <a:pt x="9906" y="555498"/>
                </a:moveTo>
                <a:lnTo>
                  <a:pt x="9906" y="9905"/>
                </a:lnTo>
                <a:lnTo>
                  <a:pt x="4571" y="9905"/>
                </a:lnTo>
                <a:lnTo>
                  <a:pt x="4571" y="555498"/>
                </a:lnTo>
                <a:lnTo>
                  <a:pt x="9906" y="555498"/>
                </a:lnTo>
                <a:close/>
              </a:path>
              <a:path w="1778635" h="565785">
                <a:moveTo>
                  <a:pt x="1773173" y="555498"/>
                </a:moveTo>
                <a:lnTo>
                  <a:pt x="4571" y="555498"/>
                </a:lnTo>
                <a:lnTo>
                  <a:pt x="9906" y="560831"/>
                </a:lnTo>
                <a:lnTo>
                  <a:pt x="9906" y="565403"/>
                </a:lnTo>
                <a:lnTo>
                  <a:pt x="1768601" y="565403"/>
                </a:lnTo>
                <a:lnTo>
                  <a:pt x="1768601" y="560831"/>
                </a:lnTo>
                <a:lnTo>
                  <a:pt x="1773173" y="555498"/>
                </a:lnTo>
                <a:close/>
              </a:path>
              <a:path w="1778635" h="565785">
                <a:moveTo>
                  <a:pt x="9906" y="565403"/>
                </a:moveTo>
                <a:lnTo>
                  <a:pt x="9906" y="560831"/>
                </a:lnTo>
                <a:lnTo>
                  <a:pt x="4571" y="555498"/>
                </a:lnTo>
                <a:lnTo>
                  <a:pt x="4571" y="565403"/>
                </a:lnTo>
                <a:lnTo>
                  <a:pt x="9906" y="565403"/>
                </a:lnTo>
                <a:close/>
              </a:path>
              <a:path w="1778635" h="565785">
                <a:moveTo>
                  <a:pt x="1773173" y="9905"/>
                </a:moveTo>
                <a:lnTo>
                  <a:pt x="1768601" y="4572"/>
                </a:lnTo>
                <a:lnTo>
                  <a:pt x="1768601" y="9905"/>
                </a:lnTo>
                <a:lnTo>
                  <a:pt x="1773173" y="9905"/>
                </a:lnTo>
                <a:close/>
              </a:path>
              <a:path w="1778635" h="565785">
                <a:moveTo>
                  <a:pt x="1773173" y="555498"/>
                </a:moveTo>
                <a:lnTo>
                  <a:pt x="1773173" y="9905"/>
                </a:lnTo>
                <a:lnTo>
                  <a:pt x="1768601" y="9905"/>
                </a:lnTo>
                <a:lnTo>
                  <a:pt x="1768601" y="555498"/>
                </a:lnTo>
                <a:lnTo>
                  <a:pt x="1773173" y="555498"/>
                </a:lnTo>
                <a:close/>
              </a:path>
              <a:path w="1778635" h="565785">
                <a:moveTo>
                  <a:pt x="1773173" y="565403"/>
                </a:moveTo>
                <a:lnTo>
                  <a:pt x="1773173" y="555498"/>
                </a:lnTo>
                <a:lnTo>
                  <a:pt x="1768601" y="560831"/>
                </a:lnTo>
                <a:lnTo>
                  <a:pt x="1768601" y="565403"/>
                </a:lnTo>
                <a:lnTo>
                  <a:pt x="1773173" y="5654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242699" y="3053969"/>
            <a:ext cx="814069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10" dirty="0">
                <a:latin typeface="Arial"/>
                <a:cs typeface="Arial"/>
              </a:rPr>
              <a:t>LFSR</a:t>
            </a:r>
            <a:r>
              <a:rPr lang="en-US" altLang="zh-CN" sz="2000" spc="-10" dirty="0">
                <a:latin typeface="Arial"/>
                <a:cs typeface="Arial"/>
              </a:rPr>
              <a:t>3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765439" y="3862198"/>
            <a:ext cx="1768601" cy="533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760867" y="3857625"/>
            <a:ext cx="1778635" cy="543560"/>
          </a:xfrm>
          <a:custGeom>
            <a:avLst/>
            <a:gdLst/>
            <a:ahLst/>
            <a:cxnLst/>
            <a:rect l="l" t="t" r="r" b="b"/>
            <a:pathLst>
              <a:path w="1778635" h="543560">
                <a:moveTo>
                  <a:pt x="1778508" y="543305"/>
                </a:moveTo>
                <a:lnTo>
                  <a:pt x="1778508" y="0"/>
                </a:lnTo>
                <a:lnTo>
                  <a:pt x="0" y="0"/>
                </a:lnTo>
                <a:lnTo>
                  <a:pt x="0" y="543305"/>
                </a:lnTo>
                <a:lnTo>
                  <a:pt x="4571" y="543305"/>
                </a:lnTo>
                <a:lnTo>
                  <a:pt x="4571" y="9905"/>
                </a:lnTo>
                <a:lnTo>
                  <a:pt x="9906" y="4572"/>
                </a:lnTo>
                <a:lnTo>
                  <a:pt x="9906" y="9905"/>
                </a:lnTo>
                <a:lnTo>
                  <a:pt x="1768601" y="9905"/>
                </a:lnTo>
                <a:lnTo>
                  <a:pt x="1768601" y="4572"/>
                </a:lnTo>
                <a:lnTo>
                  <a:pt x="1773173" y="9905"/>
                </a:lnTo>
                <a:lnTo>
                  <a:pt x="1773173" y="543305"/>
                </a:lnTo>
                <a:lnTo>
                  <a:pt x="1778508" y="543305"/>
                </a:lnTo>
                <a:close/>
              </a:path>
              <a:path w="1778635" h="543560">
                <a:moveTo>
                  <a:pt x="9906" y="9905"/>
                </a:moveTo>
                <a:lnTo>
                  <a:pt x="9906" y="4572"/>
                </a:lnTo>
                <a:lnTo>
                  <a:pt x="4571" y="9905"/>
                </a:lnTo>
                <a:lnTo>
                  <a:pt x="9906" y="9905"/>
                </a:lnTo>
                <a:close/>
              </a:path>
              <a:path w="1778635" h="543560">
                <a:moveTo>
                  <a:pt x="9906" y="533400"/>
                </a:moveTo>
                <a:lnTo>
                  <a:pt x="9906" y="9905"/>
                </a:lnTo>
                <a:lnTo>
                  <a:pt x="4571" y="9905"/>
                </a:lnTo>
                <a:lnTo>
                  <a:pt x="4571" y="533400"/>
                </a:lnTo>
                <a:lnTo>
                  <a:pt x="9906" y="533400"/>
                </a:lnTo>
                <a:close/>
              </a:path>
              <a:path w="1778635" h="543560">
                <a:moveTo>
                  <a:pt x="1773173" y="533400"/>
                </a:moveTo>
                <a:lnTo>
                  <a:pt x="4571" y="533400"/>
                </a:lnTo>
                <a:lnTo>
                  <a:pt x="9906" y="537972"/>
                </a:lnTo>
                <a:lnTo>
                  <a:pt x="9906" y="543305"/>
                </a:lnTo>
                <a:lnTo>
                  <a:pt x="1768601" y="543305"/>
                </a:lnTo>
                <a:lnTo>
                  <a:pt x="1768601" y="537972"/>
                </a:lnTo>
                <a:lnTo>
                  <a:pt x="1773173" y="533400"/>
                </a:lnTo>
                <a:close/>
              </a:path>
              <a:path w="1778635" h="543560">
                <a:moveTo>
                  <a:pt x="9906" y="543305"/>
                </a:moveTo>
                <a:lnTo>
                  <a:pt x="9906" y="537972"/>
                </a:lnTo>
                <a:lnTo>
                  <a:pt x="4571" y="533400"/>
                </a:lnTo>
                <a:lnTo>
                  <a:pt x="4571" y="543305"/>
                </a:lnTo>
                <a:lnTo>
                  <a:pt x="9906" y="543305"/>
                </a:lnTo>
                <a:close/>
              </a:path>
              <a:path w="1778635" h="543560">
                <a:moveTo>
                  <a:pt x="1773173" y="9905"/>
                </a:moveTo>
                <a:lnTo>
                  <a:pt x="1768601" y="4572"/>
                </a:lnTo>
                <a:lnTo>
                  <a:pt x="1768601" y="9905"/>
                </a:lnTo>
                <a:lnTo>
                  <a:pt x="1773173" y="9905"/>
                </a:lnTo>
                <a:close/>
              </a:path>
              <a:path w="1778635" h="543560">
                <a:moveTo>
                  <a:pt x="1773173" y="533400"/>
                </a:moveTo>
                <a:lnTo>
                  <a:pt x="1773173" y="9905"/>
                </a:lnTo>
                <a:lnTo>
                  <a:pt x="1768601" y="9905"/>
                </a:lnTo>
                <a:lnTo>
                  <a:pt x="1768601" y="533400"/>
                </a:lnTo>
                <a:lnTo>
                  <a:pt x="1773173" y="533400"/>
                </a:lnTo>
                <a:close/>
              </a:path>
              <a:path w="1778635" h="543560">
                <a:moveTo>
                  <a:pt x="1773173" y="543305"/>
                </a:moveTo>
                <a:lnTo>
                  <a:pt x="1773173" y="533400"/>
                </a:lnTo>
                <a:lnTo>
                  <a:pt x="1768601" y="537972"/>
                </a:lnTo>
                <a:lnTo>
                  <a:pt x="1768601" y="543305"/>
                </a:lnTo>
                <a:lnTo>
                  <a:pt x="1773173" y="5433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242699" y="3956940"/>
            <a:ext cx="814069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10" dirty="0">
                <a:latin typeface="Arial"/>
                <a:cs typeface="Arial"/>
              </a:rPr>
              <a:t>LFSR</a:t>
            </a:r>
            <a:r>
              <a:rPr lang="en-US" altLang="zh-CN" sz="2000" spc="-10" dirty="0">
                <a:latin typeface="Arial"/>
                <a:cs typeface="Arial"/>
              </a:rPr>
              <a:t>2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283593" y="2261997"/>
            <a:ext cx="127635" cy="762000"/>
          </a:xfrm>
          <a:custGeom>
            <a:avLst/>
            <a:gdLst/>
            <a:ahLst/>
            <a:cxnLst/>
            <a:rect l="l" t="t" r="r" b="b"/>
            <a:pathLst>
              <a:path w="127635" h="762000">
                <a:moveTo>
                  <a:pt x="127253" y="635508"/>
                </a:moveTo>
                <a:lnTo>
                  <a:pt x="0" y="635508"/>
                </a:lnTo>
                <a:lnTo>
                  <a:pt x="52577" y="740663"/>
                </a:lnTo>
                <a:lnTo>
                  <a:pt x="52577" y="647700"/>
                </a:lnTo>
                <a:lnTo>
                  <a:pt x="74675" y="647700"/>
                </a:lnTo>
                <a:lnTo>
                  <a:pt x="74675" y="739412"/>
                </a:lnTo>
                <a:lnTo>
                  <a:pt x="127253" y="635508"/>
                </a:lnTo>
                <a:close/>
              </a:path>
              <a:path w="127635" h="762000">
                <a:moveTo>
                  <a:pt x="74675" y="635508"/>
                </a:moveTo>
                <a:lnTo>
                  <a:pt x="74675" y="0"/>
                </a:lnTo>
                <a:lnTo>
                  <a:pt x="52577" y="0"/>
                </a:lnTo>
                <a:lnTo>
                  <a:pt x="52577" y="635508"/>
                </a:lnTo>
                <a:lnTo>
                  <a:pt x="74675" y="635508"/>
                </a:lnTo>
                <a:close/>
              </a:path>
              <a:path w="127635" h="762000">
                <a:moveTo>
                  <a:pt x="74675" y="739412"/>
                </a:moveTo>
                <a:lnTo>
                  <a:pt x="74675" y="647700"/>
                </a:lnTo>
                <a:lnTo>
                  <a:pt x="52577" y="647700"/>
                </a:lnTo>
                <a:lnTo>
                  <a:pt x="52577" y="740663"/>
                </a:lnTo>
                <a:lnTo>
                  <a:pt x="63246" y="762000"/>
                </a:lnTo>
                <a:lnTo>
                  <a:pt x="74675" y="7394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518039" y="4027552"/>
            <a:ext cx="1295400" cy="127635"/>
          </a:xfrm>
          <a:custGeom>
            <a:avLst/>
            <a:gdLst/>
            <a:ahLst/>
            <a:cxnLst/>
            <a:rect l="l" t="t" r="r" b="b"/>
            <a:pathLst>
              <a:path w="1295400" h="127635">
                <a:moveTo>
                  <a:pt x="1181100" y="74675"/>
                </a:moveTo>
                <a:lnTo>
                  <a:pt x="1181100" y="52577"/>
                </a:lnTo>
                <a:lnTo>
                  <a:pt x="0" y="52577"/>
                </a:lnTo>
                <a:lnTo>
                  <a:pt x="0" y="74675"/>
                </a:lnTo>
                <a:lnTo>
                  <a:pt x="1181100" y="74675"/>
                </a:lnTo>
                <a:close/>
              </a:path>
              <a:path w="1295400" h="127635">
                <a:moveTo>
                  <a:pt x="1295400" y="63246"/>
                </a:moveTo>
                <a:lnTo>
                  <a:pt x="1168907" y="0"/>
                </a:lnTo>
                <a:lnTo>
                  <a:pt x="1168907" y="52577"/>
                </a:lnTo>
                <a:lnTo>
                  <a:pt x="1181100" y="52577"/>
                </a:lnTo>
                <a:lnTo>
                  <a:pt x="1181100" y="121084"/>
                </a:lnTo>
                <a:lnTo>
                  <a:pt x="1295400" y="63246"/>
                </a:lnTo>
                <a:close/>
              </a:path>
              <a:path w="1295400" h="127635">
                <a:moveTo>
                  <a:pt x="1181100" y="121084"/>
                </a:moveTo>
                <a:lnTo>
                  <a:pt x="1181100" y="74675"/>
                </a:lnTo>
                <a:lnTo>
                  <a:pt x="1168907" y="74675"/>
                </a:lnTo>
                <a:lnTo>
                  <a:pt x="1168907" y="127253"/>
                </a:lnTo>
                <a:lnTo>
                  <a:pt x="1181100" y="1210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518039" y="3189352"/>
            <a:ext cx="1295400" cy="127635"/>
          </a:xfrm>
          <a:custGeom>
            <a:avLst/>
            <a:gdLst/>
            <a:ahLst/>
            <a:cxnLst/>
            <a:rect l="l" t="t" r="r" b="b"/>
            <a:pathLst>
              <a:path w="1295400" h="127635">
                <a:moveTo>
                  <a:pt x="1181100" y="74675"/>
                </a:moveTo>
                <a:lnTo>
                  <a:pt x="1181100" y="52577"/>
                </a:lnTo>
                <a:lnTo>
                  <a:pt x="0" y="52577"/>
                </a:lnTo>
                <a:lnTo>
                  <a:pt x="0" y="74675"/>
                </a:lnTo>
                <a:lnTo>
                  <a:pt x="1181100" y="74675"/>
                </a:lnTo>
                <a:close/>
              </a:path>
              <a:path w="1295400" h="127635">
                <a:moveTo>
                  <a:pt x="1295400" y="63246"/>
                </a:moveTo>
                <a:lnTo>
                  <a:pt x="1168907" y="0"/>
                </a:lnTo>
                <a:lnTo>
                  <a:pt x="1168907" y="52577"/>
                </a:lnTo>
                <a:lnTo>
                  <a:pt x="1181100" y="52577"/>
                </a:lnTo>
                <a:lnTo>
                  <a:pt x="1181100" y="121084"/>
                </a:lnTo>
                <a:lnTo>
                  <a:pt x="1295400" y="63246"/>
                </a:lnTo>
                <a:close/>
              </a:path>
              <a:path w="1295400" h="127635">
                <a:moveTo>
                  <a:pt x="1181100" y="121084"/>
                </a:moveTo>
                <a:lnTo>
                  <a:pt x="1181100" y="74675"/>
                </a:lnTo>
                <a:lnTo>
                  <a:pt x="1168907" y="74675"/>
                </a:lnTo>
                <a:lnTo>
                  <a:pt x="1168907" y="127253"/>
                </a:lnTo>
                <a:lnTo>
                  <a:pt x="1181100" y="1210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518039" y="2262378"/>
            <a:ext cx="1828800" cy="0"/>
          </a:xfrm>
          <a:custGeom>
            <a:avLst/>
            <a:gdLst/>
            <a:ahLst/>
            <a:cxnLst/>
            <a:rect l="l" t="t" r="r" b="b"/>
            <a:pathLst>
              <a:path w="1828800">
                <a:moveTo>
                  <a:pt x="0" y="0"/>
                </a:moveTo>
                <a:lnTo>
                  <a:pt x="1828800" y="0"/>
                </a:lnTo>
              </a:path>
            </a:pathLst>
          </a:custGeom>
          <a:ln w="2209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880239" y="3646552"/>
            <a:ext cx="1066800" cy="127635"/>
          </a:xfrm>
          <a:custGeom>
            <a:avLst/>
            <a:gdLst/>
            <a:ahLst/>
            <a:cxnLst/>
            <a:rect l="l" t="t" r="r" b="b"/>
            <a:pathLst>
              <a:path w="1066800" h="127635">
                <a:moveTo>
                  <a:pt x="952499" y="74675"/>
                </a:moveTo>
                <a:lnTo>
                  <a:pt x="952499" y="52577"/>
                </a:lnTo>
                <a:lnTo>
                  <a:pt x="0" y="52578"/>
                </a:lnTo>
                <a:lnTo>
                  <a:pt x="0" y="74676"/>
                </a:lnTo>
                <a:lnTo>
                  <a:pt x="952499" y="74675"/>
                </a:lnTo>
                <a:close/>
              </a:path>
              <a:path w="1066800" h="127635">
                <a:moveTo>
                  <a:pt x="1066787" y="63246"/>
                </a:moveTo>
                <a:lnTo>
                  <a:pt x="940295" y="0"/>
                </a:lnTo>
                <a:lnTo>
                  <a:pt x="940295" y="52577"/>
                </a:lnTo>
                <a:lnTo>
                  <a:pt x="952499" y="52577"/>
                </a:lnTo>
                <a:lnTo>
                  <a:pt x="952499" y="121078"/>
                </a:lnTo>
                <a:lnTo>
                  <a:pt x="1066787" y="63246"/>
                </a:lnTo>
                <a:close/>
              </a:path>
              <a:path w="1066800" h="127635">
                <a:moveTo>
                  <a:pt x="952499" y="121078"/>
                </a:moveTo>
                <a:lnTo>
                  <a:pt x="952499" y="74675"/>
                </a:lnTo>
                <a:lnTo>
                  <a:pt x="940295" y="74675"/>
                </a:lnTo>
                <a:lnTo>
                  <a:pt x="940295" y="127253"/>
                </a:lnTo>
                <a:lnTo>
                  <a:pt x="952499" y="12107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6035173" y="3204084"/>
            <a:ext cx="6381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006500"/>
                </a:solidFill>
                <a:latin typeface="楷体"/>
                <a:cs typeface="楷体"/>
              </a:rPr>
              <a:t>输出</a:t>
            </a:r>
            <a:endParaRPr sz="2400">
              <a:latin typeface="楷体"/>
              <a:cs typeface="楷体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025773" y="3587369"/>
            <a:ext cx="239776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(a</a:t>
            </a:r>
            <a:r>
              <a:rPr sz="1800" baseline="-20833" dirty="0">
                <a:latin typeface="Arial"/>
                <a:cs typeface="Arial"/>
              </a:rPr>
              <a:t>1</a:t>
            </a:r>
            <a:r>
              <a:rPr sz="1800" spc="-22" baseline="-20833" dirty="0">
                <a:latin typeface="Arial"/>
                <a:cs typeface="Arial"/>
              </a:rPr>
              <a:t> </a:t>
            </a:r>
            <a:r>
              <a:rPr sz="1800" dirty="0">
                <a:latin typeface="宋体"/>
                <a:cs typeface="宋体"/>
              </a:rPr>
              <a:t>∧</a:t>
            </a:r>
            <a:r>
              <a:rPr sz="1800" spc="-409" dirty="0">
                <a:latin typeface="宋体"/>
                <a:cs typeface="宋体"/>
              </a:rPr>
              <a:t> </a:t>
            </a:r>
            <a:r>
              <a:rPr sz="1800" spc="-5" dirty="0">
                <a:latin typeface="Arial"/>
                <a:cs typeface="Arial"/>
              </a:rPr>
              <a:t>a</a:t>
            </a:r>
            <a:r>
              <a:rPr sz="1800" spc="-7" baseline="-20833" dirty="0">
                <a:latin typeface="Arial"/>
                <a:cs typeface="Arial"/>
              </a:rPr>
              <a:t>2</a:t>
            </a:r>
            <a:r>
              <a:rPr sz="1800" spc="-5" dirty="0">
                <a:latin typeface="Arial"/>
                <a:cs typeface="Arial"/>
              </a:rPr>
              <a:t>)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宋体"/>
                <a:cs typeface="宋体"/>
              </a:rPr>
              <a:t>⊕</a:t>
            </a:r>
            <a:r>
              <a:rPr sz="1800" spc="-415" dirty="0">
                <a:latin typeface="宋体"/>
                <a:cs typeface="宋体"/>
              </a:rPr>
              <a:t> </a:t>
            </a:r>
            <a:r>
              <a:rPr sz="1800" dirty="0">
                <a:latin typeface="Arial"/>
                <a:cs typeface="Arial"/>
              </a:rPr>
              <a:t>(¬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</a:t>
            </a:r>
            <a:r>
              <a:rPr lang="en-US" altLang="zh-CN" sz="1800" spc="-7" baseline="-20833" dirty="0">
                <a:latin typeface="Arial"/>
                <a:cs typeface="Arial"/>
              </a:rPr>
              <a:t>2</a:t>
            </a:r>
            <a:r>
              <a:rPr sz="1800" spc="-22" baseline="-20833" dirty="0">
                <a:latin typeface="Arial"/>
                <a:cs typeface="Arial"/>
              </a:rPr>
              <a:t> </a:t>
            </a:r>
            <a:r>
              <a:rPr sz="1800" dirty="0">
                <a:latin typeface="宋体"/>
                <a:cs typeface="宋体"/>
              </a:rPr>
              <a:t>∧</a:t>
            </a:r>
            <a:r>
              <a:rPr sz="1800" spc="-415" dirty="0">
                <a:latin typeface="宋体"/>
                <a:cs typeface="宋体"/>
              </a:rPr>
              <a:t> </a:t>
            </a:r>
            <a:r>
              <a:rPr sz="1800" spc="-5" dirty="0">
                <a:latin typeface="Arial"/>
                <a:cs typeface="Arial"/>
              </a:rPr>
              <a:t>a</a:t>
            </a:r>
            <a:r>
              <a:rPr sz="1800" spc="-7" baseline="-20833" dirty="0">
                <a:latin typeface="Arial"/>
                <a:cs typeface="Arial"/>
              </a:rPr>
              <a:t>3</a:t>
            </a:r>
            <a:r>
              <a:rPr sz="1800" spc="-5" dirty="0">
                <a:latin typeface="Arial"/>
                <a:cs typeface="Arial"/>
              </a:rPr>
              <a:t>)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158365" y="5283329"/>
            <a:ext cx="8355330" cy="84946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45000"/>
              </a:lnSpc>
              <a:spcBef>
                <a:spcPts val="100"/>
              </a:spcBef>
            </a:pPr>
            <a:r>
              <a:rPr sz="2000" b="1" dirty="0" err="1">
                <a:solidFill>
                  <a:srgbClr val="0000FF"/>
                </a:solidFill>
                <a:latin typeface="宋体"/>
                <a:cs typeface="宋体"/>
              </a:rPr>
              <a:t>这个发生器的周期是三</a:t>
            </a:r>
            <a:r>
              <a:rPr sz="2000" b="1" spc="5" dirty="0" err="1">
                <a:solidFill>
                  <a:srgbClr val="0000FF"/>
                </a:solidFill>
                <a:latin typeface="宋体"/>
                <a:cs typeface="宋体"/>
              </a:rPr>
              <a:t>个</a:t>
            </a:r>
            <a:r>
              <a:rPr sz="2000" b="1" spc="-5" dirty="0" err="1">
                <a:solidFill>
                  <a:srgbClr val="0000FF"/>
                </a:solidFill>
                <a:latin typeface="Arial"/>
                <a:cs typeface="Arial"/>
              </a:rPr>
              <a:t>LFSR</a:t>
            </a:r>
            <a:r>
              <a:rPr sz="2000" b="1" dirty="0" err="1">
                <a:solidFill>
                  <a:srgbClr val="0000FF"/>
                </a:solidFill>
                <a:latin typeface="宋体"/>
                <a:cs typeface="宋体"/>
              </a:rPr>
              <a:t>的周期的最小公倍数。假设三个本原多项式的阶数互素，那么这个发生器的周期是三</a:t>
            </a:r>
            <a:r>
              <a:rPr sz="2000" b="1" spc="5" dirty="0" err="1">
                <a:solidFill>
                  <a:srgbClr val="0000FF"/>
                </a:solidFill>
                <a:latin typeface="宋体"/>
                <a:cs typeface="宋体"/>
              </a:rPr>
              <a:t>个</a:t>
            </a:r>
            <a:r>
              <a:rPr sz="2000" b="1" spc="-5" dirty="0" err="1">
                <a:solidFill>
                  <a:srgbClr val="0000FF"/>
                </a:solidFill>
                <a:latin typeface="Arial"/>
                <a:cs typeface="Arial"/>
              </a:rPr>
              <a:t>LFSR</a:t>
            </a:r>
            <a:r>
              <a:rPr sz="2000" b="1" dirty="0" err="1">
                <a:solidFill>
                  <a:srgbClr val="0000FF"/>
                </a:solidFill>
                <a:latin typeface="宋体"/>
                <a:cs typeface="宋体"/>
              </a:rPr>
              <a:t>的周期之积</a:t>
            </a:r>
            <a:r>
              <a:rPr sz="2000" b="1" spc="-5" dirty="0">
                <a:solidFill>
                  <a:srgbClr val="0000FF"/>
                </a:solidFill>
                <a:latin typeface="Arial"/>
                <a:cs typeface="Arial"/>
              </a:rPr>
              <a:t>.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4813439" y="3023998"/>
            <a:ext cx="1066800" cy="1295400"/>
          </a:xfrm>
          <a:custGeom>
            <a:avLst/>
            <a:gdLst/>
            <a:ahLst/>
            <a:cxnLst/>
            <a:rect l="l" t="t" r="r" b="b"/>
            <a:pathLst>
              <a:path w="1066800" h="1295400">
                <a:moveTo>
                  <a:pt x="0" y="0"/>
                </a:moveTo>
                <a:lnTo>
                  <a:pt x="0" y="1295400"/>
                </a:lnTo>
                <a:lnTo>
                  <a:pt x="1066800" y="1295400"/>
                </a:lnTo>
                <a:lnTo>
                  <a:pt x="1066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CC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808867" y="3019425"/>
            <a:ext cx="1076960" cy="1305560"/>
          </a:xfrm>
          <a:custGeom>
            <a:avLst/>
            <a:gdLst/>
            <a:ahLst/>
            <a:cxnLst/>
            <a:rect l="l" t="t" r="r" b="b"/>
            <a:pathLst>
              <a:path w="1076960" h="1305560">
                <a:moveTo>
                  <a:pt x="1076706" y="1305305"/>
                </a:moveTo>
                <a:lnTo>
                  <a:pt x="1076706" y="0"/>
                </a:lnTo>
                <a:lnTo>
                  <a:pt x="0" y="0"/>
                </a:lnTo>
                <a:lnTo>
                  <a:pt x="0" y="1305305"/>
                </a:lnTo>
                <a:lnTo>
                  <a:pt x="4572" y="1305305"/>
                </a:lnTo>
                <a:lnTo>
                  <a:pt x="4572" y="9905"/>
                </a:lnTo>
                <a:lnTo>
                  <a:pt x="9905" y="4572"/>
                </a:lnTo>
                <a:lnTo>
                  <a:pt x="9905" y="9905"/>
                </a:lnTo>
                <a:lnTo>
                  <a:pt x="1066800" y="9905"/>
                </a:lnTo>
                <a:lnTo>
                  <a:pt x="1066800" y="4572"/>
                </a:lnTo>
                <a:lnTo>
                  <a:pt x="1071372" y="9905"/>
                </a:lnTo>
                <a:lnTo>
                  <a:pt x="1071372" y="1305305"/>
                </a:lnTo>
                <a:lnTo>
                  <a:pt x="1076706" y="1305305"/>
                </a:lnTo>
                <a:close/>
              </a:path>
              <a:path w="1076960" h="1305560">
                <a:moveTo>
                  <a:pt x="9905" y="9905"/>
                </a:moveTo>
                <a:lnTo>
                  <a:pt x="9905" y="4572"/>
                </a:lnTo>
                <a:lnTo>
                  <a:pt x="4572" y="9905"/>
                </a:lnTo>
                <a:lnTo>
                  <a:pt x="9905" y="9905"/>
                </a:lnTo>
                <a:close/>
              </a:path>
              <a:path w="1076960" h="1305560">
                <a:moveTo>
                  <a:pt x="9905" y="1295400"/>
                </a:moveTo>
                <a:lnTo>
                  <a:pt x="9905" y="9905"/>
                </a:lnTo>
                <a:lnTo>
                  <a:pt x="4572" y="9905"/>
                </a:lnTo>
                <a:lnTo>
                  <a:pt x="4572" y="1295400"/>
                </a:lnTo>
                <a:lnTo>
                  <a:pt x="9905" y="1295400"/>
                </a:lnTo>
                <a:close/>
              </a:path>
              <a:path w="1076960" h="1305560">
                <a:moveTo>
                  <a:pt x="1071372" y="1295400"/>
                </a:moveTo>
                <a:lnTo>
                  <a:pt x="4572" y="1295400"/>
                </a:lnTo>
                <a:lnTo>
                  <a:pt x="9905" y="1299972"/>
                </a:lnTo>
                <a:lnTo>
                  <a:pt x="9905" y="1305305"/>
                </a:lnTo>
                <a:lnTo>
                  <a:pt x="1066800" y="1305305"/>
                </a:lnTo>
                <a:lnTo>
                  <a:pt x="1066800" y="1299972"/>
                </a:lnTo>
                <a:lnTo>
                  <a:pt x="1071372" y="1295400"/>
                </a:lnTo>
                <a:close/>
              </a:path>
              <a:path w="1076960" h="1305560">
                <a:moveTo>
                  <a:pt x="9905" y="1305305"/>
                </a:moveTo>
                <a:lnTo>
                  <a:pt x="9905" y="1299972"/>
                </a:lnTo>
                <a:lnTo>
                  <a:pt x="4572" y="1295400"/>
                </a:lnTo>
                <a:lnTo>
                  <a:pt x="4572" y="1305305"/>
                </a:lnTo>
                <a:lnTo>
                  <a:pt x="9905" y="1305305"/>
                </a:lnTo>
                <a:close/>
              </a:path>
              <a:path w="1076960" h="1305560">
                <a:moveTo>
                  <a:pt x="1071372" y="9905"/>
                </a:moveTo>
                <a:lnTo>
                  <a:pt x="1066800" y="4572"/>
                </a:lnTo>
                <a:lnTo>
                  <a:pt x="1066800" y="9905"/>
                </a:lnTo>
                <a:lnTo>
                  <a:pt x="1071372" y="9905"/>
                </a:lnTo>
                <a:close/>
              </a:path>
              <a:path w="1076960" h="1305560">
                <a:moveTo>
                  <a:pt x="1071372" y="1295400"/>
                </a:moveTo>
                <a:lnTo>
                  <a:pt x="1071372" y="9905"/>
                </a:lnTo>
                <a:lnTo>
                  <a:pt x="1066800" y="9905"/>
                </a:lnTo>
                <a:lnTo>
                  <a:pt x="1066800" y="1295400"/>
                </a:lnTo>
                <a:lnTo>
                  <a:pt x="1071372" y="1295400"/>
                </a:lnTo>
                <a:close/>
              </a:path>
              <a:path w="1076960" h="1305560">
                <a:moveTo>
                  <a:pt x="1071372" y="1305305"/>
                </a:moveTo>
                <a:lnTo>
                  <a:pt x="1071372" y="1295400"/>
                </a:lnTo>
                <a:lnTo>
                  <a:pt x="1066800" y="1299972"/>
                </a:lnTo>
                <a:lnTo>
                  <a:pt x="1066800" y="1305305"/>
                </a:lnTo>
                <a:lnTo>
                  <a:pt x="1071372" y="13053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4813439" y="3104261"/>
            <a:ext cx="1066800" cy="11285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0000FF"/>
                </a:solidFill>
                <a:latin typeface="Arial"/>
                <a:cs typeface="Arial"/>
              </a:rPr>
              <a:t>2-1</a:t>
            </a:r>
            <a:endParaRPr sz="1800" dirty="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5"/>
              </a:spcBef>
            </a:pPr>
            <a:r>
              <a:rPr sz="1800" b="1" spc="-5" dirty="0">
                <a:solidFill>
                  <a:srgbClr val="0000FF"/>
                </a:solidFill>
                <a:latin typeface="宋体"/>
                <a:cs typeface="宋体"/>
              </a:rPr>
              <a:t>复合器</a:t>
            </a:r>
            <a:endParaRPr sz="1800" dirty="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 dirty="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800" b="1" spc="-5" dirty="0" err="1">
                <a:solidFill>
                  <a:srgbClr val="FD1813"/>
                </a:solidFill>
                <a:latin typeface="宋体"/>
                <a:cs typeface="宋体"/>
              </a:rPr>
              <a:t>选择</a:t>
            </a:r>
            <a:r>
              <a:rPr lang="zh-CN" altLang="en-US" sz="1800" b="1" spc="-5" dirty="0">
                <a:solidFill>
                  <a:srgbClr val="FD1813"/>
                </a:solidFill>
                <a:latin typeface="宋体"/>
                <a:cs typeface="宋体"/>
              </a:rPr>
              <a:t>控制</a:t>
            </a:r>
            <a:endParaRPr sz="1800" dirty="0">
              <a:latin typeface="宋体"/>
              <a:cs typeface="宋体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 spc="-5" dirty="0"/>
              <a:t>28</a:t>
            </a:fld>
            <a:endParaRPr spc="-5" dirty="0"/>
          </a:p>
        </p:txBody>
      </p:sp>
      <p:sp>
        <p:nvSpPr>
          <p:cNvPr id="24" name="object 2">
            <a:extLst>
              <a:ext uri="{FF2B5EF4-FFF2-40B4-BE49-F238E27FC236}">
                <a16:creationId xmlns:a16="http://schemas.microsoft.com/office/drawing/2014/main" id="{7DA9F54E-FD51-43BB-9BB1-CC326753ACB3}"/>
              </a:ext>
            </a:extLst>
          </p:cNvPr>
          <p:cNvSpPr txBox="1">
            <a:spLocks/>
          </p:cNvSpPr>
          <p:nvPr/>
        </p:nvSpPr>
        <p:spPr>
          <a:xfrm>
            <a:off x="1282579" y="695198"/>
            <a:ext cx="3606921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3200" b="1" i="0">
                <a:solidFill>
                  <a:schemeClr val="tx1"/>
                </a:solidFill>
                <a:latin typeface="黑体"/>
                <a:ea typeface="+mj-ea"/>
                <a:cs typeface="黑体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en-US" altLang="zh-CN" kern="0" spc="-5" dirty="0" err="1"/>
              <a:t>Geffe</a:t>
            </a:r>
            <a:r>
              <a:rPr lang="zh-CN" altLang="en-US" kern="0" spc="-5" dirty="0">
                <a:latin typeface="黑体" panose="02010609060101010101" pitchFamily="49" charset="-122"/>
                <a:ea typeface="黑体" panose="02010609060101010101" pitchFamily="49" charset="-122"/>
              </a:rPr>
              <a:t>序列生成器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2579" y="678434"/>
            <a:ext cx="2021839" cy="544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spc="-5" dirty="0">
                <a:latin typeface="Arial"/>
                <a:cs typeface="Arial"/>
              </a:rPr>
              <a:t>J-K</a:t>
            </a:r>
            <a:r>
              <a:rPr sz="3400" spc="-5" dirty="0"/>
              <a:t>触发器</a:t>
            </a:r>
            <a:endParaRPr sz="3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130173" y="4106671"/>
            <a:ext cx="23253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0000FF"/>
                </a:solidFill>
                <a:latin typeface="楷体"/>
                <a:cs typeface="楷体"/>
              </a:rPr>
              <a:t>J-K</a:t>
            </a:r>
            <a:r>
              <a:rPr sz="2400" b="1" spc="-5" dirty="0">
                <a:solidFill>
                  <a:srgbClr val="0000FF"/>
                </a:solidFill>
                <a:latin typeface="楷体"/>
                <a:cs typeface="楷体"/>
              </a:rPr>
              <a:t>触发器真值表</a:t>
            </a:r>
            <a:endParaRPr sz="2400">
              <a:latin typeface="楷体"/>
              <a:cs typeface="楷体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132152" y="4601908"/>
          <a:ext cx="6095364" cy="208178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13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805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J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445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K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44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1800" b="1" baseline="-20833" dirty="0">
                          <a:latin typeface="Arial"/>
                          <a:cs typeface="Arial"/>
                        </a:rPr>
                        <a:t>k</a:t>
                      </a:r>
                      <a:endParaRPr sz="1800" baseline="-20833">
                        <a:latin typeface="Arial"/>
                        <a:cs typeface="Arial"/>
                      </a:endParaRPr>
                    </a:p>
                  </a:txBody>
                  <a:tcPr marL="0" marR="0" marT="844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843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8001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800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25"/>
                        </a:spcBef>
                      </a:pPr>
                      <a:r>
                        <a:rPr sz="2400" b="1" baseline="13888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1050" b="1" dirty="0">
                          <a:latin typeface="Arial"/>
                          <a:cs typeface="Arial"/>
                        </a:rPr>
                        <a:t>k-1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1301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843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8001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800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800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843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8001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800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800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843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8001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800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25"/>
                        </a:spcBef>
                      </a:pPr>
                      <a:r>
                        <a:rPr sz="2400" b="1" baseline="13888" dirty="0">
                          <a:latin typeface="宋体"/>
                          <a:cs typeface="宋体"/>
                        </a:rPr>
                        <a:t>非</a:t>
                      </a:r>
                      <a:r>
                        <a:rPr sz="2400" b="1" baseline="13888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1050" b="1" dirty="0">
                          <a:latin typeface="Arial"/>
                          <a:cs typeface="Arial"/>
                        </a:rPr>
                        <a:t>k-1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1301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2401957" y="1819148"/>
            <a:ext cx="25146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spc="-5" dirty="0">
                <a:latin typeface="Arial"/>
                <a:cs typeface="Arial"/>
              </a:rPr>
              <a:t>J</a:t>
            </a:r>
            <a:endParaRPr sz="3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29582" y="3114550"/>
            <a:ext cx="31877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spc="-5" dirty="0">
                <a:latin typeface="Arial"/>
                <a:cs typeface="Arial"/>
              </a:rPr>
              <a:t>K</a:t>
            </a:r>
            <a:endParaRPr sz="32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679839" y="2101976"/>
            <a:ext cx="1066800" cy="0"/>
          </a:xfrm>
          <a:custGeom>
            <a:avLst/>
            <a:gdLst/>
            <a:ahLst/>
            <a:cxnLst/>
            <a:rect l="l" t="t" r="r" b="b"/>
            <a:pathLst>
              <a:path w="1066800">
                <a:moveTo>
                  <a:pt x="0" y="0"/>
                </a:moveTo>
                <a:lnTo>
                  <a:pt x="1066799" y="0"/>
                </a:lnTo>
              </a:path>
            </a:pathLst>
          </a:custGeom>
          <a:ln w="2209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679839" y="3333750"/>
            <a:ext cx="762000" cy="127635"/>
          </a:xfrm>
          <a:custGeom>
            <a:avLst/>
            <a:gdLst/>
            <a:ahLst/>
            <a:cxnLst/>
            <a:rect l="l" t="t" r="r" b="b"/>
            <a:pathLst>
              <a:path w="762000" h="127635">
                <a:moveTo>
                  <a:pt x="647699" y="74675"/>
                </a:moveTo>
                <a:lnTo>
                  <a:pt x="647699" y="52577"/>
                </a:lnTo>
                <a:lnTo>
                  <a:pt x="0" y="52577"/>
                </a:lnTo>
                <a:lnTo>
                  <a:pt x="0" y="74675"/>
                </a:lnTo>
                <a:lnTo>
                  <a:pt x="647699" y="74675"/>
                </a:lnTo>
                <a:close/>
              </a:path>
              <a:path w="762000" h="127635">
                <a:moveTo>
                  <a:pt x="762000" y="63246"/>
                </a:moveTo>
                <a:lnTo>
                  <a:pt x="635507" y="0"/>
                </a:lnTo>
                <a:lnTo>
                  <a:pt x="635507" y="52577"/>
                </a:lnTo>
                <a:lnTo>
                  <a:pt x="647699" y="52577"/>
                </a:lnTo>
                <a:lnTo>
                  <a:pt x="647699" y="121084"/>
                </a:lnTo>
                <a:lnTo>
                  <a:pt x="762000" y="63246"/>
                </a:lnTo>
                <a:close/>
              </a:path>
              <a:path w="762000" h="127635">
                <a:moveTo>
                  <a:pt x="647699" y="121084"/>
                </a:moveTo>
                <a:lnTo>
                  <a:pt x="647699" y="74675"/>
                </a:lnTo>
                <a:lnTo>
                  <a:pt x="635507" y="74675"/>
                </a:lnTo>
                <a:lnTo>
                  <a:pt x="635507" y="127253"/>
                </a:lnTo>
                <a:lnTo>
                  <a:pt x="647699" y="1210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441839" y="3092195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609600" y="304799"/>
                </a:moveTo>
                <a:lnTo>
                  <a:pt x="605612" y="255529"/>
                </a:lnTo>
                <a:lnTo>
                  <a:pt x="594067" y="208727"/>
                </a:lnTo>
                <a:lnTo>
                  <a:pt x="575591" y="165033"/>
                </a:lnTo>
                <a:lnTo>
                  <a:pt x="550810" y="125089"/>
                </a:lnTo>
                <a:lnTo>
                  <a:pt x="520350" y="89534"/>
                </a:lnTo>
                <a:lnTo>
                  <a:pt x="484839" y="59009"/>
                </a:lnTo>
                <a:lnTo>
                  <a:pt x="444902" y="34152"/>
                </a:lnTo>
                <a:lnTo>
                  <a:pt x="401165" y="15605"/>
                </a:lnTo>
                <a:lnTo>
                  <a:pt x="354256" y="4008"/>
                </a:lnTo>
                <a:lnTo>
                  <a:pt x="304800" y="0"/>
                </a:lnTo>
                <a:lnTo>
                  <a:pt x="255529" y="4008"/>
                </a:lnTo>
                <a:lnTo>
                  <a:pt x="208727" y="15605"/>
                </a:lnTo>
                <a:lnTo>
                  <a:pt x="165033" y="34152"/>
                </a:lnTo>
                <a:lnTo>
                  <a:pt x="125089" y="59009"/>
                </a:lnTo>
                <a:lnTo>
                  <a:pt x="89534" y="89535"/>
                </a:lnTo>
                <a:lnTo>
                  <a:pt x="59009" y="125089"/>
                </a:lnTo>
                <a:lnTo>
                  <a:pt x="34152" y="165033"/>
                </a:lnTo>
                <a:lnTo>
                  <a:pt x="15605" y="208727"/>
                </a:lnTo>
                <a:lnTo>
                  <a:pt x="4008" y="255529"/>
                </a:lnTo>
                <a:lnTo>
                  <a:pt x="0" y="304800"/>
                </a:lnTo>
                <a:lnTo>
                  <a:pt x="4008" y="354256"/>
                </a:lnTo>
                <a:lnTo>
                  <a:pt x="15605" y="401165"/>
                </a:lnTo>
                <a:lnTo>
                  <a:pt x="34152" y="444902"/>
                </a:lnTo>
                <a:lnTo>
                  <a:pt x="59009" y="484839"/>
                </a:lnTo>
                <a:lnTo>
                  <a:pt x="89534" y="520350"/>
                </a:lnTo>
                <a:lnTo>
                  <a:pt x="125089" y="550810"/>
                </a:lnTo>
                <a:lnTo>
                  <a:pt x="165033" y="575591"/>
                </a:lnTo>
                <a:lnTo>
                  <a:pt x="208727" y="594067"/>
                </a:lnTo>
                <a:lnTo>
                  <a:pt x="255529" y="605612"/>
                </a:lnTo>
                <a:lnTo>
                  <a:pt x="304800" y="609600"/>
                </a:lnTo>
                <a:lnTo>
                  <a:pt x="354256" y="605612"/>
                </a:lnTo>
                <a:lnTo>
                  <a:pt x="401165" y="594067"/>
                </a:lnTo>
                <a:lnTo>
                  <a:pt x="444902" y="575591"/>
                </a:lnTo>
                <a:lnTo>
                  <a:pt x="484839" y="550810"/>
                </a:lnTo>
                <a:lnTo>
                  <a:pt x="520350" y="520350"/>
                </a:lnTo>
                <a:lnTo>
                  <a:pt x="550810" y="484839"/>
                </a:lnTo>
                <a:lnTo>
                  <a:pt x="575591" y="444902"/>
                </a:lnTo>
                <a:lnTo>
                  <a:pt x="594067" y="401165"/>
                </a:lnTo>
                <a:lnTo>
                  <a:pt x="605612" y="354256"/>
                </a:lnTo>
                <a:lnTo>
                  <a:pt x="609600" y="304799"/>
                </a:lnTo>
                <a:close/>
              </a:path>
            </a:pathLst>
          </a:custGeom>
          <a:solidFill>
            <a:srgbClr val="C6CE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441839" y="3397377"/>
            <a:ext cx="609600" cy="0"/>
          </a:xfrm>
          <a:custGeom>
            <a:avLst/>
            <a:gdLst/>
            <a:ahLst/>
            <a:cxnLst/>
            <a:rect l="l" t="t" r="r" b="b"/>
            <a:pathLst>
              <a:path w="609600">
                <a:moveTo>
                  <a:pt x="0" y="0"/>
                </a:moveTo>
                <a:lnTo>
                  <a:pt x="609600" y="0"/>
                </a:lnTo>
              </a:path>
            </a:pathLst>
          </a:custGeom>
          <a:ln w="990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747020" y="3092195"/>
            <a:ext cx="0" cy="300355"/>
          </a:xfrm>
          <a:custGeom>
            <a:avLst/>
            <a:gdLst/>
            <a:ahLst/>
            <a:cxnLst/>
            <a:rect l="l" t="t" r="r" b="b"/>
            <a:pathLst>
              <a:path h="300354">
                <a:moveTo>
                  <a:pt x="0" y="0"/>
                </a:moveTo>
                <a:lnTo>
                  <a:pt x="0" y="300228"/>
                </a:lnTo>
              </a:path>
            </a:pathLst>
          </a:custGeom>
          <a:ln w="990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747020" y="3402329"/>
            <a:ext cx="0" cy="299720"/>
          </a:xfrm>
          <a:custGeom>
            <a:avLst/>
            <a:gdLst/>
            <a:ahLst/>
            <a:cxnLst/>
            <a:rect l="l" t="t" r="r" b="b"/>
            <a:pathLst>
              <a:path h="299720">
                <a:moveTo>
                  <a:pt x="0" y="0"/>
                </a:moveTo>
                <a:lnTo>
                  <a:pt x="0" y="299466"/>
                </a:lnTo>
              </a:path>
            </a:pathLst>
          </a:custGeom>
          <a:ln w="990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437267" y="3088914"/>
            <a:ext cx="619760" cy="617220"/>
          </a:xfrm>
          <a:custGeom>
            <a:avLst/>
            <a:gdLst/>
            <a:ahLst/>
            <a:cxnLst/>
            <a:rect l="l" t="t" r="r" b="b"/>
            <a:pathLst>
              <a:path w="619760" h="617220">
                <a:moveTo>
                  <a:pt x="619506" y="308081"/>
                </a:moveTo>
                <a:lnTo>
                  <a:pt x="609550" y="234251"/>
                </a:lnTo>
                <a:lnTo>
                  <a:pt x="597060" y="195212"/>
                </a:lnTo>
                <a:lnTo>
                  <a:pt x="580865" y="159721"/>
                </a:lnTo>
                <a:lnTo>
                  <a:pt x="538771" y="99386"/>
                </a:lnTo>
                <a:lnTo>
                  <a:pt x="486092" y="53245"/>
                </a:lnTo>
                <a:lnTo>
                  <a:pt x="425651" y="21300"/>
                </a:lnTo>
                <a:lnTo>
                  <a:pt x="360272" y="3552"/>
                </a:lnTo>
                <a:lnTo>
                  <a:pt x="292778" y="0"/>
                </a:lnTo>
                <a:lnTo>
                  <a:pt x="259120" y="3547"/>
                </a:lnTo>
                <a:lnTo>
                  <a:pt x="193748" y="21291"/>
                </a:lnTo>
                <a:lnTo>
                  <a:pt x="133321" y="53232"/>
                </a:lnTo>
                <a:lnTo>
                  <a:pt x="80661" y="99371"/>
                </a:lnTo>
                <a:lnTo>
                  <a:pt x="38592" y="159709"/>
                </a:lnTo>
                <a:lnTo>
                  <a:pt x="22411" y="195202"/>
                </a:lnTo>
                <a:lnTo>
                  <a:pt x="9938" y="234246"/>
                </a:lnTo>
                <a:lnTo>
                  <a:pt x="1523" y="276839"/>
                </a:lnTo>
                <a:lnTo>
                  <a:pt x="0" y="308843"/>
                </a:lnTo>
                <a:lnTo>
                  <a:pt x="1524" y="340085"/>
                </a:lnTo>
                <a:lnTo>
                  <a:pt x="3810" y="355325"/>
                </a:lnTo>
                <a:lnTo>
                  <a:pt x="9906" y="379905"/>
                </a:lnTo>
                <a:lnTo>
                  <a:pt x="9905" y="292841"/>
                </a:lnTo>
                <a:lnTo>
                  <a:pt x="12953" y="262361"/>
                </a:lnTo>
                <a:lnTo>
                  <a:pt x="24421" y="215262"/>
                </a:lnTo>
                <a:lnTo>
                  <a:pt x="42812" y="171473"/>
                </a:lnTo>
                <a:lnTo>
                  <a:pt x="67470" y="131602"/>
                </a:lnTo>
                <a:lnTo>
                  <a:pt x="97736" y="96254"/>
                </a:lnTo>
                <a:lnTo>
                  <a:pt x="132951" y="66038"/>
                </a:lnTo>
                <a:lnTo>
                  <a:pt x="172457" y="41559"/>
                </a:lnTo>
                <a:lnTo>
                  <a:pt x="215595" y="23424"/>
                </a:lnTo>
                <a:lnTo>
                  <a:pt x="261707" y="12240"/>
                </a:lnTo>
                <a:lnTo>
                  <a:pt x="310134" y="8615"/>
                </a:lnTo>
                <a:lnTo>
                  <a:pt x="326613" y="8739"/>
                </a:lnTo>
                <a:lnTo>
                  <a:pt x="386235" y="18228"/>
                </a:lnTo>
                <a:lnTo>
                  <a:pt x="429305" y="33154"/>
                </a:lnTo>
                <a:lnTo>
                  <a:pt x="469214" y="54304"/>
                </a:lnTo>
                <a:lnTo>
                  <a:pt x="505350" y="81066"/>
                </a:lnTo>
                <a:lnTo>
                  <a:pt x="537103" y="112826"/>
                </a:lnTo>
                <a:lnTo>
                  <a:pt x="563863" y="148972"/>
                </a:lnTo>
                <a:lnTo>
                  <a:pt x="585018" y="188892"/>
                </a:lnTo>
                <a:lnTo>
                  <a:pt x="599959" y="231973"/>
                </a:lnTo>
                <a:lnTo>
                  <a:pt x="608076" y="277601"/>
                </a:lnTo>
                <a:lnTo>
                  <a:pt x="609600" y="292841"/>
                </a:lnTo>
                <a:lnTo>
                  <a:pt x="609600" y="379742"/>
                </a:lnTo>
                <a:lnTo>
                  <a:pt x="615577" y="350738"/>
                </a:lnTo>
                <a:lnTo>
                  <a:pt x="619506" y="308081"/>
                </a:lnTo>
                <a:close/>
              </a:path>
              <a:path w="619760" h="617220">
                <a:moveTo>
                  <a:pt x="609600" y="379742"/>
                </a:moveTo>
                <a:lnTo>
                  <a:pt x="609600" y="324083"/>
                </a:lnTo>
                <a:lnTo>
                  <a:pt x="603184" y="367386"/>
                </a:lnTo>
                <a:lnTo>
                  <a:pt x="592327" y="407172"/>
                </a:lnTo>
                <a:lnTo>
                  <a:pt x="577416" y="443421"/>
                </a:lnTo>
                <a:lnTo>
                  <a:pt x="536977" y="505236"/>
                </a:lnTo>
                <a:lnTo>
                  <a:pt x="484963" y="552676"/>
                </a:lnTo>
                <a:lnTo>
                  <a:pt x="424469" y="585587"/>
                </a:lnTo>
                <a:lnTo>
                  <a:pt x="358592" y="603815"/>
                </a:lnTo>
                <a:lnTo>
                  <a:pt x="310134" y="607304"/>
                </a:lnTo>
                <a:lnTo>
                  <a:pt x="290427" y="607208"/>
                </a:lnTo>
                <a:lnTo>
                  <a:pt x="223069" y="595610"/>
                </a:lnTo>
                <a:lnTo>
                  <a:pt x="159614" y="568869"/>
                </a:lnTo>
                <a:lnTo>
                  <a:pt x="103159" y="526831"/>
                </a:lnTo>
                <a:lnTo>
                  <a:pt x="56797" y="469342"/>
                </a:lnTo>
                <a:lnTo>
                  <a:pt x="38369" y="434755"/>
                </a:lnTo>
                <a:lnTo>
                  <a:pt x="23626" y="396248"/>
                </a:lnTo>
                <a:lnTo>
                  <a:pt x="12954" y="353801"/>
                </a:lnTo>
                <a:lnTo>
                  <a:pt x="9906" y="324083"/>
                </a:lnTo>
                <a:lnTo>
                  <a:pt x="9906" y="379905"/>
                </a:lnTo>
                <a:lnTo>
                  <a:pt x="28133" y="434731"/>
                </a:lnTo>
                <a:lnTo>
                  <a:pt x="45545" y="468955"/>
                </a:lnTo>
                <a:lnTo>
                  <a:pt x="89212" y="526570"/>
                </a:lnTo>
                <a:lnTo>
                  <a:pt x="142462" y="569909"/>
                </a:lnTo>
                <a:lnTo>
                  <a:pt x="202643" y="599173"/>
                </a:lnTo>
                <a:lnTo>
                  <a:pt x="267105" y="614563"/>
                </a:lnTo>
                <a:lnTo>
                  <a:pt x="300113" y="617119"/>
                </a:lnTo>
                <a:lnTo>
                  <a:pt x="333198" y="616281"/>
                </a:lnTo>
                <a:lnTo>
                  <a:pt x="398272" y="604528"/>
                </a:lnTo>
                <a:lnTo>
                  <a:pt x="459675" y="579505"/>
                </a:lnTo>
                <a:lnTo>
                  <a:pt x="514758" y="541413"/>
                </a:lnTo>
                <a:lnTo>
                  <a:pt x="560869" y="490454"/>
                </a:lnTo>
                <a:lnTo>
                  <a:pt x="595359" y="426828"/>
                </a:lnTo>
                <a:lnTo>
                  <a:pt x="607418" y="390328"/>
                </a:lnTo>
                <a:lnTo>
                  <a:pt x="609600" y="3797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683393" y="2101595"/>
            <a:ext cx="127635" cy="990600"/>
          </a:xfrm>
          <a:custGeom>
            <a:avLst/>
            <a:gdLst/>
            <a:ahLst/>
            <a:cxnLst/>
            <a:rect l="l" t="t" r="r" b="b"/>
            <a:pathLst>
              <a:path w="127635" h="990600">
                <a:moveTo>
                  <a:pt x="127253" y="864108"/>
                </a:moveTo>
                <a:lnTo>
                  <a:pt x="0" y="864108"/>
                </a:lnTo>
                <a:lnTo>
                  <a:pt x="52577" y="969263"/>
                </a:lnTo>
                <a:lnTo>
                  <a:pt x="52577" y="876300"/>
                </a:lnTo>
                <a:lnTo>
                  <a:pt x="74675" y="876300"/>
                </a:lnTo>
                <a:lnTo>
                  <a:pt x="74675" y="968012"/>
                </a:lnTo>
                <a:lnTo>
                  <a:pt x="127253" y="864108"/>
                </a:lnTo>
                <a:close/>
              </a:path>
              <a:path w="127635" h="990600">
                <a:moveTo>
                  <a:pt x="74675" y="864108"/>
                </a:moveTo>
                <a:lnTo>
                  <a:pt x="74675" y="0"/>
                </a:lnTo>
                <a:lnTo>
                  <a:pt x="52577" y="0"/>
                </a:lnTo>
                <a:lnTo>
                  <a:pt x="52577" y="864108"/>
                </a:lnTo>
                <a:lnTo>
                  <a:pt x="74675" y="864108"/>
                </a:lnTo>
                <a:close/>
              </a:path>
              <a:path w="127635" h="990600">
                <a:moveTo>
                  <a:pt x="74675" y="968012"/>
                </a:moveTo>
                <a:lnTo>
                  <a:pt x="74675" y="876300"/>
                </a:lnTo>
                <a:lnTo>
                  <a:pt x="52577" y="876300"/>
                </a:lnTo>
                <a:lnTo>
                  <a:pt x="52577" y="969263"/>
                </a:lnTo>
                <a:lnTo>
                  <a:pt x="63246" y="990600"/>
                </a:lnTo>
                <a:lnTo>
                  <a:pt x="74675" y="9680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051439" y="3333750"/>
            <a:ext cx="1295400" cy="127635"/>
          </a:xfrm>
          <a:custGeom>
            <a:avLst/>
            <a:gdLst/>
            <a:ahLst/>
            <a:cxnLst/>
            <a:rect l="l" t="t" r="r" b="b"/>
            <a:pathLst>
              <a:path w="1295400" h="127635">
                <a:moveTo>
                  <a:pt x="1181100" y="74675"/>
                </a:moveTo>
                <a:lnTo>
                  <a:pt x="1181100" y="52577"/>
                </a:lnTo>
                <a:lnTo>
                  <a:pt x="0" y="52577"/>
                </a:lnTo>
                <a:lnTo>
                  <a:pt x="0" y="74675"/>
                </a:lnTo>
                <a:lnTo>
                  <a:pt x="1181100" y="74675"/>
                </a:lnTo>
                <a:close/>
              </a:path>
              <a:path w="1295400" h="127635">
                <a:moveTo>
                  <a:pt x="1295400" y="63246"/>
                </a:moveTo>
                <a:lnTo>
                  <a:pt x="1168907" y="0"/>
                </a:lnTo>
                <a:lnTo>
                  <a:pt x="1168907" y="52577"/>
                </a:lnTo>
                <a:lnTo>
                  <a:pt x="1181100" y="52577"/>
                </a:lnTo>
                <a:lnTo>
                  <a:pt x="1181100" y="121084"/>
                </a:lnTo>
                <a:lnTo>
                  <a:pt x="1295400" y="63246"/>
                </a:lnTo>
                <a:close/>
              </a:path>
              <a:path w="1295400" h="127635">
                <a:moveTo>
                  <a:pt x="1181100" y="121084"/>
                </a:moveTo>
                <a:lnTo>
                  <a:pt x="1181100" y="74675"/>
                </a:lnTo>
                <a:lnTo>
                  <a:pt x="1168907" y="74675"/>
                </a:lnTo>
                <a:lnTo>
                  <a:pt x="1168907" y="127253"/>
                </a:lnTo>
                <a:lnTo>
                  <a:pt x="1181100" y="1210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346839" y="3244595"/>
            <a:ext cx="313690" cy="313690"/>
          </a:xfrm>
          <a:custGeom>
            <a:avLst/>
            <a:gdLst/>
            <a:ahLst/>
            <a:cxnLst/>
            <a:rect l="l" t="t" r="r" b="b"/>
            <a:pathLst>
              <a:path w="313689" h="313689">
                <a:moveTo>
                  <a:pt x="313182" y="156972"/>
                </a:moveTo>
                <a:lnTo>
                  <a:pt x="305202" y="107289"/>
                </a:lnTo>
                <a:lnTo>
                  <a:pt x="282994" y="64190"/>
                </a:lnTo>
                <a:lnTo>
                  <a:pt x="249155" y="30236"/>
                </a:lnTo>
                <a:lnTo>
                  <a:pt x="206282" y="7985"/>
                </a:lnTo>
                <a:lnTo>
                  <a:pt x="156972" y="0"/>
                </a:lnTo>
                <a:lnTo>
                  <a:pt x="107289" y="7985"/>
                </a:lnTo>
                <a:lnTo>
                  <a:pt x="64190" y="30236"/>
                </a:lnTo>
                <a:lnTo>
                  <a:pt x="30236" y="64190"/>
                </a:lnTo>
                <a:lnTo>
                  <a:pt x="7985" y="107289"/>
                </a:lnTo>
                <a:lnTo>
                  <a:pt x="0" y="156972"/>
                </a:lnTo>
                <a:lnTo>
                  <a:pt x="7985" y="206282"/>
                </a:lnTo>
                <a:lnTo>
                  <a:pt x="30236" y="249155"/>
                </a:lnTo>
                <a:lnTo>
                  <a:pt x="64190" y="282994"/>
                </a:lnTo>
                <a:lnTo>
                  <a:pt x="107289" y="305202"/>
                </a:lnTo>
                <a:lnTo>
                  <a:pt x="156972" y="313182"/>
                </a:lnTo>
                <a:lnTo>
                  <a:pt x="206282" y="305202"/>
                </a:lnTo>
                <a:lnTo>
                  <a:pt x="249155" y="282994"/>
                </a:lnTo>
                <a:lnTo>
                  <a:pt x="282994" y="249155"/>
                </a:lnTo>
                <a:lnTo>
                  <a:pt x="305202" y="206282"/>
                </a:lnTo>
                <a:lnTo>
                  <a:pt x="313182" y="156972"/>
                </a:lnTo>
                <a:close/>
              </a:path>
            </a:pathLst>
          </a:custGeom>
          <a:solidFill>
            <a:srgbClr val="C6CE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342267" y="3241395"/>
            <a:ext cx="322580" cy="320675"/>
          </a:xfrm>
          <a:custGeom>
            <a:avLst/>
            <a:gdLst/>
            <a:ahLst/>
            <a:cxnLst/>
            <a:rect l="l" t="t" r="r" b="b"/>
            <a:pathLst>
              <a:path w="322579" h="320675">
                <a:moveTo>
                  <a:pt x="322326" y="160172"/>
                </a:moveTo>
                <a:lnTo>
                  <a:pt x="322326" y="151790"/>
                </a:lnTo>
                <a:lnTo>
                  <a:pt x="321564" y="143408"/>
                </a:lnTo>
                <a:lnTo>
                  <a:pt x="311358" y="102486"/>
                </a:lnTo>
                <a:lnTo>
                  <a:pt x="293942" y="68369"/>
                </a:lnTo>
                <a:lnTo>
                  <a:pt x="242711" y="20565"/>
                </a:lnTo>
                <a:lnTo>
                  <a:pt x="178342" y="30"/>
                </a:lnTo>
                <a:lnTo>
                  <a:pt x="144503" y="0"/>
                </a:lnTo>
                <a:lnTo>
                  <a:pt x="111306" y="6799"/>
                </a:lnTo>
                <a:lnTo>
                  <a:pt x="52074" y="40908"/>
                </a:lnTo>
                <a:lnTo>
                  <a:pt x="11116" y="102390"/>
                </a:lnTo>
                <a:lnTo>
                  <a:pt x="761" y="143408"/>
                </a:lnTo>
                <a:lnTo>
                  <a:pt x="0" y="151790"/>
                </a:lnTo>
                <a:lnTo>
                  <a:pt x="0" y="168554"/>
                </a:lnTo>
                <a:lnTo>
                  <a:pt x="762" y="176174"/>
                </a:lnTo>
                <a:lnTo>
                  <a:pt x="2286" y="184556"/>
                </a:lnTo>
                <a:lnTo>
                  <a:pt x="9906" y="209655"/>
                </a:lnTo>
                <a:lnTo>
                  <a:pt x="9906" y="151790"/>
                </a:lnTo>
                <a:lnTo>
                  <a:pt x="10667" y="144170"/>
                </a:lnTo>
                <a:lnTo>
                  <a:pt x="20453" y="104818"/>
                </a:lnTo>
                <a:lnTo>
                  <a:pt x="59984" y="46473"/>
                </a:lnTo>
                <a:lnTo>
                  <a:pt x="117295" y="15032"/>
                </a:lnTo>
                <a:lnTo>
                  <a:pt x="149307" y="9311"/>
                </a:lnTo>
                <a:lnTo>
                  <a:pt x="181791" y="10207"/>
                </a:lnTo>
                <a:lnTo>
                  <a:pt x="242874" y="31711"/>
                </a:lnTo>
                <a:lnTo>
                  <a:pt x="289949" y="79255"/>
                </a:lnTo>
                <a:lnTo>
                  <a:pt x="312420" y="152552"/>
                </a:lnTo>
                <a:lnTo>
                  <a:pt x="313182" y="160172"/>
                </a:lnTo>
                <a:lnTo>
                  <a:pt x="313182" y="210352"/>
                </a:lnTo>
                <a:lnTo>
                  <a:pt x="316166" y="202801"/>
                </a:lnTo>
                <a:lnTo>
                  <a:pt x="322326" y="160172"/>
                </a:lnTo>
                <a:close/>
              </a:path>
              <a:path w="322579" h="320675">
                <a:moveTo>
                  <a:pt x="313182" y="210352"/>
                </a:moveTo>
                <a:lnTo>
                  <a:pt x="313182" y="160172"/>
                </a:lnTo>
                <a:lnTo>
                  <a:pt x="312420" y="167792"/>
                </a:lnTo>
                <a:lnTo>
                  <a:pt x="304194" y="209712"/>
                </a:lnTo>
                <a:lnTo>
                  <a:pt x="287569" y="244518"/>
                </a:lnTo>
                <a:lnTo>
                  <a:pt x="235522" y="292452"/>
                </a:lnTo>
                <a:lnTo>
                  <a:pt x="169083" y="310934"/>
                </a:lnTo>
                <a:lnTo>
                  <a:pt x="134466" y="308922"/>
                </a:lnTo>
                <a:lnTo>
                  <a:pt x="70441" y="281981"/>
                </a:lnTo>
                <a:lnTo>
                  <a:pt x="24029" y="223930"/>
                </a:lnTo>
                <a:lnTo>
                  <a:pt x="11430" y="183032"/>
                </a:lnTo>
                <a:lnTo>
                  <a:pt x="9906" y="167792"/>
                </a:lnTo>
                <a:lnTo>
                  <a:pt x="9906" y="209655"/>
                </a:lnTo>
                <a:lnTo>
                  <a:pt x="34480" y="259602"/>
                </a:lnTo>
                <a:lnTo>
                  <a:pt x="89524" y="304659"/>
                </a:lnTo>
                <a:lnTo>
                  <a:pt x="156317" y="320616"/>
                </a:lnTo>
                <a:lnTo>
                  <a:pt x="190650" y="317961"/>
                </a:lnTo>
                <a:lnTo>
                  <a:pt x="223756" y="308365"/>
                </a:lnTo>
                <a:lnTo>
                  <a:pt x="254248" y="291940"/>
                </a:lnTo>
                <a:lnTo>
                  <a:pt x="280739" y="268797"/>
                </a:lnTo>
                <a:lnTo>
                  <a:pt x="301841" y="239047"/>
                </a:lnTo>
                <a:lnTo>
                  <a:pt x="313182" y="2103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651639" y="3092195"/>
            <a:ext cx="565785" cy="565785"/>
          </a:xfrm>
          <a:custGeom>
            <a:avLst/>
            <a:gdLst/>
            <a:ahLst/>
            <a:cxnLst/>
            <a:rect l="l" t="t" r="r" b="b"/>
            <a:pathLst>
              <a:path w="565785" h="565785">
                <a:moveTo>
                  <a:pt x="565404" y="282701"/>
                </a:moveTo>
                <a:lnTo>
                  <a:pt x="561706" y="236827"/>
                </a:lnTo>
                <a:lnTo>
                  <a:pt x="550999" y="193316"/>
                </a:lnTo>
                <a:lnTo>
                  <a:pt x="533864" y="152749"/>
                </a:lnTo>
                <a:lnTo>
                  <a:pt x="510881" y="115708"/>
                </a:lnTo>
                <a:lnTo>
                  <a:pt x="482631" y="82772"/>
                </a:lnTo>
                <a:lnTo>
                  <a:pt x="449695" y="54522"/>
                </a:lnTo>
                <a:lnTo>
                  <a:pt x="412654" y="31539"/>
                </a:lnTo>
                <a:lnTo>
                  <a:pt x="372087" y="14404"/>
                </a:lnTo>
                <a:lnTo>
                  <a:pt x="328576" y="3697"/>
                </a:lnTo>
                <a:lnTo>
                  <a:pt x="282702" y="0"/>
                </a:lnTo>
                <a:lnTo>
                  <a:pt x="236827" y="3697"/>
                </a:lnTo>
                <a:lnTo>
                  <a:pt x="193316" y="14404"/>
                </a:lnTo>
                <a:lnTo>
                  <a:pt x="152749" y="31539"/>
                </a:lnTo>
                <a:lnTo>
                  <a:pt x="115708" y="54522"/>
                </a:lnTo>
                <a:lnTo>
                  <a:pt x="82772" y="82772"/>
                </a:lnTo>
                <a:lnTo>
                  <a:pt x="54522" y="115708"/>
                </a:lnTo>
                <a:lnTo>
                  <a:pt x="31539" y="152749"/>
                </a:lnTo>
                <a:lnTo>
                  <a:pt x="14404" y="193316"/>
                </a:lnTo>
                <a:lnTo>
                  <a:pt x="3697" y="236827"/>
                </a:lnTo>
                <a:lnTo>
                  <a:pt x="0" y="282701"/>
                </a:lnTo>
                <a:lnTo>
                  <a:pt x="3697" y="328576"/>
                </a:lnTo>
                <a:lnTo>
                  <a:pt x="14404" y="372087"/>
                </a:lnTo>
                <a:lnTo>
                  <a:pt x="31539" y="412654"/>
                </a:lnTo>
                <a:lnTo>
                  <a:pt x="54522" y="449695"/>
                </a:lnTo>
                <a:lnTo>
                  <a:pt x="82772" y="482631"/>
                </a:lnTo>
                <a:lnTo>
                  <a:pt x="115708" y="510881"/>
                </a:lnTo>
                <a:lnTo>
                  <a:pt x="152749" y="533864"/>
                </a:lnTo>
                <a:lnTo>
                  <a:pt x="193316" y="550999"/>
                </a:lnTo>
                <a:lnTo>
                  <a:pt x="236827" y="561706"/>
                </a:lnTo>
                <a:lnTo>
                  <a:pt x="282702" y="565404"/>
                </a:lnTo>
                <a:lnTo>
                  <a:pt x="328576" y="561706"/>
                </a:lnTo>
                <a:lnTo>
                  <a:pt x="372087" y="550999"/>
                </a:lnTo>
                <a:lnTo>
                  <a:pt x="412654" y="533864"/>
                </a:lnTo>
                <a:lnTo>
                  <a:pt x="449695" y="510881"/>
                </a:lnTo>
                <a:lnTo>
                  <a:pt x="482631" y="482631"/>
                </a:lnTo>
                <a:lnTo>
                  <a:pt x="510881" y="449695"/>
                </a:lnTo>
                <a:lnTo>
                  <a:pt x="533864" y="412654"/>
                </a:lnTo>
                <a:lnTo>
                  <a:pt x="550999" y="372087"/>
                </a:lnTo>
                <a:lnTo>
                  <a:pt x="561706" y="328576"/>
                </a:lnTo>
                <a:lnTo>
                  <a:pt x="565404" y="282701"/>
                </a:lnTo>
                <a:close/>
              </a:path>
            </a:pathLst>
          </a:custGeom>
          <a:solidFill>
            <a:srgbClr val="C6CE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647067" y="3089142"/>
            <a:ext cx="574675" cy="572770"/>
          </a:xfrm>
          <a:custGeom>
            <a:avLst/>
            <a:gdLst/>
            <a:ahLst/>
            <a:cxnLst/>
            <a:rect l="l" t="t" r="r" b="b"/>
            <a:pathLst>
              <a:path w="574675" h="572770">
                <a:moveTo>
                  <a:pt x="574548" y="285755"/>
                </a:moveTo>
                <a:lnTo>
                  <a:pt x="574548" y="271277"/>
                </a:lnTo>
                <a:lnTo>
                  <a:pt x="573024" y="256799"/>
                </a:lnTo>
                <a:lnTo>
                  <a:pt x="564642" y="213959"/>
                </a:lnTo>
                <a:lnTo>
                  <a:pt x="551807" y="175099"/>
                </a:lnTo>
                <a:lnTo>
                  <a:pt x="534900" y="140084"/>
                </a:lnTo>
                <a:lnTo>
                  <a:pt x="490623" y="81722"/>
                </a:lnTo>
                <a:lnTo>
                  <a:pt x="435236" y="38921"/>
                </a:lnTo>
                <a:lnTo>
                  <a:pt x="372150" y="11680"/>
                </a:lnTo>
                <a:lnTo>
                  <a:pt x="304777" y="2"/>
                </a:lnTo>
                <a:lnTo>
                  <a:pt x="270549" y="0"/>
                </a:lnTo>
                <a:lnTo>
                  <a:pt x="236528" y="3888"/>
                </a:lnTo>
                <a:lnTo>
                  <a:pt x="170813" y="23337"/>
                </a:lnTo>
                <a:lnTo>
                  <a:pt x="111044" y="58352"/>
                </a:lnTo>
                <a:lnTo>
                  <a:pt x="60632" y="108933"/>
                </a:lnTo>
                <a:lnTo>
                  <a:pt x="22988" y="175082"/>
                </a:lnTo>
                <a:lnTo>
                  <a:pt x="10020" y="213994"/>
                </a:lnTo>
                <a:lnTo>
                  <a:pt x="1523" y="256799"/>
                </a:lnTo>
                <a:lnTo>
                  <a:pt x="0" y="285755"/>
                </a:lnTo>
                <a:lnTo>
                  <a:pt x="1524" y="315473"/>
                </a:lnTo>
                <a:lnTo>
                  <a:pt x="3810" y="329951"/>
                </a:lnTo>
                <a:lnTo>
                  <a:pt x="9906" y="354223"/>
                </a:lnTo>
                <a:lnTo>
                  <a:pt x="9905" y="271277"/>
                </a:lnTo>
                <a:lnTo>
                  <a:pt x="11429" y="257561"/>
                </a:lnTo>
                <a:lnTo>
                  <a:pt x="19816" y="215238"/>
                </a:lnTo>
                <a:lnTo>
                  <a:pt x="32680" y="176899"/>
                </a:lnTo>
                <a:lnTo>
                  <a:pt x="49584" y="142533"/>
                </a:lnTo>
                <a:lnTo>
                  <a:pt x="93769" y="85672"/>
                </a:lnTo>
                <a:lnTo>
                  <a:pt x="148884" y="44565"/>
                </a:lnTo>
                <a:lnTo>
                  <a:pt x="211440" y="19123"/>
                </a:lnTo>
                <a:lnTo>
                  <a:pt x="277948" y="9255"/>
                </a:lnTo>
                <a:lnTo>
                  <a:pt x="311594" y="10133"/>
                </a:lnTo>
                <a:lnTo>
                  <a:pt x="377490" y="23456"/>
                </a:lnTo>
                <a:lnTo>
                  <a:pt x="438617" y="52128"/>
                </a:lnTo>
                <a:lnTo>
                  <a:pt x="491487" y="96057"/>
                </a:lnTo>
                <a:lnTo>
                  <a:pt x="532610" y="155153"/>
                </a:lnTo>
                <a:lnTo>
                  <a:pt x="547677" y="190361"/>
                </a:lnTo>
                <a:lnTo>
                  <a:pt x="558500" y="229327"/>
                </a:lnTo>
                <a:lnTo>
                  <a:pt x="564642" y="272039"/>
                </a:lnTo>
                <a:lnTo>
                  <a:pt x="565404" y="286517"/>
                </a:lnTo>
                <a:lnTo>
                  <a:pt x="565404" y="352684"/>
                </a:lnTo>
                <a:lnTo>
                  <a:pt x="570653" y="328424"/>
                </a:lnTo>
                <a:lnTo>
                  <a:pt x="574548" y="285755"/>
                </a:lnTo>
                <a:close/>
              </a:path>
              <a:path w="574675" h="572770">
                <a:moveTo>
                  <a:pt x="565404" y="352684"/>
                </a:moveTo>
                <a:lnTo>
                  <a:pt x="565404" y="286517"/>
                </a:lnTo>
                <a:lnTo>
                  <a:pt x="564642" y="300233"/>
                </a:lnTo>
                <a:lnTo>
                  <a:pt x="558263" y="343785"/>
                </a:lnTo>
                <a:lnTo>
                  <a:pt x="546969" y="383471"/>
                </a:lnTo>
                <a:lnTo>
                  <a:pt x="531231" y="419267"/>
                </a:lnTo>
                <a:lnTo>
                  <a:pt x="488301" y="479091"/>
                </a:lnTo>
                <a:lnTo>
                  <a:pt x="433235" y="523067"/>
                </a:lnTo>
                <a:lnTo>
                  <a:pt x="369791" y="551003"/>
                </a:lnTo>
                <a:lnTo>
                  <a:pt x="301732" y="562709"/>
                </a:lnTo>
                <a:lnTo>
                  <a:pt x="267147" y="562416"/>
                </a:lnTo>
                <a:lnTo>
                  <a:pt x="199216" y="549417"/>
                </a:lnTo>
                <a:lnTo>
                  <a:pt x="136070" y="519710"/>
                </a:lnTo>
                <a:lnTo>
                  <a:pt x="81470" y="473104"/>
                </a:lnTo>
                <a:lnTo>
                  <a:pt x="39178" y="409406"/>
                </a:lnTo>
                <a:lnTo>
                  <a:pt x="23822" y="371089"/>
                </a:lnTo>
                <a:lnTo>
                  <a:pt x="12954" y="328427"/>
                </a:lnTo>
                <a:lnTo>
                  <a:pt x="9906" y="300233"/>
                </a:lnTo>
                <a:lnTo>
                  <a:pt x="9906" y="354223"/>
                </a:lnTo>
                <a:lnTo>
                  <a:pt x="28741" y="409097"/>
                </a:lnTo>
                <a:lnTo>
                  <a:pt x="46886" y="442700"/>
                </a:lnTo>
                <a:lnTo>
                  <a:pt x="92567" y="498121"/>
                </a:lnTo>
                <a:lnTo>
                  <a:pt x="148140" y="538033"/>
                </a:lnTo>
                <a:lnTo>
                  <a:pt x="210455" y="562680"/>
                </a:lnTo>
                <a:lnTo>
                  <a:pt x="276359" y="572308"/>
                </a:lnTo>
                <a:lnTo>
                  <a:pt x="309672" y="571567"/>
                </a:lnTo>
                <a:lnTo>
                  <a:pt x="375050" y="559127"/>
                </a:lnTo>
                <a:lnTo>
                  <a:pt x="436137" y="532282"/>
                </a:lnTo>
                <a:lnTo>
                  <a:pt x="489783" y="491277"/>
                </a:lnTo>
                <a:lnTo>
                  <a:pt x="532834" y="436357"/>
                </a:lnTo>
                <a:lnTo>
                  <a:pt x="562140" y="367768"/>
                </a:lnTo>
                <a:lnTo>
                  <a:pt x="565404" y="3526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909913" y="3350469"/>
            <a:ext cx="93814" cy="9381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956820" y="2634995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2209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956439" y="2571750"/>
            <a:ext cx="1066800" cy="127635"/>
          </a:xfrm>
          <a:custGeom>
            <a:avLst/>
            <a:gdLst/>
            <a:ahLst/>
            <a:cxnLst/>
            <a:rect l="l" t="t" r="r" b="b"/>
            <a:pathLst>
              <a:path w="1066800" h="127635">
                <a:moveTo>
                  <a:pt x="952499" y="74675"/>
                </a:moveTo>
                <a:lnTo>
                  <a:pt x="952499" y="52577"/>
                </a:lnTo>
                <a:lnTo>
                  <a:pt x="0" y="52577"/>
                </a:lnTo>
                <a:lnTo>
                  <a:pt x="0" y="74675"/>
                </a:lnTo>
                <a:lnTo>
                  <a:pt x="952499" y="74675"/>
                </a:lnTo>
                <a:close/>
              </a:path>
              <a:path w="1066800" h="127635">
                <a:moveTo>
                  <a:pt x="1066787" y="63245"/>
                </a:moveTo>
                <a:lnTo>
                  <a:pt x="940308" y="0"/>
                </a:lnTo>
                <a:lnTo>
                  <a:pt x="940308" y="52577"/>
                </a:lnTo>
                <a:lnTo>
                  <a:pt x="952499" y="52577"/>
                </a:lnTo>
                <a:lnTo>
                  <a:pt x="952499" y="121083"/>
                </a:lnTo>
                <a:lnTo>
                  <a:pt x="1066787" y="63245"/>
                </a:lnTo>
                <a:close/>
              </a:path>
              <a:path w="1066800" h="127635">
                <a:moveTo>
                  <a:pt x="952499" y="121083"/>
                </a:moveTo>
                <a:lnTo>
                  <a:pt x="952499" y="74675"/>
                </a:lnTo>
                <a:lnTo>
                  <a:pt x="940308" y="74675"/>
                </a:lnTo>
                <a:lnTo>
                  <a:pt x="940308" y="127253"/>
                </a:lnTo>
                <a:lnTo>
                  <a:pt x="952499" y="1210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023227" y="2330195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609600" y="304799"/>
                </a:moveTo>
                <a:lnTo>
                  <a:pt x="605612" y="255529"/>
                </a:lnTo>
                <a:lnTo>
                  <a:pt x="594067" y="208727"/>
                </a:lnTo>
                <a:lnTo>
                  <a:pt x="575591" y="165033"/>
                </a:lnTo>
                <a:lnTo>
                  <a:pt x="550810" y="125089"/>
                </a:lnTo>
                <a:lnTo>
                  <a:pt x="520350" y="89534"/>
                </a:lnTo>
                <a:lnTo>
                  <a:pt x="484839" y="59009"/>
                </a:lnTo>
                <a:lnTo>
                  <a:pt x="444902" y="34152"/>
                </a:lnTo>
                <a:lnTo>
                  <a:pt x="401165" y="15605"/>
                </a:lnTo>
                <a:lnTo>
                  <a:pt x="354256" y="4008"/>
                </a:lnTo>
                <a:lnTo>
                  <a:pt x="304800" y="0"/>
                </a:lnTo>
                <a:lnTo>
                  <a:pt x="255529" y="4008"/>
                </a:lnTo>
                <a:lnTo>
                  <a:pt x="208727" y="15605"/>
                </a:lnTo>
                <a:lnTo>
                  <a:pt x="165033" y="34152"/>
                </a:lnTo>
                <a:lnTo>
                  <a:pt x="125089" y="59009"/>
                </a:lnTo>
                <a:lnTo>
                  <a:pt x="89534" y="89535"/>
                </a:lnTo>
                <a:lnTo>
                  <a:pt x="59009" y="125089"/>
                </a:lnTo>
                <a:lnTo>
                  <a:pt x="34152" y="165033"/>
                </a:lnTo>
                <a:lnTo>
                  <a:pt x="15605" y="208727"/>
                </a:lnTo>
                <a:lnTo>
                  <a:pt x="4008" y="255529"/>
                </a:lnTo>
                <a:lnTo>
                  <a:pt x="0" y="304800"/>
                </a:lnTo>
                <a:lnTo>
                  <a:pt x="4008" y="354256"/>
                </a:lnTo>
                <a:lnTo>
                  <a:pt x="15605" y="401165"/>
                </a:lnTo>
                <a:lnTo>
                  <a:pt x="34152" y="444902"/>
                </a:lnTo>
                <a:lnTo>
                  <a:pt x="59009" y="484839"/>
                </a:lnTo>
                <a:lnTo>
                  <a:pt x="89534" y="520350"/>
                </a:lnTo>
                <a:lnTo>
                  <a:pt x="125089" y="550810"/>
                </a:lnTo>
                <a:lnTo>
                  <a:pt x="165033" y="575591"/>
                </a:lnTo>
                <a:lnTo>
                  <a:pt x="208727" y="594067"/>
                </a:lnTo>
                <a:lnTo>
                  <a:pt x="255529" y="605612"/>
                </a:lnTo>
                <a:lnTo>
                  <a:pt x="304800" y="609600"/>
                </a:lnTo>
                <a:lnTo>
                  <a:pt x="354256" y="605612"/>
                </a:lnTo>
                <a:lnTo>
                  <a:pt x="401165" y="594067"/>
                </a:lnTo>
                <a:lnTo>
                  <a:pt x="444902" y="575591"/>
                </a:lnTo>
                <a:lnTo>
                  <a:pt x="484839" y="550810"/>
                </a:lnTo>
                <a:lnTo>
                  <a:pt x="520350" y="520350"/>
                </a:lnTo>
                <a:lnTo>
                  <a:pt x="550810" y="484839"/>
                </a:lnTo>
                <a:lnTo>
                  <a:pt x="575591" y="444902"/>
                </a:lnTo>
                <a:lnTo>
                  <a:pt x="594067" y="401165"/>
                </a:lnTo>
                <a:lnTo>
                  <a:pt x="605612" y="354256"/>
                </a:lnTo>
                <a:lnTo>
                  <a:pt x="609600" y="304799"/>
                </a:lnTo>
                <a:close/>
              </a:path>
            </a:pathLst>
          </a:custGeom>
          <a:solidFill>
            <a:srgbClr val="C6CE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023227" y="2635376"/>
            <a:ext cx="609600" cy="0"/>
          </a:xfrm>
          <a:custGeom>
            <a:avLst/>
            <a:gdLst/>
            <a:ahLst/>
            <a:cxnLst/>
            <a:rect l="l" t="t" r="r" b="b"/>
            <a:pathLst>
              <a:path w="609600">
                <a:moveTo>
                  <a:pt x="0" y="0"/>
                </a:moveTo>
                <a:lnTo>
                  <a:pt x="609600" y="0"/>
                </a:lnTo>
              </a:path>
            </a:pathLst>
          </a:custGeom>
          <a:ln w="990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328420" y="2330195"/>
            <a:ext cx="0" cy="300355"/>
          </a:xfrm>
          <a:custGeom>
            <a:avLst/>
            <a:gdLst/>
            <a:ahLst/>
            <a:cxnLst/>
            <a:rect l="l" t="t" r="r" b="b"/>
            <a:pathLst>
              <a:path h="300355">
                <a:moveTo>
                  <a:pt x="0" y="0"/>
                </a:moveTo>
                <a:lnTo>
                  <a:pt x="0" y="300228"/>
                </a:lnTo>
              </a:path>
            </a:pathLst>
          </a:custGeom>
          <a:ln w="99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328420" y="2640329"/>
            <a:ext cx="0" cy="299720"/>
          </a:xfrm>
          <a:custGeom>
            <a:avLst/>
            <a:gdLst/>
            <a:ahLst/>
            <a:cxnLst/>
            <a:rect l="l" t="t" r="r" b="b"/>
            <a:pathLst>
              <a:path h="299719">
                <a:moveTo>
                  <a:pt x="0" y="0"/>
                </a:moveTo>
                <a:lnTo>
                  <a:pt x="0" y="299465"/>
                </a:lnTo>
              </a:path>
            </a:pathLst>
          </a:custGeom>
          <a:ln w="99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018667" y="2326914"/>
            <a:ext cx="619760" cy="617220"/>
          </a:xfrm>
          <a:custGeom>
            <a:avLst/>
            <a:gdLst/>
            <a:ahLst/>
            <a:cxnLst/>
            <a:rect l="l" t="t" r="r" b="b"/>
            <a:pathLst>
              <a:path w="619759" h="617219">
                <a:moveTo>
                  <a:pt x="619506" y="308081"/>
                </a:moveTo>
                <a:lnTo>
                  <a:pt x="609550" y="234251"/>
                </a:lnTo>
                <a:lnTo>
                  <a:pt x="597060" y="195212"/>
                </a:lnTo>
                <a:lnTo>
                  <a:pt x="580865" y="159721"/>
                </a:lnTo>
                <a:lnTo>
                  <a:pt x="538771" y="99386"/>
                </a:lnTo>
                <a:lnTo>
                  <a:pt x="486092" y="53245"/>
                </a:lnTo>
                <a:lnTo>
                  <a:pt x="425651" y="21300"/>
                </a:lnTo>
                <a:lnTo>
                  <a:pt x="360272" y="3552"/>
                </a:lnTo>
                <a:lnTo>
                  <a:pt x="292778" y="0"/>
                </a:lnTo>
                <a:lnTo>
                  <a:pt x="259120" y="3547"/>
                </a:lnTo>
                <a:lnTo>
                  <a:pt x="193748" y="21291"/>
                </a:lnTo>
                <a:lnTo>
                  <a:pt x="133321" y="53232"/>
                </a:lnTo>
                <a:lnTo>
                  <a:pt x="80661" y="99371"/>
                </a:lnTo>
                <a:lnTo>
                  <a:pt x="38592" y="159709"/>
                </a:lnTo>
                <a:lnTo>
                  <a:pt x="22411" y="195202"/>
                </a:lnTo>
                <a:lnTo>
                  <a:pt x="9938" y="234246"/>
                </a:lnTo>
                <a:lnTo>
                  <a:pt x="1523" y="276839"/>
                </a:lnTo>
                <a:lnTo>
                  <a:pt x="0" y="308843"/>
                </a:lnTo>
                <a:lnTo>
                  <a:pt x="1524" y="340085"/>
                </a:lnTo>
                <a:lnTo>
                  <a:pt x="3810" y="355325"/>
                </a:lnTo>
                <a:lnTo>
                  <a:pt x="9906" y="379905"/>
                </a:lnTo>
                <a:lnTo>
                  <a:pt x="9905" y="292841"/>
                </a:lnTo>
                <a:lnTo>
                  <a:pt x="12953" y="262361"/>
                </a:lnTo>
                <a:lnTo>
                  <a:pt x="24421" y="215262"/>
                </a:lnTo>
                <a:lnTo>
                  <a:pt x="42812" y="171473"/>
                </a:lnTo>
                <a:lnTo>
                  <a:pt x="67470" y="131602"/>
                </a:lnTo>
                <a:lnTo>
                  <a:pt x="97736" y="96254"/>
                </a:lnTo>
                <a:lnTo>
                  <a:pt x="132951" y="66038"/>
                </a:lnTo>
                <a:lnTo>
                  <a:pt x="172457" y="41559"/>
                </a:lnTo>
                <a:lnTo>
                  <a:pt x="215595" y="23424"/>
                </a:lnTo>
                <a:lnTo>
                  <a:pt x="261707" y="12240"/>
                </a:lnTo>
                <a:lnTo>
                  <a:pt x="310134" y="8615"/>
                </a:lnTo>
                <a:lnTo>
                  <a:pt x="326613" y="8739"/>
                </a:lnTo>
                <a:lnTo>
                  <a:pt x="386235" y="18228"/>
                </a:lnTo>
                <a:lnTo>
                  <a:pt x="429305" y="33154"/>
                </a:lnTo>
                <a:lnTo>
                  <a:pt x="469214" y="54304"/>
                </a:lnTo>
                <a:lnTo>
                  <a:pt x="505350" y="81066"/>
                </a:lnTo>
                <a:lnTo>
                  <a:pt x="537103" y="112826"/>
                </a:lnTo>
                <a:lnTo>
                  <a:pt x="563863" y="148972"/>
                </a:lnTo>
                <a:lnTo>
                  <a:pt x="585018" y="188892"/>
                </a:lnTo>
                <a:lnTo>
                  <a:pt x="599959" y="231973"/>
                </a:lnTo>
                <a:lnTo>
                  <a:pt x="608076" y="277601"/>
                </a:lnTo>
                <a:lnTo>
                  <a:pt x="609600" y="292841"/>
                </a:lnTo>
                <a:lnTo>
                  <a:pt x="609600" y="379742"/>
                </a:lnTo>
                <a:lnTo>
                  <a:pt x="615577" y="350738"/>
                </a:lnTo>
                <a:lnTo>
                  <a:pt x="619506" y="308081"/>
                </a:lnTo>
                <a:close/>
              </a:path>
              <a:path w="619759" h="617219">
                <a:moveTo>
                  <a:pt x="609600" y="379742"/>
                </a:moveTo>
                <a:lnTo>
                  <a:pt x="609600" y="324083"/>
                </a:lnTo>
                <a:lnTo>
                  <a:pt x="603184" y="367386"/>
                </a:lnTo>
                <a:lnTo>
                  <a:pt x="592327" y="407172"/>
                </a:lnTo>
                <a:lnTo>
                  <a:pt x="577416" y="443421"/>
                </a:lnTo>
                <a:lnTo>
                  <a:pt x="536977" y="505236"/>
                </a:lnTo>
                <a:lnTo>
                  <a:pt x="484963" y="552676"/>
                </a:lnTo>
                <a:lnTo>
                  <a:pt x="424469" y="585587"/>
                </a:lnTo>
                <a:lnTo>
                  <a:pt x="358592" y="603815"/>
                </a:lnTo>
                <a:lnTo>
                  <a:pt x="310134" y="607304"/>
                </a:lnTo>
                <a:lnTo>
                  <a:pt x="290427" y="607208"/>
                </a:lnTo>
                <a:lnTo>
                  <a:pt x="223069" y="595610"/>
                </a:lnTo>
                <a:lnTo>
                  <a:pt x="159614" y="568869"/>
                </a:lnTo>
                <a:lnTo>
                  <a:pt x="103159" y="526831"/>
                </a:lnTo>
                <a:lnTo>
                  <a:pt x="56797" y="469342"/>
                </a:lnTo>
                <a:lnTo>
                  <a:pt x="38369" y="434755"/>
                </a:lnTo>
                <a:lnTo>
                  <a:pt x="23626" y="396248"/>
                </a:lnTo>
                <a:lnTo>
                  <a:pt x="12954" y="353801"/>
                </a:lnTo>
                <a:lnTo>
                  <a:pt x="9906" y="324083"/>
                </a:lnTo>
                <a:lnTo>
                  <a:pt x="9906" y="379905"/>
                </a:lnTo>
                <a:lnTo>
                  <a:pt x="28133" y="434731"/>
                </a:lnTo>
                <a:lnTo>
                  <a:pt x="45545" y="468955"/>
                </a:lnTo>
                <a:lnTo>
                  <a:pt x="89212" y="526570"/>
                </a:lnTo>
                <a:lnTo>
                  <a:pt x="142462" y="569909"/>
                </a:lnTo>
                <a:lnTo>
                  <a:pt x="202643" y="599173"/>
                </a:lnTo>
                <a:lnTo>
                  <a:pt x="267105" y="614563"/>
                </a:lnTo>
                <a:lnTo>
                  <a:pt x="300113" y="617119"/>
                </a:lnTo>
                <a:lnTo>
                  <a:pt x="333198" y="616281"/>
                </a:lnTo>
                <a:lnTo>
                  <a:pt x="398272" y="604528"/>
                </a:lnTo>
                <a:lnTo>
                  <a:pt x="459675" y="579505"/>
                </a:lnTo>
                <a:lnTo>
                  <a:pt x="514758" y="541413"/>
                </a:lnTo>
                <a:lnTo>
                  <a:pt x="560869" y="490454"/>
                </a:lnTo>
                <a:lnTo>
                  <a:pt x="595359" y="426828"/>
                </a:lnTo>
                <a:lnTo>
                  <a:pt x="607418" y="390328"/>
                </a:lnTo>
                <a:lnTo>
                  <a:pt x="609600" y="3797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746639" y="2101976"/>
            <a:ext cx="3581400" cy="0"/>
          </a:xfrm>
          <a:custGeom>
            <a:avLst/>
            <a:gdLst/>
            <a:ahLst/>
            <a:cxnLst/>
            <a:rect l="l" t="t" r="r" b="b"/>
            <a:pathLst>
              <a:path w="3581400">
                <a:moveTo>
                  <a:pt x="0" y="0"/>
                </a:moveTo>
                <a:lnTo>
                  <a:pt x="3581399" y="0"/>
                </a:lnTo>
              </a:path>
            </a:pathLst>
          </a:custGeom>
          <a:ln w="2209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273631" y="2111185"/>
            <a:ext cx="140216" cy="22860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099427" y="3168395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0"/>
                </a:moveTo>
                <a:lnTo>
                  <a:pt x="0" y="533400"/>
                </a:ln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close/>
              </a:path>
            </a:pathLst>
          </a:custGeom>
          <a:solidFill>
            <a:srgbClr val="C6CE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094867" y="3163823"/>
            <a:ext cx="543560" cy="543560"/>
          </a:xfrm>
          <a:custGeom>
            <a:avLst/>
            <a:gdLst/>
            <a:ahLst/>
            <a:cxnLst/>
            <a:rect l="l" t="t" r="r" b="b"/>
            <a:pathLst>
              <a:path w="543559" h="543560">
                <a:moveTo>
                  <a:pt x="543305" y="543305"/>
                </a:moveTo>
                <a:lnTo>
                  <a:pt x="543305" y="0"/>
                </a:lnTo>
                <a:lnTo>
                  <a:pt x="0" y="0"/>
                </a:lnTo>
                <a:lnTo>
                  <a:pt x="0" y="543305"/>
                </a:lnTo>
                <a:lnTo>
                  <a:pt x="4559" y="543305"/>
                </a:lnTo>
                <a:lnTo>
                  <a:pt x="4559" y="9906"/>
                </a:lnTo>
                <a:lnTo>
                  <a:pt x="9893" y="4572"/>
                </a:lnTo>
                <a:lnTo>
                  <a:pt x="9893" y="9906"/>
                </a:lnTo>
                <a:lnTo>
                  <a:pt x="533400" y="9906"/>
                </a:lnTo>
                <a:lnTo>
                  <a:pt x="533400" y="4572"/>
                </a:lnTo>
                <a:lnTo>
                  <a:pt x="537959" y="9906"/>
                </a:lnTo>
                <a:lnTo>
                  <a:pt x="537959" y="543305"/>
                </a:lnTo>
                <a:lnTo>
                  <a:pt x="543305" y="543305"/>
                </a:lnTo>
                <a:close/>
              </a:path>
              <a:path w="543559" h="543560">
                <a:moveTo>
                  <a:pt x="9893" y="9906"/>
                </a:moveTo>
                <a:lnTo>
                  <a:pt x="9893" y="4572"/>
                </a:lnTo>
                <a:lnTo>
                  <a:pt x="4559" y="9906"/>
                </a:lnTo>
                <a:lnTo>
                  <a:pt x="9893" y="9906"/>
                </a:lnTo>
                <a:close/>
              </a:path>
              <a:path w="543559" h="543560">
                <a:moveTo>
                  <a:pt x="9893" y="533400"/>
                </a:moveTo>
                <a:lnTo>
                  <a:pt x="9893" y="9906"/>
                </a:lnTo>
                <a:lnTo>
                  <a:pt x="4559" y="9906"/>
                </a:lnTo>
                <a:lnTo>
                  <a:pt x="4559" y="533400"/>
                </a:lnTo>
                <a:lnTo>
                  <a:pt x="9893" y="533400"/>
                </a:lnTo>
                <a:close/>
              </a:path>
              <a:path w="543559" h="543560">
                <a:moveTo>
                  <a:pt x="537959" y="533400"/>
                </a:moveTo>
                <a:lnTo>
                  <a:pt x="4559" y="533400"/>
                </a:lnTo>
                <a:lnTo>
                  <a:pt x="9893" y="537972"/>
                </a:lnTo>
                <a:lnTo>
                  <a:pt x="9893" y="543305"/>
                </a:lnTo>
                <a:lnTo>
                  <a:pt x="533400" y="543305"/>
                </a:lnTo>
                <a:lnTo>
                  <a:pt x="533400" y="537972"/>
                </a:lnTo>
                <a:lnTo>
                  <a:pt x="537959" y="533400"/>
                </a:lnTo>
                <a:close/>
              </a:path>
              <a:path w="543559" h="543560">
                <a:moveTo>
                  <a:pt x="9893" y="543305"/>
                </a:moveTo>
                <a:lnTo>
                  <a:pt x="9893" y="537972"/>
                </a:lnTo>
                <a:lnTo>
                  <a:pt x="4559" y="533400"/>
                </a:lnTo>
                <a:lnTo>
                  <a:pt x="4559" y="543305"/>
                </a:lnTo>
                <a:lnTo>
                  <a:pt x="9893" y="543305"/>
                </a:lnTo>
                <a:close/>
              </a:path>
              <a:path w="543559" h="543560">
                <a:moveTo>
                  <a:pt x="537959" y="9906"/>
                </a:moveTo>
                <a:lnTo>
                  <a:pt x="533400" y="4572"/>
                </a:lnTo>
                <a:lnTo>
                  <a:pt x="533400" y="9906"/>
                </a:lnTo>
                <a:lnTo>
                  <a:pt x="537959" y="9906"/>
                </a:lnTo>
                <a:close/>
              </a:path>
              <a:path w="543559" h="543560">
                <a:moveTo>
                  <a:pt x="537959" y="533400"/>
                </a:moveTo>
                <a:lnTo>
                  <a:pt x="537959" y="9906"/>
                </a:lnTo>
                <a:lnTo>
                  <a:pt x="533400" y="9906"/>
                </a:lnTo>
                <a:lnTo>
                  <a:pt x="533400" y="533400"/>
                </a:lnTo>
                <a:lnTo>
                  <a:pt x="537959" y="533400"/>
                </a:lnTo>
                <a:close/>
              </a:path>
              <a:path w="543559" h="543560">
                <a:moveTo>
                  <a:pt x="537959" y="543305"/>
                </a:moveTo>
                <a:lnTo>
                  <a:pt x="537959" y="533400"/>
                </a:lnTo>
                <a:lnTo>
                  <a:pt x="533400" y="537972"/>
                </a:lnTo>
                <a:lnTo>
                  <a:pt x="533400" y="543305"/>
                </a:lnTo>
                <a:lnTo>
                  <a:pt x="537959" y="5433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185039" y="3333750"/>
            <a:ext cx="914400" cy="127635"/>
          </a:xfrm>
          <a:custGeom>
            <a:avLst/>
            <a:gdLst/>
            <a:ahLst/>
            <a:cxnLst/>
            <a:rect l="l" t="t" r="r" b="b"/>
            <a:pathLst>
              <a:path w="914400" h="127635">
                <a:moveTo>
                  <a:pt x="127253" y="52577"/>
                </a:moveTo>
                <a:lnTo>
                  <a:pt x="127253" y="0"/>
                </a:lnTo>
                <a:lnTo>
                  <a:pt x="0" y="63246"/>
                </a:lnTo>
                <a:lnTo>
                  <a:pt x="114287" y="120731"/>
                </a:lnTo>
                <a:lnTo>
                  <a:pt x="114287" y="52577"/>
                </a:lnTo>
                <a:lnTo>
                  <a:pt x="127253" y="52577"/>
                </a:lnTo>
                <a:close/>
              </a:path>
              <a:path w="914400" h="127635">
                <a:moveTo>
                  <a:pt x="914387" y="74675"/>
                </a:moveTo>
                <a:lnTo>
                  <a:pt x="914387" y="52577"/>
                </a:lnTo>
                <a:lnTo>
                  <a:pt x="114287" y="52577"/>
                </a:lnTo>
                <a:lnTo>
                  <a:pt x="114287" y="74675"/>
                </a:lnTo>
                <a:lnTo>
                  <a:pt x="914387" y="74675"/>
                </a:lnTo>
                <a:close/>
              </a:path>
              <a:path w="914400" h="127635">
                <a:moveTo>
                  <a:pt x="127253" y="127253"/>
                </a:moveTo>
                <a:lnTo>
                  <a:pt x="127253" y="74675"/>
                </a:lnTo>
                <a:lnTo>
                  <a:pt x="114287" y="74675"/>
                </a:lnTo>
                <a:lnTo>
                  <a:pt x="114287" y="120731"/>
                </a:lnTo>
                <a:lnTo>
                  <a:pt x="127253" y="1272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7096639" y="3205225"/>
            <a:ext cx="96202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655320" algn="l"/>
              </a:tabLst>
            </a:pPr>
            <a:r>
              <a:rPr sz="3600" b="1" baseline="13888" dirty="0">
                <a:latin typeface="Arial"/>
                <a:cs typeface="Arial"/>
              </a:rPr>
              <a:t>C</a:t>
            </a:r>
            <a:r>
              <a:rPr sz="1600" b="1" spc="-5" dirty="0">
                <a:latin typeface="Arial"/>
                <a:cs typeface="Arial"/>
              </a:rPr>
              <a:t>k-</a:t>
            </a:r>
            <a:r>
              <a:rPr sz="1600" b="1" dirty="0">
                <a:latin typeface="Arial"/>
                <a:cs typeface="Arial"/>
              </a:rPr>
              <a:t>1	</a:t>
            </a:r>
            <a:r>
              <a:rPr sz="4800" b="1" spc="-7" baseline="12152" dirty="0">
                <a:latin typeface="Arial"/>
                <a:cs typeface="Arial"/>
              </a:rPr>
              <a:t>R</a:t>
            </a:r>
            <a:endParaRPr sz="4800" baseline="12152">
              <a:latin typeface="Arial"/>
              <a:cs typeface="Arial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7632827" y="2571750"/>
            <a:ext cx="762000" cy="127635"/>
          </a:xfrm>
          <a:custGeom>
            <a:avLst/>
            <a:gdLst/>
            <a:ahLst/>
            <a:cxnLst/>
            <a:rect l="l" t="t" r="r" b="b"/>
            <a:pathLst>
              <a:path w="762000" h="127635">
                <a:moveTo>
                  <a:pt x="647700" y="74675"/>
                </a:moveTo>
                <a:lnTo>
                  <a:pt x="647700" y="52577"/>
                </a:lnTo>
                <a:lnTo>
                  <a:pt x="0" y="52577"/>
                </a:lnTo>
                <a:lnTo>
                  <a:pt x="0" y="74675"/>
                </a:lnTo>
                <a:lnTo>
                  <a:pt x="647700" y="74675"/>
                </a:lnTo>
                <a:close/>
              </a:path>
              <a:path w="762000" h="127635">
                <a:moveTo>
                  <a:pt x="762000" y="63245"/>
                </a:moveTo>
                <a:lnTo>
                  <a:pt x="635520" y="0"/>
                </a:lnTo>
                <a:lnTo>
                  <a:pt x="635520" y="52577"/>
                </a:lnTo>
                <a:lnTo>
                  <a:pt x="647700" y="52577"/>
                </a:lnTo>
                <a:lnTo>
                  <a:pt x="647700" y="121090"/>
                </a:lnTo>
                <a:lnTo>
                  <a:pt x="762000" y="63245"/>
                </a:lnTo>
                <a:close/>
              </a:path>
              <a:path w="762000" h="127635">
                <a:moveTo>
                  <a:pt x="647700" y="121090"/>
                </a:moveTo>
                <a:lnTo>
                  <a:pt x="647700" y="74675"/>
                </a:lnTo>
                <a:lnTo>
                  <a:pt x="635520" y="74675"/>
                </a:lnTo>
                <a:lnTo>
                  <a:pt x="635520" y="127253"/>
                </a:lnTo>
                <a:lnTo>
                  <a:pt x="647700" y="1210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8502529" y="2431034"/>
            <a:ext cx="3587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Arial"/>
                <a:cs typeface="Arial"/>
              </a:rPr>
              <a:t>C</a:t>
            </a:r>
            <a:r>
              <a:rPr sz="2400" b="1" baseline="-20833" dirty="0">
                <a:latin typeface="Arial"/>
                <a:cs typeface="Arial"/>
              </a:rPr>
              <a:t>k</a:t>
            </a:r>
            <a:endParaRPr sz="2400" baseline="-20833">
              <a:latin typeface="Arial"/>
              <a:cs typeface="Arial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4427867" y="801623"/>
            <a:ext cx="3210560" cy="2589530"/>
          </a:xfrm>
          <a:custGeom>
            <a:avLst/>
            <a:gdLst/>
            <a:ahLst/>
            <a:cxnLst/>
            <a:rect l="l" t="t" r="r" b="b"/>
            <a:pathLst>
              <a:path w="3210559" h="2589529">
                <a:moveTo>
                  <a:pt x="3209544" y="718565"/>
                </a:moveTo>
                <a:lnTo>
                  <a:pt x="3209544" y="129539"/>
                </a:lnTo>
                <a:lnTo>
                  <a:pt x="3208782" y="122681"/>
                </a:lnTo>
                <a:lnTo>
                  <a:pt x="3197233" y="85213"/>
                </a:lnTo>
                <a:lnTo>
                  <a:pt x="3176778" y="52577"/>
                </a:lnTo>
                <a:lnTo>
                  <a:pt x="3146298" y="25145"/>
                </a:lnTo>
                <a:lnTo>
                  <a:pt x="3111817" y="7815"/>
                </a:lnTo>
                <a:lnTo>
                  <a:pt x="3073146" y="0"/>
                </a:lnTo>
                <a:lnTo>
                  <a:pt x="137160" y="0"/>
                </a:lnTo>
                <a:lnTo>
                  <a:pt x="129539" y="761"/>
                </a:lnTo>
                <a:lnTo>
                  <a:pt x="122682" y="1523"/>
                </a:lnTo>
                <a:lnTo>
                  <a:pt x="115823" y="3047"/>
                </a:lnTo>
                <a:lnTo>
                  <a:pt x="108204" y="4571"/>
                </a:lnTo>
                <a:lnTo>
                  <a:pt x="65131" y="24108"/>
                </a:lnTo>
                <a:lnTo>
                  <a:pt x="35213" y="50730"/>
                </a:lnTo>
                <a:lnTo>
                  <a:pt x="13406" y="84371"/>
                </a:lnTo>
                <a:lnTo>
                  <a:pt x="1523" y="122681"/>
                </a:lnTo>
                <a:lnTo>
                  <a:pt x="0" y="137159"/>
                </a:lnTo>
                <a:lnTo>
                  <a:pt x="0" y="703325"/>
                </a:lnTo>
                <a:lnTo>
                  <a:pt x="7396" y="748794"/>
                </a:lnTo>
                <a:lnTo>
                  <a:pt x="9906" y="753617"/>
                </a:lnTo>
                <a:lnTo>
                  <a:pt x="9906" y="137921"/>
                </a:lnTo>
                <a:lnTo>
                  <a:pt x="12191" y="117347"/>
                </a:lnTo>
                <a:lnTo>
                  <a:pt x="13715" y="110489"/>
                </a:lnTo>
                <a:lnTo>
                  <a:pt x="13715" y="111251"/>
                </a:lnTo>
                <a:lnTo>
                  <a:pt x="16001" y="104393"/>
                </a:lnTo>
                <a:lnTo>
                  <a:pt x="17525" y="100329"/>
                </a:lnTo>
                <a:lnTo>
                  <a:pt x="17525" y="98297"/>
                </a:lnTo>
                <a:lnTo>
                  <a:pt x="20574" y="92201"/>
                </a:lnTo>
                <a:lnTo>
                  <a:pt x="22859" y="86105"/>
                </a:lnTo>
                <a:lnTo>
                  <a:pt x="25907" y="80009"/>
                </a:lnTo>
                <a:lnTo>
                  <a:pt x="25907" y="80771"/>
                </a:lnTo>
                <a:lnTo>
                  <a:pt x="32765" y="69341"/>
                </a:lnTo>
                <a:lnTo>
                  <a:pt x="40386" y="58673"/>
                </a:lnTo>
                <a:lnTo>
                  <a:pt x="48767" y="49593"/>
                </a:lnTo>
                <a:lnTo>
                  <a:pt x="49529" y="48767"/>
                </a:lnTo>
                <a:lnTo>
                  <a:pt x="58673" y="40385"/>
                </a:lnTo>
                <a:lnTo>
                  <a:pt x="69341" y="32765"/>
                </a:lnTo>
                <a:lnTo>
                  <a:pt x="80009" y="26365"/>
                </a:lnTo>
                <a:lnTo>
                  <a:pt x="80009" y="25907"/>
                </a:lnTo>
                <a:lnTo>
                  <a:pt x="86105" y="22859"/>
                </a:lnTo>
                <a:lnTo>
                  <a:pt x="92201" y="20573"/>
                </a:lnTo>
                <a:lnTo>
                  <a:pt x="98297" y="17525"/>
                </a:lnTo>
                <a:lnTo>
                  <a:pt x="98297" y="18287"/>
                </a:lnTo>
                <a:lnTo>
                  <a:pt x="104394" y="16001"/>
                </a:lnTo>
                <a:lnTo>
                  <a:pt x="110489" y="13969"/>
                </a:lnTo>
                <a:lnTo>
                  <a:pt x="110489" y="13715"/>
                </a:lnTo>
                <a:lnTo>
                  <a:pt x="117348" y="12191"/>
                </a:lnTo>
                <a:lnTo>
                  <a:pt x="137160" y="9990"/>
                </a:lnTo>
                <a:lnTo>
                  <a:pt x="3073146" y="9990"/>
                </a:lnTo>
                <a:lnTo>
                  <a:pt x="3092958" y="12191"/>
                </a:lnTo>
                <a:lnTo>
                  <a:pt x="3099816" y="13715"/>
                </a:lnTo>
                <a:lnTo>
                  <a:pt x="3099816" y="13969"/>
                </a:lnTo>
                <a:lnTo>
                  <a:pt x="3105912" y="16001"/>
                </a:lnTo>
                <a:lnTo>
                  <a:pt x="3112008" y="18287"/>
                </a:lnTo>
                <a:lnTo>
                  <a:pt x="3112008" y="17525"/>
                </a:lnTo>
                <a:lnTo>
                  <a:pt x="3118104" y="20573"/>
                </a:lnTo>
                <a:lnTo>
                  <a:pt x="3124200" y="22859"/>
                </a:lnTo>
                <a:lnTo>
                  <a:pt x="3130296" y="25907"/>
                </a:lnTo>
                <a:lnTo>
                  <a:pt x="3130296" y="26365"/>
                </a:lnTo>
                <a:lnTo>
                  <a:pt x="3140964" y="32765"/>
                </a:lnTo>
                <a:lnTo>
                  <a:pt x="3151632" y="40385"/>
                </a:lnTo>
                <a:lnTo>
                  <a:pt x="3160776" y="48826"/>
                </a:lnTo>
                <a:lnTo>
                  <a:pt x="3161538" y="49529"/>
                </a:lnTo>
                <a:lnTo>
                  <a:pt x="3169920" y="58673"/>
                </a:lnTo>
                <a:lnTo>
                  <a:pt x="3177540" y="69341"/>
                </a:lnTo>
                <a:lnTo>
                  <a:pt x="3184398" y="80771"/>
                </a:lnTo>
                <a:lnTo>
                  <a:pt x="3184398" y="80009"/>
                </a:lnTo>
                <a:lnTo>
                  <a:pt x="3187446" y="86105"/>
                </a:lnTo>
                <a:lnTo>
                  <a:pt x="3189732" y="92201"/>
                </a:lnTo>
                <a:lnTo>
                  <a:pt x="3192780" y="98297"/>
                </a:lnTo>
                <a:lnTo>
                  <a:pt x="3192780" y="100329"/>
                </a:lnTo>
                <a:lnTo>
                  <a:pt x="3194304" y="104393"/>
                </a:lnTo>
                <a:lnTo>
                  <a:pt x="3196590" y="111251"/>
                </a:lnTo>
                <a:lnTo>
                  <a:pt x="3196590" y="110489"/>
                </a:lnTo>
                <a:lnTo>
                  <a:pt x="3198114" y="117347"/>
                </a:lnTo>
                <a:lnTo>
                  <a:pt x="3200400" y="137921"/>
                </a:lnTo>
                <a:lnTo>
                  <a:pt x="3200400" y="753056"/>
                </a:lnTo>
                <a:lnTo>
                  <a:pt x="3203448" y="746759"/>
                </a:lnTo>
                <a:lnTo>
                  <a:pt x="3205734" y="739901"/>
                </a:lnTo>
                <a:lnTo>
                  <a:pt x="3207258" y="732281"/>
                </a:lnTo>
                <a:lnTo>
                  <a:pt x="3208782" y="725423"/>
                </a:lnTo>
                <a:lnTo>
                  <a:pt x="3209544" y="718565"/>
                </a:lnTo>
                <a:close/>
              </a:path>
              <a:path w="3210559" h="2589529">
                <a:moveTo>
                  <a:pt x="18288" y="749807"/>
                </a:moveTo>
                <a:lnTo>
                  <a:pt x="16002" y="743711"/>
                </a:lnTo>
                <a:lnTo>
                  <a:pt x="13716" y="736853"/>
                </a:lnTo>
                <a:lnTo>
                  <a:pt x="13716" y="737615"/>
                </a:lnTo>
                <a:lnTo>
                  <a:pt x="12192" y="730757"/>
                </a:lnTo>
                <a:lnTo>
                  <a:pt x="9906" y="710183"/>
                </a:lnTo>
                <a:lnTo>
                  <a:pt x="9906" y="753617"/>
                </a:lnTo>
                <a:lnTo>
                  <a:pt x="17526" y="768263"/>
                </a:lnTo>
                <a:lnTo>
                  <a:pt x="17526" y="749807"/>
                </a:lnTo>
                <a:lnTo>
                  <a:pt x="18288" y="749807"/>
                </a:lnTo>
                <a:close/>
              </a:path>
              <a:path w="3210559" h="2589529">
                <a:moveTo>
                  <a:pt x="18287" y="98297"/>
                </a:moveTo>
                <a:lnTo>
                  <a:pt x="17525" y="98297"/>
                </a:lnTo>
                <a:lnTo>
                  <a:pt x="17525" y="100329"/>
                </a:lnTo>
                <a:lnTo>
                  <a:pt x="18287" y="98297"/>
                </a:lnTo>
                <a:close/>
              </a:path>
              <a:path w="3210559" h="2589529">
                <a:moveTo>
                  <a:pt x="49530" y="809985"/>
                </a:moveTo>
                <a:lnTo>
                  <a:pt x="49530" y="799337"/>
                </a:lnTo>
                <a:lnTo>
                  <a:pt x="48768" y="798575"/>
                </a:lnTo>
                <a:lnTo>
                  <a:pt x="40386" y="789431"/>
                </a:lnTo>
                <a:lnTo>
                  <a:pt x="32766" y="778763"/>
                </a:lnTo>
                <a:lnTo>
                  <a:pt x="25908" y="767333"/>
                </a:lnTo>
                <a:lnTo>
                  <a:pt x="25908" y="768095"/>
                </a:lnTo>
                <a:lnTo>
                  <a:pt x="22860" y="761999"/>
                </a:lnTo>
                <a:lnTo>
                  <a:pt x="20574" y="755903"/>
                </a:lnTo>
                <a:lnTo>
                  <a:pt x="17526" y="749807"/>
                </a:lnTo>
                <a:lnTo>
                  <a:pt x="17526" y="768263"/>
                </a:lnTo>
                <a:lnTo>
                  <a:pt x="28055" y="788501"/>
                </a:lnTo>
                <a:lnTo>
                  <a:pt x="49530" y="809985"/>
                </a:lnTo>
                <a:close/>
              </a:path>
              <a:path w="3210559" h="2589529">
                <a:moveTo>
                  <a:pt x="49529" y="48767"/>
                </a:moveTo>
                <a:lnTo>
                  <a:pt x="48767" y="49529"/>
                </a:lnTo>
                <a:lnTo>
                  <a:pt x="49164" y="49164"/>
                </a:lnTo>
                <a:lnTo>
                  <a:pt x="49529" y="48767"/>
                </a:lnTo>
                <a:close/>
              </a:path>
              <a:path w="3210559" h="2589529">
                <a:moveTo>
                  <a:pt x="49164" y="49164"/>
                </a:moveTo>
                <a:lnTo>
                  <a:pt x="48767" y="49529"/>
                </a:lnTo>
                <a:lnTo>
                  <a:pt x="49164" y="49164"/>
                </a:lnTo>
                <a:close/>
              </a:path>
              <a:path w="3210559" h="2589529">
                <a:moveTo>
                  <a:pt x="49164" y="798941"/>
                </a:moveTo>
                <a:lnTo>
                  <a:pt x="48768" y="798512"/>
                </a:lnTo>
                <a:lnTo>
                  <a:pt x="49164" y="798941"/>
                </a:lnTo>
                <a:close/>
              </a:path>
              <a:path w="3210559" h="2589529">
                <a:moveTo>
                  <a:pt x="49530" y="799337"/>
                </a:moveTo>
                <a:lnTo>
                  <a:pt x="49164" y="798941"/>
                </a:lnTo>
                <a:lnTo>
                  <a:pt x="48768" y="798575"/>
                </a:lnTo>
                <a:lnTo>
                  <a:pt x="49530" y="799337"/>
                </a:lnTo>
                <a:close/>
              </a:path>
              <a:path w="3210559" h="2589529">
                <a:moveTo>
                  <a:pt x="49529" y="48826"/>
                </a:moveTo>
                <a:lnTo>
                  <a:pt x="49164" y="49164"/>
                </a:lnTo>
                <a:lnTo>
                  <a:pt x="49529" y="48826"/>
                </a:lnTo>
                <a:close/>
              </a:path>
              <a:path w="3210559" h="2589529">
                <a:moveTo>
                  <a:pt x="80772" y="822197"/>
                </a:moveTo>
                <a:lnTo>
                  <a:pt x="69342" y="815339"/>
                </a:lnTo>
                <a:lnTo>
                  <a:pt x="58674" y="807719"/>
                </a:lnTo>
                <a:lnTo>
                  <a:pt x="49164" y="798941"/>
                </a:lnTo>
                <a:lnTo>
                  <a:pt x="49530" y="799337"/>
                </a:lnTo>
                <a:lnTo>
                  <a:pt x="49530" y="809985"/>
                </a:lnTo>
                <a:lnTo>
                  <a:pt x="59492" y="819952"/>
                </a:lnTo>
                <a:lnTo>
                  <a:pt x="80010" y="830640"/>
                </a:lnTo>
                <a:lnTo>
                  <a:pt x="80010" y="822197"/>
                </a:lnTo>
                <a:lnTo>
                  <a:pt x="80772" y="822197"/>
                </a:lnTo>
                <a:close/>
              </a:path>
              <a:path w="3210559" h="2589529">
                <a:moveTo>
                  <a:pt x="80772" y="25907"/>
                </a:moveTo>
                <a:lnTo>
                  <a:pt x="80009" y="25907"/>
                </a:lnTo>
                <a:lnTo>
                  <a:pt x="80009" y="26365"/>
                </a:lnTo>
                <a:lnTo>
                  <a:pt x="80772" y="25907"/>
                </a:lnTo>
                <a:close/>
              </a:path>
              <a:path w="3210559" h="2589529">
                <a:moveTo>
                  <a:pt x="111252" y="834389"/>
                </a:moveTo>
                <a:lnTo>
                  <a:pt x="104394" y="832103"/>
                </a:lnTo>
                <a:lnTo>
                  <a:pt x="98298" y="829817"/>
                </a:lnTo>
                <a:lnTo>
                  <a:pt x="98298" y="830579"/>
                </a:lnTo>
                <a:lnTo>
                  <a:pt x="92202" y="827531"/>
                </a:lnTo>
                <a:lnTo>
                  <a:pt x="86106" y="825245"/>
                </a:lnTo>
                <a:lnTo>
                  <a:pt x="80010" y="822197"/>
                </a:lnTo>
                <a:lnTo>
                  <a:pt x="80010" y="830640"/>
                </a:lnTo>
                <a:lnTo>
                  <a:pt x="99228" y="840651"/>
                </a:lnTo>
                <a:lnTo>
                  <a:pt x="110490" y="842494"/>
                </a:lnTo>
                <a:lnTo>
                  <a:pt x="110490" y="834389"/>
                </a:lnTo>
                <a:lnTo>
                  <a:pt x="111252" y="834389"/>
                </a:lnTo>
                <a:close/>
              </a:path>
              <a:path w="3210559" h="2589529">
                <a:moveTo>
                  <a:pt x="111252" y="13715"/>
                </a:moveTo>
                <a:lnTo>
                  <a:pt x="110489" y="13715"/>
                </a:lnTo>
                <a:lnTo>
                  <a:pt x="110489" y="13969"/>
                </a:lnTo>
                <a:lnTo>
                  <a:pt x="111252" y="13715"/>
                </a:lnTo>
                <a:close/>
              </a:path>
              <a:path w="3210559" h="2589529">
                <a:moveTo>
                  <a:pt x="544068" y="838199"/>
                </a:moveTo>
                <a:lnTo>
                  <a:pt x="137160" y="838115"/>
                </a:lnTo>
                <a:lnTo>
                  <a:pt x="117348" y="835913"/>
                </a:lnTo>
                <a:lnTo>
                  <a:pt x="110490" y="834389"/>
                </a:lnTo>
                <a:lnTo>
                  <a:pt x="110490" y="842494"/>
                </a:lnTo>
                <a:lnTo>
                  <a:pt x="144780" y="848105"/>
                </a:lnTo>
                <a:lnTo>
                  <a:pt x="532766" y="848105"/>
                </a:lnTo>
                <a:lnTo>
                  <a:pt x="533400" y="842771"/>
                </a:lnTo>
                <a:lnTo>
                  <a:pt x="537972" y="848105"/>
                </a:lnTo>
                <a:lnTo>
                  <a:pt x="537972" y="889451"/>
                </a:lnTo>
                <a:lnTo>
                  <a:pt x="544068" y="838199"/>
                </a:lnTo>
                <a:close/>
              </a:path>
              <a:path w="3210559" h="2589529">
                <a:moveTo>
                  <a:pt x="537972" y="889451"/>
                </a:moveTo>
                <a:lnTo>
                  <a:pt x="537972" y="848105"/>
                </a:lnTo>
                <a:lnTo>
                  <a:pt x="532766" y="848105"/>
                </a:lnTo>
                <a:lnTo>
                  <a:pt x="326136" y="2589275"/>
                </a:lnTo>
                <a:lnTo>
                  <a:pt x="329184" y="2584048"/>
                </a:lnTo>
                <a:lnTo>
                  <a:pt x="329184" y="2564891"/>
                </a:lnTo>
                <a:lnTo>
                  <a:pt x="341127" y="2544404"/>
                </a:lnTo>
                <a:lnTo>
                  <a:pt x="537972" y="889451"/>
                </a:lnTo>
                <a:close/>
              </a:path>
              <a:path w="3210559" h="2589529">
                <a:moveTo>
                  <a:pt x="341127" y="2544404"/>
                </a:moveTo>
                <a:lnTo>
                  <a:pt x="329184" y="2564891"/>
                </a:lnTo>
                <a:lnTo>
                  <a:pt x="338328" y="2567940"/>
                </a:lnTo>
                <a:lnTo>
                  <a:pt x="341127" y="2544404"/>
                </a:lnTo>
                <a:close/>
              </a:path>
              <a:path w="3210559" h="2589529">
                <a:moveTo>
                  <a:pt x="3099816" y="842390"/>
                </a:moveTo>
                <a:lnTo>
                  <a:pt x="3099816" y="834389"/>
                </a:lnTo>
                <a:lnTo>
                  <a:pt x="3092958" y="835913"/>
                </a:lnTo>
                <a:lnTo>
                  <a:pt x="3073146" y="838115"/>
                </a:lnTo>
                <a:lnTo>
                  <a:pt x="1335786" y="838199"/>
                </a:lnTo>
                <a:lnTo>
                  <a:pt x="341127" y="2544404"/>
                </a:lnTo>
                <a:lnTo>
                  <a:pt x="338328" y="2567940"/>
                </a:lnTo>
                <a:lnTo>
                  <a:pt x="329184" y="2564891"/>
                </a:lnTo>
                <a:lnTo>
                  <a:pt x="329184" y="2584048"/>
                </a:lnTo>
                <a:lnTo>
                  <a:pt x="1338072" y="853661"/>
                </a:lnTo>
                <a:lnTo>
                  <a:pt x="1338072" y="848105"/>
                </a:lnTo>
                <a:lnTo>
                  <a:pt x="1342644" y="845819"/>
                </a:lnTo>
                <a:lnTo>
                  <a:pt x="1342644" y="848105"/>
                </a:lnTo>
                <a:lnTo>
                  <a:pt x="3065526" y="848105"/>
                </a:lnTo>
                <a:lnTo>
                  <a:pt x="3072384" y="847420"/>
                </a:lnTo>
                <a:lnTo>
                  <a:pt x="3080766" y="847343"/>
                </a:lnTo>
                <a:lnTo>
                  <a:pt x="3099816" y="842390"/>
                </a:lnTo>
                <a:close/>
              </a:path>
              <a:path w="3210559" h="2589529">
                <a:moveTo>
                  <a:pt x="537972" y="848105"/>
                </a:moveTo>
                <a:lnTo>
                  <a:pt x="533400" y="842771"/>
                </a:lnTo>
                <a:lnTo>
                  <a:pt x="532766" y="848105"/>
                </a:lnTo>
                <a:lnTo>
                  <a:pt x="537972" y="848105"/>
                </a:lnTo>
                <a:close/>
              </a:path>
              <a:path w="3210559" h="2589529">
                <a:moveTo>
                  <a:pt x="1342644" y="845819"/>
                </a:moveTo>
                <a:lnTo>
                  <a:pt x="1338072" y="848105"/>
                </a:lnTo>
                <a:lnTo>
                  <a:pt x="1341311" y="848105"/>
                </a:lnTo>
                <a:lnTo>
                  <a:pt x="1342644" y="845819"/>
                </a:lnTo>
                <a:close/>
              </a:path>
              <a:path w="3210559" h="2589529">
                <a:moveTo>
                  <a:pt x="1341311" y="848106"/>
                </a:moveTo>
                <a:lnTo>
                  <a:pt x="1338072" y="848105"/>
                </a:lnTo>
                <a:lnTo>
                  <a:pt x="1338072" y="853661"/>
                </a:lnTo>
                <a:lnTo>
                  <a:pt x="1341311" y="848106"/>
                </a:lnTo>
                <a:close/>
              </a:path>
              <a:path w="3210559" h="2589529">
                <a:moveTo>
                  <a:pt x="1342644" y="848105"/>
                </a:moveTo>
                <a:lnTo>
                  <a:pt x="1342644" y="845819"/>
                </a:lnTo>
                <a:lnTo>
                  <a:pt x="1341311" y="848106"/>
                </a:lnTo>
                <a:lnTo>
                  <a:pt x="1342644" y="848105"/>
                </a:lnTo>
                <a:close/>
              </a:path>
              <a:path w="3210559" h="2589529">
                <a:moveTo>
                  <a:pt x="3099816" y="13969"/>
                </a:moveTo>
                <a:lnTo>
                  <a:pt x="3099816" y="13715"/>
                </a:lnTo>
                <a:lnTo>
                  <a:pt x="3099054" y="13715"/>
                </a:lnTo>
                <a:lnTo>
                  <a:pt x="3099816" y="13969"/>
                </a:lnTo>
                <a:close/>
              </a:path>
              <a:path w="3210559" h="2589529">
                <a:moveTo>
                  <a:pt x="3130296" y="831307"/>
                </a:moveTo>
                <a:lnTo>
                  <a:pt x="3130296" y="822197"/>
                </a:lnTo>
                <a:lnTo>
                  <a:pt x="3124200" y="825245"/>
                </a:lnTo>
                <a:lnTo>
                  <a:pt x="3118104" y="827531"/>
                </a:lnTo>
                <a:lnTo>
                  <a:pt x="3112008" y="830579"/>
                </a:lnTo>
                <a:lnTo>
                  <a:pt x="3112008" y="829817"/>
                </a:lnTo>
                <a:lnTo>
                  <a:pt x="3105912" y="832103"/>
                </a:lnTo>
                <a:lnTo>
                  <a:pt x="3099054" y="834389"/>
                </a:lnTo>
                <a:lnTo>
                  <a:pt x="3099816" y="834389"/>
                </a:lnTo>
                <a:lnTo>
                  <a:pt x="3099816" y="842390"/>
                </a:lnTo>
                <a:lnTo>
                  <a:pt x="3121212" y="836826"/>
                </a:lnTo>
                <a:lnTo>
                  <a:pt x="3130296" y="831307"/>
                </a:lnTo>
                <a:close/>
              </a:path>
              <a:path w="3210559" h="2589529">
                <a:moveTo>
                  <a:pt x="3130296" y="26365"/>
                </a:moveTo>
                <a:lnTo>
                  <a:pt x="3130296" y="25907"/>
                </a:lnTo>
                <a:lnTo>
                  <a:pt x="3129534" y="25907"/>
                </a:lnTo>
                <a:lnTo>
                  <a:pt x="3130296" y="26365"/>
                </a:lnTo>
                <a:close/>
              </a:path>
              <a:path w="3210559" h="2589529">
                <a:moveTo>
                  <a:pt x="3161538" y="810119"/>
                </a:moveTo>
                <a:lnTo>
                  <a:pt x="3161538" y="798575"/>
                </a:lnTo>
                <a:lnTo>
                  <a:pt x="3160776" y="799337"/>
                </a:lnTo>
                <a:lnTo>
                  <a:pt x="3151632" y="807719"/>
                </a:lnTo>
                <a:lnTo>
                  <a:pt x="3140964" y="815339"/>
                </a:lnTo>
                <a:lnTo>
                  <a:pt x="3129534" y="822197"/>
                </a:lnTo>
                <a:lnTo>
                  <a:pt x="3130296" y="822197"/>
                </a:lnTo>
                <a:lnTo>
                  <a:pt x="3130296" y="831307"/>
                </a:lnTo>
                <a:lnTo>
                  <a:pt x="3156927" y="815125"/>
                </a:lnTo>
                <a:lnTo>
                  <a:pt x="3161538" y="810119"/>
                </a:lnTo>
                <a:close/>
              </a:path>
              <a:path w="3210559" h="2589529">
                <a:moveTo>
                  <a:pt x="3161538" y="49529"/>
                </a:moveTo>
                <a:lnTo>
                  <a:pt x="3160776" y="48767"/>
                </a:lnTo>
                <a:lnTo>
                  <a:pt x="3161141" y="49164"/>
                </a:lnTo>
                <a:lnTo>
                  <a:pt x="3161538" y="49529"/>
                </a:lnTo>
                <a:close/>
              </a:path>
              <a:path w="3210559" h="2589529">
                <a:moveTo>
                  <a:pt x="3161141" y="49164"/>
                </a:moveTo>
                <a:lnTo>
                  <a:pt x="3160776" y="48767"/>
                </a:lnTo>
                <a:lnTo>
                  <a:pt x="3161141" y="49164"/>
                </a:lnTo>
                <a:close/>
              </a:path>
              <a:path w="3210559" h="2589529">
                <a:moveTo>
                  <a:pt x="3161141" y="798941"/>
                </a:moveTo>
                <a:lnTo>
                  <a:pt x="3160776" y="799279"/>
                </a:lnTo>
                <a:lnTo>
                  <a:pt x="3161141" y="798941"/>
                </a:lnTo>
                <a:close/>
              </a:path>
              <a:path w="3210559" h="2589529">
                <a:moveTo>
                  <a:pt x="3161538" y="798575"/>
                </a:moveTo>
                <a:lnTo>
                  <a:pt x="3161141" y="798941"/>
                </a:lnTo>
                <a:lnTo>
                  <a:pt x="3160776" y="799337"/>
                </a:lnTo>
                <a:lnTo>
                  <a:pt x="3161538" y="798575"/>
                </a:lnTo>
                <a:close/>
              </a:path>
              <a:path w="3210559" h="2589529">
                <a:moveTo>
                  <a:pt x="3161538" y="49593"/>
                </a:moveTo>
                <a:lnTo>
                  <a:pt x="3161141" y="49164"/>
                </a:lnTo>
                <a:lnTo>
                  <a:pt x="3161538" y="49593"/>
                </a:lnTo>
                <a:close/>
              </a:path>
              <a:path w="3210559" h="2589529">
                <a:moveTo>
                  <a:pt x="3192780" y="768797"/>
                </a:moveTo>
                <a:lnTo>
                  <a:pt x="3192780" y="749807"/>
                </a:lnTo>
                <a:lnTo>
                  <a:pt x="3189732" y="755903"/>
                </a:lnTo>
                <a:lnTo>
                  <a:pt x="3187446" y="761999"/>
                </a:lnTo>
                <a:lnTo>
                  <a:pt x="3184398" y="768095"/>
                </a:lnTo>
                <a:lnTo>
                  <a:pt x="3184398" y="767333"/>
                </a:lnTo>
                <a:lnTo>
                  <a:pt x="3177540" y="778763"/>
                </a:lnTo>
                <a:lnTo>
                  <a:pt x="3169920" y="789431"/>
                </a:lnTo>
                <a:lnTo>
                  <a:pt x="3161141" y="798941"/>
                </a:lnTo>
                <a:lnTo>
                  <a:pt x="3161538" y="798575"/>
                </a:lnTo>
                <a:lnTo>
                  <a:pt x="3161538" y="810119"/>
                </a:lnTo>
                <a:lnTo>
                  <a:pt x="3185232" y="784387"/>
                </a:lnTo>
                <a:lnTo>
                  <a:pt x="3192780" y="768797"/>
                </a:lnTo>
                <a:close/>
              </a:path>
              <a:path w="3210559" h="2589529">
                <a:moveTo>
                  <a:pt x="3192780" y="100329"/>
                </a:moveTo>
                <a:lnTo>
                  <a:pt x="3192780" y="98297"/>
                </a:lnTo>
                <a:lnTo>
                  <a:pt x="3192018" y="98297"/>
                </a:lnTo>
                <a:lnTo>
                  <a:pt x="3192780" y="100329"/>
                </a:lnTo>
                <a:close/>
              </a:path>
              <a:path w="3210559" h="2589529">
                <a:moveTo>
                  <a:pt x="3200400" y="753056"/>
                </a:moveTo>
                <a:lnTo>
                  <a:pt x="3200400" y="710183"/>
                </a:lnTo>
                <a:lnTo>
                  <a:pt x="3198114" y="730757"/>
                </a:lnTo>
                <a:lnTo>
                  <a:pt x="3196590" y="737615"/>
                </a:lnTo>
                <a:lnTo>
                  <a:pt x="3196590" y="736853"/>
                </a:lnTo>
                <a:lnTo>
                  <a:pt x="3194304" y="743711"/>
                </a:lnTo>
                <a:lnTo>
                  <a:pt x="3192018" y="749807"/>
                </a:lnTo>
                <a:lnTo>
                  <a:pt x="3192780" y="749807"/>
                </a:lnTo>
                <a:lnTo>
                  <a:pt x="3192780" y="768797"/>
                </a:lnTo>
                <a:lnTo>
                  <a:pt x="3200400" y="753056"/>
                </a:lnTo>
                <a:close/>
              </a:path>
              <a:path w="3210559" h="2589529">
                <a:moveTo>
                  <a:pt x="3210306" y="703325"/>
                </a:moveTo>
                <a:lnTo>
                  <a:pt x="3210306" y="144779"/>
                </a:lnTo>
                <a:lnTo>
                  <a:pt x="3209544" y="137159"/>
                </a:lnTo>
                <a:lnTo>
                  <a:pt x="3209544" y="710945"/>
                </a:lnTo>
                <a:lnTo>
                  <a:pt x="3210306" y="7033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4552321" y="876301"/>
            <a:ext cx="263588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35">
              <a:lnSpc>
                <a:spcPct val="100000"/>
              </a:lnSpc>
              <a:spcBef>
                <a:spcPts val="100"/>
              </a:spcBef>
            </a:pPr>
            <a:r>
              <a:rPr sz="2000" b="1" spc="-10" dirty="0">
                <a:solidFill>
                  <a:srgbClr val="006500"/>
                </a:solidFill>
                <a:latin typeface="宋体"/>
                <a:cs typeface="宋体"/>
              </a:rPr>
              <a:t>输入为</a:t>
            </a:r>
            <a:r>
              <a:rPr sz="2000" b="1" spc="-5" dirty="0">
                <a:solidFill>
                  <a:srgbClr val="006500"/>
                </a:solidFill>
                <a:latin typeface="Arial"/>
                <a:cs typeface="Arial"/>
              </a:rPr>
              <a:t>0</a:t>
            </a:r>
            <a:r>
              <a:rPr sz="2000" b="1" dirty="0">
                <a:solidFill>
                  <a:srgbClr val="006500"/>
                </a:solidFill>
                <a:latin typeface="宋体"/>
                <a:cs typeface="宋体"/>
              </a:rPr>
              <a:t>时，输出</a:t>
            </a:r>
            <a:r>
              <a:rPr sz="2000" b="1" spc="-5" dirty="0">
                <a:solidFill>
                  <a:srgbClr val="006500"/>
                </a:solidFill>
                <a:latin typeface="Arial"/>
                <a:cs typeface="Arial"/>
              </a:rPr>
              <a:t>C</a:t>
            </a:r>
            <a:r>
              <a:rPr sz="1950" b="1" spc="22" baseline="-21367" dirty="0">
                <a:solidFill>
                  <a:srgbClr val="006500"/>
                </a:solidFill>
                <a:latin typeface="Arial"/>
                <a:cs typeface="Arial"/>
              </a:rPr>
              <a:t>k-1</a:t>
            </a:r>
            <a:r>
              <a:rPr sz="2000" b="1" spc="-10" dirty="0">
                <a:solidFill>
                  <a:srgbClr val="006500"/>
                </a:solidFill>
                <a:latin typeface="宋体"/>
                <a:cs typeface="宋体"/>
              </a:rPr>
              <a:t>； 输入为</a:t>
            </a:r>
            <a:r>
              <a:rPr sz="2000" b="1" spc="-5" dirty="0">
                <a:solidFill>
                  <a:srgbClr val="006500"/>
                </a:solidFill>
                <a:latin typeface="Arial"/>
                <a:cs typeface="Arial"/>
              </a:rPr>
              <a:t>1</a:t>
            </a:r>
            <a:r>
              <a:rPr sz="2000" b="1" dirty="0">
                <a:solidFill>
                  <a:srgbClr val="006500"/>
                </a:solidFill>
                <a:latin typeface="宋体"/>
                <a:cs typeface="宋体"/>
              </a:rPr>
              <a:t>时，输出</a:t>
            </a:r>
            <a:r>
              <a:rPr sz="2000" b="1" spc="-5" dirty="0">
                <a:solidFill>
                  <a:srgbClr val="006500"/>
                </a:solidFill>
                <a:latin typeface="Arial"/>
                <a:cs typeface="Arial"/>
              </a:rPr>
              <a:t>0</a:t>
            </a:r>
            <a:r>
              <a:rPr sz="2000" b="1" spc="-5" dirty="0">
                <a:solidFill>
                  <a:srgbClr val="006500"/>
                </a:solidFill>
                <a:latin typeface="宋体"/>
                <a:cs typeface="宋体"/>
              </a:rPr>
              <a:t>；</a:t>
            </a:r>
            <a:endParaRPr sz="2000">
              <a:latin typeface="宋体"/>
              <a:cs typeface="宋体"/>
            </a:endParaRPr>
          </a:p>
        </p:txBody>
      </p:sp>
      <p:sp>
        <p:nvSpPr>
          <p:cNvPr id="39" name="object 3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 spc="-5" dirty="0"/>
              <a:t>29</a:t>
            </a:fld>
            <a:endParaRPr spc="-5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2579" y="695198"/>
            <a:ext cx="247205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上讲主要内容</a:t>
            </a:r>
          </a:p>
        </p:txBody>
      </p:sp>
      <p:sp>
        <p:nvSpPr>
          <p:cNvPr id="3" name="object 3"/>
          <p:cNvSpPr/>
          <p:nvPr/>
        </p:nvSpPr>
        <p:spPr>
          <a:xfrm>
            <a:off x="2158631" y="1924178"/>
            <a:ext cx="212597" cy="2255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158631" y="2714625"/>
            <a:ext cx="212597" cy="2209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158631" y="3552825"/>
            <a:ext cx="212597" cy="2209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158631" y="4391025"/>
            <a:ext cx="212597" cy="22097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491873" y="1724025"/>
            <a:ext cx="3694429" cy="389016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latin typeface="宋体"/>
                <a:cs typeface="宋体"/>
              </a:rPr>
              <a:t>分组密码的介绍</a:t>
            </a:r>
            <a:endParaRPr sz="2800" dirty="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8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800" b="1" spc="-5" dirty="0">
                <a:latin typeface="Arial"/>
                <a:cs typeface="Arial"/>
              </a:rPr>
              <a:t>DES</a:t>
            </a:r>
            <a:r>
              <a:rPr sz="2800" b="1" spc="-10" dirty="0">
                <a:latin typeface="宋体"/>
                <a:cs typeface="宋体"/>
              </a:rPr>
              <a:t>密码算法</a:t>
            </a:r>
            <a:endParaRPr sz="2800" dirty="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8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800" b="1" spc="-5" dirty="0" err="1">
                <a:latin typeface="Arial"/>
                <a:cs typeface="Arial"/>
              </a:rPr>
              <a:t>AES</a:t>
            </a:r>
            <a:r>
              <a:rPr sz="2800" b="1" spc="-10" dirty="0" err="1">
                <a:latin typeface="宋体"/>
                <a:cs typeface="宋体"/>
              </a:rPr>
              <a:t>密码算法</a:t>
            </a:r>
            <a:endParaRPr lang="en-US" altLang="zh-CN" sz="2800" b="1" spc="-10" dirty="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endParaRPr sz="2800" dirty="0">
              <a:latin typeface="宋体"/>
              <a:cs typeface="宋体"/>
            </a:endParaRPr>
          </a:p>
          <a:p>
            <a:pPr marL="12700">
              <a:spcBef>
                <a:spcPts val="5"/>
              </a:spcBef>
            </a:pPr>
            <a:r>
              <a:rPr lang="en-US" sz="2800" b="1" spc="-5" dirty="0">
                <a:latin typeface="Arial"/>
                <a:cs typeface="Arial"/>
              </a:rPr>
              <a:t>SM</a:t>
            </a:r>
            <a:r>
              <a:rPr lang="en-US" altLang="zh-CN" sz="2800" b="1" spc="-5" dirty="0">
                <a:latin typeface="Arial"/>
                <a:cs typeface="Arial"/>
              </a:rPr>
              <a:t>4</a:t>
            </a:r>
            <a:r>
              <a:rPr lang="zh-CN" altLang="en-US" sz="2800" b="1" spc="-5" dirty="0">
                <a:latin typeface="Arial"/>
                <a:cs typeface="Arial"/>
              </a:rPr>
              <a:t>密码算法</a:t>
            </a:r>
            <a:endParaRPr lang="en-US" altLang="zh-CN" sz="2800" b="1" spc="-5" dirty="0">
              <a:latin typeface="Arial"/>
              <a:cs typeface="Arial"/>
            </a:endParaRPr>
          </a:p>
          <a:p>
            <a:pPr marL="12700">
              <a:spcBef>
                <a:spcPts val="5"/>
              </a:spcBef>
            </a:pPr>
            <a:endParaRPr sz="2800" b="1" spc="-5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800" b="1" spc="-5" dirty="0">
                <a:latin typeface="宋体"/>
                <a:cs typeface="宋体"/>
              </a:rPr>
              <a:t>分组密码的操作方式</a:t>
            </a:r>
            <a:endParaRPr sz="2800" dirty="0">
              <a:latin typeface="宋体"/>
              <a:cs typeface="宋体"/>
            </a:endParaRPr>
          </a:p>
        </p:txBody>
      </p:sp>
      <p:sp>
        <p:nvSpPr>
          <p:cNvPr id="8" name="object 6">
            <a:extLst>
              <a:ext uri="{FF2B5EF4-FFF2-40B4-BE49-F238E27FC236}">
                <a16:creationId xmlns:a16="http://schemas.microsoft.com/office/drawing/2014/main" id="{B0326107-6E82-4AFB-9992-EAA3FCA55ED2}"/>
              </a:ext>
            </a:extLst>
          </p:cNvPr>
          <p:cNvSpPr/>
          <p:nvPr/>
        </p:nvSpPr>
        <p:spPr>
          <a:xfrm>
            <a:off x="2146300" y="5305425"/>
            <a:ext cx="212597" cy="22097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2579" y="678434"/>
            <a:ext cx="2454910" cy="544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spc="-5" dirty="0">
                <a:latin typeface="Arial"/>
                <a:cs typeface="Arial"/>
              </a:rPr>
              <a:t>Pless</a:t>
            </a:r>
            <a:r>
              <a:rPr sz="3400" spc="-5" dirty="0"/>
              <a:t>生成器</a:t>
            </a:r>
            <a:endParaRPr sz="34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616329" y="2067688"/>
            <a:ext cx="1096010" cy="2355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249554" algn="l"/>
                <a:tab pos="492125" algn="l"/>
                <a:tab pos="743585" algn="l"/>
                <a:tab pos="995044" algn="l"/>
              </a:tabLst>
            </a:pPr>
            <a:r>
              <a:rPr sz="1350" spc="10" dirty="0">
                <a:latin typeface="Times New Roman"/>
                <a:cs typeface="Times New Roman"/>
              </a:rPr>
              <a:t>0	1	2	3	4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55204" y="3286888"/>
            <a:ext cx="1002030" cy="2355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445770" algn="l"/>
                <a:tab pos="673100" algn="l"/>
                <a:tab pos="901065" algn="l"/>
              </a:tabLst>
            </a:pPr>
            <a:r>
              <a:rPr sz="1350" spc="10" dirty="0">
                <a:latin typeface="Times New Roman"/>
                <a:cs typeface="Times New Roman"/>
              </a:rPr>
              <a:t>0  </a:t>
            </a:r>
            <a:r>
              <a:rPr sz="1350" spc="-25" dirty="0">
                <a:latin typeface="Times New Roman"/>
                <a:cs typeface="Times New Roman"/>
              </a:rPr>
              <a:t> </a:t>
            </a:r>
            <a:r>
              <a:rPr sz="1350" spc="10" dirty="0">
                <a:latin typeface="Times New Roman"/>
                <a:cs typeface="Times New Roman"/>
              </a:rPr>
              <a:t>1</a:t>
            </a:r>
            <a:r>
              <a:rPr sz="1350" dirty="0">
                <a:latin typeface="Times New Roman"/>
                <a:cs typeface="Times New Roman"/>
              </a:rPr>
              <a:t>	</a:t>
            </a:r>
            <a:r>
              <a:rPr sz="1350" spc="10" dirty="0">
                <a:latin typeface="Times New Roman"/>
                <a:cs typeface="Times New Roman"/>
              </a:rPr>
              <a:t>2</a:t>
            </a:r>
            <a:r>
              <a:rPr sz="1350" dirty="0">
                <a:latin typeface="Times New Roman"/>
                <a:cs typeface="Times New Roman"/>
              </a:rPr>
              <a:t>	</a:t>
            </a:r>
            <a:r>
              <a:rPr sz="1350" spc="10" dirty="0">
                <a:latin typeface="Times New Roman"/>
                <a:cs typeface="Times New Roman"/>
              </a:rPr>
              <a:t>3</a:t>
            </a:r>
            <a:r>
              <a:rPr sz="1350" dirty="0">
                <a:latin typeface="Times New Roman"/>
                <a:cs typeface="Times New Roman"/>
              </a:rPr>
              <a:t>	</a:t>
            </a:r>
            <a:r>
              <a:rPr sz="1350" spc="10" dirty="0">
                <a:latin typeface="Times New Roman"/>
                <a:cs typeface="Times New Roman"/>
              </a:rPr>
              <a:t>4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17936" y="4658488"/>
            <a:ext cx="1002030" cy="2355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445770" algn="l"/>
                <a:tab pos="673100" algn="l"/>
                <a:tab pos="901065" algn="l"/>
              </a:tabLst>
            </a:pPr>
            <a:r>
              <a:rPr sz="1350" spc="10" dirty="0">
                <a:latin typeface="Times New Roman"/>
                <a:cs typeface="Times New Roman"/>
              </a:rPr>
              <a:t>0  </a:t>
            </a:r>
            <a:r>
              <a:rPr sz="1350" spc="-25" dirty="0">
                <a:latin typeface="Times New Roman"/>
                <a:cs typeface="Times New Roman"/>
              </a:rPr>
              <a:t> </a:t>
            </a:r>
            <a:r>
              <a:rPr sz="1350" spc="10" dirty="0">
                <a:latin typeface="Times New Roman"/>
                <a:cs typeface="Times New Roman"/>
              </a:rPr>
              <a:t>1</a:t>
            </a:r>
            <a:r>
              <a:rPr sz="1350" dirty="0">
                <a:latin typeface="Times New Roman"/>
                <a:cs typeface="Times New Roman"/>
              </a:rPr>
              <a:t>	</a:t>
            </a:r>
            <a:r>
              <a:rPr sz="1350" spc="10" dirty="0">
                <a:latin typeface="Times New Roman"/>
                <a:cs typeface="Times New Roman"/>
              </a:rPr>
              <a:t>2</a:t>
            </a:r>
            <a:r>
              <a:rPr sz="1350" dirty="0">
                <a:latin typeface="Times New Roman"/>
                <a:cs typeface="Times New Roman"/>
              </a:rPr>
              <a:t>	</a:t>
            </a:r>
            <a:r>
              <a:rPr sz="1350" spc="10" dirty="0">
                <a:latin typeface="Times New Roman"/>
                <a:cs typeface="Times New Roman"/>
              </a:rPr>
              <a:t>3</a:t>
            </a:r>
            <a:r>
              <a:rPr sz="1350" dirty="0">
                <a:latin typeface="Times New Roman"/>
                <a:cs typeface="Times New Roman"/>
              </a:rPr>
              <a:t>	</a:t>
            </a:r>
            <a:r>
              <a:rPr sz="1350" spc="10" dirty="0">
                <a:latin typeface="Times New Roman"/>
                <a:cs typeface="Times New Roman"/>
              </a:rPr>
              <a:t>4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146439" y="1644395"/>
            <a:ext cx="1219199" cy="457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141867" y="1639823"/>
            <a:ext cx="1229360" cy="467359"/>
          </a:xfrm>
          <a:custGeom>
            <a:avLst/>
            <a:gdLst/>
            <a:ahLst/>
            <a:cxnLst/>
            <a:rect l="l" t="t" r="r" b="b"/>
            <a:pathLst>
              <a:path w="1229360" h="467360">
                <a:moveTo>
                  <a:pt x="1229106" y="467105"/>
                </a:moveTo>
                <a:lnTo>
                  <a:pt x="1229106" y="0"/>
                </a:lnTo>
                <a:lnTo>
                  <a:pt x="0" y="0"/>
                </a:lnTo>
                <a:lnTo>
                  <a:pt x="0" y="467106"/>
                </a:lnTo>
                <a:lnTo>
                  <a:pt x="4572" y="467106"/>
                </a:lnTo>
                <a:lnTo>
                  <a:pt x="4571" y="9906"/>
                </a:lnTo>
                <a:lnTo>
                  <a:pt x="9906" y="4571"/>
                </a:lnTo>
                <a:lnTo>
                  <a:pt x="9906" y="9906"/>
                </a:lnTo>
                <a:lnTo>
                  <a:pt x="1219200" y="9905"/>
                </a:lnTo>
                <a:lnTo>
                  <a:pt x="1219200" y="4571"/>
                </a:lnTo>
                <a:lnTo>
                  <a:pt x="1223772" y="9905"/>
                </a:lnTo>
                <a:lnTo>
                  <a:pt x="1223772" y="467105"/>
                </a:lnTo>
                <a:lnTo>
                  <a:pt x="1229106" y="467105"/>
                </a:lnTo>
                <a:close/>
              </a:path>
              <a:path w="1229360" h="467360">
                <a:moveTo>
                  <a:pt x="9906" y="9906"/>
                </a:moveTo>
                <a:lnTo>
                  <a:pt x="9906" y="4571"/>
                </a:lnTo>
                <a:lnTo>
                  <a:pt x="4571" y="9906"/>
                </a:lnTo>
                <a:lnTo>
                  <a:pt x="9906" y="9906"/>
                </a:lnTo>
                <a:close/>
              </a:path>
              <a:path w="1229360" h="467360">
                <a:moveTo>
                  <a:pt x="9906" y="457200"/>
                </a:moveTo>
                <a:lnTo>
                  <a:pt x="9906" y="9906"/>
                </a:lnTo>
                <a:lnTo>
                  <a:pt x="4571" y="9906"/>
                </a:lnTo>
                <a:lnTo>
                  <a:pt x="4571" y="457200"/>
                </a:lnTo>
                <a:lnTo>
                  <a:pt x="9906" y="457200"/>
                </a:lnTo>
                <a:close/>
              </a:path>
              <a:path w="1229360" h="467360">
                <a:moveTo>
                  <a:pt x="1223772" y="457199"/>
                </a:moveTo>
                <a:lnTo>
                  <a:pt x="4571" y="457200"/>
                </a:lnTo>
                <a:lnTo>
                  <a:pt x="9906" y="461771"/>
                </a:lnTo>
                <a:lnTo>
                  <a:pt x="9906" y="467106"/>
                </a:lnTo>
                <a:lnTo>
                  <a:pt x="1219200" y="467105"/>
                </a:lnTo>
                <a:lnTo>
                  <a:pt x="1219200" y="461771"/>
                </a:lnTo>
                <a:lnTo>
                  <a:pt x="1223772" y="457199"/>
                </a:lnTo>
                <a:close/>
              </a:path>
              <a:path w="1229360" h="467360">
                <a:moveTo>
                  <a:pt x="9906" y="467106"/>
                </a:moveTo>
                <a:lnTo>
                  <a:pt x="9906" y="461771"/>
                </a:lnTo>
                <a:lnTo>
                  <a:pt x="4571" y="457200"/>
                </a:lnTo>
                <a:lnTo>
                  <a:pt x="4572" y="467106"/>
                </a:lnTo>
                <a:lnTo>
                  <a:pt x="9906" y="467106"/>
                </a:lnTo>
                <a:close/>
              </a:path>
              <a:path w="1229360" h="467360">
                <a:moveTo>
                  <a:pt x="1223772" y="9905"/>
                </a:moveTo>
                <a:lnTo>
                  <a:pt x="1219200" y="4571"/>
                </a:lnTo>
                <a:lnTo>
                  <a:pt x="1219200" y="9905"/>
                </a:lnTo>
                <a:lnTo>
                  <a:pt x="1223772" y="9905"/>
                </a:lnTo>
                <a:close/>
              </a:path>
              <a:path w="1229360" h="467360">
                <a:moveTo>
                  <a:pt x="1223772" y="457199"/>
                </a:moveTo>
                <a:lnTo>
                  <a:pt x="1223772" y="9905"/>
                </a:lnTo>
                <a:lnTo>
                  <a:pt x="1219200" y="9905"/>
                </a:lnTo>
                <a:lnTo>
                  <a:pt x="1219200" y="457199"/>
                </a:lnTo>
                <a:lnTo>
                  <a:pt x="1223772" y="457199"/>
                </a:lnTo>
                <a:close/>
              </a:path>
              <a:path w="1229360" h="467360">
                <a:moveTo>
                  <a:pt x="1223772" y="467105"/>
                </a:moveTo>
                <a:lnTo>
                  <a:pt x="1223772" y="457199"/>
                </a:lnTo>
                <a:lnTo>
                  <a:pt x="1219200" y="461771"/>
                </a:lnTo>
                <a:lnTo>
                  <a:pt x="1219200" y="467105"/>
                </a:lnTo>
                <a:lnTo>
                  <a:pt x="1223772" y="4671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269369" y="1669034"/>
            <a:ext cx="9734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LFSR1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146439" y="2330195"/>
            <a:ext cx="1219199" cy="457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141867" y="2325623"/>
            <a:ext cx="1229360" cy="467359"/>
          </a:xfrm>
          <a:custGeom>
            <a:avLst/>
            <a:gdLst/>
            <a:ahLst/>
            <a:cxnLst/>
            <a:rect l="l" t="t" r="r" b="b"/>
            <a:pathLst>
              <a:path w="1229360" h="467360">
                <a:moveTo>
                  <a:pt x="1229106" y="467105"/>
                </a:moveTo>
                <a:lnTo>
                  <a:pt x="1229106" y="0"/>
                </a:lnTo>
                <a:lnTo>
                  <a:pt x="0" y="0"/>
                </a:lnTo>
                <a:lnTo>
                  <a:pt x="0" y="467106"/>
                </a:lnTo>
                <a:lnTo>
                  <a:pt x="4572" y="467106"/>
                </a:lnTo>
                <a:lnTo>
                  <a:pt x="4571" y="9906"/>
                </a:lnTo>
                <a:lnTo>
                  <a:pt x="9906" y="4571"/>
                </a:lnTo>
                <a:lnTo>
                  <a:pt x="9906" y="9906"/>
                </a:lnTo>
                <a:lnTo>
                  <a:pt x="1219200" y="9905"/>
                </a:lnTo>
                <a:lnTo>
                  <a:pt x="1219200" y="4571"/>
                </a:lnTo>
                <a:lnTo>
                  <a:pt x="1223772" y="9905"/>
                </a:lnTo>
                <a:lnTo>
                  <a:pt x="1223772" y="467105"/>
                </a:lnTo>
                <a:lnTo>
                  <a:pt x="1229106" y="467105"/>
                </a:lnTo>
                <a:close/>
              </a:path>
              <a:path w="1229360" h="467360">
                <a:moveTo>
                  <a:pt x="9906" y="9906"/>
                </a:moveTo>
                <a:lnTo>
                  <a:pt x="9906" y="4571"/>
                </a:lnTo>
                <a:lnTo>
                  <a:pt x="4571" y="9906"/>
                </a:lnTo>
                <a:lnTo>
                  <a:pt x="9906" y="9906"/>
                </a:lnTo>
                <a:close/>
              </a:path>
              <a:path w="1229360" h="467360">
                <a:moveTo>
                  <a:pt x="9906" y="457200"/>
                </a:moveTo>
                <a:lnTo>
                  <a:pt x="9906" y="9906"/>
                </a:lnTo>
                <a:lnTo>
                  <a:pt x="4571" y="9906"/>
                </a:lnTo>
                <a:lnTo>
                  <a:pt x="4571" y="457200"/>
                </a:lnTo>
                <a:lnTo>
                  <a:pt x="9906" y="457200"/>
                </a:lnTo>
                <a:close/>
              </a:path>
              <a:path w="1229360" h="467360">
                <a:moveTo>
                  <a:pt x="1223772" y="457199"/>
                </a:moveTo>
                <a:lnTo>
                  <a:pt x="4571" y="457200"/>
                </a:lnTo>
                <a:lnTo>
                  <a:pt x="9906" y="461771"/>
                </a:lnTo>
                <a:lnTo>
                  <a:pt x="9906" y="467106"/>
                </a:lnTo>
                <a:lnTo>
                  <a:pt x="1219200" y="467105"/>
                </a:lnTo>
                <a:lnTo>
                  <a:pt x="1219200" y="461771"/>
                </a:lnTo>
                <a:lnTo>
                  <a:pt x="1223772" y="457199"/>
                </a:lnTo>
                <a:close/>
              </a:path>
              <a:path w="1229360" h="467360">
                <a:moveTo>
                  <a:pt x="9906" y="467106"/>
                </a:moveTo>
                <a:lnTo>
                  <a:pt x="9906" y="461771"/>
                </a:lnTo>
                <a:lnTo>
                  <a:pt x="4571" y="457200"/>
                </a:lnTo>
                <a:lnTo>
                  <a:pt x="4572" y="467106"/>
                </a:lnTo>
                <a:lnTo>
                  <a:pt x="9906" y="467106"/>
                </a:lnTo>
                <a:close/>
              </a:path>
              <a:path w="1229360" h="467360">
                <a:moveTo>
                  <a:pt x="1223772" y="9905"/>
                </a:moveTo>
                <a:lnTo>
                  <a:pt x="1219200" y="4571"/>
                </a:lnTo>
                <a:lnTo>
                  <a:pt x="1219200" y="9905"/>
                </a:lnTo>
                <a:lnTo>
                  <a:pt x="1223772" y="9905"/>
                </a:lnTo>
                <a:close/>
              </a:path>
              <a:path w="1229360" h="467360">
                <a:moveTo>
                  <a:pt x="1223772" y="457199"/>
                </a:moveTo>
                <a:lnTo>
                  <a:pt x="1223772" y="9905"/>
                </a:lnTo>
                <a:lnTo>
                  <a:pt x="1219200" y="9905"/>
                </a:lnTo>
                <a:lnTo>
                  <a:pt x="1219200" y="457199"/>
                </a:lnTo>
                <a:lnTo>
                  <a:pt x="1223772" y="457199"/>
                </a:lnTo>
                <a:close/>
              </a:path>
              <a:path w="1229360" h="467360">
                <a:moveTo>
                  <a:pt x="1223772" y="467105"/>
                </a:moveTo>
                <a:lnTo>
                  <a:pt x="1223772" y="457199"/>
                </a:lnTo>
                <a:lnTo>
                  <a:pt x="1219200" y="461771"/>
                </a:lnTo>
                <a:lnTo>
                  <a:pt x="1219200" y="467105"/>
                </a:lnTo>
                <a:lnTo>
                  <a:pt x="1223772" y="4671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365639" y="1809750"/>
            <a:ext cx="609600" cy="127635"/>
          </a:xfrm>
          <a:custGeom>
            <a:avLst/>
            <a:gdLst/>
            <a:ahLst/>
            <a:cxnLst/>
            <a:rect l="l" t="t" r="r" b="b"/>
            <a:pathLst>
              <a:path w="609600" h="127635">
                <a:moveTo>
                  <a:pt x="495300" y="74675"/>
                </a:moveTo>
                <a:lnTo>
                  <a:pt x="495300" y="52577"/>
                </a:lnTo>
                <a:lnTo>
                  <a:pt x="0" y="52577"/>
                </a:lnTo>
                <a:lnTo>
                  <a:pt x="0" y="74675"/>
                </a:lnTo>
                <a:lnTo>
                  <a:pt x="495300" y="74675"/>
                </a:lnTo>
                <a:close/>
              </a:path>
              <a:path w="609600" h="127635">
                <a:moveTo>
                  <a:pt x="609600" y="63245"/>
                </a:moveTo>
                <a:lnTo>
                  <a:pt x="483107" y="0"/>
                </a:lnTo>
                <a:lnTo>
                  <a:pt x="483107" y="52577"/>
                </a:lnTo>
                <a:lnTo>
                  <a:pt x="495300" y="52577"/>
                </a:lnTo>
                <a:lnTo>
                  <a:pt x="495300" y="121084"/>
                </a:lnTo>
                <a:lnTo>
                  <a:pt x="609600" y="63245"/>
                </a:lnTo>
                <a:close/>
              </a:path>
              <a:path w="609600" h="127635">
                <a:moveTo>
                  <a:pt x="495300" y="121084"/>
                </a:moveTo>
                <a:lnTo>
                  <a:pt x="495300" y="74675"/>
                </a:lnTo>
                <a:lnTo>
                  <a:pt x="483107" y="74675"/>
                </a:lnTo>
                <a:lnTo>
                  <a:pt x="483107" y="127253"/>
                </a:lnTo>
                <a:lnTo>
                  <a:pt x="495300" y="1210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365639" y="2495550"/>
            <a:ext cx="609600" cy="127635"/>
          </a:xfrm>
          <a:custGeom>
            <a:avLst/>
            <a:gdLst/>
            <a:ahLst/>
            <a:cxnLst/>
            <a:rect l="l" t="t" r="r" b="b"/>
            <a:pathLst>
              <a:path w="609600" h="127635">
                <a:moveTo>
                  <a:pt x="495300" y="74675"/>
                </a:moveTo>
                <a:lnTo>
                  <a:pt x="495300" y="52577"/>
                </a:lnTo>
                <a:lnTo>
                  <a:pt x="0" y="52577"/>
                </a:lnTo>
                <a:lnTo>
                  <a:pt x="0" y="74675"/>
                </a:lnTo>
                <a:lnTo>
                  <a:pt x="495300" y="74675"/>
                </a:lnTo>
                <a:close/>
              </a:path>
              <a:path w="609600" h="127635">
                <a:moveTo>
                  <a:pt x="609600" y="63245"/>
                </a:moveTo>
                <a:lnTo>
                  <a:pt x="483107" y="0"/>
                </a:lnTo>
                <a:lnTo>
                  <a:pt x="483107" y="52577"/>
                </a:lnTo>
                <a:lnTo>
                  <a:pt x="495300" y="52577"/>
                </a:lnTo>
                <a:lnTo>
                  <a:pt x="495300" y="121084"/>
                </a:lnTo>
                <a:lnTo>
                  <a:pt x="609600" y="63245"/>
                </a:lnTo>
                <a:close/>
              </a:path>
              <a:path w="609600" h="127635">
                <a:moveTo>
                  <a:pt x="495300" y="121084"/>
                </a:moveTo>
                <a:lnTo>
                  <a:pt x="495300" y="74675"/>
                </a:lnTo>
                <a:lnTo>
                  <a:pt x="483107" y="74675"/>
                </a:lnTo>
                <a:lnTo>
                  <a:pt x="483107" y="127253"/>
                </a:lnTo>
                <a:lnTo>
                  <a:pt x="495300" y="1210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975239" y="1644395"/>
            <a:ext cx="457200" cy="1143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70667" y="1639823"/>
            <a:ext cx="467359" cy="1153160"/>
          </a:xfrm>
          <a:custGeom>
            <a:avLst/>
            <a:gdLst/>
            <a:ahLst/>
            <a:cxnLst/>
            <a:rect l="l" t="t" r="r" b="b"/>
            <a:pathLst>
              <a:path w="467360" h="1153160">
                <a:moveTo>
                  <a:pt x="467106" y="1152905"/>
                </a:moveTo>
                <a:lnTo>
                  <a:pt x="467106" y="0"/>
                </a:lnTo>
                <a:lnTo>
                  <a:pt x="0" y="0"/>
                </a:lnTo>
                <a:lnTo>
                  <a:pt x="0" y="1152905"/>
                </a:lnTo>
                <a:lnTo>
                  <a:pt x="4572" y="1152905"/>
                </a:lnTo>
                <a:lnTo>
                  <a:pt x="4572" y="9905"/>
                </a:lnTo>
                <a:lnTo>
                  <a:pt x="9905" y="4571"/>
                </a:lnTo>
                <a:lnTo>
                  <a:pt x="9905" y="9905"/>
                </a:lnTo>
                <a:lnTo>
                  <a:pt x="457200" y="9905"/>
                </a:lnTo>
                <a:lnTo>
                  <a:pt x="457200" y="4571"/>
                </a:lnTo>
                <a:lnTo>
                  <a:pt x="461772" y="9905"/>
                </a:lnTo>
                <a:lnTo>
                  <a:pt x="461772" y="1152905"/>
                </a:lnTo>
                <a:lnTo>
                  <a:pt x="467106" y="1152905"/>
                </a:lnTo>
                <a:close/>
              </a:path>
              <a:path w="467360" h="1153160">
                <a:moveTo>
                  <a:pt x="9905" y="9905"/>
                </a:moveTo>
                <a:lnTo>
                  <a:pt x="9905" y="4571"/>
                </a:lnTo>
                <a:lnTo>
                  <a:pt x="4572" y="9905"/>
                </a:lnTo>
                <a:lnTo>
                  <a:pt x="9905" y="9905"/>
                </a:lnTo>
                <a:close/>
              </a:path>
              <a:path w="467360" h="1153160">
                <a:moveTo>
                  <a:pt x="9905" y="1142999"/>
                </a:moveTo>
                <a:lnTo>
                  <a:pt x="9905" y="9905"/>
                </a:lnTo>
                <a:lnTo>
                  <a:pt x="4572" y="9905"/>
                </a:lnTo>
                <a:lnTo>
                  <a:pt x="4572" y="1142999"/>
                </a:lnTo>
                <a:lnTo>
                  <a:pt x="9905" y="1142999"/>
                </a:lnTo>
                <a:close/>
              </a:path>
              <a:path w="467360" h="1153160">
                <a:moveTo>
                  <a:pt x="461772" y="1142999"/>
                </a:moveTo>
                <a:lnTo>
                  <a:pt x="4572" y="1142999"/>
                </a:lnTo>
                <a:lnTo>
                  <a:pt x="9905" y="1147571"/>
                </a:lnTo>
                <a:lnTo>
                  <a:pt x="9905" y="1152905"/>
                </a:lnTo>
                <a:lnTo>
                  <a:pt x="457200" y="1152905"/>
                </a:lnTo>
                <a:lnTo>
                  <a:pt x="457200" y="1147571"/>
                </a:lnTo>
                <a:lnTo>
                  <a:pt x="461772" y="1142999"/>
                </a:lnTo>
                <a:close/>
              </a:path>
              <a:path w="467360" h="1153160">
                <a:moveTo>
                  <a:pt x="9905" y="1152905"/>
                </a:moveTo>
                <a:lnTo>
                  <a:pt x="9905" y="1147571"/>
                </a:lnTo>
                <a:lnTo>
                  <a:pt x="4572" y="1142999"/>
                </a:lnTo>
                <a:lnTo>
                  <a:pt x="4572" y="1152905"/>
                </a:lnTo>
                <a:lnTo>
                  <a:pt x="9905" y="1152905"/>
                </a:lnTo>
                <a:close/>
              </a:path>
              <a:path w="467360" h="1153160">
                <a:moveTo>
                  <a:pt x="461772" y="9905"/>
                </a:moveTo>
                <a:lnTo>
                  <a:pt x="457200" y="4571"/>
                </a:lnTo>
                <a:lnTo>
                  <a:pt x="457200" y="9905"/>
                </a:lnTo>
                <a:lnTo>
                  <a:pt x="461772" y="9905"/>
                </a:lnTo>
                <a:close/>
              </a:path>
              <a:path w="467360" h="1153160">
                <a:moveTo>
                  <a:pt x="461772" y="1142999"/>
                </a:moveTo>
                <a:lnTo>
                  <a:pt x="461772" y="9905"/>
                </a:lnTo>
                <a:lnTo>
                  <a:pt x="457200" y="9905"/>
                </a:lnTo>
                <a:lnTo>
                  <a:pt x="457200" y="1142999"/>
                </a:lnTo>
                <a:lnTo>
                  <a:pt x="461772" y="1142999"/>
                </a:lnTo>
                <a:close/>
              </a:path>
              <a:path w="467360" h="1153160">
                <a:moveTo>
                  <a:pt x="461772" y="1152905"/>
                </a:moveTo>
                <a:lnTo>
                  <a:pt x="461772" y="1142999"/>
                </a:lnTo>
                <a:lnTo>
                  <a:pt x="457200" y="1147571"/>
                </a:lnTo>
                <a:lnTo>
                  <a:pt x="457200" y="1152905"/>
                </a:lnTo>
                <a:lnTo>
                  <a:pt x="461772" y="11529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4114933" y="1862582"/>
            <a:ext cx="15062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16865" algn="l"/>
              </a:tabLst>
            </a:pPr>
            <a:r>
              <a:rPr sz="3600" baseline="39351" dirty="0">
                <a:latin typeface="Arial"/>
                <a:cs typeface="Arial"/>
              </a:rPr>
              <a:t>J	</a:t>
            </a:r>
            <a:r>
              <a:rPr sz="2400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350" i="1" u="heavy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 a a a</a:t>
            </a:r>
            <a:r>
              <a:rPr sz="2350" i="1" u="heavy" spc="-7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350" i="1" u="heavy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</a:t>
            </a:r>
            <a:endParaRPr sz="23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089025" y="2377694"/>
            <a:ext cx="2292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K</a:t>
            </a:r>
            <a:endParaRPr sz="24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146439" y="5530596"/>
            <a:ext cx="1219200" cy="4572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141867" y="5526023"/>
            <a:ext cx="1229360" cy="467359"/>
          </a:xfrm>
          <a:custGeom>
            <a:avLst/>
            <a:gdLst/>
            <a:ahLst/>
            <a:cxnLst/>
            <a:rect l="l" t="t" r="r" b="b"/>
            <a:pathLst>
              <a:path w="1229360" h="467360">
                <a:moveTo>
                  <a:pt x="1229106" y="467105"/>
                </a:moveTo>
                <a:lnTo>
                  <a:pt x="1229106" y="0"/>
                </a:lnTo>
                <a:lnTo>
                  <a:pt x="0" y="0"/>
                </a:lnTo>
                <a:lnTo>
                  <a:pt x="0" y="467105"/>
                </a:lnTo>
                <a:lnTo>
                  <a:pt x="4571" y="467105"/>
                </a:lnTo>
                <a:lnTo>
                  <a:pt x="4571" y="9905"/>
                </a:lnTo>
                <a:lnTo>
                  <a:pt x="9906" y="4572"/>
                </a:lnTo>
                <a:lnTo>
                  <a:pt x="9906" y="9905"/>
                </a:lnTo>
                <a:lnTo>
                  <a:pt x="1219199" y="9905"/>
                </a:lnTo>
                <a:lnTo>
                  <a:pt x="1219199" y="4572"/>
                </a:lnTo>
                <a:lnTo>
                  <a:pt x="1223771" y="9905"/>
                </a:lnTo>
                <a:lnTo>
                  <a:pt x="1223772" y="467105"/>
                </a:lnTo>
                <a:lnTo>
                  <a:pt x="1229106" y="467105"/>
                </a:lnTo>
                <a:close/>
              </a:path>
              <a:path w="1229360" h="467360">
                <a:moveTo>
                  <a:pt x="9906" y="9905"/>
                </a:moveTo>
                <a:lnTo>
                  <a:pt x="9906" y="4572"/>
                </a:lnTo>
                <a:lnTo>
                  <a:pt x="4571" y="9905"/>
                </a:lnTo>
                <a:lnTo>
                  <a:pt x="9906" y="9905"/>
                </a:lnTo>
                <a:close/>
              </a:path>
              <a:path w="1229360" h="467360">
                <a:moveTo>
                  <a:pt x="9906" y="457200"/>
                </a:moveTo>
                <a:lnTo>
                  <a:pt x="9906" y="9905"/>
                </a:lnTo>
                <a:lnTo>
                  <a:pt x="4571" y="9905"/>
                </a:lnTo>
                <a:lnTo>
                  <a:pt x="4571" y="457200"/>
                </a:lnTo>
                <a:lnTo>
                  <a:pt x="9906" y="457200"/>
                </a:lnTo>
                <a:close/>
              </a:path>
              <a:path w="1229360" h="467360">
                <a:moveTo>
                  <a:pt x="1223772" y="457200"/>
                </a:moveTo>
                <a:lnTo>
                  <a:pt x="4571" y="457200"/>
                </a:lnTo>
                <a:lnTo>
                  <a:pt x="9906" y="461772"/>
                </a:lnTo>
                <a:lnTo>
                  <a:pt x="9906" y="467105"/>
                </a:lnTo>
                <a:lnTo>
                  <a:pt x="1219200" y="467105"/>
                </a:lnTo>
                <a:lnTo>
                  <a:pt x="1219200" y="461772"/>
                </a:lnTo>
                <a:lnTo>
                  <a:pt x="1223772" y="457200"/>
                </a:lnTo>
                <a:close/>
              </a:path>
              <a:path w="1229360" h="467360">
                <a:moveTo>
                  <a:pt x="9906" y="467105"/>
                </a:moveTo>
                <a:lnTo>
                  <a:pt x="9906" y="461772"/>
                </a:lnTo>
                <a:lnTo>
                  <a:pt x="4571" y="457200"/>
                </a:lnTo>
                <a:lnTo>
                  <a:pt x="4571" y="467105"/>
                </a:lnTo>
                <a:lnTo>
                  <a:pt x="9906" y="467105"/>
                </a:lnTo>
                <a:close/>
              </a:path>
              <a:path w="1229360" h="467360">
                <a:moveTo>
                  <a:pt x="1223771" y="9905"/>
                </a:moveTo>
                <a:lnTo>
                  <a:pt x="1219199" y="4572"/>
                </a:lnTo>
                <a:lnTo>
                  <a:pt x="1219199" y="9905"/>
                </a:lnTo>
                <a:lnTo>
                  <a:pt x="1223771" y="9905"/>
                </a:lnTo>
                <a:close/>
              </a:path>
              <a:path w="1229360" h="467360">
                <a:moveTo>
                  <a:pt x="1223772" y="457200"/>
                </a:moveTo>
                <a:lnTo>
                  <a:pt x="1223771" y="9905"/>
                </a:lnTo>
                <a:lnTo>
                  <a:pt x="1219199" y="9905"/>
                </a:lnTo>
                <a:lnTo>
                  <a:pt x="1219200" y="457200"/>
                </a:lnTo>
                <a:lnTo>
                  <a:pt x="1223772" y="457200"/>
                </a:lnTo>
                <a:close/>
              </a:path>
              <a:path w="1229360" h="467360">
                <a:moveTo>
                  <a:pt x="1223772" y="467105"/>
                </a:moveTo>
                <a:lnTo>
                  <a:pt x="1223772" y="457200"/>
                </a:lnTo>
                <a:lnTo>
                  <a:pt x="1219200" y="461772"/>
                </a:lnTo>
                <a:lnTo>
                  <a:pt x="1219200" y="467105"/>
                </a:lnTo>
                <a:lnTo>
                  <a:pt x="1223772" y="4671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146439" y="6216396"/>
            <a:ext cx="1219200" cy="4572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141867" y="6211823"/>
            <a:ext cx="1229360" cy="467359"/>
          </a:xfrm>
          <a:custGeom>
            <a:avLst/>
            <a:gdLst/>
            <a:ahLst/>
            <a:cxnLst/>
            <a:rect l="l" t="t" r="r" b="b"/>
            <a:pathLst>
              <a:path w="1229360" h="467359">
                <a:moveTo>
                  <a:pt x="1229106" y="467105"/>
                </a:moveTo>
                <a:lnTo>
                  <a:pt x="1229106" y="0"/>
                </a:lnTo>
                <a:lnTo>
                  <a:pt x="0" y="0"/>
                </a:lnTo>
                <a:lnTo>
                  <a:pt x="0" y="467105"/>
                </a:lnTo>
                <a:lnTo>
                  <a:pt x="4571" y="467105"/>
                </a:lnTo>
                <a:lnTo>
                  <a:pt x="4571" y="9905"/>
                </a:lnTo>
                <a:lnTo>
                  <a:pt x="9906" y="4572"/>
                </a:lnTo>
                <a:lnTo>
                  <a:pt x="9906" y="9905"/>
                </a:lnTo>
                <a:lnTo>
                  <a:pt x="1219200" y="9905"/>
                </a:lnTo>
                <a:lnTo>
                  <a:pt x="1219200" y="4572"/>
                </a:lnTo>
                <a:lnTo>
                  <a:pt x="1223772" y="9905"/>
                </a:lnTo>
                <a:lnTo>
                  <a:pt x="1223772" y="467105"/>
                </a:lnTo>
                <a:lnTo>
                  <a:pt x="1229106" y="467105"/>
                </a:lnTo>
                <a:close/>
              </a:path>
              <a:path w="1229360" h="467359">
                <a:moveTo>
                  <a:pt x="9906" y="9905"/>
                </a:moveTo>
                <a:lnTo>
                  <a:pt x="9906" y="4572"/>
                </a:lnTo>
                <a:lnTo>
                  <a:pt x="4571" y="9905"/>
                </a:lnTo>
                <a:lnTo>
                  <a:pt x="9906" y="9905"/>
                </a:lnTo>
                <a:close/>
              </a:path>
              <a:path w="1229360" h="467359">
                <a:moveTo>
                  <a:pt x="9906" y="457200"/>
                </a:moveTo>
                <a:lnTo>
                  <a:pt x="9906" y="9905"/>
                </a:lnTo>
                <a:lnTo>
                  <a:pt x="4571" y="9905"/>
                </a:lnTo>
                <a:lnTo>
                  <a:pt x="4571" y="457200"/>
                </a:lnTo>
                <a:lnTo>
                  <a:pt x="9906" y="457200"/>
                </a:lnTo>
                <a:close/>
              </a:path>
              <a:path w="1229360" h="467359">
                <a:moveTo>
                  <a:pt x="1223772" y="457200"/>
                </a:moveTo>
                <a:lnTo>
                  <a:pt x="4571" y="457200"/>
                </a:lnTo>
                <a:lnTo>
                  <a:pt x="9906" y="461772"/>
                </a:lnTo>
                <a:lnTo>
                  <a:pt x="9906" y="467105"/>
                </a:lnTo>
                <a:lnTo>
                  <a:pt x="1219200" y="467105"/>
                </a:lnTo>
                <a:lnTo>
                  <a:pt x="1219200" y="461772"/>
                </a:lnTo>
                <a:lnTo>
                  <a:pt x="1223772" y="457200"/>
                </a:lnTo>
                <a:close/>
              </a:path>
              <a:path w="1229360" h="467359">
                <a:moveTo>
                  <a:pt x="9906" y="467105"/>
                </a:moveTo>
                <a:lnTo>
                  <a:pt x="9906" y="461772"/>
                </a:lnTo>
                <a:lnTo>
                  <a:pt x="4571" y="457200"/>
                </a:lnTo>
                <a:lnTo>
                  <a:pt x="4571" y="467105"/>
                </a:lnTo>
                <a:lnTo>
                  <a:pt x="9906" y="467105"/>
                </a:lnTo>
                <a:close/>
              </a:path>
              <a:path w="1229360" h="467359">
                <a:moveTo>
                  <a:pt x="1223772" y="9905"/>
                </a:moveTo>
                <a:lnTo>
                  <a:pt x="1219200" y="4572"/>
                </a:lnTo>
                <a:lnTo>
                  <a:pt x="1219200" y="9905"/>
                </a:lnTo>
                <a:lnTo>
                  <a:pt x="1223772" y="9905"/>
                </a:lnTo>
                <a:close/>
              </a:path>
              <a:path w="1229360" h="467359">
                <a:moveTo>
                  <a:pt x="1223772" y="457200"/>
                </a:moveTo>
                <a:lnTo>
                  <a:pt x="1223772" y="9905"/>
                </a:lnTo>
                <a:lnTo>
                  <a:pt x="1219200" y="9905"/>
                </a:lnTo>
                <a:lnTo>
                  <a:pt x="1219200" y="457200"/>
                </a:lnTo>
                <a:lnTo>
                  <a:pt x="1223772" y="457200"/>
                </a:lnTo>
                <a:close/>
              </a:path>
              <a:path w="1229360" h="467359">
                <a:moveTo>
                  <a:pt x="1223772" y="467105"/>
                </a:moveTo>
                <a:lnTo>
                  <a:pt x="1223772" y="457200"/>
                </a:lnTo>
                <a:lnTo>
                  <a:pt x="1219200" y="461772"/>
                </a:lnTo>
                <a:lnTo>
                  <a:pt x="1219200" y="467105"/>
                </a:lnTo>
                <a:lnTo>
                  <a:pt x="1223772" y="4671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2269369" y="6241032"/>
            <a:ext cx="9734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LFSR8</a:t>
            </a:r>
            <a:endParaRPr sz="24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365639" y="5695950"/>
            <a:ext cx="609600" cy="127635"/>
          </a:xfrm>
          <a:custGeom>
            <a:avLst/>
            <a:gdLst/>
            <a:ahLst/>
            <a:cxnLst/>
            <a:rect l="l" t="t" r="r" b="b"/>
            <a:pathLst>
              <a:path w="609600" h="127635">
                <a:moveTo>
                  <a:pt x="495300" y="74675"/>
                </a:moveTo>
                <a:lnTo>
                  <a:pt x="495300" y="52577"/>
                </a:lnTo>
                <a:lnTo>
                  <a:pt x="0" y="52577"/>
                </a:lnTo>
                <a:lnTo>
                  <a:pt x="0" y="74675"/>
                </a:lnTo>
                <a:lnTo>
                  <a:pt x="495300" y="74675"/>
                </a:lnTo>
                <a:close/>
              </a:path>
              <a:path w="609600" h="127635">
                <a:moveTo>
                  <a:pt x="609600" y="63246"/>
                </a:moveTo>
                <a:lnTo>
                  <a:pt x="483107" y="0"/>
                </a:lnTo>
                <a:lnTo>
                  <a:pt x="483107" y="52577"/>
                </a:lnTo>
                <a:lnTo>
                  <a:pt x="495300" y="52577"/>
                </a:lnTo>
                <a:lnTo>
                  <a:pt x="495300" y="121084"/>
                </a:lnTo>
                <a:lnTo>
                  <a:pt x="609600" y="63246"/>
                </a:lnTo>
                <a:close/>
              </a:path>
              <a:path w="609600" h="127635">
                <a:moveTo>
                  <a:pt x="495300" y="121084"/>
                </a:moveTo>
                <a:lnTo>
                  <a:pt x="495300" y="74675"/>
                </a:lnTo>
                <a:lnTo>
                  <a:pt x="483107" y="74675"/>
                </a:lnTo>
                <a:lnTo>
                  <a:pt x="483107" y="127253"/>
                </a:lnTo>
                <a:lnTo>
                  <a:pt x="495300" y="1210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365639" y="6381750"/>
            <a:ext cx="609600" cy="127635"/>
          </a:xfrm>
          <a:custGeom>
            <a:avLst/>
            <a:gdLst/>
            <a:ahLst/>
            <a:cxnLst/>
            <a:rect l="l" t="t" r="r" b="b"/>
            <a:pathLst>
              <a:path w="609600" h="127634">
                <a:moveTo>
                  <a:pt x="495300" y="74675"/>
                </a:moveTo>
                <a:lnTo>
                  <a:pt x="495300" y="52577"/>
                </a:lnTo>
                <a:lnTo>
                  <a:pt x="0" y="52577"/>
                </a:lnTo>
                <a:lnTo>
                  <a:pt x="0" y="74675"/>
                </a:lnTo>
                <a:lnTo>
                  <a:pt x="495300" y="74675"/>
                </a:lnTo>
                <a:close/>
              </a:path>
              <a:path w="609600" h="127634">
                <a:moveTo>
                  <a:pt x="609600" y="63246"/>
                </a:moveTo>
                <a:lnTo>
                  <a:pt x="483107" y="0"/>
                </a:lnTo>
                <a:lnTo>
                  <a:pt x="483107" y="52577"/>
                </a:lnTo>
                <a:lnTo>
                  <a:pt x="495300" y="52577"/>
                </a:lnTo>
                <a:lnTo>
                  <a:pt x="495300" y="121084"/>
                </a:lnTo>
                <a:lnTo>
                  <a:pt x="609600" y="63246"/>
                </a:lnTo>
                <a:close/>
              </a:path>
              <a:path w="609600" h="127634">
                <a:moveTo>
                  <a:pt x="495300" y="121084"/>
                </a:moveTo>
                <a:lnTo>
                  <a:pt x="495300" y="74675"/>
                </a:lnTo>
                <a:lnTo>
                  <a:pt x="483107" y="74675"/>
                </a:lnTo>
                <a:lnTo>
                  <a:pt x="483107" y="127253"/>
                </a:lnTo>
                <a:lnTo>
                  <a:pt x="495300" y="1210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975239" y="5530596"/>
            <a:ext cx="457200" cy="1143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970667" y="5526023"/>
            <a:ext cx="467359" cy="1153160"/>
          </a:xfrm>
          <a:custGeom>
            <a:avLst/>
            <a:gdLst/>
            <a:ahLst/>
            <a:cxnLst/>
            <a:rect l="l" t="t" r="r" b="b"/>
            <a:pathLst>
              <a:path w="467360" h="1153159">
                <a:moveTo>
                  <a:pt x="467106" y="1152905"/>
                </a:moveTo>
                <a:lnTo>
                  <a:pt x="467106" y="0"/>
                </a:lnTo>
                <a:lnTo>
                  <a:pt x="0" y="0"/>
                </a:lnTo>
                <a:lnTo>
                  <a:pt x="0" y="1152905"/>
                </a:lnTo>
                <a:lnTo>
                  <a:pt x="4572" y="1152905"/>
                </a:lnTo>
                <a:lnTo>
                  <a:pt x="4572" y="9905"/>
                </a:lnTo>
                <a:lnTo>
                  <a:pt x="9905" y="4572"/>
                </a:lnTo>
                <a:lnTo>
                  <a:pt x="9905" y="9905"/>
                </a:lnTo>
                <a:lnTo>
                  <a:pt x="457200" y="9905"/>
                </a:lnTo>
                <a:lnTo>
                  <a:pt x="457200" y="4572"/>
                </a:lnTo>
                <a:lnTo>
                  <a:pt x="461772" y="9905"/>
                </a:lnTo>
                <a:lnTo>
                  <a:pt x="461772" y="1152905"/>
                </a:lnTo>
                <a:lnTo>
                  <a:pt x="467106" y="1152905"/>
                </a:lnTo>
                <a:close/>
              </a:path>
              <a:path w="467360" h="1153159">
                <a:moveTo>
                  <a:pt x="9905" y="9905"/>
                </a:moveTo>
                <a:lnTo>
                  <a:pt x="9905" y="4572"/>
                </a:lnTo>
                <a:lnTo>
                  <a:pt x="4572" y="9905"/>
                </a:lnTo>
                <a:lnTo>
                  <a:pt x="9905" y="9905"/>
                </a:lnTo>
                <a:close/>
              </a:path>
              <a:path w="467360" h="1153159">
                <a:moveTo>
                  <a:pt x="9906" y="1143000"/>
                </a:moveTo>
                <a:lnTo>
                  <a:pt x="9905" y="9905"/>
                </a:lnTo>
                <a:lnTo>
                  <a:pt x="4572" y="9905"/>
                </a:lnTo>
                <a:lnTo>
                  <a:pt x="4572" y="1143000"/>
                </a:lnTo>
                <a:lnTo>
                  <a:pt x="9906" y="1143000"/>
                </a:lnTo>
                <a:close/>
              </a:path>
              <a:path w="467360" h="1153159">
                <a:moveTo>
                  <a:pt x="461772" y="1143000"/>
                </a:moveTo>
                <a:lnTo>
                  <a:pt x="4572" y="1143000"/>
                </a:lnTo>
                <a:lnTo>
                  <a:pt x="9906" y="1147572"/>
                </a:lnTo>
                <a:lnTo>
                  <a:pt x="9906" y="1152905"/>
                </a:lnTo>
                <a:lnTo>
                  <a:pt x="457200" y="1152905"/>
                </a:lnTo>
                <a:lnTo>
                  <a:pt x="457200" y="1147572"/>
                </a:lnTo>
                <a:lnTo>
                  <a:pt x="461772" y="1143000"/>
                </a:lnTo>
                <a:close/>
              </a:path>
              <a:path w="467360" h="1153159">
                <a:moveTo>
                  <a:pt x="9906" y="1152905"/>
                </a:moveTo>
                <a:lnTo>
                  <a:pt x="9906" y="1147572"/>
                </a:lnTo>
                <a:lnTo>
                  <a:pt x="4572" y="1143000"/>
                </a:lnTo>
                <a:lnTo>
                  <a:pt x="4572" y="1152905"/>
                </a:lnTo>
                <a:lnTo>
                  <a:pt x="9906" y="1152905"/>
                </a:lnTo>
                <a:close/>
              </a:path>
              <a:path w="467360" h="1153159">
                <a:moveTo>
                  <a:pt x="461772" y="9905"/>
                </a:moveTo>
                <a:lnTo>
                  <a:pt x="457200" y="4572"/>
                </a:lnTo>
                <a:lnTo>
                  <a:pt x="457200" y="9905"/>
                </a:lnTo>
                <a:lnTo>
                  <a:pt x="461772" y="9905"/>
                </a:lnTo>
                <a:close/>
              </a:path>
              <a:path w="467360" h="1153159">
                <a:moveTo>
                  <a:pt x="461772" y="1143000"/>
                </a:moveTo>
                <a:lnTo>
                  <a:pt x="461772" y="9905"/>
                </a:lnTo>
                <a:lnTo>
                  <a:pt x="457200" y="9905"/>
                </a:lnTo>
                <a:lnTo>
                  <a:pt x="457200" y="1143000"/>
                </a:lnTo>
                <a:lnTo>
                  <a:pt x="461772" y="1143000"/>
                </a:lnTo>
                <a:close/>
              </a:path>
              <a:path w="467360" h="1153159">
                <a:moveTo>
                  <a:pt x="461772" y="1152905"/>
                </a:moveTo>
                <a:lnTo>
                  <a:pt x="461772" y="1143000"/>
                </a:lnTo>
                <a:lnTo>
                  <a:pt x="457200" y="1147572"/>
                </a:lnTo>
                <a:lnTo>
                  <a:pt x="457200" y="1152905"/>
                </a:lnTo>
                <a:lnTo>
                  <a:pt x="461772" y="11529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146439" y="2939795"/>
            <a:ext cx="1219199" cy="4572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141867" y="2935223"/>
            <a:ext cx="1229360" cy="467359"/>
          </a:xfrm>
          <a:custGeom>
            <a:avLst/>
            <a:gdLst/>
            <a:ahLst/>
            <a:cxnLst/>
            <a:rect l="l" t="t" r="r" b="b"/>
            <a:pathLst>
              <a:path w="1229360" h="467360">
                <a:moveTo>
                  <a:pt x="1229106" y="467106"/>
                </a:moveTo>
                <a:lnTo>
                  <a:pt x="1229106" y="0"/>
                </a:lnTo>
                <a:lnTo>
                  <a:pt x="0" y="0"/>
                </a:lnTo>
                <a:lnTo>
                  <a:pt x="0" y="467106"/>
                </a:lnTo>
                <a:lnTo>
                  <a:pt x="4572" y="467106"/>
                </a:lnTo>
                <a:lnTo>
                  <a:pt x="4571" y="9906"/>
                </a:lnTo>
                <a:lnTo>
                  <a:pt x="9906" y="4572"/>
                </a:lnTo>
                <a:lnTo>
                  <a:pt x="9906" y="9906"/>
                </a:lnTo>
                <a:lnTo>
                  <a:pt x="1219200" y="9906"/>
                </a:lnTo>
                <a:lnTo>
                  <a:pt x="1219200" y="4572"/>
                </a:lnTo>
                <a:lnTo>
                  <a:pt x="1223772" y="9906"/>
                </a:lnTo>
                <a:lnTo>
                  <a:pt x="1223772" y="467106"/>
                </a:lnTo>
                <a:lnTo>
                  <a:pt x="1229106" y="467106"/>
                </a:lnTo>
                <a:close/>
              </a:path>
              <a:path w="1229360" h="467360">
                <a:moveTo>
                  <a:pt x="9906" y="9906"/>
                </a:moveTo>
                <a:lnTo>
                  <a:pt x="9906" y="4572"/>
                </a:lnTo>
                <a:lnTo>
                  <a:pt x="4571" y="9906"/>
                </a:lnTo>
                <a:lnTo>
                  <a:pt x="9906" y="9906"/>
                </a:lnTo>
                <a:close/>
              </a:path>
              <a:path w="1229360" h="467360">
                <a:moveTo>
                  <a:pt x="9906" y="457200"/>
                </a:moveTo>
                <a:lnTo>
                  <a:pt x="9906" y="9906"/>
                </a:lnTo>
                <a:lnTo>
                  <a:pt x="4571" y="9906"/>
                </a:lnTo>
                <a:lnTo>
                  <a:pt x="4572" y="457200"/>
                </a:lnTo>
                <a:lnTo>
                  <a:pt x="9906" y="457200"/>
                </a:lnTo>
                <a:close/>
              </a:path>
              <a:path w="1229360" h="467360">
                <a:moveTo>
                  <a:pt x="1223772" y="457200"/>
                </a:moveTo>
                <a:lnTo>
                  <a:pt x="4572" y="457200"/>
                </a:lnTo>
                <a:lnTo>
                  <a:pt x="9906" y="461772"/>
                </a:lnTo>
                <a:lnTo>
                  <a:pt x="9906" y="467106"/>
                </a:lnTo>
                <a:lnTo>
                  <a:pt x="1219200" y="467106"/>
                </a:lnTo>
                <a:lnTo>
                  <a:pt x="1219200" y="461772"/>
                </a:lnTo>
                <a:lnTo>
                  <a:pt x="1223772" y="457200"/>
                </a:lnTo>
                <a:close/>
              </a:path>
              <a:path w="1229360" h="467360">
                <a:moveTo>
                  <a:pt x="9906" y="467106"/>
                </a:moveTo>
                <a:lnTo>
                  <a:pt x="9906" y="461772"/>
                </a:lnTo>
                <a:lnTo>
                  <a:pt x="4572" y="457200"/>
                </a:lnTo>
                <a:lnTo>
                  <a:pt x="4572" y="467106"/>
                </a:lnTo>
                <a:lnTo>
                  <a:pt x="9906" y="467106"/>
                </a:lnTo>
                <a:close/>
              </a:path>
              <a:path w="1229360" h="467360">
                <a:moveTo>
                  <a:pt x="1223772" y="9906"/>
                </a:moveTo>
                <a:lnTo>
                  <a:pt x="1219200" y="4572"/>
                </a:lnTo>
                <a:lnTo>
                  <a:pt x="1219200" y="9906"/>
                </a:lnTo>
                <a:lnTo>
                  <a:pt x="1223772" y="9906"/>
                </a:lnTo>
                <a:close/>
              </a:path>
              <a:path w="1229360" h="467360">
                <a:moveTo>
                  <a:pt x="1223772" y="457200"/>
                </a:moveTo>
                <a:lnTo>
                  <a:pt x="1223772" y="9906"/>
                </a:lnTo>
                <a:lnTo>
                  <a:pt x="1219200" y="9906"/>
                </a:lnTo>
                <a:lnTo>
                  <a:pt x="1219200" y="457200"/>
                </a:lnTo>
                <a:lnTo>
                  <a:pt x="1223772" y="457200"/>
                </a:lnTo>
                <a:close/>
              </a:path>
              <a:path w="1229360" h="467360">
                <a:moveTo>
                  <a:pt x="1223772" y="467106"/>
                </a:moveTo>
                <a:lnTo>
                  <a:pt x="1223772" y="457200"/>
                </a:lnTo>
                <a:lnTo>
                  <a:pt x="1219200" y="461772"/>
                </a:lnTo>
                <a:lnTo>
                  <a:pt x="1219200" y="467106"/>
                </a:lnTo>
                <a:lnTo>
                  <a:pt x="1223772" y="4671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2269369" y="2354834"/>
            <a:ext cx="973455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LFSR2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920"/>
              </a:spcBef>
            </a:pPr>
            <a:r>
              <a:rPr sz="2400" spc="-5" dirty="0">
                <a:latin typeface="Arial"/>
                <a:cs typeface="Arial"/>
              </a:rPr>
              <a:t>LFSR3</a:t>
            </a:r>
            <a:endParaRPr sz="2400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2146439" y="3625596"/>
            <a:ext cx="1219199" cy="4572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141867" y="3621023"/>
            <a:ext cx="1229360" cy="467359"/>
          </a:xfrm>
          <a:custGeom>
            <a:avLst/>
            <a:gdLst/>
            <a:ahLst/>
            <a:cxnLst/>
            <a:rect l="l" t="t" r="r" b="b"/>
            <a:pathLst>
              <a:path w="1229360" h="467360">
                <a:moveTo>
                  <a:pt x="1229106" y="467105"/>
                </a:moveTo>
                <a:lnTo>
                  <a:pt x="1229106" y="0"/>
                </a:lnTo>
                <a:lnTo>
                  <a:pt x="0" y="0"/>
                </a:lnTo>
                <a:lnTo>
                  <a:pt x="0" y="467105"/>
                </a:lnTo>
                <a:lnTo>
                  <a:pt x="4571" y="467105"/>
                </a:lnTo>
                <a:lnTo>
                  <a:pt x="4571" y="9905"/>
                </a:lnTo>
                <a:lnTo>
                  <a:pt x="9906" y="4572"/>
                </a:lnTo>
                <a:lnTo>
                  <a:pt x="9906" y="9905"/>
                </a:lnTo>
                <a:lnTo>
                  <a:pt x="1219199" y="9905"/>
                </a:lnTo>
                <a:lnTo>
                  <a:pt x="1219199" y="4572"/>
                </a:lnTo>
                <a:lnTo>
                  <a:pt x="1223771" y="9905"/>
                </a:lnTo>
                <a:lnTo>
                  <a:pt x="1223771" y="467105"/>
                </a:lnTo>
                <a:lnTo>
                  <a:pt x="1229106" y="467105"/>
                </a:lnTo>
                <a:close/>
              </a:path>
              <a:path w="1229360" h="467360">
                <a:moveTo>
                  <a:pt x="9906" y="9905"/>
                </a:moveTo>
                <a:lnTo>
                  <a:pt x="9906" y="4572"/>
                </a:lnTo>
                <a:lnTo>
                  <a:pt x="4571" y="9905"/>
                </a:lnTo>
                <a:lnTo>
                  <a:pt x="9906" y="9905"/>
                </a:lnTo>
                <a:close/>
              </a:path>
              <a:path w="1229360" h="467360">
                <a:moveTo>
                  <a:pt x="9906" y="457200"/>
                </a:moveTo>
                <a:lnTo>
                  <a:pt x="9906" y="9905"/>
                </a:lnTo>
                <a:lnTo>
                  <a:pt x="4571" y="9905"/>
                </a:lnTo>
                <a:lnTo>
                  <a:pt x="4571" y="457200"/>
                </a:lnTo>
                <a:lnTo>
                  <a:pt x="9906" y="457200"/>
                </a:lnTo>
                <a:close/>
              </a:path>
              <a:path w="1229360" h="467360">
                <a:moveTo>
                  <a:pt x="1223771" y="457200"/>
                </a:moveTo>
                <a:lnTo>
                  <a:pt x="4571" y="457200"/>
                </a:lnTo>
                <a:lnTo>
                  <a:pt x="9906" y="461772"/>
                </a:lnTo>
                <a:lnTo>
                  <a:pt x="9906" y="467105"/>
                </a:lnTo>
                <a:lnTo>
                  <a:pt x="1219199" y="467105"/>
                </a:lnTo>
                <a:lnTo>
                  <a:pt x="1219199" y="461772"/>
                </a:lnTo>
                <a:lnTo>
                  <a:pt x="1223771" y="457200"/>
                </a:lnTo>
                <a:close/>
              </a:path>
              <a:path w="1229360" h="467360">
                <a:moveTo>
                  <a:pt x="9906" y="467105"/>
                </a:moveTo>
                <a:lnTo>
                  <a:pt x="9906" y="461772"/>
                </a:lnTo>
                <a:lnTo>
                  <a:pt x="4571" y="457200"/>
                </a:lnTo>
                <a:lnTo>
                  <a:pt x="4571" y="467105"/>
                </a:lnTo>
                <a:lnTo>
                  <a:pt x="9906" y="467105"/>
                </a:lnTo>
                <a:close/>
              </a:path>
              <a:path w="1229360" h="467360">
                <a:moveTo>
                  <a:pt x="1223771" y="9905"/>
                </a:moveTo>
                <a:lnTo>
                  <a:pt x="1219199" y="4572"/>
                </a:lnTo>
                <a:lnTo>
                  <a:pt x="1219199" y="9905"/>
                </a:lnTo>
                <a:lnTo>
                  <a:pt x="1223771" y="9905"/>
                </a:lnTo>
                <a:close/>
              </a:path>
              <a:path w="1229360" h="467360">
                <a:moveTo>
                  <a:pt x="1223771" y="457200"/>
                </a:moveTo>
                <a:lnTo>
                  <a:pt x="1223771" y="9905"/>
                </a:lnTo>
                <a:lnTo>
                  <a:pt x="1219199" y="9905"/>
                </a:lnTo>
                <a:lnTo>
                  <a:pt x="1219199" y="457200"/>
                </a:lnTo>
                <a:lnTo>
                  <a:pt x="1223771" y="457200"/>
                </a:lnTo>
                <a:close/>
              </a:path>
              <a:path w="1229360" h="467360">
                <a:moveTo>
                  <a:pt x="1223771" y="467105"/>
                </a:moveTo>
                <a:lnTo>
                  <a:pt x="1223771" y="457200"/>
                </a:lnTo>
                <a:lnTo>
                  <a:pt x="1219199" y="461772"/>
                </a:lnTo>
                <a:lnTo>
                  <a:pt x="1219199" y="467105"/>
                </a:lnTo>
                <a:lnTo>
                  <a:pt x="1223771" y="4671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365639" y="3105150"/>
            <a:ext cx="609600" cy="127635"/>
          </a:xfrm>
          <a:custGeom>
            <a:avLst/>
            <a:gdLst/>
            <a:ahLst/>
            <a:cxnLst/>
            <a:rect l="l" t="t" r="r" b="b"/>
            <a:pathLst>
              <a:path w="609600" h="127635">
                <a:moveTo>
                  <a:pt x="495300" y="74675"/>
                </a:moveTo>
                <a:lnTo>
                  <a:pt x="495300" y="52577"/>
                </a:lnTo>
                <a:lnTo>
                  <a:pt x="0" y="52577"/>
                </a:lnTo>
                <a:lnTo>
                  <a:pt x="0" y="74675"/>
                </a:lnTo>
                <a:lnTo>
                  <a:pt x="495300" y="74675"/>
                </a:lnTo>
                <a:close/>
              </a:path>
              <a:path w="609600" h="127635">
                <a:moveTo>
                  <a:pt x="609600" y="63245"/>
                </a:moveTo>
                <a:lnTo>
                  <a:pt x="483107" y="0"/>
                </a:lnTo>
                <a:lnTo>
                  <a:pt x="483107" y="52577"/>
                </a:lnTo>
                <a:lnTo>
                  <a:pt x="495300" y="52577"/>
                </a:lnTo>
                <a:lnTo>
                  <a:pt x="495300" y="121084"/>
                </a:lnTo>
                <a:lnTo>
                  <a:pt x="609600" y="63245"/>
                </a:lnTo>
                <a:close/>
              </a:path>
              <a:path w="609600" h="127635">
                <a:moveTo>
                  <a:pt x="495300" y="121084"/>
                </a:moveTo>
                <a:lnTo>
                  <a:pt x="495300" y="74675"/>
                </a:lnTo>
                <a:lnTo>
                  <a:pt x="483107" y="74675"/>
                </a:lnTo>
                <a:lnTo>
                  <a:pt x="483107" y="127253"/>
                </a:lnTo>
                <a:lnTo>
                  <a:pt x="495300" y="1210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365639" y="3790950"/>
            <a:ext cx="609600" cy="127635"/>
          </a:xfrm>
          <a:custGeom>
            <a:avLst/>
            <a:gdLst/>
            <a:ahLst/>
            <a:cxnLst/>
            <a:rect l="l" t="t" r="r" b="b"/>
            <a:pathLst>
              <a:path w="609600" h="127635">
                <a:moveTo>
                  <a:pt x="495300" y="74675"/>
                </a:moveTo>
                <a:lnTo>
                  <a:pt x="495300" y="52577"/>
                </a:lnTo>
                <a:lnTo>
                  <a:pt x="0" y="52577"/>
                </a:lnTo>
                <a:lnTo>
                  <a:pt x="0" y="74675"/>
                </a:lnTo>
                <a:lnTo>
                  <a:pt x="495300" y="74675"/>
                </a:lnTo>
                <a:close/>
              </a:path>
              <a:path w="609600" h="127635">
                <a:moveTo>
                  <a:pt x="609600" y="63246"/>
                </a:moveTo>
                <a:lnTo>
                  <a:pt x="483107" y="0"/>
                </a:lnTo>
                <a:lnTo>
                  <a:pt x="483107" y="52577"/>
                </a:lnTo>
                <a:lnTo>
                  <a:pt x="495300" y="52577"/>
                </a:lnTo>
                <a:lnTo>
                  <a:pt x="495300" y="121084"/>
                </a:lnTo>
                <a:lnTo>
                  <a:pt x="609600" y="63246"/>
                </a:lnTo>
                <a:close/>
              </a:path>
              <a:path w="609600" h="127635">
                <a:moveTo>
                  <a:pt x="495300" y="121084"/>
                </a:moveTo>
                <a:lnTo>
                  <a:pt x="495300" y="74675"/>
                </a:lnTo>
                <a:lnTo>
                  <a:pt x="483107" y="74675"/>
                </a:lnTo>
                <a:lnTo>
                  <a:pt x="483107" y="127253"/>
                </a:lnTo>
                <a:lnTo>
                  <a:pt x="495300" y="1210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975239" y="2939795"/>
            <a:ext cx="457200" cy="11430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970667" y="2935223"/>
            <a:ext cx="467359" cy="1153160"/>
          </a:xfrm>
          <a:custGeom>
            <a:avLst/>
            <a:gdLst/>
            <a:ahLst/>
            <a:cxnLst/>
            <a:rect l="l" t="t" r="r" b="b"/>
            <a:pathLst>
              <a:path w="467360" h="1153160">
                <a:moveTo>
                  <a:pt x="467106" y="1152906"/>
                </a:moveTo>
                <a:lnTo>
                  <a:pt x="467106" y="0"/>
                </a:lnTo>
                <a:lnTo>
                  <a:pt x="0" y="0"/>
                </a:lnTo>
                <a:lnTo>
                  <a:pt x="0" y="1152906"/>
                </a:lnTo>
                <a:lnTo>
                  <a:pt x="4572" y="1152906"/>
                </a:lnTo>
                <a:lnTo>
                  <a:pt x="4572" y="9906"/>
                </a:lnTo>
                <a:lnTo>
                  <a:pt x="9905" y="4572"/>
                </a:lnTo>
                <a:lnTo>
                  <a:pt x="9905" y="9906"/>
                </a:lnTo>
                <a:lnTo>
                  <a:pt x="457200" y="9906"/>
                </a:lnTo>
                <a:lnTo>
                  <a:pt x="457200" y="4572"/>
                </a:lnTo>
                <a:lnTo>
                  <a:pt x="461772" y="9906"/>
                </a:lnTo>
                <a:lnTo>
                  <a:pt x="461772" y="1152906"/>
                </a:lnTo>
                <a:lnTo>
                  <a:pt x="467106" y="1152906"/>
                </a:lnTo>
                <a:close/>
              </a:path>
              <a:path w="467360" h="1153160">
                <a:moveTo>
                  <a:pt x="9905" y="9906"/>
                </a:moveTo>
                <a:lnTo>
                  <a:pt x="9905" y="4572"/>
                </a:lnTo>
                <a:lnTo>
                  <a:pt x="4572" y="9906"/>
                </a:lnTo>
                <a:lnTo>
                  <a:pt x="9905" y="9906"/>
                </a:lnTo>
                <a:close/>
              </a:path>
              <a:path w="467360" h="1153160">
                <a:moveTo>
                  <a:pt x="9905" y="1143000"/>
                </a:moveTo>
                <a:lnTo>
                  <a:pt x="9905" y="9906"/>
                </a:lnTo>
                <a:lnTo>
                  <a:pt x="4572" y="9906"/>
                </a:lnTo>
                <a:lnTo>
                  <a:pt x="4572" y="1143000"/>
                </a:lnTo>
                <a:lnTo>
                  <a:pt x="9905" y="1143000"/>
                </a:lnTo>
                <a:close/>
              </a:path>
              <a:path w="467360" h="1153160">
                <a:moveTo>
                  <a:pt x="461772" y="1143000"/>
                </a:moveTo>
                <a:lnTo>
                  <a:pt x="4572" y="1143000"/>
                </a:lnTo>
                <a:lnTo>
                  <a:pt x="9905" y="1147572"/>
                </a:lnTo>
                <a:lnTo>
                  <a:pt x="9905" y="1152906"/>
                </a:lnTo>
                <a:lnTo>
                  <a:pt x="457200" y="1152906"/>
                </a:lnTo>
                <a:lnTo>
                  <a:pt x="457200" y="1147572"/>
                </a:lnTo>
                <a:lnTo>
                  <a:pt x="461772" y="1143000"/>
                </a:lnTo>
                <a:close/>
              </a:path>
              <a:path w="467360" h="1153160">
                <a:moveTo>
                  <a:pt x="9905" y="1152906"/>
                </a:moveTo>
                <a:lnTo>
                  <a:pt x="9905" y="1147572"/>
                </a:lnTo>
                <a:lnTo>
                  <a:pt x="4572" y="1143000"/>
                </a:lnTo>
                <a:lnTo>
                  <a:pt x="4572" y="1152906"/>
                </a:lnTo>
                <a:lnTo>
                  <a:pt x="9905" y="1152906"/>
                </a:lnTo>
                <a:close/>
              </a:path>
              <a:path w="467360" h="1153160">
                <a:moveTo>
                  <a:pt x="461772" y="9906"/>
                </a:moveTo>
                <a:lnTo>
                  <a:pt x="457200" y="4572"/>
                </a:lnTo>
                <a:lnTo>
                  <a:pt x="457200" y="9906"/>
                </a:lnTo>
                <a:lnTo>
                  <a:pt x="461772" y="9906"/>
                </a:lnTo>
                <a:close/>
              </a:path>
              <a:path w="467360" h="1153160">
                <a:moveTo>
                  <a:pt x="461772" y="1143000"/>
                </a:moveTo>
                <a:lnTo>
                  <a:pt x="461772" y="9906"/>
                </a:lnTo>
                <a:lnTo>
                  <a:pt x="457200" y="9906"/>
                </a:lnTo>
                <a:lnTo>
                  <a:pt x="457200" y="1143000"/>
                </a:lnTo>
                <a:lnTo>
                  <a:pt x="461772" y="1143000"/>
                </a:lnTo>
                <a:close/>
              </a:path>
              <a:path w="467360" h="1153160">
                <a:moveTo>
                  <a:pt x="461772" y="1152906"/>
                </a:moveTo>
                <a:lnTo>
                  <a:pt x="461772" y="1143000"/>
                </a:lnTo>
                <a:lnTo>
                  <a:pt x="457200" y="1147572"/>
                </a:lnTo>
                <a:lnTo>
                  <a:pt x="457200" y="1152906"/>
                </a:lnTo>
                <a:lnTo>
                  <a:pt x="461772" y="11529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4114933" y="3081782"/>
            <a:ext cx="15500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16865" algn="l"/>
              </a:tabLst>
            </a:pPr>
            <a:r>
              <a:rPr sz="3600" baseline="25462" dirty="0">
                <a:latin typeface="Arial"/>
                <a:cs typeface="Arial"/>
              </a:rPr>
              <a:t>J	</a:t>
            </a:r>
            <a:r>
              <a:rPr sz="2400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350" i="1" u="heavy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b b b b</a:t>
            </a:r>
            <a:r>
              <a:rPr sz="2350" i="1" u="heavy" spc="-20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350" i="1" u="heavy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b</a:t>
            </a:r>
            <a:r>
              <a:rPr sz="2350" i="1" u="heavy" spc="8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endParaRPr sz="2350" dirty="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089025" y="3673094"/>
            <a:ext cx="2292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K</a:t>
            </a:r>
            <a:endParaRPr sz="2400">
              <a:latin typeface="Arial"/>
              <a:cs typeface="Arial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2146300" y="4235196"/>
            <a:ext cx="1219199" cy="4572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146300" y="4230623"/>
            <a:ext cx="1229360" cy="467359"/>
          </a:xfrm>
          <a:custGeom>
            <a:avLst/>
            <a:gdLst/>
            <a:ahLst/>
            <a:cxnLst/>
            <a:rect l="l" t="t" r="r" b="b"/>
            <a:pathLst>
              <a:path w="1229360" h="467360">
                <a:moveTo>
                  <a:pt x="1229106" y="467105"/>
                </a:moveTo>
                <a:lnTo>
                  <a:pt x="1229106" y="0"/>
                </a:lnTo>
                <a:lnTo>
                  <a:pt x="0" y="0"/>
                </a:lnTo>
                <a:lnTo>
                  <a:pt x="0" y="467105"/>
                </a:lnTo>
                <a:lnTo>
                  <a:pt x="4571" y="467105"/>
                </a:lnTo>
                <a:lnTo>
                  <a:pt x="4571" y="9905"/>
                </a:lnTo>
                <a:lnTo>
                  <a:pt x="9906" y="4572"/>
                </a:lnTo>
                <a:lnTo>
                  <a:pt x="9906" y="9905"/>
                </a:lnTo>
                <a:lnTo>
                  <a:pt x="1219199" y="9905"/>
                </a:lnTo>
                <a:lnTo>
                  <a:pt x="1219199" y="4572"/>
                </a:lnTo>
                <a:lnTo>
                  <a:pt x="1223771" y="9905"/>
                </a:lnTo>
                <a:lnTo>
                  <a:pt x="1223771" y="467105"/>
                </a:lnTo>
                <a:lnTo>
                  <a:pt x="1229106" y="467105"/>
                </a:lnTo>
                <a:close/>
              </a:path>
              <a:path w="1229360" h="467360">
                <a:moveTo>
                  <a:pt x="9906" y="9905"/>
                </a:moveTo>
                <a:lnTo>
                  <a:pt x="9906" y="4572"/>
                </a:lnTo>
                <a:lnTo>
                  <a:pt x="4571" y="9905"/>
                </a:lnTo>
                <a:lnTo>
                  <a:pt x="9906" y="9905"/>
                </a:lnTo>
                <a:close/>
              </a:path>
              <a:path w="1229360" h="467360">
                <a:moveTo>
                  <a:pt x="9906" y="457200"/>
                </a:moveTo>
                <a:lnTo>
                  <a:pt x="9906" y="9905"/>
                </a:lnTo>
                <a:lnTo>
                  <a:pt x="4571" y="9905"/>
                </a:lnTo>
                <a:lnTo>
                  <a:pt x="4571" y="457200"/>
                </a:lnTo>
                <a:lnTo>
                  <a:pt x="9906" y="457200"/>
                </a:lnTo>
                <a:close/>
              </a:path>
              <a:path w="1229360" h="467360">
                <a:moveTo>
                  <a:pt x="1223771" y="457200"/>
                </a:moveTo>
                <a:lnTo>
                  <a:pt x="4571" y="457200"/>
                </a:lnTo>
                <a:lnTo>
                  <a:pt x="9906" y="461772"/>
                </a:lnTo>
                <a:lnTo>
                  <a:pt x="9906" y="467105"/>
                </a:lnTo>
                <a:lnTo>
                  <a:pt x="1219199" y="467105"/>
                </a:lnTo>
                <a:lnTo>
                  <a:pt x="1219199" y="461772"/>
                </a:lnTo>
                <a:lnTo>
                  <a:pt x="1223771" y="457200"/>
                </a:lnTo>
                <a:close/>
              </a:path>
              <a:path w="1229360" h="467360">
                <a:moveTo>
                  <a:pt x="9906" y="467105"/>
                </a:moveTo>
                <a:lnTo>
                  <a:pt x="9906" y="461772"/>
                </a:lnTo>
                <a:lnTo>
                  <a:pt x="4571" y="457200"/>
                </a:lnTo>
                <a:lnTo>
                  <a:pt x="4571" y="467105"/>
                </a:lnTo>
                <a:lnTo>
                  <a:pt x="9906" y="467105"/>
                </a:lnTo>
                <a:close/>
              </a:path>
              <a:path w="1229360" h="467360">
                <a:moveTo>
                  <a:pt x="1223771" y="9905"/>
                </a:moveTo>
                <a:lnTo>
                  <a:pt x="1219199" y="4572"/>
                </a:lnTo>
                <a:lnTo>
                  <a:pt x="1219199" y="9905"/>
                </a:lnTo>
                <a:lnTo>
                  <a:pt x="1223771" y="9905"/>
                </a:lnTo>
                <a:close/>
              </a:path>
              <a:path w="1229360" h="467360">
                <a:moveTo>
                  <a:pt x="1223771" y="457200"/>
                </a:moveTo>
                <a:lnTo>
                  <a:pt x="1223771" y="9905"/>
                </a:lnTo>
                <a:lnTo>
                  <a:pt x="1219199" y="9905"/>
                </a:lnTo>
                <a:lnTo>
                  <a:pt x="1219199" y="457200"/>
                </a:lnTo>
                <a:lnTo>
                  <a:pt x="1223771" y="457200"/>
                </a:lnTo>
                <a:close/>
              </a:path>
              <a:path w="1229360" h="467360">
                <a:moveTo>
                  <a:pt x="1223771" y="467105"/>
                </a:moveTo>
                <a:lnTo>
                  <a:pt x="1223771" y="457200"/>
                </a:lnTo>
                <a:lnTo>
                  <a:pt x="1219199" y="461772"/>
                </a:lnTo>
                <a:lnTo>
                  <a:pt x="1219199" y="467105"/>
                </a:lnTo>
                <a:lnTo>
                  <a:pt x="1223771" y="4671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2239645" y="3650234"/>
            <a:ext cx="973455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LFSR4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920"/>
              </a:spcBef>
            </a:pPr>
            <a:r>
              <a:rPr sz="2400" spc="-5" dirty="0">
                <a:latin typeface="Arial"/>
                <a:cs typeface="Arial"/>
              </a:rPr>
              <a:t>LFSR5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2146439" y="4920996"/>
            <a:ext cx="1219199" cy="4572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141867" y="4916423"/>
            <a:ext cx="1229360" cy="467359"/>
          </a:xfrm>
          <a:custGeom>
            <a:avLst/>
            <a:gdLst/>
            <a:ahLst/>
            <a:cxnLst/>
            <a:rect l="l" t="t" r="r" b="b"/>
            <a:pathLst>
              <a:path w="1229360" h="467360">
                <a:moveTo>
                  <a:pt x="1229106" y="467105"/>
                </a:moveTo>
                <a:lnTo>
                  <a:pt x="1229106" y="0"/>
                </a:lnTo>
                <a:lnTo>
                  <a:pt x="0" y="0"/>
                </a:lnTo>
                <a:lnTo>
                  <a:pt x="0" y="467105"/>
                </a:lnTo>
                <a:lnTo>
                  <a:pt x="4571" y="467105"/>
                </a:lnTo>
                <a:lnTo>
                  <a:pt x="4571" y="9905"/>
                </a:lnTo>
                <a:lnTo>
                  <a:pt x="9906" y="4572"/>
                </a:lnTo>
                <a:lnTo>
                  <a:pt x="9906" y="9905"/>
                </a:lnTo>
                <a:lnTo>
                  <a:pt x="1219199" y="9905"/>
                </a:lnTo>
                <a:lnTo>
                  <a:pt x="1219199" y="4572"/>
                </a:lnTo>
                <a:lnTo>
                  <a:pt x="1223771" y="9905"/>
                </a:lnTo>
                <a:lnTo>
                  <a:pt x="1223771" y="467105"/>
                </a:lnTo>
                <a:lnTo>
                  <a:pt x="1229106" y="467105"/>
                </a:lnTo>
                <a:close/>
              </a:path>
              <a:path w="1229360" h="467360">
                <a:moveTo>
                  <a:pt x="9906" y="9905"/>
                </a:moveTo>
                <a:lnTo>
                  <a:pt x="9906" y="4572"/>
                </a:lnTo>
                <a:lnTo>
                  <a:pt x="4571" y="9905"/>
                </a:lnTo>
                <a:lnTo>
                  <a:pt x="9906" y="9905"/>
                </a:lnTo>
                <a:close/>
              </a:path>
              <a:path w="1229360" h="467360">
                <a:moveTo>
                  <a:pt x="9906" y="457200"/>
                </a:moveTo>
                <a:lnTo>
                  <a:pt x="9906" y="9905"/>
                </a:lnTo>
                <a:lnTo>
                  <a:pt x="4571" y="9905"/>
                </a:lnTo>
                <a:lnTo>
                  <a:pt x="4571" y="457200"/>
                </a:lnTo>
                <a:lnTo>
                  <a:pt x="9906" y="457200"/>
                </a:lnTo>
                <a:close/>
              </a:path>
              <a:path w="1229360" h="467360">
                <a:moveTo>
                  <a:pt x="1223771" y="457200"/>
                </a:moveTo>
                <a:lnTo>
                  <a:pt x="4571" y="457200"/>
                </a:lnTo>
                <a:lnTo>
                  <a:pt x="9906" y="461772"/>
                </a:lnTo>
                <a:lnTo>
                  <a:pt x="9906" y="467105"/>
                </a:lnTo>
                <a:lnTo>
                  <a:pt x="1219199" y="467105"/>
                </a:lnTo>
                <a:lnTo>
                  <a:pt x="1219199" y="461772"/>
                </a:lnTo>
                <a:lnTo>
                  <a:pt x="1223771" y="457200"/>
                </a:lnTo>
                <a:close/>
              </a:path>
              <a:path w="1229360" h="467360">
                <a:moveTo>
                  <a:pt x="9906" y="467105"/>
                </a:moveTo>
                <a:lnTo>
                  <a:pt x="9906" y="461772"/>
                </a:lnTo>
                <a:lnTo>
                  <a:pt x="4571" y="457200"/>
                </a:lnTo>
                <a:lnTo>
                  <a:pt x="4571" y="467105"/>
                </a:lnTo>
                <a:lnTo>
                  <a:pt x="9906" y="467105"/>
                </a:lnTo>
                <a:close/>
              </a:path>
              <a:path w="1229360" h="467360">
                <a:moveTo>
                  <a:pt x="1223771" y="9905"/>
                </a:moveTo>
                <a:lnTo>
                  <a:pt x="1219199" y="4572"/>
                </a:lnTo>
                <a:lnTo>
                  <a:pt x="1219199" y="9905"/>
                </a:lnTo>
                <a:lnTo>
                  <a:pt x="1223771" y="9905"/>
                </a:lnTo>
                <a:close/>
              </a:path>
              <a:path w="1229360" h="467360">
                <a:moveTo>
                  <a:pt x="1223771" y="457200"/>
                </a:moveTo>
                <a:lnTo>
                  <a:pt x="1223771" y="9905"/>
                </a:lnTo>
                <a:lnTo>
                  <a:pt x="1219199" y="9905"/>
                </a:lnTo>
                <a:lnTo>
                  <a:pt x="1219199" y="457200"/>
                </a:lnTo>
                <a:lnTo>
                  <a:pt x="1223771" y="457200"/>
                </a:lnTo>
                <a:close/>
              </a:path>
              <a:path w="1229360" h="467360">
                <a:moveTo>
                  <a:pt x="1223771" y="467105"/>
                </a:moveTo>
                <a:lnTo>
                  <a:pt x="1223771" y="457200"/>
                </a:lnTo>
                <a:lnTo>
                  <a:pt x="1219199" y="461772"/>
                </a:lnTo>
                <a:lnTo>
                  <a:pt x="1219199" y="467105"/>
                </a:lnTo>
                <a:lnTo>
                  <a:pt x="1223771" y="4671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2269369" y="4945633"/>
            <a:ext cx="973455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LFSR6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920"/>
              </a:spcBef>
            </a:pPr>
            <a:r>
              <a:rPr sz="2400" spc="-5" dirty="0">
                <a:latin typeface="Arial"/>
                <a:cs typeface="Arial"/>
              </a:rPr>
              <a:t>LFSR7</a:t>
            </a:r>
            <a:endParaRPr sz="2400">
              <a:latin typeface="Arial"/>
              <a:cs typeface="Arial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3365500" y="4400550"/>
            <a:ext cx="609600" cy="127635"/>
          </a:xfrm>
          <a:custGeom>
            <a:avLst/>
            <a:gdLst/>
            <a:ahLst/>
            <a:cxnLst/>
            <a:rect l="l" t="t" r="r" b="b"/>
            <a:pathLst>
              <a:path w="609600" h="127635">
                <a:moveTo>
                  <a:pt x="495300" y="74675"/>
                </a:moveTo>
                <a:lnTo>
                  <a:pt x="495300" y="52577"/>
                </a:lnTo>
                <a:lnTo>
                  <a:pt x="0" y="52577"/>
                </a:lnTo>
                <a:lnTo>
                  <a:pt x="0" y="74675"/>
                </a:lnTo>
                <a:lnTo>
                  <a:pt x="495300" y="74675"/>
                </a:lnTo>
                <a:close/>
              </a:path>
              <a:path w="609600" h="127635">
                <a:moveTo>
                  <a:pt x="609600" y="63246"/>
                </a:moveTo>
                <a:lnTo>
                  <a:pt x="483107" y="0"/>
                </a:lnTo>
                <a:lnTo>
                  <a:pt x="483107" y="52577"/>
                </a:lnTo>
                <a:lnTo>
                  <a:pt x="495300" y="52577"/>
                </a:lnTo>
                <a:lnTo>
                  <a:pt x="495300" y="121084"/>
                </a:lnTo>
                <a:lnTo>
                  <a:pt x="609600" y="63246"/>
                </a:lnTo>
                <a:close/>
              </a:path>
              <a:path w="609600" h="127635">
                <a:moveTo>
                  <a:pt x="495300" y="121084"/>
                </a:moveTo>
                <a:lnTo>
                  <a:pt x="495300" y="74675"/>
                </a:lnTo>
                <a:lnTo>
                  <a:pt x="483107" y="74675"/>
                </a:lnTo>
                <a:lnTo>
                  <a:pt x="483107" y="127253"/>
                </a:lnTo>
                <a:lnTo>
                  <a:pt x="495300" y="1210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365639" y="5086350"/>
            <a:ext cx="609600" cy="127635"/>
          </a:xfrm>
          <a:custGeom>
            <a:avLst/>
            <a:gdLst/>
            <a:ahLst/>
            <a:cxnLst/>
            <a:rect l="l" t="t" r="r" b="b"/>
            <a:pathLst>
              <a:path w="609600" h="127635">
                <a:moveTo>
                  <a:pt x="495300" y="74675"/>
                </a:moveTo>
                <a:lnTo>
                  <a:pt x="495300" y="52577"/>
                </a:lnTo>
                <a:lnTo>
                  <a:pt x="0" y="52577"/>
                </a:lnTo>
                <a:lnTo>
                  <a:pt x="0" y="74675"/>
                </a:lnTo>
                <a:lnTo>
                  <a:pt x="495300" y="74675"/>
                </a:lnTo>
                <a:close/>
              </a:path>
              <a:path w="609600" h="127635">
                <a:moveTo>
                  <a:pt x="609600" y="63246"/>
                </a:moveTo>
                <a:lnTo>
                  <a:pt x="483107" y="0"/>
                </a:lnTo>
                <a:lnTo>
                  <a:pt x="483107" y="52577"/>
                </a:lnTo>
                <a:lnTo>
                  <a:pt x="495300" y="52577"/>
                </a:lnTo>
                <a:lnTo>
                  <a:pt x="495300" y="121084"/>
                </a:lnTo>
                <a:lnTo>
                  <a:pt x="609600" y="63246"/>
                </a:lnTo>
                <a:close/>
              </a:path>
              <a:path w="609600" h="127635">
                <a:moveTo>
                  <a:pt x="495300" y="121084"/>
                </a:moveTo>
                <a:lnTo>
                  <a:pt x="495300" y="74675"/>
                </a:lnTo>
                <a:lnTo>
                  <a:pt x="483107" y="74675"/>
                </a:lnTo>
                <a:lnTo>
                  <a:pt x="483107" y="127253"/>
                </a:lnTo>
                <a:lnTo>
                  <a:pt x="495300" y="1210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975239" y="4235196"/>
            <a:ext cx="457200" cy="11430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3970667" y="4230623"/>
            <a:ext cx="467359" cy="1153160"/>
          </a:xfrm>
          <a:custGeom>
            <a:avLst/>
            <a:gdLst/>
            <a:ahLst/>
            <a:cxnLst/>
            <a:rect l="l" t="t" r="r" b="b"/>
            <a:pathLst>
              <a:path w="467360" h="1153160">
                <a:moveTo>
                  <a:pt x="467106" y="1152905"/>
                </a:moveTo>
                <a:lnTo>
                  <a:pt x="467106" y="0"/>
                </a:lnTo>
                <a:lnTo>
                  <a:pt x="0" y="0"/>
                </a:lnTo>
                <a:lnTo>
                  <a:pt x="0" y="1152905"/>
                </a:lnTo>
                <a:lnTo>
                  <a:pt x="4572" y="1152905"/>
                </a:lnTo>
                <a:lnTo>
                  <a:pt x="4572" y="9905"/>
                </a:lnTo>
                <a:lnTo>
                  <a:pt x="9905" y="4572"/>
                </a:lnTo>
                <a:lnTo>
                  <a:pt x="9905" y="9905"/>
                </a:lnTo>
                <a:lnTo>
                  <a:pt x="457200" y="9905"/>
                </a:lnTo>
                <a:lnTo>
                  <a:pt x="457200" y="4572"/>
                </a:lnTo>
                <a:lnTo>
                  <a:pt x="461772" y="9905"/>
                </a:lnTo>
                <a:lnTo>
                  <a:pt x="461772" y="1152905"/>
                </a:lnTo>
                <a:lnTo>
                  <a:pt x="467106" y="1152905"/>
                </a:lnTo>
                <a:close/>
              </a:path>
              <a:path w="467360" h="1153160">
                <a:moveTo>
                  <a:pt x="9905" y="9905"/>
                </a:moveTo>
                <a:lnTo>
                  <a:pt x="9905" y="4572"/>
                </a:lnTo>
                <a:lnTo>
                  <a:pt x="4572" y="9905"/>
                </a:lnTo>
                <a:lnTo>
                  <a:pt x="9905" y="9905"/>
                </a:lnTo>
                <a:close/>
              </a:path>
              <a:path w="467360" h="1153160">
                <a:moveTo>
                  <a:pt x="9905" y="1143000"/>
                </a:moveTo>
                <a:lnTo>
                  <a:pt x="9905" y="9905"/>
                </a:lnTo>
                <a:lnTo>
                  <a:pt x="4572" y="9905"/>
                </a:lnTo>
                <a:lnTo>
                  <a:pt x="4572" y="1143000"/>
                </a:lnTo>
                <a:lnTo>
                  <a:pt x="9905" y="1143000"/>
                </a:lnTo>
                <a:close/>
              </a:path>
              <a:path w="467360" h="1153160">
                <a:moveTo>
                  <a:pt x="461772" y="1143000"/>
                </a:moveTo>
                <a:lnTo>
                  <a:pt x="4572" y="1143000"/>
                </a:lnTo>
                <a:lnTo>
                  <a:pt x="9905" y="1147572"/>
                </a:lnTo>
                <a:lnTo>
                  <a:pt x="9905" y="1152905"/>
                </a:lnTo>
                <a:lnTo>
                  <a:pt x="457200" y="1152905"/>
                </a:lnTo>
                <a:lnTo>
                  <a:pt x="457200" y="1147572"/>
                </a:lnTo>
                <a:lnTo>
                  <a:pt x="461772" y="1143000"/>
                </a:lnTo>
                <a:close/>
              </a:path>
              <a:path w="467360" h="1153160">
                <a:moveTo>
                  <a:pt x="9905" y="1152905"/>
                </a:moveTo>
                <a:lnTo>
                  <a:pt x="9905" y="1147572"/>
                </a:lnTo>
                <a:lnTo>
                  <a:pt x="4572" y="1143000"/>
                </a:lnTo>
                <a:lnTo>
                  <a:pt x="4572" y="1152905"/>
                </a:lnTo>
                <a:lnTo>
                  <a:pt x="9905" y="1152905"/>
                </a:lnTo>
                <a:close/>
              </a:path>
              <a:path w="467360" h="1153160">
                <a:moveTo>
                  <a:pt x="461772" y="9905"/>
                </a:moveTo>
                <a:lnTo>
                  <a:pt x="457200" y="4572"/>
                </a:lnTo>
                <a:lnTo>
                  <a:pt x="457200" y="9905"/>
                </a:lnTo>
                <a:lnTo>
                  <a:pt x="461772" y="9905"/>
                </a:lnTo>
                <a:close/>
              </a:path>
              <a:path w="467360" h="1153160">
                <a:moveTo>
                  <a:pt x="461772" y="1143000"/>
                </a:moveTo>
                <a:lnTo>
                  <a:pt x="461772" y="9905"/>
                </a:lnTo>
                <a:lnTo>
                  <a:pt x="457200" y="9905"/>
                </a:lnTo>
                <a:lnTo>
                  <a:pt x="457200" y="1143000"/>
                </a:lnTo>
                <a:lnTo>
                  <a:pt x="461772" y="1143000"/>
                </a:lnTo>
                <a:close/>
              </a:path>
              <a:path w="467360" h="1153160">
                <a:moveTo>
                  <a:pt x="461772" y="1152905"/>
                </a:moveTo>
                <a:lnTo>
                  <a:pt x="461772" y="1143000"/>
                </a:lnTo>
                <a:lnTo>
                  <a:pt x="457200" y="1147572"/>
                </a:lnTo>
                <a:lnTo>
                  <a:pt x="457200" y="1152905"/>
                </a:lnTo>
                <a:lnTo>
                  <a:pt x="461772" y="11529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4177665" y="4453382"/>
            <a:ext cx="16262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16865" algn="l"/>
                <a:tab pos="1612265" algn="l"/>
              </a:tabLst>
            </a:pPr>
            <a:r>
              <a:rPr sz="3600" baseline="39351" dirty="0">
                <a:latin typeface="Arial"/>
                <a:cs typeface="Arial"/>
              </a:rPr>
              <a:t>J	</a:t>
            </a:r>
            <a:r>
              <a:rPr sz="2400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350" i="1" u="heavy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 c c c</a:t>
            </a:r>
            <a:r>
              <a:rPr sz="2350" i="1" u="heavy" spc="3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350" i="1" u="heavy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	</a:t>
            </a:r>
            <a:endParaRPr sz="2350" dirty="0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4089025" y="4968494"/>
            <a:ext cx="1657350" cy="1579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K</a:t>
            </a: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800" dirty="0">
              <a:latin typeface="Times New Roman"/>
              <a:cs typeface="Times New Roman"/>
            </a:endParaRPr>
          </a:p>
          <a:p>
            <a:pPr marL="38100">
              <a:lnSpc>
                <a:spcPts val="2260"/>
              </a:lnSpc>
              <a:spcBef>
                <a:spcPts val="5"/>
              </a:spcBef>
              <a:tabLst>
                <a:tab pos="350520" algn="l"/>
              </a:tabLst>
            </a:pPr>
            <a:r>
              <a:rPr sz="3600" baseline="39351" dirty="0">
                <a:latin typeface="Arial"/>
                <a:cs typeface="Arial"/>
              </a:rPr>
              <a:t>J	</a:t>
            </a:r>
            <a:r>
              <a:rPr sz="1350" spc="10" dirty="0">
                <a:latin typeface="Times New Roman"/>
                <a:cs typeface="Times New Roman"/>
              </a:rPr>
              <a:t>	</a:t>
            </a:r>
            <a:endParaRPr sz="13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90"/>
              </a:spcBef>
            </a:pPr>
            <a:r>
              <a:rPr sz="2400" dirty="0">
                <a:latin typeface="Arial"/>
                <a:cs typeface="Arial"/>
              </a:rPr>
              <a:t>K</a:t>
            </a:r>
          </a:p>
        </p:txBody>
      </p:sp>
      <p:sp>
        <p:nvSpPr>
          <p:cNvPr id="49" name="object 49"/>
          <p:cNvSpPr/>
          <p:nvPr/>
        </p:nvSpPr>
        <p:spPr>
          <a:xfrm>
            <a:off x="6261227" y="2330195"/>
            <a:ext cx="533400" cy="3657599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256667" y="2325623"/>
            <a:ext cx="543560" cy="3667760"/>
          </a:xfrm>
          <a:custGeom>
            <a:avLst/>
            <a:gdLst/>
            <a:ahLst/>
            <a:cxnLst/>
            <a:rect l="l" t="t" r="r" b="b"/>
            <a:pathLst>
              <a:path w="543559" h="3667760">
                <a:moveTo>
                  <a:pt x="543306" y="3667505"/>
                </a:moveTo>
                <a:lnTo>
                  <a:pt x="543306" y="0"/>
                </a:lnTo>
                <a:lnTo>
                  <a:pt x="0" y="0"/>
                </a:lnTo>
                <a:lnTo>
                  <a:pt x="0" y="3667505"/>
                </a:lnTo>
                <a:lnTo>
                  <a:pt x="4559" y="3667505"/>
                </a:lnTo>
                <a:lnTo>
                  <a:pt x="4559" y="9905"/>
                </a:lnTo>
                <a:lnTo>
                  <a:pt x="9905" y="4571"/>
                </a:lnTo>
                <a:lnTo>
                  <a:pt x="9905" y="9905"/>
                </a:lnTo>
                <a:lnTo>
                  <a:pt x="533399" y="9905"/>
                </a:lnTo>
                <a:lnTo>
                  <a:pt x="533399" y="4571"/>
                </a:lnTo>
                <a:lnTo>
                  <a:pt x="537959" y="9905"/>
                </a:lnTo>
                <a:lnTo>
                  <a:pt x="537959" y="3667505"/>
                </a:lnTo>
                <a:lnTo>
                  <a:pt x="543306" y="3667505"/>
                </a:lnTo>
                <a:close/>
              </a:path>
              <a:path w="543559" h="3667760">
                <a:moveTo>
                  <a:pt x="9905" y="9905"/>
                </a:moveTo>
                <a:lnTo>
                  <a:pt x="9905" y="4571"/>
                </a:lnTo>
                <a:lnTo>
                  <a:pt x="4559" y="9905"/>
                </a:lnTo>
                <a:lnTo>
                  <a:pt x="9905" y="9905"/>
                </a:lnTo>
                <a:close/>
              </a:path>
              <a:path w="543559" h="3667760">
                <a:moveTo>
                  <a:pt x="9906" y="3657599"/>
                </a:moveTo>
                <a:lnTo>
                  <a:pt x="9905" y="9905"/>
                </a:lnTo>
                <a:lnTo>
                  <a:pt x="4559" y="9905"/>
                </a:lnTo>
                <a:lnTo>
                  <a:pt x="4559" y="3657599"/>
                </a:lnTo>
                <a:lnTo>
                  <a:pt x="9906" y="3657599"/>
                </a:lnTo>
                <a:close/>
              </a:path>
              <a:path w="543559" h="3667760">
                <a:moveTo>
                  <a:pt x="537959" y="3657599"/>
                </a:moveTo>
                <a:lnTo>
                  <a:pt x="4559" y="3657599"/>
                </a:lnTo>
                <a:lnTo>
                  <a:pt x="9906" y="3662171"/>
                </a:lnTo>
                <a:lnTo>
                  <a:pt x="9906" y="3667505"/>
                </a:lnTo>
                <a:lnTo>
                  <a:pt x="533399" y="3667505"/>
                </a:lnTo>
                <a:lnTo>
                  <a:pt x="533399" y="3662171"/>
                </a:lnTo>
                <a:lnTo>
                  <a:pt x="537959" y="3657599"/>
                </a:lnTo>
                <a:close/>
              </a:path>
              <a:path w="543559" h="3667760">
                <a:moveTo>
                  <a:pt x="9906" y="3667505"/>
                </a:moveTo>
                <a:lnTo>
                  <a:pt x="9906" y="3662171"/>
                </a:lnTo>
                <a:lnTo>
                  <a:pt x="4559" y="3657599"/>
                </a:lnTo>
                <a:lnTo>
                  <a:pt x="4559" y="3667505"/>
                </a:lnTo>
                <a:lnTo>
                  <a:pt x="9906" y="3667505"/>
                </a:lnTo>
                <a:close/>
              </a:path>
              <a:path w="543559" h="3667760">
                <a:moveTo>
                  <a:pt x="537959" y="9905"/>
                </a:moveTo>
                <a:lnTo>
                  <a:pt x="533399" y="4571"/>
                </a:lnTo>
                <a:lnTo>
                  <a:pt x="533399" y="9905"/>
                </a:lnTo>
                <a:lnTo>
                  <a:pt x="537959" y="9905"/>
                </a:lnTo>
                <a:close/>
              </a:path>
              <a:path w="543559" h="3667760">
                <a:moveTo>
                  <a:pt x="537959" y="3657599"/>
                </a:moveTo>
                <a:lnTo>
                  <a:pt x="537959" y="9905"/>
                </a:lnTo>
                <a:lnTo>
                  <a:pt x="533399" y="9905"/>
                </a:lnTo>
                <a:lnTo>
                  <a:pt x="533399" y="3657599"/>
                </a:lnTo>
                <a:lnTo>
                  <a:pt x="537959" y="3657599"/>
                </a:lnTo>
                <a:close/>
              </a:path>
              <a:path w="543559" h="3667760">
                <a:moveTo>
                  <a:pt x="537959" y="3667505"/>
                </a:moveTo>
                <a:lnTo>
                  <a:pt x="537959" y="3657599"/>
                </a:lnTo>
                <a:lnTo>
                  <a:pt x="533399" y="3662171"/>
                </a:lnTo>
                <a:lnTo>
                  <a:pt x="533399" y="3667505"/>
                </a:lnTo>
                <a:lnTo>
                  <a:pt x="537959" y="36675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6261227" y="4159377"/>
            <a:ext cx="533400" cy="0"/>
          </a:xfrm>
          <a:custGeom>
            <a:avLst/>
            <a:gdLst/>
            <a:ahLst/>
            <a:cxnLst/>
            <a:rect l="l" t="t" r="r" b="b"/>
            <a:pathLst>
              <a:path w="533400">
                <a:moveTo>
                  <a:pt x="0" y="0"/>
                </a:moveTo>
                <a:lnTo>
                  <a:pt x="533400" y="0"/>
                </a:lnTo>
              </a:path>
            </a:pathLst>
          </a:custGeom>
          <a:ln w="990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6261227" y="3321177"/>
            <a:ext cx="533400" cy="0"/>
          </a:xfrm>
          <a:custGeom>
            <a:avLst/>
            <a:gdLst/>
            <a:ahLst/>
            <a:cxnLst/>
            <a:rect l="l" t="t" r="r" b="b"/>
            <a:pathLst>
              <a:path w="533400">
                <a:moveTo>
                  <a:pt x="0" y="0"/>
                </a:moveTo>
                <a:lnTo>
                  <a:pt x="533400" y="0"/>
                </a:lnTo>
              </a:path>
            </a:pathLst>
          </a:custGeom>
          <a:ln w="990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6261227" y="4997576"/>
            <a:ext cx="533400" cy="0"/>
          </a:xfrm>
          <a:custGeom>
            <a:avLst/>
            <a:gdLst/>
            <a:ahLst/>
            <a:cxnLst/>
            <a:rect l="l" t="t" r="r" b="b"/>
            <a:pathLst>
              <a:path w="533400">
                <a:moveTo>
                  <a:pt x="0" y="0"/>
                </a:moveTo>
                <a:lnTo>
                  <a:pt x="533400" y="0"/>
                </a:lnTo>
              </a:path>
            </a:pathLst>
          </a:custGeom>
          <a:ln w="990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/>
          <p:nvPr/>
        </p:nvSpPr>
        <p:spPr>
          <a:xfrm>
            <a:off x="6416173" y="5326633"/>
            <a:ext cx="1949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3</a:t>
            </a:r>
            <a:endParaRPr sz="2400">
              <a:latin typeface="Arial"/>
              <a:cs typeface="Arial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6416173" y="4412233"/>
            <a:ext cx="1949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2</a:t>
            </a:r>
            <a:endParaRPr sz="2400">
              <a:latin typeface="Arial"/>
              <a:cs typeface="Arial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6416173" y="3574034"/>
            <a:ext cx="1949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1</a:t>
            </a:r>
            <a:endParaRPr sz="2400">
              <a:latin typeface="Arial"/>
              <a:cs typeface="Arial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6416173" y="2659634"/>
            <a:ext cx="1949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0</a:t>
            </a:r>
            <a:endParaRPr sz="2400">
              <a:latin typeface="Arial"/>
              <a:cs typeface="Arial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5567819" y="2246376"/>
            <a:ext cx="693420" cy="693420"/>
          </a:xfrm>
          <a:custGeom>
            <a:avLst/>
            <a:gdLst/>
            <a:ahLst/>
            <a:cxnLst/>
            <a:rect l="l" t="t" r="r" b="b"/>
            <a:pathLst>
              <a:path w="693420" h="693419">
                <a:moveTo>
                  <a:pt x="612266" y="596265"/>
                </a:moveTo>
                <a:lnTo>
                  <a:pt x="16001" y="0"/>
                </a:lnTo>
                <a:lnTo>
                  <a:pt x="0" y="16002"/>
                </a:lnTo>
                <a:lnTo>
                  <a:pt x="596264" y="612266"/>
                </a:lnTo>
                <a:lnTo>
                  <a:pt x="612266" y="596265"/>
                </a:lnTo>
                <a:close/>
              </a:path>
              <a:path w="693420" h="693419">
                <a:moveTo>
                  <a:pt x="621029" y="669564"/>
                </a:moveTo>
                <a:lnTo>
                  <a:pt x="621029" y="605028"/>
                </a:lnTo>
                <a:lnTo>
                  <a:pt x="605027" y="621030"/>
                </a:lnTo>
                <a:lnTo>
                  <a:pt x="596264" y="612266"/>
                </a:lnTo>
                <a:lnTo>
                  <a:pt x="559307" y="649224"/>
                </a:lnTo>
                <a:lnTo>
                  <a:pt x="621029" y="669564"/>
                </a:lnTo>
                <a:close/>
              </a:path>
              <a:path w="693420" h="693419">
                <a:moveTo>
                  <a:pt x="621029" y="605028"/>
                </a:moveTo>
                <a:lnTo>
                  <a:pt x="612266" y="596265"/>
                </a:lnTo>
                <a:lnTo>
                  <a:pt x="596264" y="612266"/>
                </a:lnTo>
                <a:lnTo>
                  <a:pt x="605027" y="621030"/>
                </a:lnTo>
                <a:lnTo>
                  <a:pt x="621029" y="605028"/>
                </a:lnTo>
                <a:close/>
              </a:path>
              <a:path w="693420" h="693419">
                <a:moveTo>
                  <a:pt x="693419" y="693420"/>
                </a:moveTo>
                <a:lnTo>
                  <a:pt x="649223" y="559308"/>
                </a:lnTo>
                <a:lnTo>
                  <a:pt x="612266" y="596265"/>
                </a:lnTo>
                <a:lnTo>
                  <a:pt x="621029" y="605028"/>
                </a:lnTo>
                <a:lnTo>
                  <a:pt x="621029" y="669564"/>
                </a:lnTo>
                <a:lnTo>
                  <a:pt x="693419" y="6934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5647067" y="3463290"/>
            <a:ext cx="614680" cy="314960"/>
          </a:xfrm>
          <a:custGeom>
            <a:avLst/>
            <a:gdLst/>
            <a:ahLst/>
            <a:cxnLst/>
            <a:rect l="l" t="t" r="r" b="b"/>
            <a:pathLst>
              <a:path w="614679" h="314960">
                <a:moveTo>
                  <a:pt x="505994" y="248044"/>
                </a:moveTo>
                <a:lnTo>
                  <a:pt x="9905" y="0"/>
                </a:lnTo>
                <a:lnTo>
                  <a:pt x="0" y="20574"/>
                </a:lnTo>
                <a:lnTo>
                  <a:pt x="496028" y="267843"/>
                </a:lnTo>
                <a:lnTo>
                  <a:pt x="505994" y="248044"/>
                </a:lnTo>
                <a:close/>
              </a:path>
              <a:path w="614679" h="314960">
                <a:moveTo>
                  <a:pt x="517397" y="314705"/>
                </a:moveTo>
                <a:lnTo>
                  <a:pt x="517397" y="253745"/>
                </a:lnTo>
                <a:lnTo>
                  <a:pt x="507491" y="273557"/>
                </a:lnTo>
                <a:lnTo>
                  <a:pt x="496028" y="267843"/>
                </a:lnTo>
                <a:lnTo>
                  <a:pt x="472439" y="314705"/>
                </a:lnTo>
                <a:lnTo>
                  <a:pt x="517397" y="314705"/>
                </a:lnTo>
                <a:close/>
              </a:path>
              <a:path w="614679" h="314960">
                <a:moveTo>
                  <a:pt x="517397" y="253745"/>
                </a:moveTo>
                <a:lnTo>
                  <a:pt x="505994" y="248044"/>
                </a:lnTo>
                <a:lnTo>
                  <a:pt x="496028" y="267843"/>
                </a:lnTo>
                <a:lnTo>
                  <a:pt x="507491" y="273557"/>
                </a:lnTo>
                <a:lnTo>
                  <a:pt x="517397" y="253745"/>
                </a:lnTo>
                <a:close/>
              </a:path>
              <a:path w="614679" h="314960">
                <a:moveTo>
                  <a:pt x="614171" y="314705"/>
                </a:moveTo>
                <a:lnTo>
                  <a:pt x="529589" y="201167"/>
                </a:lnTo>
                <a:lnTo>
                  <a:pt x="505994" y="248044"/>
                </a:lnTo>
                <a:lnTo>
                  <a:pt x="517397" y="253745"/>
                </a:lnTo>
                <a:lnTo>
                  <a:pt x="517397" y="314705"/>
                </a:lnTo>
                <a:lnTo>
                  <a:pt x="614171" y="3147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5724029" y="4608576"/>
            <a:ext cx="537210" cy="247015"/>
          </a:xfrm>
          <a:custGeom>
            <a:avLst/>
            <a:gdLst/>
            <a:ahLst/>
            <a:cxnLst/>
            <a:rect l="l" t="t" r="r" b="b"/>
            <a:pathLst>
              <a:path w="537210" h="247014">
                <a:moveTo>
                  <a:pt x="424925" y="68263"/>
                </a:moveTo>
                <a:lnTo>
                  <a:pt x="416126" y="47868"/>
                </a:lnTo>
                <a:lnTo>
                  <a:pt x="0" y="226314"/>
                </a:lnTo>
                <a:lnTo>
                  <a:pt x="8382" y="246887"/>
                </a:lnTo>
                <a:lnTo>
                  <a:pt x="424925" y="68263"/>
                </a:lnTo>
                <a:close/>
              </a:path>
              <a:path w="537210" h="247014">
                <a:moveTo>
                  <a:pt x="537210" y="7619"/>
                </a:moveTo>
                <a:lnTo>
                  <a:pt x="395478" y="0"/>
                </a:lnTo>
                <a:lnTo>
                  <a:pt x="416126" y="47868"/>
                </a:lnTo>
                <a:lnTo>
                  <a:pt x="428244" y="42671"/>
                </a:lnTo>
                <a:lnTo>
                  <a:pt x="436626" y="63245"/>
                </a:lnTo>
                <a:lnTo>
                  <a:pt x="436626" y="95388"/>
                </a:lnTo>
                <a:lnTo>
                  <a:pt x="445770" y="116585"/>
                </a:lnTo>
                <a:lnTo>
                  <a:pt x="537210" y="7619"/>
                </a:lnTo>
                <a:close/>
              </a:path>
              <a:path w="537210" h="247014">
                <a:moveTo>
                  <a:pt x="436626" y="63245"/>
                </a:moveTo>
                <a:lnTo>
                  <a:pt x="428244" y="42671"/>
                </a:lnTo>
                <a:lnTo>
                  <a:pt x="416126" y="47868"/>
                </a:lnTo>
                <a:lnTo>
                  <a:pt x="424925" y="68263"/>
                </a:lnTo>
                <a:lnTo>
                  <a:pt x="436626" y="63245"/>
                </a:lnTo>
                <a:close/>
              </a:path>
              <a:path w="537210" h="247014">
                <a:moveTo>
                  <a:pt x="436626" y="95388"/>
                </a:moveTo>
                <a:lnTo>
                  <a:pt x="436626" y="63245"/>
                </a:lnTo>
                <a:lnTo>
                  <a:pt x="424925" y="68263"/>
                </a:lnTo>
                <a:lnTo>
                  <a:pt x="436626" y="953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4432439" y="6140577"/>
            <a:ext cx="1295400" cy="0"/>
          </a:xfrm>
          <a:custGeom>
            <a:avLst/>
            <a:gdLst/>
            <a:ahLst/>
            <a:cxnLst/>
            <a:rect l="l" t="t" r="r" b="b"/>
            <a:pathLst>
              <a:path w="1295400">
                <a:moveTo>
                  <a:pt x="0" y="0"/>
                </a:moveTo>
                <a:lnTo>
                  <a:pt x="1295400" y="0"/>
                </a:lnTo>
              </a:path>
            </a:pathLst>
          </a:custGeom>
          <a:ln w="2209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5719457" y="5530596"/>
            <a:ext cx="542290" cy="617220"/>
          </a:xfrm>
          <a:custGeom>
            <a:avLst/>
            <a:gdLst/>
            <a:ahLst/>
            <a:cxnLst/>
            <a:rect l="l" t="t" r="r" b="b"/>
            <a:pathLst>
              <a:path w="542289" h="617220">
                <a:moveTo>
                  <a:pt x="466892" y="103535"/>
                </a:moveTo>
                <a:lnTo>
                  <a:pt x="450264" y="88902"/>
                </a:lnTo>
                <a:lnTo>
                  <a:pt x="0" y="602741"/>
                </a:lnTo>
                <a:lnTo>
                  <a:pt x="16763" y="617219"/>
                </a:lnTo>
                <a:lnTo>
                  <a:pt x="466892" y="103535"/>
                </a:lnTo>
                <a:close/>
              </a:path>
              <a:path w="542289" h="617220">
                <a:moveTo>
                  <a:pt x="541782" y="0"/>
                </a:moveTo>
                <a:lnTo>
                  <a:pt x="410717" y="54101"/>
                </a:lnTo>
                <a:lnTo>
                  <a:pt x="450264" y="88902"/>
                </a:lnTo>
                <a:lnTo>
                  <a:pt x="458723" y="79247"/>
                </a:lnTo>
                <a:lnTo>
                  <a:pt x="475487" y="93725"/>
                </a:lnTo>
                <a:lnTo>
                  <a:pt x="475487" y="111099"/>
                </a:lnTo>
                <a:lnTo>
                  <a:pt x="505967" y="137921"/>
                </a:lnTo>
                <a:lnTo>
                  <a:pt x="541782" y="0"/>
                </a:lnTo>
                <a:close/>
              </a:path>
              <a:path w="542289" h="617220">
                <a:moveTo>
                  <a:pt x="475487" y="93725"/>
                </a:moveTo>
                <a:lnTo>
                  <a:pt x="458723" y="79247"/>
                </a:lnTo>
                <a:lnTo>
                  <a:pt x="450264" y="88902"/>
                </a:lnTo>
                <a:lnTo>
                  <a:pt x="466892" y="103535"/>
                </a:lnTo>
                <a:lnTo>
                  <a:pt x="475487" y="93725"/>
                </a:lnTo>
                <a:close/>
              </a:path>
              <a:path w="542289" h="617220">
                <a:moveTo>
                  <a:pt x="475487" y="111099"/>
                </a:moveTo>
                <a:lnTo>
                  <a:pt x="475487" y="93725"/>
                </a:lnTo>
                <a:lnTo>
                  <a:pt x="466892" y="103535"/>
                </a:lnTo>
                <a:lnTo>
                  <a:pt x="475487" y="1110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6794627" y="4095750"/>
            <a:ext cx="2438400" cy="127635"/>
          </a:xfrm>
          <a:custGeom>
            <a:avLst/>
            <a:gdLst/>
            <a:ahLst/>
            <a:cxnLst/>
            <a:rect l="l" t="t" r="r" b="b"/>
            <a:pathLst>
              <a:path w="2438400" h="127635">
                <a:moveTo>
                  <a:pt x="2324100" y="74675"/>
                </a:moveTo>
                <a:lnTo>
                  <a:pt x="2324100" y="52577"/>
                </a:lnTo>
                <a:lnTo>
                  <a:pt x="0" y="52577"/>
                </a:lnTo>
                <a:lnTo>
                  <a:pt x="0" y="74675"/>
                </a:lnTo>
                <a:lnTo>
                  <a:pt x="2324100" y="74675"/>
                </a:lnTo>
                <a:close/>
              </a:path>
              <a:path w="2438400" h="127635">
                <a:moveTo>
                  <a:pt x="2438400" y="63246"/>
                </a:moveTo>
                <a:lnTo>
                  <a:pt x="2311920" y="0"/>
                </a:lnTo>
                <a:lnTo>
                  <a:pt x="2311920" y="52577"/>
                </a:lnTo>
                <a:lnTo>
                  <a:pt x="2324100" y="52577"/>
                </a:lnTo>
                <a:lnTo>
                  <a:pt x="2324100" y="121090"/>
                </a:lnTo>
                <a:lnTo>
                  <a:pt x="2438400" y="63246"/>
                </a:lnTo>
                <a:close/>
              </a:path>
              <a:path w="2438400" h="127635">
                <a:moveTo>
                  <a:pt x="2324100" y="121090"/>
                </a:moveTo>
                <a:lnTo>
                  <a:pt x="2324100" y="74675"/>
                </a:lnTo>
                <a:lnTo>
                  <a:pt x="2311920" y="74675"/>
                </a:lnTo>
                <a:lnTo>
                  <a:pt x="2311920" y="127253"/>
                </a:lnTo>
                <a:lnTo>
                  <a:pt x="2324100" y="1210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 txBox="1"/>
          <p:nvPr/>
        </p:nvSpPr>
        <p:spPr>
          <a:xfrm>
            <a:off x="7062342" y="3897759"/>
            <a:ext cx="157670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234315" algn="l"/>
                <a:tab pos="462915" algn="l"/>
                <a:tab pos="738505" algn="l"/>
                <a:tab pos="998855" algn="l"/>
                <a:tab pos="1236345" algn="l"/>
                <a:tab pos="1472565" algn="l"/>
              </a:tabLst>
            </a:pPr>
            <a:r>
              <a:rPr sz="1400" spc="15" dirty="0">
                <a:latin typeface="Times New Roman"/>
                <a:cs typeface="Times New Roman"/>
              </a:rPr>
              <a:t>0	1	2	3	4	5	6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6905341" y="3689095"/>
            <a:ext cx="2091689" cy="4006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1765935" algn="l"/>
              </a:tabLst>
            </a:pPr>
            <a:r>
              <a:rPr sz="2450" i="1" spc="5" dirty="0">
                <a:latin typeface="Times New Roman"/>
                <a:cs typeface="Times New Roman"/>
              </a:rPr>
              <a:t>a</a:t>
            </a:r>
            <a:r>
              <a:rPr sz="2450" i="1" spc="155" dirty="0">
                <a:latin typeface="Times New Roman"/>
                <a:cs typeface="Times New Roman"/>
              </a:rPr>
              <a:t> </a:t>
            </a:r>
            <a:r>
              <a:rPr sz="2450" i="1" spc="5" dirty="0">
                <a:latin typeface="Times New Roman"/>
                <a:cs typeface="Times New Roman"/>
              </a:rPr>
              <a:t>b</a:t>
            </a:r>
            <a:r>
              <a:rPr sz="2450" i="1" spc="-170" dirty="0">
                <a:latin typeface="Times New Roman"/>
                <a:cs typeface="Times New Roman"/>
              </a:rPr>
              <a:t> </a:t>
            </a:r>
            <a:r>
              <a:rPr sz="2450" i="1" dirty="0">
                <a:latin typeface="Times New Roman"/>
                <a:cs typeface="Times New Roman"/>
              </a:rPr>
              <a:t>c</a:t>
            </a:r>
            <a:r>
              <a:rPr sz="2450" i="1" spc="245" dirty="0">
                <a:latin typeface="Times New Roman"/>
                <a:cs typeface="Times New Roman"/>
              </a:rPr>
              <a:t> </a:t>
            </a:r>
            <a:r>
              <a:rPr sz="2450" i="1" spc="5" dirty="0">
                <a:latin typeface="Times New Roman"/>
                <a:cs typeface="Times New Roman"/>
              </a:rPr>
              <a:t>d</a:t>
            </a:r>
            <a:r>
              <a:rPr sz="2450" i="1" spc="280" dirty="0">
                <a:latin typeface="Times New Roman"/>
                <a:cs typeface="Times New Roman"/>
              </a:rPr>
              <a:t> </a:t>
            </a:r>
            <a:r>
              <a:rPr sz="2450" i="1" spc="5" dirty="0">
                <a:latin typeface="Times New Roman"/>
                <a:cs typeface="Times New Roman"/>
              </a:rPr>
              <a:t>a</a:t>
            </a:r>
            <a:r>
              <a:rPr sz="2450" i="1" spc="175" dirty="0">
                <a:latin typeface="Times New Roman"/>
                <a:cs typeface="Times New Roman"/>
              </a:rPr>
              <a:t> </a:t>
            </a:r>
            <a:r>
              <a:rPr sz="2450" i="1" spc="5" dirty="0">
                <a:latin typeface="Times New Roman"/>
                <a:cs typeface="Times New Roman"/>
              </a:rPr>
              <a:t>b</a:t>
            </a:r>
            <a:r>
              <a:rPr sz="2450" i="1" spc="40" dirty="0">
                <a:latin typeface="Times New Roman"/>
                <a:cs typeface="Times New Roman"/>
              </a:rPr>
              <a:t> </a:t>
            </a:r>
            <a:r>
              <a:rPr sz="2450" i="1" dirty="0">
                <a:latin typeface="Times New Roman"/>
                <a:cs typeface="Times New Roman"/>
              </a:rPr>
              <a:t>c	</a:t>
            </a:r>
            <a:r>
              <a:rPr sz="2450" spc="10" dirty="0">
                <a:latin typeface="MT Extra"/>
                <a:cs typeface="MT Extra"/>
              </a:rPr>
              <a:t></a:t>
            </a:r>
            <a:endParaRPr sz="2450">
              <a:latin typeface="MT Extra"/>
              <a:cs typeface="MT Extra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9080627" y="3461765"/>
            <a:ext cx="533400" cy="525145"/>
          </a:xfrm>
          <a:custGeom>
            <a:avLst/>
            <a:gdLst/>
            <a:ahLst/>
            <a:cxnLst/>
            <a:rect l="l" t="t" r="r" b="b"/>
            <a:pathLst>
              <a:path w="533400" h="525145">
                <a:moveTo>
                  <a:pt x="178308" y="525018"/>
                </a:moveTo>
                <a:lnTo>
                  <a:pt x="178307" y="128778"/>
                </a:lnTo>
                <a:lnTo>
                  <a:pt x="0" y="346710"/>
                </a:lnTo>
                <a:lnTo>
                  <a:pt x="178308" y="525018"/>
                </a:lnTo>
                <a:close/>
              </a:path>
              <a:path w="533400" h="525145">
                <a:moveTo>
                  <a:pt x="533290" y="114159"/>
                </a:moveTo>
                <a:lnTo>
                  <a:pt x="532564" y="76299"/>
                </a:lnTo>
                <a:lnTo>
                  <a:pt x="525314" y="38147"/>
                </a:lnTo>
                <a:lnTo>
                  <a:pt x="511302" y="0"/>
                </a:lnTo>
                <a:lnTo>
                  <a:pt x="492331" y="34706"/>
                </a:lnTo>
                <a:lnTo>
                  <a:pt x="468136" y="67561"/>
                </a:lnTo>
                <a:lnTo>
                  <a:pt x="439024" y="98354"/>
                </a:lnTo>
                <a:lnTo>
                  <a:pt x="405303" y="126870"/>
                </a:lnTo>
                <a:lnTo>
                  <a:pt x="367279" y="152896"/>
                </a:lnTo>
                <a:lnTo>
                  <a:pt x="325261" y="176219"/>
                </a:lnTo>
                <a:lnTo>
                  <a:pt x="279554" y="196626"/>
                </a:lnTo>
                <a:lnTo>
                  <a:pt x="230467" y="213903"/>
                </a:lnTo>
                <a:lnTo>
                  <a:pt x="178308" y="227838"/>
                </a:lnTo>
                <a:lnTo>
                  <a:pt x="178308" y="425958"/>
                </a:lnTo>
                <a:lnTo>
                  <a:pt x="233739" y="411008"/>
                </a:lnTo>
                <a:lnTo>
                  <a:pt x="285247" y="392485"/>
                </a:lnTo>
                <a:lnTo>
                  <a:pt x="332598" y="370686"/>
                </a:lnTo>
                <a:lnTo>
                  <a:pt x="375552" y="345910"/>
                </a:lnTo>
                <a:lnTo>
                  <a:pt x="413875" y="318454"/>
                </a:lnTo>
                <a:lnTo>
                  <a:pt x="447329" y="288618"/>
                </a:lnTo>
                <a:lnTo>
                  <a:pt x="475678" y="256698"/>
                </a:lnTo>
                <a:lnTo>
                  <a:pt x="498685" y="222994"/>
                </a:lnTo>
                <a:lnTo>
                  <a:pt x="516114" y="187804"/>
                </a:lnTo>
                <a:lnTo>
                  <a:pt x="527728" y="151426"/>
                </a:lnTo>
                <a:lnTo>
                  <a:pt x="533290" y="114159"/>
                </a:lnTo>
                <a:close/>
              </a:path>
            </a:pathLst>
          </a:custGeom>
          <a:solidFill>
            <a:srgbClr val="0033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9080627" y="3015995"/>
            <a:ext cx="533400" cy="544830"/>
          </a:xfrm>
          <a:custGeom>
            <a:avLst/>
            <a:gdLst/>
            <a:ahLst/>
            <a:cxnLst/>
            <a:rect l="l" t="t" r="r" b="b"/>
            <a:pathLst>
              <a:path w="533400" h="544829">
                <a:moveTo>
                  <a:pt x="533400" y="544829"/>
                </a:moveTo>
                <a:lnTo>
                  <a:pt x="533400" y="346709"/>
                </a:lnTo>
                <a:lnTo>
                  <a:pt x="530273" y="308970"/>
                </a:lnTo>
                <a:lnTo>
                  <a:pt x="506236" y="237207"/>
                </a:lnTo>
                <a:lnTo>
                  <a:pt x="485972" y="203609"/>
                </a:lnTo>
                <a:lnTo>
                  <a:pt x="460643" y="171816"/>
                </a:lnTo>
                <a:lnTo>
                  <a:pt x="430572" y="142042"/>
                </a:lnTo>
                <a:lnTo>
                  <a:pt x="396084" y="114500"/>
                </a:lnTo>
                <a:lnTo>
                  <a:pt x="357502" y="89401"/>
                </a:lnTo>
                <a:lnTo>
                  <a:pt x="315151" y="66958"/>
                </a:lnTo>
                <a:lnTo>
                  <a:pt x="269352" y="47385"/>
                </a:lnTo>
                <a:lnTo>
                  <a:pt x="220432" y="30893"/>
                </a:lnTo>
                <a:lnTo>
                  <a:pt x="168712" y="17696"/>
                </a:lnTo>
                <a:lnTo>
                  <a:pt x="114518" y="8006"/>
                </a:lnTo>
                <a:lnTo>
                  <a:pt x="58172" y="2037"/>
                </a:lnTo>
                <a:lnTo>
                  <a:pt x="0" y="0"/>
                </a:lnTo>
                <a:lnTo>
                  <a:pt x="0" y="198119"/>
                </a:lnTo>
                <a:lnTo>
                  <a:pt x="58172" y="200157"/>
                </a:lnTo>
                <a:lnTo>
                  <a:pt x="114518" y="206126"/>
                </a:lnTo>
                <a:lnTo>
                  <a:pt x="168712" y="215816"/>
                </a:lnTo>
                <a:lnTo>
                  <a:pt x="220432" y="229013"/>
                </a:lnTo>
                <a:lnTo>
                  <a:pt x="269352" y="245505"/>
                </a:lnTo>
                <a:lnTo>
                  <a:pt x="315151" y="265078"/>
                </a:lnTo>
                <a:lnTo>
                  <a:pt x="357502" y="287521"/>
                </a:lnTo>
                <a:lnTo>
                  <a:pt x="396084" y="312620"/>
                </a:lnTo>
                <a:lnTo>
                  <a:pt x="430572" y="340162"/>
                </a:lnTo>
                <a:lnTo>
                  <a:pt x="460643" y="369936"/>
                </a:lnTo>
                <a:lnTo>
                  <a:pt x="485972" y="401729"/>
                </a:lnTo>
                <a:lnTo>
                  <a:pt x="506236" y="435327"/>
                </a:lnTo>
                <a:lnTo>
                  <a:pt x="521111" y="470518"/>
                </a:lnTo>
                <a:lnTo>
                  <a:pt x="530273" y="507090"/>
                </a:lnTo>
                <a:lnTo>
                  <a:pt x="533400" y="544829"/>
                </a:lnTo>
                <a:close/>
              </a:path>
            </a:pathLst>
          </a:custGeom>
          <a:solidFill>
            <a:srgbClr val="0029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9074543" y="3011423"/>
            <a:ext cx="544830" cy="988060"/>
          </a:xfrm>
          <a:custGeom>
            <a:avLst/>
            <a:gdLst/>
            <a:ahLst/>
            <a:cxnLst/>
            <a:rect l="l" t="t" r="r" b="b"/>
            <a:pathLst>
              <a:path w="544829" h="988060">
                <a:moveTo>
                  <a:pt x="188976" y="672201"/>
                </a:moveTo>
                <a:lnTo>
                  <a:pt x="188976" y="566166"/>
                </a:lnTo>
                <a:lnTo>
                  <a:pt x="0" y="797813"/>
                </a:lnTo>
                <a:lnTo>
                  <a:pt x="9906" y="807759"/>
                </a:lnTo>
                <a:lnTo>
                  <a:pt x="9906" y="794004"/>
                </a:lnTo>
                <a:lnTo>
                  <a:pt x="12643" y="796753"/>
                </a:lnTo>
                <a:lnTo>
                  <a:pt x="179832" y="592412"/>
                </a:lnTo>
                <a:lnTo>
                  <a:pt x="179832" y="579119"/>
                </a:lnTo>
                <a:lnTo>
                  <a:pt x="188214" y="582168"/>
                </a:lnTo>
                <a:lnTo>
                  <a:pt x="188214" y="672377"/>
                </a:lnTo>
                <a:lnTo>
                  <a:pt x="188976" y="672201"/>
                </a:lnTo>
                <a:close/>
              </a:path>
              <a:path w="544829" h="988060">
                <a:moveTo>
                  <a:pt x="544830" y="549401"/>
                </a:moveTo>
                <a:lnTo>
                  <a:pt x="544830" y="351281"/>
                </a:lnTo>
                <a:lnTo>
                  <a:pt x="544068" y="342137"/>
                </a:lnTo>
                <a:lnTo>
                  <a:pt x="544068" y="333755"/>
                </a:lnTo>
                <a:lnTo>
                  <a:pt x="526797" y="262117"/>
                </a:lnTo>
                <a:lnTo>
                  <a:pt x="506571" y="221531"/>
                </a:lnTo>
                <a:lnTo>
                  <a:pt x="480361" y="184526"/>
                </a:lnTo>
                <a:lnTo>
                  <a:pt x="448947" y="151058"/>
                </a:lnTo>
                <a:lnTo>
                  <a:pt x="413112" y="121088"/>
                </a:lnTo>
                <a:lnTo>
                  <a:pt x="373636" y="94574"/>
                </a:lnTo>
                <a:lnTo>
                  <a:pt x="331300" y="71475"/>
                </a:lnTo>
                <a:lnTo>
                  <a:pt x="286885" y="51750"/>
                </a:lnTo>
                <a:lnTo>
                  <a:pt x="241172" y="35357"/>
                </a:lnTo>
                <a:lnTo>
                  <a:pt x="194942" y="22255"/>
                </a:lnTo>
                <a:lnTo>
                  <a:pt x="148976" y="12403"/>
                </a:lnTo>
                <a:lnTo>
                  <a:pt x="104055" y="5761"/>
                </a:lnTo>
                <a:lnTo>
                  <a:pt x="60960" y="2285"/>
                </a:lnTo>
                <a:lnTo>
                  <a:pt x="1524" y="0"/>
                </a:lnTo>
                <a:lnTo>
                  <a:pt x="1524" y="207263"/>
                </a:lnTo>
                <a:lnTo>
                  <a:pt x="6096" y="207372"/>
                </a:lnTo>
                <a:lnTo>
                  <a:pt x="6096" y="9905"/>
                </a:lnTo>
                <a:lnTo>
                  <a:pt x="11430" y="4571"/>
                </a:lnTo>
                <a:lnTo>
                  <a:pt x="11430" y="9905"/>
                </a:lnTo>
                <a:lnTo>
                  <a:pt x="34290" y="9948"/>
                </a:lnTo>
                <a:lnTo>
                  <a:pt x="60960" y="11429"/>
                </a:lnTo>
                <a:lnTo>
                  <a:pt x="87630" y="13715"/>
                </a:lnTo>
                <a:lnTo>
                  <a:pt x="113538" y="16763"/>
                </a:lnTo>
                <a:lnTo>
                  <a:pt x="138684" y="20573"/>
                </a:lnTo>
                <a:lnTo>
                  <a:pt x="164592" y="25145"/>
                </a:lnTo>
                <a:lnTo>
                  <a:pt x="164592" y="25307"/>
                </a:lnTo>
                <a:lnTo>
                  <a:pt x="188976" y="30479"/>
                </a:lnTo>
                <a:lnTo>
                  <a:pt x="246664" y="46805"/>
                </a:lnTo>
                <a:lnTo>
                  <a:pt x="302514" y="68579"/>
                </a:lnTo>
                <a:lnTo>
                  <a:pt x="323088" y="78132"/>
                </a:lnTo>
                <a:lnTo>
                  <a:pt x="323088" y="77723"/>
                </a:lnTo>
                <a:lnTo>
                  <a:pt x="366104" y="101157"/>
                </a:lnTo>
                <a:lnTo>
                  <a:pt x="410616" y="131433"/>
                </a:lnTo>
                <a:lnTo>
                  <a:pt x="445008" y="160858"/>
                </a:lnTo>
                <a:lnTo>
                  <a:pt x="459486" y="175259"/>
                </a:lnTo>
                <a:lnTo>
                  <a:pt x="459486" y="176111"/>
                </a:lnTo>
                <a:lnTo>
                  <a:pt x="471678" y="189737"/>
                </a:lnTo>
                <a:lnTo>
                  <a:pt x="471678" y="188975"/>
                </a:lnTo>
                <a:lnTo>
                  <a:pt x="483870" y="204215"/>
                </a:lnTo>
                <a:lnTo>
                  <a:pt x="483870" y="205304"/>
                </a:lnTo>
                <a:lnTo>
                  <a:pt x="499110" y="227075"/>
                </a:lnTo>
                <a:lnTo>
                  <a:pt x="503682" y="234695"/>
                </a:lnTo>
                <a:lnTo>
                  <a:pt x="503682" y="236092"/>
                </a:lnTo>
                <a:lnTo>
                  <a:pt x="507492" y="243077"/>
                </a:lnTo>
                <a:lnTo>
                  <a:pt x="507492" y="242315"/>
                </a:lnTo>
                <a:lnTo>
                  <a:pt x="511302" y="250697"/>
                </a:lnTo>
                <a:lnTo>
                  <a:pt x="515112" y="258317"/>
                </a:lnTo>
                <a:lnTo>
                  <a:pt x="518922" y="266699"/>
                </a:lnTo>
                <a:lnTo>
                  <a:pt x="521970" y="275081"/>
                </a:lnTo>
                <a:lnTo>
                  <a:pt x="524256" y="283463"/>
                </a:lnTo>
                <a:lnTo>
                  <a:pt x="527304" y="291845"/>
                </a:lnTo>
                <a:lnTo>
                  <a:pt x="527304" y="294131"/>
                </a:lnTo>
                <a:lnTo>
                  <a:pt x="528828" y="300227"/>
                </a:lnTo>
                <a:lnTo>
                  <a:pt x="528828" y="299465"/>
                </a:lnTo>
                <a:lnTo>
                  <a:pt x="531114" y="308609"/>
                </a:lnTo>
                <a:lnTo>
                  <a:pt x="532638" y="316991"/>
                </a:lnTo>
                <a:lnTo>
                  <a:pt x="534162" y="334517"/>
                </a:lnTo>
                <a:lnTo>
                  <a:pt x="534162" y="333755"/>
                </a:lnTo>
                <a:lnTo>
                  <a:pt x="534924" y="342899"/>
                </a:lnTo>
                <a:lnTo>
                  <a:pt x="534924" y="486842"/>
                </a:lnTo>
                <a:lnTo>
                  <a:pt x="537865" y="495998"/>
                </a:lnTo>
                <a:lnTo>
                  <a:pt x="544068" y="540257"/>
                </a:lnTo>
                <a:lnTo>
                  <a:pt x="544830" y="549401"/>
                </a:lnTo>
                <a:close/>
              </a:path>
              <a:path w="544829" h="988060">
                <a:moveTo>
                  <a:pt x="11430" y="9905"/>
                </a:moveTo>
                <a:lnTo>
                  <a:pt x="11430" y="4571"/>
                </a:lnTo>
                <a:lnTo>
                  <a:pt x="6096" y="9905"/>
                </a:lnTo>
                <a:lnTo>
                  <a:pt x="11430" y="9905"/>
                </a:lnTo>
                <a:close/>
              </a:path>
              <a:path w="544829" h="988060">
                <a:moveTo>
                  <a:pt x="11430" y="198264"/>
                </a:moveTo>
                <a:lnTo>
                  <a:pt x="11430" y="9905"/>
                </a:lnTo>
                <a:lnTo>
                  <a:pt x="6096" y="9905"/>
                </a:lnTo>
                <a:lnTo>
                  <a:pt x="6096" y="198119"/>
                </a:lnTo>
                <a:lnTo>
                  <a:pt x="11430" y="198264"/>
                </a:lnTo>
                <a:close/>
              </a:path>
              <a:path w="544829" h="988060">
                <a:moveTo>
                  <a:pt x="544830" y="549401"/>
                </a:moveTo>
                <a:lnTo>
                  <a:pt x="537865" y="495998"/>
                </a:lnTo>
                <a:lnTo>
                  <a:pt x="524644" y="454844"/>
                </a:lnTo>
                <a:lnTo>
                  <a:pt x="505108" y="416787"/>
                </a:lnTo>
                <a:lnTo>
                  <a:pt x="479961" y="381819"/>
                </a:lnTo>
                <a:lnTo>
                  <a:pt x="449907" y="349932"/>
                </a:lnTo>
                <a:lnTo>
                  <a:pt x="415649" y="321120"/>
                </a:lnTo>
                <a:lnTo>
                  <a:pt x="377892" y="295375"/>
                </a:lnTo>
                <a:lnTo>
                  <a:pt x="337338" y="272688"/>
                </a:lnTo>
                <a:lnTo>
                  <a:pt x="294555" y="253000"/>
                </a:lnTo>
                <a:lnTo>
                  <a:pt x="250658" y="236459"/>
                </a:lnTo>
                <a:lnTo>
                  <a:pt x="205939" y="222903"/>
                </a:lnTo>
                <a:lnTo>
                  <a:pt x="161239" y="212374"/>
                </a:lnTo>
                <a:lnTo>
                  <a:pt x="117261" y="204866"/>
                </a:lnTo>
                <a:lnTo>
                  <a:pt x="74710" y="200371"/>
                </a:lnTo>
                <a:lnTo>
                  <a:pt x="33528" y="198861"/>
                </a:lnTo>
                <a:lnTo>
                  <a:pt x="6096" y="198119"/>
                </a:lnTo>
                <a:lnTo>
                  <a:pt x="11430" y="202691"/>
                </a:lnTo>
                <a:lnTo>
                  <a:pt x="11430" y="207499"/>
                </a:lnTo>
                <a:lnTo>
                  <a:pt x="33528" y="208025"/>
                </a:lnTo>
                <a:lnTo>
                  <a:pt x="60198" y="209507"/>
                </a:lnTo>
                <a:lnTo>
                  <a:pt x="60960" y="209615"/>
                </a:lnTo>
                <a:lnTo>
                  <a:pt x="86868" y="211835"/>
                </a:lnTo>
                <a:lnTo>
                  <a:pt x="142083" y="219236"/>
                </a:lnTo>
                <a:lnTo>
                  <a:pt x="196948" y="230581"/>
                </a:lnTo>
                <a:lnTo>
                  <a:pt x="250684" y="246268"/>
                </a:lnTo>
                <a:lnTo>
                  <a:pt x="302514" y="266699"/>
                </a:lnTo>
                <a:lnTo>
                  <a:pt x="323088" y="276252"/>
                </a:lnTo>
                <a:lnTo>
                  <a:pt x="323088" y="275843"/>
                </a:lnTo>
                <a:lnTo>
                  <a:pt x="366104" y="299281"/>
                </a:lnTo>
                <a:lnTo>
                  <a:pt x="410616" y="329554"/>
                </a:lnTo>
                <a:lnTo>
                  <a:pt x="445008" y="358978"/>
                </a:lnTo>
                <a:lnTo>
                  <a:pt x="459486" y="373379"/>
                </a:lnTo>
                <a:lnTo>
                  <a:pt x="459486" y="374231"/>
                </a:lnTo>
                <a:lnTo>
                  <a:pt x="471678" y="387857"/>
                </a:lnTo>
                <a:lnTo>
                  <a:pt x="471678" y="387095"/>
                </a:lnTo>
                <a:lnTo>
                  <a:pt x="483870" y="402335"/>
                </a:lnTo>
                <a:lnTo>
                  <a:pt x="483870" y="403424"/>
                </a:lnTo>
                <a:lnTo>
                  <a:pt x="499110" y="425195"/>
                </a:lnTo>
                <a:lnTo>
                  <a:pt x="503682" y="432815"/>
                </a:lnTo>
                <a:lnTo>
                  <a:pt x="503682" y="434212"/>
                </a:lnTo>
                <a:lnTo>
                  <a:pt x="507492" y="441197"/>
                </a:lnTo>
                <a:lnTo>
                  <a:pt x="507492" y="440435"/>
                </a:lnTo>
                <a:lnTo>
                  <a:pt x="512348" y="451120"/>
                </a:lnTo>
                <a:lnTo>
                  <a:pt x="513588" y="448817"/>
                </a:lnTo>
                <a:lnTo>
                  <a:pt x="521970" y="452627"/>
                </a:lnTo>
                <a:lnTo>
                  <a:pt x="521970" y="473201"/>
                </a:lnTo>
                <a:lnTo>
                  <a:pt x="524256" y="481583"/>
                </a:lnTo>
                <a:lnTo>
                  <a:pt x="527304" y="489965"/>
                </a:lnTo>
                <a:lnTo>
                  <a:pt x="527304" y="492251"/>
                </a:lnTo>
                <a:lnTo>
                  <a:pt x="528828" y="498347"/>
                </a:lnTo>
                <a:lnTo>
                  <a:pt x="528828" y="497585"/>
                </a:lnTo>
                <a:lnTo>
                  <a:pt x="531114" y="506729"/>
                </a:lnTo>
                <a:lnTo>
                  <a:pt x="532638" y="515111"/>
                </a:lnTo>
                <a:lnTo>
                  <a:pt x="534162" y="532637"/>
                </a:lnTo>
                <a:lnTo>
                  <a:pt x="534162" y="531876"/>
                </a:lnTo>
                <a:lnTo>
                  <a:pt x="534924" y="541019"/>
                </a:lnTo>
                <a:lnTo>
                  <a:pt x="534924" y="550163"/>
                </a:lnTo>
                <a:lnTo>
                  <a:pt x="544830" y="549401"/>
                </a:lnTo>
                <a:close/>
              </a:path>
              <a:path w="544829" h="988060">
                <a:moveTo>
                  <a:pt x="11430" y="207499"/>
                </a:moveTo>
                <a:lnTo>
                  <a:pt x="11430" y="202691"/>
                </a:lnTo>
                <a:lnTo>
                  <a:pt x="6096" y="198119"/>
                </a:lnTo>
                <a:lnTo>
                  <a:pt x="6096" y="207372"/>
                </a:lnTo>
                <a:lnTo>
                  <a:pt x="11430" y="207499"/>
                </a:lnTo>
                <a:close/>
              </a:path>
              <a:path w="544829" h="988060">
                <a:moveTo>
                  <a:pt x="12643" y="796753"/>
                </a:moveTo>
                <a:lnTo>
                  <a:pt x="9906" y="794004"/>
                </a:lnTo>
                <a:lnTo>
                  <a:pt x="9906" y="800100"/>
                </a:lnTo>
                <a:lnTo>
                  <a:pt x="12643" y="796753"/>
                </a:lnTo>
                <a:close/>
              </a:path>
              <a:path w="544829" h="988060">
                <a:moveTo>
                  <a:pt x="187452" y="972312"/>
                </a:moveTo>
                <a:lnTo>
                  <a:pt x="12643" y="796753"/>
                </a:lnTo>
                <a:lnTo>
                  <a:pt x="9906" y="800100"/>
                </a:lnTo>
                <a:lnTo>
                  <a:pt x="9906" y="807759"/>
                </a:lnTo>
                <a:lnTo>
                  <a:pt x="179832" y="978371"/>
                </a:lnTo>
                <a:lnTo>
                  <a:pt x="179832" y="975359"/>
                </a:lnTo>
                <a:lnTo>
                  <a:pt x="187452" y="972312"/>
                </a:lnTo>
                <a:close/>
              </a:path>
              <a:path w="544829" h="988060">
                <a:moveTo>
                  <a:pt x="60960" y="209615"/>
                </a:moveTo>
                <a:lnTo>
                  <a:pt x="60198" y="209549"/>
                </a:lnTo>
                <a:lnTo>
                  <a:pt x="60960" y="209615"/>
                </a:lnTo>
                <a:close/>
              </a:path>
              <a:path w="544829" h="988060">
                <a:moveTo>
                  <a:pt x="87630" y="13803"/>
                </a:moveTo>
                <a:lnTo>
                  <a:pt x="86868" y="13715"/>
                </a:lnTo>
                <a:lnTo>
                  <a:pt x="87630" y="13803"/>
                </a:lnTo>
                <a:close/>
              </a:path>
              <a:path w="544829" h="988060">
                <a:moveTo>
                  <a:pt x="164592" y="25307"/>
                </a:moveTo>
                <a:lnTo>
                  <a:pt x="164592" y="25145"/>
                </a:lnTo>
                <a:lnTo>
                  <a:pt x="163830" y="25145"/>
                </a:lnTo>
                <a:lnTo>
                  <a:pt x="164592" y="25307"/>
                </a:lnTo>
                <a:close/>
              </a:path>
              <a:path w="544829" h="988060">
                <a:moveTo>
                  <a:pt x="188214" y="582168"/>
                </a:moveTo>
                <a:lnTo>
                  <a:pt x="179832" y="579119"/>
                </a:lnTo>
                <a:lnTo>
                  <a:pt x="179832" y="592412"/>
                </a:lnTo>
                <a:lnTo>
                  <a:pt x="188214" y="582168"/>
                </a:lnTo>
                <a:close/>
              </a:path>
              <a:path w="544829" h="988060">
                <a:moveTo>
                  <a:pt x="188214" y="672377"/>
                </a:moveTo>
                <a:lnTo>
                  <a:pt x="188214" y="582168"/>
                </a:lnTo>
                <a:lnTo>
                  <a:pt x="179832" y="592412"/>
                </a:lnTo>
                <a:lnTo>
                  <a:pt x="179832" y="684276"/>
                </a:lnTo>
                <a:lnTo>
                  <a:pt x="182880" y="683547"/>
                </a:lnTo>
                <a:lnTo>
                  <a:pt x="182880" y="673607"/>
                </a:lnTo>
                <a:lnTo>
                  <a:pt x="188214" y="672377"/>
                </a:lnTo>
                <a:close/>
              </a:path>
              <a:path w="544829" h="988060">
                <a:moveTo>
                  <a:pt x="277368" y="853015"/>
                </a:moveTo>
                <a:lnTo>
                  <a:pt x="277368" y="843533"/>
                </a:lnTo>
                <a:lnTo>
                  <a:pt x="259080" y="850391"/>
                </a:lnTo>
                <a:lnTo>
                  <a:pt x="240792" y="856488"/>
                </a:lnTo>
                <a:lnTo>
                  <a:pt x="202692" y="867156"/>
                </a:lnTo>
                <a:lnTo>
                  <a:pt x="179832" y="873251"/>
                </a:lnTo>
                <a:lnTo>
                  <a:pt x="179832" y="964659"/>
                </a:lnTo>
                <a:lnTo>
                  <a:pt x="185166" y="970016"/>
                </a:lnTo>
                <a:lnTo>
                  <a:pt x="185166" y="881633"/>
                </a:lnTo>
                <a:lnTo>
                  <a:pt x="188976" y="876300"/>
                </a:lnTo>
                <a:lnTo>
                  <a:pt x="188976" y="880608"/>
                </a:lnTo>
                <a:lnTo>
                  <a:pt x="224790" y="870966"/>
                </a:lnTo>
                <a:lnTo>
                  <a:pt x="243840" y="865632"/>
                </a:lnTo>
                <a:lnTo>
                  <a:pt x="277368" y="853015"/>
                </a:lnTo>
                <a:close/>
              </a:path>
              <a:path w="544829" h="988060">
                <a:moveTo>
                  <a:pt x="187452" y="986021"/>
                </a:moveTo>
                <a:lnTo>
                  <a:pt x="187452" y="972312"/>
                </a:lnTo>
                <a:lnTo>
                  <a:pt x="179832" y="975359"/>
                </a:lnTo>
                <a:lnTo>
                  <a:pt x="179832" y="978371"/>
                </a:lnTo>
                <a:lnTo>
                  <a:pt x="187452" y="986021"/>
                </a:lnTo>
                <a:close/>
              </a:path>
              <a:path w="544829" h="988060">
                <a:moveTo>
                  <a:pt x="357378" y="617740"/>
                </a:moveTo>
                <a:lnTo>
                  <a:pt x="357378" y="607313"/>
                </a:lnTo>
                <a:lnTo>
                  <a:pt x="345186" y="614171"/>
                </a:lnTo>
                <a:lnTo>
                  <a:pt x="312635" y="630365"/>
                </a:lnTo>
                <a:lnTo>
                  <a:pt x="280511" y="643961"/>
                </a:lnTo>
                <a:lnTo>
                  <a:pt x="247577" y="655807"/>
                </a:lnTo>
                <a:lnTo>
                  <a:pt x="212598" y="666749"/>
                </a:lnTo>
                <a:lnTo>
                  <a:pt x="182880" y="673607"/>
                </a:lnTo>
                <a:lnTo>
                  <a:pt x="188976" y="678179"/>
                </a:lnTo>
                <a:lnTo>
                  <a:pt x="188976" y="682089"/>
                </a:lnTo>
                <a:lnTo>
                  <a:pt x="214884" y="675894"/>
                </a:lnTo>
                <a:lnTo>
                  <a:pt x="259406" y="662082"/>
                </a:lnTo>
                <a:lnTo>
                  <a:pt x="303760" y="644765"/>
                </a:lnTo>
                <a:lnTo>
                  <a:pt x="347072" y="623859"/>
                </a:lnTo>
                <a:lnTo>
                  <a:pt x="357378" y="617740"/>
                </a:lnTo>
                <a:close/>
              </a:path>
              <a:path w="544829" h="988060">
                <a:moveTo>
                  <a:pt x="188976" y="682089"/>
                </a:moveTo>
                <a:lnTo>
                  <a:pt x="188976" y="678179"/>
                </a:lnTo>
                <a:lnTo>
                  <a:pt x="182880" y="673607"/>
                </a:lnTo>
                <a:lnTo>
                  <a:pt x="182880" y="683547"/>
                </a:lnTo>
                <a:lnTo>
                  <a:pt x="188976" y="682089"/>
                </a:lnTo>
                <a:close/>
              </a:path>
              <a:path w="544829" h="988060">
                <a:moveTo>
                  <a:pt x="188976" y="880608"/>
                </a:moveTo>
                <a:lnTo>
                  <a:pt x="188976" y="876300"/>
                </a:lnTo>
                <a:lnTo>
                  <a:pt x="185166" y="881633"/>
                </a:lnTo>
                <a:lnTo>
                  <a:pt x="188976" y="880608"/>
                </a:lnTo>
                <a:close/>
              </a:path>
              <a:path w="544829" h="988060">
                <a:moveTo>
                  <a:pt x="188976" y="987551"/>
                </a:moveTo>
                <a:lnTo>
                  <a:pt x="188976" y="880608"/>
                </a:lnTo>
                <a:lnTo>
                  <a:pt x="185166" y="881633"/>
                </a:lnTo>
                <a:lnTo>
                  <a:pt x="185166" y="970016"/>
                </a:lnTo>
                <a:lnTo>
                  <a:pt x="187452" y="972312"/>
                </a:lnTo>
                <a:lnTo>
                  <a:pt x="187452" y="986021"/>
                </a:lnTo>
                <a:lnTo>
                  <a:pt x="188976" y="987551"/>
                </a:lnTo>
                <a:close/>
              </a:path>
              <a:path w="544829" h="988060">
                <a:moveTo>
                  <a:pt x="311658" y="838680"/>
                </a:moveTo>
                <a:lnTo>
                  <a:pt x="311658" y="829056"/>
                </a:lnTo>
                <a:lnTo>
                  <a:pt x="294132" y="836676"/>
                </a:lnTo>
                <a:lnTo>
                  <a:pt x="276606" y="843533"/>
                </a:lnTo>
                <a:lnTo>
                  <a:pt x="277368" y="843533"/>
                </a:lnTo>
                <a:lnTo>
                  <a:pt x="277368" y="853015"/>
                </a:lnTo>
                <a:lnTo>
                  <a:pt x="294692" y="846484"/>
                </a:lnTo>
                <a:lnTo>
                  <a:pt x="311658" y="838680"/>
                </a:lnTo>
                <a:close/>
              </a:path>
              <a:path w="544829" h="988060">
                <a:moveTo>
                  <a:pt x="461010" y="737885"/>
                </a:moveTo>
                <a:lnTo>
                  <a:pt x="461010" y="724661"/>
                </a:lnTo>
                <a:lnTo>
                  <a:pt x="438912" y="746760"/>
                </a:lnTo>
                <a:lnTo>
                  <a:pt x="412686" y="768550"/>
                </a:lnTo>
                <a:lnTo>
                  <a:pt x="385814" y="787822"/>
                </a:lnTo>
                <a:lnTo>
                  <a:pt x="357678" y="805231"/>
                </a:lnTo>
                <a:lnTo>
                  <a:pt x="327660" y="821435"/>
                </a:lnTo>
                <a:lnTo>
                  <a:pt x="310896" y="829056"/>
                </a:lnTo>
                <a:lnTo>
                  <a:pt x="311658" y="829056"/>
                </a:lnTo>
                <a:lnTo>
                  <a:pt x="311658" y="838680"/>
                </a:lnTo>
                <a:lnTo>
                  <a:pt x="341861" y="824786"/>
                </a:lnTo>
                <a:lnTo>
                  <a:pt x="386213" y="799156"/>
                </a:lnTo>
                <a:lnTo>
                  <a:pt x="428064" y="768465"/>
                </a:lnTo>
                <a:lnTo>
                  <a:pt x="461010" y="737885"/>
                </a:lnTo>
                <a:close/>
              </a:path>
              <a:path w="544829" h="988060">
                <a:moveTo>
                  <a:pt x="323850" y="78485"/>
                </a:moveTo>
                <a:lnTo>
                  <a:pt x="323088" y="77723"/>
                </a:lnTo>
                <a:lnTo>
                  <a:pt x="323088" y="78132"/>
                </a:lnTo>
                <a:lnTo>
                  <a:pt x="323850" y="78485"/>
                </a:lnTo>
                <a:close/>
              </a:path>
              <a:path w="544829" h="988060">
                <a:moveTo>
                  <a:pt x="323850" y="276605"/>
                </a:moveTo>
                <a:lnTo>
                  <a:pt x="323088" y="275843"/>
                </a:lnTo>
                <a:lnTo>
                  <a:pt x="323088" y="276252"/>
                </a:lnTo>
                <a:lnTo>
                  <a:pt x="323850" y="276605"/>
                </a:lnTo>
                <a:close/>
              </a:path>
              <a:path w="544829" h="988060">
                <a:moveTo>
                  <a:pt x="368808" y="610953"/>
                </a:moveTo>
                <a:lnTo>
                  <a:pt x="368808" y="600455"/>
                </a:lnTo>
                <a:lnTo>
                  <a:pt x="356616" y="607313"/>
                </a:lnTo>
                <a:lnTo>
                  <a:pt x="357378" y="607313"/>
                </a:lnTo>
                <a:lnTo>
                  <a:pt x="357378" y="617740"/>
                </a:lnTo>
                <a:lnTo>
                  <a:pt x="368808" y="610953"/>
                </a:lnTo>
                <a:close/>
              </a:path>
              <a:path w="544829" h="988060">
                <a:moveTo>
                  <a:pt x="498348" y="493121"/>
                </a:moveTo>
                <a:lnTo>
                  <a:pt x="498348" y="477773"/>
                </a:lnTo>
                <a:lnTo>
                  <a:pt x="492252" y="486917"/>
                </a:lnTo>
                <a:lnTo>
                  <a:pt x="471678" y="514349"/>
                </a:lnTo>
                <a:lnTo>
                  <a:pt x="471678" y="513587"/>
                </a:lnTo>
                <a:lnTo>
                  <a:pt x="464058" y="522731"/>
                </a:lnTo>
                <a:lnTo>
                  <a:pt x="445008" y="542359"/>
                </a:lnTo>
                <a:lnTo>
                  <a:pt x="424124" y="560955"/>
                </a:lnTo>
                <a:lnTo>
                  <a:pt x="401969" y="578238"/>
                </a:lnTo>
                <a:lnTo>
                  <a:pt x="379476" y="593597"/>
                </a:lnTo>
                <a:lnTo>
                  <a:pt x="368046" y="600455"/>
                </a:lnTo>
                <a:lnTo>
                  <a:pt x="368808" y="600455"/>
                </a:lnTo>
                <a:lnTo>
                  <a:pt x="368808" y="610953"/>
                </a:lnTo>
                <a:lnTo>
                  <a:pt x="388467" y="599279"/>
                </a:lnTo>
                <a:lnTo>
                  <a:pt x="427071" y="570941"/>
                </a:lnTo>
                <a:lnTo>
                  <a:pt x="462011" y="538760"/>
                </a:lnTo>
                <a:lnTo>
                  <a:pt x="492411" y="502653"/>
                </a:lnTo>
                <a:lnTo>
                  <a:pt x="498348" y="493121"/>
                </a:lnTo>
                <a:close/>
              </a:path>
              <a:path w="544829" h="988060">
                <a:moveTo>
                  <a:pt x="445769" y="161543"/>
                </a:moveTo>
                <a:lnTo>
                  <a:pt x="445008" y="160781"/>
                </a:lnTo>
                <a:lnTo>
                  <a:pt x="445769" y="161543"/>
                </a:lnTo>
                <a:close/>
              </a:path>
              <a:path w="544829" h="988060">
                <a:moveTo>
                  <a:pt x="445769" y="359663"/>
                </a:moveTo>
                <a:lnTo>
                  <a:pt x="445008" y="358901"/>
                </a:lnTo>
                <a:lnTo>
                  <a:pt x="445769" y="359663"/>
                </a:lnTo>
                <a:close/>
              </a:path>
              <a:path w="544829" h="988060">
                <a:moveTo>
                  <a:pt x="459486" y="176111"/>
                </a:moveTo>
                <a:lnTo>
                  <a:pt x="459486" y="175259"/>
                </a:lnTo>
                <a:lnTo>
                  <a:pt x="458724" y="175259"/>
                </a:lnTo>
                <a:lnTo>
                  <a:pt x="459486" y="176111"/>
                </a:lnTo>
                <a:close/>
              </a:path>
              <a:path w="544829" h="988060">
                <a:moveTo>
                  <a:pt x="459486" y="374231"/>
                </a:moveTo>
                <a:lnTo>
                  <a:pt x="459486" y="373379"/>
                </a:lnTo>
                <a:lnTo>
                  <a:pt x="458724" y="373379"/>
                </a:lnTo>
                <a:lnTo>
                  <a:pt x="459486" y="374231"/>
                </a:lnTo>
                <a:close/>
              </a:path>
              <a:path w="544829" h="988060">
                <a:moveTo>
                  <a:pt x="470916" y="727768"/>
                </a:moveTo>
                <a:lnTo>
                  <a:pt x="470916" y="713232"/>
                </a:lnTo>
                <a:lnTo>
                  <a:pt x="460248" y="724661"/>
                </a:lnTo>
                <a:lnTo>
                  <a:pt x="461010" y="724661"/>
                </a:lnTo>
                <a:lnTo>
                  <a:pt x="461010" y="737885"/>
                </a:lnTo>
                <a:lnTo>
                  <a:pt x="467868" y="731519"/>
                </a:lnTo>
                <a:lnTo>
                  <a:pt x="470916" y="727768"/>
                </a:lnTo>
                <a:close/>
              </a:path>
              <a:path w="544829" h="988060">
                <a:moveTo>
                  <a:pt x="521208" y="652290"/>
                </a:moveTo>
                <a:lnTo>
                  <a:pt x="521208" y="628649"/>
                </a:lnTo>
                <a:lnTo>
                  <a:pt x="515874" y="641604"/>
                </a:lnTo>
                <a:lnTo>
                  <a:pt x="515874" y="640841"/>
                </a:lnTo>
                <a:lnTo>
                  <a:pt x="488442" y="690371"/>
                </a:lnTo>
                <a:lnTo>
                  <a:pt x="470154" y="713232"/>
                </a:lnTo>
                <a:lnTo>
                  <a:pt x="470916" y="713232"/>
                </a:lnTo>
                <a:lnTo>
                  <a:pt x="470916" y="727768"/>
                </a:lnTo>
                <a:lnTo>
                  <a:pt x="477774" y="719327"/>
                </a:lnTo>
                <a:lnTo>
                  <a:pt x="487680" y="707897"/>
                </a:lnTo>
                <a:lnTo>
                  <a:pt x="496062" y="695705"/>
                </a:lnTo>
                <a:lnTo>
                  <a:pt x="508515" y="677011"/>
                </a:lnTo>
                <a:lnTo>
                  <a:pt x="518388" y="658796"/>
                </a:lnTo>
                <a:lnTo>
                  <a:pt x="521208" y="652290"/>
                </a:lnTo>
                <a:close/>
              </a:path>
              <a:path w="544829" h="988060">
                <a:moveTo>
                  <a:pt x="483870" y="205304"/>
                </a:moveTo>
                <a:lnTo>
                  <a:pt x="483870" y="204215"/>
                </a:lnTo>
                <a:lnTo>
                  <a:pt x="483108" y="204215"/>
                </a:lnTo>
                <a:lnTo>
                  <a:pt x="483870" y="205304"/>
                </a:lnTo>
                <a:close/>
              </a:path>
              <a:path w="544829" h="988060">
                <a:moveTo>
                  <a:pt x="483870" y="403424"/>
                </a:moveTo>
                <a:lnTo>
                  <a:pt x="483870" y="402335"/>
                </a:lnTo>
                <a:lnTo>
                  <a:pt x="483108" y="402335"/>
                </a:lnTo>
                <a:lnTo>
                  <a:pt x="483870" y="403424"/>
                </a:lnTo>
                <a:close/>
              </a:path>
              <a:path w="544829" h="988060">
                <a:moveTo>
                  <a:pt x="509016" y="475992"/>
                </a:moveTo>
                <a:lnTo>
                  <a:pt x="509016" y="458723"/>
                </a:lnTo>
                <a:lnTo>
                  <a:pt x="503682" y="467867"/>
                </a:lnTo>
                <a:lnTo>
                  <a:pt x="497586" y="477773"/>
                </a:lnTo>
                <a:lnTo>
                  <a:pt x="498348" y="477773"/>
                </a:lnTo>
                <a:lnTo>
                  <a:pt x="498348" y="493121"/>
                </a:lnTo>
                <a:lnTo>
                  <a:pt x="509016" y="475992"/>
                </a:lnTo>
                <a:close/>
              </a:path>
              <a:path w="544829" h="988060">
                <a:moveTo>
                  <a:pt x="503682" y="236092"/>
                </a:moveTo>
                <a:lnTo>
                  <a:pt x="503682" y="234695"/>
                </a:lnTo>
                <a:lnTo>
                  <a:pt x="502920" y="234695"/>
                </a:lnTo>
                <a:lnTo>
                  <a:pt x="503682" y="236092"/>
                </a:lnTo>
                <a:close/>
              </a:path>
              <a:path w="544829" h="988060">
                <a:moveTo>
                  <a:pt x="503682" y="434212"/>
                </a:moveTo>
                <a:lnTo>
                  <a:pt x="503682" y="432815"/>
                </a:lnTo>
                <a:lnTo>
                  <a:pt x="502920" y="432815"/>
                </a:lnTo>
                <a:lnTo>
                  <a:pt x="503682" y="434212"/>
                </a:lnTo>
                <a:close/>
              </a:path>
              <a:path w="544829" h="988060">
                <a:moveTo>
                  <a:pt x="517642" y="462004"/>
                </a:moveTo>
                <a:lnTo>
                  <a:pt x="515112" y="456437"/>
                </a:lnTo>
                <a:lnTo>
                  <a:pt x="515112" y="457199"/>
                </a:lnTo>
                <a:lnTo>
                  <a:pt x="512348" y="451120"/>
                </a:lnTo>
                <a:lnTo>
                  <a:pt x="508254" y="458723"/>
                </a:lnTo>
                <a:lnTo>
                  <a:pt x="509016" y="458723"/>
                </a:lnTo>
                <a:lnTo>
                  <a:pt x="509016" y="475992"/>
                </a:lnTo>
                <a:lnTo>
                  <a:pt x="517398" y="462533"/>
                </a:lnTo>
                <a:lnTo>
                  <a:pt x="517642" y="462004"/>
                </a:lnTo>
                <a:close/>
              </a:path>
              <a:path w="544829" h="988060">
                <a:moveTo>
                  <a:pt x="521970" y="452627"/>
                </a:moveTo>
                <a:lnTo>
                  <a:pt x="513588" y="448817"/>
                </a:lnTo>
                <a:lnTo>
                  <a:pt x="512348" y="451120"/>
                </a:lnTo>
                <a:lnTo>
                  <a:pt x="515112" y="457199"/>
                </a:lnTo>
                <a:lnTo>
                  <a:pt x="515112" y="456437"/>
                </a:lnTo>
                <a:lnTo>
                  <a:pt x="517642" y="462004"/>
                </a:lnTo>
                <a:lnTo>
                  <a:pt x="521970" y="452627"/>
                </a:lnTo>
                <a:close/>
              </a:path>
              <a:path w="544829" h="988060">
                <a:moveTo>
                  <a:pt x="521970" y="473201"/>
                </a:moveTo>
                <a:lnTo>
                  <a:pt x="521970" y="452627"/>
                </a:lnTo>
                <a:lnTo>
                  <a:pt x="517642" y="462004"/>
                </a:lnTo>
                <a:lnTo>
                  <a:pt x="518922" y="464819"/>
                </a:lnTo>
                <a:lnTo>
                  <a:pt x="521970" y="473201"/>
                </a:lnTo>
                <a:close/>
              </a:path>
              <a:path w="544829" h="988060">
                <a:moveTo>
                  <a:pt x="544830" y="550163"/>
                </a:moveTo>
                <a:lnTo>
                  <a:pt x="544830" y="549401"/>
                </a:lnTo>
                <a:lnTo>
                  <a:pt x="534924" y="550163"/>
                </a:lnTo>
                <a:lnTo>
                  <a:pt x="534924" y="563118"/>
                </a:lnTo>
                <a:lnTo>
                  <a:pt x="533400" y="576833"/>
                </a:lnTo>
                <a:lnTo>
                  <a:pt x="533400" y="576071"/>
                </a:lnTo>
                <a:lnTo>
                  <a:pt x="528828" y="602741"/>
                </a:lnTo>
                <a:lnTo>
                  <a:pt x="525018" y="615695"/>
                </a:lnTo>
                <a:lnTo>
                  <a:pt x="520446" y="628649"/>
                </a:lnTo>
                <a:lnTo>
                  <a:pt x="521208" y="628649"/>
                </a:lnTo>
                <a:lnTo>
                  <a:pt x="521208" y="652290"/>
                </a:lnTo>
                <a:lnTo>
                  <a:pt x="537972" y="605027"/>
                </a:lnTo>
                <a:lnTo>
                  <a:pt x="544068" y="563879"/>
                </a:lnTo>
                <a:lnTo>
                  <a:pt x="544830" y="550163"/>
                </a:lnTo>
                <a:close/>
              </a:path>
              <a:path w="544829" h="988060">
                <a:moveTo>
                  <a:pt x="527304" y="294131"/>
                </a:moveTo>
                <a:lnTo>
                  <a:pt x="527304" y="291845"/>
                </a:lnTo>
                <a:lnTo>
                  <a:pt x="526542" y="291083"/>
                </a:lnTo>
                <a:lnTo>
                  <a:pt x="527304" y="294131"/>
                </a:lnTo>
                <a:close/>
              </a:path>
              <a:path w="544829" h="988060">
                <a:moveTo>
                  <a:pt x="527304" y="492251"/>
                </a:moveTo>
                <a:lnTo>
                  <a:pt x="527304" y="489965"/>
                </a:lnTo>
                <a:lnTo>
                  <a:pt x="526542" y="489203"/>
                </a:lnTo>
                <a:lnTo>
                  <a:pt x="527304" y="4922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 spc="-5" dirty="0"/>
              <a:t>30</a:t>
            </a:fld>
            <a:endParaRPr spc="-5" dirty="0"/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82D13B78-3725-42CD-8FF6-B2985523FD6D}"/>
              </a:ext>
            </a:extLst>
          </p:cNvPr>
          <p:cNvSpPr txBox="1"/>
          <p:nvPr/>
        </p:nvSpPr>
        <p:spPr>
          <a:xfrm>
            <a:off x="4508499" y="5823585"/>
            <a:ext cx="123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</a:t>
            </a:r>
            <a:r>
              <a:rPr lang="en-US" altLang="zh-CN" baseline="-25000" dirty="0"/>
              <a:t>0</a:t>
            </a:r>
            <a:r>
              <a:rPr lang="en-US" altLang="zh-CN" dirty="0"/>
              <a:t>d</a:t>
            </a:r>
            <a:r>
              <a:rPr lang="en-US" altLang="zh-CN" baseline="-25000" dirty="0"/>
              <a:t>1</a:t>
            </a:r>
            <a:r>
              <a:rPr lang="en-US" altLang="zh-CN" dirty="0"/>
              <a:t>d</a:t>
            </a:r>
            <a:r>
              <a:rPr lang="en-US" altLang="zh-CN" baseline="-25000" dirty="0"/>
              <a:t>2</a:t>
            </a:r>
            <a:r>
              <a:rPr lang="en-US" altLang="zh-CN" dirty="0"/>
              <a:t>d</a:t>
            </a:r>
            <a:r>
              <a:rPr lang="en-US" altLang="zh-CN" baseline="-25000" dirty="0"/>
              <a:t>3</a:t>
            </a:r>
            <a:r>
              <a:rPr lang="en-US" altLang="zh-CN" dirty="0"/>
              <a:t>d</a:t>
            </a:r>
            <a:r>
              <a:rPr lang="en-US" altLang="zh-CN" baseline="-25000" dirty="0"/>
              <a:t>4</a:t>
            </a:r>
            <a:endParaRPr lang="zh-CN" altLang="en-US" baseline="-25000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113385" y="4423664"/>
            <a:ext cx="461009" cy="461009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3625"/>
              </a:lnSpc>
            </a:pPr>
            <a:r>
              <a:rPr sz="3400" dirty="0">
                <a:latin typeface="宋体"/>
                <a:cs typeface="宋体"/>
              </a:rPr>
              <a:t>…</a:t>
            </a:r>
            <a:endParaRPr sz="3400">
              <a:latin typeface="宋体"/>
              <a:cs typeface="宋体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292718" y="3776471"/>
            <a:ext cx="213360" cy="342265"/>
          </a:xfrm>
          <a:custGeom>
            <a:avLst/>
            <a:gdLst/>
            <a:ahLst/>
            <a:cxnLst/>
            <a:rect l="l" t="t" r="r" b="b"/>
            <a:pathLst>
              <a:path w="213359" h="342264">
                <a:moveTo>
                  <a:pt x="175259" y="313594"/>
                </a:moveTo>
                <a:lnTo>
                  <a:pt x="175259" y="232410"/>
                </a:lnTo>
                <a:lnTo>
                  <a:pt x="174128" y="253519"/>
                </a:lnTo>
                <a:lnTo>
                  <a:pt x="170783" y="272129"/>
                </a:lnTo>
                <a:lnTo>
                  <a:pt x="148887" y="311431"/>
                </a:lnTo>
                <a:lnTo>
                  <a:pt x="119633" y="324612"/>
                </a:lnTo>
                <a:lnTo>
                  <a:pt x="111251" y="324612"/>
                </a:lnTo>
                <a:lnTo>
                  <a:pt x="102869" y="323088"/>
                </a:lnTo>
                <a:lnTo>
                  <a:pt x="95249" y="318516"/>
                </a:lnTo>
                <a:lnTo>
                  <a:pt x="89094" y="315241"/>
                </a:lnTo>
                <a:lnTo>
                  <a:pt x="83153" y="311181"/>
                </a:lnTo>
                <a:lnTo>
                  <a:pt x="77354" y="306407"/>
                </a:lnTo>
                <a:lnTo>
                  <a:pt x="71627" y="300990"/>
                </a:lnTo>
                <a:lnTo>
                  <a:pt x="71627" y="0"/>
                </a:lnTo>
                <a:lnTo>
                  <a:pt x="61721" y="0"/>
                </a:lnTo>
                <a:lnTo>
                  <a:pt x="0" y="25908"/>
                </a:lnTo>
                <a:lnTo>
                  <a:pt x="3047" y="34290"/>
                </a:lnTo>
                <a:lnTo>
                  <a:pt x="14477" y="30480"/>
                </a:lnTo>
                <a:lnTo>
                  <a:pt x="22859" y="30480"/>
                </a:lnTo>
                <a:lnTo>
                  <a:pt x="34921" y="74104"/>
                </a:lnTo>
                <a:lnTo>
                  <a:pt x="35051" y="314706"/>
                </a:lnTo>
                <a:lnTo>
                  <a:pt x="44315" y="321135"/>
                </a:lnTo>
                <a:lnTo>
                  <a:pt x="81522" y="338280"/>
                </a:lnTo>
                <a:lnTo>
                  <a:pt x="108203" y="342138"/>
                </a:lnTo>
                <a:lnTo>
                  <a:pt x="127075" y="340268"/>
                </a:lnTo>
                <a:lnTo>
                  <a:pt x="144875" y="334613"/>
                </a:lnTo>
                <a:lnTo>
                  <a:pt x="161674" y="325100"/>
                </a:lnTo>
                <a:lnTo>
                  <a:pt x="175259" y="313594"/>
                </a:lnTo>
                <a:close/>
              </a:path>
              <a:path w="213359" h="342264">
                <a:moveTo>
                  <a:pt x="213359" y="218694"/>
                </a:moveTo>
                <a:lnTo>
                  <a:pt x="207644" y="174688"/>
                </a:lnTo>
                <a:lnTo>
                  <a:pt x="178069" y="128527"/>
                </a:lnTo>
                <a:lnTo>
                  <a:pt x="135635" y="112776"/>
                </a:lnTo>
                <a:lnTo>
                  <a:pt x="118776" y="115490"/>
                </a:lnTo>
                <a:lnTo>
                  <a:pt x="102488" y="123634"/>
                </a:lnTo>
                <a:lnTo>
                  <a:pt x="86772" y="137207"/>
                </a:lnTo>
                <a:lnTo>
                  <a:pt x="71627" y="156210"/>
                </a:lnTo>
                <a:lnTo>
                  <a:pt x="71627" y="171450"/>
                </a:lnTo>
                <a:lnTo>
                  <a:pt x="78200" y="165044"/>
                </a:lnTo>
                <a:lnTo>
                  <a:pt x="84200" y="159639"/>
                </a:lnTo>
                <a:lnTo>
                  <a:pt x="89630" y="155376"/>
                </a:lnTo>
                <a:lnTo>
                  <a:pt x="94487" y="152400"/>
                </a:lnTo>
                <a:lnTo>
                  <a:pt x="102107" y="148590"/>
                </a:lnTo>
                <a:lnTo>
                  <a:pt x="109727" y="146304"/>
                </a:lnTo>
                <a:lnTo>
                  <a:pt x="118776" y="146392"/>
                </a:lnTo>
                <a:lnTo>
                  <a:pt x="157733" y="168402"/>
                </a:lnTo>
                <a:lnTo>
                  <a:pt x="174128" y="212979"/>
                </a:lnTo>
                <a:lnTo>
                  <a:pt x="175259" y="232410"/>
                </a:lnTo>
                <a:lnTo>
                  <a:pt x="175259" y="313594"/>
                </a:lnTo>
                <a:lnTo>
                  <a:pt x="177545" y="311658"/>
                </a:lnTo>
                <a:lnTo>
                  <a:pt x="193428" y="292631"/>
                </a:lnTo>
                <a:lnTo>
                  <a:pt x="204596" y="270891"/>
                </a:lnTo>
                <a:lnTo>
                  <a:pt x="211193" y="246292"/>
                </a:lnTo>
                <a:lnTo>
                  <a:pt x="213359" y="2186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541143" y="3776471"/>
            <a:ext cx="123189" cy="439420"/>
          </a:xfrm>
          <a:custGeom>
            <a:avLst/>
            <a:gdLst/>
            <a:ahLst/>
            <a:cxnLst/>
            <a:rect l="l" t="t" r="r" b="b"/>
            <a:pathLst>
              <a:path w="123190" h="439420">
                <a:moveTo>
                  <a:pt x="122681" y="9906"/>
                </a:moveTo>
                <a:lnTo>
                  <a:pt x="122681" y="0"/>
                </a:lnTo>
                <a:lnTo>
                  <a:pt x="96547" y="14847"/>
                </a:lnTo>
                <a:lnTo>
                  <a:pt x="52280" y="57971"/>
                </a:lnTo>
                <a:lnTo>
                  <a:pt x="19288" y="117121"/>
                </a:lnTo>
                <a:lnTo>
                  <a:pt x="2143" y="183725"/>
                </a:lnTo>
                <a:lnTo>
                  <a:pt x="0" y="219456"/>
                </a:lnTo>
                <a:lnTo>
                  <a:pt x="1023" y="244328"/>
                </a:lnTo>
                <a:lnTo>
                  <a:pt x="9644" y="292643"/>
                </a:lnTo>
                <a:lnTo>
                  <a:pt x="26979" y="338494"/>
                </a:lnTo>
                <a:lnTo>
                  <a:pt x="42671" y="365908"/>
                </a:lnTo>
                <a:lnTo>
                  <a:pt x="42671" y="213360"/>
                </a:lnTo>
                <a:lnTo>
                  <a:pt x="43243" y="190214"/>
                </a:lnTo>
                <a:lnTo>
                  <a:pt x="47815" y="145637"/>
                </a:lnTo>
                <a:lnTo>
                  <a:pt x="56507" y="103596"/>
                </a:lnTo>
                <a:lnTo>
                  <a:pt x="77723" y="53340"/>
                </a:lnTo>
                <a:lnTo>
                  <a:pt x="109656" y="18621"/>
                </a:lnTo>
                <a:lnTo>
                  <a:pt x="122681" y="9906"/>
                </a:lnTo>
                <a:close/>
              </a:path>
              <a:path w="123190" h="439420">
                <a:moveTo>
                  <a:pt x="122681" y="438912"/>
                </a:moveTo>
                <a:lnTo>
                  <a:pt x="122681" y="429768"/>
                </a:lnTo>
                <a:lnTo>
                  <a:pt x="112252" y="421624"/>
                </a:lnTo>
                <a:lnTo>
                  <a:pt x="102679" y="413194"/>
                </a:lnTo>
                <a:lnTo>
                  <a:pt x="73913" y="376713"/>
                </a:lnTo>
                <a:lnTo>
                  <a:pt x="56578" y="334518"/>
                </a:lnTo>
                <a:lnTo>
                  <a:pt x="46851" y="283654"/>
                </a:lnTo>
                <a:lnTo>
                  <a:pt x="43112" y="237934"/>
                </a:lnTo>
                <a:lnTo>
                  <a:pt x="42671" y="213360"/>
                </a:lnTo>
                <a:lnTo>
                  <a:pt x="42671" y="365908"/>
                </a:lnTo>
                <a:lnTo>
                  <a:pt x="67055" y="397002"/>
                </a:lnTo>
                <a:lnTo>
                  <a:pt x="106703" y="429470"/>
                </a:lnTo>
                <a:lnTo>
                  <a:pt x="122681" y="4389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679065" y="3824478"/>
            <a:ext cx="123189" cy="291465"/>
          </a:xfrm>
          <a:custGeom>
            <a:avLst/>
            <a:gdLst/>
            <a:ahLst/>
            <a:cxnLst/>
            <a:rect l="l" t="t" r="r" b="b"/>
            <a:pathLst>
              <a:path w="123190" h="291464">
                <a:moveTo>
                  <a:pt x="122681" y="244602"/>
                </a:moveTo>
                <a:lnTo>
                  <a:pt x="114299" y="244602"/>
                </a:lnTo>
                <a:lnTo>
                  <a:pt x="111251" y="250697"/>
                </a:lnTo>
                <a:lnTo>
                  <a:pt x="108203" y="255270"/>
                </a:lnTo>
                <a:lnTo>
                  <a:pt x="102869" y="258318"/>
                </a:lnTo>
                <a:lnTo>
                  <a:pt x="98297" y="262128"/>
                </a:lnTo>
                <a:lnTo>
                  <a:pt x="93725" y="263652"/>
                </a:lnTo>
                <a:lnTo>
                  <a:pt x="83057" y="263652"/>
                </a:lnTo>
                <a:lnTo>
                  <a:pt x="78485" y="261365"/>
                </a:lnTo>
                <a:lnTo>
                  <a:pt x="68579" y="0"/>
                </a:lnTo>
                <a:lnTo>
                  <a:pt x="61721" y="0"/>
                </a:lnTo>
                <a:lnTo>
                  <a:pt x="42386" y="41052"/>
                </a:lnTo>
                <a:lnTo>
                  <a:pt x="11906" y="72961"/>
                </a:lnTo>
                <a:lnTo>
                  <a:pt x="0" y="80010"/>
                </a:lnTo>
                <a:lnTo>
                  <a:pt x="0" y="87630"/>
                </a:lnTo>
                <a:lnTo>
                  <a:pt x="32003" y="87630"/>
                </a:lnTo>
                <a:lnTo>
                  <a:pt x="32003" y="233172"/>
                </a:lnTo>
                <a:lnTo>
                  <a:pt x="32289" y="243887"/>
                </a:lnTo>
                <a:lnTo>
                  <a:pt x="44195" y="281178"/>
                </a:lnTo>
                <a:lnTo>
                  <a:pt x="64007" y="291084"/>
                </a:lnTo>
                <a:lnTo>
                  <a:pt x="72116" y="290966"/>
                </a:lnTo>
                <a:lnTo>
                  <a:pt x="107144" y="272462"/>
                </a:lnTo>
                <a:lnTo>
                  <a:pt x="118264" y="255317"/>
                </a:lnTo>
                <a:lnTo>
                  <a:pt x="122681" y="244602"/>
                </a:lnTo>
                <a:close/>
              </a:path>
              <a:path w="123190" h="291464">
                <a:moveTo>
                  <a:pt x="116585" y="87630"/>
                </a:moveTo>
                <a:lnTo>
                  <a:pt x="116585" y="70866"/>
                </a:lnTo>
                <a:lnTo>
                  <a:pt x="68579" y="70866"/>
                </a:lnTo>
                <a:lnTo>
                  <a:pt x="68579" y="87630"/>
                </a:lnTo>
                <a:lnTo>
                  <a:pt x="116585" y="8763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810891" y="3776471"/>
            <a:ext cx="123825" cy="439420"/>
          </a:xfrm>
          <a:custGeom>
            <a:avLst/>
            <a:gdLst/>
            <a:ahLst/>
            <a:cxnLst/>
            <a:rect l="l" t="t" r="r" b="b"/>
            <a:pathLst>
              <a:path w="123825" h="439420">
                <a:moveTo>
                  <a:pt x="123444" y="218693"/>
                </a:moveTo>
                <a:lnTo>
                  <a:pt x="118967" y="169449"/>
                </a:lnTo>
                <a:lnTo>
                  <a:pt x="105918" y="121919"/>
                </a:lnTo>
                <a:lnTo>
                  <a:pt x="84867" y="78962"/>
                </a:lnTo>
                <a:lnTo>
                  <a:pt x="56388" y="41147"/>
                </a:lnTo>
                <a:lnTo>
                  <a:pt x="16418" y="9001"/>
                </a:lnTo>
                <a:lnTo>
                  <a:pt x="0" y="0"/>
                </a:lnTo>
                <a:lnTo>
                  <a:pt x="0" y="9905"/>
                </a:lnTo>
                <a:lnTo>
                  <a:pt x="10858" y="18049"/>
                </a:lnTo>
                <a:lnTo>
                  <a:pt x="20574" y="26479"/>
                </a:lnTo>
                <a:lnTo>
                  <a:pt x="49434" y="62960"/>
                </a:lnTo>
                <a:lnTo>
                  <a:pt x="66865" y="105060"/>
                </a:lnTo>
                <a:lnTo>
                  <a:pt x="76152" y="155376"/>
                </a:lnTo>
                <a:lnTo>
                  <a:pt x="79581" y="201620"/>
                </a:lnTo>
                <a:lnTo>
                  <a:pt x="80010" y="366878"/>
                </a:lnTo>
                <a:lnTo>
                  <a:pt x="89154" y="352805"/>
                </a:lnTo>
                <a:lnTo>
                  <a:pt x="104155" y="321671"/>
                </a:lnTo>
                <a:lnTo>
                  <a:pt x="114871" y="288893"/>
                </a:lnTo>
                <a:lnTo>
                  <a:pt x="121300" y="254543"/>
                </a:lnTo>
                <a:lnTo>
                  <a:pt x="123444" y="218693"/>
                </a:lnTo>
                <a:close/>
              </a:path>
              <a:path w="123825" h="439420">
                <a:moveTo>
                  <a:pt x="80010" y="366878"/>
                </a:moveTo>
                <a:lnTo>
                  <a:pt x="80010" y="226313"/>
                </a:lnTo>
                <a:lnTo>
                  <a:pt x="79557" y="249031"/>
                </a:lnTo>
                <a:lnTo>
                  <a:pt x="78105" y="271462"/>
                </a:lnTo>
                <a:lnTo>
                  <a:pt x="71628" y="315467"/>
                </a:lnTo>
                <a:lnTo>
                  <a:pt x="60960" y="354329"/>
                </a:lnTo>
                <a:lnTo>
                  <a:pt x="36004" y="399335"/>
                </a:lnTo>
                <a:lnTo>
                  <a:pt x="0" y="429767"/>
                </a:lnTo>
                <a:lnTo>
                  <a:pt x="0" y="438911"/>
                </a:lnTo>
                <a:lnTo>
                  <a:pt x="26574" y="423636"/>
                </a:lnTo>
                <a:lnTo>
                  <a:pt x="50292" y="404145"/>
                </a:lnTo>
                <a:lnTo>
                  <a:pt x="71151" y="380511"/>
                </a:lnTo>
                <a:lnTo>
                  <a:pt x="80010" y="36687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689239" y="2406395"/>
            <a:ext cx="1447800" cy="457200"/>
          </a:xfrm>
          <a:custGeom>
            <a:avLst/>
            <a:gdLst/>
            <a:ahLst/>
            <a:cxnLst/>
            <a:rect l="l" t="t" r="r" b="b"/>
            <a:pathLst>
              <a:path w="1447800" h="457200">
                <a:moveTo>
                  <a:pt x="0" y="0"/>
                </a:moveTo>
                <a:lnTo>
                  <a:pt x="0" y="457200"/>
                </a:lnTo>
                <a:lnTo>
                  <a:pt x="1447800" y="457200"/>
                </a:lnTo>
                <a:lnTo>
                  <a:pt x="1447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C6CE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684667" y="2401823"/>
            <a:ext cx="1457960" cy="467359"/>
          </a:xfrm>
          <a:custGeom>
            <a:avLst/>
            <a:gdLst/>
            <a:ahLst/>
            <a:cxnLst/>
            <a:rect l="l" t="t" r="r" b="b"/>
            <a:pathLst>
              <a:path w="1457960" h="467360">
                <a:moveTo>
                  <a:pt x="1457706" y="467105"/>
                </a:moveTo>
                <a:lnTo>
                  <a:pt x="1457706" y="0"/>
                </a:lnTo>
                <a:lnTo>
                  <a:pt x="0" y="0"/>
                </a:lnTo>
                <a:lnTo>
                  <a:pt x="0" y="467106"/>
                </a:lnTo>
                <a:lnTo>
                  <a:pt x="4571" y="467106"/>
                </a:lnTo>
                <a:lnTo>
                  <a:pt x="4571" y="9906"/>
                </a:lnTo>
                <a:lnTo>
                  <a:pt x="9906" y="4571"/>
                </a:lnTo>
                <a:lnTo>
                  <a:pt x="9906" y="9906"/>
                </a:lnTo>
                <a:lnTo>
                  <a:pt x="1447800" y="9905"/>
                </a:lnTo>
                <a:lnTo>
                  <a:pt x="1447800" y="4571"/>
                </a:lnTo>
                <a:lnTo>
                  <a:pt x="1452371" y="9905"/>
                </a:lnTo>
                <a:lnTo>
                  <a:pt x="1452371" y="467105"/>
                </a:lnTo>
                <a:lnTo>
                  <a:pt x="1457706" y="467105"/>
                </a:lnTo>
                <a:close/>
              </a:path>
              <a:path w="1457960" h="467360">
                <a:moveTo>
                  <a:pt x="9906" y="9906"/>
                </a:moveTo>
                <a:lnTo>
                  <a:pt x="9906" y="4571"/>
                </a:lnTo>
                <a:lnTo>
                  <a:pt x="4571" y="9906"/>
                </a:lnTo>
                <a:lnTo>
                  <a:pt x="9906" y="9906"/>
                </a:lnTo>
                <a:close/>
              </a:path>
              <a:path w="1457960" h="467360">
                <a:moveTo>
                  <a:pt x="9906" y="457200"/>
                </a:moveTo>
                <a:lnTo>
                  <a:pt x="9906" y="9906"/>
                </a:lnTo>
                <a:lnTo>
                  <a:pt x="4571" y="9906"/>
                </a:lnTo>
                <a:lnTo>
                  <a:pt x="4571" y="457200"/>
                </a:lnTo>
                <a:lnTo>
                  <a:pt x="9906" y="457200"/>
                </a:lnTo>
                <a:close/>
              </a:path>
              <a:path w="1457960" h="467360">
                <a:moveTo>
                  <a:pt x="1452371" y="457199"/>
                </a:moveTo>
                <a:lnTo>
                  <a:pt x="4571" y="457200"/>
                </a:lnTo>
                <a:lnTo>
                  <a:pt x="9906" y="461771"/>
                </a:lnTo>
                <a:lnTo>
                  <a:pt x="9906" y="467106"/>
                </a:lnTo>
                <a:lnTo>
                  <a:pt x="1447800" y="467105"/>
                </a:lnTo>
                <a:lnTo>
                  <a:pt x="1447800" y="461771"/>
                </a:lnTo>
                <a:lnTo>
                  <a:pt x="1452371" y="457199"/>
                </a:lnTo>
                <a:close/>
              </a:path>
              <a:path w="1457960" h="467360">
                <a:moveTo>
                  <a:pt x="9906" y="467106"/>
                </a:moveTo>
                <a:lnTo>
                  <a:pt x="9906" y="461771"/>
                </a:lnTo>
                <a:lnTo>
                  <a:pt x="4571" y="457200"/>
                </a:lnTo>
                <a:lnTo>
                  <a:pt x="4571" y="467106"/>
                </a:lnTo>
                <a:lnTo>
                  <a:pt x="9906" y="467106"/>
                </a:lnTo>
                <a:close/>
              </a:path>
              <a:path w="1457960" h="467360">
                <a:moveTo>
                  <a:pt x="1452371" y="9905"/>
                </a:moveTo>
                <a:lnTo>
                  <a:pt x="1447800" y="4571"/>
                </a:lnTo>
                <a:lnTo>
                  <a:pt x="1447800" y="9905"/>
                </a:lnTo>
                <a:lnTo>
                  <a:pt x="1452371" y="9905"/>
                </a:lnTo>
                <a:close/>
              </a:path>
              <a:path w="1457960" h="467360">
                <a:moveTo>
                  <a:pt x="1452371" y="457199"/>
                </a:moveTo>
                <a:lnTo>
                  <a:pt x="1452371" y="9905"/>
                </a:lnTo>
                <a:lnTo>
                  <a:pt x="1447800" y="9905"/>
                </a:lnTo>
                <a:lnTo>
                  <a:pt x="1447800" y="457199"/>
                </a:lnTo>
                <a:lnTo>
                  <a:pt x="1452371" y="457199"/>
                </a:lnTo>
                <a:close/>
              </a:path>
              <a:path w="1457960" h="467360">
                <a:moveTo>
                  <a:pt x="1452371" y="467105"/>
                </a:moveTo>
                <a:lnTo>
                  <a:pt x="1452371" y="457199"/>
                </a:lnTo>
                <a:lnTo>
                  <a:pt x="1447800" y="461771"/>
                </a:lnTo>
                <a:lnTo>
                  <a:pt x="1447800" y="467105"/>
                </a:lnTo>
                <a:lnTo>
                  <a:pt x="1452371" y="4671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689239" y="3168395"/>
            <a:ext cx="1447800" cy="457200"/>
          </a:xfrm>
          <a:custGeom>
            <a:avLst/>
            <a:gdLst/>
            <a:ahLst/>
            <a:cxnLst/>
            <a:rect l="l" t="t" r="r" b="b"/>
            <a:pathLst>
              <a:path w="1447800" h="457200">
                <a:moveTo>
                  <a:pt x="0" y="0"/>
                </a:moveTo>
                <a:lnTo>
                  <a:pt x="0" y="457200"/>
                </a:lnTo>
                <a:lnTo>
                  <a:pt x="1447800" y="457200"/>
                </a:lnTo>
                <a:lnTo>
                  <a:pt x="1447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C6CE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684667" y="3163823"/>
            <a:ext cx="1457960" cy="467359"/>
          </a:xfrm>
          <a:custGeom>
            <a:avLst/>
            <a:gdLst/>
            <a:ahLst/>
            <a:cxnLst/>
            <a:rect l="l" t="t" r="r" b="b"/>
            <a:pathLst>
              <a:path w="1457960" h="467360">
                <a:moveTo>
                  <a:pt x="1457706" y="467106"/>
                </a:moveTo>
                <a:lnTo>
                  <a:pt x="1457706" y="0"/>
                </a:lnTo>
                <a:lnTo>
                  <a:pt x="0" y="0"/>
                </a:lnTo>
                <a:lnTo>
                  <a:pt x="0" y="467106"/>
                </a:lnTo>
                <a:lnTo>
                  <a:pt x="4571" y="467106"/>
                </a:lnTo>
                <a:lnTo>
                  <a:pt x="4571" y="9906"/>
                </a:lnTo>
                <a:lnTo>
                  <a:pt x="9906" y="4572"/>
                </a:lnTo>
                <a:lnTo>
                  <a:pt x="9906" y="9906"/>
                </a:lnTo>
                <a:lnTo>
                  <a:pt x="1447800" y="9906"/>
                </a:lnTo>
                <a:lnTo>
                  <a:pt x="1447800" y="4572"/>
                </a:lnTo>
                <a:lnTo>
                  <a:pt x="1452371" y="9906"/>
                </a:lnTo>
                <a:lnTo>
                  <a:pt x="1452371" y="467106"/>
                </a:lnTo>
                <a:lnTo>
                  <a:pt x="1457706" y="467106"/>
                </a:lnTo>
                <a:close/>
              </a:path>
              <a:path w="1457960" h="467360">
                <a:moveTo>
                  <a:pt x="9906" y="9906"/>
                </a:moveTo>
                <a:lnTo>
                  <a:pt x="9906" y="4572"/>
                </a:lnTo>
                <a:lnTo>
                  <a:pt x="4571" y="9906"/>
                </a:lnTo>
                <a:lnTo>
                  <a:pt x="9906" y="9906"/>
                </a:lnTo>
                <a:close/>
              </a:path>
              <a:path w="1457960" h="467360">
                <a:moveTo>
                  <a:pt x="9906" y="457200"/>
                </a:moveTo>
                <a:lnTo>
                  <a:pt x="9906" y="9906"/>
                </a:lnTo>
                <a:lnTo>
                  <a:pt x="4571" y="9906"/>
                </a:lnTo>
                <a:lnTo>
                  <a:pt x="4571" y="457200"/>
                </a:lnTo>
                <a:lnTo>
                  <a:pt x="9906" y="457200"/>
                </a:lnTo>
                <a:close/>
              </a:path>
              <a:path w="1457960" h="467360">
                <a:moveTo>
                  <a:pt x="1452371" y="457200"/>
                </a:moveTo>
                <a:lnTo>
                  <a:pt x="4571" y="457200"/>
                </a:lnTo>
                <a:lnTo>
                  <a:pt x="9906" y="461772"/>
                </a:lnTo>
                <a:lnTo>
                  <a:pt x="9905" y="467106"/>
                </a:lnTo>
                <a:lnTo>
                  <a:pt x="1447800" y="467106"/>
                </a:lnTo>
                <a:lnTo>
                  <a:pt x="1447800" y="461772"/>
                </a:lnTo>
                <a:lnTo>
                  <a:pt x="1452371" y="457200"/>
                </a:lnTo>
                <a:close/>
              </a:path>
              <a:path w="1457960" h="467360">
                <a:moveTo>
                  <a:pt x="9905" y="467106"/>
                </a:moveTo>
                <a:lnTo>
                  <a:pt x="9906" y="461772"/>
                </a:lnTo>
                <a:lnTo>
                  <a:pt x="4571" y="457200"/>
                </a:lnTo>
                <a:lnTo>
                  <a:pt x="4571" y="467106"/>
                </a:lnTo>
                <a:lnTo>
                  <a:pt x="9905" y="467106"/>
                </a:lnTo>
                <a:close/>
              </a:path>
              <a:path w="1457960" h="467360">
                <a:moveTo>
                  <a:pt x="1452371" y="9906"/>
                </a:moveTo>
                <a:lnTo>
                  <a:pt x="1447800" y="4572"/>
                </a:lnTo>
                <a:lnTo>
                  <a:pt x="1447800" y="9906"/>
                </a:lnTo>
                <a:lnTo>
                  <a:pt x="1452371" y="9906"/>
                </a:lnTo>
                <a:close/>
              </a:path>
              <a:path w="1457960" h="467360">
                <a:moveTo>
                  <a:pt x="1452371" y="457200"/>
                </a:moveTo>
                <a:lnTo>
                  <a:pt x="1452371" y="9906"/>
                </a:lnTo>
                <a:lnTo>
                  <a:pt x="1447800" y="9906"/>
                </a:lnTo>
                <a:lnTo>
                  <a:pt x="1447800" y="457200"/>
                </a:lnTo>
                <a:lnTo>
                  <a:pt x="1452371" y="457200"/>
                </a:lnTo>
                <a:close/>
              </a:path>
              <a:path w="1457960" h="467360">
                <a:moveTo>
                  <a:pt x="1452371" y="467106"/>
                </a:moveTo>
                <a:lnTo>
                  <a:pt x="1452371" y="457200"/>
                </a:lnTo>
                <a:lnTo>
                  <a:pt x="1447800" y="461772"/>
                </a:lnTo>
                <a:lnTo>
                  <a:pt x="1447800" y="467106"/>
                </a:lnTo>
                <a:lnTo>
                  <a:pt x="1452371" y="4671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689239" y="2428747"/>
            <a:ext cx="1447800" cy="1153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701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Times New Roman"/>
                <a:cs typeface="Times New Roman"/>
              </a:rPr>
              <a:t>LFSR-1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700">
              <a:latin typeface="Times New Roman"/>
              <a:cs typeface="Times New Roman"/>
            </a:endParaRPr>
          </a:p>
          <a:p>
            <a:pPr marL="207010">
              <a:lnSpc>
                <a:spcPct val="100000"/>
              </a:lnSpc>
            </a:pPr>
            <a:r>
              <a:rPr sz="2400" b="1" spc="-5" dirty="0">
                <a:latin typeface="Times New Roman"/>
                <a:cs typeface="Times New Roman"/>
              </a:rPr>
              <a:t>LFSR-2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689239" y="3930396"/>
            <a:ext cx="1447800" cy="457200"/>
          </a:xfrm>
          <a:custGeom>
            <a:avLst/>
            <a:gdLst/>
            <a:ahLst/>
            <a:cxnLst/>
            <a:rect l="l" t="t" r="r" b="b"/>
            <a:pathLst>
              <a:path w="1447800" h="457200">
                <a:moveTo>
                  <a:pt x="0" y="0"/>
                </a:moveTo>
                <a:lnTo>
                  <a:pt x="0" y="457200"/>
                </a:lnTo>
                <a:lnTo>
                  <a:pt x="1447800" y="457200"/>
                </a:lnTo>
                <a:lnTo>
                  <a:pt x="1447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C6CE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684667" y="3925823"/>
            <a:ext cx="1457960" cy="467359"/>
          </a:xfrm>
          <a:custGeom>
            <a:avLst/>
            <a:gdLst/>
            <a:ahLst/>
            <a:cxnLst/>
            <a:rect l="l" t="t" r="r" b="b"/>
            <a:pathLst>
              <a:path w="1457960" h="467360">
                <a:moveTo>
                  <a:pt x="1457706" y="467105"/>
                </a:moveTo>
                <a:lnTo>
                  <a:pt x="1457706" y="0"/>
                </a:lnTo>
                <a:lnTo>
                  <a:pt x="0" y="0"/>
                </a:lnTo>
                <a:lnTo>
                  <a:pt x="0" y="467105"/>
                </a:lnTo>
                <a:lnTo>
                  <a:pt x="4571" y="467105"/>
                </a:lnTo>
                <a:lnTo>
                  <a:pt x="4571" y="9905"/>
                </a:lnTo>
                <a:lnTo>
                  <a:pt x="9906" y="4572"/>
                </a:lnTo>
                <a:lnTo>
                  <a:pt x="9906" y="9905"/>
                </a:lnTo>
                <a:lnTo>
                  <a:pt x="1447800" y="9905"/>
                </a:lnTo>
                <a:lnTo>
                  <a:pt x="1447800" y="4572"/>
                </a:lnTo>
                <a:lnTo>
                  <a:pt x="1452371" y="9905"/>
                </a:lnTo>
                <a:lnTo>
                  <a:pt x="1452371" y="467105"/>
                </a:lnTo>
                <a:lnTo>
                  <a:pt x="1457706" y="467105"/>
                </a:lnTo>
                <a:close/>
              </a:path>
              <a:path w="1457960" h="467360">
                <a:moveTo>
                  <a:pt x="9906" y="9905"/>
                </a:moveTo>
                <a:lnTo>
                  <a:pt x="9906" y="4572"/>
                </a:lnTo>
                <a:lnTo>
                  <a:pt x="4571" y="9905"/>
                </a:lnTo>
                <a:lnTo>
                  <a:pt x="9906" y="9905"/>
                </a:lnTo>
                <a:close/>
              </a:path>
              <a:path w="1457960" h="467360">
                <a:moveTo>
                  <a:pt x="9906" y="457200"/>
                </a:moveTo>
                <a:lnTo>
                  <a:pt x="9906" y="9905"/>
                </a:lnTo>
                <a:lnTo>
                  <a:pt x="4571" y="9905"/>
                </a:lnTo>
                <a:lnTo>
                  <a:pt x="4571" y="457200"/>
                </a:lnTo>
                <a:lnTo>
                  <a:pt x="9906" y="457200"/>
                </a:lnTo>
                <a:close/>
              </a:path>
              <a:path w="1457960" h="467360">
                <a:moveTo>
                  <a:pt x="1452371" y="457200"/>
                </a:moveTo>
                <a:lnTo>
                  <a:pt x="4571" y="457200"/>
                </a:lnTo>
                <a:lnTo>
                  <a:pt x="9906" y="461772"/>
                </a:lnTo>
                <a:lnTo>
                  <a:pt x="9906" y="467105"/>
                </a:lnTo>
                <a:lnTo>
                  <a:pt x="1447800" y="467105"/>
                </a:lnTo>
                <a:lnTo>
                  <a:pt x="1447800" y="461772"/>
                </a:lnTo>
                <a:lnTo>
                  <a:pt x="1452371" y="457200"/>
                </a:lnTo>
                <a:close/>
              </a:path>
              <a:path w="1457960" h="467360">
                <a:moveTo>
                  <a:pt x="9906" y="467105"/>
                </a:moveTo>
                <a:lnTo>
                  <a:pt x="9906" y="461772"/>
                </a:lnTo>
                <a:lnTo>
                  <a:pt x="4571" y="457200"/>
                </a:lnTo>
                <a:lnTo>
                  <a:pt x="4571" y="467105"/>
                </a:lnTo>
                <a:lnTo>
                  <a:pt x="9906" y="467105"/>
                </a:lnTo>
                <a:close/>
              </a:path>
              <a:path w="1457960" h="467360">
                <a:moveTo>
                  <a:pt x="1452371" y="9905"/>
                </a:moveTo>
                <a:lnTo>
                  <a:pt x="1447800" y="4572"/>
                </a:lnTo>
                <a:lnTo>
                  <a:pt x="1447800" y="9905"/>
                </a:lnTo>
                <a:lnTo>
                  <a:pt x="1452371" y="9905"/>
                </a:lnTo>
                <a:close/>
              </a:path>
              <a:path w="1457960" h="467360">
                <a:moveTo>
                  <a:pt x="1452371" y="457200"/>
                </a:moveTo>
                <a:lnTo>
                  <a:pt x="1452371" y="9905"/>
                </a:lnTo>
                <a:lnTo>
                  <a:pt x="1447800" y="9905"/>
                </a:lnTo>
                <a:lnTo>
                  <a:pt x="1447800" y="457200"/>
                </a:lnTo>
                <a:lnTo>
                  <a:pt x="1452371" y="457200"/>
                </a:lnTo>
                <a:close/>
              </a:path>
              <a:path w="1457960" h="467360">
                <a:moveTo>
                  <a:pt x="1452371" y="467105"/>
                </a:moveTo>
                <a:lnTo>
                  <a:pt x="1452371" y="457200"/>
                </a:lnTo>
                <a:lnTo>
                  <a:pt x="1447800" y="461772"/>
                </a:lnTo>
                <a:lnTo>
                  <a:pt x="1447800" y="467105"/>
                </a:lnTo>
                <a:lnTo>
                  <a:pt x="1452371" y="4671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689239" y="3952747"/>
            <a:ext cx="144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701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Times New Roman"/>
                <a:cs typeface="Times New Roman"/>
              </a:rPr>
              <a:t>LFSR-3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689239" y="4997196"/>
            <a:ext cx="1447800" cy="457200"/>
          </a:xfrm>
          <a:custGeom>
            <a:avLst/>
            <a:gdLst/>
            <a:ahLst/>
            <a:cxnLst/>
            <a:rect l="l" t="t" r="r" b="b"/>
            <a:pathLst>
              <a:path w="1447800" h="457200">
                <a:moveTo>
                  <a:pt x="0" y="0"/>
                </a:moveTo>
                <a:lnTo>
                  <a:pt x="0" y="457200"/>
                </a:lnTo>
                <a:lnTo>
                  <a:pt x="1447800" y="457200"/>
                </a:lnTo>
                <a:lnTo>
                  <a:pt x="1447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C6CE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684667" y="4992623"/>
            <a:ext cx="1457960" cy="467359"/>
          </a:xfrm>
          <a:custGeom>
            <a:avLst/>
            <a:gdLst/>
            <a:ahLst/>
            <a:cxnLst/>
            <a:rect l="l" t="t" r="r" b="b"/>
            <a:pathLst>
              <a:path w="1457960" h="467360">
                <a:moveTo>
                  <a:pt x="1457706" y="467105"/>
                </a:moveTo>
                <a:lnTo>
                  <a:pt x="1457706" y="0"/>
                </a:lnTo>
                <a:lnTo>
                  <a:pt x="0" y="0"/>
                </a:lnTo>
                <a:lnTo>
                  <a:pt x="0" y="467105"/>
                </a:lnTo>
                <a:lnTo>
                  <a:pt x="4571" y="467105"/>
                </a:lnTo>
                <a:lnTo>
                  <a:pt x="4571" y="9905"/>
                </a:lnTo>
                <a:lnTo>
                  <a:pt x="9906" y="4572"/>
                </a:lnTo>
                <a:lnTo>
                  <a:pt x="9906" y="9905"/>
                </a:lnTo>
                <a:lnTo>
                  <a:pt x="1447800" y="9905"/>
                </a:lnTo>
                <a:lnTo>
                  <a:pt x="1447800" y="4572"/>
                </a:lnTo>
                <a:lnTo>
                  <a:pt x="1452371" y="9905"/>
                </a:lnTo>
                <a:lnTo>
                  <a:pt x="1452371" y="467105"/>
                </a:lnTo>
                <a:lnTo>
                  <a:pt x="1457706" y="467105"/>
                </a:lnTo>
                <a:close/>
              </a:path>
              <a:path w="1457960" h="467360">
                <a:moveTo>
                  <a:pt x="9906" y="9905"/>
                </a:moveTo>
                <a:lnTo>
                  <a:pt x="9906" y="4572"/>
                </a:lnTo>
                <a:lnTo>
                  <a:pt x="4571" y="9905"/>
                </a:lnTo>
                <a:lnTo>
                  <a:pt x="9906" y="9905"/>
                </a:lnTo>
                <a:close/>
              </a:path>
              <a:path w="1457960" h="467360">
                <a:moveTo>
                  <a:pt x="9906" y="457200"/>
                </a:moveTo>
                <a:lnTo>
                  <a:pt x="9906" y="9905"/>
                </a:lnTo>
                <a:lnTo>
                  <a:pt x="4571" y="9905"/>
                </a:lnTo>
                <a:lnTo>
                  <a:pt x="4571" y="457200"/>
                </a:lnTo>
                <a:lnTo>
                  <a:pt x="9906" y="457200"/>
                </a:lnTo>
                <a:close/>
              </a:path>
              <a:path w="1457960" h="467360">
                <a:moveTo>
                  <a:pt x="1452371" y="457200"/>
                </a:moveTo>
                <a:lnTo>
                  <a:pt x="4571" y="457200"/>
                </a:lnTo>
                <a:lnTo>
                  <a:pt x="9906" y="461772"/>
                </a:lnTo>
                <a:lnTo>
                  <a:pt x="9906" y="467105"/>
                </a:lnTo>
                <a:lnTo>
                  <a:pt x="1447800" y="467105"/>
                </a:lnTo>
                <a:lnTo>
                  <a:pt x="1447800" y="461772"/>
                </a:lnTo>
                <a:lnTo>
                  <a:pt x="1452371" y="457200"/>
                </a:lnTo>
                <a:close/>
              </a:path>
              <a:path w="1457960" h="467360">
                <a:moveTo>
                  <a:pt x="9906" y="467105"/>
                </a:moveTo>
                <a:lnTo>
                  <a:pt x="9906" y="461772"/>
                </a:lnTo>
                <a:lnTo>
                  <a:pt x="4571" y="457200"/>
                </a:lnTo>
                <a:lnTo>
                  <a:pt x="4571" y="467105"/>
                </a:lnTo>
                <a:lnTo>
                  <a:pt x="9906" y="467105"/>
                </a:lnTo>
                <a:close/>
              </a:path>
              <a:path w="1457960" h="467360">
                <a:moveTo>
                  <a:pt x="1452371" y="9905"/>
                </a:moveTo>
                <a:lnTo>
                  <a:pt x="1447800" y="4572"/>
                </a:lnTo>
                <a:lnTo>
                  <a:pt x="1447800" y="9905"/>
                </a:lnTo>
                <a:lnTo>
                  <a:pt x="1452371" y="9905"/>
                </a:lnTo>
                <a:close/>
              </a:path>
              <a:path w="1457960" h="467360">
                <a:moveTo>
                  <a:pt x="1452371" y="457200"/>
                </a:moveTo>
                <a:lnTo>
                  <a:pt x="1452371" y="9905"/>
                </a:lnTo>
                <a:lnTo>
                  <a:pt x="1447800" y="9905"/>
                </a:lnTo>
                <a:lnTo>
                  <a:pt x="1447800" y="457200"/>
                </a:lnTo>
                <a:lnTo>
                  <a:pt x="1452371" y="457200"/>
                </a:lnTo>
                <a:close/>
              </a:path>
              <a:path w="1457960" h="467360">
                <a:moveTo>
                  <a:pt x="1452371" y="467105"/>
                </a:moveTo>
                <a:lnTo>
                  <a:pt x="1452371" y="457200"/>
                </a:lnTo>
                <a:lnTo>
                  <a:pt x="1447800" y="461772"/>
                </a:lnTo>
                <a:lnTo>
                  <a:pt x="1447800" y="467105"/>
                </a:lnTo>
                <a:lnTo>
                  <a:pt x="1452371" y="4671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137039" y="2571750"/>
            <a:ext cx="1371600" cy="127635"/>
          </a:xfrm>
          <a:custGeom>
            <a:avLst/>
            <a:gdLst/>
            <a:ahLst/>
            <a:cxnLst/>
            <a:rect l="l" t="t" r="r" b="b"/>
            <a:pathLst>
              <a:path w="1371600" h="127635">
                <a:moveTo>
                  <a:pt x="1257299" y="74675"/>
                </a:moveTo>
                <a:lnTo>
                  <a:pt x="1257299" y="52577"/>
                </a:lnTo>
                <a:lnTo>
                  <a:pt x="0" y="52577"/>
                </a:lnTo>
                <a:lnTo>
                  <a:pt x="0" y="74675"/>
                </a:lnTo>
                <a:lnTo>
                  <a:pt x="1257299" y="74675"/>
                </a:lnTo>
                <a:close/>
              </a:path>
              <a:path w="1371600" h="127635">
                <a:moveTo>
                  <a:pt x="1371600" y="63245"/>
                </a:moveTo>
                <a:lnTo>
                  <a:pt x="1245108" y="0"/>
                </a:lnTo>
                <a:lnTo>
                  <a:pt x="1245108" y="52577"/>
                </a:lnTo>
                <a:lnTo>
                  <a:pt x="1257299" y="52577"/>
                </a:lnTo>
                <a:lnTo>
                  <a:pt x="1257299" y="121084"/>
                </a:lnTo>
                <a:lnTo>
                  <a:pt x="1371600" y="63245"/>
                </a:lnTo>
                <a:close/>
              </a:path>
              <a:path w="1371600" h="127635">
                <a:moveTo>
                  <a:pt x="1257299" y="121084"/>
                </a:moveTo>
                <a:lnTo>
                  <a:pt x="1257299" y="74675"/>
                </a:lnTo>
                <a:lnTo>
                  <a:pt x="1245108" y="74675"/>
                </a:lnTo>
                <a:lnTo>
                  <a:pt x="1245108" y="127253"/>
                </a:lnTo>
                <a:lnTo>
                  <a:pt x="1257299" y="1210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137039" y="3333750"/>
            <a:ext cx="1371600" cy="127635"/>
          </a:xfrm>
          <a:custGeom>
            <a:avLst/>
            <a:gdLst/>
            <a:ahLst/>
            <a:cxnLst/>
            <a:rect l="l" t="t" r="r" b="b"/>
            <a:pathLst>
              <a:path w="1371600" h="127635">
                <a:moveTo>
                  <a:pt x="1257299" y="74675"/>
                </a:moveTo>
                <a:lnTo>
                  <a:pt x="1257299" y="52577"/>
                </a:lnTo>
                <a:lnTo>
                  <a:pt x="0" y="52577"/>
                </a:lnTo>
                <a:lnTo>
                  <a:pt x="0" y="74675"/>
                </a:lnTo>
                <a:lnTo>
                  <a:pt x="1257299" y="74675"/>
                </a:lnTo>
                <a:close/>
              </a:path>
              <a:path w="1371600" h="127635">
                <a:moveTo>
                  <a:pt x="1371600" y="63246"/>
                </a:moveTo>
                <a:lnTo>
                  <a:pt x="1245107" y="0"/>
                </a:lnTo>
                <a:lnTo>
                  <a:pt x="1245107" y="52577"/>
                </a:lnTo>
                <a:lnTo>
                  <a:pt x="1257299" y="52577"/>
                </a:lnTo>
                <a:lnTo>
                  <a:pt x="1257299" y="121084"/>
                </a:lnTo>
                <a:lnTo>
                  <a:pt x="1371600" y="63246"/>
                </a:lnTo>
                <a:close/>
              </a:path>
              <a:path w="1371600" h="127635">
                <a:moveTo>
                  <a:pt x="1257299" y="121084"/>
                </a:moveTo>
                <a:lnTo>
                  <a:pt x="1257299" y="74675"/>
                </a:lnTo>
                <a:lnTo>
                  <a:pt x="1245107" y="74675"/>
                </a:lnTo>
                <a:lnTo>
                  <a:pt x="1245107" y="127253"/>
                </a:lnTo>
                <a:lnTo>
                  <a:pt x="1257299" y="1210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137039" y="4095750"/>
            <a:ext cx="1371600" cy="127635"/>
          </a:xfrm>
          <a:custGeom>
            <a:avLst/>
            <a:gdLst/>
            <a:ahLst/>
            <a:cxnLst/>
            <a:rect l="l" t="t" r="r" b="b"/>
            <a:pathLst>
              <a:path w="1371600" h="127635">
                <a:moveTo>
                  <a:pt x="1257299" y="74675"/>
                </a:moveTo>
                <a:lnTo>
                  <a:pt x="1257299" y="52577"/>
                </a:lnTo>
                <a:lnTo>
                  <a:pt x="0" y="52577"/>
                </a:lnTo>
                <a:lnTo>
                  <a:pt x="0" y="74675"/>
                </a:lnTo>
                <a:lnTo>
                  <a:pt x="1257299" y="74675"/>
                </a:lnTo>
                <a:close/>
              </a:path>
              <a:path w="1371600" h="127635">
                <a:moveTo>
                  <a:pt x="1371600" y="63246"/>
                </a:moveTo>
                <a:lnTo>
                  <a:pt x="1245107" y="0"/>
                </a:lnTo>
                <a:lnTo>
                  <a:pt x="1245107" y="52577"/>
                </a:lnTo>
                <a:lnTo>
                  <a:pt x="1257299" y="52577"/>
                </a:lnTo>
                <a:lnTo>
                  <a:pt x="1257299" y="121084"/>
                </a:lnTo>
                <a:lnTo>
                  <a:pt x="1371600" y="63246"/>
                </a:lnTo>
                <a:close/>
              </a:path>
              <a:path w="1371600" h="127635">
                <a:moveTo>
                  <a:pt x="1257299" y="121084"/>
                </a:moveTo>
                <a:lnTo>
                  <a:pt x="1257299" y="74675"/>
                </a:lnTo>
                <a:lnTo>
                  <a:pt x="1245107" y="74675"/>
                </a:lnTo>
                <a:lnTo>
                  <a:pt x="1245107" y="127253"/>
                </a:lnTo>
                <a:lnTo>
                  <a:pt x="1257299" y="1210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137039" y="4629150"/>
            <a:ext cx="1371600" cy="127635"/>
          </a:xfrm>
          <a:custGeom>
            <a:avLst/>
            <a:gdLst/>
            <a:ahLst/>
            <a:cxnLst/>
            <a:rect l="l" t="t" r="r" b="b"/>
            <a:pathLst>
              <a:path w="1371600" h="127635">
                <a:moveTo>
                  <a:pt x="1257299" y="74675"/>
                </a:moveTo>
                <a:lnTo>
                  <a:pt x="1257299" y="52577"/>
                </a:lnTo>
                <a:lnTo>
                  <a:pt x="0" y="52577"/>
                </a:lnTo>
                <a:lnTo>
                  <a:pt x="0" y="74675"/>
                </a:lnTo>
                <a:lnTo>
                  <a:pt x="1257299" y="74675"/>
                </a:lnTo>
                <a:close/>
              </a:path>
              <a:path w="1371600" h="127635">
                <a:moveTo>
                  <a:pt x="1371600" y="63246"/>
                </a:moveTo>
                <a:lnTo>
                  <a:pt x="1245107" y="0"/>
                </a:lnTo>
                <a:lnTo>
                  <a:pt x="1245107" y="52577"/>
                </a:lnTo>
                <a:lnTo>
                  <a:pt x="1257299" y="52577"/>
                </a:lnTo>
                <a:lnTo>
                  <a:pt x="1257299" y="121084"/>
                </a:lnTo>
                <a:lnTo>
                  <a:pt x="1371600" y="63246"/>
                </a:lnTo>
                <a:close/>
              </a:path>
              <a:path w="1371600" h="127635">
                <a:moveTo>
                  <a:pt x="1257299" y="121084"/>
                </a:moveTo>
                <a:lnTo>
                  <a:pt x="1257299" y="74675"/>
                </a:lnTo>
                <a:lnTo>
                  <a:pt x="1245107" y="74675"/>
                </a:lnTo>
                <a:lnTo>
                  <a:pt x="1245107" y="127253"/>
                </a:lnTo>
                <a:lnTo>
                  <a:pt x="1257299" y="1210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137039" y="5162550"/>
            <a:ext cx="1371600" cy="127635"/>
          </a:xfrm>
          <a:custGeom>
            <a:avLst/>
            <a:gdLst/>
            <a:ahLst/>
            <a:cxnLst/>
            <a:rect l="l" t="t" r="r" b="b"/>
            <a:pathLst>
              <a:path w="1371600" h="127635">
                <a:moveTo>
                  <a:pt x="1257299" y="74675"/>
                </a:moveTo>
                <a:lnTo>
                  <a:pt x="1257299" y="52577"/>
                </a:lnTo>
                <a:lnTo>
                  <a:pt x="0" y="52577"/>
                </a:lnTo>
                <a:lnTo>
                  <a:pt x="0" y="74675"/>
                </a:lnTo>
                <a:lnTo>
                  <a:pt x="1257299" y="74675"/>
                </a:lnTo>
                <a:close/>
              </a:path>
              <a:path w="1371600" h="127635">
                <a:moveTo>
                  <a:pt x="1371600" y="63246"/>
                </a:moveTo>
                <a:lnTo>
                  <a:pt x="1245107" y="0"/>
                </a:lnTo>
                <a:lnTo>
                  <a:pt x="1245107" y="52577"/>
                </a:lnTo>
                <a:lnTo>
                  <a:pt x="1257299" y="52577"/>
                </a:lnTo>
                <a:lnTo>
                  <a:pt x="1257299" y="121084"/>
                </a:lnTo>
                <a:lnTo>
                  <a:pt x="1371600" y="63246"/>
                </a:lnTo>
                <a:close/>
              </a:path>
              <a:path w="1371600" h="127635">
                <a:moveTo>
                  <a:pt x="1257299" y="121084"/>
                </a:moveTo>
                <a:lnTo>
                  <a:pt x="1257299" y="74675"/>
                </a:lnTo>
                <a:lnTo>
                  <a:pt x="1245107" y="74675"/>
                </a:lnTo>
                <a:lnTo>
                  <a:pt x="1245107" y="127253"/>
                </a:lnTo>
                <a:lnTo>
                  <a:pt x="1257299" y="1210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099427" y="3880103"/>
            <a:ext cx="1026160" cy="127000"/>
          </a:xfrm>
          <a:custGeom>
            <a:avLst/>
            <a:gdLst/>
            <a:ahLst/>
            <a:cxnLst/>
            <a:rect l="l" t="t" r="r" b="b"/>
            <a:pathLst>
              <a:path w="1026159" h="127000">
                <a:moveTo>
                  <a:pt x="898975" y="52391"/>
                </a:moveTo>
                <a:lnTo>
                  <a:pt x="761" y="39624"/>
                </a:lnTo>
                <a:lnTo>
                  <a:pt x="0" y="61722"/>
                </a:lnTo>
                <a:lnTo>
                  <a:pt x="898575" y="74494"/>
                </a:lnTo>
                <a:lnTo>
                  <a:pt x="898975" y="52391"/>
                </a:lnTo>
                <a:close/>
              </a:path>
              <a:path w="1026159" h="127000">
                <a:moveTo>
                  <a:pt x="912113" y="119511"/>
                </a:moveTo>
                <a:lnTo>
                  <a:pt x="912113" y="52578"/>
                </a:lnTo>
                <a:lnTo>
                  <a:pt x="911351" y="74676"/>
                </a:lnTo>
                <a:lnTo>
                  <a:pt x="898575" y="74494"/>
                </a:lnTo>
                <a:lnTo>
                  <a:pt x="897635" y="126492"/>
                </a:lnTo>
                <a:lnTo>
                  <a:pt x="912113" y="119511"/>
                </a:lnTo>
                <a:close/>
              </a:path>
              <a:path w="1026159" h="127000">
                <a:moveTo>
                  <a:pt x="912113" y="52578"/>
                </a:moveTo>
                <a:lnTo>
                  <a:pt x="898975" y="52391"/>
                </a:lnTo>
                <a:lnTo>
                  <a:pt x="898575" y="74494"/>
                </a:lnTo>
                <a:lnTo>
                  <a:pt x="911351" y="74676"/>
                </a:lnTo>
                <a:lnTo>
                  <a:pt x="912113" y="52578"/>
                </a:lnTo>
                <a:close/>
              </a:path>
              <a:path w="1026159" h="127000">
                <a:moveTo>
                  <a:pt x="1025651" y="64769"/>
                </a:moveTo>
                <a:lnTo>
                  <a:pt x="899921" y="0"/>
                </a:lnTo>
                <a:lnTo>
                  <a:pt x="898975" y="52391"/>
                </a:lnTo>
                <a:lnTo>
                  <a:pt x="912113" y="52578"/>
                </a:lnTo>
                <a:lnTo>
                  <a:pt x="912113" y="119511"/>
                </a:lnTo>
                <a:lnTo>
                  <a:pt x="1025651" y="6476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508639" y="2406395"/>
            <a:ext cx="2590787" cy="304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504067" y="2398776"/>
            <a:ext cx="2605405" cy="3064510"/>
          </a:xfrm>
          <a:custGeom>
            <a:avLst/>
            <a:gdLst/>
            <a:ahLst/>
            <a:cxnLst/>
            <a:rect l="l" t="t" r="r" b="b"/>
            <a:pathLst>
              <a:path w="2605404" h="3064510">
                <a:moveTo>
                  <a:pt x="2605278" y="1531619"/>
                </a:moveTo>
                <a:lnTo>
                  <a:pt x="0" y="0"/>
                </a:lnTo>
                <a:lnTo>
                  <a:pt x="0" y="3064002"/>
                </a:lnTo>
                <a:lnTo>
                  <a:pt x="2286" y="3062657"/>
                </a:lnTo>
                <a:lnTo>
                  <a:pt x="2285" y="12191"/>
                </a:lnTo>
                <a:lnTo>
                  <a:pt x="9905" y="7619"/>
                </a:lnTo>
                <a:lnTo>
                  <a:pt x="9905" y="16674"/>
                </a:lnTo>
                <a:lnTo>
                  <a:pt x="2585961" y="1532000"/>
                </a:lnTo>
                <a:lnTo>
                  <a:pt x="2593086" y="1527809"/>
                </a:lnTo>
                <a:lnTo>
                  <a:pt x="2593086" y="1538791"/>
                </a:lnTo>
                <a:lnTo>
                  <a:pt x="2605278" y="1531619"/>
                </a:lnTo>
                <a:close/>
              </a:path>
              <a:path w="2605404" h="3064510">
                <a:moveTo>
                  <a:pt x="9905" y="16674"/>
                </a:moveTo>
                <a:lnTo>
                  <a:pt x="9905" y="7619"/>
                </a:lnTo>
                <a:lnTo>
                  <a:pt x="2285" y="12191"/>
                </a:lnTo>
                <a:lnTo>
                  <a:pt x="9905" y="16674"/>
                </a:lnTo>
                <a:close/>
              </a:path>
              <a:path w="2605404" h="3064510">
                <a:moveTo>
                  <a:pt x="9905" y="3047327"/>
                </a:moveTo>
                <a:lnTo>
                  <a:pt x="9905" y="16674"/>
                </a:lnTo>
                <a:lnTo>
                  <a:pt x="2285" y="12191"/>
                </a:lnTo>
                <a:lnTo>
                  <a:pt x="2285" y="3051810"/>
                </a:lnTo>
                <a:lnTo>
                  <a:pt x="9905" y="3047327"/>
                </a:lnTo>
                <a:close/>
              </a:path>
              <a:path w="2605404" h="3064510">
                <a:moveTo>
                  <a:pt x="2593086" y="1538791"/>
                </a:moveTo>
                <a:lnTo>
                  <a:pt x="2593086" y="1536191"/>
                </a:lnTo>
                <a:lnTo>
                  <a:pt x="2585961" y="1532000"/>
                </a:lnTo>
                <a:lnTo>
                  <a:pt x="2285" y="3051810"/>
                </a:lnTo>
                <a:lnTo>
                  <a:pt x="9906" y="3055620"/>
                </a:lnTo>
                <a:lnTo>
                  <a:pt x="9906" y="3058175"/>
                </a:lnTo>
                <a:lnTo>
                  <a:pt x="2593086" y="1538791"/>
                </a:lnTo>
                <a:close/>
              </a:path>
              <a:path w="2605404" h="3064510">
                <a:moveTo>
                  <a:pt x="9906" y="3058175"/>
                </a:moveTo>
                <a:lnTo>
                  <a:pt x="9906" y="3055620"/>
                </a:lnTo>
                <a:lnTo>
                  <a:pt x="2285" y="3051810"/>
                </a:lnTo>
                <a:lnTo>
                  <a:pt x="2286" y="3062657"/>
                </a:lnTo>
                <a:lnTo>
                  <a:pt x="9906" y="3058175"/>
                </a:lnTo>
                <a:close/>
              </a:path>
              <a:path w="2605404" h="3064510">
                <a:moveTo>
                  <a:pt x="2593086" y="1536191"/>
                </a:moveTo>
                <a:lnTo>
                  <a:pt x="2593086" y="1527809"/>
                </a:lnTo>
                <a:lnTo>
                  <a:pt x="2585961" y="1532000"/>
                </a:lnTo>
                <a:lnTo>
                  <a:pt x="2593086" y="15361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4754251" y="3729482"/>
            <a:ext cx="12477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0000FF"/>
                </a:solidFill>
                <a:latin typeface="宋体"/>
                <a:cs typeface="宋体"/>
              </a:rPr>
              <a:t>过半函数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2973971" y="5298947"/>
            <a:ext cx="1687195" cy="1146175"/>
          </a:xfrm>
          <a:custGeom>
            <a:avLst/>
            <a:gdLst/>
            <a:ahLst/>
            <a:cxnLst/>
            <a:rect l="l" t="t" r="r" b="b"/>
            <a:pathLst>
              <a:path w="1687195" h="1146175">
                <a:moveTo>
                  <a:pt x="1687068" y="1057655"/>
                </a:moveTo>
                <a:lnTo>
                  <a:pt x="1687068" y="701801"/>
                </a:lnTo>
                <a:lnTo>
                  <a:pt x="1680114" y="667297"/>
                </a:lnTo>
                <a:lnTo>
                  <a:pt x="1661160" y="638936"/>
                </a:lnTo>
                <a:lnTo>
                  <a:pt x="1633061" y="619720"/>
                </a:lnTo>
                <a:lnTo>
                  <a:pt x="1598676" y="612647"/>
                </a:lnTo>
                <a:lnTo>
                  <a:pt x="798576" y="612647"/>
                </a:lnTo>
                <a:lnTo>
                  <a:pt x="0" y="0"/>
                </a:lnTo>
                <a:lnTo>
                  <a:pt x="417576" y="612647"/>
                </a:lnTo>
                <a:lnTo>
                  <a:pt x="417575" y="1146047"/>
                </a:lnTo>
                <a:lnTo>
                  <a:pt x="1598676" y="1146047"/>
                </a:lnTo>
                <a:lnTo>
                  <a:pt x="1633061" y="1139094"/>
                </a:lnTo>
                <a:lnTo>
                  <a:pt x="1661160" y="1120139"/>
                </a:lnTo>
                <a:lnTo>
                  <a:pt x="1680114" y="1092041"/>
                </a:lnTo>
                <a:lnTo>
                  <a:pt x="1687068" y="1057655"/>
                </a:lnTo>
                <a:close/>
              </a:path>
              <a:path w="1687195" h="1146175">
                <a:moveTo>
                  <a:pt x="417575" y="1146047"/>
                </a:moveTo>
                <a:lnTo>
                  <a:pt x="417576" y="612647"/>
                </a:lnTo>
                <a:lnTo>
                  <a:pt x="252222" y="612647"/>
                </a:lnTo>
                <a:lnTo>
                  <a:pt x="217717" y="619720"/>
                </a:lnTo>
                <a:lnTo>
                  <a:pt x="189357" y="638936"/>
                </a:lnTo>
                <a:lnTo>
                  <a:pt x="170140" y="667297"/>
                </a:lnTo>
                <a:lnTo>
                  <a:pt x="163068" y="701801"/>
                </a:lnTo>
                <a:lnTo>
                  <a:pt x="163068" y="1057655"/>
                </a:lnTo>
                <a:lnTo>
                  <a:pt x="170140" y="1092041"/>
                </a:lnTo>
                <a:lnTo>
                  <a:pt x="189357" y="1120139"/>
                </a:lnTo>
                <a:lnTo>
                  <a:pt x="217717" y="1139094"/>
                </a:lnTo>
                <a:lnTo>
                  <a:pt x="252222" y="1146047"/>
                </a:lnTo>
                <a:lnTo>
                  <a:pt x="417575" y="1146047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953397" y="5277611"/>
            <a:ext cx="1713230" cy="1172845"/>
          </a:xfrm>
          <a:custGeom>
            <a:avLst/>
            <a:gdLst/>
            <a:ahLst/>
            <a:cxnLst/>
            <a:rect l="l" t="t" r="r" b="b"/>
            <a:pathLst>
              <a:path w="1713229" h="1172845">
                <a:moveTo>
                  <a:pt x="820212" y="629411"/>
                </a:moveTo>
                <a:lnTo>
                  <a:pt x="0" y="0"/>
                </a:lnTo>
                <a:lnTo>
                  <a:pt x="17525" y="25704"/>
                </a:lnTo>
                <a:lnTo>
                  <a:pt x="17525" y="25145"/>
                </a:lnTo>
                <a:lnTo>
                  <a:pt x="24383" y="19050"/>
                </a:lnTo>
                <a:lnTo>
                  <a:pt x="40635" y="42885"/>
                </a:lnTo>
                <a:lnTo>
                  <a:pt x="817626" y="639318"/>
                </a:lnTo>
                <a:lnTo>
                  <a:pt x="819150" y="639318"/>
                </a:lnTo>
                <a:lnTo>
                  <a:pt x="819150" y="629411"/>
                </a:lnTo>
                <a:lnTo>
                  <a:pt x="820212" y="629411"/>
                </a:lnTo>
                <a:close/>
              </a:path>
              <a:path w="1713229" h="1172845">
                <a:moveTo>
                  <a:pt x="40635" y="42885"/>
                </a:moveTo>
                <a:lnTo>
                  <a:pt x="24383" y="19050"/>
                </a:lnTo>
                <a:lnTo>
                  <a:pt x="17525" y="25145"/>
                </a:lnTo>
                <a:lnTo>
                  <a:pt x="40635" y="42885"/>
                </a:lnTo>
                <a:close/>
              </a:path>
              <a:path w="1713229" h="1172845">
                <a:moveTo>
                  <a:pt x="447294" y="639318"/>
                </a:moveTo>
                <a:lnTo>
                  <a:pt x="40635" y="42885"/>
                </a:lnTo>
                <a:lnTo>
                  <a:pt x="17525" y="25145"/>
                </a:lnTo>
                <a:lnTo>
                  <a:pt x="17525" y="25704"/>
                </a:lnTo>
                <a:lnTo>
                  <a:pt x="429144" y="629411"/>
                </a:lnTo>
                <a:lnTo>
                  <a:pt x="438149" y="629411"/>
                </a:lnTo>
                <a:lnTo>
                  <a:pt x="438149" y="639318"/>
                </a:lnTo>
                <a:lnTo>
                  <a:pt x="447294" y="639318"/>
                </a:lnTo>
                <a:close/>
              </a:path>
              <a:path w="1713229" h="1172845">
                <a:moveTo>
                  <a:pt x="438149" y="639318"/>
                </a:moveTo>
                <a:lnTo>
                  <a:pt x="438149" y="629411"/>
                </a:lnTo>
                <a:lnTo>
                  <a:pt x="434339" y="637032"/>
                </a:lnTo>
                <a:lnTo>
                  <a:pt x="429144" y="629411"/>
                </a:lnTo>
                <a:lnTo>
                  <a:pt x="272795" y="629411"/>
                </a:lnTo>
                <a:lnTo>
                  <a:pt x="238055" y="636412"/>
                </a:lnTo>
                <a:lnTo>
                  <a:pt x="209792" y="653700"/>
                </a:lnTo>
                <a:lnTo>
                  <a:pt x="189790" y="679989"/>
                </a:lnTo>
                <a:lnTo>
                  <a:pt x="179831" y="713994"/>
                </a:lnTo>
                <a:lnTo>
                  <a:pt x="179069" y="723138"/>
                </a:lnTo>
                <a:lnTo>
                  <a:pt x="179069" y="1078992"/>
                </a:lnTo>
                <a:lnTo>
                  <a:pt x="179831" y="1088136"/>
                </a:lnTo>
                <a:lnTo>
                  <a:pt x="181355" y="1098042"/>
                </a:lnTo>
                <a:lnTo>
                  <a:pt x="188975" y="1119813"/>
                </a:lnTo>
                <a:lnTo>
                  <a:pt x="188975" y="714756"/>
                </a:lnTo>
                <a:lnTo>
                  <a:pt x="190499" y="706374"/>
                </a:lnTo>
                <a:lnTo>
                  <a:pt x="192785" y="697992"/>
                </a:lnTo>
                <a:lnTo>
                  <a:pt x="192785" y="698754"/>
                </a:lnTo>
                <a:lnTo>
                  <a:pt x="195071" y="692467"/>
                </a:lnTo>
                <a:lnTo>
                  <a:pt x="195071" y="690372"/>
                </a:lnTo>
                <a:lnTo>
                  <a:pt x="198881" y="682752"/>
                </a:lnTo>
                <a:lnTo>
                  <a:pt x="198881" y="683514"/>
                </a:lnTo>
                <a:lnTo>
                  <a:pt x="202691" y="677164"/>
                </a:lnTo>
                <a:lnTo>
                  <a:pt x="202691" y="676656"/>
                </a:lnTo>
                <a:lnTo>
                  <a:pt x="208025" y="669797"/>
                </a:lnTo>
                <a:lnTo>
                  <a:pt x="213359" y="663702"/>
                </a:lnTo>
                <a:lnTo>
                  <a:pt x="219455" y="658368"/>
                </a:lnTo>
                <a:lnTo>
                  <a:pt x="226313" y="653034"/>
                </a:lnTo>
                <a:lnTo>
                  <a:pt x="226313" y="653338"/>
                </a:lnTo>
                <a:lnTo>
                  <a:pt x="232409" y="649681"/>
                </a:lnTo>
                <a:lnTo>
                  <a:pt x="232409" y="649224"/>
                </a:lnTo>
                <a:lnTo>
                  <a:pt x="240029" y="645414"/>
                </a:lnTo>
                <a:lnTo>
                  <a:pt x="240029" y="646176"/>
                </a:lnTo>
                <a:lnTo>
                  <a:pt x="247649" y="643405"/>
                </a:lnTo>
                <a:lnTo>
                  <a:pt x="247649" y="643128"/>
                </a:lnTo>
                <a:lnTo>
                  <a:pt x="256031" y="640841"/>
                </a:lnTo>
                <a:lnTo>
                  <a:pt x="264413" y="639318"/>
                </a:lnTo>
                <a:lnTo>
                  <a:pt x="438149" y="639318"/>
                </a:lnTo>
                <a:close/>
              </a:path>
              <a:path w="1713229" h="1172845">
                <a:moveTo>
                  <a:pt x="195833" y="1111758"/>
                </a:moveTo>
                <a:lnTo>
                  <a:pt x="192785" y="1103376"/>
                </a:lnTo>
                <a:lnTo>
                  <a:pt x="192785" y="1104138"/>
                </a:lnTo>
                <a:lnTo>
                  <a:pt x="190499" y="1095756"/>
                </a:lnTo>
                <a:lnTo>
                  <a:pt x="188975" y="1087374"/>
                </a:lnTo>
                <a:lnTo>
                  <a:pt x="188975" y="1119813"/>
                </a:lnTo>
                <a:lnTo>
                  <a:pt x="189728" y="1121963"/>
                </a:lnTo>
                <a:lnTo>
                  <a:pt x="195071" y="1129790"/>
                </a:lnTo>
                <a:lnTo>
                  <a:pt x="195071" y="1111758"/>
                </a:lnTo>
                <a:lnTo>
                  <a:pt x="195833" y="1111758"/>
                </a:lnTo>
                <a:close/>
              </a:path>
              <a:path w="1713229" h="1172845">
                <a:moveTo>
                  <a:pt x="195833" y="690372"/>
                </a:moveTo>
                <a:lnTo>
                  <a:pt x="195071" y="690372"/>
                </a:lnTo>
                <a:lnTo>
                  <a:pt x="195071" y="692467"/>
                </a:lnTo>
                <a:lnTo>
                  <a:pt x="195833" y="690372"/>
                </a:lnTo>
                <a:close/>
              </a:path>
              <a:path w="1713229" h="1172845">
                <a:moveTo>
                  <a:pt x="203453" y="1126236"/>
                </a:moveTo>
                <a:lnTo>
                  <a:pt x="198881" y="1118616"/>
                </a:lnTo>
                <a:lnTo>
                  <a:pt x="198881" y="1119378"/>
                </a:lnTo>
                <a:lnTo>
                  <a:pt x="195071" y="1111758"/>
                </a:lnTo>
                <a:lnTo>
                  <a:pt x="195071" y="1129790"/>
                </a:lnTo>
                <a:lnTo>
                  <a:pt x="202691" y="1140952"/>
                </a:lnTo>
                <a:lnTo>
                  <a:pt x="202691" y="1125474"/>
                </a:lnTo>
                <a:lnTo>
                  <a:pt x="203453" y="1126236"/>
                </a:lnTo>
                <a:close/>
              </a:path>
              <a:path w="1713229" h="1172845">
                <a:moveTo>
                  <a:pt x="203453" y="675894"/>
                </a:moveTo>
                <a:lnTo>
                  <a:pt x="202691" y="676656"/>
                </a:lnTo>
                <a:lnTo>
                  <a:pt x="202691" y="677164"/>
                </a:lnTo>
                <a:lnTo>
                  <a:pt x="203453" y="675894"/>
                </a:lnTo>
                <a:close/>
              </a:path>
              <a:path w="1713229" h="1172845">
                <a:moveTo>
                  <a:pt x="226313" y="1159653"/>
                </a:moveTo>
                <a:lnTo>
                  <a:pt x="226313" y="1149095"/>
                </a:lnTo>
                <a:lnTo>
                  <a:pt x="219455" y="1143762"/>
                </a:lnTo>
                <a:lnTo>
                  <a:pt x="213359" y="1138428"/>
                </a:lnTo>
                <a:lnTo>
                  <a:pt x="208025" y="1132332"/>
                </a:lnTo>
                <a:lnTo>
                  <a:pt x="202691" y="1125474"/>
                </a:lnTo>
                <a:lnTo>
                  <a:pt x="202691" y="1140952"/>
                </a:lnTo>
                <a:lnTo>
                  <a:pt x="203520" y="1142166"/>
                </a:lnTo>
                <a:lnTo>
                  <a:pt x="222232" y="1157833"/>
                </a:lnTo>
                <a:lnTo>
                  <a:pt x="226313" y="1159653"/>
                </a:lnTo>
                <a:close/>
              </a:path>
              <a:path w="1713229" h="1172845">
                <a:moveTo>
                  <a:pt x="226313" y="653338"/>
                </a:moveTo>
                <a:lnTo>
                  <a:pt x="226313" y="653034"/>
                </a:lnTo>
                <a:lnTo>
                  <a:pt x="225551" y="653796"/>
                </a:lnTo>
                <a:lnTo>
                  <a:pt x="226313" y="653338"/>
                </a:lnTo>
                <a:close/>
              </a:path>
              <a:path w="1713229" h="1172845">
                <a:moveTo>
                  <a:pt x="233171" y="1152906"/>
                </a:moveTo>
                <a:lnTo>
                  <a:pt x="225551" y="1148333"/>
                </a:lnTo>
                <a:lnTo>
                  <a:pt x="226313" y="1149095"/>
                </a:lnTo>
                <a:lnTo>
                  <a:pt x="226313" y="1159653"/>
                </a:lnTo>
                <a:lnTo>
                  <a:pt x="232409" y="1162370"/>
                </a:lnTo>
                <a:lnTo>
                  <a:pt x="232409" y="1152906"/>
                </a:lnTo>
                <a:lnTo>
                  <a:pt x="233171" y="1152906"/>
                </a:lnTo>
                <a:close/>
              </a:path>
              <a:path w="1713229" h="1172845">
                <a:moveTo>
                  <a:pt x="233171" y="649224"/>
                </a:moveTo>
                <a:lnTo>
                  <a:pt x="232409" y="649224"/>
                </a:lnTo>
                <a:lnTo>
                  <a:pt x="232409" y="649681"/>
                </a:lnTo>
                <a:lnTo>
                  <a:pt x="233171" y="649224"/>
                </a:lnTo>
                <a:close/>
              </a:path>
              <a:path w="1713229" h="1172845">
                <a:moveTo>
                  <a:pt x="248411" y="1159002"/>
                </a:moveTo>
                <a:lnTo>
                  <a:pt x="240029" y="1155954"/>
                </a:lnTo>
                <a:lnTo>
                  <a:pt x="240029" y="1156716"/>
                </a:lnTo>
                <a:lnTo>
                  <a:pt x="232409" y="1152906"/>
                </a:lnTo>
                <a:lnTo>
                  <a:pt x="232409" y="1162370"/>
                </a:lnTo>
                <a:lnTo>
                  <a:pt x="245363" y="1168145"/>
                </a:lnTo>
                <a:lnTo>
                  <a:pt x="247649" y="1168769"/>
                </a:lnTo>
                <a:lnTo>
                  <a:pt x="247649" y="1159002"/>
                </a:lnTo>
                <a:lnTo>
                  <a:pt x="248411" y="1159002"/>
                </a:lnTo>
                <a:close/>
              </a:path>
              <a:path w="1713229" h="1172845">
                <a:moveTo>
                  <a:pt x="248411" y="643128"/>
                </a:moveTo>
                <a:lnTo>
                  <a:pt x="247649" y="643128"/>
                </a:lnTo>
                <a:lnTo>
                  <a:pt x="247649" y="643405"/>
                </a:lnTo>
                <a:lnTo>
                  <a:pt x="248411" y="643128"/>
                </a:lnTo>
                <a:close/>
              </a:path>
              <a:path w="1713229" h="1172845">
                <a:moveTo>
                  <a:pt x="1644395" y="1168769"/>
                </a:moveTo>
                <a:lnTo>
                  <a:pt x="1644395" y="1159002"/>
                </a:lnTo>
                <a:lnTo>
                  <a:pt x="1636014" y="1161288"/>
                </a:lnTo>
                <a:lnTo>
                  <a:pt x="1627632" y="1162811"/>
                </a:lnTo>
                <a:lnTo>
                  <a:pt x="264413" y="1162812"/>
                </a:lnTo>
                <a:lnTo>
                  <a:pt x="256031" y="1161288"/>
                </a:lnTo>
                <a:lnTo>
                  <a:pt x="247649" y="1159002"/>
                </a:lnTo>
                <a:lnTo>
                  <a:pt x="247649" y="1168769"/>
                </a:lnTo>
                <a:lnTo>
                  <a:pt x="253745" y="1170432"/>
                </a:lnTo>
                <a:lnTo>
                  <a:pt x="263652" y="1171956"/>
                </a:lnTo>
                <a:lnTo>
                  <a:pt x="272795" y="1172718"/>
                </a:lnTo>
                <a:lnTo>
                  <a:pt x="1619250" y="1172717"/>
                </a:lnTo>
                <a:lnTo>
                  <a:pt x="1628394" y="1171956"/>
                </a:lnTo>
                <a:lnTo>
                  <a:pt x="1638300" y="1170432"/>
                </a:lnTo>
                <a:lnTo>
                  <a:pt x="1644395" y="1168769"/>
                </a:lnTo>
                <a:close/>
              </a:path>
              <a:path w="1713229" h="1172845">
                <a:moveTo>
                  <a:pt x="438149" y="629411"/>
                </a:moveTo>
                <a:lnTo>
                  <a:pt x="429144" y="629411"/>
                </a:lnTo>
                <a:lnTo>
                  <a:pt x="434339" y="637032"/>
                </a:lnTo>
                <a:lnTo>
                  <a:pt x="438149" y="629411"/>
                </a:lnTo>
                <a:close/>
              </a:path>
              <a:path w="1713229" h="1172845">
                <a:moveTo>
                  <a:pt x="822197" y="630935"/>
                </a:moveTo>
                <a:lnTo>
                  <a:pt x="820212" y="629411"/>
                </a:lnTo>
                <a:lnTo>
                  <a:pt x="819150" y="629411"/>
                </a:lnTo>
                <a:lnTo>
                  <a:pt x="822197" y="630935"/>
                </a:lnTo>
                <a:close/>
              </a:path>
              <a:path w="1713229" h="1172845">
                <a:moveTo>
                  <a:pt x="822197" y="639318"/>
                </a:moveTo>
                <a:lnTo>
                  <a:pt x="822197" y="630935"/>
                </a:lnTo>
                <a:lnTo>
                  <a:pt x="819150" y="629411"/>
                </a:lnTo>
                <a:lnTo>
                  <a:pt x="819150" y="639318"/>
                </a:lnTo>
                <a:lnTo>
                  <a:pt x="822197" y="639318"/>
                </a:lnTo>
                <a:close/>
              </a:path>
              <a:path w="1713229" h="1172845">
                <a:moveTo>
                  <a:pt x="1712976" y="1078992"/>
                </a:moveTo>
                <a:lnTo>
                  <a:pt x="1712976" y="723137"/>
                </a:lnTo>
                <a:lnTo>
                  <a:pt x="1712214" y="713993"/>
                </a:lnTo>
                <a:lnTo>
                  <a:pt x="1693989" y="666618"/>
                </a:lnTo>
                <a:lnTo>
                  <a:pt x="1660053" y="639004"/>
                </a:lnTo>
                <a:lnTo>
                  <a:pt x="1619250" y="629411"/>
                </a:lnTo>
                <a:lnTo>
                  <a:pt x="820212" y="629411"/>
                </a:lnTo>
                <a:lnTo>
                  <a:pt x="822197" y="630935"/>
                </a:lnTo>
                <a:lnTo>
                  <a:pt x="822197" y="639318"/>
                </a:lnTo>
                <a:lnTo>
                  <a:pt x="1627632" y="639317"/>
                </a:lnTo>
                <a:lnTo>
                  <a:pt x="1636014" y="640841"/>
                </a:lnTo>
                <a:lnTo>
                  <a:pt x="1644395" y="643127"/>
                </a:lnTo>
                <a:lnTo>
                  <a:pt x="1644395" y="643405"/>
                </a:lnTo>
                <a:lnTo>
                  <a:pt x="1652015" y="646175"/>
                </a:lnTo>
                <a:lnTo>
                  <a:pt x="1652015" y="645413"/>
                </a:lnTo>
                <a:lnTo>
                  <a:pt x="1659636" y="649223"/>
                </a:lnTo>
                <a:lnTo>
                  <a:pt x="1659636" y="649681"/>
                </a:lnTo>
                <a:lnTo>
                  <a:pt x="1665732" y="653338"/>
                </a:lnTo>
                <a:lnTo>
                  <a:pt x="1665732" y="653033"/>
                </a:lnTo>
                <a:lnTo>
                  <a:pt x="1672589" y="658367"/>
                </a:lnTo>
                <a:lnTo>
                  <a:pt x="1678686" y="663701"/>
                </a:lnTo>
                <a:lnTo>
                  <a:pt x="1684020" y="669797"/>
                </a:lnTo>
                <a:lnTo>
                  <a:pt x="1689353" y="676655"/>
                </a:lnTo>
                <a:lnTo>
                  <a:pt x="1689353" y="677163"/>
                </a:lnTo>
                <a:lnTo>
                  <a:pt x="1693164" y="683513"/>
                </a:lnTo>
                <a:lnTo>
                  <a:pt x="1693164" y="682751"/>
                </a:lnTo>
                <a:lnTo>
                  <a:pt x="1696974" y="690371"/>
                </a:lnTo>
                <a:lnTo>
                  <a:pt x="1696974" y="692467"/>
                </a:lnTo>
                <a:lnTo>
                  <a:pt x="1699260" y="698753"/>
                </a:lnTo>
                <a:lnTo>
                  <a:pt x="1699260" y="697991"/>
                </a:lnTo>
                <a:lnTo>
                  <a:pt x="1701545" y="706373"/>
                </a:lnTo>
                <a:lnTo>
                  <a:pt x="1703070" y="714755"/>
                </a:lnTo>
                <a:lnTo>
                  <a:pt x="1703070" y="1120139"/>
                </a:lnTo>
                <a:lnTo>
                  <a:pt x="1705356" y="1115567"/>
                </a:lnTo>
                <a:lnTo>
                  <a:pt x="1708403" y="1106423"/>
                </a:lnTo>
                <a:lnTo>
                  <a:pt x="1710689" y="1098042"/>
                </a:lnTo>
                <a:lnTo>
                  <a:pt x="1712214" y="1088136"/>
                </a:lnTo>
                <a:lnTo>
                  <a:pt x="1712976" y="1078992"/>
                </a:lnTo>
                <a:close/>
              </a:path>
              <a:path w="1713229" h="1172845">
                <a:moveTo>
                  <a:pt x="1644395" y="643405"/>
                </a:moveTo>
                <a:lnTo>
                  <a:pt x="1644395" y="643127"/>
                </a:lnTo>
                <a:lnTo>
                  <a:pt x="1643633" y="643127"/>
                </a:lnTo>
                <a:lnTo>
                  <a:pt x="1644395" y="643405"/>
                </a:lnTo>
                <a:close/>
              </a:path>
              <a:path w="1713229" h="1172845">
                <a:moveTo>
                  <a:pt x="1659636" y="1163192"/>
                </a:moveTo>
                <a:lnTo>
                  <a:pt x="1659636" y="1152906"/>
                </a:lnTo>
                <a:lnTo>
                  <a:pt x="1652015" y="1156715"/>
                </a:lnTo>
                <a:lnTo>
                  <a:pt x="1652015" y="1155953"/>
                </a:lnTo>
                <a:lnTo>
                  <a:pt x="1643633" y="1159002"/>
                </a:lnTo>
                <a:lnTo>
                  <a:pt x="1644395" y="1159002"/>
                </a:lnTo>
                <a:lnTo>
                  <a:pt x="1644395" y="1168769"/>
                </a:lnTo>
                <a:lnTo>
                  <a:pt x="1646682" y="1168145"/>
                </a:lnTo>
                <a:lnTo>
                  <a:pt x="1655826" y="1165097"/>
                </a:lnTo>
                <a:lnTo>
                  <a:pt x="1659636" y="1163192"/>
                </a:lnTo>
                <a:close/>
              </a:path>
              <a:path w="1713229" h="1172845">
                <a:moveTo>
                  <a:pt x="1659636" y="649681"/>
                </a:moveTo>
                <a:lnTo>
                  <a:pt x="1659636" y="649223"/>
                </a:lnTo>
                <a:lnTo>
                  <a:pt x="1658874" y="649223"/>
                </a:lnTo>
                <a:lnTo>
                  <a:pt x="1659636" y="649681"/>
                </a:lnTo>
                <a:close/>
              </a:path>
              <a:path w="1713229" h="1172845">
                <a:moveTo>
                  <a:pt x="1666494" y="1148333"/>
                </a:moveTo>
                <a:lnTo>
                  <a:pt x="1658874" y="1152906"/>
                </a:lnTo>
                <a:lnTo>
                  <a:pt x="1659636" y="1152906"/>
                </a:lnTo>
                <a:lnTo>
                  <a:pt x="1659636" y="1163192"/>
                </a:lnTo>
                <a:lnTo>
                  <a:pt x="1663445" y="1161288"/>
                </a:lnTo>
                <a:lnTo>
                  <a:pt x="1665732" y="1160041"/>
                </a:lnTo>
                <a:lnTo>
                  <a:pt x="1665732" y="1149095"/>
                </a:lnTo>
                <a:lnTo>
                  <a:pt x="1666494" y="1148333"/>
                </a:lnTo>
                <a:close/>
              </a:path>
              <a:path w="1713229" h="1172845">
                <a:moveTo>
                  <a:pt x="1666494" y="653795"/>
                </a:moveTo>
                <a:lnTo>
                  <a:pt x="1665732" y="653033"/>
                </a:lnTo>
                <a:lnTo>
                  <a:pt x="1665732" y="653338"/>
                </a:lnTo>
                <a:lnTo>
                  <a:pt x="1666494" y="653795"/>
                </a:lnTo>
                <a:close/>
              </a:path>
              <a:path w="1713229" h="1172845">
                <a:moveTo>
                  <a:pt x="1689353" y="1140999"/>
                </a:moveTo>
                <a:lnTo>
                  <a:pt x="1689353" y="1125473"/>
                </a:lnTo>
                <a:lnTo>
                  <a:pt x="1684020" y="1132332"/>
                </a:lnTo>
                <a:lnTo>
                  <a:pt x="1678686" y="1138427"/>
                </a:lnTo>
                <a:lnTo>
                  <a:pt x="1672589" y="1143761"/>
                </a:lnTo>
                <a:lnTo>
                  <a:pt x="1665732" y="1149095"/>
                </a:lnTo>
                <a:lnTo>
                  <a:pt x="1665732" y="1160041"/>
                </a:lnTo>
                <a:lnTo>
                  <a:pt x="1671827" y="1156715"/>
                </a:lnTo>
                <a:lnTo>
                  <a:pt x="1678752" y="1151322"/>
                </a:lnTo>
                <a:lnTo>
                  <a:pt x="1685544" y="1145286"/>
                </a:lnTo>
                <a:lnTo>
                  <a:pt x="1689353" y="1140999"/>
                </a:lnTo>
                <a:close/>
              </a:path>
              <a:path w="1713229" h="1172845">
                <a:moveTo>
                  <a:pt x="1689353" y="677163"/>
                </a:moveTo>
                <a:lnTo>
                  <a:pt x="1689353" y="676655"/>
                </a:lnTo>
                <a:lnTo>
                  <a:pt x="1688591" y="675893"/>
                </a:lnTo>
                <a:lnTo>
                  <a:pt x="1689353" y="677163"/>
                </a:lnTo>
                <a:close/>
              </a:path>
              <a:path w="1713229" h="1172845">
                <a:moveTo>
                  <a:pt x="1696974" y="1131570"/>
                </a:moveTo>
                <a:lnTo>
                  <a:pt x="1696974" y="1111758"/>
                </a:lnTo>
                <a:lnTo>
                  <a:pt x="1693164" y="1119377"/>
                </a:lnTo>
                <a:lnTo>
                  <a:pt x="1693164" y="1118615"/>
                </a:lnTo>
                <a:lnTo>
                  <a:pt x="1688591" y="1126236"/>
                </a:lnTo>
                <a:lnTo>
                  <a:pt x="1689353" y="1125473"/>
                </a:lnTo>
                <a:lnTo>
                  <a:pt x="1689353" y="1140999"/>
                </a:lnTo>
                <a:lnTo>
                  <a:pt x="1691639" y="1138427"/>
                </a:lnTo>
                <a:lnTo>
                  <a:pt x="1696974" y="1131570"/>
                </a:lnTo>
                <a:close/>
              </a:path>
              <a:path w="1713229" h="1172845">
                <a:moveTo>
                  <a:pt x="1696974" y="692467"/>
                </a:moveTo>
                <a:lnTo>
                  <a:pt x="1696974" y="690371"/>
                </a:lnTo>
                <a:lnTo>
                  <a:pt x="1696212" y="690371"/>
                </a:lnTo>
                <a:lnTo>
                  <a:pt x="1696974" y="692467"/>
                </a:lnTo>
                <a:close/>
              </a:path>
              <a:path w="1713229" h="1172845">
                <a:moveTo>
                  <a:pt x="1703070" y="1120139"/>
                </a:moveTo>
                <a:lnTo>
                  <a:pt x="1703070" y="1087373"/>
                </a:lnTo>
                <a:lnTo>
                  <a:pt x="1701545" y="1095755"/>
                </a:lnTo>
                <a:lnTo>
                  <a:pt x="1699260" y="1104138"/>
                </a:lnTo>
                <a:lnTo>
                  <a:pt x="1699260" y="1103376"/>
                </a:lnTo>
                <a:lnTo>
                  <a:pt x="1696212" y="1111758"/>
                </a:lnTo>
                <a:lnTo>
                  <a:pt x="1696974" y="1111758"/>
                </a:lnTo>
                <a:lnTo>
                  <a:pt x="1696974" y="1131570"/>
                </a:lnTo>
                <a:lnTo>
                  <a:pt x="1701545" y="1123188"/>
                </a:lnTo>
                <a:lnTo>
                  <a:pt x="1703070" y="11201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1875415" y="5019547"/>
            <a:ext cx="2573020" cy="1352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Times New Roman"/>
                <a:cs typeface="Times New Roman"/>
              </a:rPr>
              <a:t>LFSR-</a:t>
            </a:r>
            <a:r>
              <a:rPr sz="2400" b="1" i="1" spc="-5" dirty="0">
                <a:latin typeface="Times New Roman"/>
                <a:cs typeface="Times New Roman"/>
              </a:rPr>
              <a:t>n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600">
              <a:latin typeface="Times New Roman"/>
              <a:cs typeface="Times New Roman"/>
            </a:endParaRPr>
          </a:p>
          <a:p>
            <a:pPr marL="1487170">
              <a:lnSpc>
                <a:spcPct val="100000"/>
              </a:lnSpc>
              <a:spcBef>
                <a:spcPts val="1695"/>
              </a:spcBef>
            </a:pPr>
            <a:r>
              <a:rPr sz="2400" b="1" dirty="0">
                <a:solidFill>
                  <a:srgbClr val="006500"/>
                </a:solidFill>
                <a:latin typeface="楷体"/>
                <a:cs typeface="楷体"/>
              </a:rPr>
              <a:t>n为奇数</a:t>
            </a:r>
            <a:endParaRPr sz="2400">
              <a:latin typeface="楷体"/>
              <a:cs typeface="楷体"/>
            </a:endParaRPr>
          </a:p>
        </p:txBody>
      </p:sp>
      <p:sp>
        <p:nvSpPr>
          <p:cNvPr id="30" name="object 3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 spc="-5" dirty="0"/>
              <a:t>31</a:t>
            </a:fld>
            <a:endParaRPr spc="-5" dirty="0"/>
          </a:p>
        </p:txBody>
      </p:sp>
      <p:sp>
        <p:nvSpPr>
          <p:cNvPr id="31" name="object 2">
            <a:extLst>
              <a:ext uri="{FF2B5EF4-FFF2-40B4-BE49-F238E27FC236}">
                <a16:creationId xmlns:a16="http://schemas.microsoft.com/office/drawing/2014/main" id="{5A45E8B4-75AC-4C5D-9F79-24223CAD540D}"/>
              </a:ext>
            </a:extLst>
          </p:cNvPr>
          <p:cNvSpPr txBox="1">
            <a:spLocks/>
          </p:cNvSpPr>
          <p:nvPr/>
        </p:nvSpPr>
        <p:spPr>
          <a:xfrm>
            <a:off x="1282579" y="678434"/>
            <a:ext cx="2454910" cy="5360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200" b="1" i="0">
                <a:solidFill>
                  <a:schemeClr val="tx1"/>
                </a:solidFill>
                <a:latin typeface="黑体"/>
                <a:ea typeface="+mj-ea"/>
                <a:cs typeface="黑体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zh-CN" altLang="en-US" sz="3400" kern="0" spc="-5" dirty="0">
                <a:latin typeface="黑体" panose="02010609060101010101" pitchFamily="49" charset="-122"/>
                <a:ea typeface="黑体" panose="02010609060101010101" pitchFamily="49" charset="-122"/>
                <a:cs typeface="Arial"/>
              </a:rPr>
              <a:t>门限发生器</a:t>
            </a:r>
            <a:endParaRPr lang="zh-CN" altLang="en-US" sz="3400" kern="0" dirty="0">
              <a:latin typeface="黑体" panose="02010609060101010101" pitchFamily="49" charset="-122"/>
              <a:ea typeface="黑体" panose="02010609060101010101" pitchFamily="49" charset="-122"/>
              <a:cs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10773" y="563372"/>
            <a:ext cx="206121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>
                <a:latin typeface="Arial"/>
                <a:cs typeface="Arial"/>
              </a:rPr>
              <a:t>RC</a:t>
            </a:r>
            <a:r>
              <a:rPr spc="-10" dirty="0">
                <a:latin typeface="Arial"/>
                <a:cs typeface="Arial"/>
              </a:rPr>
              <a:t>4</a:t>
            </a:r>
            <a:r>
              <a:rPr spc="-5" dirty="0"/>
              <a:t>的简介</a:t>
            </a:r>
          </a:p>
        </p:txBody>
      </p:sp>
      <p:sp>
        <p:nvSpPr>
          <p:cNvPr id="3" name="object 3"/>
          <p:cNvSpPr/>
          <p:nvPr/>
        </p:nvSpPr>
        <p:spPr>
          <a:xfrm>
            <a:off x="1244231" y="2127504"/>
            <a:ext cx="158495" cy="16687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44231" y="4172711"/>
            <a:ext cx="158495" cy="17068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4231" y="5727191"/>
            <a:ext cx="158495" cy="17068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577473" y="1844293"/>
            <a:ext cx="7988934" cy="4615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35000"/>
              </a:lnSpc>
              <a:spcBef>
                <a:spcPts val="100"/>
              </a:spcBef>
            </a:pPr>
            <a:r>
              <a:rPr sz="2400" b="1" spc="-5" dirty="0">
                <a:latin typeface="Arial"/>
                <a:cs typeface="Arial"/>
              </a:rPr>
              <a:t>RC4</a:t>
            </a:r>
            <a:r>
              <a:rPr sz="2400" b="1" spc="-5" dirty="0">
                <a:latin typeface="宋体"/>
                <a:cs typeface="宋体"/>
              </a:rPr>
              <a:t>（</a:t>
            </a:r>
            <a:r>
              <a:rPr sz="2400" b="1" spc="-5" dirty="0">
                <a:latin typeface="Arial"/>
                <a:cs typeface="Arial"/>
              </a:rPr>
              <a:t>Rivest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Cipher</a:t>
            </a:r>
            <a:r>
              <a:rPr sz="2400" b="1" spc="-5" dirty="0">
                <a:latin typeface="宋体"/>
                <a:cs typeface="宋体"/>
              </a:rPr>
              <a:t>）是</a:t>
            </a:r>
            <a:r>
              <a:rPr sz="2400" b="1" dirty="0">
                <a:latin typeface="Arial"/>
                <a:cs typeface="Arial"/>
              </a:rPr>
              <a:t>RSA</a:t>
            </a:r>
            <a:r>
              <a:rPr sz="2400" b="1" dirty="0">
                <a:latin typeface="宋体"/>
                <a:cs typeface="宋体"/>
              </a:rPr>
              <a:t>数据安全公司开发的可变密钥长度的序列密码，是世界上使</a:t>
            </a:r>
            <a:r>
              <a:rPr sz="2400" b="1" spc="-5" dirty="0">
                <a:latin typeface="宋体"/>
                <a:cs typeface="宋体"/>
              </a:rPr>
              <a:t>用</a:t>
            </a:r>
            <a:r>
              <a:rPr sz="2400" b="1" dirty="0">
                <a:solidFill>
                  <a:srgbClr val="FD1813"/>
                </a:solidFill>
                <a:latin typeface="宋体"/>
                <a:cs typeface="宋体"/>
              </a:rPr>
              <a:t>最广泛的序列密码之</a:t>
            </a:r>
            <a:r>
              <a:rPr sz="2400" b="1" spc="-5" dirty="0">
                <a:solidFill>
                  <a:srgbClr val="FD1813"/>
                </a:solidFill>
                <a:latin typeface="宋体"/>
                <a:cs typeface="宋体"/>
              </a:rPr>
              <a:t>一</a:t>
            </a:r>
            <a:r>
              <a:rPr sz="2400" b="1" dirty="0">
                <a:latin typeface="宋体"/>
                <a:cs typeface="宋体"/>
              </a:rPr>
              <a:t>，其优点是很容易用软件实现，加解密速度快（大约比</a:t>
            </a:r>
            <a:r>
              <a:rPr sz="2400" b="1" dirty="0">
                <a:latin typeface="Arial"/>
                <a:cs typeface="Arial"/>
              </a:rPr>
              <a:t>DES</a:t>
            </a:r>
            <a:r>
              <a:rPr sz="2400" b="1" spc="-5" dirty="0">
                <a:latin typeface="宋体"/>
                <a:cs typeface="宋体"/>
              </a:rPr>
              <a:t>快</a:t>
            </a:r>
            <a:r>
              <a:rPr sz="2400" b="1" spc="-5" dirty="0">
                <a:latin typeface="Arial"/>
                <a:cs typeface="Arial"/>
              </a:rPr>
              <a:t>10</a:t>
            </a:r>
            <a:r>
              <a:rPr sz="2400" b="1" spc="-5" dirty="0">
                <a:latin typeface="宋体"/>
                <a:cs typeface="宋体"/>
              </a:rPr>
              <a:t>倍）。</a:t>
            </a:r>
            <a:endParaRPr sz="2400" dirty="0">
              <a:latin typeface="宋体"/>
              <a:cs typeface="宋体"/>
            </a:endParaRPr>
          </a:p>
          <a:p>
            <a:pPr marL="12700" marR="5080" algn="just">
              <a:lnSpc>
                <a:spcPct val="135000"/>
              </a:lnSpc>
              <a:spcBef>
                <a:spcPts val="580"/>
              </a:spcBef>
            </a:pPr>
            <a:r>
              <a:rPr sz="2400" b="1" dirty="0">
                <a:solidFill>
                  <a:srgbClr val="FD1813"/>
                </a:solidFill>
                <a:latin typeface="宋体"/>
                <a:cs typeface="宋体"/>
              </a:rPr>
              <a:t>与基于移位寄存器的序列密码不同</a:t>
            </a:r>
            <a:r>
              <a:rPr sz="2400" b="1" dirty="0">
                <a:latin typeface="宋体"/>
                <a:cs typeface="宋体"/>
              </a:rPr>
              <a:t>，</a:t>
            </a:r>
            <a:r>
              <a:rPr sz="2400" b="1" dirty="0">
                <a:latin typeface="Arial"/>
                <a:cs typeface="Arial"/>
              </a:rPr>
              <a:t>RC4</a:t>
            </a:r>
            <a:r>
              <a:rPr sz="2400" b="1" dirty="0">
                <a:latin typeface="宋体"/>
                <a:cs typeface="宋体"/>
              </a:rPr>
              <a:t>密码是一种基于非 线性数据表变换的序列密码。它以一个足够大的数据表为基 础，对表进行非线性变换，产生非线性的密钥流序列。</a:t>
            </a:r>
            <a:endParaRPr sz="2400" dirty="0">
              <a:latin typeface="宋体"/>
              <a:cs typeface="宋体"/>
            </a:endParaRPr>
          </a:p>
          <a:p>
            <a:pPr marL="12700" marR="6350" algn="just">
              <a:lnSpc>
                <a:spcPct val="135000"/>
              </a:lnSpc>
              <a:spcBef>
                <a:spcPts val="575"/>
              </a:spcBef>
            </a:pPr>
            <a:r>
              <a:rPr sz="2400" b="1" spc="-5" dirty="0">
                <a:latin typeface="宋体"/>
                <a:cs typeface="宋体"/>
              </a:rPr>
              <a:t>一个</a:t>
            </a:r>
            <a:r>
              <a:rPr sz="2400" b="1" dirty="0">
                <a:solidFill>
                  <a:srgbClr val="FD1813"/>
                </a:solidFill>
                <a:latin typeface="宋体"/>
                <a:cs typeface="宋体"/>
              </a:rPr>
              <a:t>可变密钥长度</a:t>
            </a:r>
            <a:r>
              <a:rPr sz="2400" b="1" dirty="0">
                <a:latin typeface="宋体"/>
                <a:cs typeface="宋体"/>
              </a:rPr>
              <a:t>、面向</a:t>
            </a:r>
            <a:r>
              <a:rPr sz="2400" b="1" dirty="0">
                <a:solidFill>
                  <a:srgbClr val="FD1813"/>
                </a:solidFill>
                <a:latin typeface="宋体"/>
                <a:cs typeface="宋体"/>
              </a:rPr>
              <a:t>字节</a:t>
            </a:r>
            <a:r>
              <a:rPr sz="2400" b="1" dirty="0">
                <a:latin typeface="宋体"/>
                <a:cs typeface="宋体"/>
              </a:rPr>
              <a:t>操作的序列密码，该算法以</a:t>
            </a:r>
            <a:r>
              <a:rPr sz="2400" b="1" spc="-10" dirty="0">
                <a:solidFill>
                  <a:srgbClr val="FD1813"/>
                </a:solidFill>
                <a:latin typeface="宋体"/>
                <a:cs typeface="宋体"/>
              </a:rPr>
              <a:t>随 </a:t>
            </a:r>
            <a:r>
              <a:rPr sz="2400" b="1" spc="-5" dirty="0">
                <a:solidFill>
                  <a:srgbClr val="FD1813"/>
                </a:solidFill>
                <a:latin typeface="宋体"/>
                <a:cs typeface="宋体"/>
              </a:rPr>
              <a:t>机置换</a:t>
            </a:r>
            <a:r>
              <a:rPr sz="2400" b="1" dirty="0">
                <a:latin typeface="宋体"/>
                <a:cs typeface="宋体"/>
              </a:rPr>
              <a:t>作为基础。分析显示该密码的周期大于</a:t>
            </a:r>
            <a:r>
              <a:rPr sz="2400" b="1" spc="-5" dirty="0">
                <a:latin typeface="Arial"/>
                <a:cs typeface="Arial"/>
              </a:rPr>
              <a:t>10</a:t>
            </a:r>
            <a:r>
              <a:rPr sz="2400" b="1" spc="-7" baseline="24305" dirty="0">
                <a:latin typeface="Arial"/>
                <a:cs typeface="Arial"/>
              </a:rPr>
              <a:t>100</a:t>
            </a:r>
            <a:r>
              <a:rPr sz="2400" b="1" spc="-10" dirty="0">
                <a:latin typeface="宋体"/>
                <a:cs typeface="宋体"/>
              </a:rPr>
              <a:t>。</a:t>
            </a:r>
            <a:endParaRPr sz="2400" dirty="0">
              <a:latin typeface="宋体"/>
              <a:cs typeface="宋体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50"/>
              </a:lnSpc>
            </a:pPr>
            <a:fld id="{81D60167-4931-47E6-BA6A-407CBD079E47}" type="slidenum">
              <a:rPr spc="-5" dirty="0"/>
              <a:t>32</a:t>
            </a:fld>
            <a:endParaRPr spc="-5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2579" y="695198"/>
            <a:ext cx="246888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>
                <a:latin typeface="Arial"/>
                <a:cs typeface="Arial"/>
              </a:rPr>
              <a:t>RC</a:t>
            </a:r>
            <a:r>
              <a:rPr spc="-10" dirty="0">
                <a:latin typeface="Arial"/>
                <a:cs typeface="Arial"/>
              </a:rPr>
              <a:t>4</a:t>
            </a:r>
            <a:r>
              <a:rPr spc="-5" dirty="0"/>
              <a:t>算法简介</a:t>
            </a:r>
          </a:p>
        </p:txBody>
      </p:sp>
      <p:sp>
        <p:nvSpPr>
          <p:cNvPr id="3" name="object 3"/>
          <p:cNvSpPr/>
          <p:nvPr/>
        </p:nvSpPr>
        <p:spPr>
          <a:xfrm>
            <a:off x="1472831" y="2036064"/>
            <a:ext cx="158495" cy="1714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72831" y="3536441"/>
            <a:ext cx="158495" cy="16687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72831" y="4559046"/>
            <a:ext cx="158495" cy="1714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715395" y="1772666"/>
            <a:ext cx="7874000" cy="459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2870" marR="5080">
              <a:lnSpc>
                <a:spcPct val="130000"/>
              </a:lnSpc>
              <a:spcBef>
                <a:spcPts val="100"/>
              </a:spcBef>
            </a:pPr>
            <a:r>
              <a:rPr sz="2400" b="1" dirty="0">
                <a:latin typeface="Arial"/>
                <a:cs typeface="Arial"/>
              </a:rPr>
              <a:t>RC</a:t>
            </a:r>
            <a:r>
              <a:rPr sz="2400" b="1" spc="-5" dirty="0">
                <a:latin typeface="Arial"/>
                <a:cs typeface="Arial"/>
              </a:rPr>
              <a:t>4</a:t>
            </a:r>
            <a:r>
              <a:rPr sz="2400" b="1" dirty="0">
                <a:latin typeface="宋体"/>
                <a:cs typeface="宋体"/>
              </a:rPr>
              <a:t>的大小根据参</a:t>
            </a:r>
            <a:r>
              <a:rPr sz="2400" b="1" spc="-5" dirty="0">
                <a:latin typeface="宋体"/>
                <a:cs typeface="宋体"/>
              </a:rPr>
              <a:t>数</a:t>
            </a:r>
            <a:r>
              <a:rPr sz="2400" b="1" dirty="0">
                <a:latin typeface="Arial"/>
                <a:cs typeface="Arial"/>
              </a:rPr>
              <a:t>n</a:t>
            </a:r>
            <a:r>
              <a:rPr sz="2400" b="1" dirty="0">
                <a:latin typeface="宋体"/>
                <a:cs typeface="宋体"/>
              </a:rPr>
              <a:t>的值而变化，通</a:t>
            </a:r>
            <a:r>
              <a:rPr sz="2400" b="1" spc="-5" dirty="0">
                <a:latin typeface="宋体"/>
                <a:cs typeface="宋体"/>
              </a:rPr>
              <a:t>常</a:t>
            </a:r>
            <a:r>
              <a:rPr sz="2400" b="1" dirty="0">
                <a:latin typeface="Arial"/>
                <a:cs typeface="Arial"/>
              </a:rPr>
              <a:t>n=8</a:t>
            </a:r>
            <a:r>
              <a:rPr sz="2400" b="1" dirty="0">
                <a:latin typeface="宋体"/>
                <a:cs typeface="宋体"/>
              </a:rPr>
              <a:t>，这样</a:t>
            </a:r>
            <a:r>
              <a:rPr sz="2400" b="1" dirty="0">
                <a:latin typeface="Arial"/>
                <a:cs typeface="Arial"/>
              </a:rPr>
              <a:t>RC4</a:t>
            </a:r>
            <a:r>
              <a:rPr sz="2400" b="1" spc="-10" dirty="0">
                <a:latin typeface="宋体"/>
                <a:cs typeface="宋体"/>
              </a:rPr>
              <a:t>可 </a:t>
            </a:r>
            <a:r>
              <a:rPr sz="2400" b="1" spc="-5" dirty="0">
                <a:latin typeface="宋体"/>
                <a:cs typeface="宋体"/>
              </a:rPr>
              <a:t>以生成总共</a:t>
            </a:r>
            <a:r>
              <a:rPr sz="2400" b="1" dirty="0">
                <a:latin typeface="宋体"/>
                <a:cs typeface="宋体"/>
              </a:rPr>
              <a:t>有</a:t>
            </a:r>
            <a:r>
              <a:rPr sz="2400" b="1" spc="-5" dirty="0">
                <a:latin typeface="Arial"/>
                <a:cs typeface="Arial"/>
              </a:rPr>
              <a:t>256</a:t>
            </a:r>
            <a:r>
              <a:rPr sz="2400" b="1" spc="-5" dirty="0">
                <a:latin typeface="宋体"/>
                <a:cs typeface="宋体"/>
              </a:rPr>
              <a:t>（</a:t>
            </a:r>
            <a:r>
              <a:rPr sz="2400" b="1" spc="-5" dirty="0">
                <a:latin typeface="Arial"/>
                <a:cs typeface="Arial"/>
              </a:rPr>
              <a:t>2</a:t>
            </a:r>
            <a:r>
              <a:rPr sz="2400" b="1" spc="-7" baseline="24305" dirty="0">
                <a:latin typeface="Arial"/>
                <a:cs typeface="Arial"/>
              </a:rPr>
              <a:t>8</a:t>
            </a:r>
            <a:r>
              <a:rPr sz="2400" b="1" spc="-5" dirty="0">
                <a:latin typeface="宋体"/>
                <a:cs typeface="宋体"/>
              </a:rPr>
              <a:t>）</a:t>
            </a:r>
            <a:r>
              <a:rPr sz="2400" b="1" dirty="0">
                <a:latin typeface="宋体"/>
                <a:cs typeface="宋体"/>
              </a:rPr>
              <a:t>个元素的数据</a:t>
            </a:r>
            <a:r>
              <a:rPr sz="2400" b="1" spc="-5" dirty="0">
                <a:latin typeface="宋体"/>
                <a:cs typeface="宋体"/>
              </a:rPr>
              <a:t>表</a:t>
            </a:r>
            <a:r>
              <a:rPr sz="2400" b="1" spc="-5" dirty="0">
                <a:latin typeface="Arial"/>
                <a:cs typeface="Arial"/>
              </a:rPr>
              <a:t>S</a:t>
            </a:r>
            <a:r>
              <a:rPr sz="2400" b="1" spc="-5" dirty="0">
                <a:latin typeface="宋体"/>
                <a:cs typeface="宋体"/>
              </a:rPr>
              <a:t>：</a:t>
            </a:r>
            <a:r>
              <a:rPr sz="2400" b="1" spc="-5" dirty="0">
                <a:latin typeface="Arial"/>
                <a:cs typeface="Arial"/>
              </a:rPr>
              <a:t>S</a:t>
            </a:r>
            <a:r>
              <a:rPr sz="2400" b="1" spc="-7" baseline="-20833" dirty="0">
                <a:latin typeface="Arial"/>
                <a:cs typeface="Arial"/>
              </a:rPr>
              <a:t>0</a:t>
            </a:r>
            <a:r>
              <a:rPr sz="2400" b="1" spc="-5" dirty="0">
                <a:latin typeface="宋体"/>
                <a:cs typeface="宋体"/>
              </a:rPr>
              <a:t>，</a:t>
            </a:r>
            <a:r>
              <a:rPr sz="2400" b="1" spc="-5" dirty="0">
                <a:latin typeface="Arial"/>
                <a:cs typeface="Arial"/>
              </a:rPr>
              <a:t>S</a:t>
            </a:r>
            <a:r>
              <a:rPr sz="2400" b="1" spc="-7" baseline="-20833" dirty="0">
                <a:latin typeface="Arial"/>
                <a:cs typeface="Arial"/>
              </a:rPr>
              <a:t>1</a:t>
            </a:r>
            <a:r>
              <a:rPr sz="2400" b="1" spc="-5" dirty="0">
                <a:latin typeface="宋体"/>
                <a:cs typeface="宋体"/>
              </a:rPr>
              <a:t>，</a:t>
            </a:r>
            <a:r>
              <a:rPr sz="2400" b="1" spc="-5" dirty="0">
                <a:latin typeface="Arial"/>
                <a:cs typeface="Arial"/>
              </a:rPr>
              <a:t>…</a:t>
            </a:r>
            <a:r>
              <a:rPr sz="2400" b="1" spc="-5" dirty="0">
                <a:latin typeface="宋体"/>
                <a:cs typeface="宋体"/>
              </a:rPr>
              <a:t>，</a:t>
            </a:r>
            <a:endParaRPr sz="2400" dirty="0">
              <a:latin typeface="宋体"/>
              <a:cs typeface="宋体"/>
            </a:endParaRPr>
          </a:p>
          <a:p>
            <a:pPr marL="102870">
              <a:lnSpc>
                <a:spcPct val="100000"/>
              </a:lnSpc>
              <a:spcBef>
                <a:spcPts val="1455"/>
              </a:spcBef>
            </a:pPr>
            <a:r>
              <a:rPr sz="3600" b="1" spc="-7" baseline="13888" dirty="0">
                <a:latin typeface="Arial"/>
                <a:cs typeface="Arial"/>
              </a:rPr>
              <a:t>S</a:t>
            </a:r>
            <a:r>
              <a:rPr sz="1600" b="1" spc="-5" dirty="0">
                <a:latin typeface="Arial"/>
                <a:cs typeface="Arial"/>
              </a:rPr>
              <a:t>255</a:t>
            </a:r>
            <a:r>
              <a:rPr sz="3600" b="1" spc="-15" baseline="13888" dirty="0">
                <a:latin typeface="宋体"/>
                <a:cs typeface="宋体"/>
              </a:rPr>
              <a:t>。</a:t>
            </a:r>
            <a:endParaRPr sz="3600" baseline="13888" dirty="0">
              <a:latin typeface="宋体"/>
              <a:cs typeface="宋体"/>
            </a:endParaRPr>
          </a:p>
          <a:p>
            <a:pPr marL="102870" marR="60325">
              <a:lnSpc>
                <a:spcPts val="3740"/>
              </a:lnSpc>
              <a:spcBef>
                <a:spcPts val="254"/>
              </a:spcBef>
            </a:pPr>
            <a:r>
              <a:rPr sz="2400" b="1" spc="-5" dirty="0">
                <a:latin typeface="宋体"/>
                <a:cs typeface="宋体"/>
              </a:rPr>
              <a:t>种子密钥长度为</a:t>
            </a:r>
            <a:r>
              <a:rPr sz="2400" b="1" dirty="0">
                <a:latin typeface="宋体"/>
                <a:cs typeface="宋体"/>
              </a:rPr>
              <a:t>从</a:t>
            </a:r>
            <a:r>
              <a:rPr sz="2400" b="1" dirty="0">
                <a:latin typeface="Arial"/>
                <a:cs typeface="Arial"/>
              </a:rPr>
              <a:t>1~256</a:t>
            </a:r>
            <a:r>
              <a:rPr sz="2400" b="1" dirty="0">
                <a:latin typeface="宋体"/>
                <a:cs typeface="宋体"/>
              </a:rPr>
              <a:t>个字节（即</a:t>
            </a:r>
            <a:r>
              <a:rPr sz="2400" b="1" dirty="0">
                <a:latin typeface="Arial"/>
                <a:cs typeface="Arial"/>
              </a:rPr>
              <a:t>8~2048</a:t>
            </a:r>
            <a:r>
              <a:rPr sz="2400" b="1" dirty="0">
                <a:latin typeface="宋体"/>
                <a:cs typeface="宋体"/>
              </a:rPr>
              <a:t>位）的可变长 度密钥，用于初始化一个</a:t>
            </a:r>
            <a:r>
              <a:rPr sz="2400" b="1" dirty="0">
                <a:latin typeface="Arial"/>
                <a:cs typeface="Arial"/>
              </a:rPr>
              <a:t>256</a:t>
            </a:r>
            <a:r>
              <a:rPr sz="2400" b="1" dirty="0">
                <a:latin typeface="宋体"/>
                <a:cs typeface="宋体"/>
              </a:rPr>
              <a:t>个字节的状态矢</a:t>
            </a:r>
            <a:r>
              <a:rPr sz="2400" b="1" spc="-5" dirty="0">
                <a:latin typeface="宋体"/>
                <a:cs typeface="宋体"/>
              </a:rPr>
              <a:t>量</a:t>
            </a:r>
            <a:r>
              <a:rPr sz="2400" b="1" spc="5" dirty="0">
                <a:latin typeface="Arial"/>
                <a:cs typeface="Arial"/>
              </a:rPr>
              <a:t>S</a:t>
            </a:r>
            <a:r>
              <a:rPr sz="2400" b="1" spc="-10" dirty="0">
                <a:latin typeface="宋体"/>
                <a:cs typeface="宋体"/>
              </a:rPr>
              <a:t>。</a:t>
            </a:r>
            <a:endParaRPr sz="2400" dirty="0">
              <a:latin typeface="宋体"/>
              <a:cs typeface="宋体"/>
            </a:endParaRPr>
          </a:p>
          <a:p>
            <a:pPr marL="102870">
              <a:lnSpc>
                <a:spcPct val="100000"/>
              </a:lnSpc>
              <a:spcBef>
                <a:spcPts val="1175"/>
              </a:spcBef>
            </a:pPr>
            <a:r>
              <a:rPr sz="2400" b="1" spc="-5" dirty="0">
                <a:latin typeface="Arial"/>
                <a:cs typeface="Arial"/>
              </a:rPr>
              <a:t>RC4</a:t>
            </a:r>
            <a:r>
              <a:rPr sz="2400" b="1" dirty="0">
                <a:latin typeface="宋体"/>
                <a:cs typeface="宋体"/>
              </a:rPr>
              <a:t>有两个主要的算法：</a:t>
            </a:r>
            <a:endParaRPr sz="2400" dirty="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2400" b="1" spc="-5" dirty="0">
                <a:latin typeface="宋体"/>
                <a:cs typeface="宋体"/>
              </a:rPr>
              <a:t>密钥调度算</a:t>
            </a:r>
            <a:r>
              <a:rPr sz="2400" b="1" spc="-10" dirty="0">
                <a:latin typeface="宋体"/>
                <a:cs typeface="宋体"/>
              </a:rPr>
              <a:t>法</a:t>
            </a:r>
            <a:r>
              <a:rPr sz="2400" b="1" spc="-5" dirty="0">
                <a:latin typeface="Arial"/>
                <a:cs typeface="Arial"/>
              </a:rPr>
              <a:t>KSA(Key-Scheduling</a:t>
            </a:r>
            <a:r>
              <a:rPr sz="2400" b="1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Algorithm)</a:t>
            </a:r>
            <a:endParaRPr sz="2400" dirty="0">
              <a:latin typeface="Arial"/>
              <a:cs typeface="Arial"/>
            </a:endParaRPr>
          </a:p>
          <a:p>
            <a:pPr marL="102870" marR="226060" indent="-90805">
              <a:lnSpc>
                <a:spcPct val="130000"/>
              </a:lnSpc>
              <a:spcBef>
                <a:spcPts val="575"/>
              </a:spcBef>
            </a:pPr>
            <a:r>
              <a:rPr sz="2400" b="1" spc="-5" dirty="0">
                <a:latin typeface="宋体"/>
                <a:cs typeface="宋体"/>
              </a:rPr>
              <a:t>伪随机数生成算</a:t>
            </a:r>
            <a:r>
              <a:rPr sz="2400" b="1" spc="-10" dirty="0">
                <a:latin typeface="宋体"/>
                <a:cs typeface="宋体"/>
              </a:rPr>
              <a:t>法</a:t>
            </a:r>
            <a:r>
              <a:rPr sz="2400" b="1" spc="-5" dirty="0">
                <a:latin typeface="Arial"/>
                <a:cs typeface="Arial"/>
              </a:rPr>
              <a:t>PRGA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(Pseudo</a:t>
            </a:r>
            <a:r>
              <a:rPr sz="2400" b="1" spc="-4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Random-Generation  Algorithm)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50"/>
              </a:lnSpc>
            </a:pPr>
            <a:fld id="{81D60167-4931-47E6-BA6A-407CBD079E47}" type="slidenum">
              <a:rPr spc="-5" dirty="0"/>
              <a:t>33</a:t>
            </a:fld>
            <a:endParaRPr spc="-5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2579" y="695198"/>
            <a:ext cx="4064121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>
                <a:latin typeface="Arial"/>
                <a:cs typeface="Arial"/>
              </a:rPr>
              <a:t>RC</a:t>
            </a:r>
            <a:r>
              <a:rPr lang="en-US" altLang="zh-CN" spc="-5" dirty="0">
                <a:latin typeface="Arial"/>
                <a:cs typeface="Arial"/>
              </a:rPr>
              <a:t>4</a:t>
            </a:r>
            <a:r>
              <a:rPr spc="-5" dirty="0"/>
              <a:t>算法的基本思想</a:t>
            </a:r>
          </a:p>
        </p:txBody>
      </p:sp>
      <p:sp>
        <p:nvSpPr>
          <p:cNvPr id="3" name="object 3"/>
          <p:cNvSpPr/>
          <p:nvPr/>
        </p:nvSpPr>
        <p:spPr>
          <a:xfrm>
            <a:off x="1547507" y="2538983"/>
            <a:ext cx="163068" cy="1714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882273" y="2386838"/>
            <a:ext cx="7185025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 err="1">
                <a:solidFill>
                  <a:srgbClr val="0000FF"/>
                </a:solidFill>
                <a:latin typeface="华文楷体"/>
              </a:rPr>
              <a:t>依据种子密钥，利用密钥调度算法对数据表S进行重新</a:t>
            </a:r>
            <a:r>
              <a:rPr lang="zh-CN" altLang="en-US" sz="24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排列。</a:t>
            </a:r>
          </a:p>
        </p:txBody>
      </p:sp>
      <p:sp>
        <p:nvSpPr>
          <p:cNvPr id="5" name="object 5"/>
          <p:cNvSpPr/>
          <p:nvPr/>
        </p:nvSpPr>
        <p:spPr>
          <a:xfrm>
            <a:off x="1547507" y="4012819"/>
            <a:ext cx="163068" cy="1676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882273" y="3857625"/>
            <a:ext cx="7185025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solidFill>
                  <a:srgbClr val="0000FF"/>
                </a:solidFill>
                <a:latin typeface="华文楷体"/>
              </a:rPr>
              <a:t>利用伪随机数生成算法，从已重新排列的数据表S中取</a:t>
            </a:r>
          </a:p>
          <a:p>
            <a:pPr marL="12700">
              <a:lnSpc>
                <a:spcPct val="100000"/>
              </a:lnSpc>
            </a:pPr>
            <a:r>
              <a:rPr sz="2400" b="1" dirty="0">
                <a:solidFill>
                  <a:srgbClr val="0000FF"/>
                </a:solidFill>
                <a:latin typeface="华文楷体"/>
              </a:rPr>
              <a:t>出一个字节。每取出一个字节，数据表S将发生变化。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50"/>
              </a:lnSpc>
            </a:pPr>
            <a:fld id="{81D60167-4931-47E6-BA6A-407CBD079E47}" type="slidenum">
              <a:rPr spc="-5" dirty="0"/>
              <a:t>34</a:t>
            </a:fld>
            <a:endParaRPr spc="-5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536583" y="2486025"/>
            <a:ext cx="188213" cy="1965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536583" y="3476625"/>
            <a:ext cx="188213" cy="1965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536583" y="4652391"/>
            <a:ext cx="188213" cy="19583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872873" y="2427224"/>
            <a:ext cx="3115310" cy="254024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5" dirty="0">
                <a:latin typeface="宋体"/>
                <a:cs typeface="宋体"/>
              </a:rPr>
              <a:t>数据表</a:t>
            </a:r>
            <a:r>
              <a:rPr sz="2800" b="1" spc="-5" dirty="0">
                <a:latin typeface="Arial"/>
                <a:cs typeface="Arial"/>
              </a:rPr>
              <a:t>S</a:t>
            </a:r>
            <a:r>
              <a:rPr sz="2800" b="1" spc="-5" dirty="0">
                <a:latin typeface="宋体"/>
                <a:cs typeface="宋体"/>
              </a:rPr>
              <a:t>的初始状态</a:t>
            </a:r>
            <a:endParaRPr sz="2800" dirty="0">
              <a:latin typeface="宋体"/>
              <a:cs typeface="宋体"/>
            </a:endParaRPr>
          </a:p>
          <a:p>
            <a:pPr marL="12700" marR="5080">
              <a:lnSpc>
                <a:spcPct val="270000"/>
              </a:lnSpc>
            </a:pPr>
            <a:r>
              <a:rPr sz="2800" b="1" spc="-5" dirty="0" err="1">
                <a:latin typeface="宋体"/>
                <a:cs typeface="宋体"/>
              </a:rPr>
              <a:t>数据表</a:t>
            </a:r>
            <a:r>
              <a:rPr sz="2800" b="1" spc="-5" dirty="0" err="1">
                <a:latin typeface="Arial"/>
                <a:cs typeface="Arial"/>
              </a:rPr>
              <a:t>S</a:t>
            </a:r>
            <a:r>
              <a:rPr sz="2800" b="1" spc="-5" dirty="0" err="1">
                <a:latin typeface="宋体"/>
                <a:cs typeface="宋体"/>
              </a:rPr>
              <a:t>的初始置</a:t>
            </a:r>
            <a:r>
              <a:rPr lang="zh-CN" altLang="en-US" sz="2800" b="1" spc="-5" dirty="0">
                <a:latin typeface="宋体"/>
                <a:cs typeface="宋体"/>
              </a:rPr>
              <a:t>换</a:t>
            </a:r>
            <a:r>
              <a:rPr sz="2800" b="1" spc="-5" dirty="0" err="1">
                <a:latin typeface="宋体"/>
                <a:cs typeface="宋体"/>
              </a:rPr>
              <a:t>密钥流的生成</a:t>
            </a:r>
            <a:endParaRPr sz="2800" dirty="0">
              <a:latin typeface="宋体"/>
              <a:cs typeface="宋体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50"/>
              </a:lnSpc>
            </a:pPr>
            <a:fld id="{81D60167-4931-47E6-BA6A-407CBD079E47}" type="slidenum">
              <a:rPr spc="-5" dirty="0"/>
              <a:t>35</a:t>
            </a:fld>
            <a:endParaRPr spc="-5" dirty="0"/>
          </a:p>
        </p:txBody>
      </p:sp>
      <p:sp>
        <p:nvSpPr>
          <p:cNvPr id="10" name="object 2">
            <a:extLst>
              <a:ext uri="{FF2B5EF4-FFF2-40B4-BE49-F238E27FC236}">
                <a16:creationId xmlns:a16="http://schemas.microsoft.com/office/drawing/2014/main" id="{4385FDAD-2A98-40C4-A17E-EE7204D56CF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82579" y="695198"/>
            <a:ext cx="346646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>
                <a:latin typeface="Arial"/>
                <a:cs typeface="Arial"/>
              </a:rPr>
              <a:t>RC</a:t>
            </a:r>
            <a:r>
              <a:rPr lang="en-US" altLang="zh-CN" spc="-5" dirty="0">
                <a:latin typeface="Arial"/>
                <a:cs typeface="Arial"/>
              </a:rPr>
              <a:t>4</a:t>
            </a:r>
            <a:r>
              <a:rPr spc="-5" dirty="0"/>
              <a:t>算法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536839" y="4744339"/>
            <a:ext cx="381000" cy="39751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3683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90"/>
              </a:spcBef>
            </a:pPr>
            <a:r>
              <a:rPr sz="2000" b="1" spc="-5" dirty="0">
                <a:latin typeface="Times New Roman"/>
                <a:cs typeface="Times New Roman"/>
              </a:rPr>
              <a:t>K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27667" y="4739766"/>
            <a:ext cx="391160" cy="391160"/>
          </a:xfrm>
          <a:custGeom>
            <a:avLst/>
            <a:gdLst/>
            <a:ahLst/>
            <a:cxnLst/>
            <a:rect l="l" t="t" r="r" b="b"/>
            <a:pathLst>
              <a:path w="391160" h="391160">
                <a:moveTo>
                  <a:pt x="390906" y="390905"/>
                </a:moveTo>
                <a:lnTo>
                  <a:pt x="390906" y="0"/>
                </a:lnTo>
                <a:lnTo>
                  <a:pt x="0" y="0"/>
                </a:lnTo>
                <a:lnTo>
                  <a:pt x="0" y="390905"/>
                </a:lnTo>
                <a:lnTo>
                  <a:pt x="4571" y="390905"/>
                </a:lnTo>
                <a:lnTo>
                  <a:pt x="4571" y="9905"/>
                </a:lnTo>
                <a:lnTo>
                  <a:pt x="9906" y="4572"/>
                </a:lnTo>
                <a:lnTo>
                  <a:pt x="9906" y="9905"/>
                </a:lnTo>
                <a:lnTo>
                  <a:pt x="381000" y="9905"/>
                </a:lnTo>
                <a:lnTo>
                  <a:pt x="381000" y="4572"/>
                </a:lnTo>
                <a:lnTo>
                  <a:pt x="385571" y="9905"/>
                </a:lnTo>
                <a:lnTo>
                  <a:pt x="385571" y="390905"/>
                </a:lnTo>
                <a:lnTo>
                  <a:pt x="390906" y="390905"/>
                </a:lnTo>
                <a:close/>
              </a:path>
              <a:path w="391160" h="391160">
                <a:moveTo>
                  <a:pt x="9906" y="9905"/>
                </a:moveTo>
                <a:lnTo>
                  <a:pt x="9906" y="4572"/>
                </a:lnTo>
                <a:lnTo>
                  <a:pt x="4571" y="9905"/>
                </a:lnTo>
                <a:lnTo>
                  <a:pt x="9906" y="9905"/>
                </a:lnTo>
                <a:close/>
              </a:path>
              <a:path w="391160" h="391160">
                <a:moveTo>
                  <a:pt x="9906" y="381000"/>
                </a:moveTo>
                <a:lnTo>
                  <a:pt x="9906" y="9905"/>
                </a:lnTo>
                <a:lnTo>
                  <a:pt x="4571" y="9905"/>
                </a:lnTo>
                <a:lnTo>
                  <a:pt x="4571" y="381000"/>
                </a:lnTo>
                <a:lnTo>
                  <a:pt x="9906" y="381000"/>
                </a:lnTo>
                <a:close/>
              </a:path>
              <a:path w="391160" h="391160">
                <a:moveTo>
                  <a:pt x="385571" y="381000"/>
                </a:moveTo>
                <a:lnTo>
                  <a:pt x="4571" y="381000"/>
                </a:lnTo>
                <a:lnTo>
                  <a:pt x="9906" y="385572"/>
                </a:lnTo>
                <a:lnTo>
                  <a:pt x="9906" y="390905"/>
                </a:lnTo>
                <a:lnTo>
                  <a:pt x="381000" y="390905"/>
                </a:lnTo>
                <a:lnTo>
                  <a:pt x="381000" y="385572"/>
                </a:lnTo>
                <a:lnTo>
                  <a:pt x="385571" y="381000"/>
                </a:lnTo>
                <a:close/>
              </a:path>
              <a:path w="391160" h="391160">
                <a:moveTo>
                  <a:pt x="9906" y="390905"/>
                </a:moveTo>
                <a:lnTo>
                  <a:pt x="9906" y="385572"/>
                </a:lnTo>
                <a:lnTo>
                  <a:pt x="4571" y="381000"/>
                </a:lnTo>
                <a:lnTo>
                  <a:pt x="4571" y="390905"/>
                </a:lnTo>
                <a:lnTo>
                  <a:pt x="9906" y="390905"/>
                </a:lnTo>
                <a:close/>
              </a:path>
              <a:path w="391160" h="391160">
                <a:moveTo>
                  <a:pt x="385571" y="9905"/>
                </a:moveTo>
                <a:lnTo>
                  <a:pt x="381000" y="4572"/>
                </a:lnTo>
                <a:lnTo>
                  <a:pt x="381000" y="9905"/>
                </a:lnTo>
                <a:lnTo>
                  <a:pt x="385571" y="9905"/>
                </a:lnTo>
                <a:close/>
              </a:path>
              <a:path w="391160" h="391160">
                <a:moveTo>
                  <a:pt x="385571" y="381000"/>
                </a:moveTo>
                <a:lnTo>
                  <a:pt x="385571" y="9905"/>
                </a:lnTo>
                <a:lnTo>
                  <a:pt x="381000" y="9905"/>
                </a:lnTo>
                <a:lnTo>
                  <a:pt x="381000" y="381000"/>
                </a:lnTo>
                <a:lnTo>
                  <a:pt x="385571" y="381000"/>
                </a:lnTo>
                <a:close/>
              </a:path>
              <a:path w="391160" h="391160">
                <a:moveTo>
                  <a:pt x="385571" y="390905"/>
                </a:moveTo>
                <a:lnTo>
                  <a:pt x="385571" y="381000"/>
                </a:lnTo>
                <a:lnTo>
                  <a:pt x="381000" y="385572"/>
                </a:lnTo>
                <a:lnTo>
                  <a:pt x="381000" y="390905"/>
                </a:lnTo>
                <a:lnTo>
                  <a:pt x="385571" y="3909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446667" y="4739766"/>
            <a:ext cx="391160" cy="391160"/>
          </a:xfrm>
          <a:custGeom>
            <a:avLst/>
            <a:gdLst/>
            <a:ahLst/>
            <a:cxnLst/>
            <a:rect l="l" t="t" r="r" b="b"/>
            <a:pathLst>
              <a:path w="391160" h="391160">
                <a:moveTo>
                  <a:pt x="390906" y="390905"/>
                </a:moveTo>
                <a:lnTo>
                  <a:pt x="390906" y="0"/>
                </a:lnTo>
                <a:lnTo>
                  <a:pt x="0" y="0"/>
                </a:lnTo>
                <a:lnTo>
                  <a:pt x="0" y="390905"/>
                </a:lnTo>
                <a:lnTo>
                  <a:pt x="4571" y="390905"/>
                </a:lnTo>
                <a:lnTo>
                  <a:pt x="4571" y="9905"/>
                </a:lnTo>
                <a:lnTo>
                  <a:pt x="9906" y="4572"/>
                </a:lnTo>
                <a:lnTo>
                  <a:pt x="9906" y="9905"/>
                </a:lnTo>
                <a:lnTo>
                  <a:pt x="381000" y="9905"/>
                </a:lnTo>
                <a:lnTo>
                  <a:pt x="381000" y="4572"/>
                </a:lnTo>
                <a:lnTo>
                  <a:pt x="385571" y="9905"/>
                </a:lnTo>
                <a:lnTo>
                  <a:pt x="385571" y="390905"/>
                </a:lnTo>
                <a:lnTo>
                  <a:pt x="390906" y="390905"/>
                </a:lnTo>
                <a:close/>
              </a:path>
              <a:path w="391160" h="391160">
                <a:moveTo>
                  <a:pt x="9906" y="9905"/>
                </a:moveTo>
                <a:lnTo>
                  <a:pt x="9906" y="4572"/>
                </a:lnTo>
                <a:lnTo>
                  <a:pt x="4571" y="9905"/>
                </a:lnTo>
                <a:lnTo>
                  <a:pt x="9906" y="9905"/>
                </a:lnTo>
                <a:close/>
              </a:path>
              <a:path w="391160" h="391160">
                <a:moveTo>
                  <a:pt x="9906" y="381000"/>
                </a:moveTo>
                <a:lnTo>
                  <a:pt x="9906" y="9905"/>
                </a:lnTo>
                <a:lnTo>
                  <a:pt x="4571" y="9905"/>
                </a:lnTo>
                <a:lnTo>
                  <a:pt x="4571" y="381000"/>
                </a:lnTo>
                <a:lnTo>
                  <a:pt x="9906" y="381000"/>
                </a:lnTo>
                <a:close/>
              </a:path>
              <a:path w="391160" h="391160">
                <a:moveTo>
                  <a:pt x="385571" y="381000"/>
                </a:moveTo>
                <a:lnTo>
                  <a:pt x="4571" y="381000"/>
                </a:lnTo>
                <a:lnTo>
                  <a:pt x="9906" y="385572"/>
                </a:lnTo>
                <a:lnTo>
                  <a:pt x="9906" y="390905"/>
                </a:lnTo>
                <a:lnTo>
                  <a:pt x="381000" y="390905"/>
                </a:lnTo>
                <a:lnTo>
                  <a:pt x="381000" y="385572"/>
                </a:lnTo>
                <a:lnTo>
                  <a:pt x="385571" y="381000"/>
                </a:lnTo>
                <a:close/>
              </a:path>
              <a:path w="391160" h="391160">
                <a:moveTo>
                  <a:pt x="9906" y="390905"/>
                </a:moveTo>
                <a:lnTo>
                  <a:pt x="9906" y="385572"/>
                </a:lnTo>
                <a:lnTo>
                  <a:pt x="4571" y="381000"/>
                </a:lnTo>
                <a:lnTo>
                  <a:pt x="4571" y="390905"/>
                </a:lnTo>
                <a:lnTo>
                  <a:pt x="9906" y="390905"/>
                </a:lnTo>
                <a:close/>
              </a:path>
              <a:path w="391160" h="391160">
                <a:moveTo>
                  <a:pt x="385571" y="9905"/>
                </a:moveTo>
                <a:lnTo>
                  <a:pt x="381000" y="4572"/>
                </a:lnTo>
                <a:lnTo>
                  <a:pt x="381000" y="9905"/>
                </a:lnTo>
                <a:lnTo>
                  <a:pt x="385571" y="9905"/>
                </a:lnTo>
                <a:close/>
              </a:path>
              <a:path w="391160" h="391160">
                <a:moveTo>
                  <a:pt x="385571" y="381000"/>
                </a:moveTo>
                <a:lnTo>
                  <a:pt x="385571" y="9905"/>
                </a:lnTo>
                <a:lnTo>
                  <a:pt x="381000" y="9905"/>
                </a:lnTo>
                <a:lnTo>
                  <a:pt x="381000" y="381000"/>
                </a:lnTo>
                <a:lnTo>
                  <a:pt x="385571" y="381000"/>
                </a:lnTo>
                <a:close/>
              </a:path>
              <a:path w="391160" h="391160">
                <a:moveTo>
                  <a:pt x="385571" y="390905"/>
                </a:moveTo>
                <a:lnTo>
                  <a:pt x="385571" y="381000"/>
                </a:lnTo>
                <a:lnTo>
                  <a:pt x="381000" y="385572"/>
                </a:lnTo>
                <a:lnTo>
                  <a:pt x="381000" y="390905"/>
                </a:lnTo>
                <a:lnTo>
                  <a:pt x="385571" y="3909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065667" y="4739766"/>
            <a:ext cx="391160" cy="391160"/>
          </a:xfrm>
          <a:custGeom>
            <a:avLst/>
            <a:gdLst/>
            <a:ahLst/>
            <a:cxnLst/>
            <a:rect l="l" t="t" r="r" b="b"/>
            <a:pathLst>
              <a:path w="391160" h="391160">
                <a:moveTo>
                  <a:pt x="390906" y="390905"/>
                </a:moveTo>
                <a:lnTo>
                  <a:pt x="390906" y="0"/>
                </a:lnTo>
                <a:lnTo>
                  <a:pt x="0" y="0"/>
                </a:lnTo>
                <a:lnTo>
                  <a:pt x="0" y="390905"/>
                </a:lnTo>
                <a:lnTo>
                  <a:pt x="4571" y="390905"/>
                </a:lnTo>
                <a:lnTo>
                  <a:pt x="4571" y="9905"/>
                </a:lnTo>
                <a:lnTo>
                  <a:pt x="9906" y="4572"/>
                </a:lnTo>
                <a:lnTo>
                  <a:pt x="9906" y="9905"/>
                </a:lnTo>
                <a:lnTo>
                  <a:pt x="381000" y="9905"/>
                </a:lnTo>
                <a:lnTo>
                  <a:pt x="381000" y="4572"/>
                </a:lnTo>
                <a:lnTo>
                  <a:pt x="385571" y="9905"/>
                </a:lnTo>
                <a:lnTo>
                  <a:pt x="385571" y="390905"/>
                </a:lnTo>
                <a:lnTo>
                  <a:pt x="390906" y="390905"/>
                </a:lnTo>
                <a:close/>
              </a:path>
              <a:path w="391160" h="391160">
                <a:moveTo>
                  <a:pt x="9906" y="9905"/>
                </a:moveTo>
                <a:lnTo>
                  <a:pt x="9906" y="4572"/>
                </a:lnTo>
                <a:lnTo>
                  <a:pt x="4571" y="9905"/>
                </a:lnTo>
                <a:lnTo>
                  <a:pt x="9906" y="9905"/>
                </a:lnTo>
                <a:close/>
              </a:path>
              <a:path w="391160" h="391160">
                <a:moveTo>
                  <a:pt x="9906" y="381000"/>
                </a:moveTo>
                <a:lnTo>
                  <a:pt x="9906" y="9905"/>
                </a:lnTo>
                <a:lnTo>
                  <a:pt x="4571" y="9905"/>
                </a:lnTo>
                <a:lnTo>
                  <a:pt x="4571" y="381000"/>
                </a:lnTo>
                <a:lnTo>
                  <a:pt x="9906" y="381000"/>
                </a:lnTo>
                <a:close/>
              </a:path>
              <a:path w="391160" h="391160">
                <a:moveTo>
                  <a:pt x="385571" y="381000"/>
                </a:moveTo>
                <a:lnTo>
                  <a:pt x="4571" y="381000"/>
                </a:lnTo>
                <a:lnTo>
                  <a:pt x="9906" y="385572"/>
                </a:lnTo>
                <a:lnTo>
                  <a:pt x="9906" y="390905"/>
                </a:lnTo>
                <a:lnTo>
                  <a:pt x="381000" y="390905"/>
                </a:lnTo>
                <a:lnTo>
                  <a:pt x="381000" y="385572"/>
                </a:lnTo>
                <a:lnTo>
                  <a:pt x="385571" y="381000"/>
                </a:lnTo>
                <a:close/>
              </a:path>
              <a:path w="391160" h="391160">
                <a:moveTo>
                  <a:pt x="9906" y="390905"/>
                </a:moveTo>
                <a:lnTo>
                  <a:pt x="9906" y="385572"/>
                </a:lnTo>
                <a:lnTo>
                  <a:pt x="4571" y="381000"/>
                </a:lnTo>
                <a:lnTo>
                  <a:pt x="4571" y="390905"/>
                </a:lnTo>
                <a:lnTo>
                  <a:pt x="9906" y="390905"/>
                </a:lnTo>
                <a:close/>
              </a:path>
              <a:path w="391160" h="391160">
                <a:moveTo>
                  <a:pt x="385571" y="9905"/>
                </a:moveTo>
                <a:lnTo>
                  <a:pt x="381000" y="4572"/>
                </a:lnTo>
                <a:lnTo>
                  <a:pt x="381000" y="9905"/>
                </a:lnTo>
                <a:lnTo>
                  <a:pt x="385571" y="9905"/>
                </a:lnTo>
                <a:close/>
              </a:path>
              <a:path w="391160" h="391160">
                <a:moveTo>
                  <a:pt x="385571" y="381000"/>
                </a:moveTo>
                <a:lnTo>
                  <a:pt x="385571" y="9905"/>
                </a:lnTo>
                <a:lnTo>
                  <a:pt x="381000" y="9905"/>
                </a:lnTo>
                <a:lnTo>
                  <a:pt x="381000" y="381000"/>
                </a:lnTo>
                <a:lnTo>
                  <a:pt x="385571" y="381000"/>
                </a:lnTo>
                <a:close/>
              </a:path>
              <a:path w="391160" h="391160">
                <a:moveTo>
                  <a:pt x="385571" y="390905"/>
                </a:moveTo>
                <a:lnTo>
                  <a:pt x="385571" y="381000"/>
                </a:lnTo>
                <a:lnTo>
                  <a:pt x="381000" y="385572"/>
                </a:lnTo>
                <a:lnTo>
                  <a:pt x="381000" y="390905"/>
                </a:lnTo>
                <a:lnTo>
                  <a:pt x="385571" y="3909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818267" y="4739766"/>
            <a:ext cx="391160" cy="391160"/>
          </a:xfrm>
          <a:custGeom>
            <a:avLst/>
            <a:gdLst/>
            <a:ahLst/>
            <a:cxnLst/>
            <a:rect l="l" t="t" r="r" b="b"/>
            <a:pathLst>
              <a:path w="391160" h="391160">
                <a:moveTo>
                  <a:pt x="390906" y="390905"/>
                </a:moveTo>
                <a:lnTo>
                  <a:pt x="390906" y="0"/>
                </a:lnTo>
                <a:lnTo>
                  <a:pt x="0" y="0"/>
                </a:lnTo>
                <a:lnTo>
                  <a:pt x="0" y="390905"/>
                </a:lnTo>
                <a:lnTo>
                  <a:pt x="4572" y="390905"/>
                </a:lnTo>
                <a:lnTo>
                  <a:pt x="4572" y="9905"/>
                </a:lnTo>
                <a:lnTo>
                  <a:pt x="9905" y="4572"/>
                </a:lnTo>
                <a:lnTo>
                  <a:pt x="9905" y="9905"/>
                </a:lnTo>
                <a:lnTo>
                  <a:pt x="381000" y="9905"/>
                </a:lnTo>
                <a:lnTo>
                  <a:pt x="381000" y="4572"/>
                </a:lnTo>
                <a:lnTo>
                  <a:pt x="385572" y="9905"/>
                </a:lnTo>
                <a:lnTo>
                  <a:pt x="385572" y="390905"/>
                </a:lnTo>
                <a:lnTo>
                  <a:pt x="390906" y="390905"/>
                </a:lnTo>
                <a:close/>
              </a:path>
              <a:path w="391160" h="391160">
                <a:moveTo>
                  <a:pt x="9905" y="9905"/>
                </a:moveTo>
                <a:lnTo>
                  <a:pt x="9905" y="4572"/>
                </a:lnTo>
                <a:lnTo>
                  <a:pt x="4572" y="9905"/>
                </a:lnTo>
                <a:lnTo>
                  <a:pt x="9905" y="9905"/>
                </a:lnTo>
                <a:close/>
              </a:path>
              <a:path w="391160" h="391160">
                <a:moveTo>
                  <a:pt x="9905" y="381000"/>
                </a:moveTo>
                <a:lnTo>
                  <a:pt x="9905" y="9905"/>
                </a:lnTo>
                <a:lnTo>
                  <a:pt x="4572" y="9905"/>
                </a:lnTo>
                <a:lnTo>
                  <a:pt x="4572" y="381000"/>
                </a:lnTo>
                <a:lnTo>
                  <a:pt x="9905" y="381000"/>
                </a:lnTo>
                <a:close/>
              </a:path>
              <a:path w="391160" h="391160">
                <a:moveTo>
                  <a:pt x="385572" y="381000"/>
                </a:moveTo>
                <a:lnTo>
                  <a:pt x="4572" y="381000"/>
                </a:lnTo>
                <a:lnTo>
                  <a:pt x="9905" y="385572"/>
                </a:lnTo>
                <a:lnTo>
                  <a:pt x="9905" y="390905"/>
                </a:lnTo>
                <a:lnTo>
                  <a:pt x="381000" y="390905"/>
                </a:lnTo>
                <a:lnTo>
                  <a:pt x="381000" y="385572"/>
                </a:lnTo>
                <a:lnTo>
                  <a:pt x="385572" y="381000"/>
                </a:lnTo>
                <a:close/>
              </a:path>
              <a:path w="391160" h="391160">
                <a:moveTo>
                  <a:pt x="9905" y="390905"/>
                </a:moveTo>
                <a:lnTo>
                  <a:pt x="9905" y="385572"/>
                </a:lnTo>
                <a:lnTo>
                  <a:pt x="4572" y="381000"/>
                </a:lnTo>
                <a:lnTo>
                  <a:pt x="4572" y="390905"/>
                </a:lnTo>
                <a:lnTo>
                  <a:pt x="9905" y="390905"/>
                </a:lnTo>
                <a:close/>
              </a:path>
              <a:path w="391160" h="391160">
                <a:moveTo>
                  <a:pt x="385572" y="9905"/>
                </a:moveTo>
                <a:lnTo>
                  <a:pt x="381000" y="4572"/>
                </a:lnTo>
                <a:lnTo>
                  <a:pt x="381000" y="9905"/>
                </a:lnTo>
                <a:lnTo>
                  <a:pt x="385572" y="9905"/>
                </a:lnTo>
                <a:close/>
              </a:path>
              <a:path w="391160" h="391160">
                <a:moveTo>
                  <a:pt x="385572" y="381000"/>
                </a:moveTo>
                <a:lnTo>
                  <a:pt x="385572" y="9905"/>
                </a:lnTo>
                <a:lnTo>
                  <a:pt x="381000" y="9905"/>
                </a:lnTo>
                <a:lnTo>
                  <a:pt x="381000" y="381000"/>
                </a:lnTo>
                <a:lnTo>
                  <a:pt x="385572" y="381000"/>
                </a:lnTo>
                <a:close/>
              </a:path>
              <a:path w="391160" h="391160">
                <a:moveTo>
                  <a:pt x="385572" y="390905"/>
                </a:moveTo>
                <a:lnTo>
                  <a:pt x="385572" y="381000"/>
                </a:lnTo>
                <a:lnTo>
                  <a:pt x="381000" y="385572"/>
                </a:lnTo>
                <a:lnTo>
                  <a:pt x="381000" y="390905"/>
                </a:lnTo>
                <a:lnTo>
                  <a:pt x="385572" y="3909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368681" y="4733106"/>
            <a:ext cx="254000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80"/>
              </a:lnSpc>
            </a:pPr>
            <a:r>
              <a:rPr sz="2000" b="1" spc="-5" dirty="0">
                <a:latin typeface="Times New Roman"/>
                <a:cs typeface="Times New Roman"/>
              </a:rPr>
              <a:t>…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070620" y="4439539"/>
            <a:ext cx="0" cy="304800"/>
          </a:xfrm>
          <a:custGeom>
            <a:avLst/>
            <a:gdLst/>
            <a:ahLst/>
            <a:cxnLst/>
            <a:rect l="l" t="t" r="r" b="b"/>
            <a:pathLst>
              <a:path h="304800">
                <a:moveTo>
                  <a:pt x="0" y="0"/>
                </a:moveTo>
                <a:lnTo>
                  <a:pt x="0" y="304800"/>
                </a:lnTo>
              </a:path>
            </a:pathLst>
          </a:custGeom>
          <a:ln w="99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204220" y="4439539"/>
            <a:ext cx="0" cy="304800"/>
          </a:xfrm>
          <a:custGeom>
            <a:avLst/>
            <a:gdLst/>
            <a:ahLst/>
            <a:cxnLst/>
            <a:rect l="l" t="t" r="r" b="b"/>
            <a:pathLst>
              <a:path h="304800">
                <a:moveTo>
                  <a:pt x="0" y="0"/>
                </a:moveTo>
                <a:lnTo>
                  <a:pt x="0" y="304800"/>
                </a:lnTo>
              </a:path>
            </a:pathLst>
          </a:custGeom>
          <a:ln w="99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451239" y="4363339"/>
            <a:ext cx="1007110" cy="337185"/>
          </a:xfrm>
          <a:custGeom>
            <a:avLst/>
            <a:gdLst/>
            <a:ahLst/>
            <a:cxnLst/>
            <a:rect l="l" t="t" r="r" b="b"/>
            <a:pathLst>
              <a:path w="1007110" h="337185">
                <a:moveTo>
                  <a:pt x="0" y="0"/>
                </a:moveTo>
                <a:lnTo>
                  <a:pt x="0" y="336803"/>
                </a:lnTo>
                <a:lnTo>
                  <a:pt x="1006601" y="336803"/>
                </a:lnTo>
                <a:lnTo>
                  <a:pt x="1006601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451239" y="4391787"/>
            <a:ext cx="100711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398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latin typeface="宋体"/>
                <a:cs typeface="宋体"/>
              </a:rPr>
              <a:t>密钥长度</a:t>
            </a:r>
            <a:endParaRPr sz="1600">
              <a:latin typeface="宋体"/>
              <a:cs typeface="宋体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070239" y="4477639"/>
            <a:ext cx="381000" cy="76200"/>
          </a:xfrm>
          <a:custGeom>
            <a:avLst/>
            <a:gdLst/>
            <a:ahLst/>
            <a:cxnLst/>
            <a:rect l="l" t="t" r="r" b="b"/>
            <a:pathLst>
              <a:path w="381000" h="76200">
                <a:moveTo>
                  <a:pt x="76200" y="33528"/>
                </a:moveTo>
                <a:lnTo>
                  <a:pt x="76200" y="0"/>
                </a:lnTo>
                <a:lnTo>
                  <a:pt x="0" y="38100"/>
                </a:lnTo>
                <a:lnTo>
                  <a:pt x="64007" y="70103"/>
                </a:lnTo>
                <a:lnTo>
                  <a:pt x="64007" y="33528"/>
                </a:lnTo>
                <a:lnTo>
                  <a:pt x="76200" y="33528"/>
                </a:lnTo>
                <a:close/>
              </a:path>
              <a:path w="381000" h="76200">
                <a:moveTo>
                  <a:pt x="381000" y="43433"/>
                </a:moveTo>
                <a:lnTo>
                  <a:pt x="381000" y="33528"/>
                </a:lnTo>
                <a:lnTo>
                  <a:pt x="64007" y="33528"/>
                </a:lnTo>
                <a:lnTo>
                  <a:pt x="64007" y="43433"/>
                </a:lnTo>
                <a:lnTo>
                  <a:pt x="381000" y="43433"/>
                </a:lnTo>
                <a:close/>
              </a:path>
              <a:path w="381000" h="76200">
                <a:moveTo>
                  <a:pt x="76200" y="76200"/>
                </a:moveTo>
                <a:lnTo>
                  <a:pt x="76200" y="43433"/>
                </a:lnTo>
                <a:lnTo>
                  <a:pt x="64007" y="43433"/>
                </a:lnTo>
                <a:lnTo>
                  <a:pt x="64007" y="70103"/>
                </a:lnTo>
                <a:lnTo>
                  <a:pt x="7620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365639" y="4477639"/>
            <a:ext cx="838200" cy="76200"/>
          </a:xfrm>
          <a:custGeom>
            <a:avLst/>
            <a:gdLst/>
            <a:ahLst/>
            <a:cxnLst/>
            <a:rect l="l" t="t" r="r" b="b"/>
            <a:pathLst>
              <a:path w="838200" h="76200">
                <a:moveTo>
                  <a:pt x="774953" y="43433"/>
                </a:moveTo>
                <a:lnTo>
                  <a:pt x="774953" y="33528"/>
                </a:lnTo>
                <a:lnTo>
                  <a:pt x="0" y="33528"/>
                </a:lnTo>
                <a:lnTo>
                  <a:pt x="0" y="43433"/>
                </a:lnTo>
                <a:lnTo>
                  <a:pt x="774953" y="43433"/>
                </a:lnTo>
                <a:close/>
              </a:path>
              <a:path w="838200" h="76200">
                <a:moveTo>
                  <a:pt x="838200" y="38100"/>
                </a:moveTo>
                <a:lnTo>
                  <a:pt x="762000" y="0"/>
                </a:lnTo>
                <a:lnTo>
                  <a:pt x="762000" y="33528"/>
                </a:lnTo>
                <a:lnTo>
                  <a:pt x="774953" y="33528"/>
                </a:lnTo>
                <a:lnTo>
                  <a:pt x="774953" y="69723"/>
                </a:lnTo>
                <a:lnTo>
                  <a:pt x="838200" y="38100"/>
                </a:lnTo>
                <a:close/>
              </a:path>
              <a:path w="838200" h="76200">
                <a:moveTo>
                  <a:pt x="774953" y="69723"/>
                </a:moveTo>
                <a:lnTo>
                  <a:pt x="774953" y="43433"/>
                </a:lnTo>
                <a:lnTo>
                  <a:pt x="762000" y="43433"/>
                </a:lnTo>
                <a:lnTo>
                  <a:pt x="762000" y="76200"/>
                </a:lnTo>
                <a:lnTo>
                  <a:pt x="774953" y="697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184539" y="5125339"/>
            <a:ext cx="76200" cy="609600"/>
          </a:xfrm>
          <a:custGeom>
            <a:avLst/>
            <a:gdLst/>
            <a:ahLst/>
            <a:cxnLst/>
            <a:rect l="l" t="t" r="r" b="b"/>
            <a:pathLst>
              <a:path w="76200" h="609600">
                <a:moveTo>
                  <a:pt x="76200" y="533400"/>
                </a:moveTo>
                <a:lnTo>
                  <a:pt x="0" y="533400"/>
                </a:lnTo>
                <a:lnTo>
                  <a:pt x="33527" y="600455"/>
                </a:lnTo>
                <a:lnTo>
                  <a:pt x="33527" y="546353"/>
                </a:lnTo>
                <a:lnTo>
                  <a:pt x="43434" y="546353"/>
                </a:lnTo>
                <a:lnTo>
                  <a:pt x="43434" y="598931"/>
                </a:lnTo>
                <a:lnTo>
                  <a:pt x="76200" y="533400"/>
                </a:lnTo>
                <a:close/>
              </a:path>
              <a:path w="76200" h="609600">
                <a:moveTo>
                  <a:pt x="43434" y="533400"/>
                </a:moveTo>
                <a:lnTo>
                  <a:pt x="43434" y="0"/>
                </a:lnTo>
                <a:lnTo>
                  <a:pt x="33527" y="0"/>
                </a:lnTo>
                <a:lnTo>
                  <a:pt x="33527" y="533400"/>
                </a:lnTo>
                <a:lnTo>
                  <a:pt x="43434" y="533400"/>
                </a:lnTo>
                <a:close/>
              </a:path>
              <a:path w="76200" h="609600">
                <a:moveTo>
                  <a:pt x="43434" y="598931"/>
                </a:moveTo>
                <a:lnTo>
                  <a:pt x="43434" y="546353"/>
                </a:lnTo>
                <a:lnTo>
                  <a:pt x="33527" y="546353"/>
                </a:lnTo>
                <a:lnTo>
                  <a:pt x="33527" y="600455"/>
                </a:lnTo>
                <a:lnTo>
                  <a:pt x="38100" y="609600"/>
                </a:lnTo>
                <a:lnTo>
                  <a:pt x="43434" y="59893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641739" y="5125339"/>
            <a:ext cx="76200" cy="609600"/>
          </a:xfrm>
          <a:custGeom>
            <a:avLst/>
            <a:gdLst/>
            <a:ahLst/>
            <a:cxnLst/>
            <a:rect l="l" t="t" r="r" b="b"/>
            <a:pathLst>
              <a:path w="76200" h="609600">
                <a:moveTo>
                  <a:pt x="76200" y="533400"/>
                </a:moveTo>
                <a:lnTo>
                  <a:pt x="0" y="533400"/>
                </a:lnTo>
                <a:lnTo>
                  <a:pt x="33528" y="600456"/>
                </a:lnTo>
                <a:lnTo>
                  <a:pt x="33528" y="546353"/>
                </a:lnTo>
                <a:lnTo>
                  <a:pt x="43434" y="546353"/>
                </a:lnTo>
                <a:lnTo>
                  <a:pt x="43434" y="598931"/>
                </a:lnTo>
                <a:lnTo>
                  <a:pt x="76200" y="533400"/>
                </a:lnTo>
                <a:close/>
              </a:path>
              <a:path w="76200" h="609600">
                <a:moveTo>
                  <a:pt x="43434" y="533400"/>
                </a:moveTo>
                <a:lnTo>
                  <a:pt x="43434" y="0"/>
                </a:lnTo>
                <a:lnTo>
                  <a:pt x="33528" y="0"/>
                </a:lnTo>
                <a:lnTo>
                  <a:pt x="33528" y="533400"/>
                </a:lnTo>
                <a:lnTo>
                  <a:pt x="43434" y="533400"/>
                </a:lnTo>
                <a:close/>
              </a:path>
              <a:path w="76200" h="609600">
                <a:moveTo>
                  <a:pt x="43434" y="598931"/>
                </a:moveTo>
                <a:lnTo>
                  <a:pt x="43434" y="546353"/>
                </a:lnTo>
                <a:lnTo>
                  <a:pt x="33528" y="546353"/>
                </a:lnTo>
                <a:lnTo>
                  <a:pt x="33528" y="600456"/>
                </a:lnTo>
                <a:lnTo>
                  <a:pt x="38100" y="609600"/>
                </a:lnTo>
                <a:lnTo>
                  <a:pt x="43434" y="59893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946539" y="5125339"/>
            <a:ext cx="76200" cy="609600"/>
          </a:xfrm>
          <a:custGeom>
            <a:avLst/>
            <a:gdLst/>
            <a:ahLst/>
            <a:cxnLst/>
            <a:rect l="l" t="t" r="r" b="b"/>
            <a:pathLst>
              <a:path w="76200" h="609600">
                <a:moveTo>
                  <a:pt x="76200" y="533400"/>
                </a:moveTo>
                <a:lnTo>
                  <a:pt x="0" y="533400"/>
                </a:lnTo>
                <a:lnTo>
                  <a:pt x="33527" y="600455"/>
                </a:lnTo>
                <a:lnTo>
                  <a:pt x="33527" y="546353"/>
                </a:lnTo>
                <a:lnTo>
                  <a:pt x="43434" y="546353"/>
                </a:lnTo>
                <a:lnTo>
                  <a:pt x="43434" y="598931"/>
                </a:lnTo>
                <a:lnTo>
                  <a:pt x="76200" y="533400"/>
                </a:lnTo>
                <a:close/>
              </a:path>
              <a:path w="76200" h="609600">
                <a:moveTo>
                  <a:pt x="43434" y="533400"/>
                </a:moveTo>
                <a:lnTo>
                  <a:pt x="43434" y="0"/>
                </a:lnTo>
                <a:lnTo>
                  <a:pt x="33527" y="0"/>
                </a:lnTo>
                <a:lnTo>
                  <a:pt x="33527" y="533400"/>
                </a:lnTo>
                <a:lnTo>
                  <a:pt x="43434" y="533400"/>
                </a:lnTo>
                <a:close/>
              </a:path>
              <a:path w="76200" h="609600">
                <a:moveTo>
                  <a:pt x="43434" y="598931"/>
                </a:moveTo>
                <a:lnTo>
                  <a:pt x="43434" y="546353"/>
                </a:lnTo>
                <a:lnTo>
                  <a:pt x="33527" y="546353"/>
                </a:lnTo>
                <a:lnTo>
                  <a:pt x="33527" y="600455"/>
                </a:lnTo>
                <a:lnTo>
                  <a:pt x="38100" y="609600"/>
                </a:lnTo>
                <a:lnTo>
                  <a:pt x="43434" y="59893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937139" y="5125339"/>
            <a:ext cx="76200" cy="609600"/>
          </a:xfrm>
          <a:custGeom>
            <a:avLst/>
            <a:gdLst/>
            <a:ahLst/>
            <a:cxnLst/>
            <a:rect l="l" t="t" r="r" b="b"/>
            <a:pathLst>
              <a:path w="76200" h="609600">
                <a:moveTo>
                  <a:pt x="76200" y="533400"/>
                </a:moveTo>
                <a:lnTo>
                  <a:pt x="0" y="533400"/>
                </a:lnTo>
                <a:lnTo>
                  <a:pt x="33527" y="600455"/>
                </a:lnTo>
                <a:lnTo>
                  <a:pt x="33527" y="546353"/>
                </a:lnTo>
                <a:lnTo>
                  <a:pt x="43433" y="546353"/>
                </a:lnTo>
                <a:lnTo>
                  <a:pt x="43433" y="598932"/>
                </a:lnTo>
                <a:lnTo>
                  <a:pt x="76200" y="533400"/>
                </a:lnTo>
                <a:close/>
              </a:path>
              <a:path w="76200" h="609600">
                <a:moveTo>
                  <a:pt x="43433" y="533400"/>
                </a:moveTo>
                <a:lnTo>
                  <a:pt x="43433" y="0"/>
                </a:lnTo>
                <a:lnTo>
                  <a:pt x="33527" y="0"/>
                </a:lnTo>
                <a:lnTo>
                  <a:pt x="33527" y="533400"/>
                </a:lnTo>
                <a:lnTo>
                  <a:pt x="43433" y="533400"/>
                </a:lnTo>
                <a:close/>
              </a:path>
              <a:path w="76200" h="609600">
                <a:moveTo>
                  <a:pt x="43433" y="598932"/>
                </a:moveTo>
                <a:lnTo>
                  <a:pt x="43433" y="546353"/>
                </a:lnTo>
                <a:lnTo>
                  <a:pt x="33527" y="546353"/>
                </a:lnTo>
                <a:lnTo>
                  <a:pt x="33527" y="600455"/>
                </a:lnTo>
                <a:lnTo>
                  <a:pt x="38100" y="609600"/>
                </a:lnTo>
                <a:lnTo>
                  <a:pt x="43433" y="5989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222639" y="5201919"/>
            <a:ext cx="2133600" cy="0"/>
          </a:xfrm>
          <a:custGeom>
            <a:avLst/>
            <a:gdLst/>
            <a:ahLst/>
            <a:cxnLst/>
            <a:rect l="l" t="t" r="r" b="b"/>
            <a:pathLst>
              <a:path w="2133600">
                <a:moveTo>
                  <a:pt x="0" y="0"/>
                </a:moveTo>
                <a:lnTo>
                  <a:pt x="2133599" y="0"/>
                </a:lnTo>
              </a:path>
            </a:pathLst>
          </a:custGeom>
          <a:ln w="990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318139" y="5201539"/>
            <a:ext cx="76200" cy="533400"/>
          </a:xfrm>
          <a:custGeom>
            <a:avLst/>
            <a:gdLst/>
            <a:ahLst/>
            <a:cxnLst/>
            <a:rect l="l" t="t" r="r" b="b"/>
            <a:pathLst>
              <a:path w="76200" h="533400">
                <a:moveTo>
                  <a:pt x="76200" y="457200"/>
                </a:moveTo>
                <a:lnTo>
                  <a:pt x="0" y="457200"/>
                </a:lnTo>
                <a:lnTo>
                  <a:pt x="33527" y="524255"/>
                </a:lnTo>
                <a:lnTo>
                  <a:pt x="33527" y="470153"/>
                </a:lnTo>
                <a:lnTo>
                  <a:pt x="43433" y="470153"/>
                </a:lnTo>
                <a:lnTo>
                  <a:pt x="43433" y="522732"/>
                </a:lnTo>
                <a:lnTo>
                  <a:pt x="76200" y="457200"/>
                </a:lnTo>
                <a:close/>
              </a:path>
              <a:path w="76200" h="533400">
                <a:moveTo>
                  <a:pt x="43433" y="457200"/>
                </a:moveTo>
                <a:lnTo>
                  <a:pt x="43433" y="0"/>
                </a:lnTo>
                <a:lnTo>
                  <a:pt x="33527" y="0"/>
                </a:lnTo>
                <a:lnTo>
                  <a:pt x="33527" y="457200"/>
                </a:lnTo>
                <a:lnTo>
                  <a:pt x="43433" y="457200"/>
                </a:lnTo>
                <a:close/>
              </a:path>
              <a:path w="76200" h="533400">
                <a:moveTo>
                  <a:pt x="43433" y="522732"/>
                </a:moveTo>
                <a:lnTo>
                  <a:pt x="43433" y="470153"/>
                </a:lnTo>
                <a:lnTo>
                  <a:pt x="33527" y="470153"/>
                </a:lnTo>
                <a:lnTo>
                  <a:pt x="33527" y="524255"/>
                </a:lnTo>
                <a:lnTo>
                  <a:pt x="38100" y="533400"/>
                </a:lnTo>
                <a:lnTo>
                  <a:pt x="43433" y="5227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679839" y="5354319"/>
            <a:ext cx="2057400" cy="0"/>
          </a:xfrm>
          <a:custGeom>
            <a:avLst/>
            <a:gdLst/>
            <a:ahLst/>
            <a:cxnLst/>
            <a:rect l="l" t="t" r="r" b="b"/>
            <a:pathLst>
              <a:path w="2057400">
                <a:moveTo>
                  <a:pt x="0" y="0"/>
                </a:moveTo>
                <a:lnTo>
                  <a:pt x="2057399" y="0"/>
                </a:lnTo>
              </a:path>
            </a:pathLst>
          </a:custGeom>
          <a:ln w="990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699139" y="5353939"/>
            <a:ext cx="76200" cy="381000"/>
          </a:xfrm>
          <a:custGeom>
            <a:avLst/>
            <a:gdLst/>
            <a:ahLst/>
            <a:cxnLst/>
            <a:rect l="l" t="t" r="r" b="b"/>
            <a:pathLst>
              <a:path w="76200" h="381000">
                <a:moveTo>
                  <a:pt x="76200" y="304800"/>
                </a:moveTo>
                <a:lnTo>
                  <a:pt x="0" y="304800"/>
                </a:lnTo>
                <a:lnTo>
                  <a:pt x="33527" y="371855"/>
                </a:lnTo>
                <a:lnTo>
                  <a:pt x="33527" y="317753"/>
                </a:lnTo>
                <a:lnTo>
                  <a:pt x="43433" y="317753"/>
                </a:lnTo>
                <a:lnTo>
                  <a:pt x="43433" y="370332"/>
                </a:lnTo>
                <a:lnTo>
                  <a:pt x="76200" y="304800"/>
                </a:lnTo>
                <a:close/>
              </a:path>
              <a:path w="76200" h="381000">
                <a:moveTo>
                  <a:pt x="43433" y="304800"/>
                </a:moveTo>
                <a:lnTo>
                  <a:pt x="43433" y="0"/>
                </a:lnTo>
                <a:lnTo>
                  <a:pt x="33527" y="0"/>
                </a:lnTo>
                <a:lnTo>
                  <a:pt x="33527" y="304800"/>
                </a:lnTo>
                <a:lnTo>
                  <a:pt x="43433" y="304800"/>
                </a:lnTo>
                <a:close/>
              </a:path>
              <a:path w="76200" h="381000">
                <a:moveTo>
                  <a:pt x="43433" y="370332"/>
                </a:moveTo>
                <a:lnTo>
                  <a:pt x="43433" y="317753"/>
                </a:lnTo>
                <a:lnTo>
                  <a:pt x="33527" y="317753"/>
                </a:lnTo>
                <a:lnTo>
                  <a:pt x="33527" y="371855"/>
                </a:lnTo>
                <a:lnTo>
                  <a:pt x="38100" y="381000"/>
                </a:lnTo>
                <a:lnTo>
                  <a:pt x="43433" y="3703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984639" y="5506719"/>
            <a:ext cx="2133600" cy="0"/>
          </a:xfrm>
          <a:custGeom>
            <a:avLst/>
            <a:gdLst/>
            <a:ahLst/>
            <a:cxnLst/>
            <a:rect l="l" t="t" r="r" b="b"/>
            <a:pathLst>
              <a:path w="2133600">
                <a:moveTo>
                  <a:pt x="0" y="0"/>
                </a:moveTo>
                <a:lnTo>
                  <a:pt x="2133599" y="0"/>
                </a:lnTo>
              </a:path>
            </a:pathLst>
          </a:custGeom>
          <a:ln w="990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080139" y="5506339"/>
            <a:ext cx="76200" cy="228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203839" y="4973319"/>
            <a:ext cx="1905000" cy="0"/>
          </a:xfrm>
          <a:custGeom>
            <a:avLst/>
            <a:gdLst/>
            <a:ahLst/>
            <a:cxnLst/>
            <a:rect l="l" t="t" r="r" b="b"/>
            <a:pathLst>
              <a:path w="1905000">
                <a:moveTo>
                  <a:pt x="0" y="0"/>
                </a:moveTo>
                <a:lnTo>
                  <a:pt x="1905000" y="0"/>
                </a:lnTo>
              </a:path>
            </a:pathLst>
          </a:custGeom>
          <a:ln w="990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070739" y="4972939"/>
            <a:ext cx="76200" cy="762000"/>
          </a:xfrm>
          <a:custGeom>
            <a:avLst/>
            <a:gdLst/>
            <a:ahLst/>
            <a:cxnLst/>
            <a:rect l="l" t="t" r="r" b="b"/>
            <a:pathLst>
              <a:path w="76200" h="762000">
                <a:moveTo>
                  <a:pt x="76200" y="685800"/>
                </a:moveTo>
                <a:lnTo>
                  <a:pt x="0" y="685800"/>
                </a:lnTo>
                <a:lnTo>
                  <a:pt x="33527" y="752855"/>
                </a:lnTo>
                <a:lnTo>
                  <a:pt x="33527" y="698753"/>
                </a:lnTo>
                <a:lnTo>
                  <a:pt x="43433" y="698753"/>
                </a:lnTo>
                <a:lnTo>
                  <a:pt x="43433" y="751332"/>
                </a:lnTo>
                <a:lnTo>
                  <a:pt x="76200" y="685800"/>
                </a:lnTo>
                <a:close/>
              </a:path>
              <a:path w="76200" h="762000">
                <a:moveTo>
                  <a:pt x="43433" y="685800"/>
                </a:moveTo>
                <a:lnTo>
                  <a:pt x="43433" y="0"/>
                </a:lnTo>
                <a:lnTo>
                  <a:pt x="33527" y="0"/>
                </a:lnTo>
                <a:lnTo>
                  <a:pt x="33527" y="685800"/>
                </a:lnTo>
                <a:lnTo>
                  <a:pt x="43433" y="685800"/>
                </a:lnTo>
                <a:close/>
              </a:path>
              <a:path w="76200" h="762000">
                <a:moveTo>
                  <a:pt x="43433" y="751332"/>
                </a:moveTo>
                <a:lnTo>
                  <a:pt x="43433" y="698753"/>
                </a:lnTo>
                <a:lnTo>
                  <a:pt x="33527" y="698753"/>
                </a:lnTo>
                <a:lnTo>
                  <a:pt x="33527" y="752855"/>
                </a:lnTo>
                <a:lnTo>
                  <a:pt x="38100" y="762000"/>
                </a:lnTo>
                <a:lnTo>
                  <a:pt x="43433" y="7513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718427" y="5506719"/>
            <a:ext cx="533400" cy="0"/>
          </a:xfrm>
          <a:custGeom>
            <a:avLst/>
            <a:gdLst/>
            <a:ahLst/>
            <a:cxnLst/>
            <a:rect l="l" t="t" r="r" b="b"/>
            <a:pathLst>
              <a:path w="533400">
                <a:moveTo>
                  <a:pt x="0" y="0"/>
                </a:moveTo>
                <a:lnTo>
                  <a:pt x="533400" y="0"/>
                </a:lnTo>
              </a:path>
            </a:pathLst>
          </a:custGeom>
          <a:ln w="990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213727" y="5506339"/>
            <a:ext cx="76200" cy="228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718427" y="5430519"/>
            <a:ext cx="914400" cy="0"/>
          </a:xfrm>
          <a:custGeom>
            <a:avLst/>
            <a:gdLst/>
            <a:ahLst/>
            <a:cxnLst/>
            <a:rect l="l" t="t" r="r" b="b"/>
            <a:pathLst>
              <a:path w="914400">
                <a:moveTo>
                  <a:pt x="0" y="0"/>
                </a:moveTo>
                <a:lnTo>
                  <a:pt x="914400" y="0"/>
                </a:lnTo>
              </a:path>
            </a:pathLst>
          </a:custGeom>
          <a:ln w="990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594727" y="5430139"/>
            <a:ext cx="76200" cy="304800"/>
          </a:xfrm>
          <a:custGeom>
            <a:avLst/>
            <a:gdLst/>
            <a:ahLst/>
            <a:cxnLst/>
            <a:rect l="l" t="t" r="r" b="b"/>
            <a:pathLst>
              <a:path w="76200" h="304800">
                <a:moveTo>
                  <a:pt x="76200" y="228600"/>
                </a:moveTo>
                <a:lnTo>
                  <a:pt x="0" y="228600"/>
                </a:lnTo>
                <a:lnTo>
                  <a:pt x="33540" y="295680"/>
                </a:lnTo>
                <a:lnTo>
                  <a:pt x="33540" y="241553"/>
                </a:lnTo>
                <a:lnTo>
                  <a:pt x="43446" y="241553"/>
                </a:lnTo>
                <a:lnTo>
                  <a:pt x="43446" y="294106"/>
                </a:lnTo>
                <a:lnTo>
                  <a:pt x="76200" y="228600"/>
                </a:lnTo>
                <a:close/>
              </a:path>
              <a:path w="76200" h="304800">
                <a:moveTo>
                  <a:pt x="43446" y="228600"/>
                </a:moveTo>
                <a:lnTo>
                  <a:pt x="43446" y="0"/>
                </a:lnTo>
                <a:lnTo>
                  <a:pt x="33540" y="0"/>
                </a:lnTo>
                <a:lnTo>
                  <a:pt x="33540" y="228600"/>
                </a:lnTo>
                <a:lnTo>
                  <a:pt x="43446" y="228600"/>
                </a:lnTo>
                <a:close/>
              </a:path>
              <a:path w="76200" h="304800">
                <a:moveTo>
                  <a:pt x="43446" y="294106"/>
                </a:moveTo>
                <a:lnTo>
                  <a:pt x="43446" y="241553"/>
                </a:lnTo>
                <a:lnTo>
                  <a:pt x="33540" y="241553"/>
                </a:lnTo>
                <a:lnTo>
                  <a:pt x="33540" y="295680"/>
                </a:lnTo>
                <a:lnTo>
                  <a:pt x="38100" y="304800"/>
                </a:lnTo>
                <a:lnTo>
                  <a:pt x="43446" y="2941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718427" y="5354319"/>
            <a:ext cx="1295400" cy="0"/>
          </a:xfrm>
          <a:custGeom>
            <a:avLst/>
            <a:gdLst/>
            <a:ahLst/>
            <a:cxnLst/>
            <a:rect l="l" t="t" r="r" b="b"/>
            <a:pathLst>
              <a:path w="1295400">
                <a:moveTo>
                  <a:pt x="0" y="0"/>
                </a:moveTo>
                <a:lnTo>
                  <a:pt x="1295400" y="0"/>
                </a:lnTo>
              </a:path>
            </a:pathLst>
          </a:custGeom>
          <a:ln w="990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975727" y="5353939"/>
            <a:ext cx="76200" cy="381000"/>
          </a:xfrm>
          <a:custGeom>
            <a:avLst/>
            <a:gdLst/>
            <a:ahLst/>
            <a:cxnLst/>
            <a:rect l="l" t="t" r="r" b="b"/>
            <a:pathLst>
              <a:path w="76200" h="381000">
                <a:moveTo>
                  <a:pt x="76200" y="304800"/>
                </a:moveTo>
                <a:lnTo>
                  <a:pt x="0" y="304800"/>
                </a:lnTo>
                <a:lnTo>
                  <a:pt x="33540" y="371880"/>
                </a:lnTo>
                <a:lnTo>
                  <a:pt x="33540" y="317753"/>
                </a:lnTo>
                <a:lnTo>
                  <a:pt x="43446" y="317753"/>
                </a:lnTo>
                <a:lnTo>
                  <a:pt x="43446" y="370306"/>
                </a:lnTo>
                <a:lnTo>
                  <a:pt x="76200" y="304800"/>
                </a:lnTo>
                <a:close/>
              </a:path>
              <a:path w="76200" h="381000">
                <a:moveTo>
                  <a:pt x="43446" y="304800"/>
                </a:moveTo>
                <a:lnTo>
                  <a:pt x="43446" y="0"/>
                </a:lnTo>
                <a:lnTo>
                  <a:pt x="33540" y="0"/>
                </a:lnTo>
                <a:lnTo>
                  <a:pt x="33540" y="304800"/>
                </a:lnTo>
                <a:lnTo>
                  <a:pt x="43446" y="304800"/>
                </a:lnTo>
                <a:close/>
              </a:path>
              <a:path w="76200" h="381000">
                <a:moveTo>
                  <a:pt x="43446" y="370306"/>
                </a:moveTo>
                <a:lnTo>
                  <a:pt x="43446" y="317753"/>
                </a:lnTo>
                <a:lnTo>
                  <a:pt x="33540" y="317753"/>
                </a:lnTo>
                <a:lnTo>
                  <a:pt x="33540" y="371880"/>
                </a:lnTo>
                <a:lnTo>
                  <a:pt x="38100" y="381000"/>
                </a:lnTo>
                <a:lnTo>
                  <a:pt x="43446" y="3703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718427" y="5278119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990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9042527" y="5277739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200" y="381000"/>
                </a:moveTo>
                <a:lnTo>
                  <a:pt x="0" y="381000"/>
                </a:lnTo>
                <a:lnTo>
                  <a:pt x="33540" y="448080"/>
                </a:lnTo>
                <a:lnTo>
                  <a:pt x="33540" y="393953"/>
                </a:lnTo>
                <a:lnTo>
                  <a:pt x="43446" y="393953"/>
                </a:lnTo>
                <a:lnTo>
                  <a:pt x="43446" y="446506"/>
                </a:lnTo>
                <a:lnTo>
                  <a:pt x="76200" y="381000"/>
                </a:lnTo>
                <a:close/>
              </a:path>
              <a:path w="76200" h="457200">
                <a:moveTo>
                  <a:pt x="43446" y="381000"/>
                </a:moveTo>
                <a:lnTo>
                  <a:pt x="43446" y="0"/>
                </a:lnTo>
                <a:lnTo>
                  <a:pt x="33540" y="0"/>
                </a:lnTo>
                <a:lnTo>
                  <a:pt x="33540" y="381000"/>
                </a:lnTo>
                <a:lnTo>
                  <a:pt x="43446" y="381000"/>
                </a:lnTo>
                <a:close/>
              </a:path>
              <a:path w="76200" h="457200">
                <a:moveTo>
                  <a:pt x="43446" y="446506"/>
                </a:moveTo>
                <a:lnTo>
                  <a:pt x="43446" y="393953"/>
                </a:lnTo>
                <a:lnTo>
                  <a:pt x="33540" y="393953"/>
                </a:lnTo>
                <a:lnTo>
                  <a:pt x="33540" y="448080"/>
                </a:lnTo>
                <a:lnTo>
                  <a:pt x="38100" y="457200"/>
                </a:lnTo>
                <a:lnTo>
                  <a:pt x="43446" y="4465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070239" y="2382138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0" y="0"/>
                </a:moveTo>
                <a:lnTo>
                  <a:pt x="0" y="380999"/>
                </a:lnTo>
                <a:lnTo>
                  <a:pt x="381000" y="380999"/>
                </a:lnTo>
                <a:lnTo>
                  <a:pt x="381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C6CE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065667" y="2377566"/>
            <a:ext cx="391160" cy="391160"/>
          </a:xfrm>
          <a:custGeom>
            <a:avLst/>
            <a:gdLst/>
            <a:ahLst/>
            <a:cxnLst/>
            <a:rect l="l" t="t" r="r" b="b"/>
            <a:pathLst>
              <a:path w="391160" h="391160">
                <a:moveTo>
                  <a:pt x="390906" y="390906"/>
                </a:moveTo>
                <a:lnTo>
                  <a:pt x="390906" y="0"/>
                </a:lnTo>
                <a:lnTo>
                  <a:pt x="0" y="0"/>
                </a:lnTo>
                <a:lnTo>
                  <a:pt x="0" y="390906"/>
                </a:lnTo>
                <a:lnTo>
                  <a:pt x="4572" y="390906"/>
                </a:lnTo>
                <a:lnTo>
                  <a:pt x="4571" y="9906"/>
                </a:lnTo>
                <a:lnTo>
                  <a:pt x="9906" y="4571"/>
                </a:lnTo>
                <a:lnTo>
                  <a:pt x="9906" y="9906"/>
                </a:lnTo>
                <a:lnTo>
                  <a:pt x="381000" y="9906"/>
                </a:lnTo>
                <a:lnTo>
                  <a:pt x="381000" y="4571"/>
                </a:lnTo>
                <a:lnTo>
                  <a:pt x="385571" y="9906"/>
                </a:lnTo>
                <a:lnTo>
                  <a:pt x="385572" y="390906"/>
                </a:lnTo>
                <a:lnTo>
                  <a:pt x="390906" y="390906"/>
                </a:lnTo>
                <a:close/>
              </a:path>
              <a:path w="391160" h="391160">
                <a:moveTo>
                  <a:pt x="9906" y="9906"/>
                </a:moveTo>
                <a:lnTo>
                  <a:pt x="9906" y="4571"/>
                </a:lnTo>
                <a:lnTo>
                  <a:pt x="4571" y="9906"/>
                </a:lnTo>
                <a:lnTo>
                  <a:pt x="9906" y="9906"/>
                </a:lnTo>
                <a:close/>
              </a:path>
              <a:path w="391160" h="391160">
                <a:moveTo>
                  <a:pt x="9906" y="381000"/>
                </a:moveTo>
                <a:lnTo>
                  <a:pt x="9906" y="9906"/>
                </a:lnTo>
                <a:lnTo>
                  <a:pt x="4571" y="9906"/>
                </a:lnTo>
                <a:lnTo>
                  <a:pt x="4572" y="381000"/>
                </a:lnTo>
                <a:lnTo>
                  <a:pt x="9906" y="381000"/>
                </a:lnTo>
                <a:close/>
              </a:path>
              <a:path w="391160" h="391160">
                <a:moveTo>
                  <a:pt x="385572" y="381000"/>
                </a:moveTo>
                <a:lnTo>
                  <a:pt x="4572" y="381000"/>
                </a:lnTo>
                <a:lnTo>
                  <a:pt x="9906" y="385571"/>
                </a:lnTo>
                <a:lnTo>
                  <a:pt x="9906" y="390906"/>
                </a:lnTo>
                <a:lnTo>
                  <a:pt x="381000" y="390906"/>
                </a:lnTo>
                <a:lnTo>
                  <a:pt x="381000" y="385571"/>
                </a:lnTo>
                <a:lnTo>
                  <a:pt x="385572" y="381000"/>
                </a:lnTo>
                <a:close/>
              </a:path>
              <a:path w="391160" h="391160">
                <a:moveTo>
                  <a:pt x="9906" y="390906"/>
                </a:moveTo>
                <a:lnTo>
                  <a:pt x="9906" y="385571"/>
                </a:lnTo>
                <a:lnTo>
                  <a:pt x="4572" y="381000"/>
                </a:lnTo>
                <a:lnTo>
                  <a:pt x="4572" y="390906"/>
                </a:lnTo>
                <a:lnTo>
                  <a:pt x="9906" y="390906"/>
                </a:lnTo>
                <a:close/>
              </a:path>
              <a:path w="391160" h="391160">
                <a:moveTo>
                  <a:pt x="385571" y="9906"/>
                </a:moveTo>
                <a:lnTo>
                  <a:pt x="381000" y="4571"/>
                </a:lnTo>
                <a:lnTo>
                  <a:pt x="381000" y="9906"/>
                </a:lnTo>
                <a:lnTo>
                  <a:pt x="385571" y="9906"/>
                </a:lnTo>
                <a:close/>
              </a:path>
              <a:path w="391160" h="391160">
                <a:moveTo>
                  <a:pt x="385572" y="381000"/>
                </a:moveTo>
                <a:lnTo>
                  <a:pt x="385571" y="9906"/>
                </a:lnTo>
                <a:lnTo>
                  <a:pt x="381000" y="9906"/>
                </a:lnTo>
                <a:lnTo>
                  <a:pt x="381000" y="381000"/>
                </a:lnTo>
                <a:lnTo>
                  <a:pt x="385572" y="381000"/>
                </a:lnTo>
                <a:close/>
              </a:path>
              <a:path w="391160" h="391160">
                <a:moveTo>
                  <a:pt x="385572" y="390906"/>
                </a:moveTo>
                <a:lnTo>
                  <a:pt x="385572" y="381000"/>
                </a:lnTo>
                <a:lnTo>
                  <a:pt x="381000" y="385571"/>
                </a:lnTo>
                <a:lnTo>
                  <a:pt x="381000" y="390906"/>
                </a:lnTo>
                <a:lnTo>
                  <a:pt x="385572" y="3909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451239" y="2382138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0" y="0"/>
                </a:moveTo>
                <a:lnTo>
                  <a:pt x="0" y="380999"/>
                </a:lnTo>
                <a:lnTo>
                  <a:pt x="381000" y="380999"/>
                </a:lnTo>
                <a:lnTo>
                  <a:pt x="381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C6CE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446667" y="2377566"/>
            <a:ext cx="391160" cy="391160"/>
          </a:xfrm>
          <a:custGeom>
            <a:avLst/>
            <a:gdLst/>
            <a:ahLst/>
            <a:cxnLst/>
            <a:rect l="l" t="t" r="r" b="b"/>
            <a:pathLst>
              <a:path w="391160" h="391160">
                <a:moveTo>
                  <a:pt x="390906" y="390906"/>
                </a:moveTo>
                <a:lnTo>
                  <a:pt x="390906" y="0"/>
                </a:lnTo>
                <a:lnTo>
                  <a:pt x="0" y="0"/>
                </a:lnTo>
                <a:lnTo>
                  <a:pt x="0" y="390906"/>
                </a:lnTo>
                <a:lnTo>
                  <a:pt x="4572" y="390906"/>
                </a:lnTo>
                <a:lnTo>
                  <a:pt x="4571" y="9906"/>
                </a:lnTo>
                <a:lnTo>
                  <a:pt x="9906" y="4571"/>
                </a:lnTo>
                <a:lnTo>
                  <a:pt x="9906" y="9906"/>
                </a:lnTo>
                <a:lnTo>
                  <a:pt x="381000" y="9906"/>
                </a:lnTo>
                <a:lnTo>
                  <a:pt x="381000" y="4571"/>
                </a:lnTo>
                <a:lnTo>
                  <a:pt x="385571" y="9906"/>
                </a:lnTo>
                <a:lnTo>
                  <a:pt x="385572" y="390906"/>
                </a:lnTo>
                <a:lnTo>
                  <a:pt x="390906" y="390906"/>
                </a:lnTo>
                <a:close/>
              </a:path>
              <a:path w="391160" h="391160">
                <a:moveTo>
                  <a:pt x="9906" y="9906"/>
                </a:moveTo>
                <a:lnTo>
                  <a:pt x="9906" y="4571"/>
                </a:lnTo>
                <a:lnTo>
                  <a:pt x="4571" y="9906"/>
                </a:lnTo>
                <a:lnTo>
                  <a:pt x="9906" y="9906"/>
                </a:lnTo>
                <a:close/>
              </a:path>
              <a:path w="391160" h="391160">
                <a:moveTo>
                  <a:pt x="9906" y="381000"/>
                </a:moveTo>
                <a:lnTo>
                  <a:pt x="9906" y="9906"/>
                </a:lnTo>
                <a:lnTo>
                  <a:pt x="4571" y="9906"/>
                </a:lnTo>
                <a:lnTo>
                  <a:pt x="4572" y="381000"/>
                </a:lnTo>
                <a:lnTo>
                  <a:pt x="9906" y="381000"/>
                </a:lnTo>
                <a:close/>
              </a:path>
              <a:path w="391160" h="391160">
                <a:moveTo>
                  <a:pt x="385572" y="381000"/>
                </a:moveTo>
                <a:lnTo>
                  <a:pt x="4572" y="381000"/>
                </a:lnTo>
                <a:lnTo>
                  <a:pt x="9906" y="385571"/>
                </a:lnTo>
                <a:lnTo>
                  <a:pt x="9906" y="390906"/>
                </a:lnTo>
                <a:lnTo>
                  <a:pt x="381000" y="390906"/>
                </a:lnTo>
                <a:lnTo>
                  <a:pt x="381000" y="385571"/>
                </a:lnTo>
                <a:lnTo>
                  <a:pt x="385572" y="381000"/>
                </a:lnTo>
                <a:close/>
              </a:path>
              <a:path w="391160" h="391160">
                <a:moveTo>
                  <a:pt x="9906" y="390906"/>
                </a:moveTo>
                <a:lnTo>
                  <a:pt x="9906" y="385571"/>
                </a:lnTo>
                <a:lnTo>
                  <a:pt x="4572" y="381000"/>
                </a:lnTo>
                <a:lnTo>
                  <a:pt x="4572" y="390906"/>
                </a:lnTo>
                <a:lnTo>
                  <a:pt x="9906" y="390906"/>
                </a:lnTo>
                <a:close/>
              </a:path>
              <a:path w="391160" h="391160">
                <a:moveTo>
                  <a:pt x="385571" y="9906"/>
                </a:moveTo>
                <a:lnTo>
                  <a:pt x="381000" y="4571"/>
                </a:lnTo>
                <a:lnTo>
                  <a:pt x="381000" y="9906"/>
                </a:lnTo>
                <a:lnTo>
                  <a:pt x="385571" y="9906"/>
                </a:lnTo>
                <a:close/>
              </a:path>
              <a:path w="391160" h="391160">
                <a:moveTo>
                  <a:pt x="385572" y="381000"/>
                </a:moveTo>
                <a:lnTo>
                  <a:pt x="385571" y="9906"/>
                </a:lnTo>
                <a:lnTo>
                  <a:pt x="381000" y="9906"/>
                </a:lnTo>
                <a:lnTo>
                  <a:pt x="381000" y="381000"/>
                </a:lnTo>
                <a:lnTo>
                  <a:pt x="385572" y="381000"/>
                </a:lnTo>
                <a:close/>
              </a:path>
              <a:path w="391160" h="391160">
                <a:moveTo>
                  <a:pt x="385572" y="390906"/>
                </a:moveTo>
                <a:lnTo>
                  <a:pt x="385572" y="381000"/>
                </a:lnTo>
                <a:lnTo>
                  <a:pt x="381000" y="385571"/>
                </a:lnTo>
                <a:lnTo>
                  <a:pt x="381000" y="390906"/>
                </a:lnTo>
                <a:lnTo>
                  <a:pt x="385572" y="3909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832239" y="2382138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0" y="0"/>
                </a:moveTo>
                <a:lnTo>
                  <a:pt x="0" y="381000"/>
                </a:lnTo>
                <a:lnTo>
                  <a:pt x="381000" y="381000"/>
                </a:lnTo>
                <a:lnTo>
                  <a:pt x="381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C6CE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827667" y="2377566"/>
            <a:ext cx="391160" cy="391160"/>
          </a:xfrm>
          <a:custGeom>
            <a:avLst/>
            <a:gdLst/>
            <a:ahLst/>
            <a:cxnLst/>
            <a:rect l="l" t="t" r="r" b="b"/>
            <a:pathLst>
              <a:path w="391160" h="391160">
                <a:moveTo>
                  <a:pt x="390906" y="390905"/>
                </a:moveTo>
                <a:lnTo>
                  <a:pt x="390906" y="0"/>
                </a:lnTo>
                <a:lnTo>
                  <a:pt x="0" y="0"/>
                </a:lnTo>
                <a:lnTo>
                  <a:pt x="0" y="390906"/>
                </a:lnTo>
                <a:lnTo>
                  <a:pt x="4572" y="390906"/>
                </a:lnTo>
                <a:lnTo>
                  <a:pt x="4571" y="9906"/>
                </a:lnTo>
                <a:lnTo>
                  <a:pt x="9906" y="4571"/>
                </a:lnTo>
                <a:lnTo>
                  <a:pt x="9906" y="9906"/>
                </a:lnTo>
                <a:lnTo>
                  <a:pt x="381000" y="9905"/>
                </a:lnTo>
                <a:lnTo>
                  <a:pt x="381000" y="4571"/>
                </a:lnTo>
                <a:lnTo>
                  <a:pt x="385571" y="9905"/>
                </a:lnTo>
                <a:lnTo>
                  <a:pt x="385572" y="390905"/>
                </a:lnTo>
                <a:lnTo>
                  <a:pt x="390906" y="390905"/>
                </a:lnTo>
                <a:close/>
              </a:path>
              <a:path w="391160" h="391160">
                <a:moveTo>
                  <a:pt x="9906" y="9906"/>
                </a:moveTo>
                <a:lnTo>
                  <a:pt x="9906" y="4571"/>
                </a:lnTo>
                <a:lnTo>
                  <a:pt x="4571" y="9906"/>
                </a:lnTo>
                <a:lnTo>
                  <a:pt x="9906" y="9906"/>
                </a:lnTo>
                <a:close/>
              </a:path>
              <a:path w="391160" h="391160">
                <a:moveTo>
                  <a:pt x="9906" y="381000"/>
                </a:moveTo>
                <a:lnTo>
                  <a:pt x="9906" y="9906"/>
                </a:lnTo>
                <a:lnTo>
                  <a:pt x="4571" y="9906"/>
                </a:lnTo>
                <a:lnTo>
                  <a:pt x="4572" y="381000"/>
                </a:lnTo>
                <a:lnTo>
                  <a:pt x="9906" y="381000"/>
                </a:lnTo>
                <a:close/>
              </a:path>
              <a:path w="391160" h="391160">
                <a:moveTo>
                  <a:pt x="385572" y="380999"/>
                </a:moveTo>
                <a:lnTo>
                  <a:pt x="4572" y="381000"/>
                </a:lnTo>
                <a:lnTo>
                  <a:pt x="9906" y="385571"/>
                </a:lnTo>
                <a:lnTo>
                  <a:pt x="9906" y="390906"/>
                </a:lnTo>
                <a:lnTo>
                  <a:pt x="381000" y="390905"/>
                </a:lnTo>
                <a:lnTo>
                  <a:pt x="381000" y="385571"/>
                </a:lnTo>
                <a:lnTo>
                  <a:pt x="385572" y="380999"/>
                </a:lnTo>
                <a:close/>
              </a:path>
              <a:path w="391160" h="391160">
                <a:moveTo>
                  <a:pt x="9906" y="390906"/>
                </a:moveTo>
                <a:lnTo>
                  <a:pt x="9906" y="385571"/>
                </a:lnTo>
                <a:lnTo>
                  <a:pt x="4572" y="381000"/>
                </a:lnTo>
                <a:lnTo>
                  <a:pt x="4572" y="390906"/>
                </a:lnTo>
                <a:lnTo>
                  <a:pt x="9906" y="390906"/>
                </a:lnTo>
                <a:close/>
              </a:path>
              <a:path w="391160" h="391160">
                <a:moveTo>
                  <a:pt x="385571" y="9905"/>
                </a:moveTo>
                <a:lnTo>
                  <a:pt x="381000" y="4571"/>
                </a:lnTo>
                <a:lnTo>
                  <a:pt x="381000" y="9905"/>
                </a:lnTo>
                <a:lnTo>
                  <a:pt x="385571" y="9905"/>
                </a:lnTo>
                <a:close/>
              </a:path>
              <a:path w="391160" h="391160">
                <a:moveTo>
                  <a:pt x="385572" y="380999"/>
                </a:moveTo>
                <a:lnTo>
                  <a:pt x="385571" y="9905"/>
                </a:lnTo>
                <a:lnTo>
                  <a:pt x="381000" y="9905"/>
                </a:lnTo>
                <a:lnTo>
                  <a:pt x="381000" y="380999"/>
                </a:lnTo>
                <a:lnTo>
                  <a:pt x="385572" y="380999"/>
                </a:lnTo>
                <a:close/>
              </a:path>
              <a:path w="391160" h="391160">
                <a:moveTo>
                  <a:pt x="385572" y="390905"/>
                </a:moveTo>
                <a:lnTo>
                  <a:pt x="385572" y="380999"/>
                </a:lnTo>
                <a:lnTo>
                  <a:pt x="381000" y="385571"/>
                </a:lnTo>
                <a:lnTo>
                  <a:pt x="381000" y="390905"/>
                </a:lnTo>
                <a:lnTo>
                  <a:pt x="385572" y="3909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213239" y="2382138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0" y="0"/>
                </a:moveTo>
                <a:lnTo>
                  <a:pt x="0" y="381000"/>
                </a:lnTo>
                <a:lnTo>
                  <a:pt x="380999" y="381000"/>
                </a:lnTo>
                <a:lnTo>
                  <a:pt x="380999" y="0"/>
                </a:lnTo>
                <a:lnTo>
                  <a:pt x="0" y="0"/>
                </a:lnTo>
                <a:close/>
              </a:path>
            </a:pathLst>
          </a:custGeom>
          <a:solidFill>
            <a:srgbClr val="C6CE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208667" y="2377566"/>
            <a:ext cx="391160" cy="391160"/>
          </a:xfrm>
          <a:custGeom>
            <a:avLst/>
            <a:gdLst/>
            <a:ahLst/>
            <a:cxnLst/>
            <a:rect l="l" t="t" r="r" b="b"/>
            <a:pathLst>
              <a:path w="391160" h="391160">
                <a:moveTo>
                  <a:pt x="390906" y="390905"/>
                </a:moveTo>
                <a:lnTo>
                  <a:pt x="390906" y="0"/>
                </a:lnTo>
                <a:lnTo>
                  <a:pt x="0" y="0"/>
                </a:lnTo>
                <a:lnTo>
                  <a:pt x="0" y="390905"/>
                </a:lnTo>
                <a:lnTo>
                  <a:pt x="4572" y="390905"/>
                </a:lnTo>
                <a:lnTo>
                  <a:pt x="4571" y="9905"/>
                </a:lnTo>
                <a:lnTo>
                  <a:pt x="9906" y="4571"/>
                </a:lnTo>
                <a:lnTo>
                  <a:pt x="9906" y="9905"/>
                </a:lnTo>
                <a:lnTo>
                  <a:pt x="381000" y="9905"/>
                </a:lnTo>
                <a:lnTo>
                  <a:pt x="381000" y="4571"/>
                </a:lnTo>
                <a:lnTo>
                  <a:pt x="385572" y="9905"/>
                </a:lnTo>
                <a:lnTo>
                  <a:pt x="385572" y="390905"/>
                </a:lnTo>
                <a:lnTo>
                  <a:pt x="390906" y="390905"/>
                </a:lnTo>
                <a:close/>
              </a:path>
              <a:path w="391160" h="391160">
                <a:moveTo>
                  <a:pt x="9906" y="9905"/>
                </a:moveTo>
                <a:lnTo>
                  <a:pt x="9906" y="4571"/>
                </a:lnTo>
                <a:lnTo>
                  <a:pt x="4571" y="9905"/>
                </a:lnTo>
                <a:lnTo>
                  <a:pt x="9906" y="9905"/>
                </a:lnTo>
                <a:close/>
              </a:path>
              <a:path w="391160" h="391160">
                <a:moveTo>
                  <a:pt x="9906" y="380999"/>
                </a:moveTo>
                <a:lnTo>
                  <a:pt x="9906" y="9905"/>
                </a:lnTo>
                <a:lnTo>
                  <a:pt x="4571" y="9905"/>
                </a:lnTo>
                <a:lnTo>
                  <a:pt x="4572" y="380999"/>
                </a:lnTo>
                <a:lnTo>
                  <a:pt x="9906" y="380999"/>
                </a:lnTo>
                <a:close/>
              </a:path>
              <a:path w="391160" h="391160">
                <a:moveTo>
                  <a:pt x="385572" y="380999"/>
                </a:moveTo>
                <a:lnTo>
                  <a:pt x="4572" y="380999"/>
                </a:lnTo>
                <a:lnTo>
                  <a:pt x="9906" y="385571"/>
                </a:lnTo>
                <a:lnTo>
                  <a:pt x="9906" y="390905"/>
                </a:lnTo>
                <a:lnTo>
                  <a:pt x="381000" y="390905"/>
                </a:lnTo>
                <a:lnTo>
                  <a:pt x="381000" y="385571"/>
                </a:lnTo>
                <a:lnTo>
                  <a:pt x="385572" y="380999"/>
                </a:lnTo>
                <a:close/>
              </a:path>
              <a:path w="391160" h="391160">
                <a:moveTo>
                  <a:pt x="9906" y="390905"/>
                </a:moveTo>
                <a:lnTo>
                  <a:pt x="9906" y="385571"/>
                </a:lnTo>
                <a:lnTo>
                  <a:pt x="4572" y="380999"/>
                </a:lnTo>
                <a:lnTo>
                  <a:pt x="4572" y="390905"/>
                </a:lnTo>
                <a:lnTo>
                  <a:pt x="9906" y="390905"/>
                </a:lnTo>
                <a:close/>
              </a:path>
              <a:path w="391160" h="391160">
                <a:moveTo>
                  <a:pt x="385572" y="9905"/>
                </a:moveTo>
                <a:lnTo>
                  <a:pt x="381000" y="4571"/>
                </a:lnTo>
                <a:lnTo>
                  <a:pt x="381000" y="9905"/>
                </a:lnTo>
                <a:lnTo>
                  <a:pt x="385572" y="9905"/>
                </a:lnTo>
                <a:close/>
              </a:path>
              <a:path w="391160" h="391160">
                <a:moveTo>
                  <a:pt x="385572" y="380999"/>
                </a:moveTo>
                <a:lnTo>
                  <a:pt x="385572" y="9905"/>
                </a:lnTo>
                <a:lnTo>
                  <a:pt x="381000" y="9905"/>
                </a:lnTo>
                <a:lnTo>
                  <a:pt x="381000" y="380999"/>
                </a:lnTo>
                <a:lnTo>
                  <a:pt x="385572" y="380999"/>
                </a:lnTo>
                <a:close/>
              </a:path>
              <a:path w="391160" h="391160">
                <a:moveTo>
                  <a:pt x="385572" y="390905"/>
                </a:moveTo>
                <a:lnTo>
                  <a:pt x="385572" y="380999"/>
                </a:lnTo>
                <a:lnTo>
                  <a:pt x="381000" y="385571"/>
                </a:lnTo>
                <a:lnTo>
                  <a:pt x="381000" y="390905"/>
                </a:lnTo>
                <a:lnTo>
                  <a:pt x="385572" y="3909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2070239" y="2399156"/>
            <a:ext cx="152400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6364">
              <a:lnSpc>
                <a:spcPct val="100000"/>
              </a:lnSpc>
              <a:spcBef>
                <a:spcPts val="95"/>
              </a:spcBef>
              <a:tabLst>
                <a:tab pos="507365" algn="l"/>
                <a:tab pos="888365" algn="l"/>
                <a:tab pos="1269365" algn="l"/>
              </a:tabLst>
            </a:pPr>
            <a:r>
              <a:rPr sz="2000" b="1" spc="-5" dirty="0">
                <a:latin typeface="Times New Roman"/>
                <a:cs typeface="Times New Roman"/>
              </a:rPr>
              <a:t>0	1	2	3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1616345" y="2406769"/>
            <a:ext cx="16700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latin typeface="Times New Roman"/>
                <a:cs typeface="Times New Roman"/>
              </a:rPr>
              <a:t>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7632827" y="2382138"/>
            <a:ext cx="432434" cy="381000"/>
          </a:xfrm>
          <a:custGeom>
            <a:avLst/>
            <a:gdLst/>
            <a:ahLst/>
            <a:cxnLst/>
            <a:rect l="l" t="t" r="r" b="b"/>
            <a:pathLst>
              <a:path w="432434" h="381000">
                <a:moveTo>
                  <a:pt x="0" y="0"/>
                </a:moveTo>
                <a:lnTo>
                  <a:pt x="0" y="381000"/>
                </a:lnTo>
                <a:lnTo>
                  <a:pt x="432053" y="381000"/>
                </a:lnTo>
                <a:lnTo>
                  <a:pt x="432053" y="0"/>
                </a:lnTo>
                <a:lnTo>
                  <a:pt x="0" y="0"/>
                </a:lnTo>
                <a:close/>
              </a:path>
            </a:pathLst>
          </a:custGeom>
          <a:solidFill>
            <a:srgbClr val="C6CE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628267" y="2377566"/>
            <a:ext cx="441325" cy="391160"/>
          </a:xfrm>
          <a:custGeom>
            <a:avLst/>
            <a:gdLst/>
            <a:ahLst/>
            <a:cxnLst/>
            <a:rect l="l" t="t" r="r" b="b"/>
            <a:pathLst>
              <a:path w="441325" h="391160">
                <a:moveTo>
                  <a:pt x="441198" y="390905"/>
                </a:moveTo>
                <a:lnTo>
                  <a:pt x="441198" y="0"/>
                </a:lnTo>
                <a:lnTo>
                  <a:pt x="0" y="0"/>
                </a:lnTo>
                <a:lnTo>
                  <a:pt x="0" y="390905"/>
                </a:lnTo>
                <a:lnTo>
                  <a:pt x="4559" y="390905"/>
                </a:lnTo>
                <a:lnTo>
                  <a:pt x="4559" y="9905"/>
                </a:lnTo>
                <a:lnTo>
                  <a:pt x="9906" y="4571"/>
                </a:lnTo>
                <a:lnTo>
                  <a:pt x="9906" y="9905"/>
                </a:lnTo>
                <a:lnTo>
                  <a:pt x="432054" y="9905"/>
                </a:lnTo>
                <a:lnTo>
                  <a:pt x="432054" y="4571"/>
                </a:lnTo>
                <a:lnTo>
                  <a:pt x="436625" y="9905"/>
                </a:lnTo>
                <a:lnTo>
                  <a:pt x="436625" y="390905"/>
                </a:lnTo>
                <a:lnTo>
                  <a:pt x="441198" y="390905"/>
                </a:lnTo>
                <a:close/>
              </a:path>
              <a:path w="441325" h="391160">
                <a:moveTo>
                  <a:pt x="9906" y="9905"/>
                </a:moveTo>
                <a:lnTo>
                  <a:pt x="9906" y="4571"/>
                </a:lnTo>
                <a:lnTo>
                  <a:pt x="4559" y="9905"/>
                </a:lnTo>
                <a:lnTo>
                  <a:pt x="9906" y="9905"/>
                </a:lnTo>
                <a:close/>
              </a:path>
              <a:path w="441325" h="391160">
                <a:moveTo>
                  <a:pt x="9906" y="380999"/>
                </a:moveTo>
                <a:lnTo>
                  <a:pt x="9906" y="9905"/>
                </a:lnTo>
                <a:lnTo>
                  <a:pt x="4559" y="9905"/>
                </a:lnTo>
                <a:lnTo>
                  <a:pt x="4559" y="380999"/>
                </a:lnTo>
                <a:lnTo>
                  <a:pt x="9906" y="380999"/>
                </a:lnTo>
                <a:close/>
              </a:path>
              <a:path w="441325" h="391160">
                <a:moveTo>
                  <a:pt x="436625" y="380999"/>
                </a:moveTo>
                <a:lnTo>
                  <a:pt x="4559" y="380999"/>
                </a:lnTo>
                <a:lnTo>
                  <a:pt x="9906" y="385571"/>
                </a:lnTo>
                <a:lnTo>
                  <a:pt x="9906" y="390905"/>
                </a:lnTo>
                <a:lnTo>
                  <a:pt x="432054" y="390905"/>
                </a:lnTo>
                <a:lnTo>
                  <a:pt x="432054" y="385571"/>
                </a:lnTo>
                <a:lnTo>
                  <a:pt x="436625" y="380999"/>
                </a:lnTo>
                <a:close/>
              </a:path>
              <a:path w="441325" h="391160">
                <a:moveTo>
                  <a:pt x="9906" y="390905"/>
                </a:moveTo>
                <a:lnTo>
                  <a:pt x="9906" y="385571"/>
                </a:lnTo>
                <a:lnTo>
                  <a:pt x="4559" y="380999"/>
                </a:lnTo>
                <a:lnTo>
                  <a:pt x="4559" y="390905"/>
                </a:lnTo>
                <a:lnTo>
                  <a:pt x="9906" y="390905"/>
                </a:lnTo>
                <a:close/>
              </a:path>
              <a:path w="441325" h="391160">
                <a:moveTo>
                  <a:pt x="436625" y="9905"/>
                </a:moveTo>
                <a:lnTo>
                  <a:pt x="432054" y="4571"/>
                </a:lnTo>
                <a:lnTo>
                  <a:pt x="432054" y="9905"/>
                </a:lnTo>
                <a:lnTo>
                  <a:pt x="436625" y="9905"/>
                </a:lnTo>
                <a:close/>
              </a:path>
              <a:path w="441325" h="391160">
                <a:moveTo>
                  <a:pt x="436625" y="380999"/>
                </a:moveTo>
                <a:lnTo>
                  <a:pt x="436625" y="9905"/>
                </a:lnTo>
                <a:lnTo>
                  <a:pt x="432054" y="9905"/>
                </a:lnTo>
                <a:lnTo>
                  <a:pt x="432054" y="380999"/>
                </a:lnTo>
                <a:lnTo>
                  <a:pt x="436625" y="380999"/>
                </a:lnTo>
                <a:close/>
              </a:path>
              <a:path w="441325" h="391160">
                <a:moveTo>
                  <a:pt x="436625" y="390905"/>
                </a:moveTo>
                <a:lnTo>
                  <a:pt x="436625" y="380999"/>
                </a:lnTo>
                <a:lnTo>
                  <a:pt x="432054" y="385571"/>
                </a:lnTo>
                <a:lnTo>
                  <a:pt x="432054" y="390905"/>
                </a:lnTo>
                <a:lnTo>
                  <a:pt x="436625" y="3909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8064893" y="2382138"/>
            <a:ext cx="432434" cy="381000"/>
          </a:xfrm>
          <a:custGeom>
            <a:avLst/>
            <a:gdLst/>
            <a:ahLst/>
            <a:cxnLst/>
            <a:rect l="l" t="t" r="r" b="b"/>
            <a:pathLst>
              <a:path w="432434" h="381000">
                <a:moveTo>
                  <a:pt x="0" y="0"/>
                </a:moveTo>
                <a:lnTo>
                  <a:pt x="0" y="381000"/>
                </a:lnTo>
                <a:lnTo>
                  <a:pt x="432053" y="381000"/>
                </a:lnTo>
                <a:lnTo>
                  <a:pt x="432053" y="0"/>
                </a:lnTo>
                <a:lnTo>
                  <a:pt x="0" y="0"/>
                </a:lnTo>
                <a:close/>
              </a:path>
            </a:pathLst>
          </a:custGeom>
          <a:solidFill>
            <a:srgbClr val="C6CE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8060321" y="2377566"/>
            <a:ext cx="441325" cy="391160"/>
          </a:xfrm>
          <a:custGeom>
            <a:avLst/>
            <a:gdLst/>
            <a:ahLst/>
            <a:cxnLst/>
            <a:rect l="l" t="t" r="r" b="b"/>
            <a:pathLst>
              <a:path w="441325" h="391160">
                <a:moveTo>
                  <a:pt x="441198" y="390905"/>
                </a:moveTo>
                <a:lnTo>
                  <a:pt x="441198" y="0"/>
                </a:lnTo>
                <a:lnTo>
                  <a:pt x="0" y="0"/>
                </a:lnTo>
                <a:lnTo>
                  <a:pt x="0" y="390905"/>
                </a:lnTo>
                <a:lnTo>
                  <a:pt x="4571" y="390905"/>
                </a:lnTo>
                <a:lnTo>
                  <a:pt x="4571" y="9905"/>
                </a:lnTo>
                <a:lnTo>
                  <a:pt x="9143" y="4571"/>
                </a:lnTo>
                <a:lnTo>
                  <a:pt x="9143" y="9905"/>
                </a:lnTo>
                <a:lnTo>
                  <a:pt x="432041" y="9905"/>
                </a:lnTo>
                <a:lnTo>
                  <a:pt x="432041" y="4571"/>
                </a:lnTo>
                <a:lnTo>
                  <a:pt x="436625" y="9905"/>
                </a:lnTo>
                <a:lnTo>
                  <a:pt x="436625" y="390905"/>
                </a:lnTo>
                <a:lnTo>
                  <a:pt x="441198" y="390905"/>
                </a:lnTo>
                <a:close/>
              </a:path>
              <a:path w="441325" h="391160">
                <a:moveTo>
                  <a:pt x="9143" y="9905"/>
                </a:moveTo>
                <a:lnTo>
                  <a:pt x="9143" y="4571"/>
                </a:lnTo>
                <a:lnTo>
                  <a:pt x="4571" y="9905"/>
                </a:lnTo>
                <a:lnTo>
                  <a:pt x="9143" y="9905"/>
                </a:lnTo>
                <a:close/>
              </a:path>
              <a:path w="441325" h="391160">
                <a:moveTo>
                  <a:pt x="9143" y="380999"/>
                </a:moveTo>
                <a:lnTo>
                  <a:pt x="9143" y="9905"/>
                </a:lnTo>
                <a:lnTo>
                  <a:pt x="4571" y="9905"/>
                </a:lnTo>
                <a:lnTo>
                  <a:pt x="4571" y="380999"/>
                </a:lnTo>
                <a:lnTo>
                  <a:pt x="9143" y="380999"/>
                </a:lnTo>
                <a:close/>
              </a:path>
              <a:path w="441325" h="391160">
                <a:moveTo>
                  <a:pt x="436625" y="380999"/>
                </a:moveTo>
                <a:lnTo>
                  <a:pt x="4571" y="380999"/>
                </a:lnTo>
                <a:lnTo>
                  <a:pt x="9143" y="385571"/>
                </a:lnTo>
                <a:lnTo>
                  <a:pt x="9143" y="390905"/>
                </a:lnTo>
                <a:lnTo>
                  <a:pt x="432041" y="390905"/>
                </a:lnTo>
                <a:lnTo>
                  <a:pt x="432041" y="385571"/>
                </a:lnTo>
                <a:lnTo>
                  <a:pt x="436625" y="380999"/>
                </a:lnTo>
                <a:close/>
              </a:path>
              <a:path w="441325" h="391160">
                <a:moveTo>
                  <a:pt x="9143" y="390905"/>
                </a:moveTo>
                <a:lnTo>
                  <a:pt x="9143" y="385571"/>
                </a:lnTo>
                <a:lnTo>
                  <a:pt x="4571" y="380999"/>
                </a:lnTo>
                <a:lnTo>
                  <a:pt x="4571" y="390905"/>
                </a:lnTo>
                <a:lnTo>
                  <a:pt x="9143" y="390905"/>
                </a:lnTo>
                <a:close/>
              </a:path>
              <a:path w="441325" h="391160">
                <a:moveTo>
                  <a:pt x="436625" y="9905"/>
                </a:moveTo>
                <a:lnTo>
                  <a:pt x="432041" y="4571"/>
                </a:lnTo>
                <a:lnTo>
                  <a:pt x="432041" y="9905"/>
                </a:lnTo>
                <a:lnTo>
                  <a:pt x="436625" y="9905"/>
                </a:lnTo>
                <a:close/>
              </a:path>
              <a:path w="441325" h="391160">
                <a:moveTo>
                  <a:pt x="436625" y="380999"/>
                </a:moveTo>
                <a:lnTo>
                  <a:pt x="436625" y="9905"/>
                </a:lnTo>
                <a:lnTo>
                  <a:pt x="432041" y="9905"/>
                </a:lnTo>
                <a:lnTo>
                  <a:pt x="432041" y="380999"/>
                </a:lnTo>
                <a:lnTo>
                  <a:pt x="436625" y="380999"/>
                </a:lnTo>
                <a:close/>
              </a:path>
              <a:path w="441325" h="391160">
                <a:moveTo>
                  <a:pt x="436625" y="390905"/>
                </a:moveTo>
                <a:lnTo>
                  <a:pt x="436625" y="380999"/>
                </a:lnTo>
                <a:lnTo>
                  <a:pt x="432041" y="385571"/>
                </a:lnTo>
                <a:lnTo>
                  <a:pt x="432041" y="390905"/>
                </a:lnTo>
                <a:lnTo>
                  <a:pt x="436625" y="3909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8496948" y="2382138"/>
            <a:ext cx="431800" cy="381000"/>
          </a:xfrm>
          <a:custGeom>
            <a:avLst/>
            <a:gdLst/>
            <a:ahLst/>
            <a:cxnLst/>
            <a:rect l="l" t="t" r="r" b="b"/>
            <a:pathLst>
              <a:path w="431800" h="381000">
                <a:moveTo>
                  <a:pt x="0" y="0"/>
                </a:moveTo>
                <a:lnTo>
                  <a:pt x="0" y="381000"/>
                </a:lnTo>
                <a:lnTo>
                  <a:pt x="431292" y="381000"/>
                </a:lnTo>
                <a:lnTo>
                  <a:pt x="431292" y="0"/>
                </a:lnTo>
                <a:lnTo>
                  <a:pt x="0" y="0"/>
                </a:lnTo>
                <a:close/>
              </a:path>
            </a:pathLst>
          </a:custGeom>
          <a:solidFill>
            <a:srgbClr val="C6CE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8492363" y="2377566"/>
            <a:ext cx="441325" cy="391160"/>
          </a:xfrm>
          <a:custGeom>
            <a:avLst/>
            <a:gdLst/>
            <a:ahLst/>
            <a:cxnLst/>
            <a:rect l="l" t="t" r="r" b="b"/>
            <a:pathLst>
              <a:path w="441325" h="391160">
                <a:moveTo>
                  <a:pt x="441198" y="390906"/>
                </a:moveTo>
                <a:lnTo>
                  <a:pt x="441198" y="0"/>
                </a:lnTo>
                <a:lnTo>
                  <a:pt x="0" y="0"/>
                </a:lnTo>
                <a:lnTo>
                  <a:pt x="0" y="390906"/>
                </a:lnTo>
                <a:lnTo>
                  <a:pt x="4584" y="390906"/>
                </a:lnTo>
                <a:lnTo>
                  <a:pt x="4584" y="9906"/>
                </a:lnTo>
                <a:lnTo>
                  <a:pt x="9156" y="4572"/>
                </a:lnTo>
                <a:lnTo>
                  <a:pt x="9156" y="9906"/>
                </a:lnTo>
                <a:lnTo>
                  <a:pt x="431304" y="9906"/>
                </a:lnTo>
                <a:lnTo>
                  <a:pt x="431304" y="4571"/>
                </a:lnTo>
                <a:lnTo>
                  <a:pt x="435863" y="9906"/>
                </a:lnTo>
                <a:lnTo>
                  <a:pt x="435863" y="390906"/>
                </a:lnTo>
                <a:lnTo>
                  <a:pt x="441198" y="390906"/>
                </a:lnTo>
                <a:close/>
              </a:path>
              <a:path w="441325" h="391160">
                <a:moveTo>
                  <a:pt x="9156" y="9906"/>
                </a:moveTo>
                <a:lnTo>
                  <a:pt x="9156" y="4572"/>
                </a:lnTo>
                <a:lnTo>
                  <a:pt x="4584" y="9906"/>
                </a:lnTo>
                <a:lnTo>
                  <a:pt x="9156" y="9906"/>
                </a:lnTo>
                <a:close/>
              </a:path>
              <a:path w="441325" h="391160">
                <a:moveTo>
                  <a:pt x="9156" y="381000"/>
                </a:moveTo>
                <a:lnTo>
                  <a:pt x="9156" y="9906"/>
                </a:lnTo>
                <a:lnTo>
                  <a:pt x="4584" y="9906"/>
                </a:lnTo>
                <a:lnTo>
                  <a:pt x="4584" y="381000"/>
                </a:lnTo>
                <a:lnTo>
                  <a:pt x="9156" y="381000"/>
                </a:lnTo>
                <a:close/>
              </a:path>
              <a:path w="441325" h="391160">
                <a:moveTo>
                  <a:pt x="435863" y="381000"/>
                </a:moveTo>
                <a:lnTo>
                  <a:pt x="4584" y="381000"/>
                </a:lnTo>
                <a:lnTo>
                  <a:pt x="9156" y="385572"/>
                </a:lnTo>
                <a:lnTo>
                  <a:pt x="9156" y="390906"/>
                </a:lnTo>
                <a:lnTo>
                  <a:pt x="431304" y="390906"/>
                </a:lnTo>
                <a:lnTo>
                  <a:pt x="431304" y="385571"/>
                </a:lnTo>
                <a:lnTo>
                  <a:pt x="435863" y="381000"/>
                </a:lnTo>
                <a:close/>
              </a:path>
              <a:path w="441325" h="391160">
                <a:moveTo>
                  <a:pt x="9156" y="390906"/>
                </a:moveTo>
                <a:lnTo>
                  <a:pt x="9156" y="385572"/>
                </a:lnTo>
                <a:lnTo>
                  <a:pt x="4584" y="381000"/>
                </a:lnTo>
                <a:lnTo>
                  <a:pt x="4584" y="390906"/>
                </a:lnTo>
                <a:lnTo>
                  <a:pt x="9156" y="390906"/>
                </a:lnTo>
                <a:close/>
              </a:path>
              <a:path w="441325" h="391160">
                <a:moveTo>
                  <a:pt x="435863" y="9906"/>
                </a:moveTo>
                <a:lnTo>
                  <a:pt x="431304" y="4571"/>
                </a:lnTo>
                <a:lnTo>
                  <a:pt x="431304" y="9906"/>
                </a:lnTo>
                <a:lnTo>
                  <a:pt x="435863" y="9906"/>
                </a:lnTo>
                <a:close/>
              </a:path>
              <a:path w="441325" h="391160">
                <a:moveTo>
                  <a:pt x="435863" y="381000"/>
                </a:moveTo>
                <a:lnTo>
                  <a:pt x="435863" y="9906"/>
                </a:lnTo>
                <a:lnTo>
                  <a:pt x="431304" y="9906"/>
                </a:lnTo>
                <a:lnTo>
                  <a:pt x="431304" y="381000"/>
                </a:lnTo>
                <a:lnTo>
                  <a:pt x="435863" y="381000"/>
                </a:lnTo>
                <a:close/>
              </a:path>
              <a:path w="441325" h="391160">
                <a:moveTo>
                  <a:pt x="435863" y="390906"/>
                </a:moveTo>
                <a:lnTo>
                  <a:pt x="435863" y="381000"/>
                </a:lnTo>
                <a:lnTo>
                  <a:pt x="431304" y="385571"/>
                </a:lnTo>
                <a:lnTo>
                  <a:pt x="431304" y="390906"/>
                </a:lnTo>
                <a:lnTo>
                  <a:pt x="435863" y="3909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7632827" y="2399156"/>
            <a:ext cx="129603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765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latin typeface="Times New Roman"/>
                <a:cs typeface="Times New Roman"/>
              </a:rPr>
              <a:t>253 254</a:t>
            </a:r>
            <a:r>
              <a:rPr sz="2000" b="1" spc="-260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255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3889382" y="2330569"/>
            <a:ext cx="355600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697865" algn="l"/>
                <a:tab pos="1383665" algn="l"/>
                <a:tab pos="2069464" algn="l"/>
                <a:tab pos="2755265" algn="l"/>
                <a:tab pos="3288665" algn="l"/>
              </a:tabLst>
            </a:pPr>
            <a:r>
              <a:rPr sz="2000" b="1" spc="-5" dirty="0">
                <a:latin typeface="Times New Roman"/>
                <a:cs typeface="Times New Roman"/>
              </a:rPr>
              <a:t>…	…	…	…	…	…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1616325" y="5759565"/>
            <a:ext cx="19494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latin typeface="Times New Roman"/>
                <a:cs typeface="Times New Roman"/>
              </a:rPr>
              <a:t>T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5423039" y="5658739"/>
            <a:ext cx="413384" cy="397510"/>
          </a:xfrm>
          <a:custGeom>
            <a:avLst/>
            <a:gdLst/>
            <a:ahLst/>
            <a:cxnLst/>
            <a:rect l="l" t="t" r="r" b="b"/>
            <a:pathLst>
              <a:path w="413385" h="397510">
                <a:moveTo>
                  <a:pt x="0" y="0"/>
                </a:moveTo>
                <a:lnTo>
                  <a:pt x="0" y="397001"/>
                </a:lnTo>
                <a:lnTo>
                  <a:pt x="413003" y="397001"/>
                </a:lnTo>
                <a:lnTo>
                  <a:pt x="413003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 txBox="1"/>
          <p:nvPr/>
        </p:nvSpPr>
        <p:spPr>
          <a:xfrm>
            <a:off x="5489581" y="5683377"/>
            <a:ext cx="27940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latin typeface="Times New Roman"/>
                <a:cs typeface="Times New Roman"/>
              </a:rPr>
              <a:t>…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8318627" y="5658739"/>
            <a:ext cx="413384" cy="397510"/>
          </a:xfrm>
          <a:custGeom>
            <a:avLst/>
            <a:gdLst/>
            <a:ahLst/>
            <a:cxnLst/>
            <a:rect l="l" t="t" r="r" b="b"/>
            <a:pathLst>
              <a:path w="413384" h="397510">
                <a:moveTo>
                  <a:pt x="0" y="0"/>
                </a:moveTo>
                <a:lnTo>
                  <a:pt x="0" y="397001"/>
                </a:lnTo>
                <a:lnTo>
                  <a:pt x="413003" y="397001"/>
                </a:lnTo>
                <a:lnTo>
                  <a:pt x="413003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 txBox="1"/>
          <p:nvPr/>
        </p:nvSpPr>
        <p:spPr>
          <a:xfrm>
            <a:off x="8385181" y="5683377"/>
            <a:ext cx="27940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latin typeface="Times New Roman"/>
                <a:cs typeface="Times New Roman"/>
              </a:rPr>
              <a:t>…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4584839" y="5734939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0" y="0"/>
                </a:moveTo>
                <a:lnTo>
                  <a:pt x="0" y="381000"/>
                </a:lnTo>
                <a:lnTo>
                  <a:pt x="381000" y="381000"/>
                </a:lnTo>
                <a:lnTo>
                  <a:pt x="381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4580267" y="5730366"/>
            <a:ext cx="391160" cy="391160"/>
          </a:xfrm>
          <a:custGeom>
            <a:avLst/>
            <a:gdLst/>
            <a:ahLst/>
            <a:cxnLst/>
            <a:rect l="l" t="t" r="r" b="b"/>
            <a:pathLst>
              <a:path w="391160" h="391160">
                <a:moveTo>
                  <a:pt x="390906" y="390905"/>
                </a:moveTo>
                <a:lnTo>
                  <a:pt x="390906" y="0"/>
                </a:lnTo>
                <a:lnTo>
                  <a:pt x="0" y="0"/>
                </a:lnTo>
                <a:lnTo>
                  <a:pt x="0" y="390905"/>
                </a:lnTo>
                <a:lnTo>
                  <a:pt x="4572" y="390905"/>
                </a:lnTo>
                <a:lnTo>
                  <a:pt x="4572" y="9905"/>
                </a:lnTo>
                <a:lnTo>
                  <a:pt x="9905" y="4572"/>
                </a:lnTo>
                <a:lnTo>
                  <a:pt x="9905" y="9905"/>
                </a:lnTo>
                <a:lnTo>
                  <a:pt x="381000" y="9905"/>
                </a:lnTo>
                <a:lnTo>
                  <a:pt x="381000" y="4572"/>
                </a:lnTo>
                <a:lnTo>
                  <a:pt x="385572" y="9905"/>
                </a:lnTo>
                <a:lnTo>
                  <a:pt x="385572" y="390905"/>
                </a:lnTo>
                <a:lnTo>
                  <a:pt x="390906" y="390905"/>
                </a:lnTo>
                <a:close/>
              </a:path>
              <a:path w="391160" h="391160">
                <a:moveTo>
                  <a:pt x="9905" y="9905"/>
                </a:moveTo>
                <a:lnTo>
                  <a:pt x="9905" y="4572"/>
                </a:lnTo>
                <a:lnTo>
                  <a:pt x="4572" y="9905"/>
                </a:lnTo>
                <a:lnTo>
                  <a:pt x="9905" y="9905"/>
                </a:lnTo>
                <a:close/>
              </a:path>
              <a:path w="391160" h="391160">
                <a:moveTo>
                  <a:pt x="9905" y="381000"/>
                </a:moveTo>
                <a:lnTo>
                  <a:pt x="9905" y="9905"/>
                </a:lnTo>
                <a:lnTo>
                  <a:pt x="4572" y="9905"/>
                </a:lnTo>
                <a:lnTo>
                  <a:pt x="4572" y="381000"/>
                </a:lnTo>
                <a:lnTo>
                  <a:pt x="9905" y="381000"/>
                </a:lnTo>
                <a:close/>
              </a:path>
              <a:path w="391160" h="391160">
                <a:moveTo>
                  <a:pt x="385572" y="381000"/>
                </a:moveTo>
                <a:lnTo>
                  <a:pt x="4572" y="381000"/>
                </a:lnTo>
                <a:lnTo>
                  <a:pt x="9905" y="385572"/>
                </a:lnTo>
                <a:lnTo>
                  <a:pt x="9905" y="390905"/>
                </a:lnTo>
                <a:lnTo>
                  <a:pt x="381000" y="390905"/>
                </a:lnTo>
                <a:lnTo>
                  <a:pt x="381000" y="385572"/>
                </a:lnTo>
                <a:lnTo>
                  <a:pt x="385572" y="381000"/>
                </a:lnTo>
                <a:close/>
              </a:path>
              <a:path w="391160" h="391160">
                <a:moveTo>
                  <a:pt x="9905" y="390905"/>
                </a:moveTo>
                <a:lnTo>
                  <a:pt x="9905" y="385572"/>
                </a:lnTo>
                <a:lnTo>
                  <a:pt x="4572" y="381000"/>
                </a:lnTo>
                <a:lnTo>
                  <a:pt x="4572" y="390905"/>
                </a:lnTo>
                <a:lnTo>
                  <a:pt x="9905" y="390905"/>
                </a:lnTo>
                <a:close/>
              </a:path>
              <a:path w="391160" h="391160">
                <a:moveTo>
                  <a:pt x="385572" y="9905"/>
                </a:moveTo>
                <a:lnTo>
                  <a:pt x="381000" y="4572"/>
                </a:lnTo>
                <a:lnTo>
                  <a:pt x="381000" y="9905"/>
                </a:lnTo>
                <a:lnTo>
                  <a:pt x="385572" y="9905"/>
                </a:lnTo>
                <a:close/>
              </a:path>
              <a:path w="391160" h="391160">
                <a:moveTo>
                  <a:pt x="385572" y="381000"/>
                </a:moveTo>
                <a:lnTo>
                  <a:pt x="385572" y="9905"/>
                </a:lnTo>
                <a:lnTo>
                  <a:pt x="381000" y="9905"/>
                </a:lnTo>
                <a:lnTo>
                  <a:pt x="381000" y="381000"/>
                </a:lnTo>
                <a:lnTo>
                  <a:pt x="385572" y="381000"/>
                </a:lnTo>
                <a:close/>
              </a:path>
              <a:path w="391160" h="391160">
                <a:moveTo>
                  <a:pt x="385572" y="390905"/>
                </a:moveTo>
                <a:lnTo>
                  <a:pt x="385572" y="381000"/>
                </a:lnTo>
                <a:lnTo>
                  <a:pt x="381000" y="385572"/>
                </a:lnTo>
                <a:lnTo>
                  <a:pt x="381000" y="390905"/>
                </a:lnTo>
                <a:lnTo>
                  <a:pt x="385572" y="3909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4203839" y="5734939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0" y="0"/>
                </a:moveTo>
                <a:lnTo>
                  <a:pt x="0" y="381000"/>
                </a:lnTo>
                <a:lnTo>
                  <a:pt x="381000" y="381000"/>
                </a:lnTo>
                <a:lnTo>
                  <a:pt x="381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4199267" y="5730366"/>
            <a:ext cx="391160" cy="391160"/>
          </a:xfrm>
          <a:custGeom>
            <a:avLst/>
            <a:gdLst/>
            <a:ahLst/>
            <a:cxnLst/>
            <a:rect l="l" t="t" r="r" b="b"/>
            <a:pathLst>
              <a:path w="391160" h="391160">
                <a:moveTo>
                  <a:pt x="390906" y="390905"/>
                </a:moveTo>
                <a:lnTo>
                  <a:pt x="390906" y="0"/>
                </a:lnTo>
                <a:lnTo>
                  <a:pt x="0" y="0"/>
                </a:lnTo>
                <a:lnTo>
                  <a:pt x="0" y="390905"/>
                </a:lnTo>
                <a:lnTo>
                  <a:pt x="4572" y="390905"/>
                </a:lnTo>
                <a:lnTo>
                  <a:pt x="4572" y="9905"/>
                </a:lnTo>
                <a:lnTo>
                  <a:pt x="9905" y="4572"/>
                </a:lnTo>
                <a:lnTo>
                  <a:pt x="9905" y="9905"/>
                </a:lnTo>
                <a:lnTo>
                  <a:pt x="381000" y="9905"/>
                </a:lnTo>
                <a:lnTo>
                  <a:pt x="381000" y="4572"/>
                </a:lnTo>
                <a:lnTo>
                  <a:pt x="385572" y="9905"/>
                </a:lnTo>
                <a:lnTo>
                  <a:pt x="385572" y="390905"/>
                </a:lnTo>
                <a:lnTo>
                  <a:pt x="390906" y="390905"/>
                </a:lnTo>
                <a:close/>
              </a:path>
              <a:path w="391160" h="391160">
                <a:moveTo>
                  <a:pt x="9905" y="9905"/>
                </a:moveTo>
                <a:lnTo>
                  <a:pt x="9905" y="4572"/>
                </a:lnTo>
                <a:lnTo>
                  <a:pt x="4572" y="9905"/>
                </a:lnTo>
                <a:lnTo>
                  <a:pt x="9905" y="9905"/>
                </a:lnTo>
                <a:close/>
              </a:path>
              <a:path w="391160" h="391160">
                <a:moveTo>
                  <a:pt x="9905" y="381000"/>
                </a:moveTo>
                <a:lnTo>
                  <a:pt x="9905" y="9905"/>
                </a:lnTo>
                <a:lnTo>
                  <a:pt x="4572" y="9905"/>
                </a:lnTo>
                <a:lnTo>
                  <a:pt x="4572" y="381000"/>
                </a:lnTo>
                <a:lnTo>
                  <a:pt x="9905" y="381000"/>
                </a:lnTo>
                <a:close/>
              </a:path>
              <a:path w="391160" h="391160">
                <a:moveTo>
                  <a:pt x="385572" y="381000"/>
                </a:moveTo>
                <a:lnTo>
                  <a:pt x="4572" y="381000"/>
                </a:lnTo>
                <a:lnTo>
                  <a:pt x="9905" y="385572"/>
                </a:lnTo>
                <a:lnTo>
                  <a:pt x="9905" y="390905"/>
                </a:lnTo>
                <a:lnTo>
                  <a:pt x="381000" y="390905"/>
                </a:lnTo>
                <a:lnTo>
                  <a:pt x="381000" y="385572"/>
                </a:lnTo>
                <a:lnTo>
                  <a:pt x="385572" y="381000"/>
                </a:lnTo>
                <a:close/>
              </a:path>
              <a:path w="391160" h="391160">
                <a:moveTo>
                  <a:pt x="9905" y="390905"/>
                </a:moveTo>
                <a:lnTo>
                  <a:pt x="9905" y="385572"/>
                </a:lnTo>
                <a:lnTo>
                  <a:pt x="4572" y="381000"/>
                </a:lnTo>
                <a:lnTo>
                  <a:pt x="4572" y="390905"/>
                </a:lnTo>
                <a:lnTo>
                  <a:pt x="9905" y="390905"/>
                </a:lnTo>
                <a:close/>
              </a:path>
              <a:path w="391160" h="391160">
                <a:moveTo>
                  <a:pt x="385572" y="9905"/>
                </a:moveTo>
                <a:lnTo>
                  <a:pt x="381000" y="4572"/>
                </a:lnTo>
                <a:lnTo>
                  <a:pt x="381000" y="9905"/>
                </a:lnTo>
                <a:lnTo>
                  <a:pt x="385572" y="9905"/>
                </a:lnTo>
                <a:close/>
              </a:path>
              <a:path w="391160" h="391160">
                <a:moveTo>
                  <a:pt x="385572" y="381000"/>
                </a:moveTo>
                <a:lnTo>
                  <a:pt x="385572" y="9905"/>
                </a:lnTo>
                <a:lnTo>
                  <a:pt x="381000" y="9905"/>
                </a:lnTo>
                <a:lnTo>
                  <a:pt x="381000" y="381000"/>
                </a:lnTo>
                <a:lnTo>
                  <a:pt x="385572" y="381000"/>
                </a:lnTo>
                <a:close/>
              </a:path>
              <a:path w="391160" h="391160">
                <a:moveTo>
                  <a:pt x="385572" y="390905"/>
                </a:moveTo>
                <a:lnTo>
                  <a:pt x="385572" y="381000"/>
                </a:lnTo>
                <a:lnTo>
                  <a:pt x="381000" y="385572"/>
                </a:lnTo>
                <a:lnTo>
                  <a:pt x="381000" y="390905"/>
                </a:lnTo>
                <a:lnTo>
                  <a:pt x="385572" y="3909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 txBox="1"/>
          <p:nvPr/>
        </p:nvSpPr>
        <p:spPr>
          <a:xfrm>
            <a:off x="3355981" y="5683377"/>
            <a:ext cx="27940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latin typeface="Times New Roman"/>
                <a:cs typeface="Times New Roman"/>
              </a:rPr>
              <a:t>…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2832239" y="5734939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0" y="0"/>
                </a:moveTo>
                <a:lnTo>
                  <a:pt x="0" y="381000"/>
                </a:lnTo>
                <a:lnTo>
                  <a:pt x="381000" y="381000"/>
                </a:lnTo>
                <a:lnTo>
                  <a:pt x="381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2827667" y="5730366"/>
            <a:ext cx="391160" cy="391160"/>
          </a:xfrm>
          <a:custGeom>
            <a:avLst/>
            <a:gdLst/>
            <a:ahLst/>
            <a:cxnLst/>
            <a:rect l="l" t="t" r="r" b="b"/>
            <a:pathLst>
              <a:path w="391160" h="391160">
                <a:moveTo>
                  <a:pt x="390906" y="390905"/>
                </a:moveTo>
                <a:lnTo>
                  <a:pt x="390906" y="0"/>
                </a:lnTo>
                <a:lnTo>
                  <a:pt x="0" y="0"/>
                </a:lnTo>
                <a:lnTo>
                  <a:pt x="0" y="390905"/>
                </a:lnTo>
                <a:lnTo>
                  <a:pt x="4571" y="390905"/>
                </a:lnTo>
                <a:lnTo>
                  <a:pt x="4571" y="9905"/>
                </a:lnTo>
                <a:lnTo>
                  <a:pt x="9906" y="4572"/>
                </a:lnTo>
                <a:lnTo>
                  <a:pt x="9906" y="9905"/>
                </a:lnTo>
                <a:lnTo>
                  <a:pt x="381000" y="9905"/>
                </a:lnTo>
                <a:lnTo>
                  <a:pt x="381000" y="4572"/>
                </a:lnTo>
                <a:lnTo>
                  <a:pt x="385571" y="9905"/>
                </a:lnTo>
                <a:lnTo>
                  <a:pt x="385571" y="390905"/>
                </a:lnTo>
                <a:lnTo>
                  <a:pt x="390906" y="390905"/>
                </a:lnTo>
                <a:close/>
              </a:path>
              <a:path w="391160" h="391160">
                <a:moveTo>
                  <a:pt x="9906" y="9905"/>
                </a:moveTo>
                <a:lnTo>
                  <a:pt x="9906" y="4572"/>
                </a:lnTo>
                <a:lnTo>
                  <a:pt x="4571" y="9905"/>
                </a:lnTo>
                <a:lnTo>
                  <a:pt x="9906" y="9905"/>
                </a:lnTo>
                <a:close/>
              </a:path>
              <a:path w="391160" h="391160">
                <a:moveTo>
                  <a:pt x="9906" y="381000"/>
                </a:moveTo>
                <a:lnTo>
                  <a:pt x="9906" y="9905"/>
                </a:lnTo>
                <a:lnTo>
                  <a:pt x="4571" y="9905"/>
                </a:lnTo>
                <a:lnTo>
                  <a:pt x="4571" y="381000"/>
                </a:lnTo>
                <a:lnTo>
                  <a:pt x="9906" y="381000"/>
                </a:lnTo>
                <a:close/>
              </a:path>
              <a:path w="391160" h="391160">
                <a:moveTo>
                  <a:pt x="385571" y="381000"/>
                </a:moveTo>
                <a:lnTo>
                  <a:pt x="4571" y="381000"/>
                </a:lnTo>
                <a:lnTo>
                  <a:pt x="9906" y="385572"/>
                </a:lnTo>
                <a:lnTo>
                  <a:pt x="9906" y="390905"/>
                </a:lnTo>
                <a:lnTo>
                  <a:pt x="381000" y="390905"/>
                </a:lnTo>
                <a:lnTo>
                  <a:pt x="381000" y="385572"/>
                </a:lnTo>
                <a:lnTo>
                  <a:pt x="385571" y="381000"/>
                </a:lnTo>
                <a:close/>
              </a:path>
              <a:path w="391160" h="391160">
                <a:moveTo>
                  <a:pt x="9906" y="390905"/>
                </a:moveTo>
                <a:lnTo>
                  <a:pt x="9906" y="385572"/>
                </a:lnTo>
                <a:lnTo>
                  <a:pt x="4571" y="381000"/>
                </a:lnTo>
                <a:lnTo>
                  <a:pt x="4571" y="390905"/>
                </a:lnTo>
                <a:lnTo>
                  <a:pt x="9906" y="390905"/>
                </a:lnTo>
                <a:close/>
              </a:path>
              <a:path w="391160" h="391160">
                <a:moveTo>
                  <a:pt x="385571" y="9905"/>
                </a:moveTo>
                <a:lnTo>
                  <a:pt x="381000" y="4572"/>
                </a:lnTo>
                <a:lnTo>
                  <a:pt x="381000" y="9905"/>
                </a:lnTo>
                <a:lnTo>
                  <a:pt x="385571" y="9905"/>
                </a:lnTo>
                <a:close/>
              </a:path>
              <a:path w="391160" h="391160">
                <a:moveTo>
                  <a:pt x="385571" y="381000"/>
                </a:moveTo>
                <a:lnTo>
                  <a:pt x="385571" y="9905"/>
                </a:lnTo>
                <a:lnTo>
                  <a:pt x="381000" y="9905"/>
                </a:lnTo>
                <a:lnTo>
                  <a:pt x="381000" y="381000"/>
                </a:lnTo>
                <a:lnTo>
                  <a:pt x="385571" y="381000"/>
                </a:lnTo>
                <a:close/>
              </a:path>
              <a:path w="391160" h="391160">
                <a:moveTo>
                  <a:pt x="385571" y="390905"/>
                </a:moveTo>
                <a:lnTo>
                  <a:pt x="385571" y="381000"/>
                </a:lnTo>
                <a:lnTo>
                  <a:pt x="381000" y="385572"/>
                </a:lnTo>
                <a:lnTo>
                  <a:pt x="381000" y="390905"/>
                </a:lnTo>
                <a:lnTo>
                  <a:pt x="385571" y="3909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2451239" y="5734939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0" y="0"/>
                </a:moveTo>
                <a:lnTo>
                  <a:pt x="0" y="381000"/>
                </a:lnTo>
                <a:lnTo>
                  <a:pt x="381000" y="381000"/>
                </a:lnTo>
                <a:lnTo>
                  <a:pt x="381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446667" y="5730366"/>
            <a:ext cx="391160" cy="391160"/>
          </a:xfrm>
          <a:custGeom>
            <a:avLst/>
            <a:gdLst/>
            <a:ahLst/>
            <a:cxnLst/>
            <a:rect l="l" t="t" r="r" b="b"/>
            <a:pathLst>
              <a:path w="391160" h="391160">
                <a:moveTo>
                  <a:pt x="390906" y="390905"/>
                </a:moveTo>
                <a:lnTo>
                  <a:pt x="390906" y="0"/>
                </a:lnTo>
                <a:lnTo>
                  <a:pt x="0" y="0"/>
                </a:lnTo>
                <a:lnTo>
                  <a:pt x="0" y="390905"/>
                </a:lnTo>
                <a:lnTo>
                  <a:pt x="4571" y="390905"/>
                </a:lnTo>
                <a:lnTo>
                  <a:pt x="4571" y="9905"/>
                </a:lnTo>
                <a:lnTo>
                  <a:pt x="9906" y="4572"/>
                </a:lnTo>
                <a:lnTo>
                  <a:pt x="9906" y="9905"/>
                </a:lnTo>
                <a:lnTo>
                  <a:pt x="381000" y="9905"/>
                </a:lnTo>
                <a:lnTo>
                  <a:pt x="381000" y="4572"/>
                </a:lnTo>
                <a:lnTo>
                  <a:pt x="385571" y="9905"/>
                </a:lnTo>
                <a:lnTo>
                  <a:pt x="385571" y="390905"/>
                </a:lnTo>
                <a:lnTo>
                  <a:pt x="390906" y="390905"/>
                </a:lnTo>
                <a:close/>
              </a:path>
              <a:path w="391160" h="391160">
                <a:moveTo>
                  <a:pt x="9906" y="9905"/>
                </a:moveTo>
                <a:lnTo>
                  <a:pt x="9906" y="4572"/>
                </a:lnTo>
                <a:lnTo>
                  <a:pt x="4571" y="9905"/>
                </a:lnTo>
                <a:lnTo>
                  <a:pt x="9906" y="9905"/>
                </a:lnTo>
                <a:close/>
              </a:path>
              <a:path w="391160" h="391160">
                <a:moveTo>
                  <a:pt x="9906" y="381000"/>
                </a:moveTo>
                <a:lnTo>
                  <a:pt x="9906" y="9905"/>
                </a:lnTo>
                <a:lnTo>
                  <a:pt x="4571" y="9905"/>
                </a:lnTo>
                <a:lnTo>
                  <a:pt x="4571" y="381000"/>
                </a:lnTo>
                <a:lnTo>
                  <a:pt x="9906" y="381000"/>
                </a:lnTo>
                <a:close/>
              </a:path>
              <a:path w="391160" h="391160">
                <a:moveTo>
                  <a:pt x="385571" y="381000"/>
                </a:moveTo>
                <a:lnTo>
                  <a:pt x="4571" y="381000"/>
                </a:lnTo>
                <a:lnTo>
                  <a:pt x="9906" y="385572"/>
                </a:lnTo>
                <a:lnTo>
                  <a:pt x="9906" y="390905"/>
                </a:lnTo>
                <a:lnTo>
                  <a:pt x="381000" y="390905"/>
                </a:lnTo>
                <a:lnTo>
                  <a:pt x="381000" y="385572"/>
                </a:lnTo>
                <a:lnTo>
                  <a:pt x="385571" y="381000"/>
                </a:lnTo>
                <a:close/>
              </a:path>
              <a:path w="391160" h="391160">
                <a:moveTo>
                  <a:pt x="9906" y="390905"/>
                </a:moveTo>
                <a:lnTo>
                  <a:pt x="9906" y="385572"/>
                </a:lnTo>
                <a:lnTo>
                  <a:pt x="4571" y="381000"/>
                </a:lnTo>
                <a:lnTo>
                  <a:pt x="4571" y="390905"/>
                </a:lnTo>
                <a:lnTo>
                  <a:pt x="9906" y="390905"/>
                </a:lnTo>
                <a:close/>
              </a:path>
              <a:path w="391160" h="391160">
                <a:moveTo>
                  <a:pt x="385571" y="9905"/>
                </a:moveTo>
                <a:lnTo>
                  <a:pt x="381000" y="4572"/>
                </a:lnTo>
                <a:lnTo>
                  <a:pt x="381000" y="9905"/>
                </a:lnTo>
                <a:lnTo>
                  <a:pt x="385571" y="9905"/>
                </a:lnTo>
                <a:close/>
              </a:path>
              <a:path w="391160" h="391160">
                <a:moveTo>
                  <a:pt x="385571" y="381000"/>
                </a:moveTo>
                <a:lnTo>
                  <a:pt x="385571" y="9905"/>
                </a:lnTo>
                <a:lnTo>
                  <a:pt x="381000" y="9905"/>
                </a:lnTo>
                <a:lnTo>
                  <a:pt x="381000" y="381000"/>
                </a:lnTo>
                <a:lnTo>
                  <a:pt x="385571" y="381000"/>
                </a:lnTo>
                <a:close/>
              </a:path>
              <a:path w="391160" h="391160">
                <a:moveTo>
                  <a:pt x="385571" y="390905"/>
                </a:moveTo>
                <a:lnTo>
                  <a:pt x="385571" y="381000"/>
                </a:lnTo>
                <a:lnTo>
                  <a:pt x="381000" y="385572"/>
                </a:lnTo>
                <a:lnTo>
                  <a:pt x="381000" y="390905"/>
                </a:lnTo>
                <a:lnTo>
                  <a:pt x="385571" y="3909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2070239" y="5734939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0" y="0"/>
                </a:moveTo>
                <a:lnTo>
                  <a:pt x="0" y="381000"/>
                </a:lnTo>
                <a:lnTo>
                  <a:pt x="381000" y="381000"/>
                </a:lnTo>
                <a:lnTo>
                  <a:pt x="381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2065667" y="5730366"/>
            <a:ext cx="391160" cy="391160"/>
          </a:xfrm>
          <a:custGeom>
            <a:avLst/>
            <a:gdLst/>
            <a:ahLst/>
            <a:cxnLst/>
            <a:rect l="l" t="t" r="r" b="b"/>
            <a:pathLst>
              <a:path w="391160" h="391160">
                <a:moveTo>
                  <a:pt x="390906" y="390905"/>
                </a:moveTo>
                <a:lnTo>
                  <a:pt x="390906" y="0"/>
                </a:lnTo>
                <a:lnTo>
                  <a:pt x="0" y="0"/>
                </a:lnTo>
                <a:lnTo>
                  <a:pt x="0" y="390905"/>
                </a:lnTo>
                <a:lnTo>
                  <a:pt x="4571" y="390905"/>
                </a:lnTo>
                <a:lnTo>
                  <a:pt x="4571" y="9905"/>
                </a:lnTo>
                <a:lnTo>
                  <a:pt x="9906" y="4572"/>
                </a:lnTo>
                <a:lnTo>
                  <a:pt x="9906" y="9905"/>
                </a:lnTo>
                <a:lnTo>
                  <a:pt x="381000" y="9905"/>
                </a:lnTo>
                <a:lnTo>
                  <a:pt x="381000" y="4572"/>
                </a:lnTo>
                <a:lnTo>
                  <a:pt x="385571" y="9905"/>
                </a:lnTo>
                <a:lnTo>
                  <a:pt x="385571" y="390905"/>
                </a:lnTo>
                <a:lnTo>
                  <a:pt x="390906" y="390905"/>
                </a:lnTo>
                <a:close/>
              </a:path>
              <a:path w="391160" h="391160">
                <a:moveTo>
                  <a:pt x="9906" y="9905"/>
                </a:moveTo>
                <a:lnTo>
                  <a:pt x="9906" y="4572"/>
                </a:lnTo>
                <a:lnTo>
                  <a:pt x="4571" y="9905"/>
                </a:lnTo>
                <a:lnTo>
                  <a:pt x="9906" y="9905"/>
                </a:lnTo>
                <a:close/>
              </a:path>
              <a:path w="391160" h="391160">
                <a:moveTo>
                  <a:pt x="9906" y="381000"/>
                </a:moveTo>
                <a:lnTo>
                  <a:pt x="9906" y="9905"/>
                </a:lnTo>
                <a:lnTo>
                  <a:pt x="4571" y="9905"/>
                </a:lnTo>
                <a:lnTo>
                  <a:pt x="4571" y="381000"/>
                </a:lnTo>
                <a:lnTo>
                  <a:pt x="9906" y="381000"/>
                </a:lnTo>
                <a:close/>
              </a:path>
              <a:path w="391160" h="391160">
                <a:moveTo>
                  <a:pt x="385571" y="381000"/>
                </a:moveTo>
                <a:lnTo>
                  <a:pt x="4571" y="381000"/>
                </a:lnTo>
                <a:lnTo>
                  <a:pt x="9906" y="385572"/>
                </a:lnTo>
                <a:lnTo>
                  <a:pt x="9906" y="390905"/>
                </a:lnTo>
                <a:lnTo>
                  <a:pt x="381000" y="390905"/>
                </a:lnTo>
                <a:lnTo>
                  <a:pt x="381000" y="385572"/>
                </a:lnTo>
                <a:lnTo>
                  <a:pt x="385571" y="381000"/>
                </a:lnTo>
                <a:close/>
              </a:path>
              <a:path w="391160" h="391160">
                <a:moveTo>
                  <a:pt x="9906" y="390905"/>
                </a:moveTo>
                <a:lnTo>
                  <a:pt x="9906" y="385572"/>
                </a:lnTo>
                <a:lnTo>
                  <a:pt x="4571" y="381000"/>
                </a:lnTo>
                <a:lnTo>
                  <a:pt x="4571" y="390905"/>
                </a:lnTo>
                <a:lnTo>
                  <a:pt x="9906" y="390905"/>
                </a:lnTo>
                <a:close/>
              </a:path>
              <a:path w="391160" h="391160">
                <a:moveTo>
                  <a:pt x="385571" y="9905"/>
                </a:moveTo>
                <a:lnTo>
                  <a:pt x="381000" y="4572"/>
                </a:lnTo>
                <a:lnTo>
                  <a:pt x="381000" y="9905"/>
                </a:lnTo>
                <a:lnTo>
                  <a:pt x="385571" y="9905"/>
                </a:lnTo>
                <a:close/>
              </a:path>
              <a:path w="391160" h="391160">
                <a:moveTo>
                  <a:pt x="385571" y="381000"/>
                </a:moveTo>
                <a:lnTo>
                  <a:pt x="385571" y="9905"/>
                </a:lnTo>
                <a:lnTo>
                  <a:pt x="381000" y="9905"/>
                </a:lnTo>
                <a:lnTo>
                  <a:pt x="381000" y="381000"/>
                </a:lnTo>
                <a:lnTo>
                  <a:pt x="385571" y="381000"/>
                </a:lnTo>
                <a:close/>
              </a:path>
              <a:path w="391160" h="391160">
                <a:moveTo>
                  <a:pt x="385571" y="390905"/>
                </a:moveTo>
                <a:lnTo>
                  <a:pt x="385571" y="381000"/>
                </a:lnTo>
                <a:lnTo>
                  <a:pt x="381000" y="385572"/>
                </a:lnTo>
                <a:lnTo>
                  <a:pt x="381000" y="390905"/>
                </a:lnTo>
                <a:lnTo>
                  <a:pt x="385571" y="3909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3822839" y="5734939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0" y="0"/>
                </a:moveTo>
                <a:lnTo>
                  <a:pt x="0" y="381000"/>
                </a:lnTo>
                <a:lnTo>
                  <a:pt x="381000" y="381000"/>
                </a:lnTo>
                <a:lnTo>
                  <a:pt x="381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3818267" y="5730366"/>
            <a:ext cx="391160" cy="391160"/>
          </a:xfrm>
          <a:custGeom>
            <a:avLst/>
            <a:gdLst/>
            <a:ahLst/>
            <a:cxnLst/>
            <a:rect l="l" t="t" r="r" b="b"/>
            <a:pathLst>
              <a:path w="391160" h="391160">
                <a:moveTo>
                  <a:pt x="390906" y="390905"/>
                </a:moveTo>
                <a:lnTo>
                  <a:pt x="390906" y="0"/>
                </a:lnTo>
                <a:lnTo>
                  <a:pt x="0" y="0"/>
                </a:lnTo>
                <a:lnTo>
                  <a:pt x="0" y="390905"/>
                </a:lnTo>
                <a:lnTo>
                  <a:pt x="4572" y="390905"/>
                </a:lnTo>
                <a:lnTo>
                  <a:pt x="4572" y="9905"/>
                </a:lnTo>
                <a:lnTo>
                  <a:pt x="9905" y="4572"/>
                </a:lnTo>
                <a:lnTo>
                  <a:pt x="9905" y="9905"/>
                </a:lnTo>
                <a:lnTo>
                  <a:pt x="381000" y="9905"/>
                </a:lnTo>
                <a:lnTo>
                  <a:pt x="381000" y="4572"/>
                </a:lnTo>
                <a:lnTo>
                  <a:pt x="385572" y="9905"/>
                </a:lnTo>
                <a:lnTo>
                  <a:pt x="385572" y="390905"/>
                </a:lnTo>
                <a:lnTo>
                  <a:pt x="390906" y="390905"/>
                </a:lnTo>
                <a:close/>
              </a:path>
              <a:path w="391160" h="391160">
                <a:moveTo>
                  <a:pt x="9905" y="9905"/>
                </a:moveTo>
                <a:lnTo>
                  <a:pt x="9905" y="4572"/>
                </a:lnTo>
                <a:lnTo>
                  <a:pt x="4572" y="9905"/>
                </a:lnTo>
                <a:lnTo>
                  <a:pt x="9905" y="9905"/>
                </a:lnTo>
                <a:close/>
              </a:path>
              <a:path w="391160" h="391160">
                <a:moveTo>
                  <a:pt x="9905" y="381000"/>
                </a:moveTo>
                <a:lnTo>
                  <a:pt x="9905" y="9905"/>
                </a:lnTo>
                <a:lnTo>
                  <a:pt x="4572" y="9905"/>
                </a:lnTo>
                <a:lnTo>
                  <a:pt x="4572" y="381000"/>
                </a:lnTo>
                <a:lnTo>
                  <a:pt x="9905" y="381000"/>
                </a:lnTo>
                <a:close/>
              </a:path>
              <a:path w="391160" h="391160">
                <a:moveTo>
                  <a:pt x="385572" y="381000"/>
                </a:moveTo>
                <a:lnTo>
                  <a:pt x="4572" y="381000"/>
                </a:lnTo>
                <a:lnTo>
                  <a:pt x="9905" y="385572"/>
                </a:lnTo>
                <a:lnTo>
                  <a:pt x="9905" y="390905"/>
                </a:lnTo>
                <a:lnTo>
                  <a:pt x="381000" y="390905"/>
                </a:lnTo>
                <a:lnTo>
                  <a:pt x="381000" y="385572"/>
                </a:lnTo>
                <a:lnTo>
                  <a:pt x="385572" y="381000"/>
                </a:lnTo>
                <a:close/>
              </a:path>
              <a:path w="391160" h="391160">
                <a:moveTo>
                  <a:pt x="9905" y="390905"/>
                </a:moveTo>
                <a:lnTo>
                  <a:pt x="9905" y="385572"/>
                </a:lnTo>
                <a:lnTo>
                  <a:pt x="4572" y="381000"/>
                </a:lnTo>
                <a:lnTo>
                  <a:pt x="4572" y="390905"/>
                </a:lnTo>
                <a:lnTo>
                  <a:pt x="9905" y="390905"/>
                </a:lnTo>
                <a:close/>
              </a:path>
              <a:path w="391160" h="391160">
                <a:moveTo>
                  <a:pt x="385572" y="9905"/>
                </a:moveTo>
                <a:lnTo>
                  <a:pt x="381000" y="4572"/>
                </a:lnTo>
                <a:lnTo>
                  <a:pt x="381000" y="9905"/>
                </a:lnTo>
                <a:lnTo>
                  <a:pt x="385572" y="9905"/>
                </a:lnTo>
                <a:close/>
              </a:path>
              <a:path w="391160" h="391160">
                <a:moveTo>
                  <a:pt x="385572" y="381000"/>
                </a:moveTo>
                <a:lnTo>
                  <a:pt x="385572" y="9905"/>
                </a:lnTo>
                <a:lnTo>
                  <a:pt x="381000" y="9905"/>
                </a:lnTo>
                <a:lnTo>
                  <a:pt x="381000" y="381000"/>
                </a:lnTo>
                <a:lnTo>
                  <a:pt x="385572" y="381000"/>
                </a:lnTo>
                <a:close/>
              </a:path>
              <a:path w="391160" h="391160">
                <a:moveTo>
                  <a:pt x="385572" y="390905"/>
                </a:moveTo>
                <a:lnTo>
                  <a:pt x="385572" y="381000"/>
                </a:lnTo>
                <a:lnTo>
                  <a:pt x="381000" y="385572"/>
                </a:lnTo>
                <a:lnTo>
                  <a:pt x="381000" y="390905"/>
                </a:lnTo>
                <a:lnTo>
                  <a:pt x="385572" y="3909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4965839" y="5734939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0" y="0"/>
                </a:moveTo>
                <a:lnTo>
                  <a:pt x="0" y="381000"/>
                </a:lnTo>
                <a:lnTo>
                  <a:pt x="381000" y="381000"/>
                </a:lnTo>
                <a:lnTo>
                  <a:pt x="381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4961267" y="5730366"/>
            <a:ext cx="391160" cy="391160"/>
          </a:xfrm>
          <a:custGeom>
            <a:avLst/>
            <a:gdLst/>
            <a:ahLst/>
            <a:cxnLst/>
            <a:rect l="l" t="t" r="r" b="b"/>
            <a:pathLst>
              <a:path w="391160" h="391160">
                <a:moveTo>
                  <a:pt x="390906" y="390905"/>
                </a:moveTo>
                <a:lnTo>
                  <a:pt x="390906" y="0"/>
                </a:lnTo>
                <a:lnTo>
                  <a:pt x="0" y="0"/>
                </a:lnTo>
                <a:lnTo>
                  <a:pt x="0" y="390905"/>
                </a:lnTo>
                <a:lnTo>
                  <a:pt x="4572" y="390905"/>
                </a:lnTo>
                <a:lnTo>
                  <a:pt x="4572" y="9905"/>
                </a:lnTo>
                <a:lnTo>
                  <a:pt x="9905" y="4572"/>
                </a:lnTo>
                <a:lnTo>
                  <a:pt x="9905" y="9905"/>
                </a:lnTo>
                <a:lnTo>
                  <a:pt x="381000" y="9905"/>
                </a:lnTo>
                <a:lnTo>
                  <a:pt x="381000" y="4572"/>
                </a:lnTo>
                <a:lnTo>
                  <a:pt x="385572" y="9905"/>
                </a:lnTo>
                <a:lnTo>
                  <a:pt x="385572" y="390905"/>
                </a:lnTo>
                <a:lnTo>
                  <a:pt x="390906" y="390905"/>
                </a:lnTo>
                <a:close/>
              </a:path>
              <a:path w="391160" h="391160">
                <a:moveTo>
                  <a:pt x="9905" y="9905"/>
                </a:moveTo>
                <a:lnTo>
                  <a:pt x="9905" y="4572"/>
                </a:lnTo>
                <a:lnTo>
                  <a:pt x="4572" y="9905"/>
                </a:lnTo>
                <a:lnTo>
                  <a:pt x="9905" y="9905"/>
                </a:lnTo>
                <a:close/>
              </a:path>
              <a:path w="391160" h="391160">
                <a:moveTo>
                  <a:pt x="9905" y="381000"/>
                </a:moveTo>
                <a:lnTo>
                  <a:pt x="9905" y="9905"/>
                </a:lnTo>
                <a:lnTo>
                  <a:pt x="4572" y="9905"/>
                </a:lnTo>
                <a:lnTo>
                  <a:pt x="4572" y="381000"/>
                </a:lnTo>
                <a:lnTo>
                  <a:pt x="9905" y="381000"/>
                </a:lnTo>
                <a:close/>
              </a:path>
              <a:path w="391160" h="391160">
                <a:moveTo>
                  <a:pt x="385572" y="381000"/>
                </a:moveTo>
                <a:lnTo>
                  <a:pt x="4572" y="381000"/>
                </a:lnTo>
                <a:lnTo>
                  <a:pt x="9905" y="385572"/>
                </a:lnTo>
                <a:lnTo>
                  <a:pt x="9905" y="390905"/>
                </a:lnTo>
                <a:lnTo>
                  <a:pt x="381000" y="390905"/>
                </a:lnTo>
                <a:lnTo>
                  <a:pt x="381000" y="385572"/>
                </a:lnTo>
                <a:lnTo>
                  <a:pt x="385572" y="381000"/>
                </a:lnTo>
                <a:close/>
              </a:path>
              <a:path w="391160" h="391160">
                <a:moveTo>
                  <a:pt x="9905" y="390905"/>
                </a:moveTo>
                <a:lnTo>
                  <a:pt x="9905" y="385572"/>
                </a:lnTo>
                <a:lnTo>
                  <a:pt x="4572" y="381000"/>
                </a:lnTo>
                <a:lnTo>
                  <a:pt x="4572" y="390905"/>
                </a:lnTo>
                <a:lnTo>
                  <a:pt x="9905" y="390905"/>
                </a:lnTo>
                <a:close/>
              </a:path>
              <a:path w="391160" h="391160">
                <a:moveTo>
                  <a:pt x="385572" y="9905"/>
                </a:moveTo>
                <a:lnTo>
                  <a:pt x="381000" y="4572"/>
                </a:lnTo>
                <a:lnTo>
                  <a:pt x="381000" y="9905"/>
                </a:lnTo>
                <a:lnTo>
                  <a:pt x="385572" y="9905"/>
                </a:lnTo>
                <a:close/>
              </a:path>
              <a:path w="391160" h="391160">
                <a:moveTo>
                  <a:pt x="385572" y="381000"/>
                </a:moveTo>
                <a:lnTo>
                  <a:pt x="385572" y="9905"/>
                </a:lnTo>
                <a:lnTo>
                  <a:pt x="381000" y="9905"/>
                </a:lnTo>
                <a:lnTo>
                  <a:pt x="381000" y="381000"/>
                </a:lnTo>
                <a:lnTo>
                  <a:pt x="385572" y="381000"/>
                </a:lnTo>
                <a:close/>
              </a:path>
              <a:path w="391160" h="391160">
                <a:moveTo>
                  <a:pt x="385572" y="390905"/>
                </a:moveTo>
                <a:lnTo>
                  <a:pt x="385572" y="381000"/>
                </a:lnTo>
                <a:lnTo>
                  <a:pt x="381000" y="385572"/>
                </a:lnTo>
                <a:lnTo>
                  <a:pt x="381000" y="390905"/>
                </a:lnTo>
                <a:lnTo>
                  <a:pt x="385572" y="3909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5956439" y="5734939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0" y="0"/>
                </a:moveTo>
                <a:lnTo>
                  <a:pt x="0" y="381000"/>
                </a:lnTo>
                <a:lnTo>
                  <a:pt x="381000" y="381000"/>
                </a:lnTo>
                <a:lnTo>
                  <a:pt x="381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5951867" y="5730366"/>
            <a:ext cx="391160" cy="391160"/>
          </a:xfrm>
          <a:custGeom>
            <a:avLst/>
            <a:gdLst/>
            <a:ahLst/>
            <a:cxnLst/>
            <a:rect l="l" t="t" r="r" b="b"/>
            <a:pathLst>
              <a:path w="391160" h="391160">
                <a:moveTo>
                  <a:pt x="390906" y="390905"/>
                </a:moveTo>
                <a:lnTo>
                  <a:pt x="390906" y="0"/>
                </a:lnTo>
                <a:lnTo>
                  <a:pt x="0" y="0"/>
                </a:lnTo>
                <a:lnTo>
                  <a:pt x="0" y="390905"/>
                </a:lnTo>
                <a:lnTo>
                  <a:pt x="4572" y="390905"/>
                </a:lnTo>
                <a:lnTo>
                  <a:pt x="4572" y="9905"/>
                </a:lnTo>
                <a:lnTo>
                  <a:pt x="9905" y="4572"/>
                </a:lnTo>
                <a:lnTo>
                  <a:pt x="9905" y="9905"/>
                </a:lnTo>
                <a:lnTo>
                  <a:pt x="381000" y="9905"/>
                </a:lnTo>
                <a:lnTo>
                  <a:pt x="381000" y="4572"/>
                </a:lnTo>
                <a:lnTo>
                  <a:pt x="385559" y="9905"/>
                </a:lnTo>
                <a:lnTo>
                  <a:pt x="385559" y="390905"/>
                </a:lnTo>
                <a:lnTo>
                  <a:pt x="390906" y="390905"/>
                </a:lnTo>
                <a:close/>
              </a:path>
              <a:path w="391160" h="391160">
                <a:moveTo>
                  <a:pt x="9905" y="9905"/>
                </a:moveTo>
                <a:lnTo>
                  <a:pt x="9905" y="4572"/>
                </a:lnTo>
                <a:lnTo>
                  <a:pt x="4572" y="9905"/>
                </a:lnTo>
                <a:lnTo>
                  <a:pt x="9905" y="9905"/>
                </a:lnTo>
                <a:close/>
              </a:path>
              <a:path w="391160" h="391160">
                <a:moveTo>
                  <a:pt x="9905" y="381000"/>
                </a:moveTo>
                <a:lnTo>
                  <a:pt x="9905" y="9905"/>
                </a:lnTo>
                <a:lnTo>
                  <a:pt x="4572" y="9905"/>
                </a:lnTo>
                <a:lnTo>
                  <a:pt x="4572" y="381000"/>
                </a:lnTo>
                <a:lnTo>
                  <a:pt x="9905" y="381000"/>
                </a:lnTo>
                <a:close/>
              </a:path>
              <a:path w="391160" h="391160">
                <a:moveTo>
                  <a:pt x="385559" y="381000"/>
                </a:moveTo>
                <a:lnTo>
                  <a:pt x="4572" y="381000"/>
                </a:lnTo>
                <a:lnTo>
                  <a:pt x="9905" y="385572"/>
                </a:lnTo>
                <a:lnTo>
                  <a:pt x="9905" y="390905"/>
                </a:lnTo>
                <a:lnTo>
                  <a:pt x="381000" y="390905"/>
                </a:lnTo>
                <a:lnTo>
                  <a:pt x="381000" y="385572"/>
                </a:lnTo>
                <a:lnTo>
                  <a:pt x="385559" y="381000"/>
                </a:lnTo>
                <a:close/>
              </a:path>
              <a:path w="391160" h="391160">
                <a:moveTo>
                  <a:pt x="9905" y="390905"/>
                </a:moveTo>
                <a:lnTo>
                  <a:pt x="9905" y="385572"/>
                </a:lnTo>
                <a:lnTo>
                  <a:pt x="4572" y="381000"/>
                </a:lnTo>
                <a:lnTo>
                  <a:pt x="4572" y="390905"/>
                </a:lnTo>
                <a:lnTo>
                  <a:pt x="9905" y="390905"/>
                </a:lnTo>
                <a:close/>
              </a:path>
              <a:path w="391160" h="391160">
                <a:moveTo>
                  <a:pt x="385559" y="9905"/>
                </a:moveTo>
                <a:lnTo>
                  <a:pt x="381000" y="4572"/>
                </a:lnTo>
                <a:lnTo>
                  <a:pt x="381000" y="9905"/>
                </a:lnTo>
                <a:lnTo>
                  <a:pt x="385559" y="9905"/>
                </a:lnTo>
                <a:close/>
              </a:path>
              <a:path w="391160" h="391160">
                <a:moveTo>
                  <a:pt x="385559" y="381000"/>
                </a:moveTo>
                <a:lnTo>
                  <a:pt x="385559" y="9905"/>
                </a:lnTo>
                <a:lnTo>
                  <a:pt x="381000" y="9905"/>
                </a:lnTo>
                <a:lnTo>
                  <a:pt x="381000" y="381000"/>
                </a:lnTo>
                <a:lnTo>
                  <a:pt x="385559" y="381000"/>
                </a:lnTo>
                <a:close/>
              </a:path>
              <a:path w="391160" h="391160">
                <a:moveTo>
                  <a:pt x="385559" y="390905"/>
                </a:moveTo>
                <a:lnTo>
                  <a:pt x="385559" y="381000"/>
                </a:lnTo>
                <a:lnTo>
                  <a:pt x="381000" y="385572"/>
                </a:lnTo>
                <a:lnTo>
                  <a:pt x="381000" y="390905"/>
                </a:lnTo>
                <a:lnTo>
                  <a:pt x="385559" y="3909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7861427" y="5734939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0" y="0"/>
                </a:moveTo>
                <a:lnTo>
                  <a:pt x="0" y="381000"/>
                </a:lnTo>
                <a:lnTo>
                  <a:pt x="381000" y="381000"/>
                </a:lnTo>
                <a:lnTo>
                  <a:pt x="381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7856867" y="5730366"/>
            <a:ext cx="391160" cy="391160"/>
          </a:xfrm>
          <a:custGeom>
            <a:avLst/>
            <a:gdLst/>
            <a:ahLst/>
            <a:cxnLst/>
            <a:rect l="l" t="t" r="r" b="b"/>
            <a:pathLst>
              <a:path w="391159" h="391160">
                <a:moveTo>
                  <a:pt x="390905" y="390905"/>
                </a:moveTo>
                <a:lnTo>
                  <a:pt x="390905" y="0"/>
                </a:lnTo>
                <a:lnTo>
                  <a:pt x="0" y="0"/>
                </a:lnTo>
                <a:lnTo>
                  <a:pt x="0" y="390905"/>
                </a:lnTo>
                <a:lnTo>
                  <a:pt x="4559" y="390905"/>
                </a:lnTo>
                <a:lnTo>
                  <a:pt x="4559" y="9905"/>
                </a:lnTo>
                <a:lnTo>
                  <a:pt x="9906" y="4572"/>
                </a:lnTo>
                <a:lnTo>
                  <a:pt x="9906" y="9905"/>
                </a:lnTo>
                <a:lnTo>
                  <a:pt x="381000" y="9905"/>
                </a:lnTo>
                <a:lnTo>
                  <a:pt x="381000" y="4572"/>
                </a:lnTo>
                <a:lnTo>
                  <a:pt x="385559" y="9905"/>
                </a:lnTo>
                <a:lnTo>
                  <a:pt x="385559" y="390905"/>
                </a:lnTo>
                <a:lnTo>
                  <a:pt x="390905" y="390905"/>
                </a:lnTo>
                <a:close/>
              </a:path>
              <a:path w="391159" h="391160">
                <a:moveTo>
                  <a:pt x="9906" y="9905"/>
                </a:moveTo>
                <a:lnTo>
                  <a:pt x="9906" y="4572"/>
                </a:lnTo>
                <a:lnTo>
                  <a:pt x="4559" y="9905"/>
                </a:lnTo>
                <a:lnTo>
                  <a:pt x="9906" y="9905"/>
                </a:lnTo>
                <a:close/>
              </a:path>
              <a:path w="391159" h="391160">
                <a:moveTo>
                  <a:pt x="9906" y="381000"/>
                </a:moveTo>
                <a:lnTo>
                  <a:pt x="9906" y="9905"/>
                </a:lnTo>
                <a:lnTo>
                  <a:pt x="4559" y="9905"/>
                </a:lnTo>
                <a:lnTo>
                  <a:pt x="4559" y="381000"/>
                </a:lnTo>
                <a:lnTo>
                  <a:pt x="9906" y="381000"/>
                </a:lnTo>
                <a:close/>
              </a:path>
              <a:path w="391159" h="391160">
                <a:moveTo>
                  <a:pt x="385559" y="381000"/>
                </a:moveTo>
                <a:lnTo>
                  <a:pt x="4559" y="381000"/>
                </a:lnTo>
                <a:lnTo>
                  <a:pt x="9906" y="385572"/>
                </a:lnTo>
                <a:lnTo>
                  <a:pt x="9906" y="390905"/>
                </a:lnTo>
                <a:lnTo>
                  <a:pt x="381000" y="390905"/>
                </a:lnTo>
                <a:lnTo>
                  <a:pt x="381000" y="385572"/>
                </a:lnTo>
                <a:lnTo>
                  <a:pt x="385559" y="381000"/>
                </a:lnTo>
                <a:close/>
              </a:path>
              <a:path w="391159" h="391160">
                <a:moveTo>
                  <a:pt x="9906" y="390905"/>
                </a:moveTo>
                <a:lnTo>
                  <a:pt x="9906" y="385572"/>
                </a:lnTo>
                <a:lnTo>
                  <a:pt x="4559" y="381000"/>
                </a:lnTo>
                <a:lnTo>
                  <a:pt x="4559" y="390905"/>
                </a:lnTo>
                <a:lnTo>
                  <a:pt x="9906" y="390905"/>
                </a:lnTo>
                <a:close/>
              </a:path>
              <a:path w="391159" h="391160">
                <a:moveTo>
                  <a:pt x="385559" y="9905"/>
                </a:moveTo>
                <a:lnTo>
                  <a:pt x="381000" y="4572"/>
                </a:lnTo>
                <a:lnTo>
                  <a:pt x="381000" y="9905"/>
                </a:lnTo>
                <a:lnTo>
                  <a:pt x="385559" y="9905"/>
                </a:lnTo>
                <a:close/>
              </a:path>
              <a:path w="391159" h="391160">
                <a:moveTo>
                  <a:pt x="385559" y="381000"/>
                </a:moveTo>
                <a:lnTo>
                  <a:pt x="385559" y="9905"/>
                </a:lnTo>
                <a:lnTo>
                  <a:pt x="381000" y="9905"/>
                </a:lnTo>
                <a:lnTo>
                  <a:pt x="381000" y="381000"/>
                </a:lnTo>
                <a:lnTo>
                  <a:pt x="385559" y="381000"/>
                </a:lnTo>
                <a:close/>
              </a:path>
              <a:path w="391159" h="391160">
                <a:moveTo>
                  <a:pt x="385559" y="390905"/>
                </a:moveTo>
                <a:lnTo>
                  <a:pt x="385559" y="381000"/>
                </a:lnTo>
                <a:lnTo>
                  <a:pt x="381000" y="385572"/>
                </a:lnTo>
                <a:lnTo>
                  <a:pt x="381000" y="390905"/>
                </a:lnTo>
                <a:lnTo>
                  <a:pt x="385559" y="3909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7480427" y="5734939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0" y="0"/>
                </a:moveTo>
                <a:lnTo>
                  <a:pt x="0" y="381000"/>
                </a:lnTo>
                <a:lnTo>
                  <a:pt x="381000" y="381000"/>
                </a:lnTo>
                <a:lnTo>
                  <a:pt x="381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7475867" y="5730366"/>
            <a:ext cx="391160" cy="391160"/>
          </a:xfrm>
          <a:custGeom>
            <a:avLst/>
            <a:gdLst/>
            <a:ahLst/>
            <a:cxnLst/>
            <a:rect l="l" t="t" r="r" b="b"/>
            <a:pathLst>
              <a:path w="391159" h="391160">
                <a:moveTo>
                  <a:pt x="390905" y="390905"/>
                </a:moveTo>
                <a:lnTo>
                  <a:pt x="390905" y="0"/>
                </a:lnTo>
                <a:lnTo>
                  <a:pt x="0" y="0"/>
                </a:lnTo>
                <a:lnTo>
                  <a:pt x="0" y="390905"/>
                </a:lnTo>
                <a:lnTo>
                  <a:pt x="4559" y="390905"/>
                </a:lnTo>
                <a:lnTo>
                  <a:pt x="4559" y="9905"/>
                </a:lnTo>
                <a:lnTo>
                  <a:pt x="9906" y="4572"/>
                </a:lnTo>
                <a:lnTo>
                  <a:pt x="9906" y="9905"/>
                </a:lnTo>
                <a:lnTo>
                  <a:pt x="381000" y="9905"/>
                </a:lnTo>
                <a:lnTo>
                  <a:pt x="381000" y="4572"/>
                </a:lnTo>
                <a:lnTo>
                  <a:pt x="385559" y="9905"/>
                </a:lnTo>
                <a:lnTo>
                  <a:pt x="385559" y="390905"/>
                </a:lnTo>
                <a:lnTo>
                  <a:pt x="390905" y="390905"/>
                </a:lnTo>
                <a:close/>
              </a:path>
              <a:path w="391159" h="391160">
                <a:moveTo>
                  <a:pt x="9906" y="9905"/>
                </a:moveTo>
                <a:lnTo>
                  <a:pt x="9906" y="4572"/>
                </a:lnTo>
                <a:lnTo>
                  <a:pt x="4559" y="9905"/>
                </a:lnTo>
                <a:lnTo>
                  <a:pt x="9906" y="9905"/>
                </a:lnTo>
                <a:close/>
              </a:path>
              <a:path w="391159" h="391160">
                <a:moveTo>
                  <a:pt x="9906" y="381000"/>
                </a:moveTo>
                <a:lnTo>
                  <a:pt x="9906" y="9905"/>
                </a:lnTo>
                <a:lnTo>
                  <a:pt x="4559" y="9905"/>
                </a:lnTo>
                <a:lnTo>
                  <a:pt x="4559" y="381000"/>
                </a:lnTo>
                <a:lnTo>
                  <a:pt x="9906" y="381000"/>
                </a:lnTo>
                <a:close/>
              </a:path>
              <a:path w="391159" h="391160">
                <a:moveTo>
                  <a:pt x="385559" y="381000"/>
                </a:moveTo>
                <a:lnTo>
                  <a:pt x="4559" y="381000"/>
                </a:lnTo>
                <a:lnTo>
                  <a:pt x="9906" y="385572"/>
                </a:lnTo>
                <a:lnTo>
                  <a:pt x="9906" y="390905"/>
                </a:lnTo>
                <a:lnTo>
                  <a:pt x="381000" y="390905"/>
                </a:lnTo>
                <a:lnTo>
                  <a:pt x="381000" y="385572"/>
                </a:lnTo>
                <a:lnTo>
                  <a:pt x="385559" y="381000"/>
                </a:lnTo>
                <a:close/>
              </a:path>
              <a:path w="391159" h="391160">
                <a:moveTo>
                  <a:pt x="9906" y="390905"/>
                </a:moveTo>
                <a:lnTo>
                  <a:pt x="9906" y="385572"/>
                </a:lnTo>
                <a:lnTo>
                  <a:pt x="4559" y="381000"/>
                </a:lnTo>
                <a:lnTo>
                  <a:pt x="4559" y="390905"/>
                </a:lnTo>
                <a:lnTo>
                  <a:pt x="9906" y="390905"/>
                </a:lnTo>
                <a:close/>
              </a:path>
              <a:path w="391159" h="391160">
                <a:moveTo>
                  <a:pt x="385559" y="9905"/>
                </a:moveTo>
                <a:lnTo>
                  <a:pt x="381000" y="4572"/>
                </a:lnTo>
                <a:lnTo>
                  <a:pt x="381000" y="9905"/>
                </a:lnTo>
                <a:lnTo>
                  <a:pt x="385559" y="9905"/>
                </a:lnTo>
                <a:close/>
              </a:path>
              <a:path w="391159" h="391160">
                <a:moveTo>
                  <a:pt x="385559" y="381000"/>
                </a:moveTo>
                <a:lnTo>
                  <a:pt x="385559" y="9905"/>
                </a:lnTo>
                <a:lnTo>
                  <a:pt x="381000" y="9905"/>
                </a:lnTo>
                <a:lnTo>
                  <a:pt x="381000" y="381000"/>
                </a:lnTo>
                <a:lnTo>
                  <a:pt x="385559" y="381000"/>
                </a:lnTo>
                <a:close/>
              </a:path>
              <a:path w="391159" h="391160">
                <a:moveTo>
                  <a:pt x="385559" y="390905"/>
                </a:moveTo>
                <a:lnTo>
                  <a:pt x="385559" y="381000"/>
                </a:lnTo>
                <a:lnTo>
                  <a:pt x="381000" y="385572"/>
                </a:lnTo>
                <a:lnTo>
                  <a:pt x="381000" y="390905"/>
                </a:lnTo>
                <a:lnTo>
                  <a:pt x="385559" y="3909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7099427" y="5734939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0" y="0"/>
                </a:moveTo>
                <a:lnTo>
                  <a:pt x="0" y="381000"/>
                </a:lnTo>
                <a:lnTo>
                  <a:pt x="381000" y="381000"/>
                </a:lnTo>
                <a:lnTo>
                  <a:pt x="381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7094867" y="5730366"/>
            <a:ext cx="391160" cy="391160"/>
          </a:xfrm>
          <a:custGeom>
            <a:avLst/>
            <a:gdLst/>
            <a:ahLst/>
            <a:cxnLst/>
            <a:rect l="l" t="t" r="r" b="b"/>
            <a:pathLst>
              <a:path w="391159" h="391160">
                <a:moveTo>
                  <a:pt x="390905" y="390905"/>
                </a:moveTo>
                <a:lnTo>
                  <a:pt x="390905" y="0"/>
                </a:lnTo>
                <a:lnTo>
                  <a:pt x="0" y="0"/>
                </a:lnTo>
                <a:lnTo>
                  <a:pt x="0" y="390905"/>
                </a:lnTo>
                <a:lnTo>
                  <a:pt x="4559" y="390905"/>
                </a:lnTo>
                <a:lnTo>
                  <a:pt x="4559" y="9905"/>
                </a:lnTo>
                <a:lnTo>
                  <a:pt x="9893" y="4572"/>
                </a:lnTo>
                <a:lnTo>
                  <a:pt x="9893" y="9905"/>
                </a:lnTo>
                <a:lnTo>
                  <a:pt x="381000" y="9905"/>
                </a:lnTo>
                <a:lnTo>
                  <a:pt x="381000" y="4572"/>
                </a:lnTo>
                <a:lnTo>
                  <a:pt x="385559" y="9905"/>
                </a:lnTo>
                <a:lnTo>
                  <a:pt x="385559" y="390905"/>
                </a:lnTo>
                <a:lnTo>
                  <a:pt x="390905" y="390905"/>
                </a:lnTo>
                <a:close/>
              </a:path>
              <a:path w="391159" h="391160">
                <a:moveTo>
                  <a:pt x="9893" y="9905"/>
                </a:moveTo>
                <a:lnTo>
                  <a:pt x="9893" y="4572"/>
                </a:lnTo>
                <a:lnTo>
                  <a:pt x="4559" y="9905"/>
                </a:lnTo>
                <a:lnTo>
                  <a:pt x="9893" y="9905"/>
                </a:lnTo>
                <a:close/>
              </a:path>
              <a:path w="391159" h="391160">
                <a:moveTo>
                  <a:pt x="9893" y="381000"/>
                </a:moveTo>
                <a:lnTo>
                  <a:pt x="9893" y="9905"/>
                </a:lnTo>
                <a:lnTo>
                  <a:pt x="4559" y="9905"/>
                </a:lnTo>
                <a:lnTo>
                  <a:pt x="4559" y="381000"/>
                </a:lnTo>
                <a:lnTo>
                  <a:pt x="9893" y="381000"/>
                </a:lnTo>
                <a:close/>
              </a:path>
              <a:path w="391159" h="391160">
                <a:moveTo>
                  <a:pt x="385559" y="381000"/>
                </a:moveTo>
                <a:lnTo>
                  <a:pt x="4559" y="381000"/>
                </a:lnTo>
                <a:lnTo>
                  <a:pt x="9893" y="385572"/>
                </a:lnTo>
                <a:lnTo>
                  <a:pt x="9893" y="390905"/>
                </a:lnTo>
                <a:lnTo>
                  <a:pt x="381000" y="390905"/>
                </a:lnTo>
                <a:lnTo>
                  <a:pt x="381000" y="385572"/>
                </a:lnTo>
                <a:lnTo>
                  <a:pt x="385559" y="381000"/>
                </a:lnTo>
                <a:close/>
              </a:path>
              <a:path w="391159" h="391160">
                <a:moveTo>
                  <a:pt x="9893" y="390905"/>
                </a:moveTo>
                <a:lnTo>
                  <a:pt x="9893" y="385572"/>
                </a:lnTo>
                <a:lnTo>
                  <a:pt x="4559" y="381000"/>
                </a:lnTo>
                <a:lnTo>
                  <a:pt x="4559" y="390905"/>
                </a:lnTo>
                <a:lnTo>
                  <a:pt x="9893" y="390905"/>
                </a:lnTo>
                <a:close/>
              </a:path>
              <a:path w="391159" h="391160">
                <a:moveTo>
                  <a:pt x="385559" y="9905"/>
                </a:moveTo>
                <a:lnTo>
                  <a:pt x="381000" y="4572"/>
                </a:lnTo>
                <a:lnTo>
                  <a:pt x="381000" y="9905"/>
                </a:lnTo>
                <a:lnTo>
                  <a:pt x="385559" y="9905"/>
                </a:lnTo>
                <a:close/>
              </a:path>
              <a:path w="391159" h="391160">
                <a:moveTo>
                  <a:pt x="385559" y="381000"/>
                </a:moveTo>
                <a:lnTo>
                  <a:pt x="385559" y="9905"/>
                </a:lnTo>
                <a:lnTo>
                  <a:pt x="381000" y="9905"/>
                </a:lnTo>
                <a:lnTo>
                  <a:pt x="381000" y="381000"/>
                </a:lnTo>
                <a:lnTo>
                  <a:pt x="385559" y="381000"/>
                </a:lnTo>
                <a:close/>
              </a:path>
              <a:path w="391159" h="391160">
                <a:moveTo>
                  <a:pt x="385559" y="390905"/>
                </a:moveTo>
                <a:lnTo>
                  <a:pt x="385559" y="381000"/>
                </a:lnTo>
                <a:lnTo>
                  <a:pt x="381000" y="385572"/>
                </a:lnTo>
                <a:lnTo>
                  <a:pt x="381000" y="390905"/>
                </a:lnTo>
                <a:lnTo>
                  <a:pt x="385559" y="3909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6413627" y="5658739"/>
            <a:ext cx="413384" cy="397510"/>
          </a:xfrm>
          <a:custGeom>
            <a:avLst/>
            <a:gdLst/>
            <a:ahLst/>
            <a:cxnLst/>
            <a:rect l="l" t="t" r="r" b="b"/>
            <a:pathLst>
              <a:path w="413384" h="397510">
                <a:moveTo>
                  <a:pt x="0" y="0"/>
                </a:moveTo>
                <a:lnTo>
                  <a:pt x="0" y="397001"/>
                </a:lnTo>
                <a:lnTo>
                  <a:pt x="413003" y="397001"/>
                </a:lnTo>
                <a:lnTo>
                  <a:pt x="413003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 txBox="1"/>
          <p:nvPr/>
        </p:nvSpPr>
        <p:spPr>
          <a:xfrm>
            <a:off x="6480181" y="5683377"/>
            <a:ext cx="27940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latin typeface="Times New Roman"/>
                <a:cs typeface="Times New Roman"/>
              </a:rPr>
              <a:t>…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3" name="object 83"/>
          <p:cNvSpPr/>
          <p:nvPr/>
        </p:nvSpPr>
        <p:spPr>
          <a:xfrm>
            <a:off x="8852027" y="5734939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0" y="0"/>
                </a:moveTo>
                <a:lnTo>
                  <a:pt x="0" y="381000"/>
                </a:lnTo>
                <a:lnTo>
                  <a:pt x="381000" y="381000"/>
                </a:lnTo>
                <a:lnTo>
                  <a:pt x="381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8847467" y="5730366"/>
            <a:ext cx="391160" cy="391160"/>
          </a:xfrm>
          <a:custGeom>
            <a:avLst/>
            <a:gdLst/>
            <a:ahLst/>
            <a:cxnLst/>
            <a:rect l="l" t="t" r="r" b="b"/>
            <a:pathLst>
              <a:path w="391159" h="391160">
                <a:moveTo>
                  <a:pt x="390905" y="390905"/>
                </a:moveTo>
                <a:lnTo>
                  <a:pt x="390905" y="0"/>
                </a:lnTo>
                <a:lnTo>
                  <a:pt x="0" y="0"/>
                </a:lnTo>
                <a:lnTo>
                  <a:pt x="0" y="390905"/>
                </a:lnTo>
                <a:lnTo>
                  <a:pt x="4559" y="390905"/>
                </a:lnTo>
                <a:lnTo>
                  <a:pt x="4559" y="9905"/>
                </a:lnTo>
                <a:lnTo>
                  <a:pt x="9906" y="4572"/>
                </a:lnTo>
                <a:lnTo>
                  <a:pt x="9906" y="9905"/>
                </a:lnTo>
                <a:lnTo>
                  <a:pt x="381000" y="9905"/>
                </a:lnTo>
                <a:lnTo>
                  <a:pt x="381000" y="4572"/>
                </a:lnTo>
                <a:lnTo>
                  <a:pt x="385559" y="9905"/>
                </a:lnTo>
                <a:lnTo>
                  <a:pt x="385559" y="390905"/>
                </a:lnTo>
                <a:lnTo>
                  <a:pt x="390905" y="390905"/>
                </a:lnTo>
                <a:close/>
              </a:path>
              <a:path w="391159" h="391160">
                <a:moveTo>
                  <a:pt x="9906" y="9905"/>
                </a:moveTo>
                <a:lnTo>
                  <a:pt x="9906" y="4572"/>
                </a:lnTo>
                <a:lnTo>
                  <a:pt x="4559" y="9905"/>
                </a:lnTo>
                <a:lnTo>
                  <a:pt x="9906" y="9905"/>
                </a:lnTo>
                <a:close/>
              </a:path>
              <a:path w="391159" h="391160">
                <a:moveTo>
                  <a:pt x="9906" y="381000"/>
                </a:moveTo>
                <a:lnTo>
                  <a:pt x="9906" y="9905"/>
                </a:lnTo>
                <a:lnTo>
                  <a:pt x="4559" y="9905"/>
                </a:lnTo>
                <a:lnTo>
                  <a:pt x="4559" y="381000"/>
                </a:lnTo>
                <a:lnTo>
                  <a:pt x="9906" y="381000"/>
                </a:lnTo>
                <a:close/>
              </a:path>
              <a:path w="391159" h="391160">
                <a:moveTo>
                  <a:pt x="385559" y="381000"/>
                </a:moveTo>
                <a:lnTo>
                  <a:pt x="4559" y="381000"/>
                </a:lnTo>
                <a:lnTo>
                  <a:pt x="9906" y="385572"/>
                </a:lnTo>
                <a:lnTo>
                  <a:pt x="9906" y="390905"/>
                </a:lnTo>
                <a:lnTo>
                  <a:pt x="381000" y="390905"/>
                </a:lnTo>
                <a:lnTo>
                  <a:pt x="381000" y="385572"/>
                </a:lnTo>
                <a:lnTo>
                  <a:pt x="385559" y="381000"/>
                </a:lnTo>
                <a:close/>
              </a:path>
              <a:path w="391159" h="391160">
                <a:moveTo>
                  <a:pt x="9906" y="390905"/>
                </a:moveTo>
                <a:lnTo>
                  <a:pt x="9906" y="385572"/>
                </a:lnTo>
                <a:lnTo>
                  <a:pt x="4559" y="381000"/>
                </a:lnTo>
                <a:lnTo>
                  <a:pt x="4559" y="390905"/>
                </a:lnTo>
                <a:lnTo>
                  <a:pt x="9906" y="390905"/>
                </a:lnTo>
                <a:close/>
              </a:path>
              <a:path w="391159" h="391160">
                <a:moveTo>
                  <a:pt x="385559" y="9905"/>
                </a:moveTo>
                <a:lnTo>
                  <a:pt x="381000" y="4572"/>
                </a:lnTo>
                <a:lnTo>
                  <a:pt x="381000" y="9905"/>
                </a:lnTo>
                <a:lnTo>
                  <a:pt x="385559" y="9905"/>
                </a:lnTo>
                <a:close/>
              </a:path>
              <a:path w="391159" h="391160">
                <a:moveTo>
                  <a:pt x="385559" y="381000"/>
                </a:moveTo>
                <a:lnTo>
                  <a:pt x="385559" y="9905"/>
                </a:lnTo>
                <a:lnTo>
                  <a:pt x="381000" y="9905"/>
                </a:lnTo>
                <a:lnTo>
                  <a:pt x="381000" y="381000"/>
                </a:lnTo>
                <a:lnTo>
                  <a:pt x="385559" y="381000"/>
                </a:lnTo>
                <a:close/>
              </a:path>
              <a:path w="391159" h="391160">
                <a:moveTo>
                  <a:pt x="385559" y="390905"/>
                </a:moveTo>
                <a:lnTo>
                  <a:pt x="385559" y="381000"/>
                </a:lnTo>
                <a:lnTo>
                  <a:pt x="381000" y="385572"/>
                </a:lnTo>
                <a:lnTo>
                  <a:pt x="381000" y="390905"/>
                </a:lnTo>
                <a:lnTo>
                  <a:pt x="385559" y="3909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2827667" y="4739766"/>
            <a:ext cx="391160" cy="391160"/>
          </a:xfrm>
          <a:custGeom>
            <a:avLst/>
            <a:gdLst/>
            <a:ahLst/>
            <a:cxnLst/>
            <a:rect l="l" t="t" r="r" b="b"/>
            <a:pathLst>
              <a:path w="391160" h="391160">
                <a:moveTo>
                  <a:pt x="390906" y="390905"/>
                </a:moveTo>
                <a:lnTo>
                  <a:pt x="390906" y="0"/>
                </a:lnTo>
                <a:lnTo>
                  <a:pt x="0" y="0"/>
                </a:lnTo>
                <a:lnTo>
                  <a:pt x="0" y="390905"/>
                </a:lnTo>
                <a:lnTo>
                  <a:pt x="4571" y="390905"/>
                </a:lnTo>
                <a:lnTo>
                  <a:pt x="4571" y="9905"/>
                </a:lnTo>
                <a:lnTo>
                  <a:pt x="9906" y="4572"/>
                </a:lnTo>
                <a:lnTo>
                  <a:pt x="9906" y="9905"/>
                </a:lnTo>
                <a:lnTo>
                  <a:pt x="381000" y="9905"/>
                </a:lnTo>
                <a:lnTo>
                  <a:pt x="381000" y="4572"/>
                </a:lnTo>
                <a:lnTo>
                  <a:pt x="385571" y="9905"/>
                </a:lnTo>
                <a:lnTo>
                  <a:pt x="385571" y="390905"/>
                </a:lnTo>
                <a:lnTo>
                  <a:pt x="390906" y="390905"/>
                </a:lnTo>
                <a:close/>
              </a:path>
              <a:path w="391160" h="391160">
                <a:moveTo>
                  <a:pt x="9906" y="9905"/>
                </a:moveTo>
                <a:lnTo>
                  <a:pt x="9906" y="4572"/>
                </a:lnTo>
                <a:lnTo>
                  <a:pt x="4571" y="9905"/>
                </a:lnTo>
                <a:lnTo>
                  <a:pt x="9906" y="9905"/>
                </a:lnTo>
                <a:close/>
              </a:path>
              <a:path w="391160" h="391160">
                <a:moveTo>
                  <a:pt x="9906" y="381000"/>
                </a:moveTo>
                <a:lnTo>
                  <a:pt x="9906" y="9905"/>
                </a:lnTo>
                <a:lnTo>
                  <a:pt x="4571" y="9905"/>
                </a:lnTo>
                <a:lnTo>
                  <a:pt x="4571" y="381000"/>
                </a:lnTo>
                <a:lnTo>
                  <a:pt x="9906" y="381000"/>
                </a:lnTo>
                <a:close/>
              </a:path>
              <a:path w="391160" h="391160">
                <a:moveTo>
                  <a:pt x="385571" y="381000"/>
                </a:moveTo>
                <a:lnTo>
                  <a:pt x="4571" y="381000"/>
                </a:lnTo>
                <a:lnTo>
                  <a:pt x="9906" y="385572"/>
                </a:lnTo>
                <a:lnTo>
                  <a:pt x="9906" y="390905"/>
                </a:lnTo>
                <a:lnTo>
                  <a:pt x="381000" y="390905"/>
                </a:lnTo>
                <a:lnTo>
                  <a:pt x="381000" y="385572"/>
                </a:lnTo>
                <a:lnTo>
                  <a:pt x="385571" y="381000"/>
                </a:lnTo>
                <a:close/>
              </a:path>
              <a:path w="391160" h="391160">
                <a:moveTo>
                  <a:pt x="9906" y="390905"/>
                </a:moveTo>
                <a:lnTo>
                  <a:pt x="9906" y="385572"/>
                </a:lnTo>
                <a:lnTo>
                  <a:pt x="4571" y="381000"/>
                </a:lnTo>
                <a:lnTo>
                  <a:pt x="4571" y="390905"/>
                </a:lnTo>
                <a:lnTo>
                  <a:pt x="9906" y="390905"/>
                </a:lnTo>
                <a:close/>
              </a:path>
              <a:path w="391160" h="391160">
                <a:moveTo>
                  <a:pt x="385571" y="9905"/>
                </a:moveTo>
                <a:lnTo>
                  <a:pt x="381000" y="4572"/>
                </a:lnTo>
                <a:lnTo>
                  <a:pt x="381000" y="9905"/>
                </a:lnTo>
                <a:lnTo>
                  <a:pt x="385571" y="9905"/>
                </a:lnTo>
                <a:close/>
              </a:path>
              <a:path w="391160" h="391160">
                <a:moveTo>
                  <a:pt x="385571" y="381000"/>
                </a:moveTo>
                <a:lnTo>
                  <a:pt x="385571" y="9905"/>
                </a:lnTo>
                <a:lnTo>
                  <a:pt x="381000" y="9905"/>
                </a:lnTo>
                <a:lnTo>
                  <a:pt x="381000" y="381000"/>
                </a:lnTo>
                <a:lnTo>
                  <a:pt x="385571" y="381000"/>
                </a:lnTo>
                <a:close/>
              </a:path>
              <a:path w="391160" h="391160">
                <a:moveTo>
                  <a:pt x="385571" y="390905"/>
                </a:moveTo>
                <a:lnTo>
                  <a:pt x="385571" y="381000"/>
                </a:lnTo>
                <a:lnTo>
                  <a:pt x="381000" y="385572"/>
                </a:lnTo>
                <a:lnTo>
                  <a:pt x="381000" y="390905"/>
                </a:lnTo>
                <a:lnTo>
                  <a:pt x="385571" y="3909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2446667" y="4739766"/>
            <a:ext cx="391160" cy="391160"/>
          </a:xfrm>
          <a:custGeom>
            <a:avLst/>
            <a:gdLst/>
            <a:ahLst/>
            <a:cxnLst/>
            <a:rect l="l" t="t" r="r" b="b"/>
            <a:pathLst>
              <a:path w="391160" h="391160">
                <a:moveTo>
                  <a:pt x="390906" y="390905"/>
                </a:moveTo>
                <a:lnTo>
                  <a:pt x="390906" y="0"/>
                </a:lnTo>
                <a:lnTo>
                  <a:pt x="0" y="0"/>
                </a:lnTo>
                <a:lnTo>
                  <a:pt x="0" y="390905"/>
                </a:lnTo>
                <a:lnTo>
                  <a:pt x="4571" y="390905"/>
                </a:lnTo>
                <a:lnTo>
                  <a:pt x="4571" y="9905"/>
                </a:lnTo>
                <a:lnTo>
                  <a:pt x="9906" y="4572"/>
                </a:lnTo>
                <a:lnTo>
                  <a:pt x="9906" y="9905"/>
                </a:lnTo>
                <a:lnTo>
                  <a:pt x="381000" y="9905"/>
                </a:lnTo>
                <a:lnTo>
                  <a:pt x="381000" y="4572"/>
                </a:lnTo>
                <a:lnTo>
                  <a:pt x="385571" y="9905"/>
                </a:lnTo>
                <a:lnTo>
                  <a:pt x="385571" y="390905"/>
                </a:lnTo>
                <a:lnTo>
                  <a:pt x="390906" y="390905"/>
                </a:lnTo>
                <a:close/>
              </a:path>
              <a:path w="391160" h="391160">
                <a:moveTo>
                  <a:pt x="9906" y="9905"/>
                </a:moveTo>
                <a:lnTo>
                  <a:pt x="9906" y="4572"/>
                </a:lnTo>
                <a:lnTo>
                  <a:pt x="4571" y="9905"/>
                </a:lnTo>
                <a:lnTo>
                  <a:pt x="9906" y="9905"/>
                </a:lnTo>
                <a:close/>
              </a:path>
              <a:path w="391160" h="391160">
                <a:moveTo>
                  <a:pt x="9906" y="381000"/>
                </a:moveTo>
                <a:lnTo>
                  <a:pt x="9906" y="9905"/>
                </a:lnTo>
                <a:lnTo>
                  <a:pt x="4571" y="9905"/>
                </a:lnTo>
                <a:lnTo>
                  <a:pt x="4571" y="381000"/>
                </a:lnTo>
                <a:lnTo>
                  <a:pt x="9906" y="381000"/>
                </a:lnTo>
                <a:close/>
              </a:path>
              <a:path w="391160" h="391160">
                <a:moveTo>
                  <a:pt x="385571" y="381000"/>
                </a:moveTo>
                <a:lnTo>
                  <a:pt x="4571" y="381000"/>
                </a:lnTo>
                <a:lnTo>
                  <a:pt x="9906" y="385572"/>
                </a:lnTo>
                <a:lnTo>
                  <a:pt x="9906" y="390905"/>
                </a:lnTo>
                <a:lnTo>
                  <a:pt x="381000" y="390905"/>
                </a:lnTo>
                <a:lnTo>
                  <a:pt x="381000" y="385572"/>
                </a:lnTo>
                <a:lnTo>
                  <a:pt x="385571" y="381000"/>
                </a:lnTo>
                <a:close/>
              </a:path>
              <a:path w="391160" h="391160">
                <a:moveTo>
                  <a:pt x="9906" y="390905"/>
                </a:moveTo>
                <a:lnTo>
                  <a:pt x="9906" y="385572"/>
                </a:lnTo>
                <a:lnTo>
                  <a:pt x="4571" y="381000"/>
                </a:lnTo>
                <a:lnTo>
                  <a:pt x="4571" y="390905"/>
                </a:lnTo>
                <a:lnTo>
                  <a:pt x="9906" y="390905"/>
                </a:lnTo>
                <a:close/>
              </a:path>
              <a:path w="391160" h="391160">
                <a:moveTo>
                  <a:pt x="385571" y="9905"/>
                </a:moveTo>
                <a:lnTo>
                  <a:pt x="381000" y="4572"/>
                </a:lnTo>
                <a:lnTo>
                  <a:pt x="381000" y="9905"/>
                </a:lnTo>
                <a:lnTo>
                  <a:pt x="385571" y="9905"/>
                </a:lnTo>
                <a:close/>
              </a:path>
              <a:path w="391160" h="391160">
                <a:moveTo>
                  <a:pt x="385571" y="381000"/>
                </a:moveTo>
                <a:lnTo>
                  <a:pt x="385571" y="9905"/>
                </a:lnTo>
                <a:lnTo>
                  <a:pt x="381000" y="9905"/>
                </a:lnTo>
                <a:lnTo>
                  <a:pt x="381000" y="381000"/>
                </a:lnTo>
                <a:lnTo>
                  <a:pt x="385571" y="381000"/>
                </a:lnTo>
                <a:close/>
              </a:path>
              <a:path w="391160" h="391160">
                <a:moveTo>
                  <a:pt x="385571" y="390905"/>
                </a:moveTo>
                <a:lnTo>
                  <a:pt x="385571" y="381000"/>
                </a:lnTo>
                <a:lnTo>
                  <a:pt x="381000" y="385572"/>
                </a:lnTo>
                <a:lnTo>
                  <a:pt x="381000" y="390905"/>
                </a:lnTo>
                <a:lnTo>
                  <a:pt x="385571" y="3909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2065667" y="4739766"/>
            <a:ext cx="391160" cy="391160"/>
          </a:xfrm>
          <a:custGeom>
            <a:avLst/>
            <a:gdLst/>
            <a:ahLst/>
            <a:cxnLst/>
            <a:rect l="l" t="t" r="r" b="b"/>
            <a:pathLst>
              <a:path w="391160" h="391160">
                <a:moveTo>
                  <a:pt x="390906" y="390905"/>
                </a:moveTo>
                <a:lnTo>
                  <a:pt x="390906" y="0"/>
                </a:lnTo>
                <a:lnTo>
                  <a:pt x="0" y="0"/>
                </a:lnTo>
                <a:lnTo>
                  <a:pt x="0" y="390905"/>
                </a:lnTo>
                <a:lnTo>
                  <a:pt x="4571" y="390905"/>
                </a:lnTo>
                <a:lnTo>
                  <a:pt x="4571" y="9905"/>
                </a:lnTo>
                <a:lnTo>
                  <a:pt x="9906" y="4572"/>
                </a:lnTo>
                <a:lnTo>
                  <a:pt x="9906" y="9905"/>
                </a:lnTo>
                <a:lnTo>
                  <a:pt x="381000" y="9905"/>
                </a:lnTo>
                <a:lnTo>
                  <a:pt x="381000" y="4572"/>
                </a:lnTo>
                <a:lnTo>
                  <a:pt x="385571" y="9905"/>
                </a:lnTo>
                <a:lnTo>
                  <a:pt x="385571" y="390905"/>
                </a:lnTo>
                <a:lnTo>
                  <a:pt x="390906" y="390905"/>
                </a:lnTo>
                <a:close/>
              </a:path>
              <a:path w="391160" h="391160">
                <a:moveTo>
                  <a:pt x="9906" y="9905"/>
                </a:moveTo>
                <a:lnTo>
                  <a:pt x="9906" y="4572"/>
                </a:lnTo>
                <a:lnTo>
                  <a:pt x="4571" y="9905"/>
                </a:lnTo>
                <a:lnTo>
                  <a:pt x="9906" y="9905"/>
                </a:lnTo>
                <a:close/>
              </a:path>
              <a:path w="391160" h="391160">
                <a:moveTo>
                  <a:pt x="9906" y="381000"/>
                </a:moveTo>
                <a:lnTo>
                  <a:pt x="9906" y="9905"/>
                </a:lnTo>
                <a:lnTo>
                  <a:pt x="4571" y="9905"/>
                </a:lnTo>
                <a:lnTo>
                  <a:pt x="4571" y="381000"/>
                </a:lnTo>
                <a:lnTo>
                  <a:pt x="9906" y="381000"/>
                </a:lnTo>
                <a:close/>
              </a:path>
              <a:path w="391160" h="391160">
                <a:moveTo>
                  <a:pt x="385571" y="381000"/>
                </a:moveTo>
                <a:lnTo>
                  <a:pt x="4571" y="381000"/>
                </a:lnTo>
                <a:lnTo>
                  <a:pt x="9906" y="385572"/>
                </a:lnTo>
                <a:lnTo>
                  <a:pt x="9906" y="390905"/>
                </a:lnTo>
                <a:lnTo>
                  <a:pt x="381000" y="390905"/>
                </a:lnTo>
                <a:lnTo>
                  <a:pt x="381000" y="385572"/>
                </a:lnTo>
                <a:lnTo>
                  <a:pt x="385571" y="381000"/>
                </a:lnTo>
                <a:close/>
              </a:path>
              <a:path w="391160" h="391160">
                <a:moveTo>
                  <a:pt x="9906" y="390905"/>
                </a:moveTo>
                <a:lnTo>
                  <a:pt x="9906" y="385572"/>
                </a:lnTo>
                <a:lnTo>
                  <a:pt x="4571" y="381000"/>
                </a:lnTo>
                <a:lnTo>
                  <a:pt x="4571" y="390905"/>
                </a:lnTo>
                <a:lnTo>
                  <a:pt x="9906" y="390905"/>
                </a:lnTo>
                <a:close/>
              </a:path>
              <a:path w="391160" h="391160">
                <a:moveTo>
                  <a:pt x="385571" y="9905"/>
                </a:moveTo>
                <a:lnTo>
                  <a:pt x="381000" y="4572"/>
                </a:lnTo>
                <a:lnTo>
                  <a:pt x="381000" y="9905"/>
                </a:lnTo>
                <a:lnTo>
                  <a:pt x="385571" y="9905"/>
                </a:lnTo>
                <a:close/>
              </a:path>
              <a:path w="391160" h="391160">
                <a:moveTo>
                  <a:pt x="385571" y="381000"/>
                </a:moveTo>
                <a:lnTo>
                  <a:pt x="385571" y="9905"/>
                </a:lnTo>
                <a:lnTo>
                  <a:pt x="381000" y="9905"/>
                </a:lnTo>
                <a:lnTo>
                  <a:pt x="381000" y="381000"/>
                </a:lnTo>
                <a:lnTo>
                  <a:pt x="385571" y="381000"/>
                </a:lnTo>
                <a:close/>
              </a:path>
              <a:path w="391160" h="391160">
                <a:moveTo>
                  <a:pt x="385571" y="390905"/>
                </a:moveTo>
                <a:lnTo>
                  <a:pt x="385571" y="381000"/>
                </a:lnTo>
                <a:lnTo>
                  <a:pt x="381000" y="385572"/>
                </a:lnTo>
                <a:lnTo>
                  <a:pt x="381000" y="390905"/>
                </a:lnTo>
                <a:lnTo>
                  <a:pt x="385571" y="3909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3818267" y="4739766"/>
            <a:ext cx="391160" cy="391160"/>
          </a:xfrm>
          <a:custGeom>
            <a:avLst/>
            <a:gdLst/>
            <a:ahLst/>
            <a:cxnLst/>
            <a:rect l="l" t="t" r="r" b="b"/>
            <a:pathLst>
              <a:path w="391160" h="391160">
                <a:moveTo>
                  <a:pt x="390906" y="390905"/>
                </a:moveTo>
                <a:lnTo>
                  <a:pt x="390906" y="0"/>
                </a:lnTo>
                <a:lnTo>
                  <a:pt x="0" y="0"/>
                </a:lnTo>
                <a:lnTo>
                  <a:pt x="0" y="390905"/>
                </a:lnTo>
                <a:lnTo>
                  <a:pt x="4572" y="390905"/>
                </a:lnTo>
                <a:lnTo>
                  <a:pt x="4572" y="9905"/>
                </a:lnTo>
                <a:lnTo>
                  <a:pt x="9905" y="4572"/>
                </a:lnTo>
                <a:lnTo>
                  <a:pt x="9905" y="9905"/>
                </a:lnTo>
                <a:lnTo>
                  <a:pt x="381000" y="9905"/>
                </a:lnTo>
                <a:lnTo>
                  <a:pt x="381000" y="4572"/>
                </a:lnTo>
                <a:lnTo>
                  <a:pt x="385572" y="9905"/>
                </a:lnTo>
                <a:lnTo>
                  <a:pt x="385572" y="390905"/>
                </a:lnTo>
                <a:lnTo>
                  <a:pt x="390906" y="390905"/>
                </a:lnTo>
                <a:close/>
              </a:path>
              <a:path w="391160" h="391160">
                <a:moveTo>
                  <a:pt x="9905" y="9905"/>
                </a:moveTo>
                <a:lnTo>
                  <a:pt x="9905" y="4572"/>
                </a:lnTo>
                <a:lnTo>
                  <a:pt x="4572" y="9905"/>
                </a:lnTo>
                <a:lnTo>
                  <a:pt x="9905" y="9905"/>
                </a:lnTo>
                <a:close/>
              </a:path>
              <a:path w="391160" h="391160">
                <a:moveTo>
                  <a:pt x="9905" y="381000"/>
                </a:moveTo>
                <a:lnTo>
                  <a:pt x="9905" y="9905"/>
                </a:lnTo>
                <a:lnTo>
                  <a:pt x="4572" y="9905"/>
                </a:lnTo>
                <a:lnTo>
                  <a:pt x="4572" y="381000"/>
                </a:lnTo>
                <a:lnTo>
                  <a:pt x="9905" y="381000"/>
                </a:lnTo>
                <a:close/>
              </a:path>
              <a:path w="391160" h="391160">
                <a:moveTo>
                  <a:pt x="385572" y="381000"/>
                </a:moveTo>
                <a:lnTo>
                  <a:pt x="4572" y="381000"/>
                </a:lnTo>
                <a:lnTo>
                  <a:pt x="9905" y="385572"/>
                </a:lnTo>
                <a:lnTo>
                  <a:pt x="9905" y="390905"/>
                </a:lnTo>
                <a:lnTo>
                  <a:pt x="381000" y="390905"/>
                </a:lnTo>
                <a:lnTo>
                  <a:pt x="381000" y="385572"/>
                </a:lnTo>
                <a:lnTo>
                  <a:pt x="385572" y="381000"/>
                </a:lnTo>
                <a:close/>
              </a:path>
              <a:path w="391160" h="391160">
                <a:moveTo>
                  <a:pt x="9905" y="390905"/>
                </a:moveTo>
                <a:lnTo>
                  <a:pt x="9905" y="385572"/>
                </a:lnTo>
                <a:lnTo>
                  <a:pt x="4572" y="381000"/>
                </a:lnTo>
                <a:lnTo>
                  <a:pt x="4572" y="390905"/>
                </a:lnTo>
                <a:lnTo>
                  <a:pt x="9905" y="390905"/>
                </a:lnTo>
                <a:close/>
              </a:path>
              <a:path w="391160" h="391160">
                <a:moveTo>
                  <a:pt x="385572" y="9905"/>
                </a:moveTo>
                <a:lnTo>
                  <a:pt x="381000" y="4572"/>
                </a:lnTo>
                <a:lnTo>
                  <a:pt x="381000" y="9905"/>
                </a:lnTo>
                <a:lnTo>
                  <a:pt x="385572" y="9905"/>
                </a:lnTo>
                <a:close/>
              </a:path>
              <a:path w="391160" h="391160">
                <a:moveTo>
                  <a:pt x="385572" y="381000"/>
                </a:moveTo>
                <a:lnTo>
                  <a:pt x="385572" y="9905"/>
                </a:lnTo>
                <a:lnTo>
                  <a:pt x="381000" y="9905"/>
                </a:lnTo>
                <a:lnTo>
                  <a:pt x="381000" y="381000"/>
                </a:lnTo>
                <a:lnTo>
                  <a:pt x="385572" y="381000"/>
                </a:lnTo>
                <a:close/>
              </a:path>
              <a:path w="391160" h="391160">
                <a:moveTo>
                  <a:pt x="385572" y="390905"/>
                </a:moveTo>
                <a:lnTo>
                  <a:pt x="385572" y="381000"/>
                </a:lnTo>
                <a:lnTo>
                  <a:pt x="381000" y="385572"/>
                </a:lnTo>
                <a:lnTo>
                  <a:pt x="381000" y="390905"/>
                </a:lnTo>
                <a:lnTo>
                  <a:pt x="385572" y="3909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 txBox="1"/>
          <p:nvPr/>
        </p:nvSpPr>
        <p:spPr>
          <a:xfrm>
            <a:off x="3368681" y="4733106"/>
            <a:ext cx="254000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80"/>
              </a:lnSpc>
            </a:pPr>
            <a:r>
              <a:rPr sz="2000" b="1" spc="-5" dirty="0">
                <a:latin typeface="Times New Roman"/>
                <a:cs typeface="Times New Roman"/>
              </a:rPr>
              <a:t>…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90" name="object 90"/>
          <p:cNvSpPr/>
          <p:nvPr/>
        </p:nvSpPr>
        <p:spPr>
          <a:xfrm>
            <a:off x="2827667" y="4739766"/>
            <a:ext cx="391160" cy="391160"/>
          </a:xfrm>
          <a:custGeom>
            <a:avLst/>
            <a:gdLst/>
            <a:ahLst/>
            <a:cxnLst/>
            <a:rect l="l" t="t" r="r" b="b"/>
            <a:pathLst>
              <a:path w="391160" h="391160">
                <a:moveTo>
                  <a:pt x="390906" y="390905"/>
                </a:moveTo>
                <a:lnTo>
                  <a:pt x="390906" y="0"/>
                </a:lnTo>
                <a:lnTo>
                  <a:pt x="0" y="0"/>
                </a:lnTo>
                <a:lnTo>
                  <a:pt x="0" y="390905"/>
                </a:lnTo>
                <a:lnTo>
                  <a:pt x="4571" y="390905"/>
                </a:lnTo>
                <a:lnTo>
                  <a:pt x="4571" y="9905"/>
                </a:lnTo>
                <a:lnTo>
                  <a:pt x="9906" y="4572"/>
                </a:lnTo>
                <a:lnTo>
                  <a:pt x="9906" y="9905"/>
                </a:lnTo>
                <a:lnTo>
                  <a:pt x="381000" y="9905"/>
                </a:lnTo>
                <a:lnTo>
                  <a:pt x="381000" y="4572"/>
                </a:lnTo>
                <a:lnTo>
                  <a:pt x="385571" y="9905"/>
                </a:lnTo>
                <a:lnTo>
                  <a:pt x="385571" y="390905"/>
                </a:lnTo>
                <a:lnTo>
                  <a:pt x="390906" y="390905"/>
                </a:lnTo>
                <a:close/>
              </a:path>
              <a:path w="391160" h="391160">
                <a:moveTo>
                  <a:pt x="9906" y="9905"/>
                </a:moveTo>
                <a:lnTo>
                  <a:pt x="9906" y="4572"/>
                </a:lnTo>
                <a:lnTo>
                  <a:pt x="4571" y="9905"/>
                </a:lnTo>
                <a:lnTo>
                  <a:pt x="9906" y="9905"/>
                </a:lnTo>
                <a:close/>
              </a:path>
              <a:path w="391160" h="391160">
                <a:moveTo>
                  <a:pt x="9906" y="381000"/>
                </a:moveTo>
                <a:lnTo>
                  <a:pt x="9906" y="9905"/>
                </a:lnTo>
                <a:lnTo>
                  <a:pt x="4571" y="9905"/>
                </a:lnTo>
                <a:lnTo>
                  <a:pt x="4571" y="381000"/>
                </a:lnTo>
                <a:lnTo>
                  <a:pt x="9906" y="381000"/>
                </a:lnTo>
                <a:close/>
              </a:path>
              <a:path w="391160" h="391160">
                <a:moveTo>
                  <a:pt x="385571" y="381000"/>
                </a:moveTo>
                <a:lnTo>
                  <a:pt x="4571" y="381000"/>
                </a:lnTo>
                <a:lnTo>
                  <a:pt x="9906" y="385572"/>
                </a:lnTo>
                <a:lnTo>
                  <a:pt x="9906" y="390905"/>
                </a:lnTo>
                <a:lnTo>
                  <a:pt x="381000" y="390905"/>
                </a:lnTo>
                <a:lnTo>
                  <a:pt x="381000" y="385572"/>
                </a:lnTo>
                <a:lnTo>
                  <a:pt x="385571" y="381000"/>
                </a:lnTo>
                <a:close/>
              </a:path>
              <a:path w="391160" h="391160">
                <a:moveTo>
                  <a:pt x="9906" y="390905"/>
                </a:moveTo>
                <a:lnTo>
                  <a:pt x="9906" y="385572"/>
                </a:lnTo>
                <a:lnTo>
                  <a:pt x="4571" y="381000"/>
                </a:lnTo>
                <a:lnTo>
                  <a:pt x="4571" y="390905"/>
                </a:lnTo>
                <a:lnTo>
                  <a:pt x="9906" y="390905"/>
                </a:lnTo>
                <a:close/>
              </a:path>
              <a:path w="391160" h="391160">
                <a:moveTo>
                  <a:pt x="385571" y="9905"/>
                </a:moveTo>
                <a:lnTo>
                  <a:pt x="381000" y="4572"/>
                </a:lnTo>
                <a:lnTo>
                  <a:pt x="381000" y="9905"/>
                </a:lnTo>
                <a:lnTo>
                  <a:pt x="385571" y="9905"/>
                </a:lnTo>
                <a:close/>
              </a:path>
              <a:path w="391160" h="391160">
                <a:moveTo>
                  <a:pt x="385571" y="381000"/>
                </a:moveTo>
                <a:lnTo>
                  <a:pt x="385571" y="9905"/>
                </a:lnTo>
                <a:lnTo>
                  <a:pt x="381000" y="9905"/>
                </a:lnTo>
                <a:lnTo>
                  <a:pt x="381000" y="381000"/>
                </a:lnTo>
                <a:lnTo>
                  <a:pt x="385571" y="381000"/>
                </a:lnTo>
                <a:close/>
              </a:path>
              <a:path w="391160" h="391160">
                <a:moveTo>
                  <a:pt x="385571" y="390905"/>
                </a:moveTo>
                <a:lnTo>
                  <a:pt x="385571" y="381000"/>
                </a:lnTo>
                <a:lnTo>
                  <a:pt x="381000" y="385572"/>
                </a:lnTo>
                <a:lnTo>
                  <a:pt x="381000" y="390905"/>
                </a:lnTo>
                <a:lnTo>
                  <a:pt x="385571" y="3909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2446667" y="4739766"/>
            <a:ext cx="391160" cy="391160"/>
          </a:xfrm>
          <a:custGeom>
            <a:avLst/>
            <a:gdLst/>
            <a:ahLst/>
            <a:cxnLst/>
            <a:rect l="l" t="t" r="r" b="b"/>
            <a:pathLst>
              <a:path w="391160" h="391160">
                <a:moveTo>
                  <a:pt x="390906" y="390905"/>
                </a:moveTo>
                <a:lnTo>
                  <a:pt x="390906" y="0"/>
                </a:lnTo>
                <a:lnTo>
                  <a:pt x="0" y="0"/>
                </a:lnTo>
                <a:lnTo>
                  <a:pt x="0" y="390905"/>
                </a:lnTo>
                <a:lnTo>
                  <a:pt x="4571" y="390905"/>
                </a:lnTo>
                <a:lnTo>
                  <a:pt x="4571" y="9905"/>
                </a:lnTo>
                <a:lnTo>
                  <a:pt x="9906" y="4572"/>
                </a:lnTo>
                <a:lnTo>
                  <a:pt x="9906" y="9905"/>
                </a:lnTo>
                <a:lnTo>
                  <a:pt x="381000" y="9905"/>
                </a:lnTo>
                <a:lnTo>
                  <a:pt x="381000" y="4572"/>
                </a:lnTo>
                <a:lnTo>
                  <a:pt x="385571" y="9905"/>
                </a:lnTo>
                <a:lnTo>
                  <a:pt x="385571" y="390905"/>
                </a:lnTo>
                <a:lnTo>
                  <a:pt x="390906" y="390905"/>
                </a:lnTo>
                <a:close/>
              </a:path>
              <a:path w="391160" h="391160">
                <a:moveTo>
                  <a:pt x="9906" y="9905"/>
                </a:moveTo>
                <a:lnTo>
                  <a:pt x="9906" y="4572"/>
                </a:lnTo>
                <a:lnTo>
                  <a:pt x="4571" y="9905"/>
                </a:lnTo>
                <a:lnTo>
                  <a:pt x="9906" y="9905"/>
                </a:lnTo>
                <a:close/>
              </a:path>
              <a:path w="391160" h="391160">
                <a:moveTo>
                  <a:pt x="9906" y="381000"/>
                </a:moveTo>
                <a:lnTo>
                  <a:pt x="9906" y="9905"/>
                </a:lnTo>
                <a:lnTo>
                  <a:pt x="4571" y="9905"/>
                </a:lnTo>
                <a:lnTo>
                  <a:pt x="4571" y="381000"/>
                </a:lnTo>
                <a:lnTo>
                  <a:pt x="9906" y="381000"/>
                </a:lnTo>
                <a:close/>
              </a:path>
              <a:path w="391160" h="391160">
                <a:moveTo>
                  <a:pt x="385571" y="381000"/>
                </a:moveTo>
                <a:lnTo>
                  <a:pt x="4571" y="381000"/>
                </a:lnTo>
                <a:lnTo>
                  <a:pt x="9906" y="385572"/>
                </a:lnTo>
                <a:lnTo>
                  <a:pt x="9906" y="390905"/>
                </a:lnTo>
                <a:lnTo>
                  <a:pt x="381000" y="390905"/>
                </a:lnTo>
                <a:lnTo>
                  <a:pt x="381000" y="385572"/>
                </a:lnTo>
                <a:lnTo>
                  <a:pt x="385571" y="381000"/>
                </a:lnTo>
                <a:close/>
              </a:path>
              <a:path w="391160" h="391160">
                <a:moveTo>
                  <a:pt x="9906" y="390905"/>
                </a:moveTo>
                <a:lnTo>
                  <a:pt x="9906" y="385572"/>
                </a:lnTo>
                <a:lnTo>
                  <a:pt x="4571" y="381000"/>
                </a:lnTo>
                <a:lnTo>
                  <a:pt x="4571" y="390905"/>
                </a:lnTo>
                <a:lnTo>
                  <a:pt x="9906" y="390905"/>
                </a:lnTo>
                <a:close/>
              </a:path>
              <a:path w="391160" h="391160">
                <a:moveTo>
                  <a:pt x="385571" y="9905"/>
                </a:moveTo>
                <a:lnTo>
                  <a:pt x="381000" y="4572"/>
                </a:lnTo>
                <a:lnTo>
                  <a:pt x="381000" y="9905"/>
                </a:lnTo>
                <a:lnTo>
                  <a:pt x="385571" y="9905"/>
                </a:lnTo>
                <a:close/>
              </a:path>
              <a:path w="391160" h="391160">
                <a:moveTo>
                  <a:pt x="385571" y="381000"/>
                </a:moveTo>
                <a:lnTo>
                  <a:pt x="385571" y="9905"/>
                </a:lnTo>
                <a:lnTo>
                  <a:pt x="381000" y="9905"/>
                </a:lnTo>
                <a:lnTo>
                  <a:pt x="381000" y="381000"/>
                </a:lnTo>
                <a:lnTo>
                  <a:pt x="385571" y="381000"/>
                </a:lnTo>
                <a:close/>
              </a:path>
              <a:path w="391160" h="391160">
                <a:moveTo>
                  <a:pt x="385571" y="390905"/>
                </a:moveTo>
                <a:lnTo>
                  <a:pt x="385571" y="381000"/>
                </a:lnTo>
                <a:lnTo>
                  <a:pt x="381000" y="385572"/>
                </a:lnTo>
                <a:lnTo>
                  <a:pt x="381000" y="390905"/>
                </a:lnTo>
                <a:lnTo>
                  <a:pt x="385571" y="3909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2065667" y="4739766"/>
            <a:ext cx="391160" cy="391160"/>
          </a:xfrm>
          <a:custGeom>
            <a:avLst/>
            <a:gdLst/>
            <a:ahLst/>
            <a:cxnLst/>
            <a:rect l="l" t="t" r="r" b="b"/>
            <a:pathLst>
              <a:path w="391160" h="391160">
                <a:moveTo>
                  <a:pt x="390906" y="390905"/>
                </a:moveTo>
                <a:lnTo>
                  <a:pt x="390906" y="0"/>
                </a:lnTo>
                <a:lnTo>
                  <a:pt x="0" y="0"/>
                </a:lnTo>
                <a:lnTo>
                  <a:pt x="0" y="390905"/>
                </a:lnTo>
                <a:lnTo>
                  <a:pt x="4571" y="390905"/>
                </a:lnTo>
                <a:lnTo>
                  <a:pt x="4571" y="9905"/>
                </a:lnTo>
                <a:lnTo>
                  <a:pt x="9906" y="4572"/>
                </a:lnTo>
                <a:lnTo>
                  <a:pt x="9906" y="9905"/>
                </a:lnTo>
                <a:lnTo>
                  <a:pt x="381000" y="9905"/>
                </a:lnTo>
                <a:lnTo>
                  <a:pt x="381000" y="4572"/>
                </a:lnTo>
                <a:lnTo>
                  <a:pt x="385571" y="9905"/>
                </a:lnTo>
                <a:lnTo>
                  <a:pt x="385571" y="390905"/>
                </a:lnTo>
                <a:lnTo>
                  <a:pt x="390906" y="390905"/>
                </a:lnTo>
                <a:close/>
              </a:path>
              <a:path w="391160" h="391160">
                <a:moveTo>
                  <a:pt x="9906" y="9905"/>
                </a:moveTo>
                <a:lnTo>
                  <a:pt x="9906" y="4572"/>
                </a:lnTo>
                <a:lnTo>
                  <a:pt x="4571" y="9905"/>
                </a:lnTo>
                <a:lnTo>
                  <a:pt x="9906" y="9905"/>
                </a:lnTo>
                <a:close/>
              </a:path>
              <a:path w="391160" h="391160">
                <a:moveTo>
                  <a:pt x="9906" y="381000"/>
                </a:moveTo>
                <a:lnTo>
                  <a:pt x="9906" y="9905"/>
                </a:lnTo>
                <a:lnTo>
                  <a:pt x="4571" y="9905"/>
                </a:lnTo>
                <a:lnTo>
                  <a:pt x="4571" y="381000"/>
                </a:lnTo>
                <a:lnTo>
                  <a:pt x="9906" y="381000"/>
                </a:lnTo>
                <a:close/>
              </a:path>
              <a:path w="391160" h="391160">
                <a:moveTo>
                  <a:pt x="385571" y="381000"/>
                </a:moveTo>
                <a:lnTo>
                  <a:pt x="4571" y="381000"/>
                </a:lnTo>
                <a:lnTo>
                  <a:pt x="9906" y="385572"/>
                </a:lnTo>
                <a:lnTo>
                  <a:pt x="9906" y="390905"/>
                </a:lnTo>
                <a:lnTo>
                  <a:pt x="381000" y="390905"/>
                </a:lnTo>
                <a:lnTo>
                  <a:pt x="381000" y="385572"/>
                </a:lnTo>
                <a:lnTo>
                  <a:pt x="385571" y="381000"/>
                </a:lnTo>
                <a:close/>
              </a:path>
              <a:path w="391160" h="391160">
                <a:moveTo>
                  <a:pt x="9906" y="390905"/>
                </a:moveTo>
                <a:lnTo>
                  <a:pt x="9906" y="385572"/>
                </a:lnTo>
                <a:lnTo>
                  <a:pt x="4571" y="381000"/>
                </a:lnTo>
                <a:lnTo>
                  <a:pt x="4571" y="390905"/>
                </a:lnTo>
                <a:lnTo>
                  <a:pt x="9906" y="390905"/>
                </a:lnTo>
                <a:close/>
              </a:path>
              <a:path w="391160" h="391160">
                <a:moveTo>
                  <a:pt x="385571" y="9905"/>
                </a:moveTo>
                <a:lnTo>
                  <a:pt x="381000" y="4572"/>
                </a:lnTo>
                <a:lnTo>
                  <a:pt x="381000" y="9905"/>
                </a:lnTo>
                <a:lnTo>
                  <a:pt x="385571" y="9905"/>
                </a:lnTo>
                <a:close/>
              </a:path>
              <a:path w="391160" h="391160">
                <a:moveTo>
                  <a:pt x="385571" y="381000"/>
                </a:moveTo>
                <a:lnTo>
                  <a:pt x="385571" y="9905"/>
                </a:lnTo>
                <a:lnTo>
                  <a:pt x="381000" y="9905"/>
                </a:lnTo>
                <a:lnTo>
                  <a:pt x="381000" y="381000"/>
                </a:lnTo>
                <a:lnTo>
                  <a:pt x="385571" y="381000"/>
                </a:lnTo>
                <a:close/>
              </a:path>
              <a:path w="391160" h="391160">
                <a:moveTo>
                  <a:pt x="385571" y="390905"/>
                </a:moveTo>
                <a:lnTo>
                  <a:pt x="385571" y="381000"/>
                </a:lnTo>
                <a:lnTo>
                  <a:pt x="381000" y="385572"/>
                </a:lnTo>
                <a:lnTo>
                  <a:pt x="381000" y="390905"/>
                </a:lnTo>
                <a:lnTo>
                  <a:pt x="385571" y="3909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3818267" y="4739766"/>
            <a:ext cx="391160" cy="391160"/>
          </a:xfrm>
          <a:custGeom>
            <a:avLst/>
            <a:gdLst/>
            <a:ahLst/>
            <a:cxnLst/>
            <a:rect l="l" t="t" r="r" b="b"/>
            <a:pathLst>
              <a:path w="391160" h="391160">
                <a:moveTo>
                  <a:pt x="390906" y="390905"/>
                </a:moveTo>
                <a:lnTo>
                  <a:pt x="390906" y="0"/>
                </a:lnTo>
                <a:lnTo>
                  <a:pt x="0" y="0"/>
                </a:lnTo>
                <a:lnTo>
                  <a:pt x="0" y="390905"/>
                </a:lnTo>
                <a:lnTo>
                  <a:pt x="4572" y="390905"/>
                </a:lnTo>
                <a:lnTo>
                  <a:pt x="4572" y="9905"/>
                </a:lnTo>
                <a:lnTo>
                  <a:pt x="9905" y="4572"/>
                </a:lnTo>
                <a:lnTo>
                  <a:pt x="9905" y="9905"/>
                </a:lnTo>
                <a:lnTo>
                  <a:pt x="381000" y="9905"/>
                </a:lnTo>
                <a:lnTo>
                  <a:pt x="381000" y="4572"/>
                </a:lnTo>
                <a:lnTo>
                  <a:pt x="385572" y="9905"/>
                </a:lnTo>
                <a:lnTo>
                  <a:pt x="385572" y="390905"/>
                </a:lnTo>
                <a:lnTo>
                  <a:pt x="390906" y="390905"/>
                </a:lnTo>
                <a:close/>
              </a:path>
              <a:path w="391160" h="391160">
                <a:moveTo>
                  <a:pt x="9905" y="9905"/>
                </a:moveTo>
                <a:lnTo>
                  <a:pt x="9905" y="4572"/>
                </a:lnTo>
                <a:lnTo>
                  <a:pt x="4572" y="9905"/>
                </a:lnTo>
                <a:lnTo>
                  <a:pt x="9905" y="9905"/>
                </a:lnTo>
                <a:close/>
              </a:path>
              <a:path w="391160" h="391160">
                <a:moveTo>
                  <a:pt x="9905" y="381000"/>
                </a:moveTo>
                <a:lnTo>
                  <a:pt x="9905" y="9905"/>
                </a:lnTo>
                <a:lnTo>
                  <a:pt x="4572" y="9905"/>
                </a:lnTo>
                <a:lnTo>
                  <a:pt x="4572" y="381000"/>
                </a:lnTo>
                <a:lnTo>
                  <a:pt x="9905" y="381000"/>
                </a:lnTo>
                <a:close/>
              </a:path>
              <a:path w="391160" h="391160">
                <a:moveTo>
                  <a:pt x="385572" y="381000"/>
                </a:moveTo>
                <a:lnTo>
                  <a:pt x="4572" y="381000"/>
                </a:lnTo>
                <a:lnTo>
                  <a:pt x="9905" y="385572"/>
                </a:lnTo>
                <a:lnTo>
                  <a:pt x="9905" y="390905"/>
                </a:lnTo>
                <a:lnTo>
                  <a:pt x="381000" y="390905"/>
                </a:lnTo>
                <a:lnTo>
                  <a:pt x="381000" y="385572"/>
                </a:lnTo>
                <a:lnTo>
                  <a:pt x="385572" y="381000"/>
                </a:lnTo>
                <a:close/>
              </a:path>
              <a:path w="391160" h="391160">
                <a:moveTo>
                  <a:pt x="9905" y="390905"/>
                </a:moveTo>
                <a:lnTo>
                  <a:pt x="9905" y="385572"/>
                </a:lnTo>
                <a:lnTo>
                  <a:pt x="4572" y="381000"/>
                </a:lnTo>
                <a:lnTo>
                  <a:pt x="4572" y="390905"/>
                </a:lnTo>
                <a:lnTo>
                  <a:pt x="9905" y="390905"/>
                </a:lnTo>
                <a:close/>
              </a:path>
              <a:path w="391160" h="391160">
                <a:moveTo>
                  <a:pt x="385572" y="9905"/>
                </a:moveTo>
                <a:lnTo>
                  <a:pt x="381000" y="4572"/>
                </a:lnTo>
                <a:lnTo>
                  <a:pt x="381000" y="9905"/>
                </a:lnTo>
                <a:lnTo>
                  <a:pt x="385572" y="9905"/>
                </a:lnTo>
                <a:close/>
              </a:path>
              <a:path w="391160" h="391160">
                <a:moveTo>
                  <a:pt x="385572" y="381000"/>
                </a:moveTo>
                <a:lnTo>
                  <a:pt x="385572" y="9905"/>
                </a:lnTo>
                <a:lnTo>
                  <a:pt x="381000" y="9905"/>
                </a:lnTo>
                <a:lnTo>
                  <a:pt x="381000" y="381000"/>
                </a:lnTo>
                <a:lnTo>
                  <a:pt x="385572" y="381000"/>
                </a:lnTo>
                <a:close/>
              </a:path>
              <a:path w="391160" h="391160">
                <a:moveTo>
                  <a:pt x="385572" y="390905"/>
                </a:moveTo>
                <a:lnTo>
                  <a:pt x="385572" y="381000"/>
                </a:lnTo>
                <a:lnTo>
                  <a:pt x="381000" y="385572"/>
                </a:lnTo>
                <a:lnTo>
                  <a:pt x="381000" y="390905"/>
                </a:lnTo>
                <a:lnTo>
                  <a:pt x="385572" y="3909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 txBox="1"/>
          <p:nvPr/>
        </p:nvSpPr>
        <p:spPr>
          <a:xfrm>
            <a:off x="3368681" y="4733106"/>
            <a:ext cx="254000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80"/>
              </a:lnSpc>
            </a:pPr>
            <a:r>
              <a:rPr sz="2000" b="1" spc="-5" dirty="0">
                <a:latin typeface="Times New Roman"/>
                <a:cs typeface="Times New Roman"/>
              </a:rPr>
              <a:t>…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95" name="object 95"/>
          <p:cNvSpPr/>
          <p:nvPr/>
        </p:nvSpPr>
        <p:spPr>
          <a:xfrm>
            <a:off x="2832239" y="4744339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0" y="0"/>
                </a:moveTo>
                <a:lnTo>
                  <a:pt x="0" y="381000"/>
                </a:lnTo>
                <a:lnTo>
                  <a:pt x="381000" y="381000"/>
                </a:lnTo>
                <a:lnTo>
                  <a:pt x="381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9933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2827667" y="4739766"/>
            <a:ext cx="391160" cy="391160"/>
          </a:xfrm>
          <a:custGeom>
            <a:avLst/>
            <a:gdLst/>
            <a:ahLst/>
            <a:cxnLst/>
            <a:rect l="l" t="t" r="r" b="b"/>
            <a:pathLst>
              <a:path w="391160" h="391160">
                <a:moveTo>
                  <a:pt x="390906" y="390905"/>
                </a:moveTo>
                <a:lnTo>
                  <a:pt x="390906" y="0"/>
                </a:lnTo>
                <a:lnTo>
                  <a:pt x="0" y="0"/>
                </a:lnTo>
                <a:lnTo>
                  <a:pt x="0" y="390905"/>
                </a:lnTo>
                <a:lnTo>
                  <a:pt x="4571" y="390905"/>
                </a:lnTo>
                <a:lnTo>
                  <a:pt x="4571" y="9905"/>
                </a:lnTo>
                <a:lnTo>
                  <a:pt x="9906" y="4572"/>
                </a:lnTo>
                <a:lnTo>
                  <a:pt x="9906" y="9905"/>
                </a:lnTo>
                <a:lnTo>
                  <a:pt x="381000" y="9905"/>
                </a:lnTo>
                <a:lnTo>
                  <a:pt x="381000" y="4572"/>
                </a:lnTo>
                <a:lnTo>
                  <a:pt x="385571" y="9905"/>
                </a:lnTo>
                <a:lnTo>
                  <a:pt x="385571" y="390905"/>
                </a:lnTo>
                <a:lnTo>
                  <a:pt x="390906" y="390905"/>
                </a:lnTo>
                <a:close/>
              </a:path>
              <a:path w="391160" h="391160">
                <a:moveTo>
                  <a:pt x="9906" y="9905"/>
                </a:moveTo>
                <a:lnTo>
                  <a:pt x="9906" y="4572"/>
                </a:lnTo>
                <a:lnTo>
                  <a:pt x="4571" y="9905"/>
                </a:lnTo>
                <a:lnTo>
                  <a:pt x="9906" y="9905"/>
                </a:lnTo>
                <a:close/>
              </a:path>
              <a:path w="391160" h="391160">
                <a:moveTo>
                  <a:pt x="9906" y="381000"/>
                </a:moveTo>
                <a:lnTo>
                  <a:pt x="9906" y="9905"/>
                </a:lnTo>
                <a:lnTo>
                  <a:pt x="4571" y="9905"/>
                </a:lnTo>
                <a:lnTo>
                  <a:pt x="4571" y="381000"/>
                </a:lnTo>
                <a:lnTo>
                  <a:pt x="9906" y="381000"/>
                </a:lnTo>
                <a:close/>
              </a:path>
              <a:path w="391160" h="391160">
                <a:moveTo>
                  <a:pt x="385571" y="381000"/>
                </a:moveTo>
                <a:lnTo>
                  <a:pt x="4571" y="381000"/>
                </a:lnTo>
                <a:lnTo>
                  <a:pt x="9906" y="385572"/>
                </a:lnTo>
                <a:lnTo>
                  <a:pt x="9906" y="390905"/>
                </a:lnTo>
                <a:lnTo>
                  <a:pt x="381000" y="390905"/>
                </a:lnTo>
                <a:lnTo>
                  <a:pt x="381000" y="385572"/>
                </a:lnTo>
                <a:lnTo>
                  <a:pt x="385571" y="381000"/>
                </a:lnTo>
                <a:close/>
              </a:path>
              <a:path w="391160" h="391160">
                <a:moveTo>
                  <a:pt x="9906" y="390905"/>
                </a:moveTo>
                <a:lnTo>
                  <a:pt x="9906" y="385572"/>
                </a:lnTo>
                <a:lnTo>
                  <a:pt x="4571" y="381000"/>
                </a:lnTo>
                <a:lnTo>
                  <a:pt x="4571" y="390905"/>
                </a:lnTo>
                <a:lnTo>
                  <a:pt x="9906" y="390905"/>
                </a:lnTo>
                <a:close/>
              </a:path>
              <a:path w="391160" h="391160">
                <a:moveTo>
                  <a:pt x="385571" y="9905"/>
                </a:moveTo>
                <a:lnTo>
                  <a:pt x="381000" y="4572"/>
                </a:lnTo>
                <a:lnTo>
                  <a:pt x="381000" y="9905"/>
                </a:lnTo>
                <a:lnTo>
                  <a:pt x="385571" y="9905"/>
                </a:lnTo>
                <a:close/>
              </a:path>
              <a:path w="391160" h="391160">
                <a:moveTo>
                  <a:pt x="385571" y="381000"/>
                </a:moveTo>
                <a:lnTo>
                  <a:pt x="385571" y="9905"/>
                </a:lnTo>
                <a:lnTo>
                  <a:pt x="381000" y="9905"/>
                </a:lnTo>
                <a:lnTo>
                  <a:pt x="381000" y="381000"/>
                </a:lnTo>
                <a:lnTo>
                  <a:pt x="385571" y="381000"/>
                </a:lnTo>
                <a:close/>
              </a:path>
              <a:path w="391160" h="391160">
                <a:moveTo>
                  <a:pt x="385571" y="390905"/>
                </a:moveTo>
                <a:lnTo>
                  <a:pt x="385571" y="381000"/>
                </a:lnTo>
                <a:lnTo>
                  <a:pt x="381000" y="385572"/>
                </a:lnTo>
                <a:lnTo>
                  <a:pt x="381000" y="390905"/>
                </a:lnTo>
                <a:lnTo>
                  <a:pt x="385571" y="3909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2451239" y="4744339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0" y="0"/>
                </a:moveTo>
                <a:lnTo>
                  <a:pt x="0" y="381000"/>
                </a:lnTo>
                <a:lnTo>
                  <a:pt x="381000" y="381000"/>
                </a:lnTo>
                <a:lnTo>
                  <a:pt x="381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9933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2446667" y="4739766"/>
            <a:ext cx="391160" cy="391160"/>
          </a:xfrm>
          <a:custGeom>
            <a:avLst/>
            <a:gdLst/>
            <a:ahLst/>
            <a:cxnLst/>
            <a:rect l="l" t="t" r="r" b="b"/>
            <a:pathLst>
              <a:path w="391160" h="391160">
                <a:moveTo>
                  <a:pt x="390906" y="390905"/>
                </a:moveTo>
                <a:lnTo>
                  <a:pt x="390906" y="0"/>
                </a:lnTo>
                <a:lnTo>
                  <a:pt x="0" y="0"/>
                </a:lnTo>
                <a:lnTo>
                  <a:pt x="0" y="390905"/>
                </a:lnTo>
                <a:lnTo>
                  <a:pt x="4571" y="390905"/>
                </a:lnTo>
                <a:lnTo>
                  <a:pt x="4571" y="9905"/>
                </a:lnTo>
                <a:lnTo>
                  <a:pt x="9906" y="4572"/>
                </a:lnTo>
                <a:lnTo>
                  <a:pt x="9906" y="9905"/>
                </a:lnTo>
                <a:lnTo>
                  <a:pt x="381000" y="9905"/>
                </a:lnTo>
                <a:lnTo>
                  <a:pt x="381000" y="4572"/>
                </a:lnTo>
                <a:lnTo>
                  <a:pt x="385571" y="9905"/>
                </a:lnTo>
                <a:lnTo>
                  <a:pt x="385571" y="390905"/>
                </a:lnTo>
                <a:lnTo>
                  <a:pt x="390906" y="390905"/>
                </a:lnTo>
                <a:close/>
              </a:path>
              <a:path w="391160" h="391160">
                <a:moveTo>
                  <a:pt x="9906" y="9905"/>
                </a:moveTo>
                <a:lnTo>
                  <a:pt x="9906" y="4572"/>
                </a:lnTo>
                <a:lnTo>
                  <a:pt x="4571" y="9905"/>
                </a:lnTo>
                <a:lnTo>
                  <a:pt x="9906" y="9905"/>
                </a:lnTo>
                <a:close/>
              </a:path>
              <a:path w="391160" h="391160">
                <a:moveTo>
                  <a:pt x="9906" y="381000"/>
                </a:moveTo>
                <a:lnTo>
                  <a:pt x="9906" y="9905"/>
                </a:lnTo>
                <a:lnTo>
                  <a:pt x="4571" y="9905"/>
                </a:lnTo>
                <a:lnTo>
                  <a:pt x="4571" y="381000"/>
                </a:lnTo>
                <a:lnTo>
                  <a:pt x="9906" y="381000"/>
                </a:lnTo>
                <a:close/>
              </a:path>
              <a:path w="391160" h="391160">
                <a:moveTo>
                  <a:pt x="385571" y="381000"/>
                </a:moveTo>
                <a:lnTo>
                  <a:pt x="4571" y="381000"/>
                </a:lnTo>
                <a:lnTo>
                  <a:pt x="9906" y="385572"/>
                </a:lnTo>
                <a:lnTo>
                  <a:pt x="9906" y="390905"/>
                </a:lnTo>
                <a:lnTo>
                  <a:pt x="381000" y="390905"/>
                </a:lnTo>
                <a:lnTo>
                  <a:pt x="381000" y="385572"/>
                </a:lnTo>
                <a:lnTo>
                  <a:pt x="385571" y="381000"/>
                </a:lnTo>
                <a:close/>
              </a:path>
              <a:path w="391160" h="391160">
                <a:moveTo>
                  <a:pt x="9906" y="390905"/>
                </a:moveTo>
                <a:lnTo>
                  <a:pt x="9906" y="385572"/>
                </a:lnTo>
                <a:lnTo>
                  <a:pt x="4571" y="381000"/>
                </a:lnTo>
                <a:lnTo>
                  <a:pt x="4571" y="390905"/>
                </a:lnTo>
                <a:lnTo>
                  <a:pt x="9906" y="390905"/>
                </a:lnTo>
                <a:close/>
              </a:path>
              <a:path w="391160" h="391160">
                <a:moveTo>
                  <a:pt x="385571" y="9905"/>
                </a:moveTo>
                <a:lnTo>
                  <a:pt x="381000" y="4572"/>
                </a:lnTo>
                <a:lnTo>
                  <a:pt x="381000" y="9905"/>
                </a:lnTo>
                <a:lnTo>
                  <a:pt x="385571" y="9905"/>
                </a:lnTo>
                <a:close/>
              </a:path>
              <a:path w="391160" h="391160">
                <a:moveTo>
                  <a:pt x="385571" y="381000"/>
                </a:moveTo>
                <a:lnTo>
                  <a:pt x="385571" y="9905"/>
                </a:lnTo>
                <a:lnTo>
                  <a:pt x="381000" y="9905"/>
                </a:lnTo>
                <a:lnTo>
                  <a:pt x="381000" y="381000"/>
                </a:lnTo>
                <a:lnTo>
                  <a:pt x="385571" y="381000"/>
                </a:lnTo>
                <a:close/>
              </a:path>
              <a:path w="391160" h="391160">
                <a:moveTo>
                  <a:pt x="385571" y="390905"/>
                </a:moveTo>
                <a:lnTo>
                  <a:pt x="385571" y="381000"/>
                </a:lnTo>
                <a:lnTo>
                  <a:pt x="381000" y="385572"/>
                </a:lnTo>
                <a:lnTo>
                  <a:pt x="381000" y="390905"/>
                </a:lnTo>
                <a:lnTo>
                  <a:pt x="385571" y="3909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2070239" y="4744339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0" y="0"/>
                </a:moveTo>
                <a:lnTo>
                  <a:pt x="0" y="381000"/>
                </a:lnTo>
                <a:lnTo>
                  <a:pt x="381000" y="381000"/>
                </a:lnTo>
                <a:lnTo>
                  <a:pt x="381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9933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2065667" y="4739766"/>
            <a:ext cx="391160" cy="391160"/>
          </a:xfrm>
          <a:custGeom>
            <a:avLst/>
            <a:gdLst/>
            <a:ahLst/>
            <a:cxnLst/>
            <a:rect l="l" t="t" r="r" b="b"/>
            <a:pathLst>
              <a:path w="391160" h="391160">
                <a:moveTo>
                  <a:pt x="390906" y="390905"/>
                </a:moveTo>
                <a:lnTo>
                  <a:pt x="390906" y="0"/>
                </a:lnTo>
                <a:lnTo>
                  <a:pt x="0" y="0"/>
                </a:lnTo>
                <a:lnTo>
                  <a:pt x="0" y="390905"/>
                </a:lnTo>
                <a:lnTo>
                  <a:pt x="4571" y="390905"/>
                </a:lnTo>
                <a:lnTo>
                  <a:pt x="4571" y="9905"/>
                </a:lnTo>
                <a:lnTo>
                  <a:pt x="9906" y="4572"/>
                </a:lnTo>
                <a:lnTo>
                  <a:pt x="9906" y="9905"/>
                </a:lnTo>
                <a:lnTo>
                  <a:pt x="381000" y="9905"/>
                </a:lnTo>
                <a:lnTo>
                  <a:pt x="381000" y="4572"/>
                </a:lnTo>
                <a:lnTo>
                  <a:pt x="385571" y="9905"/>
                </a:lnTo>
                <a:lnTo>
                  <a:pt x="385571" y="390905"/>
                </a:lnTo>
                <a:lnTo>
                  <a:pt x="390906" y="390905"/>
                </a:lnTo>
                <a:close/>
              </a:path>
              <a:path w="391160" h="391160">
                <a:moveTo>
                  <a:pt x="9906" y="9905"/>
                </a:moveTo>
                <a:lnTo>
                  <a:pt x="9906" y="4572"/>
                </a:lnTo>
                <a:lnTo>
                  <a:pt x="4571" y="9905"/>
                </a:lnTo>
                <a:lnTo>
                  <a:pt x="9906" y="9905"/>
                </a:lnTo>
                <a:close/>
              </a:path>
              <a:path w="391160" h="391160">
                <a:moveTo>
                  <a:pt x="9906" y="381000"/>
                </a:moveTo>
                <a:lnTo>
                  <a:pt x="9906" y="9905"/>
                </a:lnTo>
                <a:lnTo>
                  <a:pt x="4571" y="9905"/>
                </a:lnTo>
                <a:lnTo>
                  <a:pt x="4571" y="381000"/>
                </a:lnTo>
                <a:lnTo>
                  <a:pt x="9906" y="381000"/>
                </a:lnTo>
                <a:close/>
              </a:path>
              <a:path w="391160" h="391160">
                <a:moveTo>
                  <a:pt x="385571" y="381000"/>
                </a:moveTo>
                <a:lnTo>
                  <a:pt x="4571" y="381000"/>
                </a:lnTo>
                <a:lnTo>
                  <a:pt x="9906" y="385572"/>
                </a:lnTo>
                <a:lnTo>
                  <a:pt x="9906" y="390905"/>
                </a:lnTo>
                <a:lnTo>
                  <a:pt x="381000" y="390905"/>
                </a:lnTo>
                <a:lnTo>
                  <a:pt x="381000" y="385572"/>
                </a:lnTo>
                <a:lnTo>
                  <a:pt x="385571" y="381000"/>
                </a:lnTo>
                <a:close/>
              </a:path>
              <a:path w="391160" h="391160">
                <a:moveTo>
                  <a:pt x="9906" y="390905"/>
                </a:moveTo>
                <a:lnTo>
                  <a:pt x="9906" y="385572"/>
                </a:lnTo>
                <a:lnTo>
                  <a:pt x="4571" y="381000"/>
                </a:lnTo>
                <a:lnTo>
                  <a:pt x="4571" y="390905"/>
                </a:lnTo>
                <a:lnTo>
                  <a:pt x="9906" y="390905"/>
                </a:lnTo>
                <a:close/>
              </a:path>
              <a:path w="391160" h="391160">
                <a:moveTo>
                  <a:pt x="385571" y="9905"/>
                </a:moveTo>
                <a:lnTo>
                  <a:pt x="381000" y="4572"/>
                </a:lnTo>
                <a:lnTo>
                  <a:pt x="381000" y="9905"/>
                </a:lnTo>
                <a:lnTo>
                  <a:pt x="385571" y="9905"/>
                </a:lnTo>
                <a:close/>
              </a:path>
              <a:path w="391160" h="391160">
                <a:moveTo>
                  <a:pt x="385571" y="381000"/>
                </a:moveTo>
                <a:lnTo>
                  <a:pt x="385571" y="9905"/>
                </a:lnTo>
                <a:lnTo>
                  <a:pt x="381000" y="9905"/>
                </a:lnTo>
                <a:lnTo>
                  <a:pt x="381000" y="381000"/>
                </a:lnTo>
                <a:lnTo>
                  <a:pt x="385571" y="381000"/>
                </a:lnTo>
                <a:close/>
              </a:path>
              <a:path w="391160" h="391160">
                <a:moveTo>
                  <a:pt x="385571" y="390905"/>
                </a:moveTo>
                <a:lnTo>
                  <a:pt x="385571" y="381000"/>
                </a:lnTo>
                <a:lnTo>
                  <a:pt x="381000" y="385572"/>
                </a:lnTo>
                <a:lnTo>
                  <a:pt x="381000" y="390905"/>
                </a:lnTo>
                <a:lnTo>
                  <a:pt x="385571" y="3909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3822839" y="4744339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0" y="0"/>
                </a:moveTo>
                <a:lnTo>
                  <a:pt x="0" y="381000"/>
                </a:lnTo>
                <a:lnTo>
                  <a:pt x="381000" y="381000"/>
                </a:lnTo>
                <a:lnTo>
                  <a:pt x="381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9933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3818267" y="4739766"/>
            <a:ext cx="391160" cy="391160"/>
          </a:xfrm>
          <a:custGeom>
            <a:avLst/>
            <a:gdLst/>
            <a:ahLst/>
            <a:cxnLst/>
            <a:rect l="l" t="t" r="r" b="b"/>
            <a:pathLst>
              <a:path w="391160" h="391160">
                <a:moveTo>
                  <a:pt x="390906" y="390905"/>
                </a:moveTo>
                <a:lnTo>
                  <a:pt x="390906" y="0"/>
                </a:lnTo>
                <a:lnTo>
                  <a:pt x="0" y="0"/>
                </a:lnTo>
                <a:lnTo>
                  <a:pt x="0" y="390905"/>
                </a:lnTo>
                <a:lnTo>
                  <a:pt x="4572" y="390905"/>
                </a:lnTo>
                <a:lnTo>
                  <a:pt x="4572" y="9905"/>
                </a:lnTo>
                <a:lnTo>
                  <a:pt x="9905" y="4572"/>
                </a:lnTo>
                <a:lnTo>
                  <a:pt x="9905" y="9905"/>
                </a:lnTo>
                <a:lnTo>
                  <a:pt x="381000" y="9905"/>
                </a:lnTo>
                <a:lnTo>
                  <a:pt x="381000" y="4572"/>
                </a:lnTo>
                <a:lnTo>
                  <a:pt x="385572" y="9905"/>
                </a:lnTo>
                <a:lnTo>
                  <a:pt x="385572" y="390905"/>
                </a:lnTo>
                <a:lnTo>
                  <a:pt x="390906" y="390905"/>
                </a:lnTo>
                <a:close/>
              </a:path>
              <a:path w="391160" h="391160">
                <a:moveTo>
                  <a:pt x="9905" y="9905"/>
                </a:moveTo>
                <a:lnTo>
                  <a:pt x="9905" y="4572"/>
                </a:lnTo>
                <a:lnTo>
                  <a:pt x="4572" y="9905"/>
                </a:lnTo>
                <a:lnTo>
                  <a:pt x="9905" y="9905"/>
                </a:lnTo>
                <a:close/>
              </a:path>
              <a:path w="391160" h="391160">
                <a:moveTo>
                  <a:pt x="9905" y="381000"/>
                </a:moveTo>
                <a:lnTo>
                  <a:pt x="9905" y="9905"/>
                </a:lnTo>
                <a:lnTo>
                  <a:pt x="4572" y="9905"/>
                </a:lnTo>
                <a:lnTo>
                  <a:pt x="4572" y="381000"/>
                </a:lnTo>
                <a:lnTo>
                  <a:pt x="9905" y="381000"/>
                </a:lnTo>
                <a:close/>
              </a:path>
              <a:path w="391160" h="391160">
                <a:moveTo>
                  <a:pt x="385572" y="381000"/>
                </a:moveTo>
                <a:lnTo>
                  <a:pt x="4572" y="381000"/>
                </a:lnTo>
                <a:lnTo>
                  <a:pt x="9905" y="385572"/>
                </a:lnTo>
                <a:lnTo>
                  <a:pt x="9905" y="390905"/>
                </a:lnTo>
                <a:lnTo>
                  <a:pt x="381000" y="390905"/>
                </a:lnTo>
                <a:lnTo>
                  <a:pt x="381000" y="385572"/>
                </a:lnTo>
                <a:lnTo>
                  <a:pt x="385572" y="381000"/>
                </a:lnTo>
                <a:close/>
              </a:path>
              <a:path w="391160" h="391160">
                <a:moveTo>
                  <a:pt x="9905" y="390905"/>
                </a:moveTo>
                <a:lnTo>
                  <a:pt x="9905" y="385572"/>
                </a:lnTo>
                <a:lnTo>
                  <a:pt x="4572" y="381000"/>
                </a:lnTo>
                <a:lnTo>
                  <a:pt x="4572" y="390905"/>
                </a:lnTo>
                <a:lnTo>
                  <a:pt x="9905" y="390905"/>
                </a:lnTo>
                <a:close/>
              </a:path>
              <a:path w="391160" h="391160">
                <a:moveTo>
                  <a:pt x="385572" y="9905"/>
                </a:moveTo>
                <a:lnTo>
                  <a:pt x="381000" y="4572"/>
                </a:lnTo>
                <a:lnTo>
                  <a:pt x="381000" y="9905"/>
                </a:lnTo>
                <a:lnTo>
                  <a:pt x="385572" y="9905"/>
                </a:lnTo>
                <a:close/>
              </a:path>
              <a:path w="391160" h="391160">
                <a:moveTo>
                  <a:pt x="385572" y="381000"/>
                </a:moveTo>
                <a:lnTo>
                  <a:pt x="385572" y="9905"/>
                </a:lnTo>
                <a:lnTo>
                  <a:pt x="381000" y="9905"/>
                </a:lnTo>
                <a:lnTo>
                  <a:pt x="381000" y="381000"/>
                </a:lnTo>
                <a:lnTo>
                  <a:pt x="385572" y="381000"/>
                </a:lnTo>
                <a:close/>
              </a:path>
              <a:path w="391160" h="391160">
                <a:moveTo>
                  <a:pt x="385572" y="390905"/>
                </a:moveTo>
                <a:lnTo>
                  <a:pt x="385572" y="381000"/>
                </a:lnTo>
                <a:lnTo>
                  <a:pt x="381000" y="385572"/>
                </a:lnTo>
                <a:lnTo>
                  <a:pt x="381000" y="390905"/>
                </a:lnTo>
                <a:lnTo>
                  <a:pt x="385572" y="3909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 txBox="1"/>
          <p:nvPr/>
        </p:nvSpPr>
        <p:spPr>
          <a:xfrm>
            <a:off x="3289427" y="4700143"/>
            <a:ext cx="413384" cy="36512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5080" rIns="0" bIns="0" rtlCol="0">
            <a:spAutoFit/>
          </a:bodyPr>
          <a:lstStyle/>
          <a:p>
            <a:pPr marL="78740">
              <a:lnSpc>
                <a:spcPct val="100000"/>
              </a:lnSpc>
              <a:spcBef>
                <a:spcPts val="40"/>
              </a:spcBef>
            </a:pPr>
            <a:r>
              <a:rPr sz="2000" b="1" spc="-5" dirty="0">
                <a:latin typeface="Times New Roman"/>
                <a:cs typeface="Times New Roman"/>
              </a:rPr>
              <a:t>…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06" name="object 10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50"/>
              </a:lnSpc>
            </a:pPr>
            <a:fld id="{81D60167-4931-47E6-BA6A-407CBD079E47}" type="slidenum">
              <a:rPr spc="-5" dirty="0"/>
              <a:t>36</a:t>
            </a:fld>
            <a:endParaRPr spc="-5" dirty="0"/>
          </a:p>
        </p:txBody>
      </p:sp>
      <p:sp>
        <p:nvSpPr>
          <p:cNvPr id="104" name="object 104"/>
          <p:cNvSpPr txBox="1"/>
          <p:nvPr/>
        </p:nvSpPr>
        <p:spPr>
          <a:xfrm>
            <a:off x="1844173" y="1724025"/>
            <a:ext cx="55264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宋体"/>
                <a:cs typeface="宋体"/>
              </a:rPr>
              <a:t>初始化</a:t>
            </a:r>
            <a:r>
              <a:rPr sz="2400" b="1" spc="-5" dirty="0">
                <a:latin typeface="Arial"/>
                <a:cs typeface="Arial"/>
              </a:rPr>
              <a:t>S</a:t>
            </a:r>
            <a:r>
              <a:rPr sz="2400" b="1" spc="-5" dirty="0">
                <a:latin typeface="宋体"/>
                <a:cs typeface="宋体"/>
              </a:rPr>
              <a:t>，即</a:t>
            </a:r>
            <a:r>
              <a:rPr sz="2400" b="1" spc="-5" dirty="0">
                <a:latin typeface="Arial"/>
                <a:cs typeface="Arial"/>
              </a:rPr>
              <a:t>S(i):=i(</a:t>
            </a:r>
            <a:r>
              <a:rPr sz="2400" b="1" dirty="0">
                <a:latin typeface="宋体"/>
                <a:cs typeface="宋体"/>
              </a:rPr>
              <a:t>一个字</a:t>
            </a:r>
            <a:r>
              <a:rPr sz="2400" b="1" spc="-5" dirty="0">
                <a:latin typeface="宋体"/>
                <a:cs typeface="宋体"/>
              </a:rPr>
              <a:t>节</a:t>
            </a:r>
            <a:r>
              <a:rPr sz="2400" b="1" spc="-5" dirty="0">
                <a:latin typeface="Arial"/>
                <a:cs typeface="Arial"/>
              </a:rPr>
              <a:t>),0≤i≤255</a:t>
            </a:r>
            <a:r>
              <a:rPr sz="2400" b="1" spc="-10" dirty="0">
                <a:latin typeface="宋体"/>
                <a:cs typeface="宋体"/>
              </a:rPr>
              <a:t>。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105" name="object 105"/>
          <p:cNvSpPr txBox="1"/>
          <p:nvPr/>
        </p:nvSpPr>
        <p:spPr>
          <a:xfrm>
            <a:off x="1539373" y="3324225"/>
            <a:ext cx="553402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006500"/>
                </a:solidFill>
                <a:latin typeface="宋体"/>
                <a:cs typeface="宋体"/>
              </a:rPr>
              <a:t>用主</a:t>
            </a:r>
            <a:r>
              <a:rPr sz="2400" b="1" spc="-5" dirty="0">
                <a:solidFill>
                  <a:srgbClr val="006500"/>
                </a:solidFill>
                <a:latin typeface="Arial"/>
                <a:cs typeface="Arial"/>
              </a:rPr>
              <a:t>(</a:t>
            </a:r>
            <a:r>
              <a:rPr sz="2400" b="1" spc="-5" dirty="0">
                <a:solidFill>
                  <a:srgbClr val="006500"/>
                </a:solidFill>
                <a:latin typeface="宋体"/>
                <a:cs typeface="宋体"/>
              </a:rPr>
              <a:t>种子</a:t>
            </a:r>
            <a:r>
              <a:rPr sz="2400" b="1" dirty="0">
                <a:solidFill>
                  <a:srgbClr val="006500"/>
                </a:solidFill>
                <a:latin typeface="Arial"/>
                <a:cs typeface="Arial"/>
              </a:rPr>
              <a:t>)</a:t>
            </a:r>
            <a:r>
              <a:rPr sz="2400" b="1" dirty="0">
                <a:solidFill>
                  <a:srgbClr val="006500"/>
                </a:solidFill>
                <a:latin typeface="宋体"/>
                <a:cs typeface="宋体"/>
              </a:rPr>
              <a:t>密钥</a:t>
            </a:r>
            <a:r>
              <a:rPr sz="2400" b="1" spc="5" dirty="0">
                <a:solidFill>
                  <a:srgbClr val="006500"/>
                </a:solidFill>
                <a:latin typeface="Arial"/>
                <a:cs typeface="Arial"/>
              </a:rPr>
              <a:t>K</a:t>
            </a:r>
            <a:r>
              <a:rPr sz="2400" b="1" dirty="0">
                <a:solidFill>
                  <a:srgbClr val="006500"/>
                </a:solidFill>
                <a:latin typeface="宋体"/>
                <a:cs typeface="宋体"/>
              </a:rPr>
              <a:t>按字节填充另一</a:t>
            </a:r>
            <a:r>
              <a:rPr sz="2400" b="1" spc="-5" dirty="0">
                <a:solidFill>
                  <a:srgbClr val="006500"/>
                </a:solidFill>
                <a:latin typeface="宋体"/>
                <a:cs typeface="宋体"/>
              </a:rPr>
              <a:t>个</a:t>
            </a:r>
            <a:r>
              <a:rPr sz="2400" b="1" dirty="0">
                <a:solidFill>
                  <a:srgbClr val="006500"/>
                </a:solidFill>
                <a:latin typeface="Arial"/>
                <a:cs typeface="Arial"/>
              </a:rPr>
              <a:t>T</a:t>
            </a:r>
            <a:r>
              <a:rPr sz="2400" b="1" dirty="0">
                <a:solidFill>
                  <a:srgbClr val="006500"/>
                </a:solidFill>
                <a:latin typeface="宋体"/>
                <a:cs typeface="宋体"/>
              </a:rPr>
              <a:t>表， </a:t>
            </a:r>
            <a:r>
              <a:rPr sz="2400" b="1" spc="-5" dirty="0">
                <a:solidFill>
                  <a:srgbClr val="006500"/>
                </a:solidFill>
                <a:latin typeface="宋体"/>
                <a:cs typeface="宋体"/>
              </a:rPr>
              <a:t>即</a:t>
            </a:r>
            <a:r>
              <a:rPr sz="2400" b="1" spc="-5" dirty="0">
                <a:solidFill>
                  <a:srgbClr val="006500"/>
                </a:solidFill>
                <a:latin typeface="Arial"/>
                <a:cs typeface="Arial"/>
              </a:rPr>
              <a:t>T(i):=K(i</a:t>
            </a:r>
            <a:r>
              <a:rPr sz="2400" b="1" spc="-20" dirty="0">
                <a:solidFill>
                  <a:srgbClr val="00650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6500"/>
                </a:solidFill>
                <a:latin typeface="Arial"/>
                <a:cs typeface="Arial"/>
              </a:rPr>
              <a:t>mod</a:t>
            </a:r>
            <a:r>
              <a:rPr sz="2400" b="1" spc="-15" dirty="0">
                <a:solidFill>
                  <a:srgbClr val="00650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6500"/>
                </a:solidFill>
                <a:latin typeface="Arial"/>
                <a:cs typeface="Arial"/>
              </a:rPr>
              <a:t>keylen)</a:t>
            </a:r>
            <a:r>
              <a:rPr sz="2400" b="1" spc="-5" dirty="0">
                <a:solidFill>
                  <a:srgbClr val="006500"/>
                </a:solidFill>
                <a:latin typeface="宋体"/>
                <a:cs typeface="宋体"/>
              </a:rPr>
              <a:t>，</a:t>
            </a:r>
            <a:r>
              <a:rPr sz="2400" b="1" spc="-5" dirty="0">
                <a:solidFill>
                  <a:srgbClr val="006500"/>
                </a:solidFill>
                <a:latin typeface="Arial"/>
                <a:cs typeface="Arial"/>
              </a:rPr>
              <a:t>0≤i≤255</a:t>
            </a:r>
            <a:r>
              <a:rPr sz="2400" b="1" spc="-10" dirty="0">
                <a:solidFill>
                  <a:srgbClr val="006500"/>
                </a:solidFill>
                <a:latin typeface="宋体"/>
                <a:cs typeface="宋体"/>
              </a:rPr>
              <a:t>。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107" name="object 2">
            <a:extLst>
              <a:ext uri="{FF2B5EF4-FFF2-40B4-BE49-F238E27FC236}">
                <a16:creationId xmlns:a16="http://schemas.microsoft.com/office/drawing/2014/main" id="{519E8FCD-FFF0-40DE-B1B1-ABFD98196328}"/>
              </a:ext>
            </a:extLst>
          </p:cNvPr>
          <p:cNvSpPr txBox="1">
            <a:spLocks/>
          </p:cNvSpPr>
          <p:nvPr/>
        </p:nvSpPr>
        <p:spPr>
          <a:xfrm>
            <a:off x="1282579" y="695198"/>
            <a:ext cx="4669288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3200" b="1" i="0">
                <a:solidFill>
                  <a:schemeClr val="tx1"/>
                </a:solidFill>
                <a:latin typeface="黑体"/>
                <a:ea typeface="+mj-ea"/>
                <a:cs typeface="黑体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zh-CN" altLang="en-US" kern="0" spc="-5" dirty="0">
                <a:latin typeface="黑体" panose="02010609060101010101" pitchFamily="49" charset="-122"/>
                <a:ea typeface="黑体" panose="02010609060101010101" pitchFamily="49" charset="-122"/>
                <a:cs typeface="Arial"/>
              </a:rPr>
              <a:t>数据表</a:t>
            </a:r>
            <a:r>
              <a:rPr lang="en-US" altLang="zh-CN" spc="-5" dirty="0">
                <a:latin typeface="Arial"/>
                <a:cs typeface="Arial"/>
              </a:rPr>
              <a:t>S</a:t>
            </a:r>
            <a:r>
              <a:rPr lang="zh-CN" altLang="en-US" kern="0" spc="-5" dirty="0">
                <a:latin typeface="黑体" panose="02010609060101010101" pitchFamily="49" charset="-122"/>
                <a:ea typeface="黑体" panose="02010609060101010101" pitchFamily="49" charset="-122"/>
                <a:cs typeface="Arial"/>
              </a:rPr>
              <a:t>的初始状态</a:t>
            </a:r>
            <a:endParaRPr lang="zh-CN" altLang="en-US" kern="0" spc="-5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4356239" y="5911976"/>
            <a:ext cx="457200" cy="0"/>
          </a:xfrm>
          <a:custGeom>
            <a:avLst/>
            <a:gdLst/>
            <a:ahLst/>
            <a:cxnLst/>
            <a:rect l="l" t="t" r="r" b="b"/>
            <a:pathLst>
              <a:path w="457200">
                <a:moveTo>
                  <a:pt x="0" y="0"/>
                </a:moveTo>
                <a:lnTo>
                  <a:pt x="457200" y="0"/>
                </a:lnTo>
              </a:path>
            </a:pathLst>
          </a:custGeom>
          <a:ln w="990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775339" y="5682996"/>
            <a:ext cx="76200" cy="228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965839" y="4921376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>
                <a:moveTo>
                  <a:pt x="0" y="0"/>
                </a:moveTo>
                <a:lnTo>
                  <a:pt x="304800" y="0"/>
                </a:lnTo>
              </a:path>
            </a:pathLst>
          </a:custGeom>
          <a:ln w="990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232539" y="4920996"/>
            <a:ext cx="76200" cy="533400"/>
          </a:xfrm>
          <a:custGeom>
            <a:avLst/>
            <a:gdLst/>
            <a:ahLst/>
            <a:cxnLst/>
            <a:rect l="l" t="t" r="r" b="b"/>
            <a:pathLst>
              <a:path w="76200" h="533400">
                <a:moveTo>
                  <a:pt x="76200" y="457200"/>
                </a:moveTo>
                <a:lnTo>
                  <a:pt x="0" y="457200"/>
                </a:lnTo>
                <a:lnTo>
                  <a:pt x="33527" y="524255"/>
                </a:lnTo>
                <a:lnTo>
                  <a:pt x="33527" y="470153"/>
                </a:lnTo>
                <a:lnTo>
                  <a:pt x="43433" y="470153"/>
                </a:lnTo>
                <a:lnTo>
                  <a:pt x="43433" y="522732"/>
                </a:lnTo>
                <a:lnTo>
                  <a:pt x="76200" y="457200"/>
                </a:lnTo>
                <a:close/>
              </a:path>
              <a:path w="76200" h="533400">
                <a:moveTo>
                  <a:pt x="43433" y="457200"/>
                </a:moveTo>
                <a:lnTo>
                  <a:pt x="43433" y="0"/>
                </a:lnTo>
                <a:lnTo>
                  <a:pt x="33527" y="0"/>
                </a:lnTo>
                <a:lnTo>
                  <a:pt x="33527" y="457200"/>
                </a:lnTo>
                <a:lnTo>
                  <a:pt x="43433" y="457200"/>
                </a:lnTo>
                <a:close/>
              </a:path>
              <a:path w="76200" h="533400">
                <a:moveTo>
                  <a:pt x="43433" y="522732"/>
                </a:moveTo>
                <a:lnTo>
                  <a:pt x="43433" y="470153"/>
                </a:lnTo>
                <a:lnTo>
                  <a:pt x="33527" y="470153"/>
                </a:lnTo>
                <a:lnTo>
                  <a:pt x="33527" y="524255"/>
                </a:lnTo>
                <a:lnTo>
                  <a:pt x="38100" y="533400"/>
                </a:lnTo>
                <a:lnTo>
                  <a:pt x="43433" y="5227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165739" y="6063996"/>
            <a:ext cx="1828800" cy="234315"/>
          </a:xfrm>
          <a:custGeom>
            <a:avLst/>
            <a:gdLst/>
            <a:ahLst/>
            <a:cxnLst/>
            <a:rect l="l" t="t" r="r" b="b"/>
            <a:pathLst>
              <a:path w="1828800" h="234314">
                <a:moveTo>
                  <a:pt x="75437" y="41147"/>
                </a:moveTo>
                <a:lnTo>
                  <a:pt x="0" y="0"/>
                </a:lnTo>
                <a:lnTo>
                  <a:pt x="12953" y="84581"/>
                </a:lnTo>
                <a:lnTo>
                  <a:pt x="32765" y="70810"/>
                </a:lnTo>
                <a:lnTo>
                  <a:pt x="32765" y="55625"/>
                </a:lnTo>
                <a:lnTo>
                  <a:pt x="40385" y="49529"/>
                </a:lnTo>
                <a:lnTo>
                  <a:pt x="48603" y="59801"/>
                </a:lnTo>
                <a:lnTo>
                  <a:pt x="75437" y="41147"/>
                </a:lnTo>
                <a:close/>
              </a:path>
              <a:path w="1828800" h="234314">
                <a:moveTo>
                  <a:pt x="48603" y="59801"/>
                </a:moveTo>
                <a:lnTo>
                  <a:pt x="40385" y="49529"/>
                </a:lnTo>
                <a:lnTo>
                  <a:pt x="32765" y="55625"/>
                </a:lnTo>
                <a:lnTo>
                  <a:pt x="40572" y="65383"/>
                </a:lnTo>
                <a:lnTo>
                  <a:pt x="48005" y="60216"/>
                </a:lnTo>
                <a:lnTo>
                  <a:pt x="48603" y="59801"/>
                </a:lnTo>
                <a:close/>
              </a:path>
              <a:path w="1828800" h="234314">
                <a:moveTo>
                  <a:pt x="40572" y="65383"/>
                </a:moveTo>
                <a:lnTo>
                  <a:pt x="32765" y="55625"/>
                </a:lnTo>
                <a:lnTo>
                  <a:pt x="32765" y="70810"/>
                </a:lnTo>
                <a:lnTo>
                  <a:pt x="40572" y="65383"/>
                </a:lnTo>
                <a:close/>
              </a:path>
              <a:path w="1828800" h="234314">
                <a:moveTo>
                  <a:pt x="1780779" y="61464"/>
                </a:moveTo>
                <a:lnTo>
                  <a:pt x="1728977" y="90677"/>
                </a:lnTo>
                <a:lnTo>
                  <a:pt x="1684530" y="109558"/>
                </a:lnTo>
                <a:lnTo>
                  <a:pt x="1637176" y="126506"/>
                </a:lnTo>
                <a:lnTo>
                  <a:pt x="1589049" y="141161"/>
                </a:lnTo>
                <a:lnTo>
                  <a:pt x="1542287" y="153161"/>
                </a:lnTo>
                <a:lnTo>
                  <a:pt x="1475231" y="168401"/>
                </a:lnTo>
                <a:lnTo>
                  <a:pt x="1427538" y="178036"/>
                </a:lnTo>
                <a:lnTo>
                  <a:pt x="1379121" y="186675"/>
                </a:lnTo>
                <a:lnTo>
                  <a:pt x="1330189" y="194350"/>
                </a:lnTo>
                <a:lnTo>
                  <a:pt x="1280950" y="201096"/>
                </a:lnTo>
                <a:lnTo>
                  <a:pt x="1231613" y="206946"/>
                </a:lnTo>
                <a:lnTo>
                  <a:pt x="1182384" y="211934"/>
                </a:lnTo>
                <a:lnTo>
                  <a:pt x="1133473" y="216092"/>
                </a:lnTo>
                <a:lnTo>
                  <a:pt x="1085087" y="219455"/>
                </a:lnTo>
                <a:lnTo>
                  <a:pt x="1000505" y="223265"/>
                </a:lnTo>
                <a:lnTo>
                  <a:pt x="915161" y="224027"/>
                </a:lnTo>
                <a:lnTo>
                  <a:pt x="829055" y="223265"/>
                </a:lnTo>
                <a:lnTo>
                  <a:pt x="744473" y="219455"/>
                </a:lnTo>
                <a:lnTo>
                  <a:pt x="693593" y="216016"/>
                </a:lnTo>
                <a:lnTo>
                  <a:pt x="642640" y="211620"/>
                </a:lnTo>
                <a:lnTo>
                  <a:pt x="591689" y="206266"/>
                </a:lnTo>
                <a:lnTo>
                  <a:pt x="540813" y="199954"/>
                </a:lnTo>
                <a:lnTo>
                  <a:pt x="490088" y="192682"/>
                </a:lnTo>
                <a:lnTo>
                  <a:pt x="439586" y="184451"/>
                </a:lnTo>
                <a:lnTo>
                  <a:pt x="389381" y="175259"/>
                </a:lnTo>
                <a:lnTo>
                  <a:pt x="320039" y="160781"/>
                </a:lnTo>
                <a:lnTo>
                  <a:pt x="275164" y="149866"/>
                </a:lnTo>
                <a:lnTo>
                  <a:pt x="230558" y="137709"/>
                </a:lnTo>
                <a:lnTo>
                  <a:pt x="186444" y="123924"/>
                </a:lnTo>
                <a:lnTo>
                  <a:pt x="143045" y="108122"/>
                </a:lnTo>
                <a:lnTo>
                  <a:pt x="100583" y="89915"/>
                </a:lnTo>
                <a:lnTo>
                  <a:pt x="64007" y="70103"/>
                </a:lnTo>
                <a:lnTo>
                  <a:pt x="48021" y="60207"/>
                </a:lnTo>
                <a:lnTo>
                  <a:pt x="40572" y="65383"/>
                </a:lnTo>
                <a:lnTo>
                  <a:pt x="105110" y="102405"/>
                </a:lnTo>
                <a:lnTo>
                  <a:pt x="153385" y="122315"/>
                </a:lnTo>
                <a:lnTo>
                  <a:pt x="202883" y="139170"/>
                </a:lnTo>
                <a:lnTo>
                  <a:pt x="252983" y="153923"/>
                </a:lnTo>
                <a:lnTo>
                  <a:pt x="317753" y="169925"/>
                </a:lnTo>
                <a:lnTo>
                  <a:pt x="366186" y="180348"/>
                </a:lnTo>
                <a:lnTo>
                  <a:pt x="414766" y="189769"/>
                </a:lnTo>
                <a:lnTo>
                  <a:pt x="463494" y="198207"/>
                </a:lnTo>
                <a:lnTo>
                  <a:pt x="512369" y="205680"/>
                </a:lnTo>
                <a:lnTo>
                  <a:pt x="561394" y="212209"/>
                </a:lnTo>
                <a:lnTo>
                  <a:pt x="610567" y="217810"/>
                </a:lnTo>
                <a:lnTo>
                  <a:pt x="659891" y="222503"/>
                </a:lnTo>
                <a:lnTo>
                  <a:pt x="743711" y="228599"/>
                </a:lnTo>
                <a:lnTo>
                  <a:pt x="829055" y="232409"/>
                </a:lnTo>
                <a:lnTo>
                  <a:pt x="914399" y="233933"/>
                </a:lnTo>
                <a:lnTo>
                  <a:pt x="1000505" y="232409"/>
                </a:lnTo>
                <a:lnTo>
                  <a:pt x="1049672" y="230421"/>
                </a:lnTo>
                <a:lnTo>
                  <a:pt x="1098968" y="227700"/>
                </a:lnTo>
                <a:lnTo>
                  <a:pt x="1148331" y="224211"/>
                </a:lnTo>
                <a:lnTo>
                  <a:pt x="1197699" y="219919"/>
                </a:lnTo>
                <a:lnTo>
                  <a:pt x="1247012" y="214787"/>
                </a:lnTo>
                <a:lnTo>
                  <a:pt x="1296207" y="208782"/>
                </a:lnTo>
                <a:lnTo>
                  <a:pt x="1345222" y="201867"/>
                </a:lnTo>
                <a:lnTo>
                  <a:pt x="1393995" y="194006"/>
                </a:lnTo>
                <a:lnTo>
                  <a:pt x="1442465" y="185165"/>
                </a:lnTo>
                <a:lnTo>
                  <a:pt x="1511807" y="170687"/>
                </a:lnTo>
                <a:lnTo>
                  <a:pt x="1556378" y="159928"/>
                </a:lnTo>
                <a:lnTo>
                  <a:pt x="1601524" y="147526"/>
                </a:lnTo>
                <a:lnTo>
                  <a:pt x="1646482" y="133417"/>
                </a:lnTo>
                <a:lnTo>
                  <a:pt x="1690491" y="117536"/>
                </a:lnTo>
                <a:lnTo>
                  <a:pt x="1732788" y="99821"/>
                </a:lnTo>
                <a:lnTo>
                  <a:pt x="1770888" y="79247"/>
                </a:lnTo>
                <a:lnTo>
                  <a:pt x="1780032" y="73587"/>
                </a:lnTo>
                <a:lnTo>
                  <a:pt x="1780032" y="62483"/>
                </a:lnTo>
                <a:lnTo>
                  <a:pt x="1780779" y="61464"/>
                </a:lnTo>
                <a:close/>
              </a:path>
              <a:path w="1828800" h="234314">
                <a:moveTo>
                  <a:pt x="48020" y="60206"/>
                </a:moveTo>
                <a:close/>
              </a:path>
              <a:path w="1828800" h="234314">
                <a:moveTo>
                  <a:pt x="49529" y="60959"/>
                </a:moveTo>
                <a:lnTo>
                  <a:pt x="48603" y="59801"/>
                </a:lnTo>
                <a:lnTo>
                  <a:pt x="48021" y="60205"/>
                </a:lnTo>
                <a:lnTo>
                  <a:pt x="49529" y="60959"/>
                </a:lnTo>
                <a:close/>
              </a:path>
              <a:path w="1828800" h="234314">
                <a:moveTo>
                  <a:pt x="1828799" y="2285"/>
                </a:moveTo>
                <a:lnTo>
                  <a:pt x="1754123" y="41909"/>
                </a:lnTo>
                <a:lnTo>
                  <a:pt x="1781117" y="61003"/>
                </a:lnTo>
                <a:lnTo>
                  <a:pt x="1788414" y="51053"/>
                </a:lnTo>
                <a:lnTo>
                  <a:pt x="1796033" y="56387"/>
                </a:lnTo>
                <a:lnTo>
                  <a:pt x="1796033" y="71553"/>
                </a:lnTo>
                <a:lnTo>
                  <a:pt x="1816608" y="86105"/>
                </a:lnTo>
                <a:lnTo>
                  <a:pt x="1828799" y="2285"/>
                </a:lnTo>
                <a:close/>
              </a:path>
              <a:path w="1828800" h="234314">
                <a:moveTo>
                  <a:pt x="1781349" y="61166"/>
                </a:moveTo>
                <a:lnTo>
                  <a:pt x="1781117" y="61244"/>
                </a:lnTo>
                <a:lnTo>
                  <a:pt x="1780779" y="61464"/>
                </a:lnTo>
                <a:lnTo>
                  <a:pt x="1780032" y="62483"/>
                </a:lnTo>
                <a:lnTo>
                  <a:pt x="1781349" y="61166"/>
                </a:lnTo>
                <a:close/>
              </a:path>
              <a:path w="1828800" h="234314">
                <a:moveTo>
                  <a:pt x="1788710" y="66373"/>
                </a:moveTo>
                <a:lnTo>
                  <a:pt x="1781555" y="61313"/>
                </a:lnTo>
                <a:lnTo>
                  <a:pt x="1781295" y="61220"/>
                </a:lnTo>
                <a:lnTo>
                  <a:pt x="1780032" y="62483"/>
                </a:lnTo>
                <a:lnTo>
                  <a:pt x="1780032" y="73587"/>
                </a:lnTo>
                <a:lnTo>
                  <a:pt x="1786889" y="69341"/>
                </a:lnTo>
                <a:lnTo>
                  <a:pt x="1786889" y="68579"/>
                </a:lnTo>
                <a:lnTo>
                  <a:pt x="1787652" y="68579"/>
                </a:lnTo>
                <a:lnTo>
                  <a:pt x="1787652" y="67817"/>
                </a:lnTo>
                <a:lnTo>
                  <a:pt x="1788710" y="66373"/>
                </a:lnTo>
                <a:close/>
              </a:path>
              <a:path w="1828800" h="234314">
                <a:moveTo>
                  <a:pt x="1781295" y="61129"/>
                </a:moveTo>
                <a:lnTo>
                  <a:pt x="1781117" y="61003"/>
                </a:lnTo>
                <a:lnTo>
                  <a:pt x="1780779" y="61464"/>
                </a:lnTo>
                <a:lnTo>
                  <a:pt x="1781295" y="61129"/>
                </a:lnTo>
                <a:close/>
              </a:path>
              <a:path w="1828800" h="234314">
                <a:moveTo>
                  <a:pt x="1796033" y="56387"/>
                </a:moveTo>
                <a:lnTo>
                  <a:pt x="1788414" y="51053"/>
                </a:lnTo>
                <a:lnTo>
                  <a:pt x="1781117" y="61003"/>
                </a:lnTo>
                <a:lnTo>
                  <a:pt x="1781349" y="61094"/>
                </a:lnTo>
                <a:lnTo>
                  <a:pt x="1781555" y="60959"/>
                </a:lnTo>
                <a:lnTo>
                  <a:pt x="1781555" y="61313"/>
                </a:lnTo>
                <a:lnTo>
                  <a:pt x="1788710" y="66373"/>
                </a:lnTo>
                <a:lnTo>
                  <a:pt x="1796033" y="56387"/>
                </a:lnTo>
                <a:close/>
              </a:path>
              <a:path w="1828800" h="234314">
                <a:moveTo>
                  <a:pt x="1781555" y="60959"/>
                </a:moveTo>
                <a:lnTo>
                  <a:pt x="1781295" y="61129"/>
                </a:lnTo>
                <a:lnTo>
                  <a:pt x="1781555" y="60959"/>
                </a:lnTo>
                <a:close/>
              </a:path>
              <a:path w="1828800" h="234314">
                <a:moveTo>
                  <a:pt x="1781555" y="61313"/>
                </a:moveTo>
                <a:lnTo>
                  <a:pt x="1781555" y="60959"/>
                </a:lnTo>
                <a:lnTo>
                  <a:pt x="1781349" y="61166"/>
                </a:lnTo>
                <a:lnTo>
                  <a:pt x="1781555" y="61313"/>
                </a:lnTo>
                <a:close/>
              </a:path>
              <a:path w="1828800" h="234314">
                <a:moveTo>
                  <a:pt x="1796033" y="71553"/>
                </a:moveTo>
                <a:lnTo>
                  <a:pt x="1796033" y="56387"/>
                </a:lnTo>
                <a:lnTo>
                  <a:pt x="1788710" y="66373"/>
                </a:lnTo>
                <a:lnTo>
                  <a:pt x="1796033" y="715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540134" y="4717022"/>
            <a:ext cx="19494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latin typeface="Times New Roman"/>
                <a:cs typeface="Times New Roman"/>
              </a:rPr>
              <a:t>T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756039" y="4692396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0" y="0"/>
                </a:moveTo>
                <a:lnTo>
                  <a:pt x="0" y="381000"/>
                </a:lnTo>
                <a:lnTo>
                  <a:pt x="381000" y="381000"/>
                </a:lnTo>
                <a:lnTo>
                  <a:pt x="381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9933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751467" y="4687823"/>
            <a:ext cx="391160" cy="391160"/>
          </a:xfrm>
          <a:custGeom>
            <a:avLst/>
            <a:gdLst/>
            <a:ahLst/>
            <a:cxnLst/>
            <a:rect l="l" t="t" r="r" b="b"/>
            <a:pathLst>
              <a:path w="391160" h="391160">
                <a:moveTo>
                  <a:pt x="390906" y="390905"/>
                </a:moveTo>
                <a:lnTo>
                  <a:pt x="390906" y="0"/>
                </a:lnTo>
                <a:lnTo>
                  <a:pt x="0" y="0"/>
                </a:lnTo>
                <a:lnTo>
                  <a:pt x="0" y="390905"/>
                </a:lnTo>
                <a:lnTo>
                  <a:pt x="4571" y="390905"/>
                </a:lnTo>
                <a:lnTo>
                  <a:pt x="4571" y="9905"/>
                </a:lnTo>
                <a:lnTo>
                  <a:pt x="9906" y="4572"/>
                </a:lnTo>
                <a:lnTo>
                  <a:pt x="9906" y="9905"/>
                </a:lnTo>
                <a:lnTo>
                  <a:pt x="381000" y="9905"/>
                </a:lnTo>
                <a:lnTo>
                  <a:pt x="381000" y="4572"/>
                </a:lnTo>
                <a:lnTo>
                  <a:pt x="385571" y="9905"/>
                </a:lnTo>
                <a:lnTo>
                  <a:pt x="385571" y="390905"/>
                </a:lnTo>
                <a:lnTo>
                  <a:pt x="390906" y="390905"/>
                </a:lnTo>
                <a:close/>
              </a:path>
              <a:path w="391160" h="391160">
                <a:moveTo>
                  <a:pt x="9906" y="9905"/>
                </a:moveTo>
                <a:lnTo>
                  <a:pt x="9906" y="4572"/>
                </a:lnTo>
                <a:lnTo>
                  <a:pt x="4571" y="9905"/>
                </a:lnTo>
                <a:lnTo>
                  <a:pt x="9906" y="9905"/>
                </a:lnTo>
                <a:close/>
              </a:path>
              <a:path w="391160" h="391160">
                <a:moveTo>
                  <a:pt x="9906" y="381000"/>
                </a:moveTo>
                <a:lnTo>
                  <a:pt x="9906" y="9905"/>
                </a:lnTo>
                <a:lnTo>
                  <a:pt x="4571" y="9905"/>
                </a:lnTo>
                <a:lnTo>
                  <a:pt x="4571" y="381000"/>
                </a:lnTo>
                <a:lnTo>
                  <a:pt x="9906" y="381000"/>
                </a:lnTo>
                <a:close/>
              </a:path>
              <a:path w="391160" h="391160">
                <a:moveTo>
                  <a:pt x="385571" y="381000"/>
                </a:moveTo>
                <a:lnTo>
                  <a:pt x="4571" y="381000"/>
                </a:lnTo>
                <a:lnTo>
                  <a:pt x="9906" y="385572"/>
                </a:lnTo>
                <a:lnTo>
                  <a:pt x="9906" y="390905"/>
                </a:lnTo>
                <a:lnTo>
                  <a:pt x="381000" y="390905"/>
                </a:lnTo>
                <a:lnTo>
                  <a:pt x="381000" y="385572"/>
                </a:lnTo>
                <a:lnTo>
                  <a:pt x="385571" y="381000"/>
                </a:lnTo>
                <a:close/>
              </a:path>
              <a:path w="391160" h="391160">
                <a:moveTo>
                  <a:pt x="9906" y="390905"/>
                </a:moveTo>
                <a:lnTo>
                  <a:pt x="9906" y="385572"/>
                </a:lnTo>
                <a:lnTo>
                  <a:pt x="4571" y="381000"/>
                </a:lnTo>
                <a:lnTo>
                  <a:pt x="4571" y="390905"/>
                </a:lnTo>
                <a:lnTo>
                  <a:pt x="9906" y="390905"/>
                </a:lnTo>
                <a:close/>
              </a:path>
              <a:path w="391160" h="391160">
                <a:moveTo>
                  <a:pt x="385571" y="9905"/>
                </a:moveTo>
                <a:lnTo>
                  <a:pt x="381000" y="4572"/>
                </a:lnTo>
                <a:lnTo>
                  <a:pt x="381000" y="9905"/>
                </a:lnTo>
                <a:lnTo>
                  <a:pt x="385571" y="9905"/>
                </a:lnTo>
                <a:close/>
              </a:path>
              <a:path w="391160" h="391160">
                <a:moveTo>
                  <a:pt x="385571" y="381000"/>
                </a:moveTo>
                <a:lnTo>
                  <a:pt x="385571" y="9905"/>
                </a:lnTo>
                <a:lnTo>
                  <a:pt x="381000" y="9905"/>
                </a:lnTo>
                <a:lnTo>
                  <a:pt x="381000" y="381000"/>
                </a:lnTo>
                <a:lnTo>
                  <a:pt x="385571" y="381000"/>
                </a:lnTo>
                <a:close/>
              </a:path>
              <a:path w="391160" h="391160">
                <a:moveTo>
                  <a:pt x="385571" y="390905"/>
                </a:moveTo>
                <a:lnTo>
                  <a:pt x="385571" y="381000"/>
                </a:lnTo>
                <a:lnTo>
                  <a:pt x="381000" y="385572"/>
                </a:lnTo>
                <a:lnTo>
                  <a:pt x="381000" y="390905"/>
                </a:lnTo>
                <a:lnTo>
                  <a:pt x="385571" y="3909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375039" y="4692396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0" y="0"/>
                </a:moveTo>
                <a:lnTo>
                  <a:pt x="0" y="381000"/>
                </a:lnTo>
                <a:lnTo>
                  <a:pt x="381000" y="381000"/>
                </a:lnTo>
                <a:lnTo>
                  <a:pt x="381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9933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370467" y="4687823"/>
            <a:ext cx="391160" cy="391160"/>
          </a:xfrm>
          <a:custGeom>
            <a:avLst/>
            <a:gdLst/>
            <a:ahLst/>
            <a:cxnLst/>
            <a:rect l="l" t="t" r="r" b="b"/>
            <a:pathLst>
              <a:path w="391160" h="391160">
                <a:moveTo>
                  <a:pt x="390906" y="390905"/>
                </a:moveTo>
                <a:lnTo>
                  <a:pt x="390906" y="0"/>
                </a:lnTo>
                <a:lnTo>
                  <a:pt x="0" y="0"/>
                </a:lnTo>
                <a:lnTo>
                  <a:pt x="0" y="390905"/>
                </a:lnTo>
                <a:lnTo>
                  <a:pt x="4571" y="390905"/>
                </a:lnTo>
                <a:lnTo>
                  <a:pt x="4571" y="9905"/>
                </a:lnTo>
                <a:lnTo>
                  <a:pt x="9906" y="4572"/>
                </a:lnTo>
                <a:lnTo>
                  <a:pt x="9906" y="9905"/>
                </a:lnTo>
                <a:lnTo>
                  <a:pt x="381000" y="9905"/>
                </a:lnTo>
                <a:lnTo>
                  <a:pt x="381000" y="4572"/>
                </a:lnTo>
                <a:lnTo>
                  <a:pt x="385571" y="9905"/>
                </a:lnTo>
                <a:lnTo>
                  <a:pt x="385571" y="390905"/>
                </a:lnTo>
                <a:lnTo>
                  <a:pt x="390906" y="390905"/>
                </a:lnTo>
                <a:close/>
              </a:path>
              <a:path w="391160" h="391160">
                <a:moveTo>
                  <a:pt x="9906" y="9905"/>
                </a:moveTo>
                <a:lnTo>
                  <a:pt x="9906" y="4572"/>
                </a:lnTo>
                <a:lnTo>
                  <a:pt x="4571" y="9905"/>
                </a:lnTo>
                <a:lnTo>
                  <a:pt x="9906" y="9905"/>
                </a:lnTo>
                <a:close/>
              </a:path>
              <a:path w="391160" h="391160">
                <a:moveTo>
                  <a:pt x="9906" y="381000"/>
                </a:moveTo>
                <a:lnTo>
                  <a:pt x="9906" y="9905"/>
                </a:lnTo>
                <a:lnTo>
                  <a:pt x="4571" y="9905"/>
                </a:lnTo>
                <a:lnTo>
                  <a:pt x="4571" y="381000"/>
                </a:lnTo>
                <a:lnTo>
                  <a:pt x="9906" y="381000"/>
                </a:lnTo>
                <a:close/>
              </a:path>
              <a:path w="391160" h="391160">
                <a:moveTo>
                  <a:pt x="385571" y="381000"/>
                </a:moveTo>
                <a:lnTo>
                  <a:pt x="4571" y="381000"/>
                </a:lnTo>
                <a:lnTo>
                  <a:pt x="9906" y="385572"/>
                </a:lnTo>
                <a:lnTo>
                  <a:pt x="9906" y="390905"/>
                </a:lnTo>
                <a:lnTo>
                  <a:pt x="381000" y="390905"/>
                </a:lnTo>
                <a:lnTo>
                  <a:pt x="381000" y="385572"/>
                </a:lnTo>
                <a:lnTo>
                  <a:pt x="385571" y="381000"/>
                </a:lnTo>
                <a:close/>
              </a:path>
              <a:path w="391160" h="391160">
                <a:moveTo>
                  <a:pt x="9906" y="390905"/>
                </a:moveTo>
                <a:lnTo>
                  <a:pt x="9906" y="385572"/>
                </a:lnTo>
                <a:lnTo>
                  <a:pt x="4571" y="381000"/>
                </a:lnTo>
                <a:lnTo>
                  <a:pt x="4571" y="390905"/>
                </a:lnTo>
                <a:lnTo>
                  <a:pt x="9906" y="390905"/>
                </a:lnTo>
                <a:close/>
              </a:path>
              <a:path w="391160" h="391160">
                <a:moveTo>
                  <a:pt x="385571" y="9905"/>
                </a:moveTo>
                <a:lnTo>
                  <a:pt x="381000" y="4572"/>
                </a:lnTo>
                <a:lnTo>
                  <a:pt x="381000" y="9905"/>
                </a:lnTo>
                <a:lnTo>
                  <a:pt x="385571" y="9905"/>
                </a:lnTo>
                <a:close/>
              </a:path>
              <a:path w="391160" h="391160">
                <a:moveTo>
                  <a:pt x="385571" y="381000"/>
                </a:moveTo>
                <a:lnTo>
                  <a:pt x="385571" y="9905"/>
                </a:lnTo>
                <a:lnTo>
                  <a:pt x="381000" y="9905"/>
                </a:lnTo>
                <a:lnTo>
                  <a:pt x="381000" y="381000"/>
                </a:lnTo>
                <a:lnTo>
                  <a:pt x="385571" y="381000"/>
                </a:lnTo>
                <a:close/>
              </a:path>
              <a:path w="391160" h="391160">
                <a:moveTo>
                  <a:pt x="385571" y="390905"/>
                </a:moveTo>
                <a:lnTo>
                  <a:pt x="385571" y="381000"/>
                </a:lnTo>
                <a:lnTo>
                  <a:pt x="381000" y="385572"/>
                </a:lnTo>
                <a:lnTo>
                  <a:pt x="381000" y="390905"/>
                </a:lnTo>
                <a:lnTo>
                  <a:pt x="385571" y="3909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994039" y="4692396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0" y="0"/>
                </a:moveTo>
                <a:lnTo>
                  <a:pt x="0" y="381000"/>
                </a:lnTo>
                <a:lnTo>
                  <a:pt x="381000" y="381000"/>
                </a:lnTo>
                <a:lnTo>
                  <a:pt x="381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9933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989467" y="4687823"/>
            <a:ext cx="391160" cy="391160"/>
          </a:xfrm>
          <a:custGeom>
            <a:avLst/>
            <a:gdLst/>
            <a:ahLst/>
            <a:cxnLst/>
            <a:rect l="l" t="t" r="r" b="b"/>
            <a:pathLst>
              <a:path w="391160" h="391160">
                <a:moveTo>
                  <a:pt x="390906" y="390905"/>
                </a:moveTo>
                <a:lnTo>
                  <a:pt x="390906" y="0"/>
                </a:lnTo>
                <a:lnTo>
                  <a:pt x="0" y="0"/>
                </a:lnTo>
                <a:lnTo>
                  <a:pt x="0" y="390905"/>
                </a:lnTo>
                <a:lnTo>
                  <a:pt x="4571" y="390905"/>
                </a:lnTo>
                <a:lnTo>
                  <a:pt x="4571" y="9905"/>
                </a:lnTo>
                <a:lnTo>
                  <a:pt x="9906" y="4572"/>
                </a:lnTo>
                <a:lnTo>
                  <a:pt x="9906" y="9905"/>
                </a:lnTo>
                <a:lnTo>
                  <a:pt x="381000" y="9905"/>
                </a:lnTo>
                <a:lnTo>
                  <a:pt x="381000" y="4572"/>
                </a:lnTo>
                <a:lnTo>
                  <a:pt x="385571" y="9905"/>
                </a:lnTo>
                <a:lnTo>
                  <a:pt x="385571" y="390905"/>
                </a:lnTo>
                <a:lnTo>
                  <a:pt x="390906" y="390905"/>
                </a:lnTo>
                <a:close/>
              </a:path>
              <a:path w="391160" h="391160">
                <a:moveTo>
                  <a:pt x="9906" y="9905"/>
                </a:moveTo>
                <a:lnTo>
                  <a:pt x="9906" y="4572"/>
                </a:lnTo>
                <a:lnTo>
                  <a:pt x="4571" y="9905"/>
                </a:lnTo>
                <a:lnTo>
                  <a:pt x="9906" y="9905"/>
                </a:lnTo>
                <a:close/>
              </a:path>
              <a:path w="391160" h="391160">
                <a:moveTo>
                  <a:pt x="9906" y="381000"/>
                </a:moveTo>
                <a:lnTo>
                  <a:pt x="9906" y="9905"/>
                </a:lnTo>
                <a:lnTo>
                  <a:pt x="4571" y="9905"/>
                </a:lnTo>
                <a:lnTo>
                  <a:pt x="4571" y="381000"/>
                </a:lnTo>
                <a:lnTo>
                  <a:pt x="9906" y="381000"/>
                </a:lnTo>
                <a:close/>
              </a:path>
              <a:path w="391160" h="391160">
                <a:moveTo>
                  <a:pt x="385571" y="381000"/>
                </a:moveTo>
                <a:lnTo>
                  <a:pt x="4571" y="381000"/>
                </a:lnTo>
                <a:lnTo>
                  <a:pt x="9906" y="385572"/>
                </a:lnTo>
                <a:lnTo>
                  <a:pt x="9906" y="390905"/>
                </a:lnTo>
                <a:lnTo>
                  <a:pt x="381000" y="390905"/>
                </a:lnTo>
                <a:lnTo>
                  <a:pt x="381000" y="385572"/>
                </a:lnTo>
                <a:lnTo>
                  <a:pt x="385571" y="381000"/>
                </a:lnTo>
                <a:close/>
              </a:path>
              <a:path w="391160" h="391160">
                <a:moveTo>
                  <a:pt x="9906" y="390905"/>
                </a:moveTo>
                <a:lnTo>
                  <a:pt x="9906" y="385572"/>
                </a:lnTo>
                <a:lnTo>
                  <a:pt x="4571" y="381000"/>
                </a:lnTo>
                <a:lnTo>
                  <a:pt x="4571" y="390905"/>
                </a:lnTo>
                <a:lnTo>
                  <a:pt x="9906" y="390905"/>
                </a:lnTo>
                <a:close/>
              </a:path>
              <a:path w="391160" h="391160">
                <a:moveTo>
                  <a:pt x="385571" y="9905"/>
                </a:moveTo>
                <a:lnTo>
                  <a:pt x="381000" y="4572"/>
                </a:lnTo>
                <a:lnTo>
                  <a:pt x="381000" y="9905"/>
                </a:lnTo>
                <a:lnTo>
                  <a:pt x="385571" y="9905"/>
                </a:lnTo>
                <a:close/>
              </a:path>
              <a:path w="391160" h="391160">
                <a:moveTo>
                  <a:pt x="385571" y="381000"/>
                </a:moveTo>
                <a:lnTo>
                  <a:pt x="385571" y="9905"/>
                </a:lnTo>
                <a:lnTo>
                  <a:pt x="381000" y="9905"/>
                </a:lnTo>
                <a:lnTo>
                  <a:pt x="381000" y="381000"/>
                </a:lnTo>
                <a:lnTo>
                  <a:pt x="385571" y="381000"/>
                </a:lnTo>
                <a:close/>
              </a:path>
              <a:path w="391160" h="391160">
                <a:moveTo>
                  <a:pt x="385571" y="390905"/>
                </a:moveTo>
                <a:lnTo>
                  <a:pt x="385571" y="381000"/>
                </a:lnTo>
                <a:lnTo>
                  <a:pt x="381000" y="385572"/>
                </a:lnTo>
                <a:lnTo>
                  <a:pt x="381000" y="390905"/>
                </a:lnTo>
                <a:lnTo>
                  <a:pt x="385571" y="3909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137039" y="4692396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0" y="0"/>
                </a:moveTo>
                <a:lnTo>
                  <a:pt x="0" y="381000"/>
                </a:lnTo>
                <a:lnTo>
                  <a:pt x="380999" y="381000"/>
                </a:lnTo>
                <a:lnTo>
                  <a:pt x="380999" y="0"/>
                </a:lnTo>
                <a:lnTo>
                  <a:pt x="0" y="0"/>
                </a:lnTo>
                <a:close/>
              </a:path>
            </a:pathLst>
          </a:custGeom>
          <a:solidFill>
            <a:srgbClr val="9933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132467" y="4687823"/>
            <a:ext cx="391160" cy="391160"/>
          </a:xfrm>
          <a:custGeom>
            <a:avLst/>
            <a:gdLst/>
            <a:ahLst/>
            <a:cxnLst/>
            <a:rect l="l" t="t" r="r" b="b"/>
            <a:pathLst>
              <a:path w="391160" h="391160">
                <a:moveTo>
                  <a:pt x="390906" y="390905"/>
                </a:moveTo>
                <a:lnTo>
                  <a:pt x="390906" y="0"/>
                </a:lnTo>
                <a:lnTo>
                  <a:pt x="0" y="0"/>
                </a:lnTo>
                <a:lnTo>
                  <a:pt x="0" y="390905"/>
                </a:lnTo>
                <a:lnTo>
                  <a:pt x="4571" y="390905"/>
                </a:lnTo>
                <a:lnTo>
                  <a:pt x="4571" y="9905"/>
                </a:lnTo>
                <a:lnTo>
                  <a:pt x="9906" y="4572"/>
                </a:lnTo>
                <a:lnTo>
                  <a:pt x="9906" y="9905"/>
                </a:lnTo>
                <a:lnTo>
                  <a:pt x="380999" y="9905"/>
                </a:lnTo>
                <a:lnTo>
                  <a:pt x="380999" y="4572"/>
                </a:lnTo>
                <a:lnTo>
                  <a:pt x="385571" y="9905"/>
                </a:lnTo>
                <a:lnTo>
                  <a:pt x="385571" y="390905"/>
                </a:lnTo>
                <a:lnTo>
                  <a:pt x="390906" y="390905"/>
                </a:lnTo>
                <a:close/>
              </a:path>
              <a:path w="391160" h="391160">
                <a:moveTo>
                  <a:pt x="9906" y="9905"/>
                </a:moveTo>
                <a:lnTo>
                  <a:pt x="9906" y="4572"/>
                </a:lnTo>
                <a:lnTo>
                  <a:pt x="4571" y="9905"/>
                </a:lnTo>
                <a:lnTo>
                  <a:pt x="9906" y="9905"/>
                </a:lnTo>
                <a:close/>
              </a:path>
              <a:path w="391160" h="391160">
                <a:moveTo>
                  <a:pt x="9906" y="381000"/>
                </a:moveTo>
                <a:lnTo>
                  <a:pt x="9906" y="9905"/>
                </a:lnTo>
                <a:lnTo>
                  <a:pt x="4571" y="9905"/>
                </a:lnTo>
                <a:lnTo>
                  <a:pt x="4571" y="381000"/>
                </a:lnTo>
                <a:lnTo>
                  <a:pt x="9906" y="381000"/>
                </a:lnTo>
                <a:close/>
              </a:path>
              <a:path w="391160" h="391160">
                <a:moveTo>
                  <a:pt x="385571" y="381000"/>
                </a:moveTo>
                <a:lnTo>
                  <a:pt x="4571" y="381000"/>
                </a:lnTo>
                <a:lnTo>
                  <a:pt x="9906" y="385572"/>
                </a:lnTo>
                <a:lnTo>
                  <a:pt x="9906" y="390905"/>
                </a:lnTo>
                <a:lnTo>
                  <a:pt x="380999" y="390905"/>
                </a:lnTo>
                <a:lnTo>
                  <a:pt x="380999" y="385572"/>
                </a:lnTo>
                <a:lnTo>
                  <a:pt x="385571" y="381000"/>
                </a:lnTo>
                <a:close/>
              </a:path>
              <a:path w="391160" h="391160">
                <a:moveTo>
                  <a:pt x="9906" y="390905"/>
                </a:moveTo>
                <a:lnTo>
                  <a:pt x="9906" y="385572"/>
                </a:lnTo>
                <a:lnTo>
                  <a:pt x="4571" y="381000"/>
                </a:lnTo>
                <a:lnTo>
                  <a:pt x="4571" y="390905"/>
                </a:lnTo>
                <a:lnTo>
                  <a:pt x="9906" y="390905"/>
                </a:lnTo>
                <a:close/>
              </a:path>
              <a:path w="391160" h="391160">
                <a:moveTo>
                  <a:pt x="385571" y="9905"/>
                </a:moveTo>
                <a:lnTo>
                  <a:pt x="380999" y="4572"/>
                </a:lnTo>
                <a:lnTo>
                  <a:pt x="380999" y="9905"/>
                </a:lnTo>
                <a:lnTo>
                  <a:pt x="385571" y="9905"/>
                </a:lnTo>
                <a:close/>
              </a:path>
              <a:path w="391160" h="391160">
                <a:moveTo>
                  <a:pt x="385571" y="381000"/>
                </a:moveTo>
                <a:lnTo>
                  <a:pt x="385571" y="9905"/>
                </a:lnTo>
                <a:lnTo>
                  <a:pt x="380999" y="9905"/>
                </a:lnTo>
                <a:lnTo>
                  <a:pt x="380999" y="381000"/>
                </a:lnTo>
                <a:lnTo>
                  <a:pt x="385571" y="381000"/>
                </a:lnTo>
                <a:close/>
              </a:path>
              <a:path w="391160" h="391160">
                <a:moveTo>
                  <a:pt x="385571" y="390905"/>
                </a:moveTo>
                <a:lnTo>
                  <a:pt x="385571" y="381000"/>
                </a:lnTo>
                <a:lnTo>
                  <a:pt x="380999" y="385572"/>
                </a:lnTo>
                <a:lnTo>
                  <a:pt x="380999" y="390905"/>
                </a:lnTo>
                <a:lnTo>
                  <a:pt x="385571" y="3909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3584581" y="4640833"/>
            <a:ext cx="27940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latin typeface="Times New Roman"/>
                <a:cs typeface="Times New Roman"/>
              </a:rPr>
              <a:t>…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584839" y="4692396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0" y="0"/>
                </a:moveTo>
                <a:lnTo>
                  <a:pt x="0" y="381000"/>
                </a:lnTo>
                <a:lnTo>
                  <a:pt x="381000" y="381000"/>
                </a:lnTo>
                <a:lnTo>
                  <a:pt x="381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9933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580267" y="4687823"/>
            <a:ext cx="391160" cy="391160"/>
          </a:xfrm>
          <a:custGeom>
            <a:avLst/>
            <a:gdLst/>
            <a:ahLst/>
            <a:cxnLst/>
            <a:rect l="l" t="t" r="r" b="b"/>
            <a:pathLst>
              <a:path w="391160" h="391160">
                <a:moveTo>
                  <a:pt x="390906" y="390905"/>
                </a:moveTo>
                <a:lnTo>
                  <a:pt x="390906" y="0"/>
                </a:lnTo>
                <a:lnTo>
                  <a:pt x="0" y="0"/>
                </a:lnTo>
                <a:lnTo>
                  <a:pt x="0" y="390905"/>
                </a:lnTo>
                <a:lnTo>
                  <a:pt x="4572" y="390905"/>
                </a:lnTo>
                <a:lnTo>
                  <a:pt x="4572" y="9905"/>
                </a:lnTo>
                <a:lnTo>
                  <a:pt x="9905" y="4572"/>
                </a:lnTo>
                <a:lnTo>
                  <a:pt x="9905" y="9905"/>
                </a:lnTo>
                <a:lnTo>
                  <a:pt x="381000" y="9905"/>
                </a:lnTo>
                <a:lnTo>
                  <a:pt x="381000" y="4572"/>
                </a:lnTo>
                <a:lnTo>
                  <a:pt x="385572" y="9905"/>
                </a:lnTo>
                <a:lnTo>
                  <a:pt x="385572" y="390905"/>
                </a:lnTo>
                <a:lnTo>
                  <a:pt x="390906" y="390905"/>
                </a:lnTo>
                <a:close/>
              </a:path>
              <a:path w="391160" h="391160">
                <a:moveTo>
                  <a:pt x="9905" y="9905"/>
                </a:moveTo>
                <a:lnTo>
                  <a:pt x="9905" y="4572"/>
                </a:lnTo>
                <a:lnTo>
                  <a:pt x="4572" y="9905"/>
                </a:lnTo>
                <a:lnTo>
                  <a:pt x="9905" y="9905"/>
                </a:lnTo>
                <a:close/>
              </a:path>
              <a:path w="391160" h="391160">
                <a:moveTo>
                  <a:pt x="9905" y="381000"/>
                </a:moveTo>
                <a:lnTo>
                  <a:pt x="9905" y="9905"/>
                </a:lnTo>
                <a:lnTo>
                  <a:pt x="4572" y="9905"/>
                </a:lnTo>
                <a:lnTo>
                  <a:pt x="4572" y="381000"/>
                </a:lnTo>
                <a:lnTo>
                  <a:pt x="9905" y="381000"/>
                </a:lnTo>
                <a:close/>
              </a:path>
              <a:path w="391160" h="391160">
                <a:moveTo>
                  <a:pt x="385572" y="381000"/>
                </a:moveTo>
                <a:lnTo>
                  <a:pt x="4572" y="381000"/>
                </a:lnTo>
                <a:lnTo>
                  <a:pt x="9905" y="385572"/>
                </a:lnTo>
                <a:lnTo>
                  <a:pt x="9905" y="390905"/>
                </a:lnTo>
                <a:lnTo>
                  <a:pt x="381000" y="390905"/>
                </a:lnTo>
                <a:lnTo>
                  <a:pt x="381000" y="385572"/>
                </a:lnTo>
                <a:lnTo>
                  <a:pt x="385572" y="381000"/>
                </a:lnTo>
                <a:close/>
              </a:path>
              <a:path w="391160" h="391160">
                <a:moveTo>
                  <a:pt x="9905" y="390905"/>
                </a:moveTo>
                <a:lnTo>
                  <a:pt x="9905" y="385572"/>
                </a:lnTo>
                <a:lnTo>
                  <a:pt x="4572" y="381000"/>
                </a:lnTo>
                <a:lnTo>
                  <a:pt x="4572" y="390905"/>
                </a:lnTo>
                <a:lnTo>
                  <a:pt x="9905" y="390905"/>
                </a:lnTo>
                <a:close/>
              </a:path>
              <a:path w="391160" h="391160">
                <a:moveTo>
                  <a:pt x="385572" y="9905"/>
                </a:moveTo>
                <a:lnTo>
                  <a:pt x="381000" y="4572"/>
                </a:lnTo>
                <a:lnTo>
                  <a:pt x="381000" y="9905"/>
                </a:lnTo>
                <a:lnTo>
                  <a:pt x="385572" y="9905"/>
                </a:lnTo>
                <a:close/>
              </a:path>
              <a:path w="391160" h="391160">
                <a:moveTo>
                  <a:pt x="385572" y="381000"/>
                </a:moveTo>
                <a:lnTo>
                  <a:pt x="385572" y="9905"/>
                </a:lnTo>
                <a:lnTo>
                  <a:pt x="381000" y="9905"/>
                </a:lnTo>
                <a:lnTo>
                  <a:pt x="381000" y="381000"/>
                </a:lnTo>
                <a:lnTo>
                  <a:pt x="385572" y="381000"/>
                </a:lnTo>
                <a:close/>
              </a:path>
              <a:path w="391160" h="391160">
                <a:moveTo>
                  <a:pt x="385572" y="390905"/>
                </a:moveTo>
                <a:lnTo>
                  <a:pt x="385572" y="381000"/>
                </a:lnTo>
                <a:lnTo>
                  <a:pt x="381000" y="385572"/>
                </a:lnTo>
                <a:lnTo>
                  <a:pt x="381000" y="390905"/>
                </a:lnTo>
                <a:lnTo>
                  <a:pt x="385572" y="3909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6480181" y="4640833"/>
            <a:ext cx="27940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latin typeface="Times New Roman"/>
                <a:cs typeface="Times New Roman"/>
              </a:rPr>
              <a:t>…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8699627" y="4692396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0" y="0"/>
                </a:moveTo>
                <a:lnTo>
                  <a:pt x="0" y="381000"/>
                </a:lnTo>
                <a:lnTo>
                  <a:pt x="381000" y="381000"/>
                </a:lnTo>
                <a:lnTo>
                  <a:pt x="381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9933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695067" y="4687823"/>
            <a:ext cx="391160" cy="391160"/>
          </a:xfrm>
          <a:custGeom>
            <a:avLst/>
            <a:gdLst/>
            <a:ahLst/>
            <a:cxnLst/>
            <a:rect l="l" t="t" r="r" b="b"/>
            <a:pathLst>
              <a:path w="391159" h="391160">
                <a:moveTo>
                  <a:pt x="390905" y="390905"/>
                </a:moveTo>
                <a:lnTo>
                  <a:pt x="390905" y="0"/>
                </a:lnTo>
                <a:lnTo>
                  <a:pt x="0" y="0"/>
                </a:lnTo>
                <a:lnTo>
                  <a:pt x="0" y="390905"/>
                </a:lnTo>
                <a:lnTo>
                  <a:pt x="4559" y="390905"/>
                </a:lnTo>
                <a:lnTo>
                  <a:pt x="4559" y="9905"/>
                </a:lnTo>
                <a:lnTo>
                  <a:pt x="9906" y="4572"/>
                </a:lnTo>
                <a:lnTo>
                  <a:pt x="9906" y="9905"/>
                </a:lnTo>
                <a:lnTo>
                  <a:pt x="381000" y="9905"/>
                </a:lnTo>
                <a:lnTo>
                  <a:pt x="381000" y="4572"/>
                </a:lnTo>
                <a:lnTo>
                  <a:pt x="385559" y="9905"/>
                </a:lnTo>
                <a:lnTo>
                  <a:pt x="385559" y="390905"/>
                </a:lnTo>
                <a:lnTo>
                  <a:pt x="390905" y="390905"/>
                </a:lnTo>
                <a:close/>
              </a:path>
              <a:path w="391159" h="391160">
                <a:moveTo>
                  <a:pt x="9906" y="9905"/>
                </a:moveTo>
                <a:lnTo>
                  <a:pt x="9906" y="4572"/>
                </a:lnTo>
                <a:lnTo>
                  <a:pt x="4559" y="9905"/>
                </a:lnTo>
                <a:lnTo>
                  <a:pt x="9906" y="9905"/>
                </a:lnTo>
                <a:close/>
              </a:path>
              <a:path w="391159" h="391160">
                <a:moveTo>
                  <a:pt x="9906" y="381000"/>
                </a:moveTo>
                <a:lnTo>
                  <a:pt x="9906" y="9905"/>
                </a:lnTo>
                <a:lnTo>
                  <a:pt x="4559" y="9905"/>
                </a:lnTo>
                <a:lnTo>
                  <a:pt x="4559" y="381000"/>
                </a:lnTo>
                <a:lnTo>
                  <a:pt x="9906" y="381000"/>
                </a:lnTo>
                <a:close/>
              </a:path>
              <a:path w="391159" h="391160">
                <a:moveTo>
                  <a:pt x="385559" y="381000"/>
                </a:moveTo>
                <a:lnTo>
                  <a:pt x="4559" y="381000"/>
                </a:lnTo>
                <a:lnTo>
                  <a:pt x="9906" y="385572"/>
                </a:lnTo>
                <a:lnTo>
                  <a:pt x="9906" y="390905"/>
                </a:lnTo>
                <a:lnTo>
                  <a:pt x="381000" y="390905"/>
                </a:lnTo>
                <a:lnTo>
                  <a:pt x="381000" y="385572"/>
                </a:lnTo>
                <a:lnTo>
                  <a:pt x="385559" y="381000"/>
                </a:lnTo>
                <a:close/>
              </a:path>
              <a:path w="391159" h="391160">
                <a:moveTo>
                  <a:pt x="9906" y="390905"/>
                </a:moveTo>
                <a:lnTo>
                  <a:pt x="9906" y="385572"/>
                </a:lnTo>
                <a:lnTo>
                  <a:pt x="4559" y="381000"/>
                </a:lnTo>
                <a:lnTo>
                  <a:pt x="4559" y="390905"/>
                </a:lnTo>
                <a:lnTo>
                  <a:pt x="9906" y="390905"/>
                </a:lnTo>
                <a:close/>
              </a:path>
              <a:path w="391159" h="391160">
                <a:moveTo>
                  <a:pt x="385559" y="9905"/>
                </a:moveTo>
                <a:lnTo>
                  <a:pt x="381000" y="4572"/>
                </a:lnTo>
                <a:lnTo>
                  <a:pt x="381000" y="9905"/>
                </a:lnTo>
                <a:lnTo>
                  <a:pt x="385559" y="9905"/>
                </a:lnTo>
                <a:close/>
              </a:path>
              <a:path w="391159" h="391160">
                <a:moveTo>
                  <a:pt x="385559" y="381000"/>
                </a:moveTo>
                <a:lnTo>
                  <a:pt x="385559" y="9905"/>
                </a:lnTo>
                <a:lnTo>
                  <a:pt x="381000" y="9905"/>
                </a:lnTo>
                <a:lnTo>
                  <a:pt x="381000" y="381000"/>
                </a:lnTo>
                <a:lnTo>
                  <a:pt x="385559" y="381000"/>
                </a:lnTo>
                <a:close/>
              </a:path>
              <a:path w="391159" h="391160">
                <a:moveTo>
                  <a:pt x="385559" y="390905"/>
                </a:moveTo>
                <a:lnTo>
                  <a:pt x="385559" y="381000"/>
                </a:lnTo>
                <a:lnTo>
                  <a:pt x="381000" y="385572"/>
                </a:lnTo>
                <a:lnTo>
                  <a:pt x="381000" y="390905"/>
                </a:lnTo>
                <a:lnTo>
                  <a:pt x="385559" y="3909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318627" y="4692396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0" y="0"/>
                </a:moveTo>
                <a:lnTo>
                  <a:pt x="0" y="381000"/>
                </a:lnTo>
                <a:lnTo>
                  <a:pt x="381000" y="381000"/>
                </a:lnTo>
                <a:lnTo>
                  <a:pt x="381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9933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314067" y="4687823"/>
            <a:ext cx="391160" cy="391160"/>
          </a:xfrm>
          <a:custGeom>
            <a:avLst/>
            <a:gdLst/>
            <a:ahLst/>
            <a:cxnLst/>
            <a:rect l="l" t="t" r="r" b="b"/>
            <a:pathLst>
              <a:path w="391159" h="391160">
                <a:moveTo>
                  <a:pt x="390905" y="390905"/>
                </a:moveTo>
                <a:lnTo>
                  <a:pt x="390905" y="0"/>
                </a:lnTo>
                <a:lnTo>
                  <a:pt x="0" y="0"/>
                </a:lnTo>
                <a:lnTo>
                  <a:pt x="0" y="390905"/>
                </a:lnTo>
                <a:lnTo>
                  <a:pt x="4559" y="390905"/>
                </a:lnTo>
                <a:lnTo>
                  <a:pt x="4559" y="9905"/>
                </a:lnTo>
                <a:lnTo>
                  <a:pt x="9906" y="4572"/>
                </a:lnTo>
                <a:lnTo>
                  <a:pt x="9906" y="9905"/>
                </a:lnTo>
                <a:lnTo>
                  <a:pt x="381000" y="9905"/>
                </a:lnTo>
                <a:lnTo>
                  <a:pt x="381000" y="4572"/>
                </a:lnTo>
                <a:lnTo>
                  <a:pt x="385559" y="9905"/>
                </a:lnTo>
                <a:lnTo>
                  <a:pt x="385559" y="390905"/>
                </a:lnTo>
                <a:lnTo>
                  <a:pt x="390905" y="390905"/>
                </a:lnTo>
                <a:close/>
              </a:path>
              <a:path w="391159" h="391160">
                <a:moveTo>
                  <a:pt x="9906" y="9905"/>
                </a:moveTo>
                <a:lnTo>
                  <a:pt x="9906" y="4572"/>
                </a:lnTo>
                <a:lnTo>
                  <a:pt x="4559" y="9905"/>
                </a:lnTo>
                <a:lnTo>
                  <a:pt x="9906" y="9905"/>
                </a:lnTo>
                <a:close/>
              </a:path>
              <a:path w="391159" h="391160">
                <a:moveTo>
                  <a:pt x="9906" y="381000"/>
                </a:moveTo>
                <a:lnTo>
                  <a:pt x="9906" y="9905"/>
                </a:lnTo>
                <a:lnTo>
                  <a:pt x="4559" y="9905"/>
                </a:lnTo>
                <a:lnTo>
                  <a:pt x="4559" y="381000"/>
                </a:lnTo>
                <a:lnTo>
                  <a:pt x="9906" y="381000"/>
                </a:lnTo>
                <a:close/>
              </a:path>
              <a:path w="391159" h="391160">
                <a:moveTo>
                  <a:pt x="385559" y="381000"/>
                </a:moveTo>
                <a:lnTo>
                  <a:pt x="4559" y="381000"/>
                </a:lnTo>
                <a:lnTo>
                  <a:pt x="9906" y="385572"/>
                </a:lnTo>
                <a:lnTo>
                  <a:pt x="9906" y="390905"/>
                </a:lnTo>
                <a:lnTo>
                  <a:pt x="381000" y="390905"/>
                </a:lnTo>
                <a:lnTo>
                  <a:pt x="381000" y="385572"/>
                </a:lnTo>
                <a:lnTo>
                  <a:pt x="385559" y="381000"/>
                </a:lnTo>
                <a:close/>
              </a:path>
              <a:path w="391159" h="391160">
                <a:moveTo>
                  <a:pt x="9906" y="390905"/>
                </a:moveTo>
                <a:lnTo>
                  <a:pt x="9906" y="385572"/>
                </a:lnTo>
                <a:lnTo>
                  <a:pt x="4559" y="381000"/>
                </a:lnTo>
                <a:lnTo>
                  <a:pt x="4559" y="390905"/>
                </a:lnTo>
                <a:lnTo>
                  <a:pt x="9906" y="390905"/>
                </a:lnTo>
                <a:close/>
              </a:path>
              <a:path w="391159" h="391160">
                <a:moveTo>
                  <a:pt x="385559" y="9905"/>
                </a:moveTo>
                <a:lnTo>
                  <a:pt x="381000" y="4572"/>
                </a:lnTo>
                <a:lnTo>
                  <a:pt x="381000" y="9905"/>
                </a:lnTo>
                <a:lnTo>
                  <a:pt x="385559" y="9905"/>
                </a:lnTo>
                <a:close/>
              </a:path>
              <a:path w="391159" h="391160">
                <a:moveTo>
                  <a:pt x="385559" y="381000"/>
                </a:moveTo>
                <a:lnTo>
                  <a:pt x="385559" y="9905"/>
                </a:lnTo>
                <a:lnTo>
                  <a:pt x="381000" y="9905"/>
                </a:lnTo>
                <a:lnTo>
                  <a:pt x="381000" y="381000"/>
                </a:lnTo>
                <a:lnTo>
                  <a:pt x="385559" y="381000"/>
                </a:lnTo>
                <a:close/>
              </a:path>
              <a:path w="391159" h="391160">
                <a:moveTo>
                  <a:pt x="385559" y="390905"/>
                </a:moveTo>
                <a:lnTo>
                  <a:pt x="385559" y="381000"/>
                </a:lnTo>
                <a:lnTo>
                  <a:pt x="381000" y="385572"/>
                </a:lnTo>
                <a:lnTo>
                  <a:pt x="381000" y="390905"/>
                </a:lnTo>
                <a:lnTo>
                  <a:pt x="385559" y="3909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937627" y="4692396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0" y="0"/>
                </a:moveTo>
                <a:lnTo>
                  <a:pt x="0" y="381000"/>
                </a:lnTo>
                <a:lnTo>
                  <a:pt x="381000" y="381000"/>
                </a:lnTo>
                <a:lnTo>
                  <a:pt x="381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9933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933067" y="4687823"/>
            <a:ext cx="391160" cy="391160"/>
          </a:xfrm>
          <a:custGeom>
            <a:avLst/>
            <a:gdLst/>
            <a:ahLst/>
            <a:cxnLst/>
            <a:rect l="l" t="t" r="r" b="b"/>
            <a:pathLst>
              <a:path w="391159" h="391160">
                <a:moveTo>
                  <a:pt x="390905" y="390905"/>
                </a:moveTo>
                <a:lnTo>
                  <a:pt x="390905" y="0"/>
                </a:lnTo>
                <a:lnTo>
                  <a:pt x="0" y="0"/>
                </a:lnTo>
                <a:lnTo>
                  <a:pt x="0" y="390905"/>
                </a:lnTo>
                <a:lnTo>
                  <a:pt x="4559" y="390905"/>
                </a:lnTo>
                <a:lnTo>
                  <a:pt x="4559" y="9905"/>
                </a:lnTo>
                <a:lnTo>
                  <a:pt x="9906" y="4572"/>
                </a:lnTo>
                <a:lnTo>
                  <a:pt x="9906" y="9905"/>
                </a:lnTo>
                <a:lnTo>
                  <a:pt x="381000" y="9905"/>
                </a:lnTo>
                <a:lnTo>
                  <a:pt x="381000" y="4572"/>
                </a:lnTo>
                <a:lnTo>
                  <a:pt x="385559" y="9905"/>
                </a:lnTo>
                <a:lnTo>
                  <a:pt x="385559" y="390905"/>
                </a:lnTo>
                <a:lnTo>
                  <a:pt x="390905" y="390905"/>
                </a:lnTo>
                <a:close/>
              </a:path>
              <a:path w="391159" h="391160">
                <a:moveTo>
                  <a:pt x="9906" y="9905"/>
                </a:moveTo>
                <a:lnTo>
                  <a:pt x="9906" y="4572"/>
                </a:lnTo>
                <a:lnTo>
                  <a:pt x="4559" y="9905"/>
                </a:lnTo>
                <a:lnTo>
                  <a:pt x="9906" y="9905"/>
                </a:lnTo>
                <a:close/>
              </a:path>
              <a:path w="391159" h="391160">
                <a:moveTo>
                  <a:pt x="9906" y="381000"/>
                </a:moveTo>
                <a:lnTo>
                  <a:pt x="9906" y="9905"/>
                </a:lnTo>
                <a:lnTo>
                  <a:pt x="4559" y="9905"/>
                </a:lnTo>
                <a:lnTo>
                  <a:pt x="4559" y="381000"/>
                </a:lnTo>
                <a:lnTo>
                  <a:pt x="9906" y="381000"/>
                </a:lnTo>
                <a:close/>
              </a:path>
              <a:path w="391159" h="391160">
                <a:moveTo>
                  <a:pt x="385559" y="381000"/>
                </a:moveTo>
                <a:lnTo>
                  <a:pt x="4559" y="381000"/>
                </a:lnTo>
                <a:lnTo>
                  <a:pt x="9906" y="385572"/>
                </a:lnTo>
                <a:lnTo>
                  <a:pt x="9906" y="390905"/>
                </a:lnTo>
                <a:lnTo>
                  <a:pt x="381000" y="390905"/>
                </a:lnTo>
                <a:lnTo>
                  <a:pt x="381000" y="385572"/>
                </a:lnTo>
                <a:lnTo>
                  <a:pt x="385559" y="381000"/>
                </a:lnTo>
                <a:close/>
              </a:path>
              <a:path w="391159" h="391160">
                <a:moveTo>
                  <a:pt x="9906" y="390905"/>
                </a:moveTo>
                <a:lnTo>
                  <a:pt x="9906" y="385572"/>
                </a:lnTo>
                <a:lnTo>
                  <a:pt x="4559" y="381000"/>
                </a:lnTo>
                <a:lnTo>
                  <a:pt x="4559" y="390905"/>
                </a:lnTo>
                <a:lnTo>
                  <a:pt x="9906" y="390905"/>
                </a:lnTo>
                <a:close/>
              </a:path>
              <a:path w="391159" h="391160">
                <a:moveTo>
                  <a:pt x="385559" y="9905"/>
                </a:moveTo>
                <a:lnTo>
                  <a:pt x="381000" y="4572"/>
                </a:lnTo>
                <a:lnTo>
                  <a:pt x="381000" y="9905"/>
                </a:lnTo>
                <a:lnTo>
                  <a:pt x="385559" y="9905"/>
                </a:lnTo>
                <a:close/>
              </a:path>
              <a:path w="391159" h="391160">
                <a:moveTo>
                  <a:pt x="385559" y="381000"/>
                </a:moveTo>
                <a:lnTo>
                  <a:pt x="385559" y="9905"/>
                </a:lnTo>
                <a:lnTo>
                  <a:pt x="381000" y="9905"/>
                </a:lnTo>
                <a:lnTo>
                  <a:pt x="381000" y="381000"/>
                </a:lnTo>
                <a:lnTo>
                  <a:pt x="385559" y="381000"/>
                </a:lnTo>
                <a:close/>
              </a:path>
              <a:path w="391159" h="391160">
                <a:moveTo>
                  <a:pt x="385559" y="390905"/>
                </a:moveTo>
                <a:lnTo>
                  <a:pt x="385559" y="381000"/>
                </a:lnTo>
                <a:lnTo>
                  <a:pt x="381000" y="385572"/>
                </a:lnTo>
                <a:lnTo>
                  <a:pt x="381000" y="390905"/>
                </a:lnTo>
                <a:lnTo>
                  <a:pt x="385559" y="3909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23495">
              <a:lnSpc>
                <a:spcPct val="100000"/>
              </a:lnSpc>
              <a:spcBef>
                <a:spcPts val="700"/>
              </a:spcBef>
            </a:pPr>
            <a:r>
              <a:rPr spc="-10" dirty="0"/>
              <a:t>j:=0;</a:t>
            </a:r>
          </a:p>
          <a:p>
            <a:pPr marL="360680" marR="3164205" indent="-348615">
              <a:lnSpc>
                <a:spcPct val="125000"/>
              </a:lnSpc>
            </a:pPr>
            <a:r>
              <a:rPr spc="-5" dirty="0"/>
              <a:t>for i := 0 to 255</a:t>
            </a:r>
            <a:r>
              <a:rPr spc="-114" dirty="0"/>
              <a:t> </a:t>
            </a:r>
            <a:r>
              <a:rPr spc="-10" dirty="0"/>
              <a:t>do  begin</a:t>
            </a:r>
          </a:p>
          <a:p>
            <a:pPr marL="639445">
              <a:lnSpc>
                <a:spcPct val="100000"/>
              </a:lnSpc>
              <a:spcBef>
                <a:spcPts val="600"/>
              </a:spcBef>
            </a:pPr>
            <a:r>
              <a:rPr spc="-5" dirty="0"/>
              <a:t>j := (j + S[i] + T[i]) (mod</a:t>
            </a:r>
            <a:r>
              <a:rPr spc="-80" dirty="0"/>
              <a:t> </a:t>
            </a:r>
            <a:r>
              <a:rPr spc="-10" dirty="0"/>
              <a:t>256);</a:t>
            </a:r>
          </a:p>
          <a:p>
            <a:pPr marL="360680" marR="5080" indent="279400">
              <a:lnSpc>
                <a:spcPct val="125000"/>
              </a:lnSpc>
              <a:tabLst>
                <a:tab pos="2624455" algn="l"/>
              </a:tabLst>
            </a:pPr>
            <a:r>
              <a:rPr spc="-10" dirty="0"/>
              <a:t>swap(S[i],</a:t>
            </a:r>
            <a:r>
              <a:rPr spc="5" dirty="0"/>
              <a:t> </a:t>
            </a:r>
            <a:r>
              <a:rPr spc="-5" dirty="0"/>
              <a:t>S[j]);	</a:t>
            </a:r>
            <a:r>
              <a:rPr spc="-10" dirty="0">
                <a:solidFill>
                  <a:srgbClr val="0000FF"/>
                </a:solidFill>
              </a:rPr>
              <a:t>//</a:t>
            </a:r>
            <a:r>
              <a:rPr spc="-60" dirty="0">
                <a:solidFill>
                  <a:srgbClr val="0000FF"/>
                </a:solidFill>
              </a:rPr>
              <a:t> </a:t>
            </a:r>
            <a:r>
              <a:rPr spc="-10" dirty="0">
                <a:solidFill>
                  <a:srgbClr val="0000FF"/>
                </a:solidFill>
                <a:latin typeface="宋体"/>
                <a:cs typeface="宋体"/>
              </a:rPr>
              <a:t>交</a:t>
            </a:r>
            <a:r>
              <a:rPr spc="-5" dirty="0">
                <a:solidFill>
                  <a:srgbClr val="0000FF"/>
                </a:solidFill>
                <a:latin typeface="宋体"/>
                <a:cs typeface="宋体"/>
              </a:rPr>
              <a:t>换</a:t>
            </a:r>
            <a:r>
              <a:rPr spc="-5" dirty="0">
                <a:solidFill>
                  <a:srgbClr val="0000FF"/>
                </a:solidFill>
              </a:rPr>
              <a:t>S(i)</a:t>
            </a:r>
            <a:r>
              <a:rPr spc="-5" dirty="0">
                <a:solidFill>
                  <a:srgbClr val="0000FF"/>
                </a:solidFill>
                <a:latin typeface="宋体"/>
                <a:cs typeface="宋体"/>
              </a:rPr>
              <a:t>和</a:t>
            </a:r>
            <a:r>
              <a:rPr spc="-5" dirty="0">
                <a:solidFill>
                  <a:srgbClr val="0000FF"/>
                </a:solidFill>
              </a:rPr>
              <a:t>S(j)</a:t>
            </a:r>
            <a:r>
              <a:rPr spc="-5" dirty="0">
                <a:solidFill>
                  <a:srgbClr val="0000FF"/>
                </a:solidFill>
                <a:latin typeface="宋体"/>
                <a:cs typeface="宋体"/>
              </a:rPr>
              <a:t>的内</a:t>
            </a:r>
            <a:r>
              <a:rPr dirty="0">
                <a:solidFill>
                  <a:srgbClr val="0000FF"/>
                </a:solidFill>
                <a:latin typeface="宋体"/>
                <a:cs typeface="宋体"/>
              </a:rPr>
              <a:t>容</a:t>
            </a:r>
            <a:r>
              <a:rPr spc="-5" dirty="0">
                <a:solidFill>
                  <a:srgbClr val="0000FF"/>
                </a:solidFill>
              </a:rPr>
              <a:t>;  </a:t>
            </a:r>
            <a:r>
              <a:rPr spc="-10" dirty="0"/>
              <a:t>end</a:t>
            </a: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300">
              <a:latin typeface="Times New Roman"/>
              <a:cs typeface="Times New Roman"/>
            </a:endParaRPr>
          </a:p>
          <a:p>
            <a:pPr marL="36830" algn="ctr">
              <a:lnSpc>
                <a:spcPct val="100000"/>
              </a:lnSpc>
            </a:pPr>
            <a:r>
              <a:rPr spc="-5" dirty="0">
                <a:solidFill>
                  <a:srgbClr val="000000"/>
                </a:solidFill>
                <a:latin typeface="Times New Roman"/>
                <a:cs typeface="Times New Roman"/>
              </a:rPr>
              <a:t>0~255</a:t>
            </a:r>
          </a:p>
        </p:txBody>
      </p:sp>
      <p:sp>
        <p:nvSpPr>
          <p:cNvPr id="28" name="object 28"/>
          <p:cNvSpPr/>
          <p:nvPr/>
        </p:nvSpPr>
        <p:spPr>
          <a:xfrm>
            <a:off x="1994039" y="4501896"/>
            <a:ext cx="3352800" cy="76200"/>
          </a:xfrm>
          <a:custGeom>
            <a:avLst/>
            <a:gdLst/>
            <a:ahLst/>
            <a:cxnLst/>
            <a:rect l="l" t="t" r="r" b="b"/>
            <a:pathLst>
              <a:path w="3352800" h="76200">
                <a:moveTo>
                  <a:pt x="76200" y="33528"/>
                </a:moveTo>
                <a:lnTo>
                  <a:pt x="76200" y="0"/>
                </a:lnTo>
                <a:lnTo>
                  <a:pt x="0" y="38100"/>
                </a:lnTo>
                <a:lnTo>
                  <a:pt x="64008" y="70104"/>
                </a:lnTo>
                <a:lnTo>
                  <a:pt x="64008" y="33528"/>
                </a:lnTo>
                <a:lnTo>
                  <a:pt x="76200" y="33528"/>
                </a:lnTo>
                <a:close/>
              </a:path>
              <a:path w="3352800" h="76200">
                <a:moveTo>
                  <a:pt x="3352799" y="43433"/>
                </a:moveTo>
                <a:lnTo>
                  <a:pt x="3352800" y="33528"/>
                </a:lnTo>
                <a:lnTo>
                  <a:pt x="64008" y="33528"/>
                </a:lnTo>
                <a:lnTo>
                  <a:pt x="64008" y="43433"/>
                </a:lnTo>
                <a:lnTo>
                  <a:pt x="3352799" y="43433"/>
                </a:lnTo>
                <a:close/>
              </a:path>
              <a:path w="3352800" h="76200">
                <a:moveTo>
                  <a:pt x="76200" y="76200"/>
                </a:moveTo>
                <a:lnTo>
                  <a:pt x="76200" y="43433"/>
                </a:lnTo>
                <a:lnTo>
                  <a:pt x="64008" y="43433"/>
                </a:lnTo>
                <a:lnTo>
                  <a:pt x="64008" y="70104"/>
                </a:lnTo>
                <a:lnTo>
                  <a:pt x="7620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261227" y="4501896"/>
            <a:ext cx="2819400" cy="76200"/>
          </a:xfrm>
          <a:custGeom>
            <a:avLst/>
            <a:gdLst/>
            <a:ahLst/>
            <a:cxnLst/>
            <a:rect l="l" t="t" r="r" b="b"/>
            <a:pathLst>
              <a:path w="2819400" h="76200">
                <a:moveTo>
                  <a:pt x="2756154" y="43433"/>
                </a:moveTo>
                <a:lnTo>
                  <a:pt x="2756154" y="33528"/>
                </a:lnTo>
                <a:lnTo>
                  <a:pt x="0" y="33528"/>
                </a:lnTo>
                <a:lnTo>
                  <a:pt x="0" y="43433"/>
                </a:lnTo>
                <a:lnTo>
                  <a:pt x="2756154" y="43433"/>
                </a:lnTo>
                <a:close/>
              </a:path>
              <a:path w="2819400" h="76200">
                <a:moveTo>
                  <a:pt x="2819400" y="38100"/>
                </a:moveTo>
                <a:lnTo>
                  <a:pt x="2743200" y="0"/>
                </a:lnTo>
                <a:lnTo>
                  <a:pt x="2743200" y="33528"/>
                </a:lnTo>
                <a:lnTo>
                  <a:pt x="2756154" y="33528"/>
                </a:lnTo>
                <a:lnTo>
                  <a:pt x="2756154" y="69723"/>
                </a:lnTo>
                <a:lnTo>
                  <a:pt x="2819400" y="38100"/>
                </a:lnTo>
                <a:close/>
              </a:path>
              <a:path w="2819400" h="76200">
                <a:moveTo>
                  <a:pt x="2756154" y="69723"/>
                </a:moveTo>
                <a:lnTo>
                  <a:pt x="2756154" y="43433"/>
                </a:lnTo>
                <a:lnTo>
                  <a:pt x="2743200" y="43433"/>
                </a:lnTo>
                <a:lnTo>
                  <a:pt x="2743200" y="76200"/>
                </a:lnTo>
                <a:lnTo>
                  <a:pt x="2756154" y="697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994420" y="4539996"/>
            <a:ext cx="0" cy="152400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0"/>
                </a:moveTo>
                <a:lnTo>
                  <a:pt x="0" y="152400"/>
                </a:lnTo>
              </a:path>
            </a:pathLst>
          </a:custGeom>
          <a:ln w="99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9081020" y="4539996"/>
            <a:ext cx="0" cy="152400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0"/>
                </a:moveTo>
                <a:lnTo>
                  <a:pt x="0" y="152400"/>
                </a:lnTo>
              </a:path>
            </a:pathLst>
          </a:custGeom>
          <a:ln w="99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4281049" y="5404358"/>
            <a:ext cx="114109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latin typeface="Times New Roman"/>
                <a:cs typeface="Times New Roman"/>
              </a:rPr>
              <a:t>j=j+S[i]+T[i]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5813945" y="5503926"/>
            <a:ext cx="0" cy="152400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0"/>
                </a:moveTo>
                <a:lnTo>
                  <a:pt x="0" y="15240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994039" y="5492496"/>
            <a:ext cx="2209800" cy="76200"/>
          </a:xfrm>
          <a:custGeom>
            <a:avLst/>
            <a:gdLst/>
            <a:ahLst/>
            <a:cxnLst/>
            <a:rect l="l" t="t" r="r" b="b"/>
            <a:pathLst>
              <a:path w="2209800" h="76200">
                <a:moveTo>
                  <a:pt x="76199" y="33528"/>
                </a:moveTo>
                <a:lnTo>
                  <a:pt x="76199" y="0"/>
                </a:lnTo>
                <a:lnTo>
                  <a:pt x="0" y="38100"/>
                </a:lnTo>
                <a:lnTo>
                  <a:pt x="64008" y="70103"/>
                </a:lnTo>
                <a:lnTo>
                  <a:pt x="64008" y="33528"/>
                </a:lnTo>
                <a:lnTo>
                  <a:pt x="76199" y="33528"/>
                </a:lnTo>
                <a:close/>
              </a:path>
              <a:path w="2209800" h="76200">
                <a:moveTo>
                  <a:pt x="2209800" y="43433"/>
                </a:moveTo>
                <a:lnTo>
                  <a:pt x="2209800" y="33528"/>
                </a:lnTo>
                <a:lnTo>
                  <a:pt x="64008" y="33528"/>
                </a:lnTo>
                <a:lnTo>
                  <a:pt x="64008" y="43433"/>
                </a:lnTo>
                <a:lnTo>
                  <a:pt x="2209800" y="43433"/>
                </a:lnTo>
                <a:close/>
              </a:path>
              <a:path w="2209800" h="76200">
                <a:moveTo>
                  <a:pt x="76199" y="76200"/>
                </a:moveTo>
                <a:lnTo>
                  <a:pt x="76199" y="43433"/>
                </a:lnTo>
                <a:lnTo>
                  <a:pt x="64008" y="43433"/>
                </a:lnTo>
                <a:lnTo>
                  <a:pt x="64008" y="70103"/>
                </a:lnTo>
                <a:lnTo>
                  <a:pt x="76199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432945" y="5465826"/>
            <a:ext cx="381000" cy="76200"/>
          </a:xfrm>
          <a:custGeom>
            <a:avLst/>
            <a:gdLst/>
            <a:ahLst/>
            <a:cxnLst/>
            <a:rect l="l" t="t" r="r" b="b"/>
            <a:pathLst>
              <a:path w="381000" h="76200">
                <a:moveTo>
                  <a:pt x="317753" y="42672"/>
                </a:moveTo>
                <a:lnTo>
                  <a:pt x="317753" y="33527"/>
                </a:lnTo>
                <a:lnTo>
                  <a:pt x="0" y="33527"/>
                </a:lnTo>
                <a:lnTo>
                  <a:pt x="0" y="42672"/>
                </a:lnTo>
                <a:lnTo>
                  <a:pt x="317753" y="42672"/>
                </a:lnTo>
                <a:close/>
              </a:path>
              <a:path w="381000" h="76200">
                <a:moveTo>
                  <a:pt x="381000" y="38100"/>
                </a:moveTo>
                <a:lnTo>
                  <a:pt x="304800" y="0"/>
                </a:lnTo>
                <a:lnTo>
                  <a:pt x="304800" y="33527"/>
                </a:lnTo>
                <a:lnTo>
                  <a:pt x="317753" y="33527"/>
                </a:lnTo>
                <a:lnTo>
                  <a:pt x="317753" y="69723"/>
                </a:lnTo>
                <a:lnTo>
                  <a:pt x="381000" y="38100"/>
                </a:lnTo>
                <a:close/>
              </a:path>
              <a:path w="381000" h="76200">
                <a:moveTo>
                  <a:pt x="317753" y="69723"/>
                </a:moveTo>
                <a:lnTo>
                  <a:pt x="317753" y="42672"/>
                </a:lnTo>
                <a:lnTo>
                  <a:pt x="304800" y="42672"/>
                </a:lnTo>
                <a:lnTo>
                  <a:pt x="304800" y="76200"/>
                </a:lnTo>
                <a:lnTo>
                  <a:pt x="317753" y="697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003945" y="5503926"/>
            <a:ext cx="0" cy="152400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0"/>
                </a:moveTo>
                <a:lnTo>
                  <a:pt x="0" y="15240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985145" y="6096000"/>
            <a:ext cx="0" cy="152400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0"/>
                </a:moveTo>
                <a:lnTo>
                  <a:pt x="0" y="15240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2876683" y="6088634"/>
            <a:ext cx="9652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Times New Roman"/>
                <a:cs typeface="Times New Roman"/>
              </a:rPr>
              <a:t>i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1994039" y="6237732"/>
            <a:ext cx="685800" cy="76200"/>
          </a:xfrm>
          <a:custGeom>
            <a:avLst/>
            <a:gdLst/>
            <a:ahLst/>
            <a:cxnLst/>
            <a:rect l="l" t="t" r="r" b="b"/>
            <a:pathLst>
              <a:path w="685800" h="76200">
                <a:moveTo>
                  <a:pt x="76200" y="32765"/>
                </a:moveTo>
                <a:lnTo>
                  <a:pt x="76200" y="0"/>
                </a:lnTo>
                <a:lnTo>
                  <a:pt x="0" y="38100"/>
                </a:lnTo>
                <a:lnTo>
                  <a:pt x="64007" y="70103"/>
                </a:lnTo>
                <a:lnTo>
                  <a:pt x="64007" y="32765"/>
                </a:lnTo>
                <a:lnTo>
                  <a:pt x="76200" y="32765"/>
                </a:lnTo>
                <a:close/>
              </a:path>
              <a:path w="685800" h="76200">
                <a:moveTo>
                  <a:pt x="685800" y="42671"/>
                </a:moveTo>
                <a:lnTo>
                  <a:pt x="685800" y="32765"/>
                </a:lnTo>
                <a:lnTo>
                  <a:pt x="64007" y="32765"/>
                </a:lnTo>
                <a:lnTo>
                  <a:pt x="64007" y="42671"/>
                </a:lnTo>
                <a:lnTo>
                  <a:pt x="685800" y="42671"/>
                </a:lnTo>
                <a:close/>
              </a:path>
              <a:path w="685800" h="76200">
                <a:moveTo>
                  <a:pt x="76200" y="76200"/>
                </a:moveTo>
                <a:lnTo>
                  <a:pt x="76200" y="42671"/>
                </a:lnTo>
                <a:lnTo>
                  <a:pt x="64007" y="42671"/>
                </a:lnTo>
                <a:lnTo>
                  <a:pt x="64007" y="70103"/>
                </a:lnTo>
                <a:lnTo>
                  <a:pt x="7620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146945" y="6210300"/>
            <a:ext cx="838200" cy="76200"/>
          </a:xfrm>
          <a:custGeom>
            <a:avLst/>
            <a:gdLst/>
            <a:ahLst/>
            <a:cxnLst/>
            <a:rect l="l" t="t" r="r" b="b"/>
            <a:pathLst>
              <a:path w="838200" h="76200">
                <a:moveTo>
                  <a:pt x="774954" y="42672"/>
                </a:moveTo>
                <a:lnTo>
                  <a:pt x="774954" y="33527"/>
                </a:lnTo>
                <a:lnTo>
                  <a:pt x="0" y="33527"/>
                </a:lnTo>
                <a:lnTo>
                  <a:pt x="0" y="42672"/>
                </a:lnTo>
                <a:lnTo>
                  <a:pt x="774954" y="42672"/>
                </a:lnTo>
                <a:close/>
              </a:path>
              <a:path w="838200" h="76200">
                <a:moveTo>
                  <a:pt x="838200" y="38100"/>
                </a:moveTo>
                <a:lnTo>
                  <a:pt x="762000" y="0"/>
                </a:lnTo>
                <a:lnTo>
                  <a:pt x="762000" y="33527"/>
                </a:lnTo>
                <a:lnTo>
                  <a:pt x="774954" y="33527"/>
                </a:lnTo>
                <a:lnTo>
                  <a:pt x="774954" y="69723"/>
                </a:lnTo>
                <a:lnTo>
                  <a:pt x="838200" y="38100"/>
                </a:lnTo>
                <a:close/>
              </a:path>
              <a:path w="838200" h="76200">
                <a:moveTo>
                  <a:pt x="774954" y="69723"/>
                </a:moveTo>
                <a:lnTo>
                  <a:pt x="774954" y="42672"/>
                </a:lnTo>
                <a:lnTo>
                  <a:pt x="762000" y="42672"/>
                </a:lnTo>
                <a:lnTo>
                  <a:pt x="762000" y="76200"/>
                </a:lnTo>
                <a:lnTo>
                  <a:pt x="774954" y="697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003945" y="6096000"/>
            <a:ext cx="0" cy="152400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0"/>
                </a:moveTo>
                <a:lnTo>
                  <a:pt x="0" y="15240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4570355" y="4717033"/>
            <a:ext cx="40957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T[i]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1540133" y="5707633"/>
            <a:ext cx="16700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latin typeface="Times New Roman"/>
                <a:cs typeface="Times New Roman"/>
              </a:rPr>
              <a:t>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2756039" y="5682996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0" y="0"/>
                </a:moveTo>
                <a:lnTo>
                  <a:pt x="0" y="381000"/>
                </a:lnTo>
                <a:lnTo>
                  <a:pt x="381000" y="381000"/>
                </a:lnTo>
                <a:lnTo>
                  <a:pt x="381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C6CE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751467" y="5678423"/>
            <a:ext cx="391160" cy="391160"/>
          </a:xfrm>
          <a:custGeom>
            <a:avLst/>
            <a:gdLst/>
            <a:ahLst/>
            <a:cxnLst/>
            <a:rect l="l" t="t" r="r" b="b"/>
            <a:pathLst>
              <a:path w="391160" h="391160">
                <a:moveTo>
                  <a:pt x="390906" y="390905"/>
                </a:moveTo>
                <a:lnTo>
                  <a:pt x="390906" y="0"/>
                </a:lnTo>
                <a:lnTo>
                  <a:pt x="0" y="0"/>
                </a:lnTo>
                <a:lnTo>
                  <a:pt x="0" y="390905"/>
                </a:lnTo>
                <a:lnTo>
                  <a:pt x="4571" y="390905"/>
                </a:lnTo>
                <a:lnTo>
                  <a:pt x="4571" y="9905"/>
                </a:lnTo>
                <a:lnTo>
                  <a:pt x="9906" y="4572"/>
                </a:lnTo>
                <a:lnTo>
                  <a:pt x="9906" y="9905"/>
                </a:lnTo>
                <a:lnTo>
                  <a:pt x="381000" y="9905"/>
                </a:lnTo>
                <a:lnTo>
                  <a:pt x="381000" y="4572"/>
                </a:lnTo>
                <a:lnTo>
                  <a:pt x="385571" y="9905"/>
                </a:lnTo>
                <a:lnTo>
                  <a:pt x="385571" y="390905"/>
                </a:lnTo>
                <a:lnTo>
                  <a:pt x="390906" y="390905"/>
                </a:lnTo>
                <a:close/>
              </a:path>
              <a:path w="391160" h="391160">
                <a:moveTo>
                  <a:pt x="9906" y="9905"/>
                </a:moveTo>
                <a:lnTo>
                  <a:pt x="9906" y="4572"/>
                </a:lnTo>
                <a:lnTo>
                  <a:pt x="4571" y="9905"/>
                </a:lnTo>
                <a:lnTo>
                  <a:pt x="9906" y="9905"/>
                </a:lnTo>
                <a:close/>
              </a:path>
              <a:path w="391160" h="391160">
                <a:moveTo>
                  <a:pt x="9906" y="381000"/>
                </a:moveTo>
                <a:lnTo>
                  <a:pt x="9906" y="9905"/>
                </a:lnTo>
                <a:lnTo>
                  <a:pt x="4571" y="9905"/>
                </a:lnTo>
                <a:lnTo>
                  <a:pt x="4571" y="381000"/>
                </a:lnTo>
                <a:lnTo>
                  <a:pt x="9906" y="381000"/>
                </a:lnTo>
                <a:close/>
              </a:path>
              <a:path w="391160" h="391160">
                <a:moveTo>
                  <a:pt x="385571" y="381000"/>
                </a:moveTo>
                <a:lnTo>
                  <a:pt x="4571" y="381000"/>
                </a:lnTo>
                <a:lnTo>
                  <a:pt x="9906" y="385572"/>
                </a:lnTo>
                <a:lnTo>
                  <a:pt x="9906" y="390905"/>
                </a:lnTo>
                <a:lnTo>
                  <a:pt x="381000" y="390905"/>
                </a:lnTo>
                <a:lnTo>
                  <a:pt x="381000" y="385572"/>
                </a:lnTo>
                <a:lnTo>
                  <a:pt x="385571" y="381000"/>
                </a:lnTo>
                <a:close/>
              </a:path>
              <a:path w="391160" h="391160">
                <a:moveTo>
                  <a:pt x="9906" y="390905"/>
                </a:moveTo>
                <a:lnTo>
                  <a:pt x="9906" y="385572"/>
                </a:lnTo>
                <a:lnTo>
                  <a:pt x="4571" y="381000"/>
                </a:lnTo>
                <a:lnTo>
                  <a:pt x="4571" y="390905"/>
                </a:lnTo>
                <a:lnTo>
                  <a:pt x="9906" y="390905"/>
                </a:lnTo>
                <a:close/>
              </a:path>
              <a:path w="391160" h="391160">
                <a:moveTo>
                  <a:pt x="385571" y="9905"/>
                </a:moveTo>
                <a:lnTo>
                  <a:pt x="381000" y="4572"/>
                </a:lnTo>
                <a:lnTo>
                  <a:pt x="381000" y="9905"/>
                </a:lnTo>
                <a:lnTo>
                  <a:pt x="385571" y="9905"/>
                </a:lnTo>
                <a:close/>
              </a:path>
              <a:path w="391160" h="391160">
                <a:moveTo>
                  <a:pt x="385571" y="381000"/>
                </a:moveTo>
                <a:lnTo>
                  <a:pt x="385571" y="9905"/>
                </a:lnTo>
                <a:lnTo>
                  <a:pt x="381000" y="9905"/>
                </a:lnTo>
                <a:lnTo>
                  <a:pt x="381000" y="381000"/>
                </a:lnTo>
                <a:lnTo>
                  <a:pt x="385571" y="381000"/>
                </a:lnTo>
                <a:close/>
              </a:path>
              <a:path w="391160" h="391160">
                <a:moveTo>
                  <a:pt x="385571" y="390905"/>
                </a:moveTo>
                <a:lnTo>
                  <a:pt x="385571" y="381000"/>
                </a:lnTo>
                <a:lnTo>
                  <a:pt x="381000" y="385572"/>
                </a:lnTo>
                <a:lnTo>
                  <a:pt x="381000" y="390905"/>
                </a:lnTo>
                <a:lnTo>
                  <a:pt x="385571" y="3909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375039" y="5682996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0" y="0"/>
                </a:moveTo>
                <a:lnTo>
                  <a:pt x="0" y="381000"/>
                </a:lnTo>
                <a:lnTo>
                  <a:pt x="381000" y="381000"/>
                </a:lnTo>
                <a:lnTo>
                  <a:pt x="381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C6CE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2370467" y="5678423"/>
            <a:ext cx="391160" cy="391160"/>
          </a:xfrm>
          <a:custGeom>
            <a:avLst/>
            <a:gdLst/>
            <a:ahLst/>
            <a:cxnLst/>
            <a:rect l="l" t="t" r="r" b="b"/>
            <a:pathLst>
              <a:path w="391160" h="391160">
                <a:moveTo>
                  <a:pt x="390906" y="390905"/>
                </a:moveTo>
                <a:lnTo>
                  <a:pt x="390906" y="0"/>
                </a:lnTo>
                <a:lnTo>
                  <a:pt x="0" y="0"/>
                </a:lnTo>
                <a:lnTo>
                  <a:pt x="0" y="390905"/>
                </a:lnTo>
                <a:lnTo>
                  <a:pt x="4571" y="390905"/>
                </a:lnTo>
                <a:lnTo>
                  <a:pt x="4571" y="9905"/>
                </a:lnTo>
                <a:lnTo>
                  <a:pt x="9906" y="4572"/>
                </a:lnTo>
                <a:lnTo>
                  <a:pt x="9906" y="9905"/>
                </a:lnTo>
                <a:lnTo>
                  <a:pt x="381000" y="9905"/>
                </a:lnTo>
                <a:lnTo>
                  <a:pt x="381000" y="4572"/>
                </a:lnTo>
                <a:lnTo>
                  <a:pt x="385571" y="9905"/>
                </a:lnTo>
                <a:lnTo>
                  <a:pt x="385571" y="390905"/>
                </a:lnTo>
                <a:lnTo>
                  <a:pt x="390906" y="390905"/>
                </a:lnTo>
                <a:close/>
              </a:path>
              <a:path w="391160" h="391160">
                <a:moveTo>
                  <a:pt x="9906" y="9905"/>
                </a:moveTo>
                <a:lnTo>
                  <a:pt x="9906" y="4572"/>
                </a:lnTo>
                <a:lnTo>
                  <a:pt x="4571" y="9905"/>
                </a:lnTo>
                <a:lnTo>
                  <a:pt x="9906" y="9905"/>
                </a:lnTo>
                <a:close/>
              </a:path>
              <a:path w="391160" h="391160">
                <a:moveTo>
                  <a:pt x="9906" y="381000"/>
                </a:moveTo>
                <a:lnTo>
                  <a:pt x="9906" y="9905"/>
                </a:lnTo>
                <a:lnTo>
                  <a:pt x="4571" y="9905"/>
                </a:lnTo>
                <a:lnTo>
                  <a:pt x="4571" y="381000"/>
                </a:lnTo>
                <a:lnTo>
                  <a:pt x="9906" y="381000"/>
                </a:lnTo>
                <a:close/>
              </a:path>
              <a:path w="391160" h="391160">
                <a:moveTo>
                  <a:pt x="385571" y="381000"/>
                </a:moveTo>
                <a:lnTo>
                  <a:pt x="4571" y="381000"/>
                </a:lnTo>
                <a:lnTo>
                  <a:pt x="9906" y="385572"/>
                </a:lnTo>
                <a:lnTo>
                  <a:pt x="9906" y="390905"/>
                </a:lnTo>
                <a:lnTo>
                  <a:pt x="381000" y="390905"/>
                </a:lnTo>
                <a:lnTo>
                  <a:pt x="381000" y="385572"/>
                </a:lnTo>
                <a:lnTo>
                  <a:pt x="385571" y="381000"/>
                </a:lnTo>
                <a:close/>
              </a:path>
              <a:path w="391160" h="391160">
                <a:moveTo>
                  <a:pt x="9906" y="390905"/>
                </a:moveTo>
                <a:lnTo>
                  <a:pt x="9906" y="385572"/>
                </a:lnTo>
                <a:lnTo>
                  <a:pt x="4571" y="381000"/>
                </a:lnTo>
                <a:lnTo>
                  <a:pt x="4571" y="390905"/>
                </a:lnTo>
                <a:lnTo>
                  <a:pt x="9906" y="390905"/>
                </a:lnTo>
                <a:close/>
              </a:path>
              <a:path w="391160" h="391160">
                <a:moveTo>
                  <a:pt x="385571" y="9905"/>
                </a:moveTo>
                <a:lnTo>
                  <a:pt x="381000" y="4572"/>
                </a:lnTo>
                <a:lnTo>
                  <a:pt x="381000" y="9905"/>
                </a:lnTo>
                <a:lnTo>
                  <a:pt x="385571" y="9905"/>
                </a:lnTo>
                <a:close/>
              </a:path>
              <a:path w="391160" h="391160">
                <a:moveTo>
                  <a:pt x="385571" y="381000"/>
                </a:moveTo>
                <a:lnTo>
                  <a:pt x="385571" y="9905"/>
                </a:lnTo>
                <a:lnTo>
                  <a:pt x="381000" y="9905"/>
                </a:lnTo>
                <a:lnTo>
                  <a:pt x="381000" y="381000"/>
                </a:lnTo>
                <a:lnTo>
                  <a:pt x="385571" y="381000"/>
                </a:lnTo>
                <a:close/>
              </a:path>
              <a:path w="391160" h="391160">
                <a:moveTo>
                  <a:pt x="385571" y="390905"/>
                </a:moveTo>
                <a:lnTo>
                  <a:pt x="385571" y="381000"/>
                </a:lnTo>
                <a:lnTo>
                  <a:pt x="381000" y="385572"/>
                </a:lnTo>
                <a:lnTo>
                  <a:pt x="381000" y="390905"/>
                </a:lnTo>
                <a:lnTo>
                  <a:pt x="385571" y="3909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994039" y="5682996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0" y="0"/>
                </a:moveTo>
                <a:lnTo>
                  <a:pt x="0" y="381000"/>
                </a:lnTo>
                <a:lnTo>
                  <a:pt x="381000" y="381000"/>
                </a:lnTo>
                <a:lnTo>
                  <a:pt x="381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C6CE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989467" y="5678423"/>
            <a:ext cx="391160" cy="391160"/>
          </a:xfrm>
          <a:custGeom>
            <a:avLst/>
            <a:gdLst/>
            <a:ahLst/>
            <a:cxnLst/>
            <a:rect l="l" t="t" r="r" b="b"/>
            <a:pathLst>
              <a:path w="391160" h="391160">
                <a:moveTo>
                  <a:pt x="390906" y="390905"/>
                </a:moveTo>
                <a:lnTo>
                  <a:pt x="390906" y="0"/>
                </a:lnTo>
                <a:lnTo>
                  <a:pt x="0" y="0"/>
                </a:lnTo>
                <a:lnTo>
                  <a:pt x="0" y="390905"/>
                </a:lnTo>
                <a:lnTo>
                  <a:pt x="4571" y="390905"/>
                </a:lnTo>
                <a:lnTo>
                  <a:pt x="4571" y="9905"/>
                </a:lnTo>
                <a:lnTo>
                  <a:pt x="9906" y="4572"/>
                </a:lnTo>
                <a:lnTo>
                  <a:pt x="9906" y="9905"/>
                </a:lnTo>
                <a:lnTo>
                  <a:pt x="381000" y="9905"/>
                </a:lnTo>
                <a:lnTo>
                  <a:pt x="381000" y="4572"/>
                </a:lnTo>
                <a:lnTo>
                  <a:pt x="385571" y="9905"/>
                </a:lnTo>
                <a:lnTo>
                  <a:pt x="385571" y="390905"/>
                </a:lnTo>
                <a:lnTo>
                  <a:pt x="390906" y="390905"/>
                </a:lnTo>
                <a:close/>
              </a:path>
              <a:path w="391160" h="391160">
                <a:moveTo>
                  <a:pt x="9906" y="9905"/>
                </a:moveTo>
                <a:lnTo>
                  <a:pt x="9906" y="4572"/>
                </a:lnTo>
                <a:lnTo>
                  <a:pt x="4571" y="9905"/>
                </a:lnTo>
                <a:lnTo>
                  <a:pt x="9906" y="9905"/>
                </a:lnTo>
                <a:close/>
              </a:path>
              <a:path w="391160" h="391160">
                <a:moveTo>
                  <a:pt x="9906" y="381000"/>
                </a:moveTo>
                <a:lnTo>
                  <a:pt x="9906" y="9905"/>
                </a:lnTo>
                <a:lnTo>
                  <a:pt x="4571" y="9905"/>
                </a:lnTo>
                <a:lnTo>
                  <a:pt x="4571" y="381000"/>
                </a:lnTo>
                <a:lnTo>
                  <a:pt x="9906" y="381000"/>
                </a:lnTo>
                <a:close/>
              </a:path>
              <a:path w="391160" h="391160">
                <a:moveTo>
                  <a:pt x="385571" y="381000"/>
                </a:moveTo>
                <a:lnTo>
                  <a:pt x="4571" y="381000"/>
                </a:lnTo>
                <a:lnTo>
                  <a:pt x="9906" y="385572"/>
                </a:lnTo>
                <a:lnTo>
                  <a:pt x="9906" y="390905"/>
                </a:lnTo>
                <a:lnTo>
                  <a:pt x="381000" y="390905"/>
                </a:lnTo>
                <a:lnTo>
                  <a:pt x="381000" y="385572"/>
                </a:lnTo>
                <a:lnTo>
                  <a:pt x="385571" y="381000"/>
                </a:lnTo>
                <a:close/>
              </a:path>
              <a:path w="391160" h="391160">
                <a:moveTo>
                  <a:pt x="9906" y="390905"/>
                </a:moveTo>
                <a:lnTo>
                  <a:pt x="9906" y="385572"/>
                </a:lnTo>
                <a:lnTo>
                  <a:pt x="4571" y="381000"/>
                </a:lnTo>
                <a:lnTo>
                  <a:pt x="4571" y="390905"/>
                </a:lnTo>
                <a:lnTo>
                  <a:pt x="9906" y="390905"/>
                </a:lnTo>
                <a:close/>
              </a:path>
              <a:path w="391160" h="391160">
                <a:moveTo>
                  <a:pt x="385571" y="9905"/>
                </a:moveTo>
                <a:lnTo>
                  <a:pt x="381000" y="4572"/>
                </a:lnTo>
                <a:lnTo>
                  <a:pt x="381000" y="9905"/>
                </a:lnTo>
                <a:lnTo>
                  <a:pt x="385571" y="9905"/>
                </a:lnTo>
                <a:close/>
              </a:path>
              <a:path w="391160" h="391160">
                <a:moveTo>
                  <a:pt x="385571" y="381000"/>
                </a:moveTo>
                <a:lnTo>
                  <a:pt x="385571" y="9905"/>
                </a:lnTo>
                <a:lnTo>
                  <a:pt x="381000" y="9905"/>
                </a:lnTo>
                <a:lnTo>
                  <a:pt x="381000" y="381000"/>
                </a:lnTo>
                <a:lnTo>
                  <a:pt x="385571" y="381000"/>
                </a:lnTo>
                <a:close/>
              </a:path>
              <a:path w="391160" h="391160">
                <a:moveTo>
                  <a:pt x="385571" y="390905"/>
                </a:moveTo>
                <a:lnTo>
                  <a:pt x="385571" y="381000"/>
                </a:lnTo>
                <a:lnTo>
                  <a:pt x="381000" y="385572"/>
                </a:lnTo>
                <a:lnTo>
                  <a:pt x="381000" y="390905"/>
                </a:lnTo>
                <a:lnTo>
                  <a:pt x="385571" y="3909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137039" y="5682996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0" y="0"/>
                </a:moveTo>
                <a:lnTo>
                  <a:pt x="0" y="381000"/>
                </a:lnTo>
                <a:lnTo>
                  <a:pt x="381000" y="381000"/>
                </a:lnTo>
                <a:lnTo>
                  <a:pt x="380999" y="0"/>
                </a:lnTo>
                <a:lnTo>
                  <a:pt x="0" y="0"/>
                </a:lnTo>
                <a:close/>
              </a:path>
            </a:pathLst>
          </a:custGeom>
          <a:solidFill>
            <a:srgbClr val="C6CE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132467" y="5678423"/>
            <a:ext cx="391160" cy="391160"/>
          </a:xfrm>
          <a:custGeom>
            <a:avLst/>
            <a:gdLst/>
            <a:ahLst/>
            <a:cxnLst/>
            <a:rect l="l" t="t" r="r" b="b"/>
            <a:pathLst>
              <a:path w="391160" h="391160">
                <a:moveTo>
                  <a:pt x="390906" y="390905"/>
                </a:moveTo>
                <a:lnTo>
                  <a:pt x="390906" y="0"/>
                </a:lnTo>
                <a:lnTo>
                  <a:pt x="0" y="0"/>
                </a:lnTo>
                <a:lnTo>
                  <a:pt x="0" y="390905"/>
                </a:lnTo>
                <a:lnTo>
                  <a:pt x="4571" y="390905"/>
                </a:lnTo>
                <a:lnTo>
                  <a:pt x="4571" y="9905"/>
                </a:lnTo>
                <a:lnTo>
                  <a:pt x="9906" y="4572"/>
                </a:lnTo>
                <a:lnTo>
                  <a:pt x="9906" y="9905"/>
                </a:lnTo>
                <a:lnTo>
                  <a:pt x="380999" y="9905"/>
                </a:lnTo>
                <a:lnTo>
                  <a:pt x="380999" y="4572"/>
                </a:lnTo>
                <a:lnTo>
                  <a:pt x="385571" y="9905"/>
                </a:lnTo>
                <a:lnTo>
                  <a:pt x="385572" y="390905"/>
                </a:lnTo>
                <a:lnTo>
                  <a:pt x="390906" y="390905"/>
                </a:lnTo>
                <a:close/>
              </a:path>
              <a:path w="391160" h="391160">
                <a:moveTo>
                  <a:pt x="9906" y="9905"/>
                </a:moveTo>
                <a:lnTo>
                  <a:pt x="9906" y="4572"/>
                </a:lnTo>
                <a:lnTo>
                  <a:pt x="4571" y="9905"/>
                </a:lnTo>
                <a:lnTo>
                  <a:pt x="9906" y="9905"/>
                </a:lnTo>
                <a:close/>
              </a:path>
              <a:path w="391160" h="391160">
                <a:moveTo>
                  <a:pt x="9906" y="381000"/>
                </a:moveTo>
                <a:lnTo>
                  <a:pt x="9906" y="9905"/>
                </a:lnTo>
                <a:lnTo>
                  <a:pt x="4571" y="9905"/>
                </a:lnTo>
                <a:lnTo>
                  <a:pt x="4571" y="381000"/>
                </a:lnTo>
                <a:lnTo>
                  <a:pt x="9906" y="381000"/>
                </a:lnTo>
                <a:close/>
              </a:path>
              <a:path w="391160" h="391160">
                <a:moveTo>
                  <a:pt x="385572" y="381000"/>
                </a:moveTo>
                <a:lnTo>
                  <a:pt x="4571" y="381000"/>
                </a:lnTo>
                <a:lnTo>
                  <a:pt x="9906" y="385572"/>
                </a:lnTo>
                <a:lnTo>
                  <a:pt x="9906" y="390905"/>
                </a:lnTo>
                <a:lnTo>
                  <a:pt x="381000" y="390905"/>
                </a:lnTo>
                <a:lnTo>
                  <a:pt x="381000" y="385572"/>
                </a:lnTo>
                <a:lnTo>
                  <a:pt x="385572" y="381000"/>
                </a:lnTo>
                <a:close/>
              </a:path>
              <a:path w="391160" h="391160">
                <a:moveTo>
                  <a:pt x="9906" y="390905"/>
                </a:moveTo>
                <a:lnTo>
                  <a:pt x="9906" y="385572"/>
                </a:lnTo>
                <a:lnTo>
                  <a:pt x="4571" y="381000"/>
                </a:lnTo>
                <a:lnTo>
                  <a:pt x="4571" y="390905"/>
                </a:lnTo>
                <a:lnTo>
                  <a:pt x="9906" y="390905"/>
                </a:lnTo>
                <a:close/>
              </a:path>
              <a:path w="391160" h="391160">
                <a:moveTo>
                  <a:pt x="385571" y="9905"/>
                </a:moveTo>
                <a:lnTo>
                  <a:pt x="380999" y="4572"/>
                </a:lnTo>
                <a:lnTo>
                  <a:pt x="380999" y="9905"/>
                </a:lnTo>
                <a:lnTo>
                  <a:pt x="385571" y="9905"/>
                </a:lnTo>
                <a:close/>
              </a:path>
              <a:path w="391160" h="391160">
                <a:moveTo>
                  <a:pt x="385572" y="381000"/>
                </a:moveTo>
                <a:lnTo>
                  <a:pt x="385571" y="9905"/>
                </a:lnTo>
                <a:lnTo>
                  <a:pt x="380999" y="9905"/>
                </a:lnTo>
                <a:lnTo>
                  <a:pt x="381000" y="381000"/>
                </a:lnTo>
                <a:lnTo>
                  <a:pt x="385572" y="381000"/>
                </a:lnTo>
                <a:close/>
              </a:path>
              <a:path w="391160" h="391160">
                <a:moveTo>
                  <a:pt x="385572" y="390905"/>
                </a:moveTo>
                <a:lnTo>
                  <a:pt x="385572" y="381000"/>
                </a:lnTo>
                <a:lnTo>
                  <a:pt x="381000" y="385572"/>
                </a:lnTo>
                <a:lnTo>
                  <a:pt x="381000" y="390905"/>
                </a:lnTo>
                <a:lnTo>
                  <a:pt x="385572" y="3909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975239" y="5682996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0" y="0"/>
                </a:moveTo>
                <a:lnTo>
                  <a:pt x="0" y="381000"/>
                </a:lnTo>
                <a:lnTo>
                  <a:pt x="381000" y="381000"/>
                </a:lnTo>
                <a:lnTo>
                  <a:pt x="381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C6CE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970667" y="5678423"/>
            <a:ext cx="391160" cy="391160"/>
          </a:xfrm>
          <a:custGeom>
            <a:avLst/>
            <a:gdLst/>
            <a:ahLst/>
            <a:cxnLst/>
            <a:rect l="l" t="t" r="r" b="b"/>
            <a:pathLst>
              <a:path w="391160" h="391160">
                <a:moveTo>
                  <a:pt x="390906" y="390905"/>
                </a:moveTo>
                <a:lnTo>
                  <a:pt x="390906" y="0"/>
                </a:lnTo>
                <a:lnTo>
                  <a:pt x="0" y="0"/>
                </a:lnTo>
                <a:lnTo>
                  <a:pt x="0" y="390905"/>
                </a:lnTo>
                <a:lnTo>
                  <a:pt x="4572" y="390905"/>
                </a:lnTo>
                <a:lnTo>
                  <a:pt x="4572" y="9905"/>
                </a:lnTo>
                <a:lnTo>
                  <a:pt x="9905" y="4572"/>
                </a:lnTo>
                <a:lnTo>
                  <a:pt x="9905" y="9905"/>
                </a:lnTo>
                <a:lnTo>
                  <a:pt x="381000" y="9905"/>
                </a:lnTo>
                <a:lnTo>
                  <a:pt x="381000" y="4572"/>
                </a:lnTo>
                <a:lnTo>
                  <a:pt x="385572" y="9905"/>
                </a:lnTo>
                <a:lnTo>
                  <a:pt x="385572" y="390905"/>
                </a:lnTo>
                <a:lnTo>
                  <a:pt x="390906" y="390905"/>
                </a:lnTo>
                <a:close/>
              </a:path>
              <a:path w="391160" h="391160">
                <a:moveTo>
                  <a:pt x="9905" y="9905"/>
                </a:moveTo>
                <a:lnTo>
                  <a:pt x="9905" y="4572"/>
                </a:lnTo>
                <a:lnTo>
                  <a:pt x="4572" y="9905"/>
                </a:lnTo>
                <a:lnTo>
                  <a:pt x="9905" y="9905"/>
                </a:lnTo>
                <a:close/>
              </a:path>
              <a:path w="391160" h="391160">
                <a:moveTo>
                  <a:pt x="9906" y="381000"/>
                </a:moveTo>
                <a:lnTo>
                  <a:pt x="9905" y="9905"/>
                </a:lnTo>
                <a:lnTo>
                  <a:pt x="4572" y="9905"/>
                </a:lnTo>
                <a:lnTo>
                  <a:pt x="4572" y="381000"/>
                </a:lnTo>
                <a:lnTo>
                  <a:pt x="9906" y="381000"/>
                </a:lnTo>
                <a:close/>
              </a:path>
              <a:path w="391160" h="391160">
                <a:moveTo>
                  <a:pt x="385572" y="381000"/>
                </a:moveTo>
                <a:lnTo>
                  <a:pt x="4572" y="381000"/>
                </a:lnTo>
                <a:lnTo>
                  <a:pt x="9906" y="385572"/>
                </a:lnTo>
                <a:lnTo>
                  <a:pt x="9906" y="390905"/>
                </a:lnTo>
                <a:lnTo>
                  <a:pt x="381000" y="390905"/>
                </a:lnTo>
                <a:lnTo>
                  <a:pt x="381000" y="385572"/>
                </a:lnTo>
                <a:lnTo>
                  <a:pt x="385572" y="381000"/>
                </a:lnTo>
                <a:close/>
              </a:path>
              <a:path w="391160" h="391160">
                <a:moveTo>
                  <a:pt x="9906" y="390905"/>
                </a:moveTo>
                <a:lnTo>
                  <a:pt x="9906" y="385572"/>
                </a:lnTo>
                <a:lnTo>
                  <a:pt x="4572" y="381000"/>
                </a:lnTo>
                <a:lnTo>
                  <a:pt x="4572" y="390905"/>
                </a:lnTo>
                <a:lnTo>
                  <a:pt x="9906" y="390905"/>
                </a:lnTo>
                <a:close/>
              </a:path>
              <a:path w="391160" h="391160">
                <a:moveTo>
                  <a:pt x="385572" y="9905"/>
                </a:moveTo>
                <a:lnTo>
                  <a:pt x="381000" y="4572"/>
                </a:lnTo>
                <a:lnTo>
                  <a:pt x="381000" y="9905"/>
                </a:lnTo>
                <a:lnTo>
                  <a:pt x="385572" y="9905"/>
                </a:lnTo>
                <a:close/>
              </a:path>
              <a:path w="391160" h="391160">
                <a:moveTo>
                  <a:pt x="385572" y="381000"/>
                </a:moveTo>
                <a:lnTo>
                  <a:pt x="385572" y="9905"/>
                </a:lnTo>
                <a:lnTo>
                  <a:pt x="381000" y="9905"/>
                </a:lnTo>
                <a:lnTo>
                  <a:pt x="381000" y="381000"/>
                </a:lnTo>
                <a:lnTo>
                  <a:pt x="385572" y="381000"/>
                </a:lnTo>
                <a:close/>
              </a:path>
              <a:path w="391160" h="391160">
                <a:moveTo>
                  <a:pt x="385572" y="390905"/>
                </a:moveTo>
                <a:lnTo>
                  <a:pt x="385572" y="381000"/>
                </a:lnTo>
                <a:lnTo>
                  <a:pt x="381000" y="385572"/>
                </a:lnTo>
                <a:lnTo>
                  <a:pt x="381000" y="390905"/>
                </a:lnTo>
                <a:lnTo>
                  <a:pt x="385572" y="3909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5804039" y="5682996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0" y="0"/>
                </a:moveTo>
                <a:lnTo>
                  <a:pt x="0" y="381000"/>
                </a:lnTo>
                <a:lnTo>
                  <a:pt x="381000" y="381000"/>
                </a:lnTo>
                <a:lnTo>
                  <a:pt x="381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C6CE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5799467" y="5678423"/>
            <a:ext cx="391160" cy="391160"/>
          </a:xfrm>
          <a:custGeom>
            <a:avLst/>
            <a:gdLst/>
            <a:ahLst/>
            <a:cxnLst/>
            <a:rect l="l" t="t" r="r" b="b"/>
            <a:pathLst>
              <a:path w="391160" h="391160">
                <a:moveTo>
                  <a:pt x="390906" y="390905"/>
                </a:moveTo>
                <a:lnTo>
                  <a:pt x="390906" y="0"/>
                </a:lnTo>
                <a:lnTo>
                  <a:pt x="0" y="0"/>
                </a:lnTo>
                <a:lnTo>
                  <a:pt x="0" y="390906"/>
                </a:lnTo>
                <a:lnTo>
                  <a:pt x="4572" y="390906"/>
                </a:lnTo>
                <a:lnTo>
                  <a:pt x="4572" y="9906"/>
                </a:lnTo>
                <a:lnTo>
                  <a:pt x="9905" y="4572"/>
                </a:lnTo>
                <a:lnTo>
                  <a:pt x="9905" y="9906"/>
                </a:lnTo>
                <a:lnTo>
                  <a:pt x="381000" y="9905"/>
                </a:lnTo>
                <a:lnTo>
                  <a:pt x="381000" y="4572"/>
                </a:lnTo>
                <a:lnTo>
                  <a:pt x="385572" y="9905"/>
                </a:lnTo>
                <a:lnTo>
                  <a:pt x="385572" y="390905"/>
                </a:lnTo>
                <a:lnTo>
                  <a:pt x="390906" y="390905"/>
                </a:lnTo>
                <a:close/>
              </a:path>
              <a:path w="391160" h="391160">
                <a:moveTo>
                  <a:pt x="9905" y="9906"/>
                </a:moveTo>
                <a:lnTo>
                  <a:pt x="9905" y="4572"/>
                </a:lnTo>
                <a:lnTo>
                  <a:pt x="4572" y="9906"/>
                </a:lnTo>
                <a:lnTo>
                  <a:pt x="9905" y="9906"/>
                </a:lnTo>
                <a:close/>
              </a:path>
              <a:path w="391160" h="391160">
                <a:moveTo>
                  <a:pt x="9906" y="381000"/>
                </a:moveTo>
                <a:lnTo>
                  <a:pt x="9905" y="9906"/>
                </a:lnTo>
                <a:lnTo>
                  <a:pt x="4572" y="9906"/>
                </a:lnTo>
                <a:lnTo>
                  <a:pt x="4572" y="381000"/>
                </a:lnTo>
                <a:lnTo>
                  <a:pt x="9906" y="381000"/>
                </a:lnTo>
                <a:close/>
              </a:path>
              <a:path w="391160" h="391160">
                <a:moveTo>
                  <a:pt x="385572" y="381000"/>
                </a:moveTo>
                <a:lnTo>
                  <a:pt x="4572" y="381000"/>
                </a:lnTo>
                <a:lnTo>
                  <a:pt x="9906" y="385572"/>
                </a:lnTo>
                <a:lnTo>
                  <a:pt x="9906" y="390906"/>
                </a:lnTo>
                <a:lnTo>
                  <a:pt x="381000" y="390905"/>
                </a:lnTo>
                <a:lnTo>
                  <a:pt x="381000" y="385572"/>
                </a:lnTo>
                <a:lnTo>
                  <a:pt x="385572" y="381000"/>
                </a:lnTo>
                <a:close/>
              </a:path>
              <a:path w="391160" h="391160">
                <a:moveTo>
                  <a:pt x="9906" y="390906"/>
                </a:moveTo>
                <a:lnTo>
                  <a:pt x="9906" y="385572"/>
                </a:lnTo>
                <a:lnTo>
                  <a:pt x="4572" y="381000"/>
                </a:lnTo>
                <a:lnTo>
                  <a:pt x="4572" y="390906"/>
                </a:lnTo>
                <a:lnTo>
                  <a:pt x="9906" y="390906"/>
                </a:lnTo>
                <a:close/>
              </a:path>
              <a:path w="391160" h="391160">
                <a:moveTo>
                  <a:pt x="385572" y="9905"/>
                </a:moveTo>
                <a:lnTo>
                  <a:pt x="381000" y="4572"/>
                </a:lnTo>
                <a:lnTo>
                  <a:pt x="381000" y="9905"/>
                </a:lnTo>
                <a:lnTo>
                  <a:pt x="385572" y="9905"/>
                </a:lnTo>
                <a:close/>
              </a:path>
              <a:path w="391160" h="391160">
                <a:moveTo>
                  <a:pt x="385572" y="381000"/>
                </a:moveTo>
                <a:lnTo>
                  <a:pt x="385572" y="9905"/>
                </a:lnTo>
                <a:lnTo>
                  <a:pt x="381000" y="9905"/>
                </a:lnTo>
                <a:lnTo>
                  <a:pt x="381000" y="381000"/>
                </a:lnTo>
                <a:lnTo>
                  <a:pt x="385572" y="381000"/>
                </a:lnTo>
                <a:close/>
              </a:path>
              <a:path w="391160" h="391160">
                <a:moveTo>
                  <a:pt x="385572" y="390905"/>
                </a:moveTo>
                <a:lnTo>
                  <a:pt x="385572" y="381000"/>
                </a:lnTo>
                <a:lnTo>
                  <a:pt x="381000" y="385572"/>
                </a:lnTo>
                <a:lnTo>
                  <a:pt x="381000" y="390905"/>
                </a:lnTo>
                <a:lnTo>
                  <a:pt x="385572" y="3909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8699627" y="5682996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0" y="0"/>
                </a:moveTo>
                <a:lnTo>
                  <a:pt x="0" y="381000"/>
                </a:lnTo>
                <a:lnTo>
                  <a:pt x="381000" y="381000"/>
                </a:lnTo>
                <a:lnTo>
                  <a:pt x="381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C6CE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8695067" y="5678423"/>
            <a:ext cx="391160" cy="391160"/>
          </a:xfrm>
          <a:custGeom>
            <a:avLst/>
            <a:gdLst/>
            <a:ahLst/>
            <a:cxnLst/>
            <a:rect l="l" t="t" r="r" b="b"/>
            <a:pathLst>
              <a:path w="391159" h="391160">
                <a:moveTo>
                  <a:pt x="390905" y="390905"/>
                </a:moveTo>
                <a:lnTo>
                  <a:pt x="390905" y="0"/>
                </a:lnTo>
                <a:lnTo>
                  <a:pt x="0" y="0"/>
                </a:lnTo>
                <a:lnTo>
                  <a:pt x="0" y="390905"/>
                </a:lnTo>
                <a:lnTo>
                  <a:pt x="4559" y="390905"/>
                </a:lnTo>
                <a:lnTo>
                  <a:pt x="4559" y="9905"/>
                </a:lnTo>
                <a:lnTo>
                  <a:pt x="9906" y="4572"/>
                </a:lnTo>
                <a:lnTo>
                  <a:pt x="9906" y="9905"/>
                </a:lnTo>
                <a:lnTo>
                  <a:pt x="381000" y="9905"/>
                </a:lnTo>
                <a:lnTo>
                  <a:pt x="381000" y="4572"/>
                </a:lnTo>
                <a:lnTo>
                  <a:pt x="385559" y="9905"/>
                </a:lnTo>
                <a:lnTo>
                  <a:pt x="385559" y="390905"/>
                </a:lnTo>
                <a:lnTo>
                  <a:pt x="390905" y="390905"/>
                </a:lnTo>
                <a:close/>
              </a:path>
              <a:path w="391159" h="391160">
                <a:moveTo>
                  <a:pt x="9906" y="9905"/>
                </a:moveTo>
                <a:lnTo>
                  <a:pt x="9906" y="4572"/>
                </a:lnTo>
                <a:lnTo>
                  <a:pt x="4559" y="9905"/>
                </a:lnTo>
                <a:lnTo>
                  <a:pt x="9906" y="9905"/>
                </a:lnTo>
                <a:close/>
              </a:path>
              <a:path w="391159" h="391160">
                <a:moveTo>
                  <a:pt x="9906" y="381000"/>
                </a:moveTo>
                <a:lnTo>
                  <a:pt x="9906" y="9905"/>
                </a:lnTo>
                <a:lnTo>
                  <a:pt x="4559" y="9905"/>
                </a:lnTo>
                <a:lnTo>
                  <a:pt x="4559" y="381000"/>
                </a:lnTo>
                <a:lnTo>
                  <a:pt x="9906" y="381000"/>
                </a:lnTo>
                <a:close/>
              </a:path>
              <a:path w="391159" h="391160">
                <a:moveTo>
                  <a:pt x="385559" y="381000"/>
                </a:moveTo>
                <a:lnTo>
                  <a:pt x="4559" y="381000"/>
                </a:lnTo>
                <a:lnTo>
                  <a:pt x="9906" y="385572"/>
                </a:lnTo>
                <a:lnTo>
                  <a:pt x="9906" y="390905"/>
                </a:lnTo>
                <a:lnTo>
                  <a:pt x="381000" y="390905"/>
                </a:lnTo>
                <a:lnTo>
                  <a:pt x="381000" y="385572"/>
                </a:lnTo>
                <a:lnTo>
                  <a:pt x="385559" y="381000"/>
                </a:lnTo>
                <a:close/>
              </a:path>
              <a:path w="391159" h="391160">
                <a:moveTo>
                  <a:pt x="9906" y="390905"/>
                </a:moveTo>
                <a:lnTo>
                  <a:pt x="9906" y="385572"/>
                </a:lnTo>
                <a:lnTo>
                  <a:pt x="4559" y="381000"/>
                </a:lnTo>
                <a:lnTo>
                  <a:pt x="4559" y="390905"/>
                </a:lnTo>
                <a:lnTo>
                  <a:pt x="9906" y="390905"/>
                </a:lnTo>
                <a:close/>
              </a:path>
              <a:path w="391159" h="391160">
                <a:moveTo>
                  <a:pt x="385559" y="9905"/>
                </a:moveTo>
                <a:lnTo>
                  <a:pt x="381000" y="4572"/>
                </a:lnTo>
                <a:lnTo>
                  <a:pt x="381000" y="9905"/>
                </a:lnTo>
                <a:lnTo>
                  <a:pt x="385559" y="9905"/>
                </a:lnTo>
                <a:close/>
              </a:path>
              <a:path w="391159" h="391160">
                <a:moveTo>
                  <a:pt x="385559" y="381000"/>
                </a:moveTo>
                <a:lnTo>
                  <a:pt x="385559" y="9905"/>
                </a:lnTo>
                <a:lnTo>
                  <a:pt x="381000" y="9905"/>
                </a:lnTo>
                <a:lnTo>
                  <a:pt x="381000" y="381000"/>
                </a:lnTo>
                <a:lnTo>
                  <a:pt x="385559" y="381000"/>
                </a:lnTo>
                <a:close/>
              </a:path>
              <a:path w="391159" h="391160">
                <a:moveTo>
                  <a:pt x="385559" y="390905"/>
                </a:moveTo>
                <a:lnTo>
                  <a:pt x="385559" y="381000"/>
                </a:lnTo>
                <a:lnTo>
                  <a:pt x="381000" y="385572"/>
                </a:lnTo>
                <a:lnTo>
                  <a:pt x="381000" y="390905"/>
                </a:lnTo>
                <a:lnTo>
                  <a:pt x="385559" y="3909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8318627" y="5682996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0" y="0"/>
                </a:moveTo>
                <a:lnTo>
                  <a:pt x="0" y="381000"/>
                </a:lnTo>
                <a:lnTo>
                  <a:pt x="381000" y="381000"/>
                </a:lnTo>
                <a:lnTo>
                  <a:pt x="381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C6CE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8314067" y="5678423"/>
            <a:ext cx="391160" cy="391160"/>
          </a:xfrm>
          <a:custGeom>
            <a:avLst/>
            <a:gdLst/>
            <a:ahLst/>
            <a:cxnLst/>
            <a:rect l="l" t="t" r="r" b="b"/>
            <a:pathLst>
              <a:path w="391159" h="391160">
                <a:moveTo>
                  <a:pt x="390905" y="390905"/>
                </a:moveTo>
                <a:lnTo>
                  <a:pt x="390905" y="0"/>
                </a:lnTo>
                <a:lnTo>
                  <a:pt x="0" y="0"/>
                </a:lnTo>
                <a:lnTo>
                  <a:pt x="0" y="390905"/>
                </a:lnTo>
                <a:lnTo>
                  <a:pt x="4559" y="390905"/>
                </a:lnTo>
                <a:lnTo>
                  <a:pt x="4559" y="9905"/>
                </a:lnTo>
                <a:lnTo>
                  <a:pt x="9906" y="4572"/>
                </a:lnTo>
                <a:lnTo>
                  <a:pt x="9906" y="9905"/>
                </a:lnTo>
                <a:lnTo>
                  <a:pt x="381000" y="9905"/>
                </a:lnTo>
                <a:lnTo>
                  <a:pt x="381000" y="4572"/>
                </a:lnTo>
                <a:lnTo>
                  <a:pt x="385559" y="9905"/>
                </a:lnTo>
                <a:lnTo>
                  <a:pt x="385559" y="390905"/>
                </a:lnTo>
                <a:lnTo>
                  <a:pt x="390905" y="390905"/>
                </a:lnTo>
                <a:close/>
              </a:path>
              <a:path w="391159" h="391160">
                <a:moveTo>
                  <a:pt x="9906" y="9905"/>
                </a:moveTo>
                <a:lnTo>
                  <a:pt x="9906" y="4572"/>
                </a:lnTo>
                <a:lnTo>
                  <a:pt x="4559" y="9905"/>
                </a:lnTo>
                <a:lnTo>
                  <a:pt x="9906" y="9905"/>
                </a:lnTo>
                <a:close/>
              </a:path>
              <a:path w="391159" h="391160">
                <a:moveTo>
                  <a:pt x="9906" y="381000"/>
                </a:moveTo>
                <a:lnTo>
                  <a:pt x="9906" y="9905"/>
                </a:lnTo>
                <a:lnTo>
                  <a:pt x="4559" y="9905"/>
                </a:lnTo>
                <a:lnTo>
                  <a:pt x="4559" y="381000"/>
                </a:lnTo>
                <a:lnTo>
                  <a:pt x="9906" y="381000"/>
                </a:lnTo>
                <a:close/>
              </a:path>
              <a:path w="391159" h="391160">
                <a:moveTo>
                  <a:pt x="385559" y="381000"/>
                </a:moveTo>
                <a:lnTo>
                  <a:pt x="4559" y="381000"/>
                </a:lnTo>
                <a:lnTo>
                  <a:pt x="9906" y="385572"/>
                </a:lnTo>
                <a:lnTo>
                  <a:pt x="9906" y="390905"/>
                </a:lnTo>
                <a:lnTo>
                  <a:pt x="381000" y="390905"/>
                </a:lnTo>
                <a:lnTo>
                  <a:pt x="381000" y="385572"/>
                </a:lnTo>
                <a:lnTo>
                  <a:pt x="385559" y="381000"/>
                </a:lnTo>
                <a:close/>
              </a:path>
              <a:path w="391159" h="391160">
                <a:moveTo>
                  <a:pt x="9906" y="390905"/>
                </a:moveTo>
                <a:lnTo>
                  <a:pt x="9906" y="385572"/>
                </a:lnTo>
                <a:lnTo>
                  <a:pt x="4559" y="381000"/>
                </a:lnTo>
                <a:lnTo>
                  <a:pt x="4559" y="390905"/>
                </a:lnTo>
                <a:lnTo>
                  <a:pt x="9906" y="390905"/>
                </a:lnTo>
                <a:close/>
              </a:path>
              <a:path w="391159" h="391160">
                <a:moveTo>
                  <a:pt x="385559" y="9905"/>
                </a:moveTo>
                <a:lnTo>
                  <a:pt x="381000" y="4572"/>
                </a:lnTo>
                <a:lnTo>
                  <a:pt x="381000" y="9905"/>
                </a:lnTo>
                <a:lnTo>
                  <a:pt x="385559" y="9905"/>
                </a:lnTo>
                <a:close/>
              </a:path>
              <a:path w="391159" h="391160">
                <a:moveTo>
                  <a:pt x="385559" y="381000"/>
                </a:moveTo>
                <a:lnTo>
                  <a:pt x="385559" y="9905"/>
                </a:lnTo>
                <a:lnTo>
                  <a:pt x="381000" y="9905"/>
                </a:lnTo>
                <a:lnTo>
                  <a:pt x="381000" y="381000"/>
                </a:lnTo>
                <a:lnTo>
                  <a:pt x="385559" y="381000"/>
                </a:lnTo>
                <a:close/>
              </a:path>
              <a:path w="391159" h="391160">
                <a:moveTo>
                  <a:pt x="385559" y="390905"/>
                </a:moveTo>
                <a:lnTo>
                  <a:pt x="385559" y="381000"/>
                </a:lnTo>
                <a:lnTo>
                  <a:pt x="381000" y="385572"/>
                </a:lnTo>
                <a:lnTo>
                  <a:pt x="381000" y="390905"/>
                </a:lnTo>
                <a:lnTo>
                  <a:pt x="385559" y="3909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7937627" y="5682996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0" y="0"/>
                </a:moveTo>
                <a:lnTo>
                  <a:pt x="0" y="381000"/>
                </a:lnTo>
                <a:lnTo>
                  <a:pt x="381000" y="381000"/>
                </a:lnTo>
                <a:lnTo>
                  <a:pt x="381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C6CE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7933067" y="5678423"/>
            <a:ext cx="391160" cy="391160"/>
          </a:xfrm>
          <a:custGeom>
            <a:avLst/>
            <a:gdLst/>
            <a:ahLst/>
            <a:cxnLst/>
            <a:rect l="l" t="t" r="r" b="b"/>
            <a:pathLst>
              <a:path w="391159" h="391160">
                <a:moveTo>
                  <a:pt x="390905" y="390905"/>
                </a:moveTo>
                <a:lnTo>
                  <a:pt x="390905" y="0"/>
                </a:lnTo>
                <a:lnTo>
                  <a:pt x="0" y="0"/>
                </a:lnTo>
                <a:lnTo>
                  <a:pt x="0" y="390905"/>
                </a:lnTo>
                <a:lnTo>
                  <a:pt x="4559" y="390905"/>
                </a:lnTo>
                <a:lnTo>
                  <a:pt x="4559" y="9905"/>
                </a:lnTo>
                <a:lnTo>
                  <a:pt x="9906" y="4572"/>
                </a:lnTo>
                <a:lnTo>
                  <a:pt x="9906" y="9905"/>
                </a:lnTo>
                <a:lnTo>
                  <a:pt x="381000" y="9905"/>
                </a:lnTo>
                <a:lnTo>
                  <a:pt x="381000" y="4572"/>
                </a:lnTo>
                <a:lnTo>
                  <a:pt x="385559" y="9905"/>
                </a:lnTo>
                <a:lnTo>
                  <a:pt x="385559" y="390905"/>
                </a:lnTo>
                <a:lnTo>
                  <a:pt x="390905" y="390905"/>
                </a:lnTo>
                <a:close/>
              </a:path>
              <a:path w="391159" h="391160">
                <a:moveTo>
                  <a:pt x="9906" y="9905"/>
                </a:moveTo>
                <a:lnTo>
                  <a:pt x="9906" y="4572"/>
                </a:lnTo>
                <a:lnTo>
                  <a:pt x="4559" y="9905"/>
                </a:lnTo>
                <a:lnTo>
                  <a:pt x="9906" y="9905"/>
                </a:lnTo>
                <a:close/>
              </a:path>
              <a:path w="391159" h="391160">
                <a:moveTo>
                  <a:pt x="9906" y="381000"/>
                </a:moveTo>
                <a:lnTo>
                  <a:pt x="9906" y="9905"/>
                </a:lnTo>
                <a:lnTo>
                  <a:pt x="4559" y="9905"/>
                </a:lnTo>
                <a:lnTo>
                  <a:pt x="4559" y="381000"/>
                </a:lnTo>
                <a:lnTo>
                  <a:pt x="9906" y="381000"/>
                </a:lnTo>
                <a:close/>
              </a:path>
              <a:path w="391159" h="391160">
                <a:moveTo>
                  <a:pt x="385559" y="381000"/>
                </a:moveTo>
                <a:lnTo>
                  <a:pt x="4559" y="381000"/>
                </a:lnTo>
                <a:lnTo>
                  <a:pt x="9906" y="385572"/>
                </a:lnTo>
                <a:lnTo>
                  <a:pt x="9906" y="390905"/>
                </a:lnTo>
                <a:lnTo>
                  <a:pt x="381000" y="390905"/>
                </a:lnTo>
                <a:lnTo>
                  <a:pt x="381000" y="385572"/>
                </a:lnTo>
                <a:lnTo>
                  <a:pt x="385559" y="381000"/>
                </a:lnTo>
                <a:close/>
              </a:path>
              <a:path w="391159" h="391160">
                <a:moveTo>
                  <a:pt x="9906" y="390905"/>
                </a:moveTo>
                <a:lnTo>
                  <a:pt x="9906" y="385572"/>
                </a:lnTo>
                <a:lnTo>
                  <a:pt x="4559" y="381000"/>
                </a:lnTo>
                <a:lnTo>
                  <a:pt x="4559" y="390905"/>
                </a:lnTo>
                <a:lnTo>
                  <a:pt x="9906" y="390905"/>
                </a:lnTo>
                <a:close/>
              </a:path>
              <a:path w="391159" h="391160">
                <a:moveTo>
                  <a:pt x="385559" y="9905"/>
                </a:moveTo>
                <a:lnTo>
                  <a:pt x="381000" y="4572"/>
                </a:lnTo>
                <a:lnTo>
                  <a:pt x="381000" y="9905"/>
                </a:lnTo>
                <a:lnTo>
                  <a:pt x="385559" y="9905"/>
                </a:lnTo>
                <a:close/>
              </a:path>
              <a:path w="391159" h="391160">
                <a:moveTo>
                  <a:pt x="385559" y="381000"/>
                </a:moveTo>
                <a:lnTo>
                  <a:pt x="385559" y="9905"/>
                </a:lnTo>
                <a:lnTo>
                  <a:pt x="381000" y="9905"/>
                </a:lnTo>
                <a:lnTo>
                  <a:pt x="381000" y="381000"/>
                </a:lnTo>
                <a:lnTo>
                  <a:pt x="385559" y="381000"/>
                </a:lnTo>
                <a:close/>
              </a:path>
              <a:path w="391159" h="391160">
                <a:moveTo>
                  <a:pt x="385559" y="390905"/>
                </a:moveTo>
                <a:lnTo>
                  <a:pt x="385559" y="381000"/>
                </a:lnTo>
                <a:lnTo>
                  <a:pt x="381000" y="385572"/>
                </a:lnTo>
                <a:lnTo>
                  <a:pt x="381000" y="390905"/>
                </a:lnTo>
                <a:lnTo>
                  <a:pt x="385559" y="3909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 txBox="1"/>
          <p:nvPr/>
        </p:nvSpPr>
        <p:spPr>
          <a:xfrm>
            <a:off x="6632579" y="5658102"/>
            <a:ext cx="27940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latin typeface="Times New Roman"/>
                <a:cs typeface="Times New Roman"/>
              </a:rPr>
              <a:t>…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7" name="object 6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50"/>
              </a:lnSpc>
            </a:pPr>
            <a:fld id="{81D60167-4931-47E6-BA6A-407CBD079E47}" type="slidenum">
              <a:rPr spc="-5" dirty="0"/>
              <a:t>37</a:t>
            </a:fld>
            <a:endParaRPr spc="-5" dirty="0"/>
          </a:p>
        </p:txBody>
      </p:sp>
      <p:sp>
        <p:nvSpPr>
          <p:cNvPr id="63" name="object 63"/>
          <p:cNvSpPr txBox="1"/>
          <p:nvPr/>
        </p:nvSpPr>
        <p:spPr>
          <a:xfrm>
            <a:off x="4972945" y="5707634"/>
            <a:ext cx="434340" cy="5784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16205" algn="ctr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latin typeface="Times New Roman"/>
                <a:cs typeface="Times New Roman"/>
              </a:rPr>
              <a:t>…</a:t>
            </a:r>
            <a:endParaRPr sz="20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35"/>
              </a:spcBef>
            </a:pPr>
            <a:r>
              <a:rPr sz="1600" b="1" dirty="0">
                <a:solidFill>
                  <a:srgbClr val="FD1813"/>
                </a:solidFill>
                <a:latin typeface="宋体"/>
                <a:cs typeface="宋体"/>
              </a:rPr>
              <a:t>交换</a:t>
            </a:r>
            <a:endParaRPr sz="1600">
              <a:latin typeface="宋体"/>
              <a:cs typeface="宋体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3575448" y="5707634"/>
            <a:ext cx="27940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latin typeface="Times New Roman"/>
                <a:cs typeface="Times New Roman"/>
              </a:rPr>
              <a:t>…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3985145" y="5709920"/>
            <a:ext cx="3733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006500"/>
                </a:solidFill>
                <a:latin typeface="Arial"/>
                <a:cs typeface="Arial"/>
              </a:rPr>
              <a:t>S[i]</a:t>
            </a:r>
            <a:endParaRPr sz="1800">
              <a:latin typeface="Arial"/>
              <a:cs typeface="Arial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5813945" y="5709920"/>
            <a:ext cx="3733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D1813"/>
                </a:solidFill>
                <a:latin typeface="Arial"/>
                <a:cs typeface="Arial"/>
              </a:rPr>
              <a:t>S[j]</a:t>
            </a:r>
            <a:endParaRPr sz="1800">
              <a:latin typeface="Arial"/>
              <a:cs typeface="Arial"/>
            </a:endParaRPr>
          </a:p>
        </p:txBody>
      </p:sp>
      <p:sp>
        <p:nvSpPr>
          <p:cNvPr id="69" name="object 2">
            <a:extLst>
              <a:ext uri="{FF2B5EF4-FFF2-40B4-BE49-F238E27FC236}">
                <a16:creationId xmlns:a16="http://schemas.microsoft.com/office/drawing/2014/main" id="{1EF29F02-7DC9-4836-A7AE-53230656F9CA}"/>
              </a:ext>
            </a:extLst>
          </p:cNvPr>
          <p:cNvSpPr txBox="1">
            <a:spLocks/>
          </p:cNvSpPr>
          <p:nvPr/>
        </p:nvSpPr>
        <p:spPr>
          <a:xfrm>
            <a:off x="1282579" y="695198"/>
            <a:ext cx="4669288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3200" b="1" i="0">
                <a:solidFill>
                  <a:schemeClr val="tx1"/>
                </a:solidFill>
                <a:latin typeface="黑体"/>
                <a:ea typeface="+mj-ea"/>
                <a:cs typeface="黑体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zh-CN" altLang="en-US" kern="0" spc="-5" dirty="0">
                <a:latin typeface="黑体" panose="02010609060101010101" pitchFamily="49" charset="-122"/>
                <a:ea typeface="黑体" panose="02010609060101010101" pitchFamily="49" charset="-122"/>
                <a:cs typeface="Arial"/>
              </a:rPr>
              <a:t>数据表</a:t>
            </a:r>
            <a:r>
              <a:rPr lang="en-US" altLang="zh-CN" spc="-5" dirty="0">
                <a:latin typeface="Arial"/>
                <a:cs typeface="Arial"/>
              </a:rPr>
              <a:t>S</a:t>
            </a:r>
            <a:r>
              <a:rPr lang="zh-CN" altLang="en-US" kern="0" spc="-5" dirty="0">
                <a:latin typeface="黑体" panose="02010609060101010101" pitchFamily="49" charset="-122"/>
                <a:ea typeface="黑体" panose="02010609060101010101" pitchFamily="49" charset="-122"/>
                <a:cs typeface="Arial"/>
              </a:rPr>
              <a:t>的初始置换</a:t>
            </a:r>
            <a:endParaRPr lang="zh-CN" altLang="en-US" kern="0" spc="-5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2579" y="694436"/>
            <a:ext cx="247205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密钥流的生成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68735" y="5555233"/>
            <a:ext cx="16700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latin typeface="Times New Roman"/>
                <a:cs typeface="Times New Roman"/>
              </a:rPr>
              <a:t>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984639" y="5454396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0" y="0"/>
                </a:moveTo>
                <a:lnTo>
                  <a:pt x="0" y="381000"/>
                </a:lnTo>
                <a:lnTo>
                  <a:pt x="380999" y="381000"/>
                </a:lnTo>
                <a:lnTo>
                  <a:pt x="380999" y="0"/>
                </a:lnTo>
                <a:lnTo>
                  <a:pt x="0" y="0"/>
                </a:lnTo>
                <a:close/>
              </a:path>
            </a:pathLst>
          </a:custGeom>
          <a:solidFill>
            <a:srgbClr val="C6CE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980067" y="5449823"/>
            <a:ext cx="391160" cy="391160"/>
          </a:xfrm>
          <a:custGeom>
            <a:avLst/>
            <a:gdLst/>
            <a:ahLst/>
            <a:cxnLst/>
            <a:rect l="l" t="t" r="r" b="b"/>
            <a:pathLst>
              <a:path w="391160" h="391160">
                <a:moveTo>
                  <a:pt x="390906" y="390905"/>
                </a:moveTo>
                <a:lnTo>
                  <a:pt x="390906" y="0"/>
                </a:lnTo>
                <a:lnTo>
                  <a:pt x="0" y="0"/>
                </a:lnTo>
                <a:lnTo>
                  <a:pt x="0" y="390905"/>
                </a:lnTo>
                <a:lnTo>
                  <a:pt x="4571" y="390905"/>
                </a:lnTo>
                <a:lnTo>
                  <a:pt x="4571" y="9905"/>
                </a:lnTo>
                <a:lnTo>
                  <a:pt x="9906" y="4572"/>
                </a:lnTo>
                <a:lnTo>
                  <a:pt x="9906" y="9905"/>
                </a:lnTo>
                <a:lnTo>
                  <a:pt x="380999" y="9905"/>
                </a:lnTo>
                <a:lnTo>
                  <a:pt x="380999" y="4572"/>
                </a:lnTo>
                <a:lnTo>
                  <a:pt x="385571" y="9905"/>
                </a:lnTo>
                <a:lnTo>
                  <a:pt x="385571" y="390905"/>
                </a:lnTo>
                <a:lnTo>
                  <a:pt x="390906" y="390905"/>
                </a:lnTo>
                <a:close/>
              </a:path>
              <a:path w="391160" h="391160">
                <a:moveTo>
                  <a:pt x="9906" y="9905"/>
                </a:moveTo>
                <a:lnTo>
                  <a:pt x="9906" y="4572"/>
                </a:lnTo>
                <a:lnTo>
                  <a:pt x="4571" y="9905"/>
                </a:lnTo>
                <a:lnTo>
                  <a:pt x="9906" y="9905"/>
                </a:lnTo>
                <a:close/>
              </a:path>
              <a:path w="391160" h="391160">
                <a:moveTo>
                  <a:pt x="9906" y="381000"/>
                </a:moveTo>
                <a:lnTo>
                  <a:pt x="9906" y="9905"/>
                </a:lnTo>
                <a:lnTo>
                  <a:pt x="4571" y="9905"/>
                </a:lnTo>
                <a:lnTo>
                  <a:pt x="4571" y="381000"/>
                </a:lnTo>
                <a:lnTo>
                  <a:pt x="9906" y="381000"/>
                </a:lnTo>
                <a:close/>
              </a:path>
              <a:path w="391160" h="391160">
                <a:moveTo>
                  <a:pt x="385571" y="381000"/>
                </a:moveTo>
                <a:lnTo>
                  <a:pt x="4571" y="381000"/>
                </a:lnTo>
                <a:lnTo>
                  <a:pt x="9906" y="385572"/>
                </a:lnTo>
                <a:lnTo>
                  <a:pt x="9906" y="390905"/>
                </a:lnTo>
                <a:lnTo>
                  <a:pt x="380999" y="390905"/>
                </a:lnTo>
                <a:lnTo>
                  <a:pt x="380999" y="385572"/>
                </a:lnTo>
                <a:lnTo>
                  <a:pt x="385571" y="381000"/>
                </a:lnTo>
                <a:close/>
              </a:path>
              <a:path w="391160" h="391160">
                <a:moveTo>
                  <a:pt x="9906" y="390905"/>
                </a:moveTo>
                <a:lnTo>
                  <a:pt x="9906" y="385572"/>
                </a:lnTo>
                <a:lnTo>
                  <a:pt x="4571" y="381000"/>
                </a:lnTo>
                <a:lnTo>
                  <a:pt x="4571" y="390905"/>
                </a:lnTo>
                <a:lnTo>
                  <a:pt x="9906" y="390905"/>
                </a:lnTo>
                <a:close/>
              </a:path>
              <a:path w="391160" h="391160">
                <a:moveTo>
                  <a:pt x="385571" y="9905"/>
                </a:moveTo>
                <a:lnTo>
                  <a:pt x="380999" y="4572"/>
                </a:lnTo>
                <a:lnTo>
                  <a:pt x="380999" y="9905"/>
                </a:lnTo>
                <a:lnTo>
                  <a:pt x="385571" y="9905"/>
                </a:lnTo>
                <a:close/>
              </a:path>
              <a:path w="391160" h="391160">
                <a:moveTo>
                  <a:pt x="385571" y="381000"/>
                </a:moveTo>
                <a:lnTo>
                  <a:pt x="385571" y="9905"/>
                </a:lnTo>
                <a:lnTo>
                  <a:pt x="380999" y="9905"/>
                </a:lnTo>
                <a:lnTo>
                  <a:pt x="380999" y="381000"/>
                </a:lnTo>
                <a:lnTo>
                  <a:pt x="385571" y="381000"/>
                </a:lnTo>
                <a:close/>
              </a:path>
              <a:path w="391160" h="391160">
                <a:moveTo>
                  <a:pt x="385571" y="390905"/>
                </a:moveTo>
                <a:lnTo>
                  <a:pt x="385571" y="381000"/>
                </a:lnTo>
                <a:lnTo>
                  <a:pt x="380999" y="385572"/>
                </a:lnTo>
                <a:lnTo>
                  <a:pt x="380999" y="390905"/>
                </a:lnTo>
                <a:lnTo>
                  <a:pt x="385571" y="3909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603639" y="5454396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0" y="0"/>
                </a:moveTo>
                <a:lnTo>
                  <a:pt x="0" y="381000"/>
                </a:lnTo>
                <a:lnTo>
                  <a:pt x="381000" y="381000"/>
                </a:lnTo>
                <a:lnTo>
                  <a:pt x="381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C6CE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599067" y="5449823"/>
            <a:ext cx="391160" cy="391160"/>
          </a:xfrm>
          <a:custGeom>
            <a:avLst/>
            <a:gdLst/>
            <a:ahLst/>
            <a:cxnLst/>
            <a:rect l="l" t="t" r="r" b="b"/>
            <a:pathLst>
              <a:path w="391160" h="391160">
                <a:moveTo>
                  <a:pt x="390906" y="390905"/>
                </a:moveTo>
                <a:lnTo>
                  <a:pt x="390906" y="0"/>
                </a:lnTo>
                <a:lnTo>
                  <a:pt x="0" y="0"/>
                </a:lnTo>
                <a:lnTo>
                  <a:pt x="0" y="390905"/>
                </a:lnTo>
                <a:lnTo>
                  <a:pt x="4571" y="390905"/>
                </a:lnTo>
                <a:lnTo>
                  <a:pt x="4571" y="9905"/>
                </a:lnTo>
                <a:lnTo>
                  <a:pt x="9906" y="4572"/>
                </a:lnTo>
                <a:lnTo>
                  <a:pt x="9906" y="9905"/>
                </a:lnTo>
                <a:lnTo>
                  <a:pt x="381000" y="9905"/>
                </a:lnTo>
                <a:lnTo>
                  <a:pt x="381000" y="4572"/>
                </a:lnTo>
                <a:lnTo>
                  <a:pt x="385571" y="9905"/>
                </a:lnTo>
                <a:lnTo>
                  <a:pt x="385571" y="390905"/>
                </a:lnTo>
                <a:lnTo>
                  <a:pt x="390906" y="390905"/>
                </a:lnTo>
                <a:close/>
              </a:path>
              <a:path w="391160" h="391160">
                <a:moveTo>
                  <a:pt x="9906" y="9905"/>
                </a:moveTo>
                <a:lnTo>
                  <a:pt x="9906" y="4572"/>
                </a:lnTo>
                <a:lnTo>
                  <a:pt x="4571" y="9905"/>
                </a:lnTo>
                <a:lnTo>
                  <a:pt x="9906" y="9905"/>
                </a:lnTo>
                <a:close/>
              </a:path>
              <a:path w="391160" h="391160">
                <a:moveTo>
                  <a:pt x="9906" y="381000"/>
                </a:moveTo>
                <a:lnTo>
                  <a:pt x="9906" y="9905"/>
                </a:lnTo>
                <a:lnTo>
                  <a:pt x="4571" y="9905"/>
                </a:lnTo>
                <a:lnTo>
                  <a:pt x="4571" y="381000"/>
                </a:lnTo>
                <a:lnTo>
                  <a:pt x="9906" y="381000"/>
                </a:lnTo>
                <a:close/>
              </a:path>
              <a:path w="391160" h="391160">
                <a:moveTo>
                  <a:pt x="385571" y="381000"/>
                </a:moveTo>
                <a:lnTo>
                  <a:pt x="4571" y="381000"/>
                </a:lnTo>
                <a:lnTo>
                  <a:pt x="9906" y="385572"/>
                </a:lnTo>
                <a:lnTo>
                  <a:pt x="9906" y="390905"/>
                </a:lnTo>
                <a:lnTo>
                  <a:pt x="381000" y="390905"/>
                </a:lnTo>
                <a:lnTo>
                  <a:pt x="381000" y="385572"/>
                </a:lnTo>
                <a:lnTo>
                  <a:pt x="385571" y="381000"/>
                </a:lnTo>
                <a:close/>
              </a:path>
              <a:path w="391160" h="391160">
                <a:moveTo>
                  <a:pt x="9906" y="390905"/>
                </a:moveTo>
                <a:lnTo>
                  <a:pt x="9906" y="385572"/>
                </a:lnTo>
                <a:lnTo>
                  <a:pt x="4571" y="381000"/>
                </a:lnTo>
                <a:lnTo>
                  <a:pt x="4571" y="390905"/>
                </a:lnTo>
                <a:lnTo>
                  <a:pt x="9906" y="390905"/>
                </a:lnTo>
                <a:close/>
              </a:path>
              <a:path w="391160" h="391160">
                <a:moveTo>
                  <a:pt x="385571" y="9905"/>
                </a:moveTo>
                <a:lnTo>
                  <a:pt x="381000" y="4572"/>
                </a:lnTo>
                <a:lnTo>
                  <a:pt x="381000" y="9905"/>
                </a:lnTo>
                <a:lnTo>
                  <a:pt x="385571" y="9905"/>
                </a:lnTo>
                <a:close/>
              </a:path>
              <a:path w="391160" h="391160">
                <a:moveTo>
                  <a:pt x="385571" y="381000"/>
                </a:moveTo>
                <a:lnTo>
                  <a:pt x="385571" y="9905"/>
                </a:lnTo>
                <a:lnTo>
                  <a:pt x="381000" y="9905"/>
                </a:lnTo>
                <a:lnTo>
                  <a:pt x="381000" y="381000"/>
                </a:lnTo>
                <a:lnTo>
                  <a:pt x="385571" y="381000"/>
                </a:lnTo>
                <a:close/>
              </a:path>
              <a:path w="391160" h="391160">
                <a:moveTo>
                  <a:pt x="385571" y="390905"/>
                </a:moveTo>
                <a:lnTo>
                  <a:pt x="385571" y="381000"/>
                </a:lnTo>
                <a:lnTo>
                  <a:pt x="381000" y="385572"/>
                </a:lnTo>
                <a:lnTo>
                  <a:pt x="381000" y="390905"/>
                </a:lnTo>
                <a:lnTo>
                  <a:pt x="385571" y="3909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222639" y="5454396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0" y="0"/>
                </a:moveTo>
                <a:lnTo>
                  <a:pt x="0" y="381000"/>
                </a:lnTo>
                <a:lnTo>
                  <a:pt x="381000" y="381000"/>
                </a:lnTo>
                <a:lnTo>
                  <a:pt x="381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C6CE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218067" y="5449823"/>
            <a:ext cx="391160" cy="391160"/>
          </a:xfrm>
          <a:custGeom>
            <a:avLst/>
            <a:gdLst/>
            <a:ahLst/>
            <a:cxnLst/>
            <a:rect l="l" t="t" r="r" b="b"/>
            <a:pathLst>
              <a:path w="391160" h="391160">
                <a:moveTo>
                  <a:pt x="390906" y="390905"/>
                </a:moveTo>
                <a:lnTo>
                  <a:pt x="390906" y="0"/>
                </a:lnTo>
                <a:lnTo>
                  <a:pt x="0" y="0"/>
                </a:lnTo>
                <a:lnTo>
                  <a:pt x="0" y="390905"/>
                </a:lnTo>
                <a:lnTo>
                  <a:pt x="4571" y="390905"/>
                </a:lnTo>
                <a:lnTo>
                  <a:pt x="4571" y="9905"/>
                </a:lnTo>
                <a:lnTo>
                  <a:pt x="9906" y="4572"/>
                </a:lnTo>
                <a:lnTo>
                  <a:pt x="9906" y="9905"/>
                </a:lnTo>
                <a:lnTo>
                  <a:pt x="381000" y="9905"/>
                </a:lnTo>
                <a:lnTo>
                  <a:pt x="381000" y="4572"/>
                </a:lnTo>
                <a:lnTo>
                  <a:pt x="385571" y="9905"/>
                </a:lnTo>
                <a:lnTo>
                  <a:pt x="385571" y="390905"/>
                </a:lnTo>
                <a:lnTo>
                  <a:pt x="390906" y="390905"/>
                </a:lnTo>
                <a:close/>
              </a:path>
              <a:path w="391160" h="391160">
                <a:moveTo>
                  <a:pt x="9906" y="9905"/>
                </a:moveTo>
                <a:lnTo>
                  <a:pt x="9906" y="4572"/>
                </a:lnTo>
                <a:lnTo>
                  <a:pt x="4571" y="9905"/>
                </a:lnTo>
                <a:lnTo>
                  <a:pt x="9906" y="9905"/>
                </a:lnTo>
                <a:close/>
              </a:path>
              <a:path w="391160" h="391160">
                <a:moveTo>
                  <a:pt x="9906" y="381000"/>
                </a:moveTo>
                <a:lnTo>
                  <a:pt x="9906" y="9905"/>
                </a:lnTo>
                <a:lnTo>
                  <a:pt x="4571" y="9905"/>
                </a:lnTo>
                <a:lnTo>
                  <a:pt x="4571" y="381000"/>
                </a:lnTo>
                <a:lnTo>
                  <a:pt x="9906" y="381000"/>
                </a:lnTo>
                <a:close/>
              </a:path>
              <a:path w="391160" h="391160">
                <a:moveTo>
                  <a:pt x="385571" y="381000"/>
                </a:moveTo>
                <a:lnTo>
                  <a:pt x="4571" y="381000"/>
                </a:lnTo>
                <a:lnTo>
                  <a:pt x="9906" y="385572"/>
                </a:lnTo>
                <a:lnTo>
                  <a:pt x="9906" y="390905"/>
                </a:lnTo>
                <a:lnTo>
                  <a:pt x="381000" y="390905"/>
                </a:lnTo>
                <a:lnTo>
                  <a:pt x="381000" y="385572"/>
                </a:lnTo>
                <a:lnTo>
                  <a:pt x="385571" y="381000"/>
                </a:lnTo>
                <a:close/>
              </a:path>
              <a:path w="391160" h="391160">
                <a:moveTo>
                  <a:pt x="9906" y="390905"/>
                </a:moveTo>
                <a:lnTo>
                  <a:pt x="9906" y="385572"/>
                </a:lnTo>
                <a:lnTo>
                  <a:pt x="4571" y="381000"/>
                </a:lnTo>
                <a:lnTo>
                  <a:pt x="4571" y="390905"/>
                </a:lnTo>
                <a:lnTo>
                  <a:pt x="9906" y="390905"/>
                </a:lnTo>
                <a:close/>
              </a:path>
              <a:path w="391160" h="391160">
                <a:moveTo>
                  <a:pt x="385571" y="9905"/>
                </a:moveTo>
                <a:lnTo>
                  <a:pt x="381000" y="4572"/>
                </a:lnTo>
                <a:lnTo>
                  <a:pt x="381000" y="9905"/>
                </a:lnTo>
                <a:lnTo>
                  <a:pt x="385571" y="9905"/>
                </a:lnTo>
                <a:close/>
              </a:path>
              <a:path w="391160" h="391160">
                <a:moveTo>
                  <a:pt x="385571" y="381000"/>
                </a:moveTo>
                <a:lnTo>
                  <a:pt x="385571" y="9905"/>
                </a:lnTo>
                <a:lnTo>
                  <a:pt x="381000" y="9905"/>
                </a:lnTo>
                <a:lnTo>
                  <a:pt x="381000" y="381000"/>
                </a:lnTo>
                <a:lnTo>
                  <a:pt x="385571" y="381000"/>
                </a:lnTo>
                <a:close/>
              </a:path>
              <a:path w="391160" h="391160">
                <a:moveTo>
                  <a:pt x="385571" y="390905"/>
                </a:moveTo>
                <a:lnTo>
                  <a:pt x="385571" y="381000"/>
                </a:lnTo>
                <a:lnTo>
                  <a:pt x="381000" y="385572"/>
                </a:lnTo>
                <a:lnTo>
                  <a:pt x="381000" y="390905"/>
                </a:lnTo>
                <a:lnTo>
                  <a:pt x="385571" y="3909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365639" y="5454396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0" y="0"/>
                </a:moveTo>
                <a:lnTo>
                  <a:pt x="0" y="381000"/>
                </a:lnTo>
                <a:lnTo>
                  <a:pt x="381000" y="381000"/>
                </a:lnTo>
                <a:lnTo>
                  <a:pt x="381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C6CE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361067" y="5449823"/>
            <a:ext cx="391160" cy="391160"/>
          </a:xfrm>
          <a:custGeom>
            <a:avLst/>
            <a:gdLst/>
            <a:ahLst/>
            <a:cxnLst/>
            <a:rect l="l" t="t" r="r" b="b"/>
            <a:pathLst>
              <a:path w="391160" h="391160">
                <a:moveTo>
                  <a:pt x="390906" y="390905"/>
                </a:moveTo>
                <a:lnTo>
                  <a:pt x="390906" y="0"/>
                </a:lnTo>
                <a:lnTo>
                  <a:pt x="0" y="0"/>
                </a:lnTo>
                <a:lnTo>
                  <a:pt x="0" y="390905"/>
                </a:lnTo>
                <a:lnTo>
                  <a:pt x="4572" y="390905"/>
                </a:lnTo>
                <a:lnTo>
                  <a:pt x="4572" y="9905"/>
                </a:lnTo>
                <a:lnTo>
                  <a:pt x="9905" y="4572"/>
                </a:lnTo>
                <a:lnTo>
                  <a:pt x="9905" y="9905"/>
                </a:lnTo>
                <a:lnTo>
                  <a:pt x="381000" y="9905"/>
                </a:lnTo>
                <a:lnTo>
                  <a:pt x="381000" y="4572"/>
                </a:lnTo>
                <a:lnTo>
                  <a:pt x="385572" y="9905"/>
                </a:lnTo>
                <a:lnTo>
                  <a:pt x="385572" y="390905"/>
                </a:lnTo>
                <a:lnTo>
                  <a:pt x="390906" y="390905"/>
                </a:lnTo>
                <a:close/>
              </a:path>
              <a:path w="391160" h="391160">
                <a:moveTo>
                  <a:pt x="9905" y="9905"/>
                </a:moveTo>
                <a:lnTo>
                  <a:pt x="9905" y="4572"/>
                </a:lnTo>
                <a:lnTo>
                  <a:pt x="4572" y="9905"/>
                </a:lnTo>
                <a:lnTo>
                  <a:pt x="9905" y="9905"/>
                </a:lnTo>
                <a:close/>
              </a:path>
              <a:path w="391160" h="391160">
                <a:moveTo>
                  <a:pt x="9905" y="381000"/>
                </a:moveTo>
                <a:lnTo>
                  <a:pt x="9905" y="9905"/>
                </a:lnTo>
                <a:lnTo>
                  <a:pt x="4572" y="9905"/>
                </a:lnTo>
                <a:lnTo>
                  <a:pt x="4572" y="381000"/>
                </a:lnTo>
                <a:lnTo>
                  <a:pt x="9905" y="381000"/>
                </a:lnTo>
                <a:close/>
              </a:path>
              <a:path w="391160" h="391160">
                <a:moveTo>
                  <a:pt x="385572" y="381000"/>
                </a:moveTo>
                <a:lnTo>
                  <a:pt x="4572" y="381000"/>
                </a:lnTo>
                <a:lnTo>
                  <a:pt x="9905" y="385572"/>
                </a:lnTo>
                <a:lnTo>
                  <a:pt x="9905" y="390905"/>
                </a:lnTo>
                <a:lnTo>
                  <a:pt x="381000" y="390905"/>
                </a:lnTo>
                <a:lnTo>
                  <a:pt x="381000" y="385572"/>
                </a:lnTo>
                <a:lnTo>
                  <a:pt x="385572" y="381000"/>
                </a:lnTo>
                <a:close/>
              </a:path>
              <a:path w="391160" h="391160">
                <a:moveTo>
                  <a:pt x="9905" y="390905"/>
                </a:moveTo>
                <a:lnTo>
                  <a:pt x="9905" y="385572"/>
                </a:lnTo>
                <a:lnTo>
                  <a:pt x="4572" y="381000"/>
                </a:lnTo>
                <a:lnTo>
                  <a:pt x="4572" y="390905"/>
                </a:lnTo>
                <a:lnTo>
                  <a:pt x="9905" y="390905"/>
                </a:lnTo>
                <a:close/>
              </a:path>
              <a:path w="391160" h="391160">
                <a:moveTo>
                  <a:pt x="385572" y="9905"/>
                </a:moveTo>
                <a:lnTo>
                  <a:pt x="381000" y="4572"/>
                </a:lnTo>
                <a:lnTo>
                  <a:pt x="381000" y="9905"/>
                </a:lnTo>
                <a:lnTo>
                  <a:pt x="385572" y="9905"/>
                </a:lnTo>
                <a:close/>
              </a:path>
              <a:path w="391160" h="391160">
                <a:moveTo>
                  <a:pt x="385572" y="381000"/>
                </a:moveTo>
                <a:lnTo>
                  <a:pt x="385572" y="9905"/>
                </a:lnTo>
                <a:lnTo>
                  <a:pt x="381000" y="9905"/>
                </a:lnTo>
                <a:lnTo>
                  <a:pt x="381000" y="381000"/>
                </a:lnTo>
                <a:lnTo>
                  <a:pt x="385572" y="381000"/>
                </a:lnTo>
                <a:close/>
              </a:path>
              <a:path w="391160" h="391160">
                <a:moveTo>
                  <a:pt x="385572" y="390905"/>
                </a:moveTo>
                <a:lnTo>
                  <a:pt x="385572" y="381000"/>
                </a:lnTo>
                <a:lnTo>
                  <a:pt x="381000" y="385572"/>
                </a:lnTo>
                <a:lnTo>
                  <a:pt x="381000" y="390905"/>
                </a:lnTo>
                <a:lnTo>
                  <a:pt x="385572" y="3909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203839" y="5454396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0" y="0"/>
                </a:moveTo>
                <a:lnTo>
                  <a:pt x="0" y="381000"/>
                </a:lnTo>
                <a:lnTo>
                  <a:pt x="381000" y="381000"/>
                </a:lnTo>
                <a:lnTo>
                  <a:pt x="381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C6CE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199267" y="5449823"/>
            <a:ext cx="391160" cy="391160"/>
          </a:xfrm>
          <a:custGeom>
            <a:avLst/>
            <a:gdLst/>
            <a:ahLst/>
            <a:cxnLst/>
            <a:rect l="l" t="t" r="r" b="b"/>
            <a:pathLst>
              <a:path w="391160" h="391160">
                <a:moveTo>
                  <a:pt x="390906" y="390905"/>
                </a:moveTo>
                <a:lnTo>
                  <a:pt x="390906" y="0"/>
                </a:lnTo>
                <a:lnTo>
                  <a:pt x="0" y="0"/>
                </a:lnTo>
                <a:lnTo>
                  <a:pt x="0" y="390905"/>
                </a:lnTo>
                <a:lnTo>
                  <a:pt x="4572" y="390905"/>
                </a:lnTo>
                <a:lnTo>
                  <a:pt x="4572" y="9905"/>
                </a:lnTo>
                <a:lnTo>
                  <a:pt x="9905" y="4572"/>
                </a:lnTo>
                <a:lnTo>
                  <a:pt x="9905" y="9905"/>
                </a:lnTo>
                <a:lnTo>
                  <a:pt x="381000" y="9905"/>
                </a:lnTo>
                <a:lnTo>
                  <a:pt x="381000" y="4572"/>
                </a:lnTo>
                <a:lnTo>
                  <a:pt x="385572" y="9905"/>
                </a:lnTo>
                <a:lnTo>
                  <a:pt x="385572" y="390905"/>
                </a:lnTo>
                <a:lnTo>
                  <a:pt x="390906" y="390905"/>
                </a:lnTo>
                <a:close/>
              </a:path>
              <a:path w="391160" h="391160">
                <a:moveTo>
                  <a:pt x="9905" y="9905"/>
                </a:moveTo>
                <a:lnTo>
                  <a:pt x="9905" y="4572"/>
                </a:lnTo>
                <a:lnTo>
                  <a:pt x="4572" y="9905"/>
                </a:lnTo>
                <a:lnTo>
                  <a:pt x="9905" y="9905"/>
                </a:lnTo>
                <a:close/>
              </a:path>
              <a:path w="391160" h="391160">
                <a:moveTo>
                  <a:pt x="9905" y="381000"/>
                </a:moveTo>
                <a:lnTo>
                  <a:pt x="9905" y="9905"/>
                </a:lnTo>
                <a:lnTo>
                  <a:pt x="4572" y="9905"/>
                </a:lnTo>
                <a:lnTo>
                  <a:pt x="4572" y="381000"/>
                </a:lnTo>
                <a:lnTo>
                  <a:pt x="9905" y="381000"/>
                </a:lnTo>
                <a:close/>
              </a:path>
              <a:path w="391160" h="391160">
                <a:moveTo>
                  <a:pt x="385572" y="381000"/>
                </a:moveTo>
                <a:lnTo>
                  <a:pt x="4572" y="381000"/>
                </a:lnTo>
                <a:lnTo>
                  <a:pt x="9905" y="385572"/>
                </a:lnTo>
                <a:lnTo>
                  <a:pt x="9905" y="390905"/>
                </a:lnTo>
                <a:lnTo>
                  <a:pt x="381000" y="390905"/>
                </a:lnTo>
                <a:lnTo>
                  <a:pt x="381000" y="385572"/>
                </a:lnTo>
                <a:lnTo>
                  <a:pt x="385572" y="381000"/>
                </a:lnTo>
                <a:close/>
              </a:path>
              <a:path w="391160" h="391160">
                <a:moveTo>
                  <a:pt x="9905" y="390905"/>
                </a:moveTo>
                <a:lnTo>
                  <a:pt x="9905" y="385572"/>
                </a:lnTo>
                <a:lnTo>
                  <a:pt x="4572" y="381000"/>
                </a:lnTo>
                <a:lnTo>
                  <a:pt x="4572" y="390905"/>
                </a:lnTo>
                <a:lnTo>
                  <a:pt x="9905" y="390905"/>
                </a:lnTo>
                <a:close/>
              </a:path>
              <a:path w="391160" h="391160">
                <a:moveTo>
                  <a:pt x="385572" y="9905"/>
                </a:moveTo>
                <a:lnTo>
                  <a:pt x="381000" y="4572"/>
                </a:lnTo>
                <a:lnTo>
                  <a:pt x="381000" y="9905"/>
                </a:lnTo>
                <a:lnTo>
                  <a:pt x="385572" y="9905"/>
                </a:lnTo>
                <a:close/>
              </a:path>
              <a:path w="391160" h="391160">
                <a:moveTo>
                  <a:pt x="385572" y="381000"/>
                </a:moveTo>
                <a:lnTo>
                  <a:pt x="385572" y="9905"/>
                </a:lnTo>
                <a:lnTo>
                  <a:pt x="381000" y="9905"/>
                </a:lnTo>
                <a:lnTo>
                  <a:pt x="381000" y="381000"/>
                </a:lnTo>
                <a:lnTo>
                  <a:pt x="385572" y="381000"/>
                </a:lnTo>
                <a:close/>
              </a:path>
              <a:path w="391160" h="391160">
                <a:moveTo>
                  <a:pt x="385572" y="390905"/>
                </a:moveTo>
                <a:lnTo>
                  <a:pt x="385572" y="381000"/>
                </a:lnTo>
                <a:lnTo>
                  <a:pt x="381000" y="385572"/>
                </a:lnTo>
                <a:lnTo>
                  <a:pt x="381000" y="390905"/>
                </a:lnTo>
                <a:lnTo>
                  <a:pt x="385572" y="3909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499239" y="5454396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0" y="0"/>
                </a:moveTo>
                <a:lnTo>
                  <a:pt x="0" y="381000"/>
                </a:lnTo>
                <a:lnTo>
                  <a:pt x="381000" y="381000"/>
                </a:lnTo>
                <a:lnTo>
                  <a:pt x="381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C6CE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494667" y="5449823"/>
            <a:ext cx="391160" cy="391160"/>
          </a:xfrm>
          <a:custGeom>
            <a:avLst/>
            <a:gdLst/>
            <a:ahLst/>
            <a:cxnLst/>
            <a:rect l="l" t="t" r="r" b="b"/>
            <a:pathLst>
              <a:path w="391160" h="391160">
                <a:moveTo>
                  <a:pt x="390906" y="390905"/>
                </a:moveTo>
                <a:lnTo>
                  <a:pt x="390906" y="0"/>
                </a:lnTo>
                <a:lnTo>
                  <a:pt x="0" y="0"/>
                </a:lnTo>
                <a:lnTo>
                  <a:pt x="0" y="390905"/>
                </a:lnTo>
                <a:lnTo>
                  <a:pt x="4572" y="390905"/>
                </a:lnTo>
                <a:lnTo>
                  <a:pt x="4572" y="9905"/>
                </a:lnTo>
                <a:lnTo>
                  <a:pt x="9905" y="4572"/>
                </a:lnTo>
                <a:lnTo>
                  <a:pt x="9905" y="9905"/>
                </a:lnTo>
                <a:lnTo>
                  <a:pt x="381000" y="9905"/>
                </a:lnTo>
                <a:lnTo>
                  <a:pt x="381000" y="4572"/>
                </a:lnTo>
                <a:lnTo>
                  <a:pt x="385572" y="9905"/>
                </a:lnTo>
                <a:lnTo>
                  <a:pt x="385572" y="390905"/>
                </a:lnTo>
                <a:lnTo>
                  <a:pt x="390906" y="390905"/>
                </a:lnTo>
                <a:close/>
              </a:path>
              <a:path w="391160" h="391160">
                <a:moveTo>
                  <a:pt x="9905" y="9905"/>
                </a:moveTo>
                <a:lnTo>
                  <a:pt x="9905" y="4572"/>
                </a:lnTo>
                <a:lnTo>
                  <a:pt x="4572" y="9905"/>
                </a:lnTo>
                <a:lnTo>
                  <a:pt x="9905" y="9905"/>
                </a:lnTo>
                <a:close/>
              </a:path>
              <a:path w="391160" h="391160">
                <a:moveTo>
                  <a:pt x="9905" y="381000"/>
                </a:moveTo>
                <a:lnTo>
                  <a:pt x="9905" y="9905"/>
                </a:lnTo>
                <a:lnTo>
                  <a:pt x="4572" y="9905"/>
                </a:lnTo>
                <a:lnTo>
                  <a:pt x="4572" y="381000"/>
                </a:lnTo>
                <a:lnTo>
                  <a:pt x="9905" y="381000"/>
                </a:lnTo>
                <a:close/>
              </a:path>
              <a:path w="391160" h="391160">
                <a:moveTo>
                  <a:pt x="385572" y="381000"/>
                </a:moveTo>
                <a:lnTo>
                  <a:pt x="4572" y="381000"/>
                </a:lnTo>
                <a:lnTo>
                  <a:pt x="9905" y="385572"/>
                </a:lnTo>
                <a:lnTo>
                  <a:pt x="9905" y="390905"/>
                </a:lnTo>
                <a:lnTo>
                  <a:pt x="381000" y="390905"/>
                </a:lnTo>
                <a:lnTo>
                  <a:pt x="381000" y="385572"/>
                </a:lnTo>
                <a:lnTo>
                  <a:pt x="385572" y="381000"/>
                </a:lnTo>
                <a:close/>
              </a:path>
              <a:path w="391160" h="391160">
                <a:moveTo>
                  <a:pt x="9905" y="390905"/>
                </a:moveTo>
                <a:lnTo>
                  <a:pt x="9905" y="385572"/>
                </a:lnTo>
                <a:lnTo>
                  <a:pt x="4572" y="381000"/>
                </a:lnTo>
                <a:lnTo>
                  <a:pt x="4572" y="390905"/>
                </a:lnTo>
                <a:lnTo>
                  <a:pt x="9905" y="390905"/>
                </a:lnTo>
                <a:close/>
              </a:path>
              <a:path w="391160" h="391160">
                <a:moveTo>
                  <a:pt x="385572" y="9905"/>
                </a:moveTo>
                <a:lnTo>
                  <a:pt x="381000" y="4572"/>
                </a:lnTo>
                <a:lnTo>
                  <a:pt x="381000" y="9905"/>
                </a:lnTo>
                <a:lnTo>
                  <a:pt x="385572" y="9905"/>
                </a:lnTo>
                <a:close/>
              </a:path>
              <a:path w="391160" h="391160">
                <a:moveTo>
                  <a:pt x="385572" y="381000"/>
                </a:moveTo>
                <a:lnTo>
                  <a:pt x="385572" y="9905"/>
                </a:lnTo>
                <a:lnTo>
                  <a:pt x="381000" y="9905"/>
                </a:lnTo>
                <a:lnTo>
                  <a:pt x="381000" y="381000"/>
                </a:lnTo>
                <a:lnTo>
                  <a:pt x="385572" y="381000"/>
                </a:lnTo>
                <a:close/>
              </a:path>
              <a:path w="391160" h="391160">
                <a:moveTo>
                  <a:pt x="385572" y="390905"/>
                </a:moveTo>
                <a:lnTo>
                  <a:pt x="385572" y="381000"/>
                </a:lnTo>
                <a:lnTo>
                  <a:pt x="381000" y="385572"/>
                </a:lnTo>
                <a:lnTo>
                  <a:pt x="381000" y="390905"/>
                </a:lnTo>
                <a:lnTo>
                  <a:pt x="385572" y="3909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5032381" y="5402833"/>
            <a:ext cx="27940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latin typeface="Times New Roman"/>
                <a:cs typeface="Times New Roman"/>
              </a:rPr>
              <a:t>…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403980" y="5402833"/>
            <a:ext cx="27940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latin typeface="Times New Roman"/>
                <a:cs typeface="Times New Roman"/>
              </a:rPr>
              <a:t>…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889382" y="5402833"/>
            <a:ext cx="27940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latin typeface="Times New Roman"/>
                <a:cs typeface="Times New Roman"/>
              </a:rPr>
              <a:t>…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6794627" y="5454396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0" y="0"/>
                </a:moveTo>
                <a:lnTo>
                  <a:pt x="0" y="381000"/>
                </a:lnTo>
                <a:lnTo>
                  <a:pt x="381000" y="381000"/>
                </a:lnTo>
                <a:lnTo>
                  <a:pt x="381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C6CE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790067" y="5449823"/>
            <a:ext cx="391160" cy="391160"/>
          </a:xfrm>
          <a:custGeom>
            <a:avLst/>
            <a:gdLst/>
            <a:ahLst/>
            <a:cxnLst/>
            <a:rect l="l" t="t" r="r" b="b"/>
            <a:pathLst>
              <a:path w="391159" h="391160">
                <a:moveTo>
                  <a:pt x="390905" y="390905"/>
                </a:moveTo>
                <a:lnTo>
                  <a:pt x="390905" y="0"/>
                </a:lnTo>
                <a:lnTo>
                  <a:pt x="0" y="0"/>
                </a:lnTo>
                <a:lnTo>
                  <a:pt x="0" y="390905"/>
                </a:lnTo>
                <a:lnTo>
                  <a:pt x="4559" y="390905"/>
                </a:lnTo>
                <a:lnTo>
                  <a:pt x="4559" y="9905"/>
                </a:lnTo>
                <a:lnTo>
                  <a:pt x="9893" y="4572"/>
                </a:lnTo>
                <a:lnTo>
                  <a:pt x="9893" y="9905"/>
                </a:lnTo>
                <a:lnTo>
                  <a:pt x="381000" y="9905"/>
                </a:lnTo>
                <a:lnTo>
                  <a:pt x="381000" y="4572"/>
                </a:lnTo>
                <a:lnTo>
                  <a:pt x="385559" y="9905"/>
                </a:lnTo>
                <a:lnTo>
                  <a:pt x="385559" y="390905"/>
                </a:lnTo>
                <a:lnTo>
                  <a:pt x="390905" y="390905"/>
                </a:lnTo>
                <a:close/>
              </a:path>
              <a:path w="391159" h="391160">
                <a:moveTo>
                  <a:pt x="9893" y="9905"/>
                </a:moveTo>
                <a:lnTo>
                  <a:pt x="9893" y="4572"/>
                </a:lnTo>
                <a:lnTo>
                  <a:pt x="4559" y="9905"/>
                </a:lnTo>
                <a:lnTo>
                  <a:pt x="9893" y="9905"/>
                </a:lnTo>
                <a:close/>
              </a:path>
              <a:path w="391159" h="391160">
                <a:moveTo>
                  <a:pt x="9893" y="381000"/>
                </a:moveTo>
                <a:lnTo>
                  <a:pt x="9893" y="9905"/>
                </a:lnTo>
                <a:lnTo>
                  <a:pt x="4559" y="9905"/>
                </a:lnTo>
                <a:lnTo>
                  <a:pt x="4559" y="381000"/>
                </a:lnTo>
                <a:lnTo>
                  <a:pt x="9893" y="381000"/>
                </a:lnTo>
                <a:close/>
              </a:path>
              <a:path w="391159" h="391160">
                <a:moveTo>
                  <a:pt x="385559" y="381000"/>
                </a:moveTo>
                <a:lnTo>
                  <a:pt x="4559" y="381000"/>
                </a:lnTo>
                <a:lnTo>
                  <a:pt x="9893" y="385572"/>
                </a:lnTo>
                <a:lnTo>
                  <a:pt x="9893" y="390905"/>
                </a:lnTo>
                <a:lnTo>
                  <a:pt x="381000" y="390905"/>
                </a:lnTo>
                <a:lnTo>
                  <a:pt x="381000" y="385572"/>
                </a:lnTo>
                <a:lnTo>
                  <a:pt x="385559" y="381000"/>
                </a:lnTo>
                <a:close/>
              </a:path>
              <a:path w="391159" h="391160">
                <a:moveTo>
                  <a:pt x="9893" y="390905"/>
                </a:moveTo>
                <a:lnTo>
                  <a:pt x="9893" y="385572"/>
                </a:lnTo>
                <a:lnTo>
                  <a:pt x="4559" y="381000"/>
                </a:lnTo>
                <a:lnTo>
                  <a:pt x="4559" y="390905"/>
                </a:lnTo>
                <a:lnTo>
                  <a:pt x="9893" y="390905"/>
                </a:lnTo>
                <a:close/>
              </a:path>
              <a:path w="391159" h="391160">
                <a:moveTo>
                  <a:pt x="385559" y="9905"/>
                </a:moveTo>
                <a:lnTo>
                  <a:pt x="381000" y="4572"/>
                </a:lnTo>
                <a:lnTo>
                  <a:pt x="381000" y="9905"/>
                </a:lnTo>
                <a:lnTo>
                  <a:pt x="385559" y="9905"/>
                </a:lnTo>
                <a:close/>
              </a:path>
              <a:path w="391159" h="391160">
                <a:moveTo>
                  <a:pt x="385559" y="381000"/>
                </a:moveTo>
                <a:lnTo>
                  <a:pt x="385559" y="9905"/>
                </a:lnTo>
                <a:lnTo>
                  <a:pt x="381000" y="9905"/>
                </a:lnTo>
                <a:lnTo>
                  <a:pt x="381000" y="381000"/>
                </a:lnTo>
                <a:lnTo>
                  <a:pt x="385559" y="381000"/>
                </a:lnTo>
                <a:close/>
              </a:path>
              <a:path w="391159" h="391160">
                <a:moveTo>
                  <a:pt x="385559" y="390905"/>
                </a:moveTo>
                <a:lnTo>
                  <a:pt x="385559" y="381000"/>
                </a:lnTo>
                <a:lnTo>
                  <a:pt x="381000" y="385572"/>
                </a:lnTo>
                <a:lnTo>
                  <a:pt x="381000" y="390905"/>
                </a:lnTo>
                <a:lnTo>
                  <a:pt x="385559" y="3909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7470781" y="5402833"/>
            <a:ext cx="27940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latin typeface="Times New Roman"/>
                <a:cs typeface="Times New Roman"/>
              </a:rPr>
              <a:t>…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8928227" y="5454396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0" y="0"/>
                </a:moveTo>
                <a:lnTo>
                  <a:pt x="0" y="381000"/>
                </a:lnTo>
                <a:lnTo>
                  <a:pt x="381000" y="381000"/>
                </a:lnTo>
                <a:lnTo>
                  <a:pt x="381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C6CE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923667" y="5449823"/>
            <a:ext cx="391160" cy="391160"/>
          </a:xfrm>
          <a:custGeom>
            <a:avLst/>
            <a:gdLst/>
            <a:ahLst/>
            <a:cxnLst/>
            <a:rect l="l" t="t" r="r" b="b"/>
            <a:pathLst>
              <a:path w="391159" h="391160">
                <a:moveTo>
                  <a:pt x="390905" y="390905"/>
                </a:moveTo>
                <a:lnTo>
                  <a:pt x="390905" y="0"/>
                </a:lnTo>
                <a:lnTo>
                  <a:pt x="0" y="0"/>
                </a:lnTo>
                <a:lnTo>
                  <a:pt x="0" y="390905"/>
                </a:lnTo>
                <a:lnTo>
                  <a:pt x="4559" y="390905"/>
                </a:lnTo>
                <a:lnTo>
                  <a:pt x="4559" y="9905"/>
                </a:lnTo>
                <a:lnTo>
                  <a:pt x="9906" y="4572"/>
                </a:lnTo>
                <a:lnTo>
                  <a:pt x="9906" y="9905"/>
                </a:lnTo>
                <a:lnTo>
                  <a:pt x="381000" y="9905"/>
                </a:lnTo>
                <a:lnTo>
                  <a:pt x="381000" y="4572"/>
                </a:lnTo>
                <a:lnTo>
                  <a:pt x="385559" y="9905"/>
                </a:lnTo>
                <a:lnTo>
                  <a:pt x="385559" y="390905"/>
                </a:lnTo>
                <a:lnTo>
                  <a:pt x="390905" y="390905"/>
                </a:lnTo>
                <a:close/>
              </a:path>
              <a:path w="391159" h="391160">
                <a:moveTo>
                  <a:pt x="9906" y="9905"/>
                </a:moveTo>
                <a:lnTo>
                  <a:pt x="9906" y="4572"/>
                </a:lnTo>
                <a:lnTo>
                  <a:pt x="4559" y="9905"/>
                </a:lnTo>
                <a:lnTo>
                  <a:pt x="9906" y="9905"/>
                </a:lnTo>
                <a:close/>
              </a:path>
              <a:path w="391159" h="391160">
                <a:moveTo>
                  <a:pt x="9906" y="381000"/>
                </a:moveTo>
                <a:lnTo>
                  <a:pt x="9906" y="9905"/>
                </a:lnTo>
                <a:lnTo>
                  <a:pt x="4559" y="9905"/>
                </a:lnTo>
                <a:lnTo>
                  <a:pt x="4559" y="381000"/>
                </a:lnTo>
                <a:lnTo>
                  <a:pt x="9906" y="381000"/>
                </a:lnTo>
                <a:close/>
              </a:path>
              <a:path w="391159" h="391160">
                <a:moveTo>
                  <a:pt x="385559" y="381000"/>
                </a:moveTo>
                <a:lnTo>
                  <a:pt x="4559" y="381000"/>
                </a:lnTo>
                <a:lnTo>
                  <a:pt x="9906" y="385572"/>
                </a:lnTo>
                <a:lnTo>
                  <a:pt x="9906" y="390905"/>
                </a:lnTo>
                <a:lnTo>
                  <a:pt x="381000" y="390905"/>
                </a:lnTo>
                <a:lnTo>
                  <a:pt x="381000" y="385572"/>
                </a:lnTo>
                <a:lnTo>
                  <a:pt x="385559" y="381000"/>
                </a:lnTo>
                <a:close/>
              </a:path>
              <a:path w="391159" h="391160">
                <a:moveTo>
                  <a:pt x="9906" y="390905"/>
                </a:moveTo>
                <a:lnTo>
                  <a:pt x="9906" y="385572"/>
                </a:lnTo>
                <a:lnTo>
                  <a:pt x="4559" y="381000"/>
                </a:lnTo>
                <a:lnTo>
                  <a:pt x="4559" y="390905"/>
                </a:lnTo>
                <a:lnTo>
                  <a:pt x="9906" y="390905"/>
                </a:lnTo>
                <a:close/>
              </a:path>
              <a:path w="391159" h="391160">
                <a:moveTo>
                  <a:pt x="385559" y="9905"/>
                </a:moveTo>
                <a:lnTo>
                  <a:pt x="381000" y="4572"/>
                </a:lnTo>
                <a:lnTo>
                  <a:pt x="381000" y="9905"/>
                </a:lnTo>
                <a:lnTo>
                  <a:pt x="385559" y="9905"/>
                </a:lnTo>
                <a:close/>
              </a:path>
              <a:path w="391159" h="391160">
                <a:moveTo>
                  <a:pt x="385559" y="381000"/>
                </a:moveTo>
                <a:lnTo>
                  <a:pt x="385559" y="9905"/>
                </a:lnTo>
                <a:lnTo>
                  <a:pt x="381000" y="9905"/>
                </a:lnTo>
                <a:lnTo>
                  <a:pt x="381000" y="381000"/>
                </a:lnTo>
                <a:lnTo>
                  <a:pt x="385559" y="381000"/>
                </a:lnTo>
                <a:close/>
              </a:path>
              <a:path w="391159" h="391160">
                <a:moveTo>
                  <a:pt x="385559" y="390905"/>
                </a:moveTo>
                <a:lnTo>
                  <a:pt x="385559" y="381000"/>
                </a:lnTo>
                <a:lnTo>
                  <a:pt x="381000" y="385572"/>
                </a:lnTo>
                <a:lnTo>
                  <a:pt x="381000" y="390905"/>
                </a:lnTo>
                <a:lnTo>
                  <a:pt x="385559" y="3909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547227" y="5454396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0" y="0"/>
                </a:moveTo>
                <a:lnTo>
                  <a:pt x="0" y="381000"/>
                </a:lnTo>
                <a:lnTo>
                  <a:pt x="381000" y="381000"/>
                </a:lnTo>
                <a:lnTo>
                  <a:pt x="381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C6CE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542667" y="5449823"/>
            <a:ext cx="391160" cy="391160"/>
          </a:xfrm>
          <a:custGeom>
            <a:avLst/>
            <a:gdLst/>
            <a:ahLst/>
            <a:cxnLst/>
            <a:rect l="l" t="t" r="r" b="b"/>
            <a:pathLst>
              <a:path w="391159" h="391160">
                <a:moveTo>
                  <a:pt x="390905" y="390905"/>
                </a:moveTo>
                <a:lnTo>
                  <a:pt x="390905" y="0"/>
                </a:lnTo>
                <a:lnTo>
                  <a:pt x="0" y="0"/>
                </a:lnTo>
                <a:lnTo>
                  <a:pt x="0" y="390905"/>
                </a:lnTo>
                <a:lnTo>
                  <a:pt x="4559" y="390905"/>
                </a:lnTo>
                <a:lnTo>
                  <a:pt x="4559" y="9905"/>
                </a:lnTo>
                <a:lnTo>
                  <a:pt x="9906" y="4572"/>
                </a:lnTo>
                <a:lnTo>
                  <a:pt x="9906" y="9905"/>
                </a:lnTo>
                <a:lnTo>
                  <a:pt x="381000" y="9905"/>
                </a:lnTo>
                <a:lnTo>
                  <a:pt x="381000" y="4572"/>
                </a:lnTo>
                <a:lnTo>
                  <a:pt x="385559" y="9905"/>
                </a:lnTo>
                <a:lnTo>
                  <a:pt x="385559" y="390905"/>
                </a:lnTo>
                <a:lnTo>
                  <a:pt x="390905" y="390905"/>
                </a:lnTo>
                <a:close/>
              </a:path>
              <a:path w="391159" h="391160">
                <a:moveTo>
                  <a:pt x="9906" y="9905"/>
                </a:moveTo>
                <a:lnTo>
                  <a:pt x="9906" y="4572"/>
                </a:lnTo>
                <a:lnTo>
                  <a:pt x="4559" y="9905"/>
                </a:lnTo>
                <a:lnTo>
                  <a:pt x="9906" y="9905"/>
                </a:lnTo>
                <a:close/>
              </a:path>
              <a:path w="391159" h="391160">
                <a:moveTo>
                  <a:pt x="9906" y="381000"/>
                </a:moveTo>
                <a:lnTo>
                  <a:pt x="9906" y="9905"/>
                </a:lnTo>
                <a:lnTo>
                  <a:pt x="4559" y="9905"/>
                </a:lnTo>
                <a:lnTo>
                  <a:pt x="4559" y="381000"/>
                </a:lnTo>
                <a:lnTo>
                  <a:pt x="9906" y="381000"/>
                </a:lnTo>
                <a:close/>
              </a:path>
              <a:path w="391159" h="391160">
                <a:moveTo>
                  <a:pt x="385559" y="381000"/>
                </a:moveTo>
                <a:lnTo>
                  <a:pt x="4559" y="381000"/>
                </a:lnTo>
                <a:lnTo>
                  <a:pt x="9906" y="385572"/>
                </a:lnTo>
                <a:lnTo>
                  <a:pt x="9906" y="390905"/>
                </a:lnTo>
                <a:lnTo>
                  <a:pt x="381000" y="390905"/>
                </a:lnTo>
                <a:lnTo>
                  <a:pt x="381000" y="385572"/>
                </a:lnTo>
                <a:lnTo>
                  <a:pt x="385559" y="381000"/>
                </a:lnTo>
                <a:close/>
              </a:path>
              <a:path w="391159" h="391160">
                <a:moveTo>
                  <a:pt x="9906" y="390905"/>
                </a:moveTo>
                <a:lnTo>
                  <a:pt x="9906" y="385572"/>
                </a:lnTo>
                <a:lnTo>
                  <a:pt x="4559" y="381000"/>
                </a:lnTo>
                <a:lnTo>
                  <a:pt x="4559" y="390905"/>
                </a:lnTo>
                <a:lnTo>
                  <a:pt x="9906" y="390905"/>
                </a:lnTo>
                <a:close/>
              </a:path>
              <a:path w="391159" h="391160">
                <a:moveTo>
                  <a:pt x="385559" y="9905"/>
                </a:moveTo>
                <a:lnTo>
                  <a:pt x="381000" y="4572"/>
                </a:lnTo>
                <a:lnTo>
                  <a:pt x="381000" y="9905"/>
                </a:lnTo>
                <a:lnTo>
                  <a:pt x="385559" y="9905"/>
                </a:lnTo>
                <a:close/>
              </a:path>
              <a:path w="391159" h="391160">
                <a:moveTo>
                  <a:pt x="385559" y="381000"/>
                </a:moveTo>
                <a:lnTo>
                  <a:pt x="385559" y="9905"/>
                </a:lnTo>
                <a:lnTo>
                  <a:pt x="381000" y="9905"/>
                </a:lnTo>
                <a:lnTo>
                  <a:pt x="381000" y="381000"/>
                </a:lnTo>
                <a:lnTo>
                  <a:pt x="385559" y="381000"/>
                </a:lnTo>
                <a:close/>
              </a:path>
              <a:path w="391159" h="391160">
                <a:moveTo>
                  <a:pt x="385559" y="390905"/>
                </a:moveTo>
                <a:lnTo>
                  <a:pt x="385559" y="381000"/>
                </a:lnTo>
                <a:lnTo>
                  <a:pt x="381000" y="385572"/>
                </a:lnTo>
                <a:lnTo>
                  <a:pt x="381000" y="390905"/>
                </a:lnTo>
                <a:lnTo>
                  <a:pt x="385559" y="3909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166227" y="5454396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0" y="0"/>
                </a:moveTo>
                <a:lnTo>
                  <a:pt x="0" y="381000"/>
                </a:lnTo>
                <a:lnTo>
                  <a:pt x="381000" y="381000"/>
                </a:lnTo>
                <a:lnTo>
                  <a:pt x="381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C6CE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161667" y="5449823"/>
            <a:ext cx="391160" cy="391160"/>
          </a:xfrm>
          <a:custGeom>
            <a:avLst/>
            <a:gdLst/>
            <a:ahLst/>
            <a:cxnLst/>
            <a:rect l="l" t="t" r="r" b="b"/>
            <a:pathLst>
              <a:path w="391159" h="391160">
                <a:moveTo>
                  <a:pt x="390905" y="390905"/>
                </a:moveTo>
                <a:lnTo>
                  <a:pt x="390905" y="0"/>
                </a:lnTo>
                <a:lnTo>
                  <a:pt x="0" y="0"/>
                </a:lnTo>
                <a:lnTo>
                  <a:pt x="0" y="390905"/>
                </a:lnTo>
                <a:lnTo>
                  <a:pt x="4559" y="390905"/>
                </a:lnTo>
                <a:lnTo>
                  <a:pt x="4559" y="9905"/>
                </a:lnTo>
                <a:lnTo>
                  <a:pt x="9906" y="4572"/>
                </a:lnTo>
                <a:lnTo>
                  <a:pt x="9906" y="9905"/>
                </a:lnTo>
                <a:lnTo>
                  <a:pt x="381000" y="9905"/>
                </a:lnTo>
                <a:lnTo>
                  <a:pt x="381000" y="4572"/>
                </a:lnTo>
                <a:lnTo>
                  <a:pt x="385559" y="9905"/>
                </a:lnTo>
                <a:lnTo>
                  <a:pt x="385559" y="390905"/>
                </a:lnTo>
                <a:lnTo>
                  <a:pt x="390905" y="390905"/>
                </a:lnTo>
                <a:close/>
              </a:path>
              <a:path w="391159" h="391160">
                <a:moveTo>
                  <a:pt x="9906" y="9905"/>
                </a:moveTo>
                <a:lnTo>
                  <a:pt x="9906" y="4572"/>
                </a:lnTo>
                <a:lnTo>
                  <a:pt x="4559" y="9905"/>
                </a:lnTo>
                <a:lnTo>
                  <a:pt x="9906" y="9905"/>
                </a:lnTo>
                <a:close/>
              </a:path>
              <a:path w="391159" h="391160">
                <a:moveTo>
                  <a:pt x="9906" y="381000"/>
                </a:moveTo>
                <a:lnTo>
                  <a:pt x="9906" y="9905"/>
                </a:lnTo>
                <a:lnTo>
                  <a:pt x="4559" y="9905"/>
                </a:lnTo>
                <a:lnTo>
                  <a:pt x="4559" y="381000"/>
                </a:lnTo>
                <a:lnTo>
                  <a:pt x="9906" y="381000"/>
                </a:lnTo>
                <a:close/>
              </a:path>
              <a:path w="391159" h="391160">
                <a:moveTo>
                  <a:pt x="385559" y="381000"/>
                </a:moveTo>
                <a:lnTo>
                  <a:pt x="4559" y="381000"/>
                </a:lnTo>
                <a:lnTo>
                  <a:pt x="9906" y="385572"/>
                </a:lnTo>
                <a:lnTo>
                  <a:pt x="9906" y="390905"/>
                </a:lnTo>
                <a:lnTo>
                  <a:pt x="381000" y="390905"/>
                </a:lnTo>
                <a:lnTo>
                  <a:pt x="381000" y="385572"/>
                </a:lnTo>
                <a:lnTo>
                  <a:pt x="385559" y="381000"/>
                </a:lnTo>
                <a:close/>
              </a:path>
              <a:path w="391159" h="391160">
                <a:moveTo>
                  <a:pt x="9906" y="390905"/>
                </a:moveTo>
                <a:lnTo>
                  <a:pt x="9906" y="385572"/>
                </a:lnTo>
                <a:lnTo>
                  <a:pt x="4559" y="381000"/>
                </a:lnTo>
                <a:lnTo>
                  <a:pt x="4559" y="390905"/>
                </a:lnTo>
                <a:lnTo>
                  <a:pt x="9906" y="390905"/>
                </a:lnTo>
                <a:close/>
              </a:path>
              <a:path w="391159" h="391160">
                <a:moveTo>
                  <a:pt x="385559" y="9905"/>
                </a:moveTo>
                <a:lnTo>
                  <a:pt x="381000" y="4572"/>
                </a:lnTo>
                <a:lnTo>
                  <a:pt x="381000" y="9905"/>
                </a:lnTo>
                <a:lnTo>
                  <a:pt x="385559" y="9905"/>
                </a:lnTo>
                <a:close/>
              </a:path>
              <a:path w="391159" h="391160">
                <a:moveTo>
                  <a:pt x="385559" y="381000"/>
                </a:moveTo>
                <a:lnTo>
                  <a:pt x="385559" y="9905"/>
                </a:lnTo>
                <a:lnTo>
                  <a:pt x="381000" y="9905"/>
                </a:lnTo>
                <a:lnTo>
                  <a:pt x="381000" y="381000"/>
                </a:lnTo>
                <a:lnTo>
                  <a:pt x="385559" y="381000"/>
                </a:lnTo>
                <a:close/>
              </a:path>
              <a:path w="391159" h="391160">
                <a:moveTo>
                  <a:pt x="385559" y="390905"/>
                </a:moveTo>
                <a:lnTo>
                  <a:pt x="385559" y="381000"/>
                </a:lnTo>
                <a:lnTo>
                  <a:pt x="381000" y="385572"/>
                </a:lnTo>
                <a:lnTo>
                  <a:pt x="381000" y="390905"/>
                </a:lnTo>
                <a:lnTo>
                  <a:pt x="385559" y="3909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584839" y="5683376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>
                <a:moveTo>
                  <a:pt x="0" y="0"/>
                </a:moveTo>
                <a:lnTo>
                  <a:pt x="304800" y="0"/>
                </a:lnTo>
              </a:path>
            </a:pathLst>
          </a:custGeom>
          <a:ln w="990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851539" y="5378196"/>
            <a:ext cx="76200" cy="304800"/>
          </a:xfrm>
          <a:custGeom>
            <a:avLst/>
            <a:gdLst/>
            <a:ahLst/>
            <a:cxnLst/>
            <a:rect l="l" t="t" r="r" b="b"/>
            <a:pathLst>
              <a:path w="76200" h="304800">
                <a:moveTo>
                  <a:pt x="76200" y="76200"/>
                </a:moveTo>
                <a:lnTo>
                  <a:pt x="38100" y="0"/>
                </a:lnTo>
                <a:lnTo>
                  <a:pt x="0" y="76200"/>
                </a:lnTo>
                <a:lnTo>
                  <a:pt x="33527" y="76200"/>
                </a:lnTo>
                <a:lnTo>
                  <a:pt x="33527" y="64008"/>
                </a:lnTo>
                <a:lnTo>
                  <a:pt x="43433" y="64008"/>
                </a:lnTo>
                <a:lnTo>
                  <a:pt x="43433" y="76200"/>
                </a:lnTo>
                <a:lnTo>
                  <a:pt x="76200" y="76200"/>
                </a:lnTo>
                <a:close/>
              </a:path>
              <a:path w="76200" h="304800">
                <a:moveTo>
                  <a:pt x="43433" y="76200"/>
                </a:moveTo>
                <a:lnTo>
                  <a:pt x="43433" y="64008"/>
                </a:lnTo>
                <a:lnTo>
                  <a:pt x="33527" y="64008"/>
                </a:lnTo>
                <a:lnTo>
                  <a:pt x="33527" y="76200"/>
                </a:lnTo>
                <a:lnTo>
                  <a:pt x="43433" y="76200"/>
                </a:lnTo>
                <a:close/>
              </a:path>
              <a:path w="76200" h="304800">
                <a:moveTo>
                  <a:pt x="43433" y="304800"/>
                </a:moveTo>
                <a:lnTo>
                  <a:pt x="43433" y="76200"/>
                </a:lnTo>
                <a:lnTo>
                  <a:pt x="33527" y="76200"/>
                </a:lnTo>
                <a:lnTo>
                  <a:pt x="33527" y="304800"/>
                </a:lnTo>
                <a:lnTo>
                  <a:pt x="43433" y="304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356239" y="5835396"/>
            <a:ext cx="1295400" cy="167005"/>
          </a:xfrm>
          <a:custGeom>
            <a:avLst/>
            <a:gdLst/>
            <a:ahLst/>
            <a:cxnLst/>
            <a:rect l="l" t="t" r="r" b="b"/>
            <a:pathLst>
              <a:path w="1295400" h="167004">
                <a:moveTo>
                  <a:pt x="79248" y="32003"/>
                </a:moveTo>
                <a:lnTo>
                  <a:pt x="0" y="0"/>
                </a:lnTo>
                <a:lnTo>
                  <a:pt x="22860" y="82295"/>
                </a:lnTo>
                <a:lnTo>
                  <a:pt x="39624" y="67344"/>
                </a:lnTo>
                <a:lnTo>
                  <a:pt x="39624" y="51053"/>
                </a:lnTo>
                <a:lnTo>
                  <a:pt x="45720" y="44195"/>
                </a:lnTo>
                <a:lnTo>
                  <a:pt x="55665" y="53036"/>
                </a:lnTo>
                <a:lnTo>
                  <a:pt x="79248" y="32003"/>
                </a:lnTo>
                <a:close/>
              </a:path>
              <a:path w="1295400" h="167004">
                <a:moveTo>
                  <a:pt x="55665" y="53036"/>
                </a:moveTo>
                <a:lnTo>
                  <a:pt x="45720" y="44195"/>
                </a:lnTo>
                <a:lnTo>
                  <a:pt x="39624" y="51053"/>
                </a:lnTo>
                <a:lnTo>
                  <a:pt x="48510" y="59418"/>
                </a:lnTo>
                <a:lnTo>
                  <a:pt x="55665" y="53036"/>
                </a:lnTo>
                <a:close/>
              </a:path>
              <a:path w="1295400" h="167004">
                <a:moveTo>
                  <a:pt x="48510" y="59418"/>
                </a:moveTo>
                <a:lnTo>
                  <a:pt x="39624" y="51053"/>
                </a:lnTo>
                <a:lnTo>
                  <a:pt x="39624" y="67344"/>
                </a:lnTo>
                <a:lnTo>
                  <a:pt x="48510" y="59418"/>
                </a:lnTo>
                <a:close/>
              </a:path>
              <a:path w="1295400" h="167004">
                <a:moveTo>
                  <a:pt x="59436" y="56387"/>
                </a:moveTo>
                <a:lnTo>
                  <a:pt x="55665" y="53036"/>
                </a:lnTo>
                <a:lnTo>
                  <a:pt x="48510" y="59418"/>
                </a:lnTo>
                <a:lnTo>
                  <a:pt x="52578" y="63245"/>
                </a:lnTo>
                <a:lnTo>
                  <a:pt x="53340" y="64007"/>
                </a:lnTo>
                <a:lnTo>
                  <a:pt x="54102" y="64007"/>
                </a:lnTo>
                <a:lnTo>
                  <a:pt x="57912" y="66124"/>
                </a:lnTo>
                <a:lnTo>
                  <a:pt x="57912" y="55625"/>
                </a:lnTo>
                <a:lnTo>
                  <a:pt x="59436" y="56387"/>
                </a:lnTo>
                <a:close/>
              </a:path>
              <a:path w="1295400" h="167004">
                <a:moveTo>
                  <a:pt x="1238250" y="66886"/>
                </a:moveTo>
                <a:lnTo>
                  <a:pt x="1238250" y="56387"/>
                </a:lnTo>
                <a:lnTo>
                  <a:pt x="1231392" y="60197"/>
                </a:lnTo>
                <a:lnTo>
                  <a:pt x="1223772" y="63245"/>
                </a:lnTo>
                <a:lnTo>
                  <a:pt x="1176779" y="81733"/>
                </a:lnTo>
                <a:lnTo>
                  <a:pt x="1128860" y="97522"/>
                </a:lnTo>
                <a:lnTo>
                  <a:pt x="1080152" y="110853"/>
                </a:lnTo>
                <a:lnTo>
                  <a:pt x="1030787" y="121966"/>
                </a:lnTo>
                <a:lnTo>
                  <a:pt x="980901" y="131098"/>
                </a:lnTo>
                <a:lnTo>
                  <a:pt x="930628" y="138491"/>
                </a:lnTo>
                <a:lnTo>
                  <a:pt x="880104" y="144383"/>
                </a:lnTo>
                <a:lnTo>
                  <a:pt x="829462" y="149014"/>
                </a:lnTo>
                <a:lnTo>
                  <a:pt x="778838" y="152623"/>
                </a:lnTo>
                <a:lnTo>
                  <a:pt x="728365" y="155450"/>
                </a:lnTo>
                <a:lnTo>
                  <a:pt x="678180" y="157733"/>
                </a:lnTo>
                <a:lnTo>
                  <a:pt x="617982" y="157733"/>
                </a:lnTo>
                <a:lnTo>
                  <a:pt x="571066" y="155986"/>
                </a:lnTo>
                <a:lnTo>
                  <a:pt x="521886" y="153311"/>
                </a:lnTo>
                <a:lnTo>
                  <a:pt x="471019" y="149555"/>
                </a:lnTo>
                <a:lnTo>
                  <a:pt x="419039" y="144569"/>
                </a:lnTo>
                <a:lnTo>
                  <a:pt x="366522" y="138200"/>
                </a:lnTo>
                <a:lnTo>
                  <a:pt x="314044" y="130297"/>
                </a:lnTo>
                <a:lnTo>
                  <a:pt x="262181" y="120710"/>
                </a:lnTo>
                <a:lnTo>
                  <a:pt x="211508" y="109286"/>
                </a:lnTo>
                <a:lnTo>
                  <a:pt x="162602" y="95874"/>
                </a:lnTo>
                <a:lnTo>
                  <a:pt x="116037" y="80324"/>
                </a:lnTo>
                <a:lnTo>
                  <a:pt x="72390" y="62483"/>
                </a:lnTo>
                <a:lnTo>
                  <a:pt x="64770" y="59435"/>
                </a:lnTo>
                <a:lnTo>
                  <a:pt x="57912" y="55625"/>
                </a:lnTo>
                <a:lnTo>
                  <a:pt x="57912" y="66124"/>
                </a:lnTo>
                <a:lnTo>
                  <a:pt x="98477" y="83603"/>
                </a:lnTo>
                <a:lnTo>
                  <a:pt x="138971" y="98016"/>
                </a:lnTo>
                <a:lnTo>
                  <a:pt x="182169" y="111057"/>
                </a:lnTo>
                <a:lnTo>
                  <a:pt x="227803" y="122726"/>
                </a:lnTo>
                <a:lnTo>
                  <a:pt x="275601" y="133023"/>
                </a:lnTo>
                <a:lnTo>
                  <a:pt x="325293" y="141949"/>
                </a:lnTo>
                <a:lnTo>
                  <a:pt x="376608" y="149505"/>
                </a:lnTo>
                <a:lnTo>
                  <a:pt x="429276" y="155690"/>
                </a:lnTo>
                <a:lnTo>
                  <a:pt x="483027" y="160505"/>
                </a:lnTo>
                <a:lnTo>
                  <a:pt x="537589" y="163951"/>
                </a:lnTo>
                <a:lnTo>
                  <a:pt x="592692" y="166027"/>
                </a:lnTo>
                <a:lnTo>
                  <a:pt x="648066" y="166735"/>
                </a:lnTo>
                <a:lnTo>
                  <a:pt x="703440" y="166073"/>
                </a:lnTo>
                <a:lnTo>
                  <a:pt x="758544" y="164044"/>
                </a:lnTo>
                <a:lnTo>
                  <a:pt x="813107" y="160647"/>
                </a:lnTo>
                <a:lnTo>
                  <a:pt x="866859" y="155882"/>
                </a:lnTo>
                <a:lnTo>
                  <a:pt x="919529" y="149750"/>
                </a:lnTo>
                <a:lnTo>
                  <a:pt x="970846" y="142252"/>
                </a:lnTo>
                <a:lnTo>
                  <a:pt x="1020541" y="133387"/>
                </a:lnTo>
                <a:lnTo>
                  <a:pt x="1068342" y="123156"/>
                </a:lnTo>
                <a:lnTo>
                  <a:pt x="1113979" y="111559"/>
                </a:lnTo>
                <a:lnTo>
                  <a:pt x="1157182" y="98598"/>
                </a:lnTo>
                <a:lnTo>
                  <a:pt x="1197679" y="84271"/>
                </a:lnTo>
                <a:lnTo>
                  <a:pt x="1235202" y="68579"/>
                </a:lnTo>
                <a:lnTo>
                  <a:pt x="1238250" y="66886"/>
                </a:lnTo>
                <a:close/>
              </a:path>
              <a:path w="1295400" h="167004">
                <a:moveTo>
                  <a:pt x="1295400" y="2285"/>
                </a:moveTo>
                <a:lnTo>
                  <a:pt x="1216152" y="32765"/>
                </a:lnTo>
                <a:lnTo>
                  <a:pt x="1239945" y="54309"/>
                </a:lnTo>
                <a:lnTo>
                  <a:pt x="1249680" y="45719"/>
                </a:lnTo>
                <a:lnTo>
                  <a:pt x="1256538" y="52577"/>
                </a:lnTo>
                <a:lnTo>
                  <a:pt x="1256538" y="69331"/>
                </a:lnTo>
                <a:lnTo>
                  <a:pt x="1272540" y="83819"/>
                </a:lnTo>
                <a:lnTo>
                  <a:pt x="1295400" y="2285"/>
                </a:lnTo>
                <a:close/>
              </a:path>
              <a:path w="1295400" h="167004">
                <a:moveTo>
                  <a:pt x="1247465" y="61117"/>
                </a:moveTo>
                <a:lnTo>
                  <a:pt x="1239945" y="54309"/>
                </a:lnTo>
                <a:lnTo>
                  <a:pt x="1236726" y="57149"/>
                </a:lnTo>
                <a:lnTo>
                  <a:pt x="1238250" y="56387"/>
                </a:lnTo>
                <a:lnTo>
                  <a:pt x="1238250" y="66886"/>
                </a:lnTo>
                <a:lnTo>
                  <a:pt x="1242060" y="64769"/>
                </a:lnTo>
                <a:lnTo>
                  <a:pt x="1243584" y="64769"/>
                </a:lnTo>
                <a:lnTo>
                  <a:pt x="1247465" y="61117"/>
                </a:lnTo>
                <a:close/>
              </a:path>
              <a:path w="1295400" h="167004">
                <a:moveTo>
                  <a:pt x="1256538" y="52577"/>
                </a:moveTo>
                <a:lnTo>
                  <a:pt x="1249680" y="45719"/>
                </a:lnTo>
                <a:lnTo>
                  <a:pt x="1239945" y="54309"/>
                </a:lnTo>
                <a:lnTo>
                  <a:pt x="1247465" y="61117"/>
                </a:lnTo>
                <a:lnTo>
                  <a:pt x="1256538" y="52577"/>
                </a:lnTo>
                <a:close/>
              </a:path>
              <a:path w="1295400" h="167004">
                <a:moveTo>
                  <a:pt x="1256538" y="69331"/>
                </a:moveTo>
                <a:lnTo>
                  <a:pt x="1256538" y="52577"/>
                </a:lnTo>
                <a:lnTo>
                  <a:pt x="1247465" y="61117"/>
                </a:lnTo>
                <a:lnTo>
                  <a:pt x="1256538" y="6933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908927" y="5835396"/>
            <a:ext cx="76200" cy="533400"/>
          </a:xfrm>
          <a:custGeom>
            <a:avLst/>
            <a:gdLst/>
            <a:ahLst/>
            <a:cxnLst/>
            <a:rect l="l" t="t" r="r" b="b"/>
            <a:pathLst>
              <a:path w="76200" h="533400">
                <a:moveTo>
                  <a:pt x="76200" y="457200"/>
                </a:moveTo>
                <a:lnTo>
                  <a:pt x="0" y="457200"/>
                </a:lnTo>
                <a:lnTo>
                  <a:pt x="33528" y="524256"/>
                </a:lnTo>
                <a:lnTo>
                  <a:pt x="33528" y="470153"/>
                </a:lnTo>
                <a:lnTo>
                  <a:pt x="43433" y="470153"/>
                </a:lnTo>
                <a:lnTo>
                  <a:pt x="43433" y="522732"/>
                </a:lnTo>
                <a:lnTo>
                  <a:pt x="76200" y="457200"/>
                </a:lnTo>
                <a:close/>
              </a:path>
              <a:path w="76200" h="533400">
                <a:moveTo>
                  <a:pt x="43433" y="457200"/>
                </a:moveTo>
                <a:lnTo>
                  <a:pt x="43433" y="0"/>
                </a:lnTo>
                <a:lnTo>
                  <a:pt x="33528" y="0"/>
                </a:lnTo>
                <a:lnTo>
                  <a:pt x="33528" y="457200"/>
                </a:lnTo>
                <a:lnTo>
                  <a:pt x="43433" y="457200"/>
                </a:lnTo>
                <a:close/>
              </a:path>
              <a:path w="76200" h="533400">
                <a:moveTo>
                  <a:pt x="43433" y="522732"/>
                </a:moveTo>
                <a:lnTo>
                  <a:pt x="43433" y="470153"/>
                </a:lnTo>
                <a:lnTo>
                  <a:pt x="33528" y="470153"/>
                </a:lnTo>
                <a:lnTo>
                  <a:pt x="33528" y="524256"/>
                </a:lnTo>
                <a:lnTo>
                  <a:pt x="38100" y="533400"/>
                </a:lnTo>
                <a:lnTo>
                  <a:pt x="43433" y="5227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6835273" y="6393434"/>
            <a:ext cx="22288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solidFill>
                  <a:srgbClr val="FD1813"/>
                </a:solidFill>
                <a:latin typeface="Times New Roman"/>
                <a:cs typeface="Times New Roman"/>
              </a:rPr>
              <a:t>K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350391" y="5099558"/>
            <a:ext cx="69786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latin typeface="Times New Roman"/>
                <a:cs typeface="Times New Roman"/>
              </a:rPr>
              <a:t>j=j+S[i]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2223020" y="5225796"/>
            <a:ext cx="0" cy="228600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0"/>
                </a:moveTo>
                <a:lnTo>
                  <a:pt x="0" y="228600"/>
                </a:lnTo>
              </a:path>
            </a:pathLst>
          </a:custGeom>
          <a:ln w="99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222639" y="5263896"/>
            <a:ext cx="2133600" cy="76200"/>
          </a:xfrm>
          <a:custGeom>
            <a:avLst/>
            <a:gdLst/>
            <a:ahLst/>
            <a:cxnLst/>
            <a:rect l="l" t="t" r="r" b="b"/>
            <a:pathLst>
              <a:path w="2133600" h="76200">
                <a:moveTo>
                  <a:pt x="76199" y="33528"/>
                </a:moveTo>
                <a:lnTo>
                  <a:pt x="76199" y="0"/>
                </a:lnTo>
                <a:lnTo>
                  <a:pt x="0" y="38100"/>
                </a:lnTo>
                <a:lnTo>
                  <a:pt x="64008" y="70103"/>
                </a:lnTo>
                <a:lnTo>
                  <a:pt x="64008" y="33528"/>
                </a:lnTo>
                <a:lnTo>
                  <a:pt x="76199" y="33528"/>
                </a:lnTo>
                <a:close/>
              </a:path>
              <a:path w="2133600" h="76200">
                <a:moveTo>
                  <a:pt x="2133600" y="43433"/>
                </a:moveTo>
                <a:lnTo>
                  <a:pt x="2133600" y="33528"/>
                </a:lnTo>
                <a:lnTo>
                  <a:pt x="64008" y="33528"/>
                </a:lnTo>
                <a:lnTo>
                  <a:pt x="64008" y="43433"/>
                </a:lnTo>
                <a:lnTo>
                  <a:pt x="2133600" y="43433"/>
                </a:lnTo>
                <a:close/>
              </a:path>
              <a:path w="2133600" h="76200">
                <a:moveTo>
                  <a:pt x="76199" y="76200"/>
                </a:moveTo>
                <a:lnTo>
                  <a:pt x="76199" y="43433"/>
                </a:lnTo>
                <a:lnTo>
                  <a:pt x="64008" y="43433"/>
                </a:lnTo>
                <a:lnTo>
                  <a:pt x="64008" y="70103"/>
                </a:lnTo>
                <a:lnTo>
                  <a:pt x="76199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499620" y="5149596"/>
            <a:ext cx="0" cy="304800"/>
          </a:xfrm>
          <a:custGeom>
            <a:avLst/>
            <a:gdLst/>
            <a:ahLst/>
            <a:cxnLst/>
            <a:rect l="l" t="t" r="r" b="b"/>
            <a:pathLst>
              <a:path h="304800">
                <a:moveTo>
                  <a:pt x="0" y="0"/>
                </a:moveTo>
                <a:lnTo>
                  <a:pt x="0" y="304800"/>
                </a:lnTo>
              </a:path>
            </a:pathLst>
          </a:custGeom>
          <a:ln w="99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965839" y="5187696"/>
            <a:ext cx="533400" cy="76200"/>
          </a:xfrm>
          <a:custGeom>
            <a:avLst/>
            <a:gdLst/>
            <a:ahLst/>
            <a:cxnLst/>
            <a:rect l="l" t="t" r="r" b="b"/>
            <a:pathLst>
              <a:path w="533400" h="76200">
                <a:moveTo>
                  <a:pt x="470153" y="43433"/>
                </a:moveTo>
                <a:lnTo>
                  <a:pt x="470153" y="33528"/>
                </a:lnTo>
                <a:lnTo>
                  <a:pt x="0" y="33528"/>
                </a:lnTo>
                <a:lnTo>
                  <a:pt x="0" y="43433"/>
                </a:lnTo>
                <a:lnTo>
                  <a:pt x="470153" y="43433"/>
                </a:lnTo>
                <a:close/>
              </a:path>
              <a:path w="533400" h="76200">
                <a:moveTo>
                  <a:pt x="533400" y="38100"/>
                </a:moveTo>
                <a:lnTo>
                  <a:pt x="457200" y="0"/>
                </a:lnTo>
                <a:lnTo>
                  <a:pt x="457200" y="33528"/>
                </a:lnTo>
                <a:lnTo>
                  <a:pt x="470153" y="33528"/>
                </a:lnTo>
                <a:lnTo>
                  <a:pt x="470153" y="69723"/>
                </a:lnTo>
                <a:lnTo>
                  <a:pt x="533400" y="38100"/>
                </a:lnTo>
                <a:close/>
              </a:path>
              <a:path w="533400" h="76200">
                <a:moveTo>
                  <a:pt x="470153" y="69723"/>
                </a:moveTo>
                <a:lnTo>
                  <a:pt x="470153" y="43433"/>
                </a:lnTo>
                <a:lnTo>
                  <a:pt x="457200" y="43433"/>
                </a:lnTo>
                <a:lnTo>
                  <a:pt x="457200" y="76200"/>
                </a:lnTo>
                <a:lnTo>
                  <a:pt x="470153" y="697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4842643" y="5738114"/>
            <a:ext cx="43434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solidFill>
                  <a:srgbClr val="FD1813"/>
                </a:solidFill>
                <a:latin typeface="宋体"/>
                <a:cs typeface="宋体"/>
              </a:rPr>
              <a:t>交换</a:t>
            </a:r>
            <a:endParaRPr sz="1600">
              <a:latin typeface="宋体"/>
              <a:cs typeface="宋体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4204220" y="5479033"/>
            <a:ext cx="38100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2000" b="1" spc="-10" dirty="0">
                <a:solidFill>
                  <a:srgbClr val="006500"/>
                </a:solidFill>
                <a:latin typeface="Times New Roman"/>
                <a:cs typeface="Times New Roman"/>
              </a:rPr>
              <a:t>S[i]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5493142" y="5479033"/>
            <a:ext cx="39497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2000" b="1" spc="-10" dirty="0">
                <a:solidFill>
                  <a:srgbClr val="FD1813"/>
                </a:solidFill>
                <a:latin typeface="Times New Roman"/>
                <a:cs typeface="Times New Roman"/>
              </a:rPr>
              <a:t>S[j]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6795020" y="5479033"/>
            <a:ext cx="42227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604">
              <a:lnSpc>
                <a:spcPct val="100000"/>
              </a:lnSpc>
              <a:spcBef>
                <a:spcPts val="95"/>
              </a:spcBef>
            </a:pPr>
            <a:r>
              <a:rPr sz="2000" b="1" spc="-10" dirty="0">
                <a:solidFill>
                  <a:srgbClr val="0000FF"/>
                </a:solidFill>
                <a:latin typeface="Times New Roman"/>
                <a:cs typeface="Times New Roman"/>
              </a:rPr>
              <a:t>S[t]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4204220" y="5835396"/>
            <a:ext cx="0" cy="152400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0"/>
                </a:moveTo>
                <a:lnTo>
                  <a:pt x="0" y="152400"/>
                </a:lnTo>
              </a:path>
            </a:pathLst>
          </a:custGeom>
          <a:ln w="99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3140335" y="5783834"/>
            <a:ext cx="9652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Times New Roman"/>
                <a:cs typeface="Times New Roman"/>
              </a:rPr>
              <a:t>i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2222639" y="5873496"/>
            <a:ext cx="762000" cy="76200"/>
          </a:xfrm>
          <a:custGeom>
            <a:avLst/>
            <a:gdLst/>
            <a:ahLst/>
            <a:cxnLst/>
            <a:rect l="l" t="t" r="r" b="b"/>
            <a:pathLst>
              <a:path w="762000" h="76200">
                <a:moveTo>
                  <a:pt x="76200" y="33528"/>
                </a:moveTo>
                <a:lnTo>
                  <a:pt x="76200" y="0"/>
                </a:lnTo>
                <a:lnTo>
                  <a:pt x="0" y="38100"/>
                </a:lnTo>
                <a:lnTo>
                  <a:pt x="64007" y="70103"/>
                </a:lnTo>
                <a:lnTo>
                  <a:pt x="64007" y="33528"/>
                </a:lnTo>
                <a:lnTo>
                  <a:pt x="76200" y="33528"/>
                </a:lnTo>
                <a:close/>
              </a:path>
              <a:path w="762000" h="76200">
                <a:moveTo>
                  <a:pt x="762000" y="43433"/>
                </a:moveTo>
                <a:lnTo>
                  <a:pt x="762000" y="33528"/>
                </a:lnTo>
                <a:lnTo>
                  <a:pt x="64007" y="33528"/>
                </a:lnTo>
                <a:lnTo>
                  <a:pt x="64007" y="43433"/>
                </a:lnTo>
                <a:lnTo>
                  <a:pt x="762000" y="43433"/>
                </a:lnTo>
                <a:close/>
              </a:path>
              <a:path w="762000" h="76200">
                <a:moveTo>
                  <a:pt x="76200" y="76200"/>
                </a:moveTo>
                <a:lnTo>
                  <a:pt x="76200" y="43433"/>
                </a:lnTo>
                <a:lnTo>
                  <a:pt x="64007" y="43433"/>
                </a:lnTo>
                <a:lnTo>
                  <a:pt x="64007" y="70103"/>
                </a:lnTo>
                <a:lnTo>
                  <a:pt x="7620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365639" y="5873496"/>
            <a:ext cx="838200" cy="76200"/>
          </a:xfrm>
          <a:custGeom>
            <a:avLst/>
            <a:gdLst/>
            <a:ahLst/>
            <a:cxnLst/>
            <a:rect l="l" t="t" r="r" b="b"/>
            <a:pathLst>
              <a:path w="838200" h="76200">
                <a:moveTo>
                  <a:pt x="774953" y="43433"/>
                </a:moveTo>
                <a:lnTo>
                  <a:pt x="774953" y="33528"/>
                </a:lnTo>
                <a:lnTo>
                  <a:pt x="0" y="33528"/>
                </a:lnTo>
                <a:lnTo>
                  <a:pt x="0" y="43433"/>
                </a:lnTo>
                <a:lnTo>
                  <a:pt x="774953" y="43433"/>
                </a:lnTo>
                <a:close/>
              </a:path>
              <a:path w="838200" h="76200">
                <a:moveTo>
                  <a:pt x="838200" y="38100"/>
                </a:moveTo>
                <a:lnTo>
                  <a:pt x="761999" y="0"/>
                </a:lnTo>
                <a:lnTo>
                  <a:pt x="762000" y="33528"/>
                </a:lnTo>
                <a:lnTo>
                  <a:pt x="774953" y="33528"/>
                </a:lnTo>
                <a:lnTo>
                  <a:pt x="774953" y="69723"/>
                </a:lnTo>
                <a:lnTo>
                  <a:pt x="838200" y="38100"/>
                </a:lnTo>
                <a:close/>
              </a:path>
              <a:path w="838200" h="76200">
                <a:moveTo>
                  <a:pt x="774953" y="69723"/>
                </a:moveTo>
                <a:lnTo>
                  <a:pt x="774953" y="43433"/>
                </a:lnTo>
                <a:lnTo>
                  <a:pt x="762000" y="43433"/>
                </a:lnTo>
                <a:lnTo>
                  <a:pt x="762000" y="76200"/>
                </a:lnTo>
                <a:lnTo>
                  <a:pt x="774953" y="697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223020" y="5835396"/>
            <a:ext cx="0" cy="152400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0"/>
                </a:moveTo>
                <a:lnTo>
                  <a:pt x="0" y="152400"/>
                </a:lnTo>
              </a:path>
            </a:pathLst>
          </a:custGeom>
          <a:ln w="99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5597785" y="5937758"/>
            <a:ext cx="94615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latin typeface="Times New Roman"/>
                <a:cs typeface="Times New Roman"/>
              </a:rPr>
              <a:t>t=S[i]+S[j]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6795020" y="5835396"/>
            <a:ext cx="0" cy="381000"/>
          </a:xfrm>
          <a:custGeom>
            <a:avLst/>
            <a:gdLst/>
            <a:ahLst/>
            <a:cxnLst/>
            <a:rect l="l" t="t" r="r" b="b"/>
            <a:pathLst>
              <a:path h="381000">
                <a:moveTo>
                  <a:pt x="0" y="0"/>
                </a:moveTo>
                <a:lnTo>
                  <a:pt x="0" y="381000"/>
                </a:lnTo>
              </a:path>
            </a:pathLst>
          </a:custGeom>
          <a:ln w="990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566027" y="6102096"/>
            <a:ext cx="228600" cy="7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2222639" y="6102096"/>
            <a:ext cx="3352800" cy="76200"/>
          </a:xfrm>
          <a:custGeom>
            <a:avLst/>
            <a:gdLst/>
            <a:ahLst/>
            <a:cxnLst/>
            <a:rect l="l" t="t" r="r" b="b"/>
            <a:pathLst>
              <a:path w="3352800" h="76200">
                <a:moveTo>
                  <a:pt x="76200" y="33528"/>
                </a:moveTo>
                <a:lnTo>
                  <a:pt x="76200" y="0"/>
                </a:lnTo>
                <a:lnTo>
                  <a:pt x="0" y="38100"/>
                </a:lnTo>
                <a:lnTo>
                  <a:pt x="64008" y="70104"/>
                </a:lnTo>
                <a:lnTo>
                  <a:pt x="64008" y="33528"/>
                </a:lnTo>
                <a:lnTo>
                  <a:pt x="76200" y="33528"/>
                </a:lnTo>
                <a:close/>
              </a:path>
              <a:path w="3352800" h="76200">
                <a:moveTo>
                  <a:pt x="3352800" y="43433"/>
                </a:moveTo>
                <a:lnTo>
                  <a:pt x="3352800" y="33528"/>
                </a:lnTo>
                <a:lnTo>
                  <a:pt x="64008" y="33528"/>
                </a:lnTo>
                <a:lnTo>
                  <a:pt x="64008" y="43433"/>
                </a:lnTo>
                <a:lnTo>
                  <a:pt x="3352800" y="43433"/>
                </a:lnTo>
                <a:close/>
              </a:path>
              <a:path w="3352800" h="76200">
                <a:moveTo>
                  <a:pt x="76200" y="76200"/>
                </a:moveTo>
                <a:lnTo>
                  <a:pt x="76200" y="43433"/>
                </a:lnTo>
                <a:lnTo>
                  <a:pt x="64008" y="43433"/>
                </a:lnTo>
                <a:lnTo>
                  <a:pt x="64008" y="70104"/>
                </a:lnTo>
                <a:lnTo>
                  <a:pt x="7620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2223020" y="5987796"/>
            <a:ext cx="0" cy="228600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0"/>
                </a:moveTo>
                <a:lnTo>
                  <a:pt x="0" y="228600"/>
                </a:lnTo>
              </a:path>
            </a:pathLst>
          </a:custGeom>
          <a:ln w="99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6566027" y="6102096"/>
            <a:ext cx="228600" cy="7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2222639" y="6102096"/>
            <a:ext cx="3352800" cy="76200"/>
          </a:xfrm>
          <a:custGeom>
            <a:avLst/>
            <a:gdLst/>
            <a:ahLst/>
            <a:cxnLst/>
            <a:rect l="l" t="t" r="r" b="b"/>
            <a:pathLst>
              <a:path w="3352800" h="76200">
                <a:moveTo>
                  <a:pt x="76200" y="33528"/>
                </a:moveTo>
                <a:lnTo>
                  <a:pt x="76200" y="0"/>
                </a:lnTo>
                <a:lnTo>
                  <a:pt x="0" y="38100"/>
                </a:lnTo>
                <a:lnTo>
                  <a:pt x="64008" y="70104"/>
                </a:lnTo>
                <a:lnTo>
                  <a:pt x="64008" y="33528"/>
                </a:lnTo>
                <a:lnTo>
                  <a:pt x="76200" y="33528"/>
                </a:lnTo>
                <a:close/>
              </a:path>
              <a:path w="3352800" h="76200">
                <a:moveTo>
                  <a:pt x="3352800" y="43433"/>
                </a:moveTo>
                <a:lnTo>
                  <a:pt x="3352800" y="33528"/>
                </a:lnTo>
                <a:lnTo>
                  <a:pt x="64008" y="33528"/>
                </a:lnTo>
                <a:lnTo>
                  <a:pt x="64008" y="43433"/>
                </a:lnTo>
                <a:lnTo>
                  <a:pt x="3352800" y="43433"/>
                </a:lnTo>
                <a:close/>
              </a:path>
              <a:path w="3352800" h="76200">
                <a:moveTo>
                  <a:pt x="76200" y="76200"/>
                </a:moveTo>
                <a:lnTo>
                  <a:pt x="76200" y="43433"/>
                </a:lnTo>
                <a:lnTo>
                  <a:pt x="64008" y="43433"/>
                </a:lnTo>
                <a:lnTo>
                  <a:pt x="64008" y="70104"/>
                </a:lnTo>
                <a:lnTo>
                  <a:pt x="7620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2223020" y="5987796"/>
            <a:ext cx="0" cy="228600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0"/>
                </a:moveTo>
                <a:lnTo>
                  <a:pt x="0" y="228600"/>
                </a:lnTo>
              </a:path>
            </a:pathLst>
          </a:custGeom>
          <a:ln w="99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 txBox="1"/>
          <p:nvPr/>
        </p:nvSpPr>
        <p:spPr>
          <a:xfrm>
            <a:off x="4644523" y="1586738"/>
            <a:ext cx="3727450" cy="3317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D1813"/>
                </a:solidFill>
                <a:latin typeface="Times New Roman"/>
                <a:cs typeface="Times New Roman"/>
              </a:rPr>
              <a:t>i,j:=0</a:t>
            </a:r>
            <a:endParaRPr sz="2400">
              <a:latin typeface="Times New Roman"/>
              <a:cs typeface="Times New Roman"/>
            </a:endParaRPr>
          </a:p>
          <a:p>
            <a:pPr marL="241300" marR="2277745" indent="-228600">
              <a:lnSpc>
                <a:spcPct val="100000"/>
              </a:lnSpc>
            </a:pPr>
            <a:r>
              <a:rPr sz="2400" spc="-5" dirty="0">
                <a:solidFill>
                  <a:srgbClr val="FD1813"/>
                </a:solidFill>
                <a:latin typeface="Times New Roman"/>
                <a:cs typeface="Times New Roman"/>
              </a:rPr>
              <a:t>while</a:t>
            </a:r>
            <a:r>
              <a:rPr sz="2400" spc="-95" dirty="0">
                <a:solidFill>
                  <a:srgbClr val="FD1813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D1813"/>
                </a:solidFill>
                <a:latin typeface="Times New Roman"/>
                <a:cs typeface="Times New Roman"/>
              </a:rPr>
              <a:t>(true)  </a:t>
            </a:r>
            <a:r>
              <a:rPr sz="2400" dirty="0">
                <a:solidFill>
                  <a:srgbClr val="FD1813"/>
                </a:solidFill>
                <a:latin typeface="Times New Roman"/>
                <a:cs typeface="Times New Roman"/>
              </a:rPr>
              <a:t>begin</a:t>
            </a:r>
            <a:endParaRPr sz="2400">
              <a:latin typeface="Times New Roman"/>
              <a:cs typeface="Times New Roman"/>
            </a:endParaRPr>
          </a:p>
          <a:p>
            <a:pPr marL="546100">
              <a:lnSpc>
                <a:spcPct val="100000"/>
              </a:lnSpc>
            </a:pPr>
            <a:r>
              <a:rPr sz="2400" spc="-5" dirty="0">
                <a:solidFill>
                  <a:srgbClr val="FD1813"/>
                </a:solidFill>
                <a:latin typeface="Times New Roman"/>
                <a:cs typeface="Times New Roman"/>
              </a:rPr>
              <a:t>i:= </a:t>
            </a:r>
            <a:r>
              <a:rPr sz="2400" dirty="0">
                <a:solidFill>
                  <a:srgbClr val="FD1813"/>
                </a:solidFill>
                <a:latin typeface="Times New Roman"/>
                <a:cs typeface="Times New Roman"/>
              </a:rPr>
              <a:t>i + 1 </a:t>
            </a:r>
            <a:r>
              <a:rPr sz="2400" spc="-5" dirty="0">
                <a:solidFill>
                  <a:srgbClr val="FD1813"/>
                </a:solidFill>
                <a:latin typeface="Times New Roman"/>
                <a:cs typeface="Times New Roman"/>
              </a:rPr>
              <a:t>(mod</a:t>
            </a:r>
            <a:r>
              <a:rPr sz="2400" spc="-50" dirty="0">
                <a:solidFill>
                  <a:srgbClr val="FD1813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D1813"/>
                </a:solidFill>
                <a:latin typeface="Times New Roman"/>
                <a:cs typeface="Times New Roman"/>
              </a:rPr>
              <a:t>256);</a:t>
            </a:r>
            <a:endParaRPr sz="2400">
              <a:latin typeface="Times New Roman"/>
              <a:cs typeface="Times New Roman"/>
            </a:endParaRPr>
          </a:p>
          <a:p>
            <a:pPr marL="546100">
              <a:lnSpc>
                <a:spcPct val="100000"/>
              </a:lnSpc>
            </a:pPr>
            <a:r>
              <a:rPr sz="2400" dirty="0">
                <a:solidFill>
                  <a:srgbClr val="FD1813"/>
                </a:solidFill>
                <a:latin typeface="Times New Roman"/>
                <a:cs typeface="Times New Roman"/>
              </a:rPr>
              <a:t>j </a:t>
            </a:r>
            <a:r>
              <a:rPr sz="2400" spc="-5" dirty="0">
                <a:solidFill>
                  <a:srgbClr val="FD1813"/>
                </a:solidFill>
                <a:latin typeface="Times New Roman"/>
                <a:cs typeface="Times New Roman"/>
              </a:rPr>
              <a:t>:= </a:t>
            </a:r>
            <a:r>
              <a:rPr sz="2400" dirty="0">
                <a:solidFill>
                  <a:srgbClr val="FD1813"/>
                </a:solidFill>
                <a:latin typeface="Times New Roman"/>
                <a:cs typeface="Times New Roman"/>
              </a:rPr>
              <a:t>j + </a:t>
            </a:r>
            <a:r>
              <a:rPr sz="2400" spc="-5" dirty="0">
                <a:solidFill>
                  <a:srgbClr val="FD1813"/>
                </a:solidFill>
                <a:latin typeface="Times New Roman"/>
                <a:cs typeface="Times New Roman"/>
              </a:rPr>
              <a:t>S[i] (mod</a:t>
            </a:r>
            <a:r>
              <a:rPr sz="2400" spc="-70" dirty="0">
                <a:solidFill>
                  <a:srgbClr val="FD1813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D1813"/>
                </a:solidFill>
                <a:latin typeface="Times New Roman"/>
                <a:cs typeface="Times New Roman"/>
              </a:rPr>
              <a:t>256);</a:t>
            </a:r>
            <a:endParaRPr sz="2400">
              <a:latin typeface="Times New Roman"/>
              <a:cs typeface="Times New Roman"/>
            </a:endParaRPr>
          </a:p>
          <a:p>
            <a:pPr marL="546100">
              <a:lnSpc>
                <a:spcPct val="100000"/>
              </a:lnSpc>
            </a:pPr>
            <a:r>
              <a:rPr sz="2400" spc="-5" dirty="0">
                <a:solidFill>
                  <a:srgbClr val="FD1813"/>
                </a:solidFill>
                <a:latin typeface="Times New Roman"/>
                <a:cs typeface="Times New Roman"/>
              </a:rPr>
              <a:t>swap(S[i],</a:t>
            </a:r>
            <a:r>
              <a:rPr sz="2400" spc="-15" dirty="0">
                <a:solidFill>
                  <a:srgbClr val="FD1813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D1813"/>
                </a:solidFill>
                <a:latin typeface="Times New Roman"/>
                <a:cs typeface="Times New Roman"/>
              </a:rPr>
              <a:t>S[j]);</a:t>
            </a:r>
            <a:endParaRPr sz="2400">
              <a:latin typeface="Times New Roman"/>
              <a:cs typeface="Times New Roman"/>
            </a:endParaRPr>
          </a:p>
          <a:p>
            <a:pPr marL="546100" marR="5080">
              <a:lnSpc>
                <a:spcPct val="100000"/>
              </a:lnSpc>
            </a:pPr>
            <a:r>
              <a:rPr sz="2400" dirty="0">
                <a:solidFill>
                  <a:srgbClr val="FD1813"/>
                </a:solidFill>
                <a:latin typeface="Times New Roman"/>
                <a:cs typeface="Times New Roman"/>
              </a:rPr>
              <a:t>t := </a:t>
            </a:r>
            <a:r>
              <a:rPr sz="2400" spc="-5" dirty="0">
                <a:solidFill>
                  <a:srgbClr val="FD1813"/>
                </a:solidFill>
                <a:latin typeface="Times New Roman"/>
                <a:cs typeface="Times New Roman"/>
              </a:rPr>
              <a:t>S[i] </a:t>
            </a:r>
            <a:r>
              <a:rPr sz="2400" dirty="0">
                <a:solidFill>
                  <a:srgbClr val="FD1813"/>
                </a:solidFill>
                <a:latin typeface="Times New Roman"/>
                <a:cs typeface="Times New Roman"/>
              </a:rPr>
              <a:t>+ </a:t>
            </a:r>
            <a:r>
              <a:rPr sz="2400" spc="-5" dirty="0">
                <a:solidFill>
                  <a:srgbClr val="FD1813"/>
                </a:solidFill>
                <a:latin typeface="Times New Roman"/>
                <a:cs typeface="Times New Roman"/>
              </a:rPr>
              <a:t>S[j] (mod</a:t>
            </a:r>
            <a:r>
              <a:rPr sz="2400" spc="-105" dirty="0">
                <a:solidFill>
                  <a:srgbClr val="FD1813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D1813"/>
                </a:solidFill>
                <a:latin typeface="Times New Roman"/>
                <a:cs typeface="Times New Roman"/>
              </a:rPr>
              <a:t>256);  </a:t>
            </a:r>
            <a:r>
              <a:rPr sz="2400" dirty="0">
                <a:solidFill>
                  <a:srgbClr val="FD1813"/>
                </a:solidFill>
                <a:latin typeface="Times New Roman"/>
                <a:cs typeface="Times New Roman"/>
              </a:rPr>
              <a:t>k </a:t>
            </a:r>
            <a:r>
              <a:rPr sz="2400" spc="-5" dirty="0">
                <a:solidFill>
                  <a:srgbClr val="FD1813"/>
                </a:solidFill>
                <a:latin typeface="Times New Roman"/>
                <a:cs typeface="Times New Roman"/>
              </a:rPr>
              <a:t>:=</a:t>
            </a:r>
            <a:r>
              <a:rPr sz="2400" spc="-20" dirty="0">
                <a:solidFill>
                  <a:srgbClr val="FD1813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D1813"/>
                </a:solidFill>
                <a:latin typeface="Times New Roman"/>
                <a:cs typeface="Times New Roman"/>
              </a:rPr>
              <a:t>S[t];</a:t>
            </a:r>
            <a:endParaRPr sz="2400">
              <a:latin typeface="Times New Roman"/>
              <a:cs typeface="Times New Roman"/>
            </a:endParaRPr>
          </a:p>
          <a:p>
            <a:pPr marL="241300">
              <a:lnSpc>
                <a:spcPct val="100000"/>
              </a:lnSpc>
            </a:pPr>
            <a:r>
              <a:rPr sz="2400" dirty="0">
                <a:solidFill>
                  <a:srgbClr val="FD1813"/>
                </a:solidFill>
                <a:latin typeface="Times New Roman"/>
                <a:cs typeface="Times New Roman"/>
              </a:rPr>
              <a:t>end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6" name="object 5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50"/>
              </a:lnSpc>
            </a:pPr>
            <a:fld id="{81D60167-4931-47E6-BA6A-407CBD079E47}" type="slidenum">
              <a:rPr spc="-5" dirty="0"/>
              <a:t>38</a:t>
            </a:fld>
            <a:endParaRPr spc="-5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2579" y="695198"/>
            <a:ext cx="246888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>
                <a:latin typeface="Arial"/>
                <a:cs typeface="Arial"/>
              </a:rPr>
              <a:t>RC</a:t>
            </a:r>
            <a:r>
              <a:rPr spc="-10" dirty="0">
                <a:latin typeface="Arial"/>
                <a:cs typeface="Arial"/>
              </a:rPr>
              <a:t>4</a:t>
            </a:r>
            <a:r>
              <a:rPr spc="-5" dirty="0"/>
              <a:t>算法说明</a:t>
            </a:r>
          </a:p>
        </p:txBody>
      </p:sp>
      <p:sp>
        <p:nvSpPr>
          <p:cNvPr id="3" name="object 3"/>
          <p:cNvSpPr/>
          <p:nvPr/>
        </p:nvSpPr>
        <p:spPr>
          <a:xfrm>
            <a:off x="1318907" y="1932432"/>
            <a:ext cx="163068" cy="1706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18907" y="2884170"/>
            <a:ext cx="163068" cy="16687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18907" y="3395471"/>
            <a:ext cx="163068" cy="17068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318907" y="5664708"/>
            <a:ext cx="163068" cy="16687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653673" y="1705610"/>
            <a:ext cx="7989570" cy="4634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78130">
              <a:lnSpc>
                <a:spcPct val="120000"/>
              </a:lnSpc>
              <a:spcBef>
                <a:spcPts val="100"/>
              </a:spcBef>
            </a:pPr>
            <a:r>
              <a:rPr sz="2400" b="1" spc="-5" dirty="0">
                <a:latin typeface="宋体"/>
                <a:cs typeface="宋体"/>
              </a:rPr>
              <a:t>加密时，</a:t>
            </a:r>
            <a:r>
              <a:rPr sz="2400" b="1" dirty="0">
                <a:latin typeface="宋体"/>
                <a:cs typeface="宋体"/>
              </a:rPr>
              <a:t>将</a:t>
            </a:r>
            <a:r>
              <a:rPr sz="2400" b="1" dirty="0">
                <a:latin typeface="Arial"/>
                <a:cs typeface="Arial"/>
              </a:rPr>
              <a:t>k</a:t>
            </a:r>
            <a:r>
              <a:rPr sz="2400" b="1" dirty="0">
                <a:latin typeface="宋体"/>
                <a:cs typeface="宋体"/>
              </a:rPr>
              <a:t>的值与明文字节异或；解密时，将</a:t>
            </a:r>
            <a:r>
              <a:rPr sz="2400" b="1" dirty="0">
                <a:latin typeface="Arial"/>
                <a:cs typeface="Arial"/>
              </a:rPr>
              <a:t>k</a:t>
            </a:r>
            <a:r>
              <a:rPr sz="2400" b="1" dirty="0">
                <a:latin typeface="宋体"/>
                <a:cs typeface="宋体"/>
              </a:rPr>
              <a:t>的值与密 </a:t>
            </a:r>
            <a:r>
              <a:rPr sz="2400" b="1" spc="-5" dirty="0">
                <a:latin typeface="宋体"/>
                <a:cs typeface="宋体"/>
              </a:rPr>
              <a:t>文字节异或。</a:t>
            </a:r>
            <a:endParaRPr sz="2400" dirty="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1150"/>
              </a:spcBef>
            </a:pPr>
            <a:r>
              <a:rPr sz="2400" b="1" dirty="0">
                <a:latin typeface="宋体"/>
                <a:cs typeface="宋体"/>
              </a:rPr>
              <a:t>为了保证安全强度，目前</a:t>
            </a:r>
            <a:r>
              <a:rPr sz="2400" b="1" spc="-5" dirty="0">
                <a:latin typeface="宋体"/>
                <a:cs typeface="宋体"/>
              </a:rPr>
              <a:t>的</a:t>
            </a:r>
            <a:r>
              <a:rPr sz="2400" b="1" dirty="0">
                <a:latin typeface="Arial"/>
                <a:cs typeface="Arial"/>
              </a:rPr>
              <a:t>RC4</a:t>
            </a:r>
            <a:r>
              <a:rPr sz="2400" b="1" dirty="0">
                <a:latin typeface="宋体"/>
                <a:cs typeface="宋体"/>
              </a:rPr>
              <a:t>至少使用</a:t>
            </a:r>
            <a:r>
              <a:rPr sz="2400" b="1" dirty="0">
                <a:solidFill>
                  <a:srgbClr val="FD1813"/>
                </a:solidFill>
                <a:latin typeface="Arial"/>
                <a:cs typeface="Arial"/>
              </a:rPr>
              <a:t>128</a:t>
            </a:r>
            <a:r>
              <a:rPr sz="2400" b="1" dirty="0">
                <a:solidFill>
                  <a:srgbClr val="FD1813"/>
                </a:solidFill>
                <a:latin typeface="宋体"/>
                <a:cs typeface="宋体"/>
              </a:rPr>
              <a:t>位密钥</a:t>
            </a:r>
            <a:r>
              <a:rPr sz="2400" b="1" spc="-10" dirty="0">
                <a:latin typeface="宋体"/>
                <a:cs typeface="宋体"/>
              </a:rPr>
              <a:t>。</a:t>
            </a:r>
            <a:endParaRPr sz="2400" dirty="0">
              <a:latin typeface="宋体"/>
              <a:cs typeface="宋体"/>
            </a:endParaRPr>
          </a:p>
          <a:p>
            <a:pPr marL="12700" marR="432434" algn="just">
              <a:lnSpc>
                <a:spcPct val="120000"/>
              </a:lnSpc>
              <a:spcBef>
                <a:spcPts val="575"/>
              </a:spcBef>
            </a:pPr>
            <a:r>
              <a:rPr sz="2400" b="1" spc="-5" dirty="0">
                <a:latin typeface="Arial"/>
                <a:cs typeface="Arial"/>
              </a:rPr>
              <a:t>RC4</a:t>
            </a:r>
            <a:r>
              <a:rPr sz="2400" b="1" dirty="0">
                <a:latin typeface="宋体"/>
                <a:cs typeface="宋体"/>
              </a:rPr>
              <a:t>算法可看成一个有限状态自动机，</a:t>
            </a:r>
            <a:r>
              <a:rPr sz="2400" b="1" spc="-5" dirty="0">
                <a:latin typeface="宋体"/>
                <a:cs typeface="宋体"/>
              </a:rPr>
              <a:t>把</a:t>
            </a:r>
            <a:r>
              <a:rPr sz="2400" b="1" spc="5" dirty="0">
                <a:latin typeface="Arial"/>
                <a:cs typeface="Arial"/>
              </a:rPr>
              <a:t>S</a:t>
            </a:r>
            <a:r>
              <a:rPr sz="2400" b="1" dirty="0">
                <a:latin typeface="宋体"/>
                <a:cs typeface="宋体"/>
              </a:rPr>
              <a:t>表</a:t>
            </a:r>
            <a:r>
              <a:rPr sz="2400" b="1" spc="-5" dirty="0">
                <a:latin typeface="宋体"/>
                <a:cs typeface="宋体"/>
              </a:rPr>
              <a:t>和</a:t>
            </a:r>
            <a:r>
              <a:rPr sz="2400" b="1" spc="-5" dirty="0">
                <a:latin typeface="Arial"/>
                <a:cs typeface="Arial"/>
              </a:rPr>
              <a:t>i,j</a:t>
            </a:r>
            <a:r>
              <a:rPr sz="2400" b="1" dirty="0">
                <a:latin typeface="宋体"/>
                <a:cs typeface="宋体"/>
              </a:rPr>
              <a:t>索引的 </a:t>
            </a:r>
            <a:r>
              <a:rPr sz="2400" b="1" spc="-5" dirty="0">
                <a:latin typeface="宋体"/>
                <a:cs typeface="宋体"/>
              </a:rPr>
              <a:t>具体取值称</a:t>
            </a:r>
            <a:r>
              <a:rPr sz="2400" b="1" dirty="0">
                <a:latin typeface="宋体"/>
                <a:cs typeface="宋体"/>
              </a:rPr>
              <a:t>为</a:t>
            </a:r>
            <a:r>
              <a:rPr sz="2400" b="1" dirty="0">
                <a:latin typeface="Arial"/>
                <a:cs typeface="Arial"/>
              </a:rPr>
              <a:t>RC4</a:t>
            </a:r>
            <a:r>
              <a:rPr sz="2400" b="1" dirty="0">
                <a:latin typeface="宋体"/>
                <a:cs typeface="宋体"/>
              </a:rPr>
              <a:t>的一个状态</a:t>
            </a:r>
            <a:r>
              <a:rPr sz="2400" b="1" spc="-5" dirty="0">
                <a:latin typeface="宋体"/>
                <a:cs typeface="宋体"/>
              </a:rPr>
              <a:t>：</a:t>
            </a:r>
            <a:r>
              <a:rPr sz="2400" b="1" spc="-5" dirty="0">
                <a:latin typeface="Arial"/>
                <a:cs typeface="Arial"/>
              </a:rPr>
              <a:t>T=(S</a:t>
            </a:r>
            <a:r>
              <a:rPr sz="2400" b="1" spc="-7" baseline="-20833" dirty="0">
                <a:latin typeface="Arial"/>
                <a:cs typeface="Arial"/>
              </a:rPr>
              <a:t>0</a:t>
            </a:r>
            <a:r>
              <a:rPr sz="2400" b="1" spc="-5" dirty="0">
                <a:latin typeface="Arial"/>
                <a:cs typeface="Arial"/>
              </a:rPr>
              <a:t>,S</a:t>
            </a:r>
            <a:r>
              <a:rPr sz="2400" b="1" spc="-7" baseline="-20833" dirty="0">
                <a:latin typeface="Arial"/>
                <a:cs typeface="Arial"/>
              </a:rPr>
              <a:t>1</a:t>
            </a:r>
            <a:r>
              <a:rPr sz="2400" b="1" spc="-5" dirty="0">
                <a:latin typeface="Arial"/>
                <a:cs typeface="Arial"/>
              </a:rPr>
              <a:t>,…,S</a:t>
            </a:r>
            <a:r>
              <a:rPr sz="2400" b="1" spc="-7" baseline="-20833" dirty="0">
                <a:latin typeface="Arial"/>
                <a:cs typeface="Arial"/>
              </a:rPr>
              <a:t>255</a:t>
            </a:r>
            <a:r>
              <a:rPr sz="2400" b="1" spc="-5" dirty="0">
                <a:latin typeface="Arial"/>
                <a:cs typeface="Arial"/>
              </a:rPr>
              <a:t>,i,j)</a:t>
            </a:r>
            <a:r>
              <a:rPr sz="2400" b="1" spc="-5" dirty="0">
                <a:latin typeface="宋体"/>
                <a:cs typeface="宋体"/>
              </a:rPr>
              <a:t>。对 状态</a:t>
            </a:r>
            <a:r>
              <a:rPr sz="2400" b="1" spc="-5" dirty="0">
                <a:latin typeface="Arial"/>
                <a:cs typeface="Arial"/>
              </a:rPr>
              <a:t>T</a:t>
            </a:r>
            <a:r>
              <a:rPr sz="2400" b="1" dirty="0">
                <a:latin typeface="宋体"/>
                <a:cs typeface="宋体"/>
              </a:rPr>
              <a:t>进行非线性变化，产生出新的状态，并输出密钥序</a:t>
            </a:r>
            <a:endParaRPr sz="2400" dirty="0">
              <a:latin typeface="宋体"/>
              <a:cs typeface="宋体"/>
            </a:endParaRPr>
          </a:p>
          <a:p>
            <a:pPr marL="12700" marR="5080">
              <a:lnSpc>
                <a:spcPct val="120000"/>
              </a:lnSpc>
            </a:pPr>
            <a:r>
              <a:rPr sz="2400" b="1" dirty="0">
                <a:latin typeface="宋体"/>
                <a:cs typeface="宋体"/>
              </a:rPr>
              <a:t>列中的一个字节</a:t>
            </a:r>
            <a:r>
              <a:rPr sz="2400" b="1" dirty="0">
                <a:latin typeface="Arial"/>
                <a:cs typeface="Arial"/>
              </a:rPr>
              <a:t>k</a:t>
            </a:r>
            <a:r>
              <a:rPr sz="2400" b="1" dirty="0">
                <a:latin typeface="宋体"/>
                <a:cs typeface="宋体"/>
              </a:rPr>
              <a:t>。大约有</a:t>
            </a:r>
            <a:r>
              <a:rPr sz="2400" b="1" spc="-5" dirty="0">
                <a:latin typeface="Arial"/>
                <a:cs typeface="Arial"/>
              </a:rPr>
              <a:t>2</a:t>
            </a:r>
            <a:r>
              <a:rPr sz="2400" b="1" spc="-7" baseline="24305" dirty="0">
                <a:latin typeface="Arial"/>
                <a:cs typeface="Arial"/>
              </a:rPr>
              <a:t>1700</a:t>
            </a:r>
            <a:r>
              <a:rPr sz="2400" b="1" spc="-5" dirty="0">
                <a:latin typeface="宋体"/>
                <a:cs typeface="宋体"/>
              </a:rPr>
              <a:t>（</a:t>
            </a:r>
            <a:r>
              <a:rPr sz="2400" b="1" spc="-5" dirty="0">
                <a:latin typeface="Arial"/>
                <a:cs typeface="Arial"/>
              </a:rPr>
              <a:t>256!*256</a:t>
            </a:r>
            <a:r>
              <a:rPr sz="2400" b="1" spc="-7" baseline="24305" dirty="0">
                <a:latin typeface="Arial"/>
                <a:cs typeface="Arial"/>
              </a:rPr>
              <a:t>2</a:t>
            </a:r>
            <a:r>
              <a:rPr sz="2400" b="1" spc="-5" dirty="0">
                <a:latin typeface="宋体"/>
                <a:cs typeface="宋体"/>
              </a:rPr>
              <a:t>）</a:t>
            </a:r>
            <a:r>
              <a:rPr sz="2400" b="1" dirty="0">
                <a:latin typeface="宋体"/>
                <a:cs typeface="宋体"/>
              </a:rPr>
              <a:t>中可能状态，  </a:t>
            </a:r>
            <a:r>
              <a:rPr sz="2400" b="1" spc="-5" dirty="0">
                <a:latin typeface="宋体"/>
                <a:cs typeface="宋体"/>
              </a:rPr>
              <a:t>一个巨大的数字。</a:t>
            </a:r>
            <a:endParaRPr sz="2400" dirty="0">
              <a:latin typeface="宋体"/>
              <a:cs typeface="宋体"/>
            </a:endParaRPr>
          </a:p>
          <a:p>
            <a:pPr marL="12700" marR="280670">
              <a:lnSpc>
                <a:spcPct val="120000"/>
              </a:lnSpc>
              <a:spcBef>
                <a:spcPts val="580"/>
              </a:spcBef>
            </a:pPr>
            <a:r>
              <a:rPr sz="2400" b="1" spc="-5" dirty="0">
                <a:latin typeface="宋体"/>
                <a:cs typeface="宋体"/>
              </a:rPr>
              <a:t>用大的数据</a:t>
            </a:r>
            <a:r>
              <a:rPr sz="2400" b="1" dirty="0">
                <a:latin typeface="宋体"/>
                <a:cs typeface="宋体"/>
              </a:rPr>
              <a:t>表</a:t>
            </a:r>
            <a:r>
              <a:rPr sz="2400" b="1" dirty="0">
                <a:latin typeface="Arial"/>
                <a:cs typeface="Arial"/>
              </a:rPr>
              <a:t>S</a:t>
            </a:r>
            <a:r>
              <a:rPr sz="2400" b="1" dirty="0">
                <a:latin typeface="宋体"/>
                <a:cs typeface="宋体"/>
              </a:rPr>
              <a:t>和字长来实现</a:t>
            </a:r>
            <a:r>
              <a:rPr lang="en-US" sz="2400" b="1" spc="-5" dirty="0">
                <a:latin typeface="Arial"/>
                <a:cs typeface="Arial"/>
              </a:rPr>
              <a:t>RC4</a:t>
            </a:r>
            <a:r>
              <a:rPr sz="2400" b="1" dirty="0">
                <a:latin typeface="宋体"/>
                <a:cs typeface="宋体"/>
              </a:rPr>
              <a:t>是可能，即定义</a:t>
            </a:r>
            <a:r>
              <a:rPr sz="2400" b="1" spc="-5" dirty="0">
                <a:latin typeface="Arial"/>
                <a:cs typeface="Arial"/>
              </a:rPr>
              <a:t>16- </a:t>
            </a:r>
            <a:r>
              <a:rPr sz="2400" b="1" spc="-5" dirty="0">
                <a:latin typeface="宋体"/>
                <a:cs typeface="宋体"/>
              </a:rPr>
              <a:t>位</a:t>
            </a:r>
            <a:r>
              <a:rPr sz="2400" b="1" spc="-5" dirty="0">
                <a:latin typeface="Arial"/>
                <a:cs typeface="Arial"/>
              </a:rPr>
              <a:t>RC4</a:t>
            </a:r>
            <a:r>
              <a:rPr sz="2400" b="1" spc="-10" dirty="0">
                <a:latin typeface="宋体"/>
                <a:cs typeface="宋体"/>
              </a:rPr>
              <a:t>。</a:t>
            </a:r>
            <a:endParaRPr sz="2400" dirty="0">
              <a:latin typeface="宋体"/>
              <a:cs typeface="宋体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50"/>
              </a:lnSpc>
            </a:pPr>
            <a:fld id="{81D60167-4931-47E6-BA6A-407CBD079E47}" type="slidenum">
              <a:rPr spc="-5" dirty="0"/>
              <a:t>39</a:t>
            </a:fld>
            <a:endParaRPr spc="-5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2579" y="695198"/>
            <a:ext cx="247205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本讲主要内容</a:t>
            </a:r>
          </a:p>
        </p:txBody>
      </p:sp>
      <p:sp>
        <p:nvSpPr>
          <p:cNvPr id="3" name="object 3"/>
          <p:cNvSpPr/>
          <p:nvPr/>
        </p:nvSpPr>
        <p:spPr>
          <a:xfrm>
            <a:off x="1622183" y="2368295"/>
            <a:ext cx="188213" cy="1965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622183" y="3154298"/>
            <a:ext cx="188213" cy="19583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622183" y="4093845"/>
            <a:ext cx="188213" cy="19583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622183" y="5033391"/>
            <a:ext cx="188213" cy="19583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958472" y="2191004"/>
            <a:ext cx="6055227" cy="32013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10" dirty="0">
                <a:latin typeface="宋体"/>
              </a:rPr>
              <a:t>序列密码的介绍</a:t>
            </a:r>
          </a:p>
          <a:p>
            <a:pPr marL="12700" marR="1765300">
              <a:lnSpc>
                <a:spcPct val="220000"/>
              </a:lnSpc>
            </a:pPr>
            <a:r>
              <a:rPr sz="2800" b="1" spc="-10" dirty="0" err="1">
                <a:highlight>
                  <a:srgbClr val="FFFF00"/>
                </a:highlight>
                <a:latin typeface="宋体"/>
              </a:rPr>
              <a:t>线性反馈移位寄存器</a:t>
            </a:r>
            <a:r>
              <a:rPr sz="2800" b="1" spc="-10" dirty="0">
                <a:highlight>
                  <a:srgbClr val="FFFF00"/>
                </a:highlight>
                <a:latin typeface="宋体"/>
              </a:rPr>
              <a:t> </a:t>
            </a:r>
            <a:endParaRPr lang="en-US" altLang="zh-CN" sz="2800" b="1" spc="-10" dirty="0">
              <a:highlight>
                <a:srgbClr val="FFFF00"/>
              </a:highlight>
              <a:latin typeface="宋体"/>
            </a:endParaRPr>
          </a:p>
          <a:p>
            <a:pPr marL="12700" marR="1765300">
              <a:lnSpc>
                <a:spcPct val="220000"/>
              </a:lnSpc>
            </a:pPr>
            <a:r>
              <a:rPr sz="2800" b="1" spc="-10" dirty="0" err="1">
                <a:latin typeface="宋体"/>
              </a:rPr>
              <a:t>非线性序列</a:t>
            </a:r>
            <a:endParaRPr sz="2800" b="1" spc="-10" dirty="0">
              <a:latin typeface="宋体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800" b="1" spc="-10" dirty="0">
              <a:latin typeface="宋体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800" b="1" spc="-10" dirty="0" err="1">
                <a:latin typeface="宋体"/>
              </a:rPr>
              <a:t>序列密码的算法举例</a:t>
            </a:r>
            <a:r>
              <a:rPr sz="2800" b="1" spc="-10" dirty="0">
                <a:latin typeface="宋体"/>
              </a:rPr>
              <a:t>(</a:t>
            </a:r>
            <a:r>
              <a:rPr sz="2800" b="1" spc="-5" dirty="0">
                <a:latin typeface="Arial"/>
                <a:cs typeface="Arial"/>
              </a:rPr>
              <a:t>RC4</a:t>
            </a:r>
            <a:r>
              <a:rPr lang="zh-CN" altLang="en-US" sz="2800" b="1" spc="-5" dirty="0">
                <a:latin typeface="Arial"/>
                <a:cs typeface="Arial"/>
              </a:rPr>
              <a:t>、</a:t>
            </a:r>
            <a:r>
              <a:rPr lang="en-US" altLang="zh-CN" sz="2800" b="1" spc="-5" dirty="0">
                <a:latin typeface="Arial"/>
                <a:cs typeface="Arial"/>
              </a:rPr>
              <a:t> A5</a:t>
            </a:r>
            <a:r>
              <a:rPr sz="2800" b="1" spc="-5" dirty="0">
                <a:latin typeface="Arial"/>
                <a:cs typeface="Arial"/>
              </a:rPr>
              <a:t>)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 spc="-5" dirty="0"/>
              <a:t>4</a:t>
            </a:fld>
            <a:endParaRPr spc="-5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2579" y="694436"/>
            <a:ext cx="165671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举例说明</a:t>
            </a:r>
          </a:p>
        </p:txBody>
      </p:sp>
      <p:sp>
        <p:nvSpPr>
          <p:cNvPr id="3" name="object 3"/>
          <p:cNvSpPr/>
          <p:nvPr/>
        </p:nvSpPr>
        <p:spPr>
          <a:xfrm>
            <a:off x="3565283" y="2956560"/>
            <a:ext cx="4516120" cy="654050"/>
          </a:xfrm>
          <a:custGeom>
            <a:avLst/>
            <a:gdLst/>
            <a:ahLst/>
            <a:cxnLst/>
            <a:rect l="l" t="t" r="r" b="b"/>
            <a:pathLst>
              <a:path w="4516120" h="654050">
                <a:moveTo>
                  <a:pt x="0" y="0"/>
                </a:moveTo>
                <a:lnTo>
                  <a:pt x="0" y="653796"/>
                </a:lnTo>
                <a:lnTo>
                  <a:pt x="4515611" y="653796"/>
                </a:lnTo>
                <a:lnTo>
                  <a:pt x="4515611" y="0"/>
                </a:lnTo>
                <a:lnTo>
                  <a:pt x="0" y="0"/>
                </a:lnTo>
                <a:close/>
              </a:path>
            </a:pathLst>
          </a:custGeom>
          <a:solidFill>
            <a:srgbClr val="E8EE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565283" y="2956560"/>
            <a:ext cx="4516120" cy="654050"/>
          </a:xfrm>
          <a:custGeom>
            <a:avLst/>
            <a:gdLst/>
            <a:ahLst/>
            <a:cxnLst/>
            <a:rect l="l" t="t" r="r" b="b"/>
            <a:pathLst>
              <a:path w="4516120" h="654050">
                <a:moveTo>
                  <a:pt x="0" y="0"/>
                </a:moveTo>
                <a:lnTo>
                  <a:pt x="0" y="653796"/>
                </a:lnTo>
                <a:lnTo>
                  <a:pt x="4515612" y="653796"/>
                </a:lnTo>
                <a:lnTo>
                  <a:pt x="4515612" y="0"/>
                </a:lnTo>
                <a:lnTo>
                  <a:pt x="0" y="0"/>
                </a:lnTo>
                <a:close/>
              </a:path>
            </a:pathLst>
          </a:custGeom>
          <a:ln w="47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129925" y="2956560"/>
            <a:ext cx="0" cy="654050"/>
          </a:xfrm>
          <a:custGeom>
            <a:avLst/>
            <a:gdLst/>
            <a:ahLst/>
            <a:cxnLst/>
            <a:rect l="l" t="t" r="r" b="b"/>
            <a:pathLst>
              <a:path h="654050">
                <a:moveTo>
                  <a:pt x="0" y="0"/>
                </a:moveTo>
                <a:lnTo>
                  <a:pt x="0" y="653796"/>
                </a:lnTo>
              </a:path>
            </a:pathLst>
          </a:custGeom>
          <a:ln w="47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694567" y="2956560"/>
            <a:ext cx="0" cy="654050"/>
          </a:xfrm>
          <a:custGeom>
            <a:avLst/>
            <a:gdLst/>
            <a:ahLst/>
            <a:cxnLst/>
            <a:rect l="l" t="t" r="r" b="b"/>
            <a:pathLst>
              <a:path h="654050">
                <a:moveTo>
                  <a:pt x="0" y="0"/>
                </a:moveTo>
                <a:lnTo>
                  <a:pt x="0" y="653796"/>
                </a:lnTo>
              </a:path>
            </a:pathLst>
          </a:custGeom>
          <a:ln w="47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258447" y="2956560"/>
            <a:ext cx="0" cy="654050"/>
          </a:xfrm>
          <a:custGeom>
            <a:avLst/>
            <a:gdLst/>
            <a:ahLst/>
            <a:cxnLst/>
            <a:rect l="l" t="t" r="r" b="b"/>
            <a:pathLst>
              <a:path h="654050">
                <a:moveTo>
                  <a:pt x="0" y="0"/>
                </a:moveTo>
                <a:lnTo>
                  <a:pt x="0" y="653796"/>
                </a:lnTo>
              </a:path>
            </a:pathLst>
          </a:custGeom>
          <a:ln w="47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823089" y="2956560"/>
            <a:ext cx="0" cy="654050"/>
          </a:xfrm>
          <a:custGeom>
            <a:avLst/>
            <a:gdLst/>
            <a:ahLst/>
            <a:cxnLst/>
            <a:rect l="l" t="t" r="r" b="b"/>
            <a:pathLst>
              <a:path h="654050">
                <a:moveTo>
                  <a:pt x="0" y="0"/>
                </a:moveTo>
                <a:lnTo>
                  <a:pt x="0" y="653796"/>
                </a:lnTo>
              </a:path>
            </a:pathLst>
          </a:custGeom>
          <a:ln w="47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387731" y="2956560"/>
            <a:ext cx="0" cy="654050"/>
          </a:xfrm>
          <a:custGeom>
            <a:avLst/>
            <a:gdLst/>
            <a:ahLst/>
            <a:cxnLst/>
            <a:rect l="l" t="t" r="r" b="b"/>
            <a:pathLst>
              <a:path h="654050">
                <a:moveTo>
                  <a:pt x="0" y="0"/>
                </a:moveTo>
                <a:lnTo>
                  <a:pt x="0" y="653796"/>
                </a:lnTo>
              </a:path>
            </a:pathLst>
          </a:custGeom>
          <a:ln w="47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951611" y="2956560"/>
            <a:ext cx="0" cy="654050"/>
          </a:xfrm>
          <a:custGeom>
            <a:avLst/>
            <a:gdLst/>
            <a:ahLst/>
            <a:cxnLst/>
            <a:rect l="l" t="t" r="r" b="b"/>
            <a:pathLst>
              <a:path h="654050">
                <a:moveTo>
                  <a:pt x="0" y="0"/>
                </a:moveTo>
                <a:lnTo>
                  <a:pt x="0" y="653796"/>
                </a:lnTo>
              </a:path>
            </a:pathLst>
          </a:custGeom>
          <a:ln w="47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516253" y="2956560"/>
            <a:ext cx="0" cy="654050"/>
          </a:xfrm>
          <a:custGeom>
            <a:avLst/>
            <a:gdLst/>
            <a:ahLst/>
            <a:cxnLst/>
            <a:rect l="l" t="t" r="r" b="b"/>
            <a:pathLst>
              <a:path h="654050">
                <a:moveTo>
                  <a:pt x="0" y="0"/>
                </a:moveTo>
                <a:lnTo>
                  <a:pt x="0" y="653796"/>
                </a:lnTo>
              </a:path>
            </a:pathLst>
          </a:custGeom>
          <a:ln w="47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771023" y="3127248"/>
            <a:ext cx="153670" cy="285750"/>
          </a:xfrm>
          <a:custGeom>
            <a:avLst/>
            <a:gdLst/>
            <a:ahLst/>
            <a:cxnLst/>
            <a:rect l="l" t="t" r="r" b="b"/>
            <a:pathLst>
              <a:path w="153670" h="285750">
                <a:moveTo>
                  <a:pt x="153162" y="140207"/>
                </a:moveTo>
                <a:lnTo>
                  <a:pt x="146399" y="79247"/>
                </a:lnTo>
                <a:lnTo>
                  <a:pt x="126492" y="32003"/>
                </a:lnTo>
                <a:lnTo>
                  <a:pt x="90380" y="2000"/>
                </a:lnTo>
                <a:lnTo>
                  <a:pt x="76961" y="0"/>
                </a:lnTo>
                <a:lnTo>
                  <a:pt x="68853" y="845"/>
                </a:lnTo>
                <a:lnTo>
                  <a:pt x="35230" y="22538"/>
                </a:lnTo>
                <a:lnTo>
                  <a:pt x="12191" y="64007"/>
                </a:lnTo>
                <a:lnTo>
                  <a:pt x="726" y="122086"/>
                </a:lnTo>
                <a:lnTo>
                  <a:pt x="0" y="144779"/>
                </a:lnTo>
                <a:lnTo>
                  <a:pt x="1154" y="171223"/>
                </a:lnTo>
                <a:lnTo>
                  <a:pt x="10608" y="218396"/>
                </a:lnTo>
                <a:lnTo>
                  <a:pt x="31075" y="259389"/>
                </a:lnTo>
                <a:lnTo>
                  <a:pt x="34290" y="262903"/>
                </a:lnTo>
                <a:lnTo>
                  <a:pt x="34290" y="150113"/>
                </a:lnTo>
                <a:lnTo>
                  <a:pt x="34575" y="132385"/>
                </a:lnTo>
                <a:lnTo>
                  <a:pt x="38861" y="78485"/>
                </a:lnTo>
                <a:lnTo>
                  <a:pt x="49899" y="35623"/>
                </a:lnTo>
                <a:lnTo>
                  <a:pt x="69341" y="13715"/>
                </a:lnTo>
                <a:lnTo>
                  <a:pt x="84141" y="13836"/>
                </a:lnTo>
                <a:lnTo>
                  <a:pt x="110489" y="53339"/>
                </a:lnTo>
                <a:lnTo>
                  <a:pt x="118419" y="109275"/>
                </a:lnTo>
                <a:lnTo>
                  <a:pt x="118872" y="131825"/>
                </a:lnTo>
                <a:lnTo>
                  <a:pt x="118872" y="262921"/>
                </a:lnTo>
                <a:lnTo>
                  <a:pt x="119979" y="261818"/>
                </a:lnTo>
                <a:lnTo>
                  <a:pt x="141732" y="221741"/>
                </a:lnTo>
                <a:lnTo>
                  <a:pt x="152447" y="163341"/>
                </a:lnTo>
                <a:lnTo>
                  <a:pt x="153162" y="140207"/>
                </a:lnTo>
                <a:close/>
              </a:path>
              <a:path w="153670" h="285750">
                <a:moveTo>
                  <a:pt x="118872" y="262921"/>
                </a:moveTo>
                <a:lnTo>
                  <a:pt x="118872" y="131825"/>
                </a:lnTo>
                <a:lnTo>
                  <a:pt x="118431" y="161543"/>
                </a:lnTo>
                <a:lnTo>
                  <a:pt x="117062" y="187832"/>
                </a:lnTo>
                <a:lnTo>
                  <a:pt x="111252" y="230123"/>
                </a:lnTo>
                <a:lnTo>
                  <a:pt x="89154" y="269747"/>
                </a:lnTo>
                <a:lnTo>
                  <a:pt x="82296" y="272795"/>
                </a:lnTo>
                <a:lnTo>
                  <a:pt x="76200" y="272795"/>
                </a:lnTo>
                <a:lnTo>
                  <a:pt x="46482" y="242315"/>
                </a:lnTo>
                <a:lnTo>
                  <a:pt x="37242" y="201358"/>
                </a:lnTo>
                <a:lnTo>
                  <a:pt x="34290" y="150113"/>
                </a:lnTo>
                <a:lnTo>
                  <a:pt x="34290" y="262903"/>
                </a:lnTo>
                <a:lnTo>
                  <a:pt x="44386" y="273938"/>
                </a:lnTo>
                <a:lnTo>
                  <a:pt x="59126" y="282773"/>
                </a:lnTo>
                <a:lnTo>
                  <a:pt x="75438" y="285749"/>
                </a:lnTo>
                <a:lnTo>
                  <a:pt x="84141" y="284761"/>
                </a:lnTo>
                <a:lnTo>
                  <a:pt x="93059" y="281844"/>
                </a:lnTo>
                <a:lnTo>
                  <a:pt x="102119" y="277070"/>
                </a:lnTo>
                <a:lnTo>
                  <a:pt x="111252" y="270509"/>
                </a:lnTo>
                <a:lnTo>
                  <a:pt x="118872" y="26292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364621" y="3127248"/>
            <a:ext cx="93345" cy="280670"/>
          </a:xfrm>
          <a:custGeom>
            <a:avLst/>
            <a:gdLst/>
            <a:ahLst/>
            <a:cxnLst/>
            <a:rect l="l" t="t" r="r" b="b"/>
            <a:pathLst>
              <a:path w="93345" h="280670">
                <a:moveTo>
                  <a:pt x="92964" y="280415"/>
                </a:moveTo>
                <a:lnTo>
                  <a:pt x="92964" y="272795"/>
                </a:lnTo>
                <a:lnTo>
                  <a:pt x="82296" y="272795"/>
                </a:lnTo>
                <a:lnTo>
                  <a:pt x="75438" y="272033"/>
                </a:lnTo>
                <a:lnTo>
                  <a:pt x="63246" y="232409"/>
                </a:lnTo>
                <a:lnTo>
                  <a:pt x="63246" y="0"/>
                </a:lnTo>
                <a:lnTo>
                  <a:pt x="57150" y="0"/>
                </a:lnTo>
                <a:lnTo>
                  <a:pt x="0" y="32765"/>
                </a:lnTo>
                <a:lnTo>
                  <a:pt x="2286" y="38861"/>
                </a:lnTo>
                <a:lnTo>
                  <a:pt x="9906" y="35051"/>
                </a:lnTo>
                <a:lnTo>
                  <a:pt x="16002" y="32765"/>
                </a:lnTo>
                <a:lnTo>
                  <a:pt x="23622" y="32765"/>
                </a:lnTo>
                <a:lnTo>
                  <a:pt x="25908" y="33527"/>
                </a:lnTo>
                <a:lnTo>
                  <a:pt x="34290" y="280415"/>
                </a:lnTo>
                <a:lnTo>
                  <a:pt x="92964" y="280415"/>
                </a:lnTo>
                <a:close/>
              </a:path>
              <a:path w="93345" h="280670">
                <a:moveTo>
                  <a:pt x="34290" y="280415"/>
                </a:moveTo>
                <a:lnTo>
                  <a:pt x="34290" y="232409"/>
                </a:lnTo>
                <a:lnTo>
                  <a:pt x="34159" y="243268"/>
                </a:lnTo>
                <a:lnTo>
                  <a:pt x="33813" y="251840"/>
                </a:lnTo>
                <a:lnTo>
                  <a:pt x="3810" y="272795"/>
                </a:lnTo>
                <a:lnTo>
                  <a:pt x="3810" y="280415"/>
                </a:lnTo>
                <a:lnTo>
                  <a:pt x="34290" y="2804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894211" y="3127248"/>
            <a:ext cx="157480" cy="280670"/>
          </a:xfrm>
          <a:custGeom>
            <a:avLst/>
            <a:gdLst/>
            <a:ahLst/>
            <a:cxnLst/>
            <a:rect l="l" t="t" r="r" b="b"/>
            <a:pathLst>
              <a:path w="157479" h="280670">
                <a:moveTo>
                  <a:pt x="112014" y="155386"/>
                </a:moveTo>
                <a:lnTo>
                  <a:pt x="112014" y="90677"/>
                </a:lnTo>
                <a:lnTo>
                  <a:pt x="110442" y="108251"/>
                </a:lnTo>
                <a:lnTo>
                  <a:pt x="105727" y="126682"/>
                </a:lnTo>
                <a:lnTo>
                  <a:pt x="86868" y="166115"/>
                </a:lnTo>
                <a:lnTo>
                  <a:pt x="52578" y="213740"/>
                </a:lnTo>
                <a:lnTo>
                  <a:pt x="0" y="272795"/>
                </a:lnTo>
                <a:lnTo>
                  <a:pt x="0" y="280416"/>
                </a:lnTo>
                <a:lnTo>
                  <a:pt x="37338" y="280416"/>
                </a:lnTo>
                <a:lnTo>
                  <a:pt x="37338" y="249936"/>
                </a:lnTo>
                <a:lnTo>
                  <a:pt x="44946" y="241506"/>
                </a:lnTo>
                <a:lnTo>
                  <a:pt x="56483" y="227647"/>
                </a:lnTo>
                <a:lnTo>
                  <a:pt x="92202" y="183641"/>
                </a:lnTo>
                <a:lnTo>
                  <a:pt x="105501" y="165520"/>
                </a:lnTo>
                <a:lnTo>
                  <a:pt x="112014" y="155386"/>
                </a:lnTo>
                <a:close/>
              </a:path>
              <a:path w="157479" h="280670">
                <a:moveTo>
                  <a:pt x="142494" y="72389"/>
                </a:moveTo>
                <a:lnTo>
                  <a:pt x="131242" y="32635"/>
                </a:lnTo>
                <a:lnTo>
                  <a:pt x="100965" y="5524"/>
                </a:lnTo>
                <a:lnTo>
                  <a:pt x="74676" y="0"/>
                </a:lnTo>
                <a:lnTo>
                  <a:pt x="61650" y="1273"/>
                </a:lnTo>
                <a:lnTo>
                  <a:pt x="21431" y="31111"/>
                </a:lnTo>
                <a:lnTo>
                  <a:pt x="6858" y="77723"/>
                </a:lnTo>
                <a:lnTo>
                  <a:pt x="13716" y="77723"/>
                </a:lnTo>
                <a:lnTo>
                  <a:pt x="17145" y="66996"/>
                </a:lnTo>
                <a:lnTo>
                  <a:pt x="21717" y="57626"/>
                </a:lnTo>
                <a:lnTo>
                  <a:pt x="57114" y="31956"/>
                </a:lnTo>
                <a:lnTo>
                  <a:pt x="65532" y="31241"/>
                </a:lnTo>
                <a:lnTo>
                  <a:pt x="74830" y="32254"/>
                </a:lnTo>
                <a:lnTo>
                  <a:pt x="104298" y="57030"/>
                </a:lnTo>
                <a:lnTo>
                  <a:pt x="112014" y="90677"/>
                </a:lnTo>
                <a:lnTo>
                  <a:pt x="112014" y="155386"/>
                </a:lnTo>
                <a:lnTo>
                  <a:pt x="116871" y="147827"/>
                </a:lnTo>
                <a:lnTo>
                  <a:pt x="137671" y="103572"/>
                </a:lnTo>
                <a:lnTo>
                  <a:pt x="141934" y="82688"/>
                </a:lnTo>
                <a:lnTo>
                  <a:pt x="142494" y="72389"/>
                </a:lnTo>
                <a:close/>
              </a:path>
              <a:path w="157479" h="280670">
                <a:moveTo>
                  <a:pt x="156972" y="227837"/>
                </a:moveTo>
                <a:lnTo>
                  <a:pt x="150114" y="227837"/>
                </a:lnTo>
                <a:lnTo>
                  <a:pt x="147066" y="233933"/>
                </a:lnTo>
                <a:lnTo>
                  <a:pt x="144018" y="238505"/>
                </a:lnTo>
                <a:lnTo>
                  <a:pt x="139446" y="241553"/>
                </a:lnTo>
                <a:lnTo>
                  <a:pt x="135636" y="245363"/>
                </a:lnTo>
                <a:lnTo>
                  <a:pt x="131064" y="247649"/>
                </a:lnTo>
                <a:lnTo>
                  <a:pt x="37338" y="249936"/>
                </a:lnTo>
                <a:lnTo>
                  <a:pt x="37338" y="280416"/>
                </a:lnTo>
                <a:lnTo>
                  <a:pt x="140208" y="280416"/>
                </a:lnTo>
                <a:lnTo>
                  <a:pt x="156972" y="2278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465711" y="3127248"/>
            <a:ext cx="135255" cy="285750"/>
          </a:xfrm>
          <a:custGeom>
            <a:avLst/>
            <a:gdLst/>
            <a:ahLst/>
            <a:cxnLst/>
            <a:rect l="l" t="t" r="r" b="b"/>
            <a:pathLst>
              <a:path w="135254" h="285750">
                <a:moveTo>
                  <a:pt x="108966" y="257936"/>
                </a:moveTo>
                <a:lnTo>
                  <a:pt x="108966" y="214122"/>
                </a:lnTo>
                <a:lnTo>
                  <a:pt x="108120" y="224563"/>
                </a:lnTo>
                <a:lnTo>
                  <a:pt x="105632" y="234219"/>
                </a:lnTo>
                <a:lnTo>
                  <a:pt x="73187" y="266461"/>
                </a:lnTo>
                <a:lnTo>
                  <a:pt x="54864" y="267462"/>
                </a:lnTo>
                <a:lnTo>
                  <a:pt x="51054" y="265938"/>
                </a:lnTo>
                <a:lnTo>
                  <a:pt x="43434" y="262128"/>
                </a:lnTo>
                <a:lnTo>
                  <a:pt x="36576" y="258318"/>
                </a:lnTo>
                <a:lnTo>
                  <a:pt x="28956" y="253746"/>
                </a:lnTo>
                <a:lnTo>
                  <a:pt x="19812" y="249174"/>
                </a:lnTo>
                <a:lnTo>
                  <a:pt x="9906" y="249174"/>
                </a:lnTo>
                <a:lnTo>
                  <a:pt x="6858" y="250698"/>
                </a:lnTo>
                <a:lnTo>
                  <a:pt x="1524" y="256032"/>
                </a:lnTo>
                <a:lnTo>
                  <a:pt x="0" y="259842"/>
                </a:lnTo>
                <a:lnTo>
                  <a:pt x="0" y="268986"/>
                </a:lnTo>
                <a:lnTo>
                  <a:pt x="39624" y="285690"/>
                </a:lnTo>
                <a:lnTo>
                  <a:pt x="41719" y="285696"/>
                </a:lnTo>
                <a:lnTo>
                  <a:pt x="63841" y="283606"/>
                </a:lnTo>
                <a:lnTo>
                  <a:pt x="83820" y="277177"/>
                </a:lnTo>
                <a:lnTo>
                  <a:pt x="100941" y="266461"/>
                </a:lnTo>
                <a:lnTo>
                  <a:pt x="108966" y="257936"/>
                </a:lnTo>
                <a:close/>
              </a:path>
              <a:path w="135254" h="285750">
                <a:moveTo>
                  <a:pt x="122682" y="55626"/>
                </a:moveTo>
                <a:lnTo>
                  <a:pt x="102965" y="12215"/>
                </a:lnTo>
                <a:lnTo>
                  <a:pt x="67818" y="0"/>
                </a:lnTo>
                <a:lnTo>
                  <a:pt x="56816" y="988"/>
                </a:lnTo>
                <a:lnTo>
                  <a:pt x="21705" y="23514"/>
                </a:lnTo>
                <a:lnTo>
                  <a:pt x="3810" y="57912"/>
                </a:lnTo>
                <a:lnTo>
                  <a:pt x="9144" y="60960"/>
                </a:lnTo>
                <a:lnTo>
                  <a:pt x="18859" y="46398"/>
                </a:lnTo>
                <a:lnTo>
                  <a:pt x="29718" y="35909"/>
                </a:lnTo>
                <a:lnTo>
                  <a:pt x="41719" y="29563"/>
                </a:lnTo>
                <a:lnTo>
                  <a:pt x="54864" y="27432"/>
                </a:lnTo>
                <a:lnTo>
                  <a:pt x="62698" y="28277"/>
                </a:lnTo>
                <a:lnTo>
                  <a:pt x="90963" y="55149"/>
                </a:lnTo>
                <a:lnTo>
                  <a:pt x="93726" y="73914"/>
                </a:lnTo>
                <a:lnTo>
                  <a:pt x="93726" y="114655"/>
                </a:lnTo>
                <a:lnTo>
                  <a:pt x="104679" y="102238"/>
                </a:lnTo>
                <a:lnTo>
                  <a:pt x="114681" y="86582"/>
                </a:lnTo>
                <a:lnTo>
                  <a:pt x="120681" y="71068"/>
                </a:lnTo>
                <a:lnTo>
                  <a:pt x="122682" y="55626"/>
                </a:lnTo>
                <a:close/>
              </a:path>
              <a:path w="135254" h="285750">
                <a:moveTo>
                  <a:pt x="93726" y="114655"/>
                </a:moveTo>
                <a:lnTo>
                  <a:pt x="93726" y="73914"/>
                </a:lnTo>
                <a:lnTo>
                  <a:pt x="93416" y="81772"/>
                </a:lnTo>
                <a:lnTo>
                  <a:pt x="92392" y="89344"/>
                </a:lnTo>
                <a:lnTo>
                  <a:pt x="67818" y="126492"/>
                </a:lnTo>
                <a:lnTo>
                  <a:pt x="39624" y="137922"/>
                </a:lnTo>
                <a:lnTo>
                  <a:pt x="39624" y="144018"/>
                </a:lnTo>
                <a:lnTo>
                  <a:pt x="80772" y="155448"/>
                </a:lnTo>
                <a:lnTo>
                  <a:pt x="90678" y="163068"/>
                </a:lnTo>
                <a:lnTo>
                  <a:pt x="90678" y="118110"/>
                </a:lnTo>
                <a:lnTo>
                  <a:pt x="93726" y="114655"/>
                </a:lnTo>
                <a:close/>
              </a:path>
              <a:path w="135254" h="285750">
                <a:moveTo>
                  <a:pt x="134874" y="189738"/>
                </a:moveTo>
                <a:lnTo>
                  <a:pt x="123444" y="146304"/>
                </a:lnTo>
                <a:lnTo>
                  <a:pt x="90678" y="118110"/>
                </a:lnTo>
                <a:lnTo>
                  <a:pt x="90678" y="163068"/>
                </a:lnTo>
                <a:lnTo>
                  <a:pt x="93023" y="165428"/>
                </a:lnTo>
                <a:lnTo>
                  <a:pt x="96012" y="169164"/>
                </a:lnTo>
                <a:lnTo>
                  <a:pt x="108549" y="206132"/>
                </a:lnTo>
                <a:lnTo>
                  <a:pt x="108966" y="257936"/>
                </a:lnTo>
                <a:lnTo>
                  <a:pt x="115062" y="251460"/>
                </a:lnTo>
                <a:lnTo>
                  <a:pt x="123622" y="237744"/>
                </a:lnTo>
                <a:lnTo>
                  <a:pt x="129825" y="222885"/>
                </a:lnTo>
                <a:lnTo>
                  <a:pt x="133600" y="206883"/>
                </a:lnTo>
                <a:lnTo>
                  <a:pt x="134874" y="18973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021209" y="3127248"/>
            <a:ext cx="161290" cy="280670"/>
          </a:xfrm>
          <a:custGeom>
            <a:avLst/>
            <a:gdLst/>
            <a:ahLst/>
            <a:cxnLst/>
            <a:rect l="l" t="t" r="r" b="b"/>
            <a:pathLst>
              <a:path w="161289" h="280670">
                <a:moveTo>
                  <a:pt x="128778" y="280416"/>
                </a:moveTo>
                <a:lnTo>
                  <a:pt x="128778" y="0"/>
                </a:lnTo>
                <a:lnTo>
                  <a:pt x="109728" y="0"/>
                </a:lnTo>
                <a:lnTo>
                  <a:pt x="0" y="182118"/>
                </a:lnTo>
                <a:lnTo>
                  <a:pt x="0" y="208026"/>
                </a:lnTo>
                <a:lnTo>
                  <a:pt x="16764" y="208026"/>
                </a:lnTo>
                <a:lnTo>
                  <a:pt x="16764" y="179070"/>
                </a:lnTo>
                <a:lnTo>
                  <a:pt x="100584" y="42672"/>
                </a:lnTo>
                <a:lnTo>
                  <a:pt x="100584" y="280416"/>
                </a:lnTo>
                <a:lnTo>
                  <a:pt x="128778" y="280416"/>
                </a:lnTo>
                <a:close/>
              </a:path>
              <a:path w="161289" h="280670">
                <a:moveTo>
                  <a:pt x="100584" y="208026"/>
                </a:moveTo>
                <a:lnTo>
                  <a:pt x="100584" y="179070"/>
                </a:lnTo>
                <a:lnTo>
                  <a:pt x="16764" y="179070"/>
                </a:lnTo>
                <a:lnTo>
                  <a:pt x="16764" y="208026"/>
                </a:lnTo>
                <a:lnTo>
                  <a:pt x="100584" y="208026"/>
                </a:lnTo>
                <a:close/>
              </a:path>
              <a:path w="161289" h="280670">
                <a:moveTo>
                  <a:pt x="160782" y="208026"/>
                </a:moveTo>
                <a:lnTo>
                  <a:pt x="160782" y="179070"/>
                </a:lnTo>
                <a:lnTo>
                  <a:pt x="128778" y="179070"/>
                </a:lnTo>
                <a:lnTo>
                  <a:pt x="128778" y="208026"/>
                </a:lnTo>
                <a:lnTo>
                  <a:pt x="160782" y="20802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597281" y="3133344"/>
            <a:ext cx="138430" cy="280035"/>
          </a:xfrm>
          <a:custGeom>
            <a:avLst/>
            <a:gdLst/>
            <a:ahLst/>
            <a:cxnLst/>
            <a:rect l="l" t="t" r="r" b="b"/>
            <a:pathLst>
              <a:path w="138429" h="280035">
                <a:moveTo>
                  <a:pt x="111252" y="242722"/>
                </a:moveTo>
                <a:lnTo>
                  <a:pt x="111252" y="196596"/>
                </a:lnTo>
                <a:lnTo>
                  <a:pt x="110263" y="209180"/>
                </a:lnTo>
                <a:lnTo>
                  <a:pt x="107346" y="220694"/>
                </a:lnTo>
                <a:lnTo>
                  <a:pt x="79248" y="253841"/>
                </a:lnTo>
                <a:lnTo>
                  <a:pt x="59436" y="258251"/>
                </a:lnTo>
                <a:lnTo>
                  <a:pt x="53340" y="257719"/>
                </a:lnTo>
                <a:lnTo>
                  <a:pt x="46577" y="255841"/>
                </a:lnTo>
                <a:lnTo>
                  <a:pt x="39945" y="252531"/>
                </a:lnTo>
                <a:lnTo>
                  <a:pt x="33528" y="247650"/>
                </a:lnTo>
                <a:lnTo>
                  <a:pt x="28194" y="243840"/>
                </a:lnTo>
                <a:lnTo>
                  <a:pt x="24384" y="240792"/>
                </a:lnTo>
                <a:lnTo>
                  <a:pt x="22098" y="239268"/>
                </a:lnTo>
                <a:lnTo>
                  <a:pt x="19812" y="238506"/>
                </a:lnTo>
                <a:lnTo>
                  <a:pt x="16764" y="237744"/>
                </a:lnTo>
                <a:lnTo>
                  <a:pt x="9906" y="237744"/>
                </a:lnTo>
                <a:lnTo>
                  <a:pt x="6096" y="239268"/>
                </a:lnTo>
                <a:lnTo>
                  <a:pt x="3810" y="242315"/>
                </a:lnTo>
                <a:lnTo>
                  <a:pt x="762" y="245364"/>
                </a:lnTo>
                <a:lnTo>
                  <a:pt x="0" y="248411"/>
                </a:lnTo>
                <a:lnTo>
                  <a:pt x="0" y="259079"/>
                </a:lnTo>
                <a:lnTo>
                  <a:pt x="40386" y="279654"/>
                </a:lnTo>
                <a:lnTo>
                  <a:pt x="51101" y="278939"/>
                </a:lnTo>
                <a:lnTo>
                  <a:pt x="88689" y="263937"/>
                </a:lnTo>
                <a:lnTo>
                  <a:pt x="107442" y="247650"/>
                </a:lnTo>
                <a:lnTo>
                  <a:pt x="111252" y="242722"/>
                </a:lnTo>
                <a:close/>
              </a:path>
              <a:path w="138429" h="280035">
                <a:moveTo>
                  <a:pt x="137922" y="0"/>
                </a:moveTo>
                <a:lnTo>
                  <a:pt x="53340" y="0"/>
                </a:lnTo>
                <a:lnTo>
                  <a:pt x="7620" y="106680"/>
                </a:lnTo>
                <a:lnTo>
                  <a:pt x="23217" y="107811"/>
                </a:lnTo>
                <a:lnTo>
                  <a:pt x="36957" y="110013"/>
                </a:lnTo>
                <a:lnTo>
                  <a:pt x="37338" y="110115"/>
                </a:lnTo>
                <a:lnTo>
                  <a:pt x="37338" y="70866"/>
                </a:lnTo>
                <a:lnTo>
                  <a:pt x="53340" y="34290"/>
                </a:lnTo>
                <a:lnTo>
                  <a:pt x="124206" y="34290"/>
                </a:lnTo>
                <a:lnTo>
                  <a:pt x="137922" y="0"/>
                </a:lnTo>
                <a:close/>
              </a:path>
              <a:path w="138429" h="280035">
                <a:moveTo>
                  <a:pt x="134112" y="176022"/>
                </a:moveTo>
                <a:lnTo>
                  <a:pt x="121253" y="125551"/>
                </a:lnTo>
                <a:lnTo>
                  <a:pt x="79152" y="85058"/>
                </a:lnTo>
                <a:lnTo>
                  <a:pt x="37338" y="70866"/>
                </a:lnTo>
                <a:lnTo>
                  <a:pt x="37338" y="110115"/>
                </a:lnTo>
                <a:lnTo>
                  <a:pt x="48982" y="113216"/>
                </a:lnTo>
                <a:lnTo>
                  <a:pt x="59495" y="117380"/>
                </a:lnTo>
                <a:lnTo>
                  <a:pt x="97536" y="150114"/>
                </a:lnTo>
                <a:lnTo>
                  <a:pt x="111252" y="196596"/>
                </a:lnTo>
                <a:lnTo>
                  <a:pt x="111252" y="242722"/>
                </a:lnTo>
                <a:lnTo>
                  <a:pt x="112883" y="240613"/>
                </a:lnTo>
                <a:lnTo>
                  <a:pt x="129932" y="206347"/>
                </a:lnTo>
                <a:lnTo>
                  <a:pt x="133671" y="186606"/>
                </a:lnTo>
                <a:lnTo>
                  <a:pt x="134112" y="1760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159637" y="3127248"/>
            <a:ext cx="150495" cy="285750"/>
          </a:xfrm>
          <a:custGeom>
            <a:avLst/>
            <a:gdLst/>
            <a:ahLst/>
            <a:cxnLst/>
            <a:rect l="l" t="t" r="r" b="b"/>
            <a:pathLst>
              <a:path w="150495" h="285750">
                <a:moveTo>
                  <a:pt x="144779" y="7620"/>
                </a:moveTo>
                <a:lnTo>
                  <a:pt x="144779" y="0"/>
                </a:lnTo>
                <a:lnTo>
                  <a:pt x="133909" y="58"/>
                </a:lnTo>
                <a:lnTo>
                  <a:pt x="94487" y="9144"/>
                </a:lnTo>
                <a:lnTo>
                  <a:pt x="60948" y="31861"/>
                </a:lnTo>
                <a:lnTo>
                  <a:pt x="28384" y="71437"/>
                </a:lnTo>
                <a:lnTo>
                  <a:pt x="7072" y="119610"/>
                </a:lnTo>
                <a:lnTo>
                  <a:pt x="0" y="172974"/>
                </a:lnTo>
                <a:lnTo>
                  <a:pt x="2012" y="200263"/>
                </a:lnTo>
                <a:lnTo>
                  <a:pt x="8096" y="224980"/>
                </a:lnTo>
                <a:lnTo>
                  <a:pt x="18323" y="247126"/>
                </a:lnTo>
                <a:lnTo>
                  <a:pt x="32765" y="266700"/>
                </a:lnTo>
                <a:lnTo>
                  <a:pt x="32765" y="185928"/>
                </a:lnTo>
                <a:lnTo>
                  <a:pt x="33039" y="177093"/>
                </a:lnTo>
                <a:lnTo>
                  <a:pt x="33813" y="166687"/>
                </a:lnTo>
                <a:lnTo>
                  <a:pt x="35016" y="154852"/>
                </a:lnTo>
                <a:lnTo>
                  <a:pt x="36575" y="141732"/>
                </a:lnTo>
                <a:lnTo>
                  <a:pt x="39623" y="139643"/>
                </a:lnTo>
                <a:lnTo>
                  <a:pt x="39623" y="127254"/>
                </a:lnTo>
                <a:lnTo>
                  <a:pt x="50446" y="89963"/>
                </a:lnTo>
                <a:lnTo>
                  <a:pt x="71794" y="50958"/>
                </a:lnTo>
                <a:lnTo>
                  <a:pt x="100131" y="22848"/>
                </a:lnTo>
                <a:lnTo>
                  <a:pt x="133909" y="9179"/>
                </a:lnTo>
                <a:lnTo>
                  <a:pt x="144779" y="7620"/>
                </a:lnTo>
                <a:close/>
              </a:path>
              <a:path w="150495" h="285750">
                <a:moveTo>
                  <a:pt x="118871" y="267149"/>
                </a:moveTo>
                <a:lnTo>
                  <a:pt x="118871" y="210311"/>
                </a:lnTo>
                <a:lnTo>
                  <a:pt x="118145" y="224766"/>
                </a:lnTo>
                <a:lnTo>
                  <a:pt x="115919" y="237362"/>
                </a:lnTo>
                <a:lnTo>
                  <a:pt x="94106" y="269938"/>
                </a:lnTo>
                <a:lnTo>
                  <a:pt x="79247" y="274320"/>
                </a:lnTo>
                <a:lnTo>
                  <a:pt x="70865" y="274320"/>
                </a:lnTo>
                <a:lnTo>
                  <a:pt x="42910" y="239446"/>
                </a:lnTo>
                <a:lnTo>
                  <a:pt x="33194" y="195917"/>
                </a:lnTo>
                <a:lnTo>
                  <a:pt x="32765" y="185928"/>
                </a:lnTo>
                <a:lnTo>
                  <a:pt x="32765" y="266700"/>
                </a:lnTo>
                <a:lnTo>
                  <a:pt x="41779" y="274820"/>
                </a:lnTo>
                <a:lnTo>
                  <a:pt x="51720" y="280797"/>
                </a:lnTo>
                <a:lnTo>
                  <a:pt x="62662" y="284487"/>
                </a:lnTo>
                <a:lnTo>
                  <a:pt x="74675" y="285750"/>
                </a:lnTo>
                <a:lnTo>
                  <a:pt x="91535" y="283594"/>
                </a:lnTo>
                <a:lnTo>
                  <a:pt x="106679" y="277082"/>
                </a:lnTo>
                <a:lnTo>
                  <a:pt x="118871" y="267149"/>
                </a:lnTo>
                <a:close/>
              </a:path>
              <a:path w="150495" h="285750">
                <a:moveTo>
                  <a:pt x="150113" y="188214"/>
                </a:moveTo>
                <a:lnTo>
                  <a:pt x="139826" y="141815"/>
                </a:lnTo>
                <a:lnTo>
                  <a:pt x="112585" y="112776"/>
                </a:lnTo>
                <a:lnTo>
                  <a:pt x="89915" y="107442"/>
                </a:lnTo>
                <a:lnTo>
                  <a:pt x="77342" y="108608"/>
                </a:lnTo>
                <a:lnTo>
                  <a:pt x="64769" y="112204"/>
                </a:lnTo>
                <a:lnTo>
                  <a:pt x="52196" y="118371"/>
                </a:lnTo>
                <a:lnTo>
                  <a:pt x="39623" y="127254"/>
                </a:lnTo>
                <a:lnTo>
                  <a:pt x="39623" y="139643"/>
                </a:lnTo>
                <a:lnTo>
                  <a:pt x="43457" y="137017"/>
                </a:lnTo>
                <a:lnTo>
                  <a:pt x="49529" y="133045"/>
                </a:lnTo>
                <a:lnTo>
                  <a:pt x="54363" y="130159"/>
                </a:lnTo>
                <a:lnTo>
                  <a:pt x="58673" y="128016"/>
                </a:lnTo>
                <a:lnTo>
                  <a:pt x="64007" y="125730"/>
                </a:lnTo>
                <a:lnTo>
                  <a:pt x="68579" y="124968"/>
                </a:lnTo>
                <a:lnTo>
                  <a:pt x="73151" y="124968"/>
                </a:lnTo>
                <a:lnTo>
                  <a:pt x="106679" y="150114"/>
                </a:lnTo>
                <a:lnTo>
                  <a:pt x="118145" y="193297"/>
                </a:lnTo>
                <a:lnTo>
                  <a:pt x="118871" y="210311"/>
                </a:lnTo>
                <a:lnTo>
                  <a:pt x="118871" y="267149"/>
                </a:lnTo>
                <a:lnTo>
                  <a:pt x="120110" y="266140"/>
                </a:lnTo>
                <a:lnTo>
                  <a:pt x="131825" y="250697"/>
                </a:lnTo>
                <a:lnTo>
                  <a:pt x="139826" y="236434"/>
                </a:lnTo>
                <a:lnTo>
                  <a:pt x="145541" y="221170"/>
                </a:lnTo>
                <a:lnTo>
                  <a:pt x="148970" y="205049"/>
                </a:lnTo>
                <a:lnTo>
                  <a:pt x="150113" y="18821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721993" y="3133344"/>
            <a:ext cx="150495" cy="280670"/>
          </a:xfrm>
          <a:custGeom>
            <a:avLst/>
            <a:gdLst/>
            <a:ahLst/>
            <a:cxnLst/>
            <a:rect l="l" t="t" r="r" b="b"/>
            <a:pathLst>
              <a:path w="150495" h="280670">
                <a:moveTo>
                  <a:pt x="150113" y="7619"/>
                </a:moveTo>
                <a:lnTo>
                  <a:pt x="150113" y="0"/>
                </a:lnTo>
                <a:lnTo>
                  <a:pt x="22859" y="0"/>
                </a:lnTo>
                <a:lnTo>
                  <a:pt x="0" y="64769"/>
                </a:lnTo>
                <a:lnTo>
                  <a:pt x="4571" y="67056"/>
                </a:lnTo>
                <a:lnTo>
                  <a:pt x="9548" y="57923"/>
                </a:lnTo>
                <a:lnTo>
                  <a:pt x="15239" y="50006"/>
                </a:lnTo>
                <a:lnTo>
                  <a:pt x="56387" y="32766"/>
                </a:lnTo>
                <a:lnTo>
                  <a:pt x="121919" y="32765"/>
                </a:lnTo>
                <a:lnTo>
                  <a:pt x="121919" y="104672"/>
                </a:lnTo>
                <a:lnTo>
                  <a:pt x="150113" y="7619"/>
                </a:lnTo>
                <a:close/>
              </a:path>
              <a:path w="150495" h="280670">
                <a:moveTo>
                  <a:pt x="121919" y="104672"/>
                </a:moveTo>
                <a:lnTo>
                  <a:pt x="121919" y="32765"/>
                </a:lnTo>
                <a:lnTo>
                  <a:pt x="51053" y="280416"/>
                </a:lnTo>
                <a:lnTo>
                  <a:pt x="70865" y="280416"/>
                </a:lnTo>
                <a:lnTo>
                  <a:pt x="121919" y="1046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290201" y="3126485"/>
            <a:ext cx="158115" cy="287655"/>
          </a:xfrm>
          <a:custGeom>
            <a:avLst/>
            <a:gdLst/>
            <a:ahLst/>
            <a:cxnLst/>
            <a:rect l="l" t="t" r="r" b="b"/>
            <a:pathLst>
              <a:path w="158114" h="287654">
                <a:moveTo>
                  <a:pt x="142494" y="95250"/>
                </a:moveTo>
                <a:lnTo>
                  <a:pt x="142494" y="0"/>
                </a:lnTo>
                <a:lnTo>
                  <a:pt x="135636" y="0"/>
                </a:lnTo>
                <a:lnTo>
                  <a:pt x="134874" y="6858"/>
                </a:lnTo>
                <a:lnTo>
                  <a:pt x="133350" y="10668"/>
                </a:lnTo>
                <a:lnTo>
                  <a:pt x="131064" y="12954"/>
                </a:lnTo>
                <a:lnTo>
                  <a:pt x="129540" y="15240"/>
                </a:lnTo>
                <a:lnTo>
                  <a:pt x="126492" y="16002"/>
                </a:lnTo>
                <a:lnTo>
                  <a:pt x="121158" y="16002"/>
                </a:lnTo>
                <a:lnTo>
                  <a:pt x="116586" y="14478"/>
                </a:lnTo>
                <a:lnTo>
                  <a:pt x="109728" y="10668"/>
                </a:lnTo>
                <a:lnTo>
                  <a:pt x="99345" y="6068"/>
                </a:lnTo>
                <a:lnTo>
                  <a:pt x="89344" y="2762"/>
                </a:lnTo>
                <a:lnTo>
                  <a:pt x="79509" y="702"/>
                </a:lnTo>
                <a:lnTo>
                  <a:pt x="70246" y="10"/>
                </a:lnTo>
                <a:lnTo>
                  <a:pt x="68925" y="112"/>
                </a:lnTo>
                <a:lnTo>
                  <a:pt x="30241" y="12215"/>
                </a:lnTo>
                <a:lnTo>
                  <a:pt x="5048" y="44862"/>
                </a:lnTo>
                <a:lnTo>
                  <a:pt x="0" y="72390"/>
                </a:lnTo>
                <a:lnTo>
                  <a:pt x="428" y="80807"/>
                </a:lnTo>
                <a:lnTo>
                  <a:pt x="15335" y="117443"/>
                </a:lnTo>
                <a:lnTo>
                  <a:pt x="28194" y="130895"/>
                </a:lnTo>
                <a:lnTo>
                  <a:pt x="28194" y="58674"/>
                </a:lnTo>
                <a:lnTo>
                  <a:pt x="28920" y="50827"/>
                </a:lnTo>
                <a:lnTo>
                  <a:pt x="53530" y="19812"/>
                </a:lnTo>
                <a:lnTo>
                  <a:pt x="70246" y="16774"/>
                </a:lnTo>
                <a:lnTo>
                  <a:pt x="78093" y="17335"/>
                </a:lnTo>
                <a:lnTo>
                  <a:pt x="114490" y="37147"/>
                </a:lnTo>
                <a:lnTo>
                  <a:pt x="133635" y="82248"/>
                </a:lnTo>
                <a:lnTo>
                  <a:pt x="135636" y="95250"/>
                </a:lnTo>
                <a:lnTo>
                  <a:pt x="142494" y="95250"/>
                </a:lnTo>
                <a:close/>
              </a:path>
              <a:path w="158114" h="287654">
                <a:moveTo>
                  <a:pt x="126492" y="274645"/>
                </a:moveTo>
                <a:lnTo>
                  <a:pt x="126492" y="227076"/>
                </a:lnTo>
                <a:lnTo>
                  <a:pt x="125765" y="235815"/>
                </a:lnTo>
                <a:lnTo>
                  <a:pt x="123539" y="243840"/>
                </a:lnTo>
                <a:lnTo>
                  <a:pt x="89975" y="271176"/>
                </a:lnTo>
                <a:lnTo>
                  <a:pt x="79509" y="272013"/>
                </a:lnTo>
                <a:lnTo>
                  <a:pt x="78093" y="271945"/>
                </a:lnTo>
                <a:lnTo>
                  <a:pt x="37516" y="256817"/>
                </a:lnTo>
                <a:lnTo>
                  <a:pt x="14382" y="219360"/>
                </a:lnTo>
                <a:lnTo>
                  <a:pt x="9144" y="193548"/>
                </a:lnTo>
                <a:lnTo>
                  <a:pt x="2286" y="193548"/>
                </a:lnTo>
                <a:lnTo>
                  <a:pt x="2286" y="287274"/>
                </a:lnTo>
                <a:lnTo>
                  <a:pt x="9144" y="287274"/>
                </a:lnTo>
                <a:lnTo>
                  <a:pt x="9906" y="281178"/>
                </a:lnTo>
                <a:lnTo>
                  <a:pt x="11430" y="277368"/>
                </a:lnTo>
                <a:lnTo>
                  <a:pt x="14478" y="272796"/>
                </a:lnTo>
                <a:lnTo>
                  <a:pt x="16764" y="272034"/>
                </a:lnTo>
                <a:lnTo>
                  <a:pt x="22860" y="272034"/>
                </a:lnTo>
                <a:lnTo>
                  <a:pt x="41148" y="278130"/>
                </a:lnTo>
                <a:lnTo>
                  <a:pt x="52578" y="282702"/>
                </a:lnTo>
                <a:lnTo>
                  <a:pt x="60198" y="284988"/>
                </a:lnTo>
                <a:lnTo>
                  <a:pt x="64008" y="285750"/>
                </a:lnTo>
                <a:lnTo>
                  <a:pt x="70104" y="287274"/>
                </a:lnTo>
                <a:lnTo>
                  <a:pt x="83653" y="287224"/>
                </a:lnTo>
                <a:lnTo>
                  <a:pt x="98905" y="285964"/>
                </a:lnTo>
                <a:lnTo>
                  <a:pt x="113252" y="281940"/>
                </a:lnTo>
                <a:lnTo>
                  <a:pt x="126027" y="275058"/>
                </a:lnTo>
                <a:lnTo>
                  <a:pt x="126492" y="274645"/>
                </a:lnTo>
                <a:close/>
              </a:path>
              <a:path w="158114" h="287654">
                <a:moveTo>
                  <a:pt x="157734" y="211074"/>
                </a:moveTo>
                <a:lnTo>
                  <a:pt x="147911" y="172569"/>
                </a:lnTo>
                <a:lnTo>
                  <a:pt x="115538" y="140208"/>
                </a:lnTo>
                <a:lnTo>
                  <a:pt x="87630" y="121920"/>
                </a:lnTo>
                <a:lnTo>
                  <a:pt x="68925" y="109930"/>
                </a:lnTo>
                <a:lnTo>
                  <a:pt x="35814" y="81534"/>
                </a:lnTo>
                <a:lnTo>
                  <a:pt x="28194" y="67056"/>
                </a:lnTo>
                <a:lnTo>
                  <a:pt x="28194" y="130895"/>
                </a:lnTo>
                <a:lnTo>
                  <a:pt x="70246" y="161637"/>
                </a:lnTo>
                <a:lnTo>
                  <a:pt x="83653" y="170414"/>
                </a:lnTo>
                <a:lnTo>
                  <a:pt x="94488" y="177641"/>
                </a:lnTo>
                <a:lnTo>
                  <a:pt x="124968" y="213360"/>
                </a:lnTo>
                <a:lnTo>
                  <a:pt x="126492" y="220218"/>
                </a:lnTo>
                <a:lnTo>
                  <a:pt x="126492" y="274645"/>
                </a:lnTo>
                <a:lnTo>
                  <a:pt x="137160" y="265176"/>
                </a:lnTo>
                <a:lnTo>
                  <a:pt x="146161" y="253293"/>
                </a:lnTo>
                <a:lnTo>
                  <a:pt x="152590" y="240411"/>
                </a:lnTo>
                <a:lnTo>
                  <a:pt x="156448" y="226385"/>
                </a:lnTo>
                <a:lnTo>
                  <a:pt x="157734" y="2110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771023" y="3690365"/>
            <a:ext cx="153670" cy="287020"/>
          </a:xfrm>
          <a:custGeom>
            <a:avLst/>
            <a:gdLst/>
            <a:ahLst/>
            <a:cxnLst/>
            <a:rect l="l" t="t" r="r" b="b"/>
            <a:pathLst>
              <a:path w="153670" h="287020">
                <a:moveTo>
                  <a:pt x="153162" y="143255"/>
                </a:moveTo>
                <a:lnTo>
                  <a:pt x="150209" y="100012"/>
                </a:lnTo>
                <a:lnTo>
                  <a:pt x="140970" y="60197"/>
                </a:lnTo>
                <a:lnTo>
                  <a:pt x="123182" y="25479"/>
                </a:lnTo>
                <a:lnTo>
                  <a:pt x="86344" y="1012"/>
                </a:lnTo>
                <a:lnTo>
                  <a:pt x="76200" y="0"/>
                </a:lnTo>
                <a:lnTo>
                  <a:pt x="66174" y="1119"/>
                </a:lnTo>
                <a:lnTo>
                  <a:pt x="29527" y="25753"/>
                </a:lnTo>
                <a:lnTo>
                  <a:pt x="10668" y="64007"/>
                </a:lnTo>
                <a:lnTo>
                  <a:pt x="2762" y="103441"/>
                </a:lnTo>
                <a:lnTo>
                  <a:pt x="0" y="146303"/>
                </a:lnTo>
                <a:lnTo>
                  <a:pt x="440" y="162734"/>
                </a:lnTo>
                <a:lnTo>
                  <a:pt x="7620" y="210311"/>
                </a:lnTo>
                <a:lnTo>
                  <a:pt x="20574" y="247649"/>
                </a:lnTo>
                <a:lnTo>
                  <a:pt x="45720" y="276605"/>
                </a:lnTo>
                <a:lnTo>
                  <a:pt x="52578" y="280634"/>
                </a:lnTo>
                <a:lnTo>
                  <a:pt x="52578" y="169163"/>
                </a:lnTo>
                <a:lnTo>
                  <a:pt x="53149" y="84391"/>
                </a:lnTo>
                <a:lnTo>
                  <a:pt x="54864" y="44195"/>
                </a:lnTo>
                <a:lnTo>
                  <a:pt x="70866" y="14477"/>
                </a:lnTo>
                <a:lnTo>
                  <a:pt x="82296" y="14477"/>
                </a:lnTo>
                <a:lnTo>
                  <a:pt x="98298" y="58673"/>
                </a:lnTo>
                <a:lnTo>
                  <a:pt x="99060" y="280894"/>
                </a:lnTo>
                <a:lnTo>
                  <a:pt x="104394" y="278129"/>
                </a:lnTo>
                <a:lnTo>
                  <a:pt x="131683" y="248614"/>
                </a:lnTo>
                <a:lnTo>
                  <a:pt x="147375" y="202084"/>
                </a:lnTo>
                <a:lnTo>
                  <a:pt x="152471" y="163532"/>
                </a:lnTo>
                <a:lnTo>
                  <a:pt x="153162" y="143255"/>
                </a:lnTo>
                <a:close/>
              </a:path>
              <a:path w="153670" h="287020">
                <a:moveTo>
                  <a:pt x="99060" y="280894"/>
                </a:moveTo>
                <a:lnTo>
                  <a:pt x="99060" y="143255"/>
                </a:lnTo>
                <a:lnTo>
                  <a:pt x="98298" y="230123"/>
                </a:lnTo>
                <a:lnTo>
                  <a:pt x="97309" y="241280"/>
                </a:lnTo>
                <a:lnTo>
                  <a:pt x="82296" y="271271"/>
                </a:lnTo>
                <a:lnTo>
                  <a:pt x="71628" y="271271"/>
                </a:lnTo>
                <a:lnTo>
                  <a:pt x="54828" y="235065"/>
                </a:lnTo>
                <a:lnTo>
                  <a:pt x="52851" y="195893"/>
                </a:lnTo>
                <a:lnTo>
                  <a:pt x="52578" y="169163"/>
                </a:lnTo>
                <a:lnTo>
                  <a:pt x="52578" y="280634"/>
                </a:lnTo>
                <a:lnTo>
                  <a:pt x="60102" y="283844"/>
                </a:lnTo>
                <a:lnTo>
                  <a:pt x="67901" y="285821"/>
                </a:lnTo>
                <a:lnTo>
                  <a:pt x="76200" y="286511"/>
                </a:lnTo>
                <a:lnTo>
                  <a:pt x="83498" y="285952"/>
                </a:lnTo>
                <a:lnTo>
                  <a:pt x="90582" y="284321"/>
                </a:lnTo>
                <a:lnTo>
                  <a:pt x="97524" y="281689"/>
                </a:lnTo>
                <a:lnTo>
                  <a:pt x="99060" y="28089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345571" y="3690365"/>
            <a:ext cx="128905" cy="280670"/>
          </a:xfrm>
          <a:custGeom>
            <a:avLst/>
            <a:gdLst/>
            <a:ahLst/>
            <a:cxnLst/>
            <a:rect l="l" t="t" r="r" b="b"/>
            <a:pathLst>
              <a:path w="128904" h="280670">
                <a:moveTo>
                  <a:pt x="128777" y="280416"/>
                </a:moveTo>
                <a:lnTo>
                  <a:pt x="128777" y="273558"/>
                </a:lnTo>
                <a:lnTo>
                  <a:pt x="114299" y="273558"/>
                </a:lnTo>
                <a:lnTo>
                  <a:pt x="107441" y="272034"/>
                </a:lnTo>
                <a:lnTo>
                  <a:pt x="103631" y="268986"/>
                </a:lnTo>
                <a:lnTo>
                  <a:pt x="99059" y="265938"/>
                </a:lnTo>
                <a:lnTo>
                  <a:pt x="96773" y="262128"/>
                </a:lnTo>
                <a:lnTo>
                  <a:pt x="93725" y="0"/>
                </a:lnTo>
                <a:lnTo>
                  <a:pt x="87629" y="0"/>
                </a:lnTo>
                <a:lnTo>
                  <a:pt x="0" y="46482"/>
                </a:lnTo>
                <a:lnTo>
                  <a:pt x="3809" y="53340"/>
                </a:lnTo>
                <a:lnTo>
                  <a:pt x="12191" y="49530"/>
                </a:lnTo>
                <a:lnTo>
                  <a:pt x="19049" y="47244"/>
                </a:lnTo>
                <a:lnTo>
                  <a:pt x="28955" y="47244"/>
                </a:lnTo>
                <a:lnTo>
                  <a:pt x="32003" y="48006"/>
                </a:lnTo>
                <a:lnTo>
                  <a:pt x="42671" y="280416"/>
                </a:lnTo>
                <a:lnTo>
                  <a:pt x="128777" y="280416"/>
                </a:lnTo>
                <a:close/>
              </a:path>
              <a:path w="128904" h="280670">
                <a:moveTo>
                  <a:pt x="42671" y="280416"/>
                </a:moveTo>
                <a:lnTo>
                  <a:pt x="42671" y="224790"/>
                </a:lnTo>
                <a:lnTo>
                  <a:pt x="42529" y="236672"/>
                </a:lnTo>
                <a:lnTo>
                  <a:pt x="42100" y="246126"/>
                </a:lnTo>
                <a:lnTo>
                  <a:pt x="31241" y="268986"/>
                </a:lnTo>
                <a:lnTo>
                  <a:pt x="27431" y="272034"/>
                </a:lnTo>
                <a:lnTo>
                  <a:pt x="19811" y="273558"/>
                </a:lnTo>
                <a:lnTo>
                  <a:pt x="3809" y="273558"/>
                </a:lnTo>
                <a:lnTo>
                  <a:pt x="3809" y="280416"/>
                </a:lnTo>
                <a:lnTo>
                  <a:pt x="42671" y="28041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895735" y="3690365"/>
            <a:ext cx="152400" cy="280670"/>
          </a:xfrm>
          <a:custGeom>
            <a:avLst/>
            <a:gdLst/>
            <a:ahLst/>
            <a:cxnLst/>
            <a:rect l="l" t="t" r="r" b="b"/>
            <a:pathLst>
              <a:path w="152400" h="280670">
                <a:moveTo>
                  <a:pt x="91440" y="179668"/>
                </a:moveTo>
                <a:lnTo>
                  <a:pt x="91440" y="97535"/>
                </a:lnTo>
                <a:lnTo>
                  <a:pt x="90582" y="111966"/>
                </a:lnTo>
                <a:lnTo>
                  <a:pt x="88011" y="126682"/>
                </a:lnTo>
                <a:lnTo>
                  <a:pt x="67722" y="175986"/>
                </a:lnTo>
                <a:lnTo>
                  <a:pt x="28860" y="235731"/>
                </a:lnTo>
                <a:lnTo>
                  <a:pt x="0" y="276605"/>
                </a:lnTo>
                <a:lnTo>
                  <a:pt x="0" y="280415"/>
                </a:lnTo>
                <a:lnTo>
                  <a:pt x="51816" y="280415"/>
                </a:lnTo>
                <a:lnTo>
                  <a:pt x="51816" y="227837"/>
                </a:lnTo>
                <a:lnTo>
                  <a:pt x="78843" y="195976"/>
                </a:lnTo>
                <a:lnTo>
                  <a:pt x="91440" y="179668"/>
                </a:lnTo>
                <a:close/>
              </a:path>
              <a:path w="152400" h="280670">
                <a:moveTo>
                  <a:pt x="141732" y="68579"/>
                </a:moveTo>
                <a:lnTo>
                  <a:pt x="128480" y="28551"/>
                </a:lnTo>
                <a:lnTo>
                  <a:pt x="94202" y="2666"/>
                </a:lnTo>
                <a:lnTo>
                  <a:pt x="76962" y="0"/>
                </a:lnTo>
                <a:lnTo>
                  <a:pt x="64805" y="1154"/>
                </a:lnTo>
                <a:lnTo>
                  <a:pt x="23633" y="29479"/>
                </a:lnTo>
                <a:lnTo>
                  <a:pt x="3810" y="76199"/>
                </a:lnTo>
                <a:lnTo>
                  <a:pt x="10668" y="79247"/>
                </a:lnTo>
                <a:lnTo>
                  <a:pt x="18811" y="65365"/>
                </a:lnTo>
                <a:lnTo>
                  <a:pt x="28384" y="55625"/>
                </a:lnTo>
                <a:lnTo>
                  <a:pt x="39385" y="49887"/>
                </a:lnTo>
                <a:lnTo>
                  <a:pt x="51816" y="48005"/>
                </a:lnTo>
                <a:lnTo>
                  <a:pt x="59971" y="48863"/>
                </a:lnTo>
                <a:lnTo>
                  <a:pt x="88582" y="77914"/>
                </a:lnTo>
                <a:lnTo>
                  <a:pt x="91440" y="97535"/>
                </a:lnTo>
                <a:lnTo>
                  <a:pt x="91440" y="179668"/>
                </a:lnTo>
                <a:lnTo>
                  <a:pt x="100584" y="167830"/>
                </a:lnTo>
                <a:lnTo>
                  <a:pt x="128778" y="122681"/>
                </a:lnTo>
                <a:lnTo>
                  <a:pt x="140886" y="81855"/>
                </a:lnTo>
                <a:lnTo>
                  <a:pt x="141732" y="68579"/>
                </a:lnTo>
                <a:close/>
              </a:path>
              <a:path w="152400" h="280670">
                <a:moveTo>
                  <a:pt x="152400" y="201167"/>
                </a:moveTo>
                <a:lnTo>
                  <a:pt x="146304" y="201167"/>
                </a:lnTo>
                <a:lnTo>
                  <a:pt x="142494" y="210311"/>
                </a:lnTo>
                <a:lnTo>
                  <a:pt x="139446" y="216407"/>
                </a:lnTo>
                <a:lnTo>
                  <a:pt x="136398" y="219455"/>
                </a:lnTo>
                <a:lnTo>
                  <a:pt x="134112" y="222503"/>
                </a:lnTo>
                <a:lnTo>
                  <a:pt x="131064" y="224789"/>
                </a:lnTo>
                <a:lnTo>
                  <a:pt x="127254" y="225551"/>
                </a:lnTo>
                <a:lnTo>
                  <a:pt x="123444" y="227075"/>
                </a:lnTo>
                <a:lnTo>
                  <a:pt x="115062" y="227837"/>
                </a:lnTo>
                <a:lnTo>
                  <a:pt x="51816" y="227837"/>
                </a:lnTo>
                <a:lnTo>
                  <a:pt x="51816" y="280415"/>
                </a:lnTo>
                <a:lnTo>
                  <a:pt x="139446" y="280415"/>
                </a:lnTo>
                <a:lnTo>
                  <a:pt x="152400" y="20116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456567" y="3690438"/>
            <a:ext cx="153670" cy="287020"/>
          </a:xfrm>
          <a:custGeom>
            <a:avLst/>
            <a:gdLst/>
            <a:ahLst/>
            <a:cxnLst/>
            <a:rect l="l" t="t" r="r" b="b"/>
            <a:pathLst>
              <a:path w="153670" h="287020">
                <a:moveTo>
                  <a:pt x="113538" y="268147"/>
                </a:moveTo>
                <a:lnTo>
                  <a:pt x="113538" y="226241"/>
                </a:lnTo>
                <a:lnTo>
                  <a:pt x="112966" y="234968"/>
                </a:lnTo>
                <a:lnTo>
                  <a:pt x="111252" y="242909"/>
                </a:lnTo>
                <a:lnTo>
                  <a:pt x="108394" y="250137"/>
                </a:lnTo>
                <a:lnTo>
                  <a:pt x="104394" y="256721"/>
                </a:lnTo>
                <a:lnTo>
                  <a:pt x="98298" y="264341"/>
                </a:lnTo>
                <a:lnTo>
                  <a:pt x="90678" y="268151"/>
                </a:lnTo>
                <a:lnTo>
                  <a:pt x="82296" y="268151"/>
                </a:lnTo>
                <a:lnTo>
                  <a:pt x="42588" y="245017"/>
                </a:lnTo>
                <a:lnTo>
                  <a:pt x="36671" y="239671"/>
                </a:lnTo>
                <a:lnTo>
                  <a:pt x="14478" y="231575"/>
                </a:lnTo>
                <a:lnTo>
                  <a:pt x="9906" y="233861"/>
                </a:lnTo>
                <a:lnTo>
                  <a:pt x="6096" y="238433"/>
                </a:lnTo>
                <a:lnTo>
                  <a:pt x="2286" y="242243"/>
                </a:lnTo>
                <a:lnTo>
                  <a:pt x="0" y="247577"/>
                </a:lnTo>
                <a:lnTo>
                  <a:pt x="0" y="262817"/>
                </a:lnTo>
                <a:lnTo>
                  <a:pt x="40124" y="285724"/>
                </a:lnTo>
                <a:lnTo>
                  <a:pt x="54102" y="286439"/>
                </a:lnTo>
                <a:lnTo>
                  <a:pt x="75699" y="284581"/>
                </a:lnTo>
                <a:lnTo>
                  <a:pt x="94869" y="279009"/>
                </a:lnTo>
                <a:lnTo>
                  <a:pt x="111752" y="269722"/>
                </a:lnTo>
                <a:lnTo>
                  <a:pt x="113538" y="268147"/>
                </a:lnTo>
                <a:close/>
              </a:path>
              <a:path w="153670" h="287020">
                <a:moveTo>
                  <a:pt x="141732" y="58601"/>
                </a:moveTo>
                <a:lnTo>
                  <a:pt x="125730" y="17453"/>
                </a:lnTo>
                <a:lnTo>
                  <a:pt x="87320" y="120"/>
                </a:lnTo>
                <a:lnTo>
                  <a:pt x="84582" y="0"/>
                </a:lnTo>
                <a:lnTo>
                  <a:pt x="73509" y="1058"/>
                </a:lnTo>
                <a:lnTo>
                  <a:pt x="31861" y="27025"/>
                </a:lnTo>
                <a:lnTo>
                  <a:pt x="9144" y="67745"/>
                </a:lnTo>
                <a:lnTo>
                  <a:pt x="15240" y="70793"/>
                </a:lnTo>
                <a:lnTo>
                  <a:pt x="24360" y="57672"/>
                </a:lnTo>
                <a:lnTo>
                  <a:pt x="34480" y="48123"/>
                </a:lnTo>
                <a:lnTo>
                  <a:pt x="45458" y="42289"/>
                </a:lnTo>
                <a:lnTo>
                  <a:pt x="57150" y="40313"/>
                </a:lnTo>
                <a:lnTo>
                  <a:pt x="64746" y="41146"/>
                </a:lnTo>
                <a:lnTo>
                  <a:pt x="93142" y="73293"/>
                </a:lnTo>
                <a:lnTo>
                  <a:pt x="93726" y="81461"/>
                </a:lnTo>
                <a:lnTo>
                  <a:pt x="93726" y="171640"/>
                </a:lnTo>
                <a:lnTo>
                  <a:pt x="96774" y="175187"/>
                </a:lnTo>
                <a:lnTo>
                  <a:pt x="104215" y="187021"/>
                </a:lnTo>
                <a:lnTo>
                  <a:pt x="109442" y="199571"/>
                </a:lnTo>
                <a:lnTo>
                  <a:pt x="111252" y="207271"/>
                </a:lnTo>
                <a:lnTo>
                  <a:pt x="111252" y="112703"/>
                </a:lnTo>
                <a:lnTo>
                  <a:pt x="137552" y="80568"/>
                </a:lnTo>
                <a:lnTo>
                  <a:pt x="141291" y="66018"/>
                </a:lnTo>
                <a:lnTo>
                  <a:pt x="141732" y="58601"/>
                </a:lnTo>
                <a:close/>
              </a:path>
              <a:path w="153670" h="287020">
                <a:moveTo>
                  <a:pt x="93726" y="171640"/>
                </a:moveTo>
                <a:lnTo>
                  <a:pt x="93726" y="89843"/>
                </a:lnTo>
                <a:lnTo>
                  <a:pt x="92202" y="97463"/>
                </a:lnTo>
                <a:lnTo>
                  <a:pt x="88392" y="105845"/>
                </a:lnTo>
                <a:lnTo>
                  <a:pt x="56685" y="132265"/>
                </a:lnTo>
                <a:lnTo>
                  <a:pt x="47244" y="135563"/>
                </a:lnTo>
                <a:lnTo>
                  <a:pt x="47244" y="143183"/>
                </a:lnTo>
                <a:lnTo>
                  <a:pt x="62698" y="148183"/>
                </a:lnTo>
                <a:lnTo>
                  <a:pt x="76009" y="155184"/>
                </a:lnTo>
                <a:lnTo>
                  <a:pt x="87320" y="164185"/>
                </a:lnTo>
                <a:lnTo>
                  <a:pt x="93726" y="171640"/>
                </a:lnTo>
                <a:close/>
              </a:path>
              <a:path w="153670" h="287020">
                <a:moveTo>
                  <a:pt x="153162" y="183569"/>
                </a:moveTo>
                <a:lnTo>
                  <a:pt x="142494" y="140897"/>
                </a:lnTo>
                <a:lnTo>
                  <a:pt x="111252" y="112703"/>
                </a:lnTo>
                <a:lnTo>
                  <a:pt x="111252" y="207271"/>
                </a:lnTo>
                <a:lnTo>
                  <a:pt x="112525" y="212691"/>
                </a:lnTo>
                <a:lnTo>
                  <a:pt x="113538" y="226241"/>
                </a:lnTo>
                <a:lnTo>
                  <a:pt x="113538" y="268147"/>
                </a:lnTo>
                <a:lnTo>
                  <a:pt x="126492" y="256721"/>
                </a:lnTo>
                <a:lnTo>
                  <a:pt x="138052" y="240576"/>
                </a:lnTo>
                <a:lnTo>
                  <a:pt x="146399" y="223002"/>
                </a:lnTo>
                <a:lnTo>
                  <a:pt x="151459" y="204000"/>
                </a:lnTo>
                <a:lnTo>
                  <a:pt x="153162" y="18356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024257" y="3690365"/>
            <a:ext cx="155575" cy="280670"/>
          </a:xfrm>
          <a:custGeom>
            <a:avLst/>
            <a:gdLst/>
            <a:ahLst/>
            <a:cxnLst/>
            <a:rect l="l" t="t" r="r" b="b"/>
            <a:pathLst>
              <a:path w="155575" h="280670">
                <a:moveTo>
                  <a:pt x="134112" y="280416"/>
                </a:moveTo>
                <a:lnTo>
                  <a:pt x="134112" y="0"/>
                </a:lnTo>
                <a:lnTo>
                  <a:pt x="112776" y="0"/>
                </a:lnTo>
                <a:lnTo>
                  <a:pt x="0" y="176784"/>
                </a:lnTo>
                <a:lnTo>
                  <a:pt x="0" y="219456"/>
                </a:lnTo>
                <a:lnTo>
                  <a:pt x="16764" y="219456"/>
                </a:lnTo>
                <a:lnTo>
                  <a:pt x="16764" y="176784"/>
                </a:lnTo>
                <a:lnTo>
                  <a:pt x="86105" y="68580"/>
                </a:lnTo>
                <a:lnTo>
                  <a:pt x="86106" y="280416"/>
                </a:lnTo>
                <a:lnTo>
                  <a:pt x="134112" y="280416"/>
                </a:lnTo>
                <a:close/>
              </a:path>
              <a:path w="155575" h="280670">
                <a:moveTo>
                  <a:pt x="86106" y="219456"/>
                </a:moveTo>
                <a:lnTo>
                  <a:pt x="86106" y="176784"/>
                </a:lnTo>
                <a:lnTo>
                  <a:pt x="16764" y="176784"/>
                </a:lnTo>
                <a:lnTo>
                  <a:pt x="16764" y="219456"/>
                </a:lnTo>
                <a:lnTo>
                  <a:pt x="86106" y="219456"/>
                </a:lnTo>
                <a:close/>
              </a:path>
              <a:path w="155575" h="280670">
                <a:moveTo>
                  <a:pt x="155448" y="219456"/>
                </a:moveTo>
                <a:lnTo>
                  <a:pt x="155448" y="176784"/>
                </a:lnTo>
                <a:lnTo>
                  <a:pt x="134112" y="176784"/>
                </a:lnTo>
                <a:lnTo>
                  <a:pt x="134112" y="219456"/>
                </a:lnTo>
                <a:lnTo>
                  <a:pt x="155448" y="21945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591948" y="3696461"/>
            <a:ext cx="153670" cy="280670"/>
          </a:xfrm>
          <a:custGeom>
            <a:avLst/>
            <a:gdLst/>
            <a:ahLst/>
            <a:cxnLst/>
            <a:rect l="l" t="t" r="r" b="b"/>
            <a:pathLst>
              <a:path w="153670" h="280670">
                <a:moveTo>
                  <a:pt x="153162" y="0"/>
                </a:moveTo>
                <a:lnTo>
                  <a:pt x="42672" y="0"/>
                </a:lnTo>
                <a:lnTo>
                  <a:pt x="0" y="138684"/>
                </a:lnTo>
                <a:lnTo>
                  <a:pt x="6096" y="137922"/>
                </a:lnTo>
                <a:lnTo>
                  <a:pt x="14478" y="137970"/>
                </a:lnTo>
                <a:lnTo>
                  <a:pt x="33528" y="139183"/>
                </a:lnTo>
                <a:lnTo>
                  <a:pt x="33528" y="79248"/>
                </a:lnTo>
                <a:lnTo>
                  <a:pt x="42672" y="51816"/>
                </a:lnTo>
                <a:lnTo>
                  <a:pt x="135636" y="51815"/>
                </a:lnTo>
                <a:lnTo>
                  <a:pt x="153162" y="0"/>
                </a:lnTo>
                <a:close/>
              </a:path>
              <a:path w="153670" h="280670">
                <a:moveTo>
                  <a:pt x="122682" y="254444"/>
                </a:moveTo>
                <a:lnTo>
                  <a:pt x="122682" y="218694"/>
                </a:lnTo>
                <a:lnTo>
                  <a:pt x="121991" y="226861"/>
                </a:lnTo>
                <a:lnTo>
                  <a:pt x="120015" y="234315"/>
                </a:lnTo>
                <a:lnTo>
                  <a:pt x="88392" y="259842"/>
                </a:lnTo>
                <a:lnTo>
                  <a:pt x="83820" y="259842"/>
                </a:lnTo>
                <a:lnTo>
                  <a:pt x="79248" y="259079"/>
                </a:lnTo>
                <a:lnTo>
                  <a:pt x="76200" y="257556"/>
                </a:lnTo>
                <a:lnTo>
                  <a:pt x="70866" y="255270"/>
                </a:lnTo>
                <a:lnTo>
                  <a:pt x="64770" y="251460"/>
                </a:lnTo>
                <a:lnTo>
                  <a:pt x="57150" y="245364"/>
                </a:lnTo>
                <a:lnTo>
                  <a:pt x="49601" y="239208"/>
                </a:lnTo>
                <a:lnTo>
                  <a:pt x="43053" y="234410"/>
                </a:lnTo>
                <a:lnTo>
                  <a:pt x="37647" y="230897"/>
                </a:lnTo>
                <a:lnTo>
                  <a:pt x="33528" y="228600"/>
                </a:lnTo>
                <a:lnTo>
                  <a:pt x="28956" y="226314"/>
                </a:lnTo>
                <a:lnTo>
                  <a:pt x="24384" y="225552"/>
                </a:lnTo>
                <a:lnTo>
                  <a:pt x="14478" y="225552"/>
                </a:lnTo>
                <a:lnTo>
                  <a:pt x="9906" y="227838"/>
                </a:lnTo>
                <a:lnTo>
                  <a:pt x="6096" y="232410"/>
                </a:lnTo>
                <a:lnTo>
                  <a:pt x="2286" y="236220"/>
                </a:lnTo>
                <a:lnTo>
                  <a:pt x="762" y="241554"/>
                </a:lnTo>
                <a:lnTo>
                  <a:pt x="762" y="255270"/>
                </a:lnTo>
                <a:lnTo>
                  <a:pt x="42505" y="279570"/>
                </a:lnTo>
                <a:lnTo>
                  <a:pt x="56388" y="280416"/>
                </a:lnTo>
                <a:lnTo>
                  <a:pt x="69377" y="279570"/>
                </a:lnTo>
                <a:lnTo>
                  <a:pt x="82010" y="277082"/>
                </a:lnTo>
                <a:lnTo>
                  <a:pt x="94214" y="273022"/>
                </a:lnTo>
                <a:lnTo>
                  <a:pt x="105918" y="267462"/>
                </a:lnTo>
                <a:lnTo>
                  <a:pt x="116645" y="260020"/>
                </a:lnTo>
                <a:lnTo>
                  <a:pt x="122682" y="254444"/>
                </a:lnTo>
                <a:close/>
              </a:path>
              <a:path w="153670" h="280670">
                <a:moveTo>
                  <a:pt x="153162" y="180594"/>
                </a:moveTo>
                <a:lnTo>
                  <a:pt x="138052" y="128301"/>
                </a:lnTo>
                <a:lnTo>
                  <a:pt x="108323" y="100143"/>
                </a:lnTo>
                <a:lnTo>
                  <a:pt x="61983" y="82688"/>
                </a:lnTo>
                <a:lnTo>
                  <a:pt x="33528" y="79248"/>
                </a:lnTo>
                <a:lnTo>
                  <a:pt x="33528" y="139183"/>
                </a:lnTo>
                <a:lnTo>
                  <a:pt x="36147" y="139350"/>
                </a:lnTo>
                <a:lnTo>
                  <a:pt x="56578" y="143637"/>
                </a:lnTo>
                <a:lnTo>
                  <a:pt x="91440" y="160782"/>
                </a:lnTo>
                <a:lnTo>
                  <a:pt x="120693" y="201715"/>
                </a:lnTo>
                <a:lnTo>
                  <a:pt x="122682" y="218694"/>
                </a:lnTo>
                <a:lnTo>
                  <a:pt x="122682" y="254444"/>
                </a:lnTo>
                <a:lnTo>
                  <a:pt x="126015" y="251364"/>
                </a:lnTo>
                <a:lnTo>
                  <a:pt x="146411" y="217991"/>
                </a:lnTo>
                <a:lnTo>
                  <a:pt x="152435" y="193155"/>
                </a:lnTo>
                <a:lnTo>
                  <a:pt x="153162" y="18059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157339" y="3690365"/>
            <a:ext cx="155575" cy="286385"/>
          </a:xfrm>
          <a:custGeom>
            <a:avLst/>
            <a:gdLst/>
            <a:ahLst/>
            <a:cxnLst/>
            <a:rect l="l" t="t" r="r" b="b"/>
            <a:pathLst>
              <a:path w="155575" h="286385">
                <a:moveTo>
                  <a:pt x="155448" y="6096"/>
                </a:moveTo>
                <a:lnTo>
                  <a:pt x="155448" y="0"/>
                </a:lnTo>
                <a:lnTo>
                  <a:pt x="132849" y="1881"/>
                </a:lnTo>
                <a:lnTo>
                  <a:pt x="92202" y="13943"/>
                </a:lnTo>
                <a:lnTo>
                  <a:pt x="57150" y="36992"/>
                </a:lnTo>
                <a:lnTo>
                  <a:pt x="29765" y="68639"/>
                </a:lnTo>
                <a:lnTo>
                  <a:pt x="10608" y="108049"/>
                </a:lnTo>
                <a:lnTo>
                  <a:pt x="1154" y="151173"/>
                </a:lnTo>
                <a:lnTo>
                  <a:pt x="0" y="173736"/>
                </a:lnTo>
                <a:lnTo>
                  <a:pt x="702" y="188999"/>
                </a:lnTo>
                <a:lnTo>
                  <a:pt x="10668" y="231647"/>
                </a:lnTo>
                <a:lnTo>
                  <a:pt x="30920" y="264759"/>
                </a:lnTo>
                <a:lnTo>
                  <a:pt x="53340" y="280654"/>
                </a:lnTo>
                <a:lnTo>
                  <a:pt x="53340" y="175260"/>
                </a:lnTo>
                <a:lnTo>
                  <a:pt x="53363" y="167544"/>
                </a:lnTo>
                <a:lnTo>
                  <a:pt x="53530" y="158115"/>
                </a:lnTo>
                <a:lnTo>
                  <a:pt x="53982" y="146970"/>
                </a:lnTo>
                <a:lnTo>
                  <a:pt x="54864" y="134112"/>
                </a:lnTo>
                <a:lnTo>
                  <a:pt x="57150" y="132588"/>
                </a:lnTo>
                <a:lnTo>
                  <a:pt x="57150" y="117348"/>
                </a:lnTo>
                <a:lnTo>
                  <a:pt x="68615" y="76521"/>
                </a:lnTo>
                <a:lnTo>
                  <a:pt x="95238" y="37564"/>
                </a:lnTo>
                <a:lnTo>
                  <a:pt x="140291" y="10965"/>
                </a:lnTo>
                <a:lnTo>
                  <a:pt x="155448" y="6096"/>
                </a:lnTo>
                <a:close/>
              </a:path>
              <a:path w="155575" h="286385">
                <a:moveTo>
                  <a:pt x="104394" y="281144"/>
                </a:moveTo>
                <a:lnTo>
                  <a:pt x="104394" y="217932"/>
                </a:lnTo>
                <a:lnTo>
                  <a:pt x="104084" y="233517"/>
                </a:lnTo>
                <a:lnTo>
                  <a:pt x="103060" y="246030"/>
                </a:lnTo>
                <a:lnTo>
                  <a:pt x="101179" y="255543"/>
                </a:lnTo>
                <a:lnTo>
                  <a:pt x="98298" y="262128"/>
                </a:lnTo>
                <a:lnTo>
                  <a:pt x="94488" y="269748"/>
                </a:lnTo>
                <a:lnTo>
                  <a:pt x="89154" y="273558"/>
                </a:lnTo>
                <a:lnTo>
                  <a:pt x="78486" y="273558"/>
                </a:lnTo>
                <a:lnTo>
                  <a:pt x="57912" y="229361"/>
                </a:lnTo>
                <a:lnTo>
                  <a:pt x="53625" y="188964"/>
                </a:lnTo>
                <a:lnTo>
                  <a:pt x="53340" y="175260"/>
                </a:lnTo>
                <a:lnTo>
                  <a:pt x="53340" y="280654"/>
                </a:lnTo>
                <a:lnTo>
                  <a:pt x="58959" y="283083"/>
                </a:lnTo>
                <a:lnTo>
                  <a:pt x="69306" y="285654"/>
                </a:lnTo>
                <a:lnTo>
                  <a:pt x="78486" y="286389"/>
                </a:lnTo>
                <a:lnTo>
                  <a:pt x="81534" y="286380"/>
                </a:lnTo>
                <a:lnTo>
                  <a:pt x="89701" y="285678"/>
                </a:lnTo>
                <a:lnTo>
                  <a:pt x="99250" y="283273"/>
                </a:lnTo>
                <a:lnTo>
                  <a:pt x="104394" y="281144"/>
                </a:lnTo>
                <a:close/>
              </a:path>
              <a:path w="155575" h="286385">
                <a:moveTo>
                  <a:pt x="154686" y="188976"/>
                </a:moveTo>
                <a:lnTo>
                  <a:pt x="144720" y="140327"/>
                </a:lnTo>
                <a:lnTo>
                  <a:pt x="116967" y="111252"/>
                </a:lnTo>
                <a:lnTo>
                  <a:pt x="84582" y="105918"/>
                </a:lnTo>
                <a:lnTo>
                  <a:pt x="76962" y="106680"/>
                </a:lnTo>
                <a:lnTo>
                  <a:pt x="69306" y="109745"/>
                </a:lnTo>
                <a:lnTo>
                  <a:pt x="61722" y="113538"/>
                </a:lnTo>
                <a:lnTo>
                  <a:pt x="57150" y="117348"/>
                </a:lnTo>
                <a:lnTo>
                  <a:pt x="57150" y="132588"/>
                </a:lnTo>
                <a:lnTo>
                  <a:pt x="61722" y="129539"/>
                </a:lnTo>
                <a:lnTo>
                  <a:pt x="67818" y="127254"/>
                </a:lnTo>
                <a:lnTo>
                  <a:pt x="81534" y="127254"/>
                </a:lnTo>
                <a:lnTo>
                  <a:pt x="87630" y="131826"/>
                </a:lnTo>
                <a:lnTo>
                  <a:pt x="101536" y="171164"/>
                </a:lnTo>
                <a:lnTo>
                  <a:pt x="104394" y="217932"/>
                </a:lnTo>
                <a:lnTo>
                  <a:pt x="104394" y="281144"/>
                </a:lnTo>
                <a:lnTo>
                  <a:pt x="108513" y="279439"/>
                </a:lnTo>
                <a:lnTo>
                  <a:pt x="139636" y="249674"/>
                </a:lnTo>
                <a:lnTo>
                  <a:pt x="154102" y="202406"/>
                </a:lnTo>
                <a:lnTo>
                  <a:pt x="154686" y="18897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720456" y="3696461"/>
            <a:ext cx="158750" cy="280670"/>
          </a:xfrm>
          <a:custGeom>
            <a:avLst/>
            <a:gdLst/>
            <a:ahLst/>
            <a:cxnLst/>
            <a:rect l="l" t="t" r="r" b="b"/>
            <a:pathLst>
              <a:path w="158750" h="280670">
                <a:moveTo>
                  <a:pt x="158496" y="0"/>
                </a:moveTo>
                <a:lnTo>
                  <a:pt x="17526" y="0"/>
                </a:lnTo>
                <a:lnTo>
                  <a:pt x="0" y="85343"/>
                </a:lnTo>
                <a:lnTo>
                  <a:pt x="6858" y="85343"/>
                </a:lnTo>
                <a:lnTo>
                  <a:pt x="10441" y="77485"/>
                </a:lnTo>
                <a:lnTo>
                  <a:pt x="14382" y="71056"/>
                </a:lnTo>
                <a:lnTo>
                  <a:pt x="53625" y="53911"/>
                </a:lnTo>
                <a:lnTo>
                  <a:pt x="67056" y="53339"/>
                </a:lnTo>
                <a:lnTo>
                  <a:pt x="115824" y="53339"/>
                </a:lnTo>
                <a:lnTo>
                  <a:pt x="115824" y="150993"/>
                </a:lnTo>
                <a:lnTo>
                  <a:pt x="158496" y="0"/>
                </a:lnTo>
                <a:close/>
              </a:path>
              <a:path w="158750" h="280670">
                <a:moveTo>
                  <a:pt x="115824" y="150993"/>
                </a:moveTo>
                <a:lnTo>
                  <a:pt x="115824" y="53339"/>
                </a:lnTo>
                <a:lnTo>
                  <a:pt x="51816" y="280415"/>
                </a:lnTo>
                <a:lnTo>
                  <a:pt x="79248" y="280415"/>
                </a:lnTo>
                <a:lnTo>
                  <a:pt x="115824" y="15099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508895" y="5583935"/>
            <a:ext cx="4514850" cy="654050"/>
          </a:xfrm>
          <a:custGeom>
            <a:avLst/>
            <a:gdLst/>
            <a:ahLst/>
            <a:cxnLst/>
            <a:rect l="l" t="t" r="r" b="b"/>
            <a:pathLst>
              <a:path w="4514850" h="654050">
                <a:moveTo>
                  <a:pt x="0" y="0"/>
                </a:moveTo>
                <a:lnTo>
                  <a:pt x="0" y="653796"/>
                </a:lnTo>
                <a:lnTo>
                  <a:pt x="4514849" y="653796"/>
                </a:lnTo>
                <a:lnTo>
                  <a:pt x="4514849" y="0"/>
                </a:lnTo>
                <a:lnTo>
                  <a:pt x="0" y="0"/>
                </a:lnTo>
                <a:close/>
              </a:path>
            </a:pathLst>
          </a:custGeom>
          <a:solidFill>
            <a:srgbClr val="E8EE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508895" y="5583935"/>
            <a:ext cx="4514850" cy="654050"/>
          </a:xfrm>
          <a:custGeom>
            <a:avLst/>
            <a:gdLst/>
            <a:ahLst/>
            <a:cxnLst/>
            <a:rect l="l" t="t" r="r" b="b"/>
            <a:pathLst>
              <a:path w="4514850" h="654050">
                <a:moveTo>
                  <a:pt x="0" y="0"/>
                </a:moveTo>
                <a:lnTo>
                  <a:pt x="0" y="653796"/>
                </a:lnTo>
                <a:lnTo>
                  <a:pt x="4514850" y="653796"/>
                </a:lnTo>
                <a:lnTo>
                  <a:pt x="4514850" y="0"/>
                </a:lnTo>
                <a:lnTo>
                  <a:pt x="0" y="0"/>
                </a:lnTo>
                <a:close/>
              </a:path>
            </a:pathLst>
          </a:custGeom>
          <a:ln w="47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073537" y="5583935"/>
            <a:ext cx="0" cy="654050"/>
          </a:xfrm>
          <a:custGeom>
            <a:avLst/>
            <a:gdLst/>
            <a:ahLst/>
            <a:cxnLst/>
            <a:rect l="l" t="t" r="r" b="b"/>
            <a:pathLst>
              <a:path h="654050">
                <a:moveTo>
                  <a:pt x="0" y="0"/>
                </a:moveTo>
                <a:lnTo>
                  <a:pt x="0" y="653795"/>
                </a:lnTo>
              </a:path>
            </a:pathLst>
          </a:custGeom>
          <a:ln w="47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638179" y="5583935"/>
            <a:ext cx="0" cy="654050"/>
          </a:xfrm>
          <a:custGeom>
            <a:avLst/>
            <a:gdLst/>
            <a:ahLst/>
            <a:cxnLst/>
            <a:rect l="l" t="t" r="r" b="b"/>
            <a:pathLst>
              <a:path h="654050">
                <a:moveTo>
                  <a:pt x="0" y="0"/>
                </a:moveTo>
                <a:lnTo>
                  <a:pt x="0" y="653795"/>
                </a:lnTo>
              </a:path>
            </a:pathLst>
          </a:custGeom>
          <a:ln w="47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202059" y="5583935"/>
            <a:ext cx="0" cy="654050"/>
          </a:xfrm>
          <a:custGeom>
            <a:avLst/>
            <a:gdLst/>
            <a:ahLst/>
            <a:cxnLst/>
            <a:rect l="l" t="t" r="r" b="b"/>
            <a:pathLst>
              <a:path h="654050">
                <a:moveTo>
                  <a:pt x="0" y="0"/>
                </a:moveTo>
                <a:lnTo>
                  <a:pt x="0" y="653795"/>
                </a:lnTo>
              </a:path>
            </a:pathLst>
          </a:custGeom>
          <a:ln w="47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766701" y="5583935"/>
            <a:ext cx="0" cy="654050"/>
          </a:xfrm>
          <a:custGeom>
            <a:avLst/>
            <a:gdLst/>
            <a:ahLst/>
            <a:cxnLst/>
            <a:rect l="l" t="t" r="r" b="b"/>
            <a:pathLst>
              <a:path h="654050">
                <a:moveTo>
                  <a:pt x="0" y="0"/>
                </a:moveTo>
                <a:lnTo>
                  <a:pt x="0" y="653795"/>
                </a:lnTo>
              </a:path>
            </a:pathLst>
          </a:custGeom>
          <a:ln w="47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331343" y="5583935"/>
            <a:ext cx="0" cy="654050"/>
          </a:xfrm>
          <a:custGeom>
            <a:avLst/>
            <a:gdLst/>
            <a:ahLst/>
            <a:cxnLst/>
            <a:rect l="l" t="t" r="r" b="b"/>
            <a:pathLst>
              <a:path h="654050">
                <a:moveTo>
                  <a:pt x="0" y="0"/>
                </a:moveTo>
                <a:lnTo>
                  <a:pt x="0" y="653795"/>
                </a:lnTo>
              </a:path>
            </a:pathLst>
          </a:custGeom>
          <a:ln w="47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895224" y="5583935"/>
            <a:ext cx="0" cy="654050"/>
          </a:xfrm>
          <a:custGeom>
            <a:avLst/>
            <a:gdLst/>
            <a:ahLst/>
            <a:cxnLst/>
            <a:rect l="l" t="t" r="r" b="b"/>
            <a:pathLst>
              <a:path h="654050">
                <a:moveTo>
                  <a:pt x="0" y="0"/>
                </a:moveTo>
                <a:lnTo>
                  <a:pt x="0" y="653795"/>
                </a:lnTo>
              </a:path>
            </a:pathLst>
          </a:custGeom>
          <a:ln w="47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459865" y="5583935"/>
            <a:ext cx="0" cy="654050"/>
          </a:xfrm>
          <a:custGeom>
            <a:avLst/>
            <a:gdLst/>
            <a:ahLst/>
            <a:cxnLst/>
            <a:rect l="l" t="t" r="r" b="b"/>
            <a:pathLst>
              <a:path h="654050">
                <a:moveTo>
                  <a:pt x="0" y="0"/>
                </a:moveTo>
                <a:lnTo>
                  <a:pt x="0" y="653795"/>
                </a:lnTo>
              </a:path>
            </a:pathLst>
          </a:custGeom>
          <a:ln w="47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718445" y="5760720"/>
            <a:ext cx="139065" cy="280035"/>
          </a:xfrm>
          <a:custGeom>
            <a:avLst/>
            <a:gdLst/>
            <a:ahLst/>
            <a:cxnLst/>
            <a:rect l="l" t="t" r="r" b="b"/>
            <a:pathLst>
              <a:path w="139064" h="280035">
                <a:moveTo>
                  <a:pt x="112014" y="242956"/>
                </a:moveTo>
                <a:lnTo>
                  <a:pt x="112014" y="197358"/>
                </a:lnTo>
                <a:lnTo>
                  <a:pt x="111025" y="209502"/>
                </a:lnTo>
                <a:lnTo>
                  <a:pt x="108108" y="220789"/>
                </a:lnTo>
                <a:lnTo>
                  <a:pt x="79629" y="254508"/>
                </a:lnTo>
                <a:lnTo>
                  <a:pt x="60198" y="259079"/>
                </a:lnTo>
                <a:lnTo>
                  <a:pt x="53792" y="258377"/>
                </a:lnTo>
                <a:lnTo>
                  <a:pt x="24384" y="240792"/>
                </a:lnTo>
                <a:lnTo>
                  <a:pt x="22098" y="240029"/>
                </a:lnTo>
                <a:lnTo>
                  <a:pt x="19812" y="238506"/>
                </a:lnTo>
                <a:lnTo>
                  <a:pt x="9906" y="238506"/>
                </a:lnTo>
                <a:lnTo>
                  <a:pt x="6858" y="240029"/>
                </a:lnTo>
                <a:lnTo>
                  <a:pt x="1524" y="245364"/>
                </a:lnTo>
                <a:lnTo>
                  <a:pt x="0" y="249174"/>
                </a:lnTo>
                <a:lnTo>
                  <a:pt x="0" y="259842"/>
                </a:lnTo>
                <a:lnTo>
                  <a:pt x="41148" y="279654"/>
                </a:lnTo>
                <a:lnTo>
                  <a:pt x="51435" y="278939"/>
                </a:lnTo>
                <a:lnTo>
                  <a:pt x="89130" y="263937"/>
                </a:lnTo>
                <a:lnTo>
                  <a:pt x="108204" y="247650"/>
                </a:lnTo>
                <a:lnTo>
                  <a:pt x="112014" y="242956"/>
                </a:lnTo>
                <a:close/>
              </a:path>
              <a:path w="139064" h="280035">
                <a:moveTo>
                  <a:pt x="138684" y="0"/>
                </a:moveTo>
                <a:lnTo>
                  <a:pt x="53340" y="0"/>
                </a:lnTo>
                <a:lnTo>
                  <a:pt x="8382" y="106680"/>
                </a:lnTo>
                <a:lnTo>
                  <a:pt x="23657" y="107811"/>
                </a:lnTo>
                <a:lnTo>
                  <a:pt x="37433" y="110013"/>
                </a:lnTo>
                <a:lnTo>
                  <a:pt x="38100" y="110188"/>
                </a:lnTo>
                <a:lnTo>
                  <a:pt x="38100" y="71628"/>
                </a:lnTo>
                <a:lnTo>
                  <a:pt x="53340" y="34290"/>
                </a:lnTo>
                <a:lnTo>
                  <a:pt x="124968" y="34290"/>
                </a:lnTo>
                <a:lnTo>
                  <a:pt x="138684" y="0"/>
                </a:lnTo>
                <a:close/>
              </a:path>
              <a:path w="139064" h="280035">
                <a:moveTo>
                  <a:pt x="134874" y="176022"/>
                </a:moveTo>
                <a:lnTo>
                  <a:pt x="121693" y="125551"/>
                </a:lnTo>
                <a:lnTo>
                  <a:pt x="79533" y="85439"/>
                </a:lnTo>
                <a:lnTo>
                  <a:pt x="38100" y="71628"/>
                </a:lnTo>
                <a:lnTo>
                  <a:pt x="38100" y="110188"/>
                </a:lnTo>
                <a:lnTo>
                  <a:pt x="49637" y="113216"/>
                </a:lnTo>
                <a:lnTo>
                  <a:pt x="60198" y="117348"/>
                </a:lnTo>
                <a:lnTo>
                  <a:pt x="90737" y="140600"/>
                </a:lnTo>
                <a:lnTo>
                  <a:pt x="111156" y="185058"/>
                </a:lnTo>
                <a:lnTo>
                  <a:pt x="112014" y="242956"/>
                </a:lnTo>
                <a:lnTo>
                  <a:pt x="113645" y="240946"/>
                </a:lnTo>
                <a:lnTo>
                  <a:pt x="133064" y="197072"/>
                </a:lnTo>
                <a:lnTo>
                  <a:pt x="134433" y="186725"/>
                </a:lnTo>
                <a:lnTo>
                  <a:pt x="134874" y="1760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281563" y="5755385"/>
            <a:ext cx="149860" cy="285115"/>
          </a:xfrm>
          <a:custGeom>
            <a:avLst/>
            <a:gdLst/>
            <a:ahLst/>
            <a:cxnLst/>
            <a:rect l="l" t="t" r="r" b="b"/>
            <a:pathLst>
              <a:path w="149860" h="285114">
                <a:moveTo>
                  <a:pt x="144779" y="6858"/>
                </a:moveTo>
                <a:lnTo>
                  <a:pt x="144779" y="0"/>
                </a:lnTo>
                <a:lnTo>
                  <a:pt x="133802" y="49"/>
                </a:lnTo>
                <a:lnTo>
                  <a:pt x="94487" y="8382"/>
                </a:lnTo>
                <a:lnTo>
                  <a:pt x="60626" y="31420"/>
                </a:lnTo>
                <a:lnTo>
                  <a:pt x="27908" y="70770"/>
                </a:lnTo>
                <a:lnTo>
                  <a:pt x="6750" y="118955"/>
                </a:lnTo>
                <a:lnTo>
                  <a:pt x="0" y="172212"/>
                </a:lnTo>
                <a:lnTo>
                  <a:pt x="2012" y="199941"/>
                </a:lnTo>
                <a:lnTo>
                  <a:pt x="8096" y="224885"/>
                </a:lnTo>
                <a:lnTo>
                  <a:pt x="18323" y="247114"/>
                </a:lnTo>
                <a:lnTo>
                  <a:pt x="32765" y="266700"/>
                </a:lnTo>
                <a:lnTo>
                  <a:pt x="32765" y="185928"/>
                </a:lnTo>
                <a:lnTo>
                  <a:pt x="33027" y="176772"/>
                </a:lnTo>
                <a:lnTo>
                  <a:pt x="33718" y="166401"/>
                </a:lnTo>
                <a:lnTo>
                  <a:pt x="35813" y="141732"/>
                </a:lnTo>
                <a:lnTo>
                  <a:pt x="38861" y="139487"/>
                </a:lnTo>
                <a:lnTo>
                  <a:pt x="38861" y="126492"/>
                </a:lnTo>
                <a:lnTo>
                  <a:pt x="50434" y="89201"/>
                </a:lnTo>
                <a:lnTo>
                  <a:pt x="71473" y="50625"/>
                </a:lnTo>
                <a:lnTo>
                  <a:pt x="100024" y="22086"/>
                </a:lnTo>
                <a:lnTo>
                  <a:pt x="133802" y="8739"/>
                </a:lnTo>
                <a:lnTo>
                  <a:pt x="144779" y="6858"/>
                </a:lnTo>
                <a:close/>
              </a:path>
              <a:path w="149860" h="285114">
                <a:moveTo>
                  <a:pt x="118871" y="266672"/>
                </a:moveTo>
                <a:lnTo>
                  <a:pt x="118871" y="209550"/>
                </a:lnTo>
                <a:lnTo>
                  <a:pt x="118038" y="224111"/>
                </a:lnTo>
                <a:lnTo>
                  <a:pt x="115633" y="236886"/>
                </a:lnTo>
                <a:lnTo>
                  <a:pt x="93535" y="269462"/>
                </a:lnTo>
                <a:lnTo>
                  <a:pt x="79247" y="273558"/>
                </a:lnTo>
                <a:lnTo>
                  <a:pt x="70865" y="273558"/>
                </a:lnTo>
                <a:lnTo>
                  <a:pt x="42588" y="238696"/>
                </a:lnTo>
                <a:lnTo>
                  <a:pt x="33182" y="195798"/>
                </a:lnTo>
                <a:lnTo>
                  <a:pt x="32765" y="185928"/>
                </a:lnTo>
                <a:lnTo>
                  <a:pt x="32765" y="266700"/>
                </a:lnTo>
                <a:lnTo>
                  <a:pt x="41767" y="274701"/>
                </a:lnTo>
                <a:lnTo>
                  <a:pt x="51625" y="280416"/>
                </a:lnTo>
                <a:lnTo>
                  <a:pt x="62341" y="283845"/>
                </a:lnTo>
                <a:lnTo>
                  <a:pt x="73913" y="284988"/>
                </a:lnTo>
                <a:lnTo>
                  <a:pt x="91213" y="282844"/>
                </a:lnTo>
                <a:lnTo>
                  <a:pt x="106584" y="276415"/>
                </a:lnTo>
                <a:lnTo>
                  <a:pt x="118871" y="266672"/>
                </a:lnTo>
                <a:close/>
              </a:path>
              <a:path w="149860" h="285114">
                <a:moveTo>
                  <a:pt x="149351" y="187452"/>
                </a:moveTo>
                <a:lnTo>
                  <a:pt x="139707" y="141696"/>
                </a:lnTo>
                <a:lnTo>
                  <a:pt x="112299" y="112395"/>
                </a:lnTo>
                <a:lnTo>
                  <a:pt x="89915" y="106680"/>
                </a:lnTo>
                <a:lnTo>
                  <a:pt x="76902" y="107953"/>
                </a:lnTo>
                <a:lnTo>
                  <a:pt x="64103" y="111728"/>
                </a:lnTo>
                <a:lnTo>
                  <a:pt x="51446" y="117931"/>
                </a:lnTo>
                <a:lnTo>
                  <a:pt x="38861" y="126492"/>
                </a:lnTo>
                <a:lnTo>
                  <a:pt x="38861" y="139487"/>
                </a:lnTo>
                <a:lnTo>
                  <a:pt x="42814" y="136576"/>
                </a:lnTo>
                <a:lnTo>
                  <a:pt x="48958" y="132492"/>
                </a:lnTo>
                <a:lnTo>
                  <a:pt x="54244" y="129409"/>
                </a:lnTo>
                <a:lnTo>
                  <a:pt x="58673" y="127254"/>
                </a:lnTo>
                <a:lnTo>
                  <a:pt x="64103" y="125698"/>
                </a:lnTo>
                <a:lnTo>
                  <a:pt x="68579" y="124205"/>
                </a:lnTo>
                <a:lnTo>
                  <a:pt x="106679" y="149352"/>
                </a:lnTo>
                <a:lnTo>
                  <a:pt x="118038" y="192964"/>
                </a:lnTo>
                <a:lnTo>
                  <a:pt x="118871" y="209550"/>
                </a:lnTo>
                <a:lnTo>
                  <a:pt x="118871" y="266672"/>
                </a:lnTo>
                <a:lnTo>
                  <a:pt x="120098" y="265699"/>
                </a:lnTo>
                <a:lnTo>
                  <a:pt x="131825" y="250697"/>
                </a:lnTo>
                <a:lnTo>
                  <a:pt x="139707" y="236100"/>
                </a:lnTo>
                <a:lnTo>
                  <a:pt x="145160" y="220789"/>
                </a:lnTo>
                <a:lnTo>
                  <a:pt x="148328" y="204620"/>
                </a:lnTo>
                <a:lnTo>
                  <a:pt x="149351" y="1874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843157" y="5760720"/>
            <a:ext cx="150495" cy="280670"/>
          </a:xfrm>
          <a:custGeom>
            <a:avLst/>
            <a:gdLst/>
            <a:ahLst/>
            <a:cxnLst/>
            <a:rect l="l" t="t" r="r" b="b"/>
            <a:pathLst>
              <a:path w="150495" h="280670">
                <a:moveTo>
                  <a:pt x="150114" y="7619"/>
                </a:moveTo>
                <a:lnTo>
                  <a:pt x="150114" y="0"/>
                </a:lnTo>
                <a:lnTo>
                  <a:pt x="22860" y="0"/>
                </a:lnTo>
                <a:lnTo>
                  <a:pt x="0" y="64769"/>
                </a:lnTo>
                <a:lnTo>
                  <a:pt x="5334" y="67056"/>
                </a:lnTo>
                <a:lnTo>
                  <a:pt x="10203" y="58042"/>
                </a:lnTo>
                <a:lnTo>
                  <a:pt x="15716" y="50387"/>
                </a:lnTo>
                <a:lnTo>
                  <a:pt x="57150" y="32766"/>
                </a:lnTo>
                <a:lnTo>
                  <a:pt x="122682" y="32765"/>
                </a:lnTo>
                <a:lnTo>
                  <a:pt x="122682" y="102049"/>
                </a:lnTo>
                <a:lnTo>
                  <a:pt x="150114" y="7619"/>
                </a:lnTo>
                <a:close/>
              </a:path>
              <a:path w="150495" h="280670">
                <a:moveTo>
                  <a:pt x="122682" y="102049"/>
                </a:moveTo>
                <a:lnTo>
                  <a:pt x="122682" y="32765"/>
                </a:lnTo>
                <a:lnTo>
                  <a:pt x="51816" y="280416"/>
                </a:lnTo>
                <a:lnTo>
                  <a:pt x="70866" y="280416"/>
                </a:lnTo>
                <a:lnTo>
                  <a:pt x="122682" y="1020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411609" y="5760720"/>
            <a:ext cx="139065" cy="280035"/>
          </a:xfrm>
          <a:custGeom>
            <a:avLst/>
            <a:gdLst/>
            <a:ahLst/>
            <a:cxnLst/>
            <a:rect l="l" t="t" r="r" b="b"/>
            <a:pathLst>
              <a:path w="139064" h="280035">
                <a:moveTo>
                  <a:pt x="112014" y="242956"/>
                </a:moveTo>
                <a:lnTo>
                  <a:pt x="112014" y="197358"/>
                </a:lnTo>
                <a:lnTo>
                  <a:pt x="111025" y="209502"/>
                </a:lnTo>
                <a:lnTo>
                  <a:pt x="108108" y="220789"/>
                </a:lnTo>
                <a:lnTo>
                  <a:pt x="79629" y="254508"/>
                </a:lnTo>
                <a:lnTo>
                  <a:pt x="60198" y="259079"/>
                </a:lnTo>
                <a:lnTo>
                  <a:pt x="53780" y="258377"/>
                </a:lnTo>
                <a:lnTo>
                  <a:pt x="47148" y="256317"/>
                </a:lnTo>
                <a:lnTo>
                  <a:pt x="40374" y="252972"/>
                </a:lnTo>
                <a:lnTo>
                  <a:pt x="33528" y="248411"/>
                </a:lnTo>
                <a:lnTo>
                  <a:pt x="28194" y="243840"/>
                </a:lnTo>
                <a:lnTo>
                  <a:pt x="24384" y="240792"/>
                </a:lnTo>
                <a:lnTo>
                  <a:pt x="22098" y="240029"/>
                </a:lnTo>
                <a:lnTo>
                  <a:pt x="19812" y="238506"/>
                </a:lnTo>
                <a:lnTo>
                  <a:pt x="9906" y="238506"/>
                </a:lnTo>
                <a:lnTo>
                  <a:pt x="6858" y="240029"/>
                </a:lnTo>
                <a:lnTo>
                  <a:pt x="3810" y="242315"/>
                </a:lnTo>
                <a:lnTo>
                  <a:pt x="1524" y="245364"/>
                </a:lnTo>
                <a:lnTo>
                  <a:pt x="0" y="249174"/>
                </a:lnTo>
                <a:lnTo>
                  <a:pt x="0" y="259842"/>
                </a:lnTo>
                <a:lnTo>
                  <a:pt x="41148" y="279654"/>
                </a:lnTo>
                <a:lnTo>
                  <a:pt x="51435" y="278939"/>
                </a:lnTo>
                <a:lnTo>
                  <a:pt x="89130" y="263937"/>
                </a:lnTo>
                <a:lnTo>
                  <a:pt x="108204" y="247650"/>
                </a:lnTo>
                <a:lnTo>
                  <a:pt x="112014" y="242956"/>
                </a:lnTo>
                <a:close/>
              </a:path>
              <a:path w="139064" h="280035">
                <a:moveTo>
                  <a:pt x="138684" y="0"/>
                </a:moveTo>
                <a:lnTo>
                  <a:pt x="53340" y="0"/>
                </a:lnTo>
                <a:lnTo>
                  <a:pt x="8382" y="106680"/>
                </a:lnTo>
                <a:lnTo>
                  <a:pt x="23657" y="107811"/>
                </a:lnTo>
                <a:lnTo>
                  <a:pt x="37433" y="110013"/>
                </a:lnTo>
                <a:lnTo>
                  <a:pt x="38100" y="110188"/>
                </a:lnTo>
                <a:lnTo>
                  <a:pt x="38100" y="71628"/>
                </a:lnTo>
                <a:lnTo>
                  <a:pt x="53340" y="34290"/>
                </a:lnTo>
                <a:lnTo>
                  <a:pt x="124968" y="34290"/>
                </a:lnTo>
                <a:lnTo>
                  <a:pt x="138684" y="0"/>
                </a:lnTo>
                <a:close/>
              </a:path>
              <a:path w="139064" h="280035">
                <a:moveTo>
                  <a:pt x="134874" y="176022"/>
                </a:moveTo>
                <a:lnTo>
                  <a:pt x="121693" y="125551"/>
                </a:lnTo>
                <a:lnTo>
                  <a:pt x="96393" y="96809"/>
                </a:lnTo>
                <a:lnTo>
                  <a:pt x="59817" y="77069"/>
                </a:lnTo>
                <a:lnTo>
                  <a:pt x="38100" y="71628"/>
                </a:lnTo>
                <a:lnTo>
                  <a:pt x="38100" y="110188"/>
                </a:lnTo>
                <a:lnTo>
                  <a:pt x="49637" y="113216"/>
                </a:lnTo>
                <a:lnTo>
                  <a:pt x="60198" y="117348"/>
                </a:lnTo>
                <a:lnTo>
                  <a:pt x="90737" y="140600"/>
                </a:lnTo>
                <a:lnTo>
                  <a:pt x="111156" y="185058"/>
                </a:lnTo>
                <a:lnTo>
                  <a:pt x="112014" y="242956"/>
                </a:lnTo>
                <a:lnTo>
                  <a:pt x="113645" y="240946"/>
                </a:lnTo>
                <a:lnTo>
                  <a:pt x="132778" y="197072"/>
                </a:lnTo>
                <a:lnTo>
                  <a:pt x="134326" y="186725"/>
                </a:lnTo>
                <a:lnTo>
                  <a:pt x="134874" y="1760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974727" y="5755385"/>
            <a:ext cx="149860" cy="285115"/>
          </a:xfrm>
          <a:custGeom>
            <a:avLst/>
            <a:gdLst/>
            <a:ahLst/>
            <a:cxnLst/>
            <a:rect l="l" t="t" r="r" b="b"/>
            <a:pathLst>
              <a:path w="149860" h="285114">
                <a:moveTo>
                  <a:pt x="144779" y="6858"/>
                </a:moveTo>
                <a:lnTo>
                  <a:pt x="144779" y="0"/>
                </a:lnTo>
                <a:lnTo>
                  <a:pt x="133802" y="49"/>
                </a:lnTo>
                <a:lnTo>
                  <a:pt x="94487" y="8382"/>
                </a:lnTo>
                <a:lnTo>
                  <a:pt x="60626" y="31420"/>
                </a:lnTo>
                <a:lnTo>
                  <a:pt x="27622" y="70770"/>
                </a:lnTo>
                <a:lnTo>
                  <a:pt x="6750" y="118955"/>
                </a:lnTo>
                <a:lnTo>
                  <a:pt x="0" y="172212"/>
                </a:lnTo>
                <a:lnTo>
                  <a:pt x="2012" y="199941"/>
                </a:lnTo>
                <a:lnTo>
                  <a:pt x="8096" y="224885"/>
                </a:lnTo>
                <a:lnTo>
                  <a:pt x="18323" y="247114"/>
                </a:lnTo>
                <a:lnTo>
                  <a:pt x="32765" y="266700"/>
                </a:lnTo>
                <a:lnTo>
                  <a:pt x="32765" y="185928"/>
                </a:lnTo>
                <a:lnTo>
                  <a:pt x="33027" y="176772"/>
                </a:lnTo>
                <a:lnTo>
                  <a:pt x="33718" y="166401"/>
                </a:lnTo>
                <a:lnTo>
                  <a:pt x="35813" y="141732"/>
                </a:lnTo>
                <a:lnTo>
                  <a:pt x="38861" y="139487"/>
                </a:lnTo>
                <a:lnTo>
                  <a:pt x="38861" y="126492"/>
                </a:lnTo>
                <a:lnTo>
                  <a:pt x="50434" y="89201"/>
                </a:lnTo>
                <a:lnTo>
                  <a:pt x="71473" y="50625"/>
                </a:lnTo>
                <a:lnTo>
                  <a:pt x="100024" y="22086"/>
                </a:lnTo>
                <a:lnTo>
                  <a:pt x="133802" y="8739"/>
                </a:lnTo>
                <a:lnTo>
                  <a:pt x="144779" y="6858"/>
                </a:lnTo>
                <a:close/>
              </a:path>
              <a:path w="149860" h="285114">
                <a:moveTo>
                  <a:pt x="118109" y="267276"/>
                </a:moveTo>
                <a:lnTo>
                  <a:pt x="118109" y="209550"/>
                </a:lnTo>
                <a:lnTo>
                  <a:pt x="117395" y="224111"/>
                </a:lnTo>
                <a:lnTo>
                  <a:pt x="115252" y="236886"/>
                </a:lnTo>
                <a:lnTo>
                  <a:pt x="93535" y="269462"/>
                </a:lnTo>
                <a:lnTo>
                  <a:pt x="79247" y="273558"/>
                </a:lnTo>
                <a:lnTo>
                  <a:pt x="70865" y="273558"/>
                </a:lnTo>
                <a:lnTo>
                  <a:pt x="42588" y="238696"/>
                </a:lnTo>
                <a:lnTo>
                  <a:pt x="33182" y="195798"/>
                </a:lnTo>
                <a:lnTo>
                  <a:pt x="32765" y="185928"/>
                </a:lnTo>
                <a:lnTo>
                  <a:pt x="32765" y="266700"/>
                </a:lnTo>
                <a:lnTo>
                  <a:pt x="41767" y="274701"/>
                </a:lnTo>
                <a:lnTo>
                  <a:pt x="51625" y="280416"/>
                </a:lnTo>
                <a:lnTo>
                  <a:pt x="62341" y="283845"/>
                </a:lnTo>
                <a:lnTo>
                  <a:pt x="73913" y="284988"/>
                </a:lnTo>
                <a:lnTo>
                  <a:pt x="91213" y="282844"/>
                </a:lnTo>
                <a:lnTo>
                  <a:pt x="106584" y="276415"/>
                </a:lnTo>
                <a:lnTo>
                  <a:pt x="118109" y="267276"/>
                </a:lnTo>
                <a:close/>
              </a:path>
              <a:path w="149860" h="285114">
                <a:moveTo>
                  <a:pt x="149351" y="187452"/>
                </a:moveTo>
                <a:lnTo>
                  <a:pt x="139707" y="141696"/>
                </a:lnTo>
                <a:lnTo>
                  <a:pt x="112299" y="112395"/>
                </a:lnTo>
                <a:lnTo>
                  <a:pt x="89915" y="106680"/>
                </a:lnTo>
                <a:lnTo>
                  <a:pt x="76902" y="107953"/>
                </a:lnTo>
                <a:lnTo>
                  <a:pt x="64103" y="111728"/>
                </a:lnTo>
                <a:lnTo>
                  <a:pt x="51446" y="117931"/>
                </a:lnTo>
                <a:lnTo>
                  <a:pt x="38861" y="126492"/>
                </a:lnTo>
                <a:lnTo>
                  <a:pt x="38861" y="139487"/>
                </a:lnTo>
                <a:lnTo>
                  <a:pt x="42814" y="136576"/>
                </a:lnTo>
                <a:lnTo>
                  <a:pt x="48958" y="132492"/>
                </a:lnTo>
                <a:lnTo>
                  <a:pt x="54244" y="129409"/>
                </a:lnTo>
                <a:lnTo>
                  <a:pt x="58673" y="127254"/>
                </a:lnTo>
                <a:lnTo>
                  <a:pt x="63245" y="125730"/>
                </a:lnTo>
                <a:lnTo>
                  <a:pt x="68579" y="124205"/>
                </a:lnTo>
                <a:lnTo>
                  <a:pt x="73913" y="124323"/>
                </a:lnTo>
                <a:lnTo>
                  <a:pt x="106679" y="149352"/>
                </a:lnTo>
                <a:lnTo>
                  <a:pt x="117395" y="192964"/>
                </a:lnTo>
                <a:lnTo>
                  <a:pt x="118109" y="267276"/>
                </a:lnTo>
                <a:lnTo>
                  <a:pt x="120098" y="265699"/>
                </a:lnTo>
                <a:lnTo>
                  <a:pt x="131825" y="250697"/>
                </a:lnTo>
                <a:lnTo>
                  <a:pt x="139386" y="236100"/>
                </a:lnTo>
                <a:lnTo>
                  <a:pt x="144875" y="220789"/>
                </a:lnTo>
                <a:lnTo>
                  <a:pt x="148220" y="204620"/>
                </a:lnTo>
                <a:lnTo>
                  <a:pt x="149351" y="1874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536321" y="5760720"/>
            <a:ext cx="150495" cy="280670"/>
          </a:xfrm>
          <a:custGeom>
            <a:avLst/>
            <a:gdLst/>
            <a:ahLst/>
            <a:cxnLst/>
            <a:rect l="l" t="t" r="r" b="b"/>
            <a:pathLst>
              <a:path w="150495" h="280670">
                <a:moveTo>
                  <a:pt x="150113" y="7619"/>
                </a:moveTo>
                <a:lnTo>
                  <a:pt x="150113" y="0"/>
                </a:lnTo>
                <a:lnTo>
                  <a:pt x="22859" y="0"/>
                </a:lnTo>
                <a:lnTo>
                  <a:pt x="0" y="64769"/>
                </a:lnTo>
                <a:lnTo>
                  <a:pt x="5333" y="67056"/>
                </a:lnTo>
                <a:lnTo>
                  <a:pt x="10203" y="58042"/>
                </a:lnTo>
                <a:lnTo>
                  <a:pt x="15716" y="50387"/>
                </a:lnTo>
                <a:lnTo>
                  <a:pt x="57149" y="32766"/>
                </a:lnTo>
                <a:lnTo>
                  <a:pt x="122681" y="32765"/>
                </a:lnTo>
                <a:lnTo>
                  <a:pt x="122681" y="102049"/>
                </a:lnTo>
                <a:lnTo>
                  <a:pt x="150113" y="7619"/>
                </a:lnTo>
                <a:close/>
              </a:path>
              <a:path w="150495" h="280670">
                <a:moveTo>
                  <a:pt x="122681" y="102049"/>
                </a:moveTo>
                <a:lnTo>
                  <a:pt x="122681" y="32765"/>
                </a:lnTo>
                <a:lnTo>
                  <a:pt x="51815" y="280416"/>
                </a:lnTo>
                <a:lnTo>
                  <a:pt x="70865" y="280416"/>
                </a:lnTo>
                <a:lnTo>
                  <a:pt x="122681" y="1020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104774" y="5760720"/>
            <a:ext cx="139065" cy="280035"/>
          </a:xfrm>
          <a:custGeom>
            <a:avLst/>
            <a:gdLst/>
            <a:ahLst/>
            <a:cxnLst/>
            <a:rect l="l" t="t" r="r" b="b"/>
            <a:pathLst>
              <a:path w="139065" h="280035">
                <a:moveTo>
                  <a:pt x="112013" y="242956"/>
                </a:moveTo>
                <a:lnTo>
                  <a:pt x="112013" y="197358"/>
                </a:lnTo>
                <a:lnTo>
                  <a:pt x="111025" y="209502"/>
                </a:lnTo>
                <a:lnTo>
                  <a:pt x="108108" y="220789"/>
                </a:lnTo>
                <a:lnTo>
                  <a:pt x="79628" y="254508"/>
                </a:lnTo>
                <a:lnTo>
                  <a:pt x="60197" y="259079"/>
                </a:lnTo>
                <a:lnTo>
                  <a:pt x="53780" y="258377"/>
                </a:lnTo>
                <a:lnTo>
                  <a:pt x="47148" y="256317"/>
                </a:lnTo>
                <a:lnTo>
                  <a:pt x="40374" y="252972"/>
                </a:lnTo>
                <a:lnTo>
                  <a:pt x="33527" y="248411"/>
                </a:lnTo>
                <a:lnTo>
                  <a:pt x="28193" y="243840"/>
                </a:lnTo>
                <a:lnTo>
                  <a:pt x="24383" y="240792"/>
                </a:lnTo>
                <a:lnTo>
                  <a:pt x="22097" y="240029"/>
                </a:lnTo>
                <a:lnTo>
                  <a:pt x="19811" y="238506"/>
                </a:lnTo>
                <a:lnTo>
                  <a:pt x="9905" y="238506"/>
                </a:lnTo>
                <a:lnTo>
                  <a:pt x="6857" y="240029"/>
                </a:lnTo>
                <a:lnTo>
                  <a:pt x="3809" y="242315"/>
                </a:lnTo>
                <a:lnTo>
                  <a:pt x="1523" y="245364"/>
                </a:lnTo>
                <a:lnTo>
                  <a:pt x="0" y="249174"/>
                </a:lnTo>
                <a:lnTo>
                  <a:pt x="0" y="259842"/>
                </a:lnTo>
                <a:lnTo>
                  <a:pt x="41147" y="279654"/>
                </a:lnTo>
                <a:lnTo>
                  <a:pt x="51434" y="278939"/>
                </a:lnTo>
                <a:lnTo>
                  <a:pt x="89023" y="263937"/>
                </a:lnTo>
                <a:lnTo>
                  <a:pt x="108203" y="247650"/>
                </a:lnTo>
                <a:lnTo>
                  <a:pt x="112013" y="242956"/>
                </a:lnTo>
                <a:close/>
              </a:path>
              <a:path w="139065" h="280035">
                <a:moveTo>
                  <a:pt x="138683" y="0"/>
                </a:moveTo>
                <a:lnTo>
                  <a:pt x="53339" y="0"/>
                </a:lnTo>
                <a:lnTo>
                  <a:pt x="7619" y="106680"/>
                </a:lnTo>
                <a:lnTo>
                  <a:pt x="23336" y="107811"/>
                </a:lnTo>
                <a:lnTo>
                  <a:pt x="37337" y="110013"/>
                </a:lnTo>
                <a:lnTo>
                  <a:pt x="38099" y="110212"/>
                </a:lnTo>
                <a:lnTo>
                  <a:pt x="38099" y="71628"/>
                </a:lnTo>
                <a:lnTo>
                  <a:pt x="53339" y="34290"/>
                </a:lnTo>
                <a:lnTo>
                  <a:pt x="124967" y="34290"/>
                </a:lnTo>
                <a:lnTo>
                  <a:pt x="138683" y="0"/>
                </a:lnTo>
                <a:close/>
              </a:path>
              <a:path w="139065" h="280035">
                <a:moveTo>
                  <a:pt x="134873" y="176022"/>
                </a:moveTo>
                <a:lnTo>
                  <a:pt x="121693" y="125551"/>
                </a:lnTo>
                <a:lnTo>
                  <a:pt x="96392" y="96809"/>
                </a:lnTo>
                <a:lnTo>
                  <a:pt x="59816" y="77069"/>
                </a:lnTo>
                <a:lnTo>
                  <a:pt x="38099" y="71628"/>
                </a:lnTo>
                <a:lnTo>
                  <a:pt x="38099" y="110212"/>
                </a:lnTo>
                <a:lnTo>
                  <a:pt x="49625" y="113216"/>
                </a:lnTo>
                <a:lnTo>
                  <a:pt x="60197" y="117348"/>
                </a:lnTo>
                <a:lnTo>
                  <a:pt x="90737" y="140600"/>
                </a:lnTo>
                <a:lnTo>
                  <a:pt x="111156" y="185058"/>
                </a:lnTo>
                <a:lnTo>
                  <a:pt x="112013" y="242956"/>
                </a:lnTo>
                <a:lnTo>
                  <a:pt x="113645" y="240946"/>
                </a:lnTo>
                <a:lnTo>
                  <a:pt x="132778" y="197072"/>
                </a:lnTo>
                <a:lnTo>
                  <a:pt x="134326" y="186725"/>
                </a:lnTo>
                <a:lnTo>
                  <a:pt x="134873" y="1760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7667129" y="5755385"/>
            <a:ext cx="150495" cy="285115"/>
          </a:xfrm>
          <a:custGeom>
            <a:avLst/>
            <a:gdLst/>
            <a:ahLst/>
            <a:cxnLst/>
            <a:rect l="l" t="t" r="r" b="b"/>
            <a:pathLst>
              <a:path w="150495" h="285114">
                <a:moveTo>
                  <a:pt x="145542" y="6858"/>
                </a:moveTo>
                <a:lnTo>
                  <a:pt x="145542" y="0"/>
                </a:lnTo>
                <a:lnTo>
                  <a:pt x="134564" y="49"/>
                </a:lnTo>
                <a:lnTo>
                  <a:pt x="95250" y="8382"/>
                </a:lnTo>
                <a:lnTo>
                  <a:pt x="61388" y="31420"/>
                </a:lnTo>
                <a:lnTo>
                  <a:pt x="28384" y="70770"/>
                </a:lnTo>
                <a:lnTo>
                  <a:pt x="7393" y="118955"/>
                </a:lnTo>
                <a:lnTo>
                  <a:pt x="0" y="172212"/>
                </a:lnTo>
                <a:lnTo>
                  <a:pt x="2131" y="199941"/>
                </a:lnTo>
                <a:lnTo>
                  <a:pt x="8477" y="224885"/>
                </a:lnTo>
                <a:lnTo>
                  <a:pt x="18966" y="247114"/>
                </a:lnTo>
                <a:lnTo>
                  <a:pt x="33528" y="266700"/>
                </a:lnTo>
                <a:lnTo>
                  <a:pt x="33528" y="185928"/>
                </a:lnTo>
                <a:lnTo>
                  <a:pt x="33682" y="176772"/>
                </a:lnTo>
                <a:lnTo>
                  <a:pt x="34194" y="166401"/>
                </a:lnTo>
                <a:lnTo>
                  <a:pt x="35147" y="154637"/>
                </a:lnTo>
                <a:lnTo>
                  <a:pt x="36576" y="141732"/>
                </a:lnTo>
                <a:lnTo>
                  <a:pt x="39624" y="139487"/>
                </a:lnTo>
                <a:lnTo>
                  <a:pt x="39624" y="126492"/>
                </a:lnTo>
                <a:lnTo>
                  <a:pt x="50875" y="89201"/>
                </a:lnTo>
                <a:lnTo>
                  <a:pt x="72235" y="50625"/>
                </a:lnTo>
                <a:lnTo>
                  <a:pt x="100786" y="22086"/>
                </a:lnTo>
                <a:lnTo>
                  <a:pt x="134564" y="8739"/>
                </a:lnTo>
                <a:lnTo>
                  <a:pt x="145542" y="6858"/>
                </a:lnTo>
                <a:close/>
              </a:path>
              <a:path w="150495" h="285114">
                <a:moveTo>
                  <a:pt x="118872" y="267276"/>
                </a:moveTo>
                <a:lnTo>
                  <a:pt x="118872" y="209550"/>
                </a:lnTo>
                <a:lnTo>
                  <a:pt x="118157" y="224111"/>
                </a:lnTo>
                <a:lnTo>
                  <a:pt x="116014" y="236886"/>
                </a:lnTo>
                <a:lnTo>
                  <a:pt x="94297" y="269462"/>
                </a:lnTo>
                <a:lnTo>
                  <a:pt x="80010" y="273558"/>
                </a:lnTo>
                <a:lnTo>
                  <a:pt x="71628" y="273558"/>
                </a:lnTo>
                <a:lnTo>
                  <a:pt x="43338" y="238696"/>
                </a:lnTo>
                <a:lnTo>
                  <a:pt x="33944" y="195798"/>
                </a:lnTo>
                <a:lnTo>
                  <a:pt x="33528" y="185928"/>
                </a:lnTo>
                <a:lnTo>
                  <a:pt x="33528" y="266700"/>
                </a:lnTo>
                <a:lnTo>
                  <a:pt x="42529" y="274701"/>
                </a:lnTo>
                <a:lnTo>
                  <a:pt x="52387" y="280416"/>
                </a:lnTo>
                <a:lnTo>
                  <a:pt x="63103" y="283845"/>
                </a:lnTo>
                <a:lnTo>
                  <a:pt x="74676" y="284988"/>
                </a:lnTo>
                <a:lnTo>
                  <a:pt x="91975" y="282844"/>
                </a:lnTo>
                <a:lnTo>
                  <a:pt x="107346" y="276415"/>
                </a:lnTo>
                <a:lnTo>
                  <a:pt x="118872" y="267276"/>
                </a:lnTo>
                <a:close/>
              </a:path>
              <a:path w="150495" h="285114">
                <a:moveTo>
                  <a:pt x="150114" y="187452"/>
                </a:moveTo>
                <a:lnTo>
                  <a:pt x="140148" y="141696"/>
                </a:lnTo>
                <a:lnTo>
                  <a:pt x="112966" y="112395"/>
                </a:lnTo>
                <a:lnTo>
                  <a:pt x="89916" y="106680"/>
                </a:lnTo>
                <a:lnTo>
                  <a:pt x="77343" y="107953"/>
                </a:lnTo>
                <a:lnTo>
                  <a:pt x="64770" y="111728"/>
                </a:lnTo>
                <a:lnTo>
                  <a:pt x="52197" y="117931"/>
                </a:lnTo>
                <a:lnTo>
                  <a:pt x="39624" y="126492"/>
                </a:lnTo>
                <a:lnTo>
                  <a:pt x="39624" y="139487"/>
                </a:lnTo>
                <a:lnTo>
                  <a:pt x="43576" y="136576"/>
                </a:lnTo>
                <a:lnTo>
                  <a:pt x="49720" y="132492"/>
                </a:lnTo>
                <a:lnTo>
                  <a:pt x="55006" y="129409"/>
                </a:lnTo>
                <a:lnTo>
                  <a:pt x="59436" y="127254"/>
                </a:lnTo>
                <a:lnTo>
                  <a:pt x="64008" y="125730"/>
                </a:lnTo>
                <a:lnTo>
                  <a:pt x="69342" y="124205"/>
                </a:lnTo>
                <a:lnTo>
                  <a:pt x="73152" y="124205"/>
                </a:lnTo>
                <a:lnTo>
                  <a:pt x="107442" y="149352"/>
                </a:lnTo>
                <a:lnTo>
                  <a:pt x="118157" y="192964"/>
                </a:lnTo>
                <a:lnTo>
                  <a:pt x="118872" y="267276"/>
                </a:lnTo>
                <a:lnTo>
                  <a:pt x="120860" y="265699"/>
                </a:lnTo>
                <a:lnTo>
                  <a:pt x="132588" y="250697"/>
                </a:lnTo>
                <a:lnTo>
                  <a:pt x="140148" y="236100"/>
                </a:lnTo>
                <a:lnTo>
                  <a:pt x="145637" y="220789"/>
                </a:lnTo>
                <a:lnTo>
                  <a:pt x="148982" y="204620"/>
                </a:lnTo>
                <a:lnTo>
                  <a:pt x="150114" y="1874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159899" y="5760720"/>
            <a:ext cx="256540" cy="275590"/>
          </a:xfrm>
          <a:custGeom>
            <a:avLst/>
            <a:gdLst/>
            <a:ahLst/>
            <a:cxnLst/>
            <a:rect l="l" t="t" r="r" b="b"/>
            <a:pathLst>
              <a:path w="256539" h="275589">
                <a:moveTo>
                  <a:pt x="101345" y="7619"/>
                </a:moveTo>
                <a:lnTo>
                  <a:pt x="101345" y="0"/>
                </a:lnTo>
                <a:lnTo>
                  <a:pt x="0" y="0"/>
                </a:lnTo>
                <a:lnTo>
                  <a:pt x="0" y="7619"/>
                </a:lnTo>
                <a:lnTo>
                  <a:pt x="13715" y="7619"/>
                </a:lnTo>
                <a:lnTo>
                  <a:pt x="19049" y="9143"/>
                </a:lnTo>
                <a:lnTo>
                  <a:pt x="33527" y="48767"/>
                </a:lnTo>
                <a:lnTo>
                  <a:pt x="33527" y="275081"/>
                </a:lnTo>
                <a:lnTo>
                  <a:pt x="67817" y="275081"/>
                </a:lnTo>
                <a:lnTo>
                  <a:pt x="67817" y="48767"/>
                </a:lnTo>
                <a:lnTo>
                  <a:pt x="82295" y="9143"/>
                </a:lnTo>
                <a:lnTo>
                  <a:pt x="87629" y="7619"/>
                </a:lnTo>
                <a:lnTo>
                  <a:pt x="101345" y="7619"/>
                </a:lnTo>
                <a:close/>
              </a:path>
              <a:path w="256539" h="275589">
                <a:moveTo>
                  <a:pt x="33527" y="275081"/>
                </a:moveTo>
                <a:lnTo>
                  <a:pt x="33527" y="226313"/>
                </a:lnTo>
                <a:lnTo>
                  <a:pt x="33361" y="237303"/>
                </a:lnTo>
                <a:lnTo>
                  <a:pt x="32765" y="246221"/>
                </a:lnTo>
                <a:lnTo>
                  <a:pt x="31599" y="252995"/>
                </a:lnTo>
                <a:lnTo>
                  <a:pt x="29717" y="257555"/>
                </a:lnTo>
                <a:lnTo>
                  <a:pt x="25145" y="263651"/>
                </a:lnTo>
                <a:lnTo>
                  <a:pt x="18287" y="267461"/>
                </a:lnTo>
                <a:lnTo>
                  <a:pt x="0" y="267461"/>
                </a:lnTo>
                <a:lnTo>
                  <a:pt x="0" y="275081"/>
                </a:lnTo>
                <a:lnTo>
                  <a:pt x="33527" y="275081"/>
                </a:lnTo>
                <a:close/>
              </a:path>
              <a:path w="256539" h="275589">
                <a:moveTo>
                  <a:pt x="159257" y="54679"/>
                </a:moveTo>
                <a:lnTo>
                  <a:pt x="159257" y="23621"/>
                </a:lnTo>
                <a:lnTo>
                  <a:pt x="157733" y="28193"/>
                </a:lnTo>
                <a:lnTo>
                  <a:pt x="153923" y="33527"/>
                </a:lnTo>
                <a:lnTo>
                  <a:pt x="146089" y="44957"/>
                </a:lnTo>
                <a:lnTo>
                  <a:pt x="132968" y="60959"/>
                </a:lnTo>
                <a:lnTo>
                  <a:pt x="114704" y="81533"/>
                </a:lnTo>
                <a:lnTo>
                  <a:pt x="91439" y="106679"/>
                </a:lnTo>
                <a:lnTo>
                  <a:pt x="82284" y="116836"/>
                </a:lnTo>
                <a:lnTo>
                  <a:pt x="75342" y="124491"/>
                </a:lnTo>
                <a:lnTo>
                  <a:pt x="70544" y="129718"/>
                </a:lnTo>
                <a:lnTo>
                  <a:pt x="67817" y="132587"/>
                </a:lnTo>
                <a:lnTo>
                  <a:pt x="67817" y="137921"/>
                </a:lnTo>
                <a:lnTo>
                  <a:pt x="101345" y="176463"/>
                </a:lnTo>
                <a:lnTo>
                  <a:pt x="101345" y="122681"/>
                </a:lnTo>
                <a:lnTo>
                  <a:pt x="159257" y="54679"/>
                </a:lnTo>
                <a:close/>
              </a:path>
              <a:path w="256539" h="275589">
                <a:moveTo>
                  <a:pt x="101345" y="275081"/>
                </a:moveTo>
                <a:lnTo>
                  <a:pt x="101345" y="267461"/>
                </a:lnTo>
                <a:lnTo>
                  <a:pt x="87629" y="267461"/>
                </a:lnTo>
                <a:lnTo>
                  <a:pt x="82284" y="265929"/>
                </a:lnTo>
                <a:lnTo>
                  <a:pt x="76961" y="262127"/>
                </a:lnTo>
                <a:lnTo>
                  <a:pt x="73151" y="259841"/>
                </a:lnTo>
                <a:lnTo>
                  <a:pt x="70865" y="256793"/>
                </a:lnTo>
                <a:lnTo>
                  <a:pt x="67817" y="226313"/>
                </a:lnTo>
                <a:lnTo>
                  <a:pt x="67817" y="275081"/>
                </a:lnTo>
                <a:lnTo>
                  <a:pt x="101345" y="275081"/>
                </a:lnTo>
                <a:close/>
              </a:path>
              <a:path w="256539" h="275589">
                <a:moveTo>
                  <a:pt x="256031" y="275081"/>
                </a:moveTo>
                <a:lnTo>
                  <a:pt x="256031" y="267461"/>
                </a:lnTo>
                <a:lnTo>
                  <a:pt x="248161" y="266330"/>
                </a:lnTo>
                <a:lnTo>
                  <a:pt x="240506" y="264128"/>
                </a:lnTo>
                <a:lnTo>
                  <a:pt x="198655" y="234719"/>
                </a:lnTo>
                <a:lnTo>
                  <a:pt x="101345" y="122681"/>
                </a:lnTo>
                <a:lnTo>
                  <a:pt x="101345" y="176463"/>
                </a:lnTo>
                <a:lnTo>
                  <a:pt x="149351" y="231647"/>
                </a:lnTo>
                <a:lnTo>
                  <a:pt x="155447" y="238505"/>
                </a:lnTo>
                <a:lnTo>
                  <a:pt x="159257" y="243077"/>
                </a:lnTo>
                <a:lnTo>
                  <a:pt x="160019" y="246125"/>
                </a:lnTo>
                <a:lnTo>
                  <a:pt x="161543" y="248411"/>
                </a:lnTo>
                <a:lnTo>
                  <a:pt x="162305" y="251459"/>
                </a:lnTo>
                <a:lnTo>
                  <a:pt x="162305" y="275081"/>
                </a:lnTo>
                <a:lnTo>
                  <a:pt x="256031" y="275081"/>
                </a:lnTo>
                <a:close/>
              </a:path>
              <a:path w="256539" h="275589">
                <a:moveTo>
                  <a:pt x="224789" y="7619"/>
                </a:moveTo>
                <a:lnTo>
                  <a:pt x="224789" y="0"/>
                </a:lnTo>
                <a:lnTo>
                  <a:pt x="137159" y="0"/>
                </a:lnTo>
                <a:lnTo>
                  <a:pt x="137159" y="7619"/>
                </a:lnTo>
                <a:lnTo>
                  <a:pt x="149351" y="7746"/>
                </a:lnTo>
                <a:lnTo>
                  <a:pt x="153161" y="8381"/>
                </a:lnTo>
                <a:lnTo>
                  <a:pt x="155447" y="10667"/>
                </a:lnTo>
                <a:lnTo>
                  <a:pt x="157733" y="13715"/>
                </a:lnTo>
                <a:lnTo>
                  <a:pt x="159257" y="16001"/>
                </a:lnTo>
                <a:lnTo>
                  <a:pt x="159257" y="54679"/>
                </a:lnTo>
                <a:lnTo>
                  <a:pt x="169092" y="43160"/>
                </a:lnTo>
                <a:lnTo>
                  <a:pt x="201167" y="14477"/>
                </a:lnTo>
                <a:lnTo>
                  <a:pt x="219455" y="7619"/>
                </a:lnTo>
                <a:lnTo>
                  <a:pt x="224789" y="7619"/>
                </a:lnTo>
                <a:close/>
              </a:path>
              <a:path w="256539" h="275589">
                <a:moveTo>
                  <a:pt x="162305" y="275081"/>
                </a:moveTo>
                <a:lnTo>
                  <a:pt x="162305" y="257555"/>
                </a:lnTo>
                <a:lnTo>
                  <a:pt x="160781" y="260603"/>
                </a:lnTo>
                <a:lnTo>
                  <a:pt x="157733" y="263651"/>
                </a:lnTo>
                <a:lnTo>
                  <a:pt x="154685" y="265937"/>
                </a:lnTo>
                <a:lnTo>
                  <a:pt x="149351" y="267461"/>
                </a:lnTo>
                <a:lnTo>
                  <a:pt x="143255" y="267461"/>
                </a:lnTo>
                <a:lnTo>
                  <a:pt x="143255" y="275081"/>
                </a:lnTo>
                <a:lnTo>
                  <a:pt x="162305" y="27508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714635" y="6318503"/>
            <a:ext cx="153670" cy="285750"/>
          </a:xfrm>
          <a:custGeom>
            <a:avLst/>
            <a:gdLst/>
            <a:ahLst/>
            <a:cxnLst/>
            <a:rect l="l" t="t" r="r" b="b"/>
            <a:pathLst>
              <a:path w="153670" h="285750">
                <a:moveTo>
                  <a:pt x="153162" y="142494"/>
                </a:moveTo>
                <a:lnTo>
                  <a:pt x="150209" y="99631"/>
                </a:lnTo>
                <a:lnTo>
                  <a:pt x="140970" y="60198"/>
                </a:lnTo>
                <a:lnTo>
                  <a:pt x="123182" y="24836"/>
                </a:lnTo>
                <a:lnTo>
                  <a:pt x="86344" y="1000"/>
                </a:lnTo>
                <a:lnTo>
                  <a:pt x="76200" y="0"/>
                </a:lnTo>
                <a:lnTo>
                  <a:pt x="66067" y="1000"/>
                </a:lnTo>
                <a:lnTo>
                  <a:pt x="29527" y="25431"/>
                </a:lnTo>
                <a:lnTo>
                  <a:pt x="10668" y="64008"/>
                </a:lnTo>
                <a:lnTo>
                  <a:pt x="2476" y="103441"/>
                </a:lnTo>
                <a:lnTo>
                  <a:pt x="0" y="146304"/>
                </a:lnTo>
                <a:lnTo>
                  <a:pt x="440" y="162734"/>
                </a:lnTo>
                <a:lnTo>
                  <a:pt x="7620" y="210312"/>
                </a:lnTo>
                <a:lnTo>
                  <a:pt x="20574" y="246888"/>
                </a:lnTo>
                <a:lnTo>
                  <a:pt x="52411" y="280285"/>
                </a:lnTo>
                <a:lnTo>
                  <a:pt x="52578" y="280352"/>
                </a:lnTo>
                <a:lnTo>
                  <a:pt x="52578" y="169164"/>
                </a:lnTo>
                <a:lnTo>
                  <a:pt x="53149" y="84010"/>
                </a:lnTo>
                <a:lnTo>
                  <a:pt x="54864" y="43434"/>
                </a:lnTo>
                <a:lnTo>
                  <a:pt x="70866" y="13716"/>
                </a:lnTo>
                <a:lnTo>
                  <a:pt x="82296" y="13716"/>
                </a:lnTo>
                <a:lnTo>
                  <a:pt x="98298" y="58674"/>
                </a:lnTo>
                <a:lnTo>
                  <a:pt x="99060" y="280381"/>
                </a:lnTo>
                <a:lnTo>
                  <a:pt x="104394" y="277368"/>
                </a:lnTo>
                <a:lnTo>
                  <a:pt x="131683" y="247852"/>
                </a:lnTo>
                <a:lnTo>
                  <a:pt x="147375" y="201322"/>
                </a:lnTo>
                <a:lnTo>
                  <a:pt x="152471" y="162770"/>
                </a:lnTo>
                <a:lnTo>
                  <a:pt x="153162" y="142494"/>
                </a:lnTo>
                <a:close/>
              </a:path>
              <a:path w="153670" h="285750">
                <a:moveTo>
                  <a:pt x="99060" y="280381"/>
                </a:moveTo>
                <a:lnTo>
                  <a:pt x="99060" y="142494"/>
                </a:lnTo>
                <a:lnTo>
                  <a:pt x="98298" y="229362"/>
                </a:lnTo>
                <a:lnTo>
                  <a:pt x="97309" y="240518"/>
                </a:lnTo>
                <a:lnTo>
                  <a:pt x="82296" y="271272"/>
                </a:lnTo>
                <a:lnTo>
                  <a:pt x="71628" y="271272"/>
                </a:lnTo>
                <a:lnTo>
                  <a:pt x="67056" y="269748"/>
                </a:lnTo>
                <a:lnTo>
                  <a:pt x="64008" y="265938"/>
                </a:lnTo>
                <a:lnTo>
                  <a:pt x="60198" y="262890"/>
                </a:lnTo>
                <a:lnTo>
                  <a:pt x="53625" y="217741"/>
                </a:lnTo>
                <a:lnTo>
                  <a:pt x="52578" y="169164"/>
                </a:lnTo>
                <a:lnTo>
                  <a:pt x="52578" y="280352"/>
                </a:lnTo>
                <a:lnTo>
                  <a:pt x="60007" y="283368"/>
                </a:lnTo>
                <a:lnTo>
                  <a:pt x="67889" y="285166"/>
                </a:lnTo>
                <a:lnTo>
                  <a:pt x="76200" y="285750"/>
                </a:lnTo>
                <a:lnTo>
                  <a:pt x="83498" y="285297"/>
                </a:lnTo>
                <a:lnTo>
                  <a:pt x="90582" y="283845"/>
                </a:lnTo>
                <a:lnTo>
                  <a:pt x="97524" y="281249"/>
                </a:lnTo>
                <a:lnTo>
                  <a:pt x="99060" y="28038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289183" y="6318503"/>
            <a:ext cx="128270" cy="280670"/>
          </a:xfrm>
          <a:custGeom>
            <a:avLst/>
            <a:gdLst/>
            <a:ahLst/>
            <a:cxnLst/>
            <a:rect l="l" t="t" r="r" b="b"/>
            <a:pathLst>
              <a:path w="128270" h="280670">
                <a:moveTo>
                  <a:pt x="128015" y="280416"/>
                </a:moveTo>
                <a:lnTo>
                  <a:pt x="128015" y="272796"/>
                </a:lnTo>
                <a:lnTo>
                  <a:pt x="114299" y="272796"/>
                </a:lnTo>
                <a:lnTo>
                  <a:pt x="107441" y="271272"/>
                </a:lnTo>
                <a:lnTo>
                  <a:pt x="103631" y="268224"/>
                </a:lnTo>
                <a:lnTo>
                  <a:pt x="99059" y="265176"/>
                </a:lnTo>
                <a:lnTo>
                  <a:pt x="96773" y="261365"/>
                </a:lnTo>
                <a:lnTo>
                  <a:pt x="93725" y="0"/>
                </a:lnTo>
                <a:lnTo>
                  <a:pt x="87629" y="0"/>
                </a:lnTo>
                <a:lnTo>
                  <a:pt x="0" y="45720"/>
                </a:lnTo>
                <a:lnTo>
                  <a:pt x="3809" y="53340"/>
                </a:lnTo>
                <a:lnTo>
                  <a:pt x="12191" y="48768"/>
                </a:lnTo>
                <a:lnTo>
                  <a:pt x="19049" y="46482"/>
                </a:lnTo>
                <a:lnTo>
                  <a:pt x="28955" y="46482"/>
                </a:lnTo>
                <a:lnTo>
                  <a:pt x="32003" y="48006"/>
                </a:lnTo>
                <a:lnTo>
                  <a:pt x="42671" y="280416"/>
                </a:lnTo>
                <a:lnTo>
                  <a:pt x="128015" y="280416"/>
                </a:lnTo>
                <a:close/>
              </a:path>
              <a:path w="128270" h="280670">
                <a:moveTo>
                  <a:pt x="42671" y="280416"/>
                </a:moveTo>
                <a:lnTo>
                  <a:pt x="42671" y="224790"/>
                </a:lnTo>
                <a:lnTo>
                  <a:pt x="42529" y="236339"/>
                </a:lnTo>
                <a:lnTo>
                  <a:pt x="42100" y="245744"/>
                </a:lnTo>
                <a:lnTo>
                  <a:pt x="19811" y="272796"/>
                </a:lnTo>
                <a:lnTo>
                  <a:pt x="3809" y="272796"/>
                </a:lnTo>
                <a:lnTo>
                  <a:pt x="3809" y="280416"/>
                </a:lnTo>
                <a:lnTo>
                  <a:pt x="42671" y="28041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839347" y="6318503"/>
            <a:ext cx="152400" cy="280670"/>
          </a:xfrm>
          <a:custGeom>
            <a:avLst/>
            <a:gdLst/>
            <a:ahLst/>
            <a:cxnLst/>
            <a:rect l="l" t="t" r="r" b="b"/>
            <a:pathLst>
              <a:path w="152400" h="280670">
                <a:moveTo>
                  <a:pt x="91440" y="178935"/>
                </a:moveTo>
                <a:lnTo>
                  <a:pt x="91440" y="96773"/>
                </a:lnTo>
                <a:lnTo>
                  <a:pt x="90582" y="111644"/>
                </a:lnTo>
                <a:lnTo>
                  <a:pt x="88011" y="126587"/>
                </a:lnTo>
                <a:lnTo>
                  <a:pt x="67722" y="175545"/>
                </a:lnTo>
                <a:lnTo>
                  <a:pt x="28860" y="234981"/>
                </a:lnTo>
                <a:lnTo>
                  <a:pt x="0" y="275843"/>
                </a:lnTo>
                <a:lnTo>
                  <a:pt x="0" y="280415"/>
                </a:lnTo>
                <a:lnTo>
                  <a:pt x="51054" y="280415"/>
                </a:lnTo>
                <a:lnTo>
                  <a:pt x="51054" y="227075"/>
                </a:lnTo>
                <a:lnTo>
                  <a:pt x="78521" y="195333"/>
                </a:lnTo>
                <a:lnTo>
                  <a:pt x="91440" y="178935"/>
                </a:lnTo>
                <a:close/>
              </a:path>
              <a:path w="152400" h="280670">
                <a:moveTo>
                  <a:pt x="141732" y="67817"/>
                </a:moveTo>
                <a:lnTo>
                  <a:pt x="128480" y="28110"/>
                </a:lnTo>
                <a:lnTo>
                  <a:pt x="94202" y="2285"/>
                </a:lnTo>
                <a:lnTo>
                  <a:pt x="76962" y="0"/>
                </a:lnTo>
                <a:lnTo>
                  <a:pt x="64805" y="1142"/>
                </a:lnTo>
                <a:lnTo>
                  <a:pt x="23633" y="28836"/>
                </a:lnTo>
                <a:lnTo>
                  <a:pt x="3810" y="76199"/>
                </a:lnTo>
                <a:lnTo>
                  <a:pt x="10668" y="78485"/>
                </a:lnTo>
                <a:lnTo>
                  <a:pt x="18811" y="64924"/>
                </a:lnTo>
                <a:lnTo>
                  <a:pt x="28384" y="55149"/>
                </a:lnTo>
                <a:lnTo>
                  <a:pt x="39385" y="49232"/>
                </a:lnTo>
                <a:lnTo>
                  <a:pt x="51816" y="47243"/>
                </a:lnTo>
                <a:lnTo>
                  <a:pt x="59971" y="48113"/>
                </a:lnTo>
                <a:lnTo>
                  <a:pt x="88582" y="77247"/>
                </a:lnTo>
                <a:lnTo>
                  <a:pt x="91440" y="96773"/>
                </a:lnTo>
                <a:lnTo>
                  <a:pt x="91440" y="178935"/>
                </a:lnTo>
                <a:lnTo>
                  <a:pt x="100488" y="167449"/>
                </a:lnTo>
                <a:lnTo>
                  <a:pt x="128778" y="122681"/>
                </a:lnTo>
                <a:lnTo>
                  <a:pt x="140886" y="81533"/>
                </a:lnTo>
                <a:lnTo>
                  <a:pt x="141732" y="67817"/>
                </a:lnTo>
                <a:close/>
              </a:path>
              <a:path w="152400" h="280670">
                <a:moveTo>
                  <a:pt x="152400" y="201167"/>
                </a:moveTo>
                <a:lnTo>
                  <a:pt x="146304" y="201167"/>
                </a:lnTo>
                <a:lnTo>
                  <a:pt x="142494" y="210311"/>
                </a:lnTo>
                <a:lnTo>
                  <a:pt x="139446" y="216407"/>
                </a:lnTo>
                <a:lnTo>
                  <a:pt x="115062" y="227075"/>
                </a:lnTo>
                <a:lnTo>
                  <a:pt x="51054" y="227075"/>
                </a:lnTo>
                <a:lnTo>
                  <a:pt x="51054" y="280415"/>
                </a:lnTo>
                <a:lnTo>
                  <a:pt x="139446" y="280415"/>
                </a:lnTo>
                <a:lnTo>
                  <a:pt x="152400" y="20116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400179" y="6318567"/>
            <a:ext cx="153670" cy="287020"/>
          </a:xfrm>
          <a:custGeom>
            <a:avLst/>
            <a:gdLst/>
            <a:ahLst/>
            <a:cxnLst/>
            <a:rect l="l" t="t" r="r" b="b"/>
            <a:pathLst>
              <a:path w="153670" h="287020">
                <a:moveTo>
                  <a:pt x="113538" y="267072"/>
                </a:moveTo>
                <a:lnTo>
                  <a:pt x="113538" y="226250"/>
                </a:lnTo>
                <a:lnTo>
                  <a:pt x="112966" y="234644"/>
                </a:lnTo>
                <a:lnTo>
                  <a:pt x="111252" y="242538"/>
                </a:lnTo>
                <a:lnTo>
                  <a:pt x="81534" y="268160"/>
                </a:lnTo>
                <a:lnTo>
                  <a:pt x="74080" y="267148"/>
                </a:lnTo>
                <a:lnTo>
                  <a:pt x="66484" y="264064"/>
                </a:lnTo>
                <a:lnTo>
                  <a:pt x="58602" y="258837"/>
                </a:lnTo>
                <a:lnTo>
                  <a:pt x="50292" y="251396"/>
                </a:lnTo>
                <a:lnTo>
                  <a:pt x="42588" y="244371"/>
                </a:lnTo>
                <a:lnTo>
                  <a:pt x="36671" y="239204"/>
                </a:lnTo>
                <a:lnTo>
                  <a:pt x="32611" y="235751"/>
                </a:lnTo>
                <a:lnTo>
                  <a:pt x="30480" y="233870"/>
                </a:lnTo>
                <a:lnTo>
                  <a:pt x="22860" y="230822"/>
                </a:lnTo>
                <a:lnTo>
                  <a:pt x="14478" y="230822"/>
                </a:lnTo>
                <a:lnTo>
                  <a:pt x="9906" y="233108"/>
                </a:lnTo>
                <a:lnTo>
                  <a:pt x="2286" y="242252"/>
                </a:lnTo>
                <a:lnTo>
                  <a:pt x="0" y="247586"/>
                </a:lnTo>
                <a:lnTo>
                  <a:pt x="0" y="262064"/>
                </a:lnTo>
                <a:lnTo>
                  <a:pt x="40124" y="285615"/>
                </a:lnTo>
                <a:lnTo>
                  <a:pt x="54102" y="286448"/>
                </a:lnTo>
                <a:lnTo>
                  <a:pt x="75366" y="284472"/>
                </a:lnTo>
                <a:lnTo>
                  <a:pt x="94488" y="278638"/>
                </a:lnTo>
                <a:lnTo>
                  <a:pt x="111323" y="269089"/>
                </a:lnTo>
                <a:lnTo>
                  <a:pt x="113538" y="267072"/>
                </a:lnTo>
                <a:close/>
              </a:path>
              <a:path w="153670" h="287020">
                <a:moveTo>
                  <a:pt x="141732" y="57848"/>
                </a:moveTo>
                <a:lnTo>
                  <a:pt x="125730" y="17462"/>
                </a:lnTo>
                <a:lnTo>
                  <a:pt x="87320" y="111"/>
                </a:lnTo>
                <a:lnTo>
                  <a:pt x="84582" y="0"/>
                </a:lnTo>
                <a:lnTo>
                  <a:pt x="73187" y="948"/>
                </a:lnTo>
                <a:lnTo>
                  <a:pt x="31861" y="26285"/>
                </a:lnTo>
                <a:lnTo>
                  <a:pt x="9144" y="67754"/>
                </a:lnTo>
                <a:lnTo>
                  <a:pt x="15240" y="70040"/>
                </a:lnTo>
                <a:lnTo>
                  <a:pt x="24253" y="57038"/>
                </a:lnTo>
                <a:lnTo>
                  <a:pt x="34194" y="47752"/>
                </a:lnTo>
                <a:lnTo>
                  <a:pt x="45136" y="42179"/>
                </a:lnTo>
                <a:lnTo>
                  <a:pt x="57150" y="40322"/>
                </a:lnTo>
                <a:lnTo>
                  <a:pt x="64734" y="41048"/>
                </a:lnTo>
                <a:lnTo>
                  <a:pt x="93130" y="73195"/>
                </a:lnTo>
                <a:lnTo>
                  <a:pt x="93726" y="81470"/>
                </a:lnTo>
                <a:lnTo>
                  <a:pt x="93726" y="171025"/>
                </a:lnTo>
                <a:lnTo>
                  <a:pt x="96774" y="174434"/>
                </a:lnTo>
                <a:lnTo>
                  <a:pt x="103893" y="186602"/>
                </a:lnTo>
                <a:lnTo>
                  <a:pt x="109156" y="199199"/>
                </a:lnTo>
                <a:lnTo>
                  <a:pt x="111252" y="207658"/>
                </a:lnTo>
                <a:lnTo>
                  <a:pt x="111252" y="111950"/>
                </a:lnTo>
                <a:lnTo>
                  <a:pt x="137552" y="79815"/>
                </a:lnTo>
                <a:lnTo>
                  <a:pt x="141291" y="65266"/>
                </a:lnTo>
                <a:lnTo>
                  <a:pt x="141732" y="57848"/>
                </a:lnTo>
                <a:close/>
              </a:path>
              <a:path w="153670" h="287020">
                <a:moveTo>
                  <a:pt x="93726" y="171025"/>
                </a:moveTo>
                <a:lnTo>
                  <a:pt x="93726" y="89090"/>
                </a:lnTo>
                <a:lnTo>
                  <a:pt x="92202" y="97472"/>
                </a:lnTo>
                <a:lnTo>
                  <a:pt x="88392" y="105092"/>
                </a:lnTo>
                <a:lnTo>
                  <a:pt x="56685" y="132155"/>
                </a:lnTo>
                <a:lnTo>
                  <a:pt x="47244" y="135572"/>
                </a:lnTo>
                <a:lnTo>
                  <a:pt x="47244" y="142430"/>
                </a:lnTo>
                <a:lnTo>
                  <a:pt x="62698" y="147859"/>
                </a:lnTo>
                <a:lnTo>
                  <a:pt x="76009" y="155003"/>
                </a:lnTo>
                <a:lnTo>
                  <a:pt x="87320" y="163861"/>
                </a:lnTo>
                <a:lnTo>
                  <a:pt x="93726" y="171025"/>
                </a:lnTo>
                <a:close/>
              </a:path>
              <a:path w="153670" h="287020">
                <a:moveTo>
                  <a:pt x="153162" y="182816"/>
                </a:moveTo>
                <a:lnTo>
                  <a:pt x="142494" y="140144"/>
                </a:lnTo>
                <a:lnTo>
                  <a:pt x="111252" y="111950"/>
                </a:lnTo>
                <a:lnTo>
                  <a:pt x="111252" y="207658"/>
                </a:lnTo>
                <a:lnTo>
                  <a:pt x="112418" y="212367"/>
                </a:lnTo>
                <a:lnTo>
                  <a:pt x="113538" y="226250"/>
                </a:lnTo>
                <a:lnTo>
                  <a:pt x="113538" y="267072"/>
                </a:lnTo>
                <a:lnTo>
                  <a:pt x="125730" y="255968"/>
                </a:lnTo>
                <a:lnTo>
                  <a:pt x="137731" y="240252"/>
                </a:lnTo>
                <a:lnTo>
                  <a:pt x="146304" y="222821"/>
                </a:lnTo>
                <a:lnTo>
                  <a:pt x="151447" y="203676"/>
                </a:lnTo>
                <a:lnTo>
                  <a:pt x="153162" y="18281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967869" y="6318503"/>
            <a:ext cx="155575" cy="280670"/>
          </a:xfrm>
          <a:custGeom>
            <a:avLst/>
            <a:gdLst/>
            <a:ahLst/>
            <a:cxnLst/>
            <a:rect l="l" t="t" r="r" b="b"/>
            <a:pathLst>
              <a:path w="155575" h="280670">
                <a:moveTo>
                  <a:pt x="134112" y="280416"/>
                </a:moveTo>
                <a:lnTo>
                  <a:pt x="134112" y="0"/>
                </a:lnTo>
                <a:lnTo>
                  <a:pt x="112776" y="0"/>
                </a:lnTo>
                <a:lnTo>
                  <a:pt x="0" y="176784"/>
                </a:lnTo>
                <a:lnTo>
                  <a:pt x="0" y="218694"/>
                </a:lnTo>
                <a:lnTo>
                  <a:pt x="16764" y="218694"/>
                </a:lnTo>
                <a:lnTo>
                  <a:pt x="16764" y="176784"/>
                </a:lnTo>
                <a:lnTo>
                  <a:pt x="86105" y="68580"/>
                </a:lnTo>
                <a:lnTo>
                  <a:pt x="86106" y="280416"/>
                </a:lnTo>
                <a:lnTo>
                  <a:pt x="134112" y="280416"/>
                </a:lnTo>
                <a:close/>
              </a:path>
              <a:path w="155575" h="280670">
                <a:moveTo>
                  <a:pt x="86106" y="218694"/>
                </a:moveTo>
                <a:lnTo>
                  <a:pt x="86106" y="176784"/>
                </a:lnTo>
                <a:lnTo>
                  <a:pt x="16764" y="176784"/>
                </a:lnTo>
                <a:lnTo>
                  <a:pt x="16764" y="218694"/>
                </a:lnTo>
                <a:lnTo>
                  <a:pt x="86106" y="218694"/>
                </a:lnTo>
                <a:close/>
              </a:path>
              <a:path w="155575" h="280670">
                <a:moveTo>
                  <a:pt x="155448" y="218694"/>
                </a:moveTo>
                <a:lnTo>
                  <a:pt x="155448" y="176784"/>
                </a:lnTo>
                <a:lnTo>
                  <a:pt x="134112" y="176784"/>
                </a:lnTo>
                <a:lnTo>
                  <a:pt x="134112" y="218694"/>
                </a:lnTo>
                <a:lnTo>
                  <a:pt x="155448" y="21869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6535559" y="6323838"/>
            <a:ext cx="153670" cy="280670"/>
          </a:xfrm>
          <a:custGeom>
            <a:avLst/>
            <a:gdLst/>
            <a:ahLst/>
            <a:cxnLst/>
            <a:rect l="l" t="t" r="r" b="b"/>
            <a:pathLst>
              <a:path w="153670" h="280670">
                <a:moveTo>
                  <a:pt x="153162" y="0"/>
                </a:moveTo>
                <a:lnTo>
                  <a:pt x="42672" y="0"/>
                </a:lnTo>
                <a:lnTo>
                  <a:pt x="0" y="138684"/>
                </a:lnTo>
                <a:lnTo>
                  <a:pt x="14478" y="138732"/>
                </a:lnTo>
                <a:lnTo>
                  <a:pt x="33528" y="139935"/>
                </a:lnTo>
                <a:lnTo>
                  <a:pt x="33528" y="80010"/>
                </a:lnTo>
                <a:lnTo>
                  <a:pt x="42672" y="52577"/>
                </a:lnTo>
                <a:lnTo>
                  <a:pt x="135636" y="52577"/>
                </a:lnTo>
                <a:lnTo>
                  <a:pt x="153162" y="0"/>
                </a:lnTo>
                <a:close/>
              </a:path>
              <a:path w="153670" h="280670">
                <a:moveTo>
                  <a:pt x="122682" y="254467"/>
                </a:moveTo>
                <a:lnTo>
                  <a:pt x="122682" y="218694"/>
                </a:lnTo>
                <a:lnTo>
                  <a:pt x="121991" y="226968"/>
                </a:lnTo>
                <a:lnTo>
                  <a:pt x="120015" y="234600"/>
                </a:lnTo>
                <a:lnTo>
                  <a:pt x="88392" y="259842"/>
                </a:lnTo>
                <a:lnTo>
                  <a:pt x="83820" y="259842"/>
                </a:lnTo>
                <a:lnTo>
                  <a:pt x="49279" y="239851"/>
                </a:lnTo>
                <a:lnTo>
                  <a:pt x="42505" y="234602"/>
                </a:lnTo>
                <a:lnTo>
                  <a:pt x="37540" y="231016"/>
                </a:lnTo>
                <a:lnTo>
                  <a:pt x="33528" y="228600"/>
                </a:lnTo>
                <a:lnTo>
                  <a:pt x="24384" y="225552"/>
                </a:lnTo>
                <a:lnTo>
                  <a:pt x="14478" y="225552"/>
                </a:lnTo>
                <a:lnTo>
                  <a:pt x="9906" y="227838"/>
                </a:lnTo>
                <a:lnTo>
                  <a:pt x="2286" y="236982"/>
                </a:lnTo>
                <a:lnTo>
                  <a:pt x="762" y="242315"/>
                </a:lnTo>
                <a:lnTo>
                  <a:pt x="762" y="255270"/>
                </a:lnTo>
                <a:lnTo>
                  <a:pt x="42505" y="279689"/>
                </a:lnTo>
                <a:lnTo>
                  <a:pt x="56388" y="280416"/>
                </a:lnTo>
                <a:lnTo>
                  <a:pt x="69377" y="279677"/>
                </a:lnTo>
                <a:lnTo>
                  <a:pt x="82010" y="277368"/>
                </a:lnTo>
                <a:lnTo>
                  <a:pt x="94214" y="273343"/>
                </a:lnTo>
                <a:lnTo>
                  <a:pt x="105918" y="267462"/>
                </a:lnTo>
                <a:lnTo>
                  <a:pt x="116324" y="260342"/>
                </a:lnTo>
                <a:lnTo>
                  <a:pt x="122682" y="254467"/>
                </a:lnTo>
                <a:close/>
              </a:path>
              <a:path w="153670" h="280670">
                <a:moveTo>
                  <a:pt x="153162" y="180594"/>
                </a:moveTo>
                <a:lnTo>
                  <a:pt x="138052" y="128730"/>
                </a:lnTo>
                <a:lnTo>
                  <a:pt x="108323" y="100155"/>
                </a:lnTo>
                <a:lnTo>
                  <a:pt x="61983" y="83010"/>
                </a:lnTo>
                <a:lnTo>
                  <a:pt x="33528" y="80010"/>
                </a:lnTo>
                <a:lnTo>
                  <a:pt x="33528" y="139935"/>
                </a:lnTo>
                <a:lnTo>
                  <a:pt x="36147" y="140100"/>
                </a:lnTo>
                <a:lnTo>
                  <a:pt x="56578" y="144303"/>
                </a:lnTo>
                <a:lnTo>
                  <a:pt x="91440" y="160782"/>
                </a:lnTo>
                <a:lnTo>
                  <a:pt x="120693" y="201822"/>
                </a:lnTo>
                <a:lnTo>
                  <a:pt x="122682" y="218694"/>
                </a:lnTo>
                <a:lnTo>
                  <a:pt x="122682" y="254467"/>
                </a:lnTo>
                <a:lnTo>
                  <a:pt x="125730" y="251650"/>
                </a:lnTo>
                <a:lnTo>
                  <a:pt x="146411" y="217991"/>
                </a:lnTo>
                <a:lnTo>
                  <a:pt x="152435" y="193155"/>
                </a:lnTo>
                <a:lnTo>
                  <a:pt x="153162" y="18059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7100951" y="6318503"/>
            <a:ext cx="155575" cy="285750"/>
          </a:xfrm>
          <a:custGeom>
            <a:avLst/>
            <a:gdLst/>
            <a:ahLst/>
            <a:cxnLst/>
            <a:rect l="l" t="t" r="r" b="b"/>
            <a:pathLst>
              <a:path w="155575" h="285750">
                <a:moveTo>
                  <a:pt x="155448" y="5334"/>
                </a:moveTo>
                <a:lnTo>
                  <a:pt x="155448" y="0"/>
                </a:lnTo>
                <a:lnTo>
                  <a:pt x="132742" y="1547"/>
                </a:lnTo>
                <a:lnTo>
                  <a:pt x="91904" y="13501"/>
                </a:lnTo>
                <a:lnTo>
                  <a:pt x="57197" y="36611"/>
                </a:lnTo>
                <a:lnTo>
                  <a:pt x="29765" y="68306"/>
                </a:lnTo>
                <a:lnTo>
                  <a:pt x="10608" y="107287"/>
                </a:lnTo>
                <a:lnTo>
                  <a:pt x="1154" y="150411"/>
                </a:lnTo>
                <a:lnTo>
                  <a:pt x="0" y="172974"/>
                </a:lnTo>
                <a:lnTo>
                  <a:pt x="702" y="188571"/>
                </a:lnTo>
                <a:lnTo>
                  <a:pt x="10668" y="231647"/>
                </a:lnTo>
                <a:lnTo>
                  <a:pt x="30599" y="264330"/>
                </a:lnTo>
                <a:lnTo>
                  <a:pt x="53340" y="279892"/>
                </a:lnTo>
                <a:lnTo>
                  <a:pt x="53340" y="174498"/>
                </a:lnTo>
                <a:lnTo>
                  <a:pt x="53435" y="157924"/>
                </a:lnTo>
                <a:lnTo>
                  <a:pt x="53661" y="146637"/>
                </a:lnTo>
                <a:lnTo>
                  <a:pt x="54102" y="133350"/>
                </a:lnTo>
                <a:lnTo>
                  <a:pt x="56388" y="131978"/>
                </a:lnTo>
                <a:lnTo>
                  <a:pt x="56388" y="117348"/>
                </a:lnTo>
                <a:lnTo>
                  <a:pt x="68603" y="76200"/>
                </a:lnTo>
                <a:lnTo>
                  <a:pt x="95238" y="37445"/>
                </a:lnTo>
                <a:lnTo>
                  <a:pt x="140291" y="10322"/>
                </a:lnTo>
                <a:lnTo>
                  <a:pt x="155448" y="5334"/>
                </a:lnTo>
                <a:close/>
              </a:path>
              <a:path w="155575" h="285750">
                <a:moveTo>
                  <a:pt x="104394" y="280688"/>
                </a:moveTo>
                <a:lnTo>
                  <a:pt x="104394" y="217932"/>
                </a:lnTo>
                <a:lnTo>
                  <a:pt x="104084" y="233088"/>
                </a:lnTo>
                <a:lnTo>
                  <a:pt x="103060" y="245459"/>
                </a:lnTo>
                <a:lnTo>
                  <a:pt x="101179" y="255115"/>
                </a:lnTo>
                <a:lnTo>
                  <a:pt x="98298" y="262128"/>
                </a:lnTo>
                <a:lnTo>
                  <a:pt x="94488" y="268986"/>
                </a:lnTo>
                <a:lnTo>
                  <a:pt x="89154" y="272796"/>
                </a:lnTo>
                <a:lnTo>
                  <a:pt x="78486" y="272796"/>
                </a:lnTo>
                <a:lnTo>
                  <a:pt x="57912" y="228600"/>
                </a:lnTo>
                <a:lnTo>
                  <a:pt x="53625" y="188202"/>
                </a:lnTo>
                <a:lnTo>
                  <a:pt x="53340" y="174498"/>
                </a:lnTo>
                <a:lnTo>
                  <a:pt x="53340" y="279892"/>
                </a:lnTo>
                <a:lnTo>
                  <a:pt x="58959" y="282321"/>
                </a:lnTo>
                <a:lnTo>
                  <a:pt x="69306" y="284892"/>
                </a:lnTo>
                <a:lnTo>
                  <a:pt x="78486" y="285627"/>
                </a:lnTo>
                <a:lnTo>
                  <a:pt x="81534" y="285635"/>
                </a:lnTo>
                <a:lnTo>
                  <a:pt x="89701" y="285023"/>
                </a:lnTo>
                <a:lnTo>
                  <a:pt x="99250" y="282797"/>
                </a:lnTo>
                <a:lnTo>
                  <a:pt x="104394" y="280688"/>
                </a:lnTo>
                <a:close/>
              </a:path>
              <a:path w="155575" h="285750">
                <a:moveTo>
                  <a:pt x="154686" y="188976"/>
                </a:moveTo>
                <a:lnTo>
                  <a:pt x="144720" y="139684"/>
                </a:lnTo>
                <a:lnTo>
                  <a:pt x="116967" y="110775"/>
                </a:lnTo>
                <a:lnTo>
                  <a:pt x="84582" y="105155"/>
                </a:lnTo>
                <a:lnTo>
                  <a:pt x="76962" y="106680"/>
                </a:lnTo>
                <a:lnTo>
                  <a:pt x="69306" y="108983"/>
                </a:lnTo>
                <a:lnTo>
                  <a:pt x="61722" y="112776"/>
                </a:lnTo>
                <a:lnTo>
                  <a:pt x="56388" y="117348"/>
                </a:lnTo>
                <a:lnTo>
                  <a:pt x="56388" y="131978"/>
                </a:lnTo>
                <a:lnTo>
                  <a:pt x="61722" y="128778"/>
                </a:lnTo>
                <a:lnTo>
                  <a:pt x="67818" y="126492"/>
                </a:lnTo>
                <a:lnTo>
                  <a:pt x="81534" y="126492"/>
                </a:lnTo>
                <a:lnTo>
                  <a:pt x="87630" y="131064"/>
                </a:lnTo>
                <a:lnTo>
                  <a:pt x="101536" y="170592"/>
                </a:lnTo>
                <a:lnTo>
                  <a:pt x="104394" y="217932"/>
                </a:lnTo>
                <a:lnTo>
                  <a:pt x="104394" y="280688"/>
                </a:lnTo>
                <a:lnTo>
                  <a:pt x="108513" y="278999"/>
                </a:lnTo>
                <a:lnTo>
                  <a:pt x="139636" y="249233"/>
                </a:lnTo>
                <a:lnTo>
                  <a:pt x="154102" y="201965"/>
                </a:lnTo>
                <a:lnTo>
                  <a:pt x="154686" y="18897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7664081" y="6323838"/>
            <a:ext cx="158750" cy="280670"/>
          </a:xfrm>
          <a:custGeom>
            <a:avLst/>
            <a:gdLst/>
            <a:ahLst/>
            <a:cxnLst/>
            <a:rect l="l" t="t" r="r" b="b"/>
            <a:pathLst>
              <a:path w="158750" h="280670">
                <a:moveTo>
                  <a:pt x="158496" y="0"/>
                </a:moveTo>
                <a:lnTo>
                  <a:pt x="17526" y="0"/>
                </a:lnTo>
                <a:lnTo>
                  <a:pt x="0" y="85343"/>
                </a:lnTo>
                <a:lnTo>
                  <a:pt x="6858" y="85343"/>
                </a:lnTo>
                <a:lnTo>
                  <a:pt x="10441" y="77485"/>
                </a:lnTo>
                <a:lnTo>
                  <a:pt x="14382" y="71056"/>
                </a:lnTo>
                <a:lnTo>
                  <a:pt x="53625" y="54554"/>
                </a:lnTo>
                <a:lnTo>
                  <a:pt x="67056" y="54101"/>
                </a:lnTo>
                <a:lnTo>
                  <a:pt x="115824" y="54101"/>
                </a:lnTo>
                <a:lnTo>
                  <a:pt x="115824" y="150993"/>
                </a:lnTo>
                <a:lnTo>
                  <a:pt x="158496" y="0"/>
                </a:lnTo>
                <a:close/>
              </a:path>
              <a:path w="158750" h="280670">
                <a:moveTo>
                  <a:pt x="115824" y="150993"/>
                </a:moveTo>
                <a:lnTo>
                  <a:pt x="115824" y="54101"/>
                </a:lnTo>
                <a:lnTo>
                  <a:pt x="51816" y="280415"/>
                </a:lnTo>
                <a:lnTo>
                  <a:pt x="79248" y="280415"/>
                </a:lnTo>
                <a:lnTo>
                  <a:pt x="115824" y="15099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2312555" y="1814322"/>
            <a:ext cx="1085087" cy="1051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2312555" y="1919477"/>
            <a:ext cx="1085087" cy="1051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2312555" y="2024633"/>
            <a:ext cx="1085087" cy="1051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431933" y="1853985"/>
            <a:ext cx="132587" cy="23618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586619" y="1815845"/>
            <a:ext cx="268224" cy="36118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4014101" y="1835657"/>
            <a:ext cx="91439" cy="78181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4150499" y="1818132"/>
            <a:ext cx="262128" cy="36118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4427867" y="1853945"/>
            <a:ext cx="129540" cy="23622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4588649" y="1818132"/>
            <a:ext cx="249935" cy="44805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4862969" y="1857755"/>
            <a:ext cx="130301" cy="22783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5045849" y="1831848"/>
            <a:ext cx="91439" cy="795527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5318645" y="1815845"/>
            <a:ext cx="231648" cy="448055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5586107" y="1850898"/>
            <a:ext cx="368300" cy="239395"/>
          </a:xfrm>
          <a:custGeom>
            <a:avLst/>
            <a:gdLst/>
            <a:ahLst/>
            <a:cxnLst/>
            <a:rect l="l" t="t" r="r" b="b"/>
            <a:pathLst>
              <a:path w="368300" h="239394">
                <a:moveTo>
                  <a:pt x="163068" y="68580"/>
                </a:moveTo>
                <a:lnTo>
                  <a:pt x="149494" y="24693"/>
                </a:lnTo>
                <a:lnTo>
                  <a:pt x="112109" y="5429"/>
                </a:lnTo>
                <a:lnTo>
                  <a:pt x="0" y="3810"/>
                </a:lnTo>
                <a:lnTo>
                  <a:pt x="0" y="234696"/>
                </a:lnTo>
                <a:lnTo>
                  <a:pt x="40386" y="234696"/>
                </a:lnTo>
                <a:lnTo>
                  <a:pt x="40385" y="42672"/>
                </a:lnTo>
                <a:lnTo>
                  <a:pt x="82474" y="42791"/>
                </a:lnTo>
                <a:lnTo>
                  <a:pt x="90963" y="43053"/>
                </a:lnTo>
                <a:lnTo>
                  <a:pt x="97024" y="43314"/>
                </a:lnTo>
                <a:lnTo>
                  <a:pt x="100583" y="43434"/>
                </a:lnTo>
                <a:lnTo>
                  <a:pt x="107441" y="44958"/>
                </a:lnTo>
                <a:lnTo>
                  <a:pt x="112775" y="48006"/>
                </a:lnTo>
                <a:lnTo>
                  <a:pt x="115823" y="52578"/>
                </a:lnTo>
                <a:lnTo>
                  <a:pt x="119634" y="57912"/>
                </a:lnTo>
                <a:lnTo>
                  <a:pt x="121157" y="64008"/>
                </a:lnTo>
                <a:lnTo>
                  <a:pt x="121157" y="130633"/>
                </a:lnTo>
                <a:lnTo>
                  <a:pt x="122789" y="130218"/>
                </a:lnTo>
                <a:lnTo>
                  <a:pt x="155674" y="102548"/>
                </a:lnTo>
                <a:lnTo>
                  <a:pt x="162222" y="81141"/>
                </a:lnTo>
                <a:lnTo>
                  <a:pt x="163068" y="68580"/>
                </a:lnTo>
                <a:close/>
              </a:path>
              <a:path w="368300" h="239394">
                <a:moveTo>
                  <a:pt x="121157" y="130633"/>
                </a:moveTo>
                <a:lnTo>
                  <a:pt x="121157" y="78486"/>
                </a:lnTo>
                <a:lnTo>
                  <a:pt x="120396" y="84582"/>
                </a:lnTo>
                <a:lnTo>
                  <a:pt x="114300" y="93726"/>
                </a:lnTo>
                <a:lnTo>
                  <a:pt x="40386" y="101346"/>
                </a:lnTo>
                <a:lnTo>
                  <a:pt x="40386" y="138684"/>
                </a:lnTo>
                <a:lnTo>
                  <a:pt x="57149" y="138684"/>
                </a:lnTo>
                <a:lnTo>
                  <a:pt x="64007" y="139446"/>
                </a:lnTo>
                <a:lnTo>
                  <a:pt x="102107" y="184404"/>
                </a:lnTo>
                <a:lnTo>
                  <a:pt x="110489" y="198962"/>
                </a:lnTo>
                <a:lnTo>
                  <a:pt x="110489" y="133350"/>
                </a:lnTo>
                <a:lnTo>
                  <a:pt x="121157" y="130633"/>
                </a:lnTo>
                <a:close/>
              </a:path>
              <a:path w="368300" h="239394">
                <a:moveTo>
                  <a:pt x="179070" y="234696"/>
                </a:moveTo>
                <a:lnTo>
                  <a:pt x="148113" y="177474"/>
                </a:lnTo>
                <a:lnTo>
                  <a:pt x="122301" y="142303"/>
                </a:lnTo>
                <a:lnTo>
                  <a:pt x="110489" y="133350"/>
                </a:lnTo>
                <a:lnTo>
                  <a:pt x="110489" y="198962"/>
                </a:lnTo>
                <a:lnTo>
                  <a:pt x="131064" y="234696"/>
                </a:lnTo>
                <a:lnTo>
                  <a:pt x="179070" y="234696"/>
                </a:lnTo>
                <a:close/>
              </a:path>
              <a:path w="368300" h="239394">
                <a:moveTo>
                  <a:pt x="367284" y="67818"/>
                </a:moveTo>
                <a:lnTo>
                  <a:pt x="346710" y="25146"/>
                </a:lnTo>
                <a:lnTo>
                  <a:pt x="304704" y="1571"/>
                </a:lnTo>
                <a:lnTo>
                  <a:pt x="287274" y="0"/>
                </a:lnTo>
                <a:lnTo>
                  <a:pt x="267247" y="2000"/>
                </a:lnTo>
                <a:lnTo>
                  <a:pt x="219456" y="32004"/>
                </a:lnTo>
                <a:lnTo>
                  <a:pt x="200215" y="70294"/>
                </a:lnTo>
                <a:lnTo>
                  <a:pt x="193548" y="121158"/>
                </a:lnTo>
                <a:lnTo>
                  <a:pt x="195238" y="147149"/>
                </a:lnTo>
                <a:lnTo>
                  <a:pt x="208335" y="190273"/>
                </a:lnTo>
                <a:lnTo>
                  <a:pt x="233017" y="221265"/>
                </a:lnTo>
                <a:lnTo>
                  <a:pt x="235458" y="222841"/>
                </a:lnTo>
                <a:lnTo>
                  <a:pt x="235458" y="118110"/>
                </a:lnTo>
                <a:lnTo>
                  <a:pt x="236315" y="98952"/>
                </a:lnTo>
                <a:lnTo>
                  <a:pt x="249174" y="57912"/>
                </a:lnTo>
                <a:lnTo>
                  <a:pt x="284988" y="39624"/>
                </a:lnTo>
                <a:lnTo>
                  <a:pt x="292703" y="40326"/>
                </a:lnTo>
                <a:lnTo>
                  <a:pt x="324742" y="69901"/>
                </a:lnTo>
                <a:lnTo>
                  <a:pt x="326898" y="78486"/>
                </a:lnTo>
                <a:lnTo>
                  <a:pt x="367284" y="67818"/>
                </a:lnTo>
                <a:close/>
              </a:path>
              <a:path w="368300" h="239394">
                <a:moveTo>
                  <a:pt x="368046" y="164592"/>
                </a:moveTo>
                <a:lnTo>
                  <a:pt x="328422" y="150114"/>
                </a:lnTo>
                <a:lnTo>
                  <a:pt x="325695" y="161841"/>
                </a:lnTo>
                <a:lnTo>
                  <a:pt x="322040" y="171926"/>
                </a:lnTo>
                <a:lnTo>
                  <a:pt x="291941" y="198167"/>
                </a:lnTo>
                <a:lnTo>
                  <a:pt x="284226" y="198882"/>
                </a:lnTo>
                <a:lnTo>
                  <a:pt x="273927" y="197739"/>
                </a:lnTo>
                <a:lnTo>
                  <a:pt x="243173" y="169759"/>
                </a:lnTo>
                <a:lnTo>
                  <a:pt x="235458" y="118110"/>
                </a:lnTo>
                <a:lnTo>
                  <a:pt x="235458" y="222841"/>
                </a:lnTo>
                <a:lnTo>
                  <a:pt x="248507" y="231267"/>
                </a:lnTo>
                <a:lnTo>
                  <a:pt x="265854" y="237267"/>
                </a:lnTo>
                <a:lnTo>
                  <a:pt x="284988" y="239268"/>
                </a:lnTo>
                <a:lnTo>
                  <a:pt x="300275" y="238005"/>
                </a:lnTo>
                <a:lnTo>
                  <a:pt x="337566" y="220218"/>
                </a:lnTo>
                <a:lnTo>
                  <a:pt x="362747" y="182177"/>
                </a:lnTo>
                <a:lnTo>
                  <a:pt x="368046" y="1645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5973203" y="1853945"/>
            <a:ext cx="143256" cy="231648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6156083" y="2004060"/>
            <a:ext cx="54864" cy="566927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6414389" y="1813560"/>
            <a:ext cx="1383791" cy="82296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6414389" y="1895855"/>
            <a:ext cx="1383791" cy="82296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6414389" y="1978151"/>
            <a:ext cx="1383791" cy="82296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6414389" y="2060448"/>
            <a:ext cx="1383791" cy="82296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7813420" y="1853945"/>
            <a:ext cx="131063" cy="236219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7971167" y="1813560"/>
            <a:ext cx="542544" cy="205740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7971167" y="2019300"/>
            <a:ext cx="542544" cy="205740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8673731" y="1835657"/>
            <a:ext cx="91439" cy="78181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8808605" y="1827276"/>
            <a:ext cx="262115" cy="429768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1731149" y="2243327"/>
            <a:ext cx="822959" cy="128015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1731149" y="2371344"/>
            <a:ext cx="822959" cy="128015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1731149" y="2499360"/>
            <a:ext cx="822959" cy="128015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2562491" y="2277617"/>
            <a:ext cx="448309" cy="235585"/>
          </a:xfrm>
          <a:custGeom>
            <a:avLst/>
            <a:gdLst/>
            <a:ahLst/>
            <a:cxnLst/>
            <a:rect l="l" t="t" r="r" b="b"/>
            <a:pathLst>
              <a:path w="448310" h="235585">
                <a:moveTo>
                  <a:pt x="96012" y="145722"/>
                </a:moveTo>
                <a:lnTo>
                  <a:pt x="96012" y="67055"/>
                </a:lnTo>
                <a:lnTo>
                  <a:pt x="95452" y="73913"/>
                </a:lnTo>
                <a:lnTo>
                  <a:pt x="93821" y="80772"/>
                </a:lnTo>
                <a:lnTo>
                  <a:pt x="67806" y="119562"/>
                </a:lnTo>
                <a:lnTo>
                  <a:pt x="41671" y="148875"/>
                </a:lnTo>
                <a:lnTo>
                  <a:pt x="29527" y="163449"/>
                </a:lnTo>
                <a:lnTo>
                  <a:pt x="8251" y="198322"/>
                </a:lnTo>
                <a:lnTo>
                  <a:pt x="0" y="231648"/>
                </a:lnTo>
                <a:lnTo>
                  <a:pt x="57912" y="231648"/>
                </a:lnTo>
                <a:lnTo>
                  <a:pt x="57912" y="190500"/>
                </a:lnTo>
                <a:lnTo>
                  <a:pt x="62484" y="182880"/>
                </a:lnTo>
                <a:lnTo>
                  <a:pt x="66294" y="178308"/>
                </a:lnTo>
                <a:lnTo>
                  <a:pt x="69437" y="174486"/>
                </a:lnTo>
                <a:lnTo>
                  <a:pt x="74295" y="168878"/>
                </a:lnTo>
                <a:lnTo>
                  <a:pt x="80867" y="161698"/>
                </a:lnTo>
                <a:lnTo>
                  <a:pt x="89154" y="153162"/>
                </a:lnTo>
                <a:lnTo>
                  <a:pt x="96012" y="145722"/>
                </a:lnTo>
                <a:close/>
              </a:path>
              <a:path w="448310" h="235585">
                <a:moveTo>
                  <a:pt x="134112" y="64007"/>
                </a:moveTo>
                <a:lnTo>
                  <a:pt x="117348" y="18287"/>
                </a:lnTo>
                <a:lnTo>
                  <a:pt x="70866" y="0"/>
                </a:lnTo>
                <a:lnTo>
                  <a:pt x="57840" y="1000"/>
                </a:lnTo>
                <a:lnTo>
                  <a:pt x="17752" y="25288"/>
                </a:lnTo>
                <a:lnTo>
                  <a:pt x="4572" y="68580"/>
                </a:lnTo>
                <a:lnTo>
                  <a:pt x="42672" y="72389"/>
                </a:lnTo>
                <a:lnTo>
                  <a:pt x="43660" y="63388"/>
                </a:lnTo>
                <a:lnTo>
                  <a:pt x="45434" y="55816"/>
                </a:lnTo>
                <a:lnTo>
                  <a:pt x="47922" y="49672"/>
                </a:lnTo>
                <a:lnTo>
                  <a:pt x="51054" y="44957"/>
                </a:lnTo>
                <a:lnTo>
                  <a:pt x="55626" y="39623"/>
                </a:lnTo>
                <a:lnTo>
                  <a:pt x="61722" y="36576"/>
                </a:lnTo>
                <a:lnTo>
                  <a:pt x="77724" y="36576"/>
                </a:lnTo>
                <a:lnTo>
                  <a:pt x="84582" y="38862"/>
                </a:lnTo>
                <a:lnTo>
                  <a:pt x="93726" y="49530"/>
                </a:lnTo>
                <a:lnTo>
                  <a:pt x="96012" y="57150"/>
                </a:lnTo>
                <a:lnTo>
                  <a:pt x="96012" y="145722"/>
                </a:lnTo>
                <a:lnTo>
                  <a:pt x="97583" y="144018"/>
                </a:lnTo>
                <a:lnTo>
                  <a:pt x="123063" y="108299"/>
                </a:lnTo>
                <a:lnTo>
                  <a:pt x="133826" y="71866"/>
                </a:lnTo>
                <a:lnTo>
                  <a:pt x="134112" y="64007"/>
                </a:lnTo>
                <a:close/>
              </a:path>
              <a:path w="448310" h="235585">
                <a:moveTo>
                  <a:pt x="134112" y="231648"/>
                </a:moveTo>
                <a:lnTo>
                  <a:pt x="134112" y="190500"/>
                </a:lnTo>
                <a:lnTo>
                  <a:pt x="57912" y="190500"/>
                </a:lnTo>
                <a:lnTo>
                  <a:pt x="57912" y="231648"/>
                </a:lnTo>
                <a:lnTo>
                  <a:pt x="134112" y="231648"/>
                </a:lnTo>
                <a:close/>
              </a:path>
              <a:path w="448310" h="235585">
                <a:moveTo>
                  <a:pt x="255270" y="228639"/>
                </a:moveTo>
                <a:lnTo>
                  <a:pt x="255270" y="155448"/>
                </a:lnTo>
                <a:lnTo>
                  <a:pt x="254817" y="165723"/>
                </a:lnTo>
                <a:lnTo>
                  <a:pt x="253365" y="174783"/>
                </a:lnTo>
                <a:lnTo>
                  <a:pt x="250769" y="182558"/>
                </a:lnTo>
                <a:lnTo>
                  <a:pt x="246888" y="188976"/>
                </a:lnTo>
                <a:lnTo>
                  <a:pt x="241554" y="196595"/>
                </a:lnTo>
                <a:lnTo>
                  <a:pt x="234696" y="200406"/>
                </a:lnTo>
                <a:lnTo>
                  <a:pt x="219456" y="200406"/>
                </a:lnTo>
                <a:lnTo>
                  <a:pt x="213360" y="197358"/>
                </a:lnTo>
                <a:lnTo>
                  <a:pt x="208026" y="191262"/>
                </a:lnTo>
                <a:lnTo>
                  <a:pt x="202692" y="185928"/>
                </a:lnTo>
                <a:lnTo>
                  <a:pt x="199644" y="177546"/>
                </a:lnTo>
                <a:lnTo>
                  <a:pt x="198882" y="167640"/>
                </a:lnTo>
                <a:lnTo>
                  <a:pt x="160782" y="172212"/>
                </a:lnTo>
                <a:lnTo>
                  <a:pt x="173640" y="209395"/>
                </a:lnTo>
                <a:lnTo>
                  <a:pt x="213181" y="234445"/>
                </a:lnTo>
                <a:lnTo>
                  <a:pt x="225552" y="235399"/>
                </a:lnTo>
                <a:lnTo>
                  <a:pt x="227206" y="235355"/>
                </a:lnTo>
                <a:lnTo>
                  <a:pt x="242589" y="233588"/>
                </a:lnTo>
                <a:lnTo>
                  <a:pt x="255270" y="228639"/>
                </a:lnTo>
                <a:close/>
              </a:path>
              <a:path w="448310" h="235585">
                <a:moveTo>
                  <a:pt x="285750" y="45719"/>
                </a:moveTo>
                <a:lnTo>
                  <a:pt x="285750" y="3810"/>
                </a:lnTo>
                <a:lnTo>
                  <a:pt x="184404" y="3810"/>
                </a:lnTo>
                <a:lnTo>
                  <a:pt x="165354" y="124206"/>
                </a:lnTo>
                <a:lnTo>
                  <a:pt x="195834" y="129539"/>
                </a:lnTo>
                <a:lnTo>
                  <a:pt x="202834" y="122098"/>
                </a:lnTo>
                <a:lnTo>
                  <a:pt x="208026" y="118374"/>
                </a:lnTo>
                <a:lnTo>
                  <a:pt x="208026" y="84582"/>
                </a:lnTo>
                <a:lnTo>
                  <a:pt x="214122" y="45719"/>
                </a:lnTo>
                <a:lnTo>
                  <a:pt x="285750" y="45719"/>
                </a:lnTo>
                <a:close/>
              </a:path>
              <a:path w="448310" h="235585">
                <a:moveTo>
                  <a:pt x="294894" y="153924"/>
                </a:moveTo>
                <a:lnTo>
                  <a:pt x="284928" y="109989"/>
                </a:lnTo>
                <a:lnTo>
                  <a:pt x="257365" y="82486"/>
                </a:lnTo>
                <a:lnTo>
                  <a:pt x="233934" y="76962"/>
                </a:lnTo>
                <a:lnTo>
                  <a:pt x="227206" y="77509"/>
                </a:lnTo>
                <a:lnTo>
                  <a:pt x="220694" y="79057"/>
                </a:lnTo>
                <a:lnTo>
                  <a:pt x="214324" y="81462"/>
                </a:lnTo>
                <a:lnTo>
                  <a:pt x="208026" y="84582"/>
                </a:lnTo>
                <a:lnTo>
                  <a:pt x="208026" y="118374"/>
                </a:lnTo>
                <a:lnTo>
                  <a:pt x="210121" y="116871"/>
                </a:lnTo>
                <a:lnTo>
                  <a:pt x="217693" y="113788"/>
                </a:lnTo>
                <a:lnTo>
                  <a:pt x="225552" y="112775"/>
                </a:lnTo>
                <a:lnTo>
                  <a:pt x="234696" y="112775"/>
                </a:lnTo>
                <a:lnTo>
                  <a:pt x="254817" y="145303"/>
                </a:lnTo>
                <a:lnTo>
                  <a:pt x="255270" y="155448"/>
                </a:lnTo>
                <a:lnTo>
                  <a:pt x="255270" y="228639"/>
                </a:lnTo>
                <a:lnTo>
                  <a:pt x="257079" y="227933"/>
                </a:lnTo>
                <a:lnTo>
                  <a:pt x="286857" y="193571"/>
                </a:lnTo>
                <a:lnTo>
                  <a:pt x="294024" y="167901"/>
                </a:lnTo>
                <a:lnTo>
                  <a:pt x="294894" y="153924"/>
                </a:lnTo>
                <a:close/>
              </a:path>
              <a:path w="448310" h="235585">
                <a:moveTo>
                  <a:pt x="444246" y="57149"/>
                </a:moveTo>
                <a:lnTo>
                  <a:pt x="425958" y="14477"/>
                </a:lnTo>
                <a:lnTo>
                  <a:pt x="387858" y="0"/>
                </a:lnTo>
                <a:lnTo>
                  <a:pt x="372570" y="1726"/>
                </a:lnTo>
                <a:lnTo>
                  <a:pt x="335280" y="28193"/>
                </a:lnTo>
                <a:lnTo>
                  <a:pt x="319849" y="64769"/>
                </a:lnTo>
                <a:lnTo>
                  <a:pt x="314706" y="119633"/>
                </a:lnTo>
                <a:lnTo>
                  <a:pt x="315991" y="148428"/>
                </a:lnTo>
                <a:lnTo>
                  <a:pt x="325957" y="192928"/>
                </a:lnTo>
                <a:lnTo>
                  <a:pt x="354330" y="227300"/>
                </a:lnTo>
                <a:lnTo>
                  <a:pt x="354330" y="101346"/>
                </a:lnTo>
                <a:lnTo>
                  <a:pt x="355889" y="83057"/>
                </a:lnTo>
                <a:lnTo>
                  <a:pt x="371094" y="40385"/>
                </a:lnTo>
                <a:lnTo>
                  <a:pt x="377190" y="36575"/>
                </a:lnTo>
                <a:lnTo>
                  <a:pt x="391668" y="36575"/>
                </a:lnTo>
                <a:lnTo>
                  <a:pt x="397002" y="38099"/>
                </a:lnTo>
                <a:lnTo>
                  <a:pt x="400812" y="42671"/>
                </a:lnTo>
                <a:lnTo>
                  <a:pt x="404622" y="46481"/>
                </a:lnTo>
                <a:lnTo>
                  <a:pt x="406908" y="53339"/>
                </a:lnTo>
                <a:lnTo>
                  <a:pt x="407670" y="61721"/>
                </a:lnTo>
                <a:lnTo>
                  <a:pt x="444246" y="57149"/>
                </a:lnTo>
                <a:close/>
              </a:path>
              <a:path w="448310" h="235585">
                <a:moveTo>
                  <a:pt x="448056" y="157733"/>
                </a:moveTo>
                <a:lnTo>
                  <a:pt x="438733" y="114335"/>
                </a:lnTo>
                <a:lnTo>
                  <a:pt x="401716" y="82938"/>
                </a:lnTo>
                <a:lnTo>
                  <a:pt x="390144" y="81533"/>
                </a:lnTo>
                <a:lnTo>
                  <a:pt x="379833" y="82807"/>
                </a:lnTo>
                <a:lnTo>
                  <a:pt x="370522" y="86582"/>
                </a:lnTo>
                <a:lnTo>
                  <a:pt x="362069" y="92785"/>
                </a:lnTo>
                <a:lnTo>
                  <a:pt x="354330" y="101346"/>
                </a:lnTo>
                <a:lnTo>
                  <a:pt x="354330" y="227300"/>
                </a:lnTo>
                <a:lnTo>
                  <a:pt x="356711" y="228981"/>
                </a:lnTo>
                <a:lnTo>
                  <a:pt x="358140" y="229514"/>
                </a:lnTo>
                <a:lnTo>
                  <a:pt x="358140" y="153924"/>
                </a:lnTo>
                <a:lnTo>
                  <a:pt x="358592" y="144710"/>
                </a:lnTo>
                <a:lnTo>
                  <a:pt x="376428" y="114300"/>
                </a:lnTo>
                <a:lnTo>
                  <a:pt x="391668" y="114300"/>
                </a:lnTo>
                <a:lnTo>
                  <a:pt x="410718" y="157733"/>
                </a:lnTo>
                <a:lnTo>
                  <a:pt x="410718" y="229697"/>
                </a:lnTo>
                <a:lnTo>
                  <a:pt x="420802" y="223563"/>
                </a:lnTo>
                <a:lnTo>
                  <a:pt x="430530" y="214122"/>
                </a:lnTo>
                <a:lnTo>
                  <a:pt x="438090" y="202846"/>
                </a:lnTo>
                <a:lnTo>
                  <a:pt x="443579" y="189642"/>
                </a:lnTo>
                <a:lnTo>
                  <a:pt x="446924" y="174581"/>
                </a:lnTo>
                <a:lnTo>
                  <a:pt x="448056" y="157733"/>
                </a:lnTo>
                <a:close/>
              </a:path>
              <a:path w="448310" h="235585">
                <a:moveTo>
                  <a:pt x="410718" y="229697"/>
                </a:moveTo>
                <a:lnTo>
                  <a:pt x="410718" y="157733"/>
                </a:lnTo>
                <a:lnTo>
                  <a:pt x="410277" y="167958"/>
                </a:lnTo>
                <a:lnTo>
                  <a:pt x="409003" y="176593"/>
                </a:lnTo>
                <a:lnTo>
                  <a:pt x="406860" y="183880"/>
                </a:lnTo>
                <a:lnTo>
                  <a:pt x="403860" y="189738"/>
                </a:lnTo>
                <a:lnTo>
                  <a:pt x="399288" y="195833"/>
                </a:lnTo>
                <a:lnTo>
                  <a:pt x="393192" y="198881"/>
                </a:lnTo>
                <a:lnTo>
                  <a:pt x="378714" y="198881"/>
                </a:lnTo>
                <a:lnTo>
                  <a:pt x="358592" y="164199"/>
                </a:lnTo>
                <a:lnTo>
                  <a:pt x="358140" y="153924"/>
                </a:lnTo>
                <a:lnTo>
                  <a:pt x="358140" y="229514"/>
                </a:lnTo>
                <a:lnTo>
                  <a:pt x="369772" y="233862"/>
                </a:lnTo>
                <a:lnTo>
                  <a:pt x="384048" y="235458"/>
                </a:lnTo>
                <a:lnTo>
                  <a:pt x="397002" y="234220"/>
                </a:lnTo>
                <a:lnTo>
                  <a:pt x="397764" y="234118"/>
                </a:lnTo>
                <a:lnTo>
                  <a:pt x="409860" y="230219"/>
                </a:lnTo>
                <a:lnTo>
                  <a:pt x="410718" y="22969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3034931" y="2237232"/>
            <a:ext cx="542544" cy="205740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3034931" y="2442972"/>
            <a:ext cx="542544" cy="205740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3620147" y="2255520"/>
            <a:ext cx="347472" cy="320040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4152785" y="2237994"/>
            <a:ext cx="822960" cy="132587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4152785" y="2370582"/>
            <a:ext cx="822960" cy="132587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4152785" y="2503170"/>
            <a:ext cx="822960" cy="132587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4989461" y="2274570"/>
            <a:ext cx="162305" cy="239268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5192153" y="2237994"/>
            <a:ext cx="524255" cy="205740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5192153" y="2443733"/>
            <a:ext cx="524255" cy="205740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5736221" y="2277617"/>
            <a:ext cx="131063" cy="236219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5890145" y="2237232"/>
            <a:ext cx="822947" cy="132587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5890145" y="2369820"/>
            <a:ext cx="822947" cy="132587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5890145" y="2502407"/>
            <a:ext cx="822947" cy="132587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6752729" y="2427732"/>
            <a:ext cx="54864" cy="566927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7008748" y="2237232"/>
            <a:ext cx="1103375" cy="105155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7008748" y="2342388"/>
            <a:ext cx="1103375" cy="105155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7008748" y="2447544"/>
            <a:ext cx="1103375" cy="105155"/>
          </a:xfrm>
          <a:prstGeom prst="rect">
            <a:avLst/>
          </a:prstGeom>
          <a:blipFill>
            <a:blip r:embed="rId4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8153272" y="2388870"/>
            <a:ext cx="48767" cy="754380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2311793" y="4420361"/>
            <a:ext cx="1658112" cy="68580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2311793" y="4488941"/>
            <a:ext cx="1658112" cy="68580"/>
          </a:xfrm>
          <a:prstGeom prst="rect">
            <a:avLst/>
          </a:prstGeom>
          <a:blipFill>
            <a:blip r:embed="rId4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2311793" y="4557521"/>
            <a:ext cx="1658112" cy="68580"/>
          </a:xfrm>
          <a:prstGeom prst="rect">
            <a:avLst/>
          </a:prstGeom>
          <a:blipFill>
            <a:blip r:embed="rId4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2311793" y="4626102"/>
            <a:ext cx="1658112" cy="68580"/>
          </a:xfrm>
          <a:prstGeom prst="rect">
            <a:avLst/>
          </a:prstGeom>
          <a:blipFill>
            <a:blip r:embed="rId4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2311793" y="4694682"/>
            <a:ext cx="1658112" cy="68580"/>
          </a:xfrm>
          <a:prstGeom prst="rect">
            <a:avLst/>
          </a:prstGeom>
          <a:blipFill>
            <a:blip r:embed="rId4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4014101" y="4610861"/>
            <a:ext cx="54864" cy="566927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4276229" y="4422647"/>
            <a:ext cx="1359408" cy="82296"/>
          </a:xfrm>
          <a:prstGeom prst="rect">
            <a:avLst/>
          </a:prstGeom>
          <a:blipFill>
            <a:blip r:embed="rId4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4276229" y="4504944"/>
            <a:ext cx="1359408" cy="82296"/>
          </a:xfrm>
          <a:prstGeom prst="rect">
            <a:avLst/>
          </a:prstGeom>
          <a:blipFill>
            <a:blip r:embed="rId4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4276229" y="4587240"/>
            <a:ext cx="1359408" cy="82296"/>
          </a:xfrm>
          <a:prstGeom prst="rect">
            <a:avLst/>
          </a:prstGeom>
          <a:blipFill>
            <a:blip r:embed="rId4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4276229" y="4669535"/>
            <a:ext cx="1359408" cy="82296"/>
          </a:xfrm>
          <a:prstGeom prst="rect">
            <a:avLst/>
          </a:prstGeom>
          <a:blipFill>
            <a:blip r:embed="rId5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6253607" y="4421123"/>
            <a:ext cx="2749308" cy="329184"/>
          </a:xfrm>
          <a:prstGeom prst="rect">
            <a:avLst/>
          </a:prstGeom>
          <a:blipFill>
            <a:blip r:embed="rId5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9057017" y="4618482"/>
            <a:ext cx="73152" cy="452627"/>
          </a:xfrm>
          <a:prstGeom prst="rect">
            <a:avLst/>
          </a:prstGeom>
          <a:blipFill>
            <a:blip r:embed="rId5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9309227" y="4423409"/>
            <a:ext cx="256044" cy="361188"/>
          </a:xfrm>
          <a:prstGeom prst="rect">
            <a:avLst/>
          </a:prstGeom>
          <a:blipFill>
            <a:blip r:embed="rId5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1731149" y="4839461"/>
            <a:ext cx="816864" cy="132587"/>
          </a:xfrm>
          <a:prstGeom prst="rect">
            <a:avLst/>
          </a:prstGeom>
          <a:blipFill>
            <a:blip r:embed="rId5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1731149" y="4972050"/>
            <a:ext cx="816864" cy="132587"/>
          </a:xfrm>
          <a:prstGeom prst="rect">
            <a:avLst/>
          </a:prstGeom>
          <a:blipFill>
            <a:blip r:embed="rId5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1731149" y="5104638"/>
            <a:ext cx="816864" cy="132587"/>
          </a:xfrm>
          <a:prstGeom prst="rect">
            <a:avLst/>
          </a:prstGeom>
          <a:blipFill>
            <a:blip r:embed="rId5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2571635" y="4881371"/>
            <a:ext cx="115823" cy="676655"/>
          </a:xfrm>
          <a:prstGeom prst="rect">
            <a:avLst/>
          </a:prstGeom>
          <a:blipFill>
            <a:blip r:embed="rId5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2726321" y="5033009"/>
            <a:ext cx="79247" cy="484631"/>
          </a:xfrm>
          <a:prstGeom prst="rect">
            <a:avLst/>
          </a:prstGeom>
          <a:blipFill>
            <a:blip r:embed="rId5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2988449" y="4879085"/>
            <a:ext cx="121919" cy="681227"/>
          </a:xfrm>
          <a:prstGeom prst="rect">
            <a:avLst/>
          </a:prstGeom>
          <a:blipFill>
            <a:blip r:embed="rId5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3127895" y="4844796"/>
            <a:ext cx="256031" cy="438912"/>
          </a:xfrm>
          <a:prstGeom prst="rect">
            <a:avLst/>
          </a:prstGeom>
          <a:blipFill>
            <a:blip r:embed="rId6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3413645" y="4881371"/>
            <a:ext cx="115823" cy="676655"/>
          </a:xfrm>
          <a:prstGeom prst="rect">
            <a:avLst/>
          </a:prstGeom>
          <a:blipFill>
            <a:blip r:embed="rId6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3548519" y="4836414"/>
            <a:ext cx="1097280" cy="105155"/>
          </a:xfrm>
          <a:prstGeom prst="rect">
            <a:avLst/>
          </a:prstGeom>
          <a:blipFill>
            <a:blip r:embed="rId6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3548519" y="4941570"/>
            <a:ext cx="1097280" cy="105155"/>
          </a:xfrm>
          <a:prstGeom prst="rect">
            <a:avLst/>
          </a:prstGeom>
          <a:blipFill>
            <a:blip r:embed="rId6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3548519" y="5046726"/>
            <a:ext cx="1097280" cy="105155"/>
          </a:xfrm>
          <a:prstGeom prst="rect">
            <a:avLst/>
          </a:prstGeom>
          <a:blipFill>
            <a:blip r:embed="rId6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4693805" y="5034534"/>
            <a:ext cx="73152" cy="452627"/>
          </a:xfrm>
          <a:prstGeom prst="rect">
            <a:avLst/>
          </a:prstGeom>
          <a:blipFill>
            <a:blip r:embed="rId5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4950599" y="4424934"/>
            <a:ext cx="3602723" cy="732281"/>
          </a:xfrm>
          <a:prstGeom prst="rect">
            <a:avLst/>
          </a:prstGeom>
          <a:blipFill>
            <a:blip r:embed="rId6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8608186" y="4988052"/>
            <a:ext cx="48767" cy="754380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50"/>
              </a:lnSpc>
            </a:pPr>
            <a:fld id="{81D60167-4931-47E6-BA6A-407CBD079E47}" type="slidenum">
              <a:rPr spc="-5" dirty="0"/>
              <a:t>40</a:t>
            </a:fld>
            <a:endParaRPr spc="-5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2579" y="694436"/>
            <a:ext cx="441515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密钥调度算法</a:t>
            </a:r>
            <a:r>
              <a:rPr spc="-5" dirty="0">
                <a:latin typeface="Arial"/>
                <a:cs typeface="Arial"/>
              </a:rPr>
              <a:t>KSA(</a:t>
            </a:r>
            <a:r>
              <a:rPr spc="-5" dirty="0"/>
              <a:t>举例</a:t>
            </a:r>
            <a:r>
              <a:rPr spc="-5" dirty="0">
                <a:latin typeface="Arial"/>
                <a:cs typeface="Arial"/>
              </a:rPr>
              <a:t>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35969" y="1560068"/>
            <a:ext cx="7049134" cy="3975735"/>
          </a:xfrm>
          <a:prstGeom prst="rect">
            <a:avLst/>
          </a:prstGeom>
        </p:spPr>
        <p:txBody>
          <a:bodyPr vert="horz" wrap="square" lIns="0" tIns="140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sz="2400" b="1" dirty="0">
                <a:latin typeface="宋体"/>
                <a:cs typeface="宋体"/>
              </a:rPr>
              <a:t>然后利用如下循环构建实际</a:t>
            </a:r>
            <a:r>
              <a:rPr sz="2400" b="1" spc="-5" dirty="0">
                <a:latin typeface="宋体"/>
                <a:cs typeface="宋体"/>
              </a:rPr>
              <a:t>的</a:t>
            </a:r>
            <a:r>
              <a:rPr sz="2400" b="1" spc="5" dirty="0">
                <a:latin typeface="Arial"/>
                <a:cs typeface="Arial"/>
              </a:rPr>
              <a:t>S</a:t>
            </a:r>
            <a:r>
              <a:rPr sz="2400" b="1" dirty="0">
                <a:latin typeface="宋体"/>
                <a:cs typeface="宋体"/>
              </a:rPr>
              <a:t>数据表：</a:t>
            </a:r>
            <a:endParaRPr sz="2400">
              <a:latin typeface="宋体"/>
              <a:cs typeface="宋体"/>
            </a:endParaRPr>
          </a:p>
          <a:p>
            <a:pPr marL="83820">
              <a:lnSpc>
                <a:spcPct val="100000"/>
              </a:lnSpc>
              <a:spcBef>
                <a:spcPts val="1010"/>
              </a:spcBef>
            </a:pPr>
            <a:r>
              <a:rPr sz="2400" b="1" spc="-5" dirty="0">
                <a:latin typeface="Arial"/>
                <a:cs typeface="Arial"/>
              </a:rPr>
              <a:t>j:=0;</a:t>
            </a:r>
            <a:endParaRPr sz="2400">
              <a:latin typeface="Arial"/>
              <a:cs typeface="Arial"/>
            </a:endParaRPr>
          </a:p>
          <a:p>
            <a:pPr marL="589280" marR="3448050" indent="-505459">
              <a:lnSpc>
                <a:spcPct val="135000"/>
              </a:lnSpc>
            </a:pPr>
            <a:r>
              <a:rPr sz="2400" b="1" spc="-5" dirty="0">
                <a:latin typeface="Arial"/>
                <a:cs typeface="Arial"/>
              </a:rPr>
              <a:t>for i=0 to </a:t>
            </a:r>
            <a:r>
              <a:rPr sz="2400" b="1" dirty="0">
                <a:latin typeface="Arial"/>
                <a:cs typeface="Arial"/>
              </a:rPr>
              <a:t>7 </a:t>
            </a:r>
            <a:r>
              <a:rPr sz="2400" b="1" spc="-5" dirty="0">
                <a:latin typeface="Arial"/>
                <a:cs typeface="Arial"/>
              </a:rPr>
              <a:t>do  j:=(j+s(i)+k(i)) mod</a:t>
            </a:r>
            <a:r>
              <a:rPr sz="2400" b="1" spc="-9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8;</a:t>
            </a:r>
            <a:endParaRPr sz="2400">
              <a:latin typeface="Arial"/>
              <a:cs typeface="Arial"/>
            </a:endParaRPr>
          </a:p>
          <a:p>
            <a:pPr marL="589280">
              <a:lnSpc>
                <a:spcPct val="100000"/>
              </a:lnSpc>
              <a:spcBef>
                <a:spcPts val="1005"/>
              </a:spcBef>
            </a:pPr>
            <a:r>
              <a:rPr sz="2400" b="1" spc="-5" dirty="0">
                <a:latin typeface="Arial"/>
                <a:cs typeface="Arial"/>
              </a:rPr>
              <a:t>swap(S(i),S(j));</a:t>
            </a:r>
            <a:endParaRPr sz="2400">
              <a:latin typeface="Arial"/>
              <a:cs typeface="Arial"/>
            </a:endParaRPr>
          </a:p>
          <a:p>
            <a:pPr marL="83820">
              <a:lnSpc>
                <a:spcPct val="100000"/>
              </a:lnSpc>
              <a:spcBef>
                <a:spcPts val="1010"/>
              </a:spcBef>
            </a:pPr>
            <a:r>
              <a:rPr sz="2400" b="1" spc="-5" dirty="0">
                <a:latin typeface="宋体"/>
                <a:cs typeface="宋体"/>
              </a:rPr>
              <a:t>该循环以</a:t>
            </a:r>
            <a:r>
              <a:rPr sz="2400" b="1" spc="-5" dirty="0">
                <a:latin typeface="Arial"/>
                <a:cs typeface="Arial"/>
              </a:rPr>
              <a:t>j=0</a:t>
            </a:r>
            <a:r>
              <a:rPr sz="2400" b="1" spc="-5" dirty="0">
                <a:latin typeface="宋体"/>
                <a:cs typeface="宋体"/>
              </a:rPr>
              <a:t>和</a:t>
            </a:r>
            <a:r>
              <a:rPr sz="2400" b="1" dirty="0">
                <a:latin typeface="Arial"/>
                <a:cs typeface="Arial"/>
              </a:rPr>
              <a:t>i=0</a:t>
            </a:r>
            <a:r>
              <a:rPr sz="2400" b="1" dirty="0">
                <a:latin typeface="宋体"/>
                <a:cs typeface="宋体"/>
              </a:rPr>
              <a:t>开始。使用更新公式</a:t>
            </a:r>
            <a:r>
              <a:rPr sz="2400" b="1" spc="-5" dirty="0">
                <a:latin typeface="宋体"/>
                <a:cs typeface="宋体"/>
              </a:rPr>
              <a:t>后</a:t>
            </a:r>
            <a:r>
              <a:rPr sz="2400" b="1" spc="-5" dirty="0">
                <a:latin typeface="Arial"/>
                <a:cs typeface="Arial"/>
              </a:rPr>
              <a:t>j</a:t>
            </a:r>
            <a:r>
              <a:rPr sz="2400" b="1" dirty="0">
                <a:latin typeface="宋体"/>
                <a:cs typeface="宋体"/>
              </a:rPr>
              <a:t>为：</a:t>
            </a:r>
            <a:endParaRPr sz="2400">
              <a:latin typeface="宋体"/>
              <a:cs typeface="宋体"/>
            </a:endParaRPr>
          </a:p>
          <a:p>
            <a:pPr marL="1766570">
              <a:lnSpc>
                <a:spcPct val="100000"/>
              </a:lnSpc>
              <a:spcBef>
                <a:spcPts val="1010"/>
              </a:spcBef>
            </a:pPr>
            <a:r>
              <a:rPr sz="2400" b="1" dirty="0">
                <a:latin typeface="Arial"/>
                <a:cs typeface="Arial"/>
              </a:rPr>
              <a:t>j=(0+S(0)+K(0)) </a:t>
            </a:r>
            <a:r>
              <a:rPr sz="2400" b="1" spc="-5" dirty="0">
                <a:latin typeface="Arial"/>
                <a:cs typeface="Arial"/>
              </a:rPr>
              <a:t>mod 8=5</a:t>
            </a:r>
            <a:endParaRPr sz="2400">
              <a:latin typeface="Arial"/>
              <a:cs typeface="Arial"/>
            </a:endParaRPr>
          </a:p>
          <a:p>
            <a:pPr marL="168275">
              <a:lnSpc>
                <a:spcPct val="100000"/>
              </a:lnSpc>
              <a:spcBef>
                <a:spcPts val="1005"/>
              </a:spcBef>
            </a:pPr>
            <a:r>
              <a:rPr sz="2400" b="1" spc="-5" dirty="0">
                <a:latin typeface="宋体"/>
                <a:cs typeface="宋体"/>
              </a:rPr>
              <a:t>因此，</a:t>
            </a:r>
            <a:r>
              <a:rPr sz="2400" b="1" spc="-5" dirty="0">
                <a:latin typeface="Arial"/>
                <a:cs typeface="Arial"/>
              </a:rPr>
              <a:t>S</a:t>
            </a:r>
            <a:r>
              <a:rPr sz="2400" b="1" dirty="0">
                <a:latin typeface="宋体"/>
                <a:cs typeface="宋体"/>
              </a:rPr>
              <a:t>数据表的第一个操作是</a:t>
            </a:r>
            <a:r>
              <a:rPr sz="2400" b="1" spc="-10" dirty="0">
                <a:latin typeface="宋体"/>
                <a:cs typeface="宋体"/>
              </a:rPr>
              <a:t>将</a:t>
            </a:r>
            <a:r>
              <a:rPr sz="2400" b="1" dirty="0">
                <a:latin typeface="Arial"/>
                <a:cs typeface="Arial"/>
              </a:rPr>
              <a:t>S(0)</a:t>
            </a:r>
            <a:r>
              <a:rPr sz="2400" b="1" spc="-5" dirty="0">
                <a:latin typeface="宋体"/>
                <a:cs typeface="宋体"/>
              </a:rPr>
              <a:t>与</a:t>
            </a:r>
            <a:r>
              <a:rPr sz="2400" b="1" dirty="0">
                <a:latin typeface="Arial"/>
                <a:cs typeface="Arial"/>
              </a:rPr>
              <a:t>S(5)</a:t>
            </a:r>
            <a:r>
              <a:rPr sz="2400" b="1" dirty="0">
                <a:latin typeface="宋体"/>
                <a:cs typeface="宋体"/>
              </a:rPr>
              <a:t>互换。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78721" y="6027420"/>
            <a:ext cx="4955540" cy="405765"/>
          </a:xfrm>
          <a:custGeom>
            <a:avLst/>
            <a:gdLst/>
            <a:ahLst/>
            <a:cxnLst/>
            <a:rect l="l" t="t" r="r" b="b"/>
            <a:pathLst>
              <a:path w="4955540" h="405764">
                <a:moveTo>
                  <a:pt x="0" y="0"/>
                </a:moveTo>
                <a:lnTo>
                  <a:pt x="0" y="405384"/>
                </a:lnTo>
                <a:lnTo>
                  <a:pt x="4955285" y="405384"/>
                </a:lnTo>
                <a:lnTo>
                  <a:pt x="4955285" y="0"/>
                </a:lnTo>
                <a:lnTo>
                  <a:pt x="0" y="0"/>
                </a:lnTo>
                <a:close/>
              </a:path>
            </a:pathLst>
          </a:custGeom>
          <a:solidFill>
            <a:srgbClr val="E8EEF7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2876099" y="6024797"/>
          <a:ext cx="4957444" cy="4053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9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9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97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9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97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197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197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1976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0538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3108845" y="6137147"/>
            <a:ext cx="151637" cy="1729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755021" y="6133338"/>
            <a:ext cx="102870" cy="1737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337189" y="6133338"/>
            <a:ext cx="171450" cy="17373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964315" y="6133439"/>
            <a:ext cx="147827" cy="17659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573915" y="6133338"/>
            <a:ext cx="176784" cy="17373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201041" y="6133338"/>
            <a:ext cx="168401" cy="17678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822833" y="6133338"/>
            <a:ext cx="164592" cy="17678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440041" y="6137147"/>
            <a:ext cx="164592" cy="17373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576969" y="6133338"/>
            <a:ext cx="172974" cy="17754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104273" y="6482334"/>
            <a:ext cx="167639" cy="17754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735209" y="6482334"/>
            <a:ext cx="140208" cy="173736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337951" y="6482334"/>
            <a:ext cx="168401" cy="173736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954409" y="6482417"/>
            <a:ext cx="167639" cy="17737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576963" y="6482334"/>
            <a:ext cx="171450" cy="173735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200266" y="6486144"/>
            <a:ext cx="168402" cy="173736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820534" y="6482334"/>
            <a:ext cx="170688" cy="177509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438529" y="6486144"/>
            <a:ext cx="174498" cy="173736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349637" y="5777484"/>
            <a:ext cx="1388110" cy="224154"/>
          </a:xfrm>
          <a:custGeom>
            <a:avLst/>
            <a:gdLst/>
            <a:ahLst/>
            <a:cxnLst/>
            <a:rect l="l" t="t" r="r" b="b"/>
            <a:pathLst>
              <a:path w="1388110" h="224154">
                <a:moveTo>
                  <a:pt x="1387602" y="0"/>
                </a:moveTo>
                <a:lnTo>
                  <a:pt x="0" y="224028"/>
                </a:lnTo>
              </a:path>
            </a:pathLst>
          </a:custGeom>
          <a:ln w="52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188855" y="5961126"/>
            <a:ext cx="189865" cy="76200"/>
          </a:xfrm>
          <a:custGeom>
            <a:avLst/>
            <a:gdLst/>
            <a:ahLst/>
            <a:cxnLst/>
            <a:rect l="l" t="t" r="r" b="b"/>
            <a:pathLst>
              <a:path w="189864" h="76200">
                <a:moveTo>
                  <a:pt x="189737" y="76200"/>
                </a:moveTo>
                <a:lnTo>
                  <a:pt x="160781" y="0"/>
                </a:lnTo>
                <a:lnTo>
                  <a:pt x="0" y="66294"/>
                </a:lnTo>
                <a:lnTo>
                  <a:pt x="189737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729619" y="5778246"/>
            <a:ext cx="1394460" cy="224154"/>
          </a:xfrm>
          <a:custGeom>
            <a:avLst/>
            <a:gdLst/>
            <a:ahLst/>
            <a:cxnLst/>
            <a:rect l="l" t="t" r="r" b="b"/>
            <a:pathLst>
              <a:path w="1394460" h="224154">
                <a:moveTo>
                  <a:pt x="0" y="0"/>
                </a:moveTo>
                <a:lnTo>
                  <a:pt x="1394460" y="224027"/>
                </a:lnTo>
              </a:path>
            </a:pathLst>
          </a:custGeom>
          <a:ln w="52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095123" y="5961126"/>
            <a:ext cx="190500" cy="77470"/>
          </a:xfrm>
          <a:custGeom>
            <a:avLst/>
            <a:gdLst/>
            <a:ahLst/>
            <a:cxnLst/>
            <a:rect l="l" t="t" r="r" b="b"/>
            <a:pathLst>
              <a:path w="190500" h="77470">
                <a:moveTo>
                  <a:pt x="190499" y="66293"/>
                </a:moveTo>
                <a:lnTo>
                  <a:pt x="28955" y="0"/>
                </a:lnTo>
                <a:lnTo>
                  <a:pt x="0" y="76962"/>
                </a:lnTo>
                <a:lnTo>
                  <a:pt x="190499" y="662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50"/>
              </a:lnSpc>
            </a:pPr>
            <a:fld id="{81D60167-4931-47E6-BA6A-407CBD079E47}" type="slidenum">
              <a:rPr spc="-5" dirty="0"/>
              <a:t>41</a:t>
            </a:fld>
            <a:endParaRPr spc="-5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2579" y="694436"/>
            <a:ext cx="482092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密钥调度算法</a:t>
            </a:r>
            <a:r>
              <a:rPr spc="-5" dirty="0">
                <a:latin typeface="Arial"/>
                <a:cs typeface="Arial"/>
              </a:rPr>
              <a:t>KSA(</a:t>
            </a:r>
            <a:r>
              <a:rPr spc="-5" dirty="0"/>
              <a:t>举例</a:t>
            </a:r>
            <a:r>
              <a:rPr spc="-10" dirty="0">
                <a:latin typeface="Arial"/>
                <a:cs typeface="Arial"/>
              </a:rPr>
              <a:t>)</a:t>
            </a:r>
            <a:r>
              <a:rPr spc="-15" dirty="0"/>
              <a:t>续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10773" y="1546352"/>
            <a:ext cx="6583045" cy="1671320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40"/>
              </a:spcBef>
            </a:pPr>
            <a:r>
              <a:rPr sz="2400" b="1" spc="-5" dirty="0">
                <a:latin typeface="宋体"/>
                <a:cs typeface="宋体"/>
              </a:rPr>
              <a:t>索引</a:t>
            </a:r>
            <a:r>
              <a:rPr sz="2400" b="1" spc="-5" dirty="0">
                <a:latin typeface="Arial"/>
                <a:cs typeface="Arial"/>
              </a:rPr>
              <a:t>i</a:t>
            </a:r>
            <a:r>
              <a:rPr sz="2400" b="1" spc="-5" dirty="0">
                <a:latin typeface="宋体"/>
                <a:cs typeface="宋体"/>
              </a:rPr>
              <a:t>加</a:t>
            </a:r>
            <a:r>
              <a:rPr sz="2400" b="1" spc="-5" dirty="0">
                <a:latin typeface="Arial"/>
                <a:cs typeface="Arial"/>
              </a:rPr>
              <a:t>1</a:t>
            </a:r>
            <a:r>
              <a:rPr sz="2400" b="1" dirty="0">
                <a:latin typeface="宋体"/>
                <a:cs typeface="宋体"/>
              </a:rPr>
              <a:t>后</a:t>
            </a:r>
            <a:r>
              <a:rPr sz="2400" b="1" spc="-5" dirty="0">
                <a:latin typeface="宋体"/>
                <a:cs typeface="宋体"/>
              </a:rPr>
              <a:t>，</a:t>
            </a:r>
            <a:r>
              <a:rPr sz="2400" b="1" spc="-5" dirty="0">
                <a:latin typeface="Arial"/>
                <a:cs typeface="Arial"/>
              </a:rPr>
              <a:t>j</a:t>
            </a:r>
            <a:r>
              <a:rPr sz="2400" b="1" dirty="0">
                <a:latin typeface="宋体"/>
                <a:cs typeface="宋体"/>
              </a:rPr>
              <a:t>的下一个值为：</a:t>
            </a:r>
            <a:endParaRPr sz="2400">
              <a:latin typeface="宋体"/>
              <a:cs typeface="宋体"/>
            </a:endParaRPr>
          </a:p>
          <a:p>
            <a:pPr marL="854710">
              <a:lnSpc>
                <a:spcPct val="100000"/>
              </a:lnSpc>
              <a:spcBef>
                <a:spcPts val="1440"/>
              </a:spcBef>
            </a:pPr>
            <a:r>
              <a:rPr sz="2400" b="1" dirty="0">
                <a:latin typeface="Arial"/>
                <a:cs typeface="Arial"/>
              </a:rPr>
              <a:t>j=(5+S(1)+K(1)) </a:t>
            </a:r>
            <a:r>
              <a:rPr sz="2400" b="1" spc="-5" dirty="0">
                <a:latin typeface="Arial"/>
                <a:cs typeface="Arial"/>
              </a:rPr>
              <a:t>mod 8=(5+1=6) mod</a:t>
            </a:r>
            <a:r>
              <a:rPr sz="2400" b="1" spc="-7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8=4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2400" b="1" spc="-5" dirty="0">
                <a:latin typeface="宋体"/>
                <a:cs typeface="宋体"/>
              </a:rPr>
              <a:t>即将</a:t>
            </a:r>
            <a:r>
              <a:rPr sz="2400" b="1" dirty="0">
                <a:latin typeface="Arial"/>
                <a:cs typeface="Arial"/>
              </a:rPr>
              <a:t>S</a:t>
            </a:r>
            <a:r>
              <a:rPr sz="2400" b="1" spc="-5" dirty="0">
                <a:latin typeface="宋体"/>
                <a:cs typeface="宋体"/>
              </a:rPr>
              <a:t>数据表的</a:t>
            </a:r>
            <a:r>
              <a:rPr sz="2400" b="1" dirty="0">
                <a:latin typeface="Arial"/>
                <a:cs typeface="Arial"/>
              </a:rPr>
              <a:t>S(1)</a:t>
            </a:r>
            <a:r>
              <a:rPr sz="2400" b="1" dirty="0">
                <a:latin typeface="宋体"/>
                <a:cs typeface="宋体"/>
              </a:rPr>
              <a:t>和</a:t>
            </a:r>
            <a:r>
              <a:rPr sz="2400" b="1" dirty="0">
                <a:latin typeface="Arial"/>
                <a:cs typeface="Arial"/>
              </a:rPr>
              <a:t>S(4)</a:t>
            </a:r>
            <a:r>
              <a:rPr sz="2400" b="1" dirty="0">
                <a:latin typeface="宋体"/>
                <a:cs typeface="宋体"/>
              </a:rPr>
              <a:t>互换：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21977" y="3950970"/>
            <a:ext cx="5509260" cy="490855"/>
          </a:xfrm>
          <a:custGeom>
            <a:avLst/>
            <a:gdLst/>
            <a:ahLst/>
            <a:cxnLst/>
            <a:rect l="l" t="t" r="r" b="b"/>
            <a:pathLst>
              <a:path w="5509259" h="490854">
                <a:moveTo>
                  <a:pt x="0" y="0"/>
                </a:moveTo>
                <a:lnTo>
                  <a:pt x="0" y="490728"/>
                </a:lnTo>
                <a:lnTo>
                  <a:pt x="5509259" y="490727"/>
                </a:lnTo>
                <a:lnTo>
                  <a:pt x="5509259" y="0"/>
                </a:lnTo>
                <a:lnTo>
                  <a:pt x="0" y="0"/>
                </a:lnTo>
                <a:close/>
              </a:path>
            </a:pathLst>
          </a:custGeom>
          <a:solidFill>
            <a:srgbClr val="E8EEF7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3019063" y="3948055"/>
          <a:ext cx="5510528" cy="49072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8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8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83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8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89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89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8833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889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9072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3278009" y="4083558"/>
            <a:ext cx="168401" cy="2095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952379" y="4078985"/>
            <a:ext cx="196596" cy="2103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643513" y="4078985"/>
            <a:ext cx="191262" cy="2103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340743" y="4078985"/>
            <a:ext cx="164592" cy="21402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062357" y="4078985"/>
            <a:ext cx="114300" cy="21031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16153" y="4078985"/>
            <a:ext cx="186690" cy="21412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407275" y="4078985"/>
            <a:ext cx="183642" cy="21412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093849" y="4083558"/>
            <a:ext cx="182879" cy="21031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686697" y="4078985"/>
            <a:ext cx="192024" cy="21564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272675" y="4501896"/>
            <a:ext cx="186689" cy="21488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974477" y="4501896"/>
            <a:ext cx="156210" cy="210312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645037" y="4501896"/>
            <a:ext cx="186689" cy="210312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330075" y="4501940"/>
            <a:ext cx="185927" cy="214839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021971" y="4501896"/>
            <a:ext cx="190500" cy="210312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714629" y="4506467"/>
            <a:ext cx="187451" cy="210312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405001" y="4501896"/>
            <a:ext cx="188975" cy="214828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092313" y="4506467"/>
            <a:ext cx="193548" cy="210312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158119" y="3647694"/>
            <a:ext cx="929640" cy="256540"/>
          </a:xfrm>
          <a:custGeom>
            <a:avLst/>
            <a:gdLst/>
            <a:ahLst/>
            <a:cxnLst/>
            <a:rect l="l" t="t" r="r" b="b"/>
            <a:pathLst>
              <a:path w="929639" h="256539">
                <a:moveTo>
                  <a:pt x="929639" y="0"/>
                </a:moveTo>
                <a:lnTo>
                  <a:pt x="0" y="256032"/>
                </a:lnTo>
              </a:path>
            </a:pathLst>
          </a:custGeom>
          <a:ln w="58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985907" y="3854958"/>
            <a:ext cx="212090" cy="96520"/>
          </a:xfrm>
          <a:custGeom>
            <a:avLst/>
            <a:gdLst/>
            <a:ahLst/>
            <a:cxnLst/>
            <a:rect l="l" t="t" r="r" b="b"/>
            <a:pathLst>
              <a:path w="212089" h="96520">
                <a:moveTo>
                  <a:pt x="211836" y="89153"/>
                </a:moveTo>
                <a:lnTo>
                  <a:pt x="163830" y="0"/>
                </a:lnTo>
                <a:lnTo>
                  <a:pt x="0" y="96011"/>
                </a:lnTo>
                <a:lnTo>
                  <a:pt x="211836" y="891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080139" y="3649217"/>
            <a:ext cx="937260" cy="254635"/>
          </a:xfrm>
          <a:custGeom>
            <a:avLst/>
            <a:gdLst/>
            <a:ahLst/>
            <a:cxnLst/>
            <a:rect l="l" t="t" r="r" b="b"/>
            <a:pathLst>
              <a:path w="937260" h="254635">
                <a:moveTo>
                  <a:pt x="0" y="0"/>
                </a:moveTo>
                <a:lnTo>
                  <a:pt x="937260" y="254507"/>
                </a:lnTo>
              </a:path>
            </a:pathLst>
          </a:custGeom>
          <a:ln w="58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977775" y="3854958"/>
            <a:ext cx="212090" cy="96520"/>
          </a:xfrm>
          <a:custGeom>
            <a:avLst/>
            <a:gdLst/>
            <a:ahLst/>
            <a:cxnLst/>
            <a:rect l="l" t="t" r="r" b="b"/>
            <a:pathLst>
              <a:path w="212089" h="96520">
                <a:moveTo>
                  <a:pt x="211835" y="96012"/>
                </a:moveTo>
                <a:lnTo>
                  <a:pt x="48005" y="0"/>
                </a:lnTo>
                <a:lnTo>
                  <a:pt x="0" y="89154"/>
                </a:lnTo>
                <a:lnTo>
                  <a:pt x="211835" y="960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22361" y="5069585"/>
            <a:ext cx="2676144" cy="228599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260989" y="5210555"/>
            <a:ext cx="60960" cy="425195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577219" y="5068823"/>
            <a:ext cx="999743" cy="105155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577219" y="5173979"/>
            <a:ext cx="999743" cy="105155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577219" y="5279135"/>
            <a:ext cx="999743" cy="105155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598299" y="5096279"/>
            <a:ext cx="197358" cy="179787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828423" y="5068061"/>
            <a:ext cx="1682495" cy="68580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828423" y="5136641"/>
            <a:ext cx="1682495" cy="68580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828423" y="5205221"/>
            <a:ext cx="1682495" cy="68580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828423" y="5273802"/>
            <a:ext cx="1682495" cy="68580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561960" y="5181600"/>
            <a:ext cx="54864" cy="566927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159899" y="5798820"/>
            <a:ext cx="5509260" cy="490855"/>
          </a:xfrm>
          <a:custGeom>
            <a:avLst/>
            <a:gdLst/>
            <a:ahLst/>
            <a:cxnLst/>
            <a:rect l="l" t="t" r="r" b="b"/>
            <a:pathLst>
              <a:path w="5509259" h="490854">
                <a:moveTo>
                  <a:pt x="0" y="0"/>
                </a:moveTo>
                <a:lnTo>
                  <a:pt x="0" y="490728"/>
                </a:lnTo>
                <a:lnTo>
                  <a:pt x="5509259" y="490727"/>
                </a:lnTo>
                <a:lnTo>
                  <a:pt x="5509259" y="0"/>
                </a:lnTo>
                <a:lnTo>
                  <a:pt x="0" y="0"/>
                </a:lnTo>
                <a:close/>
              </a:path>
            </a:pathLst>
          </a:custGeom>
          <a:solidFill>
            <a:srgbClr val="E8EEF7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9" name="object 39"/>
          <p:cNvGraphicFramePr>
            <a:graphicFrameLocks noGrp="1"/>
          </p:cNvGraphicFramePr>
          <p:nvPr/>
        </p:nvGraphicFramePr>
        <p:xfrm>
          <a:off x="3156985" y="5795905"/>
          <a:ext cx="5510528" cy="4907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8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83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89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8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89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833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889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889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9072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0" name="object 40"/>
          <p:cNvSpPr/>
          <p:nvPr/>
        </p:nvSpPr>
        <p:spPr>
          <a:xfrm>
            <a:off x="3415169" y="5931408"/>
            <a:ext cx="169163" cy="209550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090301" y="5926835"/>
            <a:ext cx="196596" cy="211074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787531" y="5926835"/>
            <a:ext cx="187451" cy="214122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476379" y="5931408"/>
            <a:ext cx="183642" cy="210312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200279" y="5926835"/>
            <a:ext cx="114300" cy="211073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856361" y="5926835"/>
            <a:ext cx="183642" cy="214122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544448" y="5926835"/>
            <a:ext cx="164592" cy="214024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8224901" y="5926835"/>
            <a:ext cx="190500" cy="211074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2823857" y="5926835"/>
            <a:ext cx="192786" cy="215646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410597" y="6349746"/>
            <a:ext cx="186689" cy="214884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111637" y="6349746"/>
            <a:ext cx="156972" cy="210312"/>
          </a:xfrm>
          <a:prstGeom prst="rect">
            <a:avLst/>
          </a:prstGeom>
          <a:blipFill>
            <a:blip r:embed="rId4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782197" y="6349746"/>
            <a:ext cx="186689" cy="210312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467235" y="6349837"/>
            <a:ext cx="186689" cy="214792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6159893" y="6349746"/>
            <a:ext cx="190500" cy="210312"/>
          </a:xfrm>
          <a:prstGeom prst="rect">
            <a:avLst/>
          </a:prstGeom>
          <a:blipFill>
            <a:blip r:embed="rId4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6852551" y="6354317"/>
            <a:ext cx="187451" cy="210312"/>
          </a:xfrm>
          <a:prstGeom prst="rect">
            <a:avLst/>
          </a:prstGeom>
          <a:blipFill>
            <a:blip r:embed="rId4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7542910" y="6349746"/>
            <a:ext cx="188975" cy="214842"/>
          </a:xfrm>
          <a:prstGeom prst="rect">
            <a:avLst/>
          </a:prstGeom>
          <a:blipFill>
            <a:blip r:embed="rId4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8230248" y="6354317"/>
            <a:ext cx="192785" cy="210312"/>
          </a:xfrm>
          <a:prstGeom prst="rect">
            <a:avLst/>
          </a:prstGeom>
          <a:blipFill>
            <a:blip r:embed="rId4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50"/>
              </a:lnSpc>
            </a:pPr>
            <a:fld id="{81D60167-4931-47E6-BA6A-407CBD079E47}" type="slidenum">
              <a:rPr spc="-5" dirty="0"/>
              <a:t>42</a:t>
            </a:fld>
            <a:endParaRPr spc="-5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2579" y="694436"/>
            <a:ext cx="609282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伪随机数生成算法</a:t>
            </a:r>
            <a:r>
              <a:rPr spc="-5" dirty="0">
                <a:latin typeface="Arial"/>
                <a:cs typeface="Arial"/>
              </a:rPr>
              <a:t>PRGA</a:t>
            </a:r>
            <a:r>
              <a:rPr spc="-5" dirty="0"/>
              <a:t>（举例）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91189" y="1712975"/>
            <a:ext cx="7833359" cy="2037714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292100">
              <a:lnSpc>
                <a:spcPct val="100000"/>
              </a:lnSpc>
              <a:spcBef>
                <a:spcPts val="580"/>
              </a:spcBef>
            </a:pPr>
            <a:r>
              <a:rPr sz="2000" b="1" spc="-10" dirty="0">
                <a:latin typeface="宋体"/>
                <a:cs typeface="宋体"/>
              </a:rPr>
              <a:t>这样数据</a:t>
            </a:r>
            <a:r>
              <a:rPr sz="2000" b="1" dirty="0">
                <a:latin typeface="宋体"/>
                <a:cs typeface="宋体"/>
              </a:rPr>
              <a:t>表</a:t>
            </a:r>
            <a:r>
              <a:rPr sz="2000" b="1" dirty="0">
                <a:latin typeface="Arial"/>
                <a:cs typeface="Arial"/>
              </a:rPr>
              <a:t>S</a:t>
            </a:r>
            <a:r>
              <a:rPr sz="2000" b="1" dirty="0">
                <a:latin typeface="宋体"/>
                <a:cs typeface="宋体"/>
              </a:rPr>
              <a:t>就可以用来生成随机的密钥流序列。</a:t>
            </a:r>
            <a:r>
              <a:rPr sz="2000" b="1" spc="-5" dirty="0">
                <a:latin typeface="宋体"/>
                <a:cs typeface="宋体"/>
              </a:rPr>
              <a:t>从</a:t>
            </a:r>
            <a:r>
              <a:rPr sz="2000" b="1" spc="-5" dirty="0">
                <a:latin typeface="Arial"/>
                <a:cs typeface="Arial"/>
              </a:rPr>
              <a:t>j=0</a:t>
            </a:r>
            <a:r>
              <a:rPr sz="2000" b="1" spc="-10" dirty="0">
                <a:latin typeface="宋体"/>
                <a:cs typeface="宋体"/>
              </a:rPr>
              <a:t>和</a:t>
            </a:r>
            <a:r>
              <a:rPr sz="2000" b="1" spc="-5" dirty="0">
                <a:latin typeface="Arial"/>
                <a:cs typeface="Arial"/>
              </a:rPr>
              <a:t>i=0</a:t>
            </a:r>
            <a:r>
              <a:rPr sz="2000" b="1" dirty="0">
                <a:latin typeface="宋体"/>
                <a:cs typeface="宋体"/>
              </a:rPr>
              <a:t>开始，</a:t>
            </a:r>
            <a:endParaRPr sz="2000">
              <a:latin typeface="宋体"/>
              <a:cs typeface="宋体"/>
            </a:endParaRPr>
          </a:p>
          <a:p>
            <a:pPr marL="74930">
              <a:lnSpc>
                <a:spcPct val="100000"/>
              </a:lnSpc>
              <a:spcBef>
                <a:spcPts val="480"/>
              </a:spcBef>
            </a:pPr>
            <a:r>
              <a:rPr sz="2000" b="1" spc="-10" dirty="0">
                <a:latin typeface="Arial"/>
                <a:cs typeface="Arial"/>
              </a:rPr>
              <a:t>RC4</a:t>
            </a:r>
            <a:r>
              <a:rPr sz="2000" b="1" dirty="0">
                <a:latin typeface="宋体"/>
                <a:cs typeface="宋体"/>
              </a:rPr>
              <a:t>如下计算第一个密钥字：</a:t>
            </a:r>
            <a:endParaRPr sz="20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2000" b="1" spc="-10" dirty="0">
                <a:latin typeface="Arial"/>
                <a:cs typeface="Arial"/>
              </a:rPr>
              <a:t>i=(i+1) </a:t>
            </a:r>
            <a:r>
              <a:rPr sz="2000" b="1" spc="-5" dirty="0">
                <a:latin typeface="Arial"/>
                <a:cs typeface="Arial"/>
              </a:rPr>
              <a:t>mod </a:t>
            </a:r>
            <a:r>
              <a:rPr sz="2000" b="1" spc="-10" dirty="0">
                <a:latin typeface="Arial"/>
                <a:cs typeface="Arial"/>
              </a:rPr>
              <a:t>8=(0+1) </a:t>
            </a:r>
            <a:r>
              <a:rPr sz="2000" b="1" spc="-5" dirty="0">
                <a:latin typeface="Arial"/>
                <a:cs typeface="Arial"/>
              </a:rPr>
              <a:t>mod 8</a:t>
            </a:r>
            <a:r>
              <a:rPr sz="2000" b="1" spc="-25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=1</a:t>
            </a:r>
            <a:endParaRPr sz="2000">
              <a:latin typeface="Arial"/>
              <a:cs typeface="Arial"/>
            </a:endParaRPr>
          </a:p>
          <a:p>
            <a:pPr marL="12700" marR="2287905">
              <a:lnSpc>
                <a:spcPct val="140000"/>
              </a:lnSpc>
            </a:pPr>
            <a:r>
              <a:rPr sz="2000" b="1" spc="-10" dirty="0">
                <a:latin typeface="Arial"/>
                <a:cs typeface="Arial"/>
              </a:rPr>
              <a:t>j=(j+s(i)) </a:t>
            </a:r>
            <a:r>
              <a:rPr sz="2000" b="1" spc="-5" dirty="0">
                <a:latin typeface="Arial"/>
                <a:cs typeface="Arial"/>
              </a:rPr>
              <a:t>mod </a:t>
            </a:r>
            <a:r>
              <a:rPr sz="2000" b="1" spc="-10" dirty="0">
                <a:latin typeface="Arial"/>
                <a:cs typeface="Arial"/>
              </a:rPr>
              <a:t>8=(0+s(1)) </a:t>
            </a:r>
            <a:r>
              <a:rPr sz="2000" b="1" spc="-5" dirty="0">
                <a:latin typeface="Arial"/>
                <a:cs typeface="Arial"/>
              </a:rPr>
              <a:t>mod </a:t>
            </a:r>
            <a:r>
              <a:rPr sz="2000" b="1" spc="-10" dirty="0">
                <a:latin typeface="Arial"/>
                <a:cs typeface="Arial"/>
              </a:rPr>
              <a:t>8=(0+4) </a:t>
            </a:r>
            <a:r>
              <a:rPr sz="2000" b="1" spc="-5" dirty="0">
                <a:latin typeface="Arial"/>
                <a:cs typeface="Arial"/>
              </a:rPr>
              <a:t>mod </a:t>
            </a:r>
            <a:r>
              <a:rPr sz="2000" b="1" spc="-10" dirty="0">
                <a:latin typeface="Arial"/>
                <a:cs typeface="Arial"/>
              </a:rPr>
              <a:t>8=4  </a:t>
            </a:r>
            <a:r>
              <a:rPr sz="2000" b="1" spc="-5" dirty="0">
                <a:latin typeface="Arial"/>
                <a:cs typeface="Arial"/>
              </a:rPr>
              <a:t>swap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S(1)</a:t>
            </a:r>
            <a:r>
              <a:rPr sz="2000" b="1" spc="-10" dirty="0">
                <a:latin typeface="宋体"/>
                <a:cs typeface="宋体"/>
              </a:rPr>
              <a:t>和</a:t>
            </a:r>
            <a:r>
              <a:rPr sz="2000" b="1" spc="-10" dirty="0">
                <a:latin typeface="Arial"/>
                <a:cs typeface="Arial"/>
              </a:rPr>
              <a:t>S(4)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93961" y="4207002"/>
            <a:ext cx="5167630" cy="360045"/>
          </a:xfrm>
          <a:custGeom>
            <a:avLst/>
            <a:gdLst/>
            <a:ahLst/>
            <a:cxnLst/>
            <a:rect l="l" t="t" r="r" b="b"/>
            <a:pathLst>
              <a:path w="5167630" h="360045">
                <a:moveTo>
                  <a:pt x="0" y="0"/>
                </a:moveTo>
                <a:lnTo>
                  <a:pt x="0" y="359664"/>
                </a:lnTo>
                <a:lnTo>
                  <a:pt x="5167121" y="359663"/>
                </a:lnTo>
                <a:lnTo>
                  <a:pt x="5167121" y="0"/>
                </a:lnTo>
                <a:lnTo>
                  <a:pt x="0" y="0"/>
                </a:lnTo>
                <a:close/>
              </a:path>
            </a:pathLst>
          </a:custGeom>
          <a:solidFill>
            <a:srgbClr val="E8EEF7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2891224" y="4204265"/>
          <a:ext cx="5169533" cy="35966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64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57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64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64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57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4643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4642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4579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5966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3133991" y="4303776"/>
            <a:ext cx="157733" cy="1539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808361" y="4300728"/>
            <a:ext cx="106679" cy="15468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421009" y="4300728"/>
            <a:ext cx="175260" cy="1569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067185" y="4303776"/>
            <a:ext cx="171450" cy="15468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04217" y="4300728"/>
            <a:ext cx="184403" cy="15468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361061" y="4300728"/>
            <a:ext cx="172212" cy="15697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006463" y="4300851"/>
            <a:ext cx="153924" cy="15681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644256" y="4300733"/>
            <a:ext cx="179070" cy="15468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579255" y="4300728"/>
            <a:ext cx="180594" cy="15773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128657" y="4610861"/>
            <a:ext cx="175260" cy="15697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787025" y="4610861"/>
            <a:ext cx="146303" cy="15392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415675" y="4610861"/>
            <a:ext cx="175260" cy="15392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058041" y="4610959"/>
            <a:ext cx="175260" cy="156786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708027" y="4610861"/>
            <a:ext cx="178308" cy="15392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357239" y="4613909"/>
            <a:ext cx="176022" cy="153924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004951" y="4610861"/>
            <a:ext cx="177546" cy="156917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649603" y="4613909"/>
            <a:ext cx="181355" cy="153924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027817" y="4022597"/>
            <a:ext cx="868680" cy="154940"/>
          </a:xfrm>
          <a:custGeom>
            <a:avLst/>
            <a:gdLst/>
            <a:ahLst/>
            <a:cxnLst/>
            <a:rect l="l" t="t" r="r" b="b"/>
            <a:pathLst>
              <a:path w="868679" h="154939">
                <a:moveTo>
                  <a:pt x="868680" y="0"/>
                </a:moveTo>
                <a:lnTo>
                  <a:pt x="0" y="154686"/>
                </a:lnTo>
              </a:path>
            </a:pathLst>
          </a:custGeom>
          <a:ln w="547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862463" y="4141470"/>
            <a:ext cx="199390" cy="66675"/>
          </a:xfrm>
          <a:custGeom>
            <a:avLst/>
            <a:gdLst/>
            <a:ahLst/>
            <a:cxnLst/>
            <a:rect l="l" t="t" r="r" b="b"/>
            <a:pathLst>
              <a:path w="199389" h="66675">
                <a:moveTo>
                  <a:pt x="198882" y="66294"/>
                </a:moveTo>
                <a:lnTo>
                  <a:pt x="160782" y="0"/>
                </a:lnTo>
                <a:lnTo>
                  <a:pt x="0" y="65532"/>
                </a:lnTo>
                <a:lnTo>
                  <a:pt x="198882" y="662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888877" y="4024121"/>
            <a:ext cx="812800" cy="151765"/>
          </a:xfrm>
          <a:custGeom>
            <a:avLst/>
            <a:gdLst/>
            <a:ahLst/>
            <a:cxnLst/>
            <a:rect l="l" t="t" r="r" b="b"/>
            <a:pathLst>
              <a:path w="812800" h="151764">
                <a:moveTo>
                  <a:pt x="0" y="0"/>
                </a:moveTo>
                <a:lnTo>
                  <a:pt x="812292" y="151637"/>
                </a:lnTo>
              </a:path>
            </a:pathLst>
          </a:custGeom>
          <a:ln w="547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666117" y="4139946"/>
            <a:ext cx="199390" cy="67310"/>
          </a:xfrm>
          <a:custGeom>
            <a:avLst/>
            <a:gdLst/>
            <a:ahLst/>
            <a:cxnLst/>
            <a:rect l="l" t="t" r="r" b="b"/>
            <a:pathLst>
              <a:path w="199389" h="67310">
                <a:moveTo>
                  <a:pt x="198882" y="67055"/>
                </a:moveTo>
                <a:lnTo>
                  <a:pt x="40386" y="0"/>
                </a:lnTo>
                <a:lnTo>
                  <a:pt x="0" y="66294"/>
                </a:lnTo>
                <a:lnTo>
                  <a:pt x="198882" y="670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1158371" y="5026153"/>
            <a:ext cx="8334375" cy="1549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1315">
              <a:lnSpc>
                <a:spcPts val="2390"/>
              </a:lnSpc>
              <a:spcBef>
                <a:spcPts val="100"/>
              </a:spcBef>
            </a:pPr>
            <a:r>
              <a:rPr sz="2000" b="1" spc="-5" dirty="0">
                <a:latin typeface="宋体"/>
                <a:cs typeface="宋体"/>
              </a:rPr>
              <a:t>然后如下计算</a:t>
            </a:r>
            <a:r>
              <a:rPr sz="2000" b="1" dirty="0">
                <a:latin typeface="Arial"/>
                <a:cs typeface="Arial"/>
              </a:rPr>
              <a:t>t</a:t>
            </a:r>
            <a:r>
              <a:rPr sz="2000" b="1" spc="-10" dirty="0">
                <a:latin typeface="宋体"/>
                <a:cs typeface="宋体"/>
              </a:rPr>
              <a:t>和</a:t>
            </a:r>
            <a:r>
              <a:rPr sz="2000" b="1" spc="-10" dirty="0">
                <a:latin typeface="Arial"/>
                <a:cs typeface="Arial"/>
              </a:rPr>
              <a:t>k:</a:t>
            </a:r>
            <a:endParaRPr sz="2000">
              <a:latin typeface="Arial"/>
              <a:cs typeface="Arial"/>
            </a:endParaRPr>
          </a:p>
          <a:p>
            <a:pPr marL="920750" marR="1134745">
              <a:lnSpc>
                <a:spcPts val="2400"/>
              </a:lnSpc>
              <a:spcBef>
                <a:spcPts val="65"/>
              </a:spcBef>
            </a:pPr>
            <a:r>
              <a:rPr sz="2000" b="1" spc="-10" dirty="0">
                <a:latin typeface="Arial"/>
                <a:cs typeface="Arial"/>
              </a:rPr>
              <a:t>t=(S(j)+S(i)) </a:t>
            </a:r>
            <a:r>
              <a:rPr sz="2000" b="1" spc="-5" dirty="0">
                <a:latin typeface="Arial"/>
                <a:cs typeface="Arial"/>
              </a:rPr>
              <a:t>mod </a:t>
            </a:r>
            <a:r>
              <a:rPr sz="2000" b="1" spc="-10" dirty="0">
                <a:latin typeface="Arial"/>
                <a:cs typeface="Arial"/>
              </a:rPr>
              <a:t>8=(S(4)+S(1)) </a:t>
            </a:r>
            <a:r>
              <a:rPr sz="2000" b="1" spc="-5" dirty="0">
                <a:latin typeface="Arial"/>
                <a:cs typeface="Arial"/>
              </a:rPr>
              <a:t>mod </a:t>
            </a:r>
            <a:r>
              <a:rPr sz="2000" b="1" spc="-10" dirty="0">
                <a:latin typeface="Arial"/>
                <a:cs typeface="Arial"/>
              </a:rPr>
              <a:t>8=(1+4) </a:t>
            </a:r>
            <a:r>
              <a:rPr sz="2000" b="1" spc="-5" dirty="0">
                <a:latin typeface="Arial"/>
                <a:cs typeface="Arial"/>
              </a:rPr>
              <a:t>mod </a:t>
            </a:r>
            <a:r>
              <a:rPr sz="2000" b="1" spc="-10" dirty="0">
                <a:latin typeface="Arial"/>
                <a:cs typeface="Arial"/>
              </a:rPr>
              <a:t>8=5  k=S(t)=S(5)=6</a:t>
            </a:r>
            <a:endParaRPr sz="2000">
              <a:latin typeface="Arial"/>
              <a:cs typeface="Arial"/>
            </a:endParaRPr>
          </a:p>
          <a:p>
            <a:pPr marL="12700" marR="5080" indent="348615">
              <a:lnSpc>
                <a:spcPts val="2400"/>
              </a:lnSpc>
              <a:spcBef>
                <a:spcPts val="25"/>
              </a:spcBef>
            </a:pPr>
            <a:r>
              <a:rPr sz="2000" b="1" spc="-5" dirty="0">
                <a:latin typeface="宋体"/>
                <a:cs typeface="宋体"/>
              </a:rPr>
              <a:t>第一个密钥字</a:t>
            </a:r>
            <a:r>
              <a:rPr sz="2000" b="1" dirty="0">
                <a:latin typeface="宋体"/>
                <a:cs typeface="宋体"/>
              </a:rPr>
              <a:t>为</a:t>
            </a:r>
            <a:r>
              <a:rPr sz="2000" b="1" dirty="0">
                <a:latin typeface="Arial"/>
                <a:cs typeface="Arial"/>
              </a:rPr>
              <a:t>6</a:t>
            </a:r>
            <a:r>
              <a:rPr sz="2000" b="1" dirty="0">
                <a:latin typeface="宋体"/>
                <a:cs typeface="宋体"/>
              </a:rPr>
              <a:t>，其二进制表示</a:t>
            </a:r>
            <a:r>
              <a:rPr sz="2000" b="1" spc="-10" dirty="0">
                <a:latin typeface="宋体"/>
                <a:cs typeface="宋体"/>
              </a:rPr>
              <a:t>为</a:t>
            </a:r>
            <a:r>
              <a:rPr sz="2000" b="1" spc="-40" dirty="0">
                <a:latin typeface="Arial"/>
                <a:cs typeface="Arial"/>
              </a:rPr>
              <a:t>110</a:t>
            </a:r>
            <a:r>
              <a:rPr sz="2000" b="1" dirty="0">
                <a:latin typeface="宋体"/>
                <a:cs typeface="宋体"/>
              </a:rPr>
              <a:t>。反复进行该过程，直到生成的 二进制的数量等于明文位的数量。</a:t>
            </a:r>
            <a:endParaRPr sz="2000">
              <a:latin typeface="宋体"/>
              <a:cs typeface="宋体"/>
            </a:endParaRPr>
          </a:p>
        </p:txBody>
      </p:sp>
      <p:sp>
        <p:nvSpPr>
          <p:cNvPr id="28" name="object 2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50"/>
              </a:lnSpc>
            </a:pPr>
            <a:fld id="{81D60167-4931-47E6-BA6A-407CBD079E47}" type="slidenum">
              <a:rPr spc="-5" dirty="0"/>
              <a:t>43</a:t>
            </a:fld>
            <a:endParaRPr spc="-5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2579" y="695198"/>
            <a:ext cx="136017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>
                <a:latin typeface="Arial"/>
                <a:cs typeface="Arial"/>
              </a:rPr>
              <a:t>A</a:t>
            </a:r>
            <a:r>
              <a:rPr spc="-10" dirty="0">
                <a:latin typeface="Arial"/>
                <a:cs typeface="Arial"/>
              </a:rPr>
              <a:t>5</a:t>
            </a:r>
            <a:r>
              <a:rPr spc="-5" dirty="0"/>
              <a:t>算法</a:t>
            </a:r>
          </a:p>
        </p:txBody>
      </p:sp>
      <p:sp>
        <p:nvSpPr>
          <p:cNvPr id="3" name="object 3"/>
          <p:cNvSpPr/>
          <p:nvPr/>
        </p:nvSpPr>
        <p:spPr>
          <a:xfrm>
            <a:off x="1164983" y="2036064"/>
            <a:ext cx="137921" cy="1417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64983" y="3424428"/>
            <a:ext cx="137921" cy="1417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64983" y="4367784"/>
            <a:ext cx="137921" cy="14173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501273" y="1770889"/>
            <a:ext cx="8227059" cy="456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47955" indent="-635">
              <a:lnSpc>
                <a:spcPct val="145000"/>
              </a:lnSpc>
              <a:spcBef>
                <a:spcPts val="100"/>
              </a:spcBef>
            </a:pPr>
            <a:r>
              <a:rPr sz="2000" b="1" dirty="0">
                <a:solidFill>
                  <a:srgbClr val="008000"/>
                </a:solidFill>
                <a:latin typeface="Arial"/>
                <a:cs typeface="Arial"/>
              </a:rPr>
              <a:t>A5</a:t>
            </a:r>
            <a:r>
              <a:rPr sz="2000" b="1" dirty="0">
                <a:solidFill>
                  <a:srgbClr val="008000"/>
                </a:solidFill>
                <a:latin typeface="宋体"/>
                <a:cs typeface="宋体"/>
              </a:rPr>
              <a:t>算法已经被应用</a:t>
            </a:r>
            <a:r>
              <a:rPr sz="2000" b="1" spc="-10" dirty="0">
                <a:solidFill>
                  <a:srgbClr val="008000"/>
                </a:solidFill>
                <a:latin typeface="宋体"/>
                <a:cs typeface="宋体"/>
              </a:rPr>
              <a:t>于</a:t>
            </a:r>
            <a:r>
              <a:rPr sz="2000" b="1" dirty="0">
                <a:solidFill>
                  <a:srgbClr val="008000"/>
                </a:solidFill>
                <a:latin typeface="Arial"/>
                <a:cs typeface="Arial"/>
              </a:rPr>
              <a:t>GSM</a:t>
            </a:r>
            <a:r>
              <a:rPr sz="2000" b="1" dirty="0">
                <a:solidFill>
                  <a:srgbClr val="008000"/>
                </a:solidFill>
                <a:latin typeface="宋体"/>
                <a:cs typeface="宋体"/>
              </a:rPr>
              <a:t>通信系统中，用于加密从手机到基站的连接，  用来保护语音通信。一个</a:t>
            </a:r>
            <a:r>
              <a:rPr sz="2000" b="1" spc="-5" dirty="0">
                <a:solidFill>
                  <a:srgbClr val="008000"/>
                </a:solidFill>
                <a:latin typeface="Arial"/>
                <a:cs typeface="Arial"/>
              </a:rPr>
              <a:t>GSM</a:t>
            </a:r>
            <a:r>
              <a:rPr sz="2000" b="1" dirty="0">
                <a:solidFill>
                  <a:srgbClr val="008000"/>
                </a:solidFill>
                <a:latin typeface="宋体"/>
                <a:cs typeface="宋体"/>
              </a:rPr>
              <a:t>语言消息被转换成一系列的帧，每帧具有</a:t>
            </a:r>
            <a:endParaRPr sz="20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2000" b="1" spc="-10" dirty="0">
                <a:solidFill>
                  <a:srgbClr val="008000"/>
                </a:solidFill>
                <a:latin typeface="Arial"/>
                <a:cs typeface="Arial"/>
              </a:rPr>
              <a:t>228</a:t>
            </a:r>
            <a:r>
              <a:rPr sz="2000" b="1" spc="-5" dirty="0">
                <a:solidFill>
                  <a:srgbClr val="008000"/>
                </a:solidFill>
                <a:latin typeface="宋体"/>
                <a:cs typeface="宋体"/>
              </a:rPr>
              <a:t>位。每帧用</a:t>
            </a:r>
            <a:r>
              <a:rPr sz="2000" b="1" dirty="0">
                <a:solidFill>
                  <a:srgbClr val="008000"/>
                </a:solidFill>
                <a:latin typeface="Arial"/>
                <a:cs typeface="Arial"/>
              </a:rPr>
              <a:t>A5</a:t>
            </a:r>
            <a:r>
              <a:rPr sz="2000" b="1" dirty="0">
                <a:solidFill>
                  <a:srgbClr val="008000"/>
                </a:solidFill>
                <a:latin typeface="宋体"/>
                <a:cs typeface="宋体"/>
              </a:rPr>
              <a:t>进行加密。</a:t>
            </a:r>
            <a:endParaRPr sz="20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000" b="1" spc="-10" dirty="0">
                <a:latin typeface="Arial"/>
                <a:cs typeface="Arial"/>
              </a:rPr>
              <a:t>A5</a:t>
            </a:r>
            <a:r>
              <a:rPr sz="2000" b="1" dirty="0">
                <a:latin typeface="宋体"/>
                <a:cs typeface="宋体"/>
              </a:rPr>
              <a:t>算法的主要组成部分是三个长度不同的线性移位寄存器，</a:t>
            </a:r>
            <a:r>
              <a:rPr sz="2000" b="1" spc="-5" dirty="0">
                <a:latin typeface="宋体"/>
                <a:cs typeface="宋体"/>
              </a:rPr>
              <a:t>即</a:t>
            </a:r>
            <a:r>
              <a:rPr sz="2000" b="1" dirty="0">
                <a:latin typeface="Arial"/>
                <a:cs typeface="Arial"/>
              </a:rPr>
              <a:t>A</a:t>
            </a:r>
            <a:r>
              <a:rPr sz="2000" b="1" dirty="0">
                <a:latin typeface="宋体"/>
                <a:cs typeface="宋体"/>
              </a:rPr>
              <a:t>，</a:t>
            </a:r>
            <a:r>
              <a:rPr sz="2000" b="1" dirty="0">
                <a:latin typeface="Arial"/>
                <a:cs typeface="Arial"/>
              </a:rPr>
              <a:t>B</a:t>
            </a:r>
            <a:r>
              <a:rPr sz="2000" b="1" dirty="0">
                <a:latin typeface="宋体"/>
                <a:cs typeface="宋体"/>
              </a:rPr>
              <a:t>，</a:t>
            </a:r>
            <a:endParaRPr sz="20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2000" b="1" spc="-10" dirty="0">
                <a:latin typeface="Arial"/>
                <a:cs typeface="Arial"/>
              </a:rPr>
              <a:t>C</a:t>
            </a:r>
            <a:r>
              <a:rPr sz="2000" b="1" spc="-5" dirty="0">
                <a:latin typeface="宋体"/>
                <a:cs typeface="宋体"/>
              </a:rPr>
              <a:t>。其</a:t>
            </a:r>
            <a:r>
              <a:rPr sz="2000" b="1" dirty="0">
                <a:latin typeface="宋体"/>
                <a:cs typeface="宋体"/>
              </a:rPr>
              <a:t>中</a:t>
            </a:r>
            <a:r>
              <a:rPr sz="2000" b="1" dirty="0">
                <a:latin typeface="Arial"/>
                <a:cs typeface="Arial"/>
              </a:rPr>
              <a:t>A</a:t>
            </a:r>
            <a:r>
              <a:rPr sz="2000" b="1" spc="-10" dirty="0">
                <a:latin typeface="宋体"/>
                <a:cs typeface="宋体"/>
              </a:rPr>
              <a:t>有</a:t>
            </a:r>
            <a:r>
              <a:rPr sz="2000" b="1" dirty="0">
                <a:latin typeface="Arial"/>
                <a:cs typeface="Arial"/>
              </a:rPr>
              <a:t>19</a:t>
            </a:r>
            <a:r>
              <a:rPr sz="2000" b="1" dirty="0">
                <a:latin typeface="宋体"/>
                <a:cs typeface="宋体"/>
              </a:rPr>
              <a:t>位</a:t>
            </a:r>
            <a:r>
              <a:rPr sz="2000" b="1" spc="-10" dirty="0">
                <a:latin typeface="宋体"/>
                <a:cs typeface="宋体"/>
              </a:rPr>
              <a:t>，</a:t>
            </a:r>
            <a:r>
              <a:rPr sz="2000" b="1" spc="-430" dirty="0">
                <a:latin typeface="宋体"/>
                <a:cs typeface="宋体"/>
              </a:rPr>
              <a:t> </a:t>
            </a:r>
            <a:r>
              <a:rPr sz="2000" b="1" spc="-10" dirty="0">
                <a:latin typeface="Arial"/>
                <a:cs typeface="Arial"/>
              </a:rPr>
              <a:t>B</a:t>
            </a:r>
            <a:r>
              <a:rPr sz="2000" b="1" spc="-10" dirty="0">
                <a:latin typeface="宋体"/>
                <a:cs typeface="宋体"/>
              </a:rPr>
              <a:t>有</a:t>
            </a:r>
            <a:r>
              <a:rPr sz="2000" b="1" spc="-5" dirty="0">
                <a:latin typeface="Arial"/>
                <a:cs typeface="Arial"/>
              </a:rPr>
              <a:t>22</a:t>
            </a:r>
            <a:r>
              <a:rPr sz="2000" b="1" dirty="0">
                <a:latin typeface="宋体"/>
                <a:cs typeface="宋体"/>
              </a:rPr>
              <a:t>位</a:t>
            </a:r>
            <a:r>
              <a:rPr sz="2000" b="1" spc="-10" dirty="0">
                <a:latin typeface="宋体"/>
                <a:cs typeface="宋体"/>
              </a:rPr>
              <a:t>，</a:t>
            </a:r>
            <a:r>
              <a:rPr sz="2000" b="1" spc="-425" dirty="0">
                <a:latin typeface="宋体"/>
                <a:cs typeface="宋体"/>
              </a:rPr>
              <a:t> </a:t>
            </a:r>
            <a:r>
              <a:rPr sz="2000" b="1" spc="-10" dirty="0">
                <a:latin typeface="Arial"/>
                <a:cs typeface="Arial"/>
              </a:rPr>
              <a:t>C</a:t>
            </a:r>
            <a:r>
              <a:rPr sz="2000" b="1" spc="-10" dirty="0">
                <a:latin typeface="宋体"/>
                <a:cs typeface="宋体"/>
              </a:rPr>
              <a:t>有</a:t>
            </a:r>
            <a:r>
              <a:rPr sz="2000" b="1" spc="-10" dirty="0">
                <a:latin typeface="Arial"/>
                <a:cs typeface="Arial"/>
              </a:rPr>
              <a:t>23</a:t>
            </a:r>
            <a:r>
              <a:rPr sz="2000" b="1" dirty="0">
                <a:latin typeface="宋体"/>
                <a:cs typeface="宋体"/>
              </a:rPr>
              <a:t>位。</a:t>
            </a:r>
            <a:endParaRPr sz="2000">
              <a:latin typeface="宋体"/>
              <a:cs typeface="宋体"/>
            </a:endParaRPr>
          </a:p>
          <a:p>
            <a:pPr marL="12700" marR="5080">
              <a:lnSpc>
                <a:spcPct val="145000"/>
              </a:lnSpc>
              <a:spcBef>
                <a:spcPts val="480"/>
              </a:spcBef>
            </a:pPr>
            <a:r>
              <a:rPr sz="2000" b="1" dirty="0">
                <a:solidFill>
                  <a:srgbClr val="0000FF"/>
                </a:solidFill>
                <a:latin typeface="宋体"/>
                <a:cs typeface="宋体"/>
              </a:rPr>
              <a:t>移位是由时钟控制的，且遵循“择多”</a:t>
            </a:r>
            <a:r>
              <a:rPr sz="2000" b="1" spc="5" dirty="0">
                <a:solidFill>
                  <a:srgbClr val="0000FF"/>
                </a:solidFill>
                <a:latin typeface="宋体"/>
                <a:cs typeface="宋体"/>
              </a:rPr>
              <a:t>的</a:t>
            </a:r>
            <a:r>
              <a:rPr sz="2000" b="1" dirty="0">
                <a:solidFill>
                  <a:srgbClr val="0000FF"/>
                </a:solidFill>
                <a:latin typeface="宋体"/>
                <a:cs typeface="宋体"/>
              </a:rPr>
              <a:t>原则。即从每个寄存器中取出 一个中间位并进行判断，三个数中占多</a:t>
            </a:r>
            <a:r>
              <a:rPr sz="2000" b="1" spc="5" dirty="0">
                <a:solidFill>
                  <a:srgbClr val="0000FF"/>
                </a:solidFill>
                <a:latin typeface="宋体"/>
                <a:cs typeface="宋体"/>
              </a:rPr>
              <a:t>数</a:t>
            </a:r>
            <a:r>
              <a:rPr sz="2000" b="1" dirty="0">
                <a:solidFill>
                  <a:srgbClr val="0000FF"/>
                </a:solidFill>
                <a:latin typeface="宋体"/>
                <a:cs typeface="宋体"/>
              </a:rPr>
              <a:t>的寄存器参加移位，其余的不 移位。比如在取出的三个中间位中有两个为“</a:t>
            </a:r>
            <a:r>
              <a:rPr sz="2000" b="1" dirty="0">
                <a:solidFill>
                  <a:srgbClr val="0000FF"/>
                </a:solidFill>
                <a:latin typeface="Arial"/>
                <a:cs typeface="Arial"/>
              </a:rPr>
              <a:t>1”</a:t>
            </a:r>
            <a:r>
              <a:rPr sz="2000" b="1" dirty="0">
                <a:solidFill>
                  <a:srgbClr val="0000FF"/>
                </a:solidFill>
                <a:latin typeface="宋体"/>
                <a:cs typeface="宋体"/>
              </a:rPr>
              <a:t>，则为“</a:t>
            </a:r>
            <a:r>
              <a:rPr sz="2000" b="1" dirty="0">
                <a:solidFill>
                  <a:srgbClr val="0000FF"/>
                </a:solidFill>
                <a:latin typeface="Arial"/>
                <a:cs typeface="Arial"/>
              </a:rPr>
              <a:t>1”</a:t>
            </a:r>
            <a:r>
              <a:rPr sz="2000" b="1" dirty="0">
                <a:solidFill>
                  <a:srgbClr val="0000FF"/>
                </a:solidFill>
                <a:latin typeface="宋体"/>
                <a:cs typeface="宋体"/>
              </a:rPr>
              <a:t>的寄存器进 行一次移位，而为“</a:t>
            </a:r>
            <a:r>
              <a:rPr sz="2000" b="1" dirty="0">
                <a:solidFill>
                  <a:srgbClr val="0000FF"/>
                </a:solidFill>
                <a:latin typeface="Arial"/>
                <a:cs typeface="Arial"/>
              </a:rPr>
              <a:t>0”</a:t>
            </a:r>
            <a:r>
              <a:rPr sz="2000" b="1" dirty="0">
                <a:solidFill>
                  <a:srgbClr val="0000FF"/>
                </a:solidFill>
                <a:latin typeface="宋体"/>
                <a:cs typeface="宋体"/>
              </a:rPr>
              <a:t>的不移。反过来，若三个中间位中有两个为</a:t>
            </a:r>
            <a:r>
              <a:rPr sz="2000" b="1" spc="-5" dirty="0">
                <a:solidFill>
                  <a:srgbClr val="0000FF"/>
                </a:solidFill>
                <a:latin typeface="宋体"/>
                <a:cs typeface="宋体"/>
              </a:rPr>
              <a:t>“</a:t>
            </a:r>
            <a:r>
              <a:rPr sz="2000" b="1" spc="-5" dirty="0">
                <a:solidFill>
                  <a:srgbClr val="0000FF"/>
                </a:solidFill>
                <a:latin typeface="Arial"/>
                <a:cs typeface="Arial"/>
              </a:rPr>
              <a:t>0”</a:t>
            </a:r>
            <a:r>
              <a:rPr sz="2000" b="1" spc="-5" dirty="0">
                <a:solidFill>
                  <a:srgbClr val="0000FF"/>
                </a:solidFill>
                <a:latin typeface="宋体"/>
                <a:cs typeface="宋体"/>
              </a:rPr>
              <a:t>，  </a:t>
            </a:r>
            <a:r>
              <a:rPr sz="2000" b="1" spc="-10" dirty="0">
                <a:solidFill>
                  <a:srgbClr val="0000FF"/>
                </a:solidFill>
                <a:latin typeface="宋体"/>
                <a:cs typeface="宋体"/>
              </a:rPr>
              <a:t>则为</a:t>
            </a:r>
            <a:r>
              <a:rPr sz="2000" b="1" spc="-5" dirty="0">
                <a:solidFill>
                  <a:srgbClr val="0000FF"/>
                </a:solidFill>
                <a:latin typeface="宋体"/>
                <a:cs typeface="宋体"/>
              </a:rPr>
              <a:t>“</a:t>
            </a:r>
            <a:r>
              <a:rPr sz="2000" b="1" spc="-5" dirty="0">
                <a:solidFill>
                  <a:srgbClr val="0000FF"/>
                </a:solidFill>
                <a:latin typeface="Arial"/>
                <a:cs typeface="Arial"/>
              </a:rPr>
              <a:t>0”</a:t>
            </a:r>
            <a:r>
              <a:rPr sz="2000" b="1" dirty="0">
                <a:solidFill>
                  <a:srgbClr val="0000FF"/>
                </a:solidFill>
                <a:latin typeface="宋体"/>
                <a:cs typeface="宋体"/>
              </a:rPr>
              <a:t>的寄存器进行一次移位，而为</a:t>
            </a:r>
            <a:r>
              <a:rPr sz="2000" b="1" spc="-5" dirty="0">
                <a:solidFill>
                  <a:srgbClr val="0000FF"/>
                </a:solidFill>
                <a:latin typeface="宋体"/>
                <a:cs typeface="宋体"/>
              </a:rPr>
              <a:t>“</a:t>
            </a:r>
            <a:r>
              <a:rPr sz="2000" b="1" spc="-5" dirty="0">
                <a:solidFill>
                  <a:srgbClr val="0000FF"/>
                </a:solidFill>
                <a:latin typeface="Arial"/>
                <a:cs typeface="Arial"/>
              </a:rPr>
              <a:t>1”</a:t>
            </a:r>
            <a:r>
              <a:rPr sz="2000" b="1" dirty="0">
                <a:solidFill>
                  <a:srgbClr val="0000FF"/>
                </a:solidFill>
                <a:latin typeface="宋体"/>
                <a:cs typeface="宋体"/>
              </a:rPr>
              <a:t>的不移。</a:t>
            </a:r>
            <a:endParaRPr sz="2000">
              <a:latin typeface="宋体"/>
              <a:cs typeface="宋体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 spc="-5" dirty="0"/>
              <a:t>44</a:t>
            </a:fld>
            <a:endParaRPr spc="-5" dirty="0"/>
          </a:p>
        </p:txBody>
      </p:sp>
    </p:spTree>
    <p:extLst>
      <p:ext uri="{BB962C8B-B14F-4D97-AF65-F5344CB8AC3E}">
        <p14:creationId xmlns:p14="http://schemas.microsoft.com/office/powerpoint/2010/main" val="90405860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615049" y="6911593"/>
            <a:ext cx="22352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latin typeface="Arial"/>
                <a:cs typeface="Arial"/>
              </a:rPr>
              <a:t>32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10773" y="562610"/>
            <a:ext cx="299085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>
                <a:latin typeface="Arial"/>
                <a:cs typeface="Arial"/>
              </a:rPr>
              <a:t>A</a:t>
            </a:r>
            <a:r>
              <a:rPr spc="-10" dirty="0">
                <a:latin typeface="Arial"/>
                <a:cs typeface="Arial"/>
              </a:rPr>
              <a:t>5</a:t>
            </a:r>
            <a:r>
              <a:rPr spc="-5" dirty="0"/>
              <a:t>算法的示意图</a:t>
            </a:r>
          </a:p>
        </p:txBody>
      </p:sp>
      <p:sp>
        <p:nvSpPr>
          <p:cNvPr id="4" name="object 4"/>
          <p:cNvSpPr/>
          <p:nvPr/>
        </p:nvSpPr>
        <p:spPr>
          <a:xfrm>
            <a:off x="1155839" y="4539996"/>
            <a:ext cx="7472921" cy="198653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056771" y="5887466"/>
            <a:ext cx="4845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宋体"/>
                <a:cs typeface="宋体"/>
              </a:rPr>
              <a:t>移位 函数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608467" y="3244595"/>
            <a:ext cx="6639306" cy="61493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689487" y="3528313"/>
            <a:ext cx="656526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16865" algn="l"/>
                <a:tab pos="621665" algn="l"/>
                <a:tab pos="926465" algn="l"/>
                <a:tab pos="1231265" algn="l"/>
                <a:tab pos="1536065" algn="l"/>
                <a:tab pos="1840864" algn="l"/>
                <a:tab pos="2157095" algn="l"/>
                <a:tab pos="2461895" algn="l"/>
                <a:tab pos="2766695" algn="l"/>
              </a:tabLst>
            </a:pPr>
            <a:r>
              <a:rPr sz="2000" spc="-5" dirty="0">
                <a:latin typeface="Times New Roman"/>
                <a:cs typeface="Times New Roman"/>
              </a:rPr>
              <a:t>0	1	2	3	4	5	6	7	8	9 10 </a:t>
            </a:r>
            <a:r>
              <a:rPr sz="2000" spc="-40" dirty="0">
                <a:latin typeface="Times New Roman"/>
                <a:cs typeface="Times New Roman"/>
              </a:rPr>
              <a:t>11 </a:t>
            </a:r>
            <a:r>
              <a:rPr sz="2000" spc="-5" dirty="0">
                <a:latin typeface="Times New Roman"/>
                <a:cs typeface="Times New Roman"/>
              </a:rPr>
              <a:t>12 13 14 15 16 17 18</a:t>
            </a:r>
            <a:r>
              <a:rPr sz="2000" spc="-305" dirty="0">
                <a:latin typeface="Times New Roman"/>
                <a:cs typeface="Times New Roman"/>
              </a:rPr>
              <a:t> </a:t>
            </a:r>
            <a:r>
              <a:rPr sz="2000" spc="30" dirty="0">
                <a:latin typeface="Times New Roman"/>
                <a:cs typeface="Times New Roman"/>
              </a:rPr>
              <a:t>192021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684667" y="1872995"/>
            <a:ext cx="5821679" cy="61493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765687" y="2156713"/>
            <a:ext cx="572452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16865" algn="l"/>
                <a:tab pos="621665" algn="l"/>
                <a:tab pos="927735" algn="l"/>
                <a:tab pos="1232535" algn="l"/>
                <a:tab pos="1536065" algn="l"/>
                <a:tab pos="1842135" algn="l"/>
                <a:tab pos="2156460" algn="l"/>
                <a:tab pos="2461260" algn="l"/>
                <a:tab pos="2766060" algn="l"/>
              </a:tabLst>
            </a:pPr>
            <a:r>
              <a:rPr sz="2000" spc="-5" dirty="0">
                <a:latin typeface="Times New Roman"/>
                <a:cs typeface="Times New Roman"/>
              </a:rPr>
              <a:t>0	1	2	3	4	5	6	7	8	9 10 </a:t>
            </a:r>
            <a:r>
              <a:rPr sz="2000" spc="-40" dirty="0">
                <a:latin typeface="Times New Roman"/>
                <a:cs typeface="Times New Roman"/>
              </a:rPr>
              <a:t>11 </a:t>
            </a:r>
            <a:r>
              <a:rPr sz="2000" spc="-5" dirty="0">
                <a:latin typeface="Times New Roman"/>
                <a:cs typeface="Times New Roman"/>
              </a:rPr>
              <a:t>12 13 14 15 16 17</a:t>
            </a:r>
            <a:r>
              <a:rPr sz="2000" spc="-2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18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91773" y="4823714"/>
            <a:ext cx="694182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23215" algn="l"/>
                <a:tab pos="633095" algn="l"/>
                <a:tab pos="944244" algn="l"/>
                <a:tab pos="1254125" algn="l"/>
                <a:tab pos="1564640" algn="l"/>
                <a:tab pos="1875155" algn="l"/>
                <a:tab pos="2196465" algn="l"/>
                <a:tab pos="2506345" algn="l"/>
                <a:tab pos="2817495" algn="l"/>
              </a:tabLst>
            </a:pPr>
            <a:r>
              <a:rPr sz="2000" spc="-5" dirty="0">
                <a:latin typeface="Times New Roman"/>
                <a:cs typeface="Times New Roman"/>
              </a:rPr>
              <a:t>0	1	2	3	4	5	6	7	8	9 10 </a:t>
            </a:r>
            <a:r>
              <a:rPr sz="2000" spc="-40" dirty="0">
                <a:latin typeface="Times New Roman"/>
                <a:cs typeface="Times New Roman"/>
              </a:rPr>
              <a:t>11 </a:t>
            </a:r>
            <a:r>
              <a:rPr sz="2000" spc="-5" dirty="0">
                <a:latin typeface="Times New Roman"/>
                <a:cs typeface="Times New Roman"/>
              </a:rPr>
              <a:t>12 13 14 15 16 17 18 19</a:t>
            </a:r>
            <a:r>
              <a:rPr sz="2000" spc="-95" dirty="0">
                <a:latin typeface="Times New Roman"/>
                <a:cs typeface="Times New Roman"/>
              </a:rPr>
              <a:t> </a:t>
            </a:r>
            <a:r>
              <a:rPr sz="2000" spc="10" dirty="0">
                <a:latin typeface="Times New Roman"/>
                <a:cs typeface="Times New Roman"/>
              </a:rPr>
              <a:t>202122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518287" y="5776214"/>
            <a:ext cx="152400" cy="787400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12700" marR="5080" algn="just">
              <a:lnSpc>
                <a:spcPct val="75000"/>
              </a:lnSpc>
              <a:spcBef>
                <a:spcPts val="695"/>
              </a:spcBef>
            </a:pPr>
            <a:r>
              <a:rPr sz="2000" spc="-5" dirty="0">
                <a:latin typeface="Times New Roman"/>
                <a:cs typeface="Times New Roman"/>
              </a:rPr>
              <a:t>x  y  z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103497" y="1821433"/>
            <a:ext cx="20891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Times New Roman"/>
                <a:cs typeface="Times New Roman"/>
              </a:rPr>
              <a:t>A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636135" y="3040632"/>
            <a:ext cx="19494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Times New Roman"/>
                <a:cs typeface="Times New Roman"/>
              </a:rPr>
              <a:t>B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245734" y="4412231"/>
            <a:ext cx="19494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Times New Roman"/>
                <a:cs typeface="Times New Roman"/>
              </a:rPr>
              <a:t>C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203839" y="5454396"/>
            <a:ext cx="304800" cy="316230"/>
          </a:xfrm>
          <a:custGeom>
            <a:avLst/>
            <a:gdLst/>
            <a:ahLst/>
            <a:cxnLst/>
            <a:rect l="l" t="t" r="r" b="b"/>
            <a:pathLst>
              <a:path w="304800" h="316229">
                <a:moveTo>
                  <a:pt x="304800" y="158495"/>
                </a:moveTo>
                <a:lnTo>
                  <a:pt x="297070" y="108362"/>
                </a:lnTo>
                <a:lnTo>
                  <a:pt x="275514" y="64849"/>
                </a:lnTo>
                <a:lnTo>
                  <a:pt x="242584" y="30553"/>
                </a:lnTo>
                <a:lnTo>
                  <a:pt x="200729" y="8071"/>
                </a:lnTo>
                <a:lnTo>
                  <a:pt x="152400" y="0"/>
                </a:lnTo>
                <a:lnTo>
                  <a:pt x="104363" y="8071"/>
                </a:lnTo>
                <a:lnTo>
                  <a:pt x="62544" y="30553"/>
                </a:lnTo>
                <a:lnTo>
                  <a:pt x="29504" y="64849"/>
                </a:lnTo>
                <a:lnTo>
                  <a:pt x="7802" y="108362"/>
                </a:lnTo>
                <a:lnTo>
                  <a:pt x="0" y="158495"/>
                </a:lnTo>
                <a:lnTo>
                  <a:pt x="7802" y="208257"/>
                </a:lnTo>
                <a:lnTo>
                  <a:pt x="29504" y="251545"/>
                </a:lnTo>
                <a:lnTo>
                  <a:pt x="62544" y="285725"/>
                </a:lnTo>
                <a:lnTo>
                  <a:pt x="104363" y="308164"/>
                </a:lnTo>
                <a:lnTo>
                  <a:pt x="152400" y="316229"/>
                </a:lnTo>
                <a:lnTo>
                  <a:pt x="200729" y="308164"/>
                </a:lnTo>
                <a:lnTo>
                  <a:pt x="242584" y="285725"/>
                </a:lnTo>
                <a:lnTo>
                  <a:pt x="275514" y="251545"/>
                </a:lnTo>
                <a:lnTo>
                  <a:pt x="297070" y="208257"/>
                </a:lnTo>
                <a:lnTo>
                  <a:pt x="304800" y="158495"/>
                </a:lnTo>
                <a:close/>
              </a:path>
            </a:pathLst>
          </a:custGeom>
          <a:solidFill>
            <a:srgbClr val="C6CE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03839" y="5612891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>
                <a:moveTo>
                  <a:pt x="0" y="0"/>
                </a:moveTo>
                <a:lnTo>
                  <a:pt x="30480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356620" y="5454396"/>
            <a:ext cx="0" cy="154305"/>
          </a:xfrm>
          <a:custGeom>
            <a:avLst/>
            <a:gdLst/>
            <a:ahLst/>
            <a:cxnLst/>
            <a:rect l="l" t="t" r="r" b="b"/>
            <a:pathLst>
              <a:path h="154304">
                <a:moveTo>
                  <a:pt x="0" y="0"/>
                </a:moveTo>
                <a:lnTo>
                  <a:pt x="0" y="153923"/>
                </a:lnTo>
              </a:path>
            </a:pathLst>
          </a:custGeom>
          <a:ln w="99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356620" y="5617464"/>
            <a:ext cx="0" cy="153670"/>
          </a:xfrm>
          <a:custGeom>
            <a:avLst/>
            <a:gdLst/>
            <a:ahLst/>
            <a:cxnLst/>
            <a:rect l="l" t="t" r="r" b="b"/>
            <a:pathLst>
              <a:path h="153670">
                <a:moveTo>
                  <a:pt x="0" y="0"/>
                </a:moveTo>
                <a:lnTo>
                  <a:pt x="0" y="153162"/>
                </a:lnTo>
              </a:path>
            </a:pathLst>
          </a:custGeom>
          <a:ln w="99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199267" y="5451123"/>
            <a:ext cx="314960" cy="324485"/>
          </a:xfrm>
          <a:custGeom>
            <a:avLst/>
            <a:gdLst/>
            <a:ahLst/>
            <a:cxnLst/>
            <a:rect l="l" t="t" r="r" b="b"/>
            <a:pathLst>
              <a:path w="314960" h="324485">
                <a:moveTo>
                  <a:pt x="314706" y="161768"/>
                </a:moveTo>
                <a:lnTo>
                  <a:pt x="313944" y="153386"/>
                </a:lnTo>
                <a:lnTo>
                  <a:pt x="313944" y="145004"/>
                </a:lnTo>
                <a:lnTo>
                  <a:pt x="303810" y="103579"/>
                </a:lnTo>
                <a:lnTo>
                  <a:pt x="286686" y="69057"/>
                </a:lnTo>
                <a:lnTo>
                  <a:pt x="236551" y="20722"/>
                </a:lnTo>
                <a:lnTo>
                  <a:pt x="173719" y="2"/>
                </a:lnTo>
                <a:lnTo>
                  <a:pt x="140721" y="0"/>
                </a:lnTo>
                <a:lnTo>
                  <a:pt x="108367" y="6902"/>
                </a:lnTo>
                <a:lnTo>
                  <a:pt x="50674" y="41423"/>
                </a:lnTo>
                <a:lnTo>
                  <a:pt x="10819" y="103570"/>
                </a:lnTo>
                <a:lnTo>
                  <a:pt x="761" y="145004"/>
                </a:lnTo>
                <a:lnTo>
                  <a:pt x="0" y="153386"/>
                </a:lnTo>
                <a:lnTo>
                  <a:pt x="0" y="170150"/>
                </a:lnTo>
                <a:lnTo>
                  <a:pt x="762" y="178532"/>
                </a:lnTo>
                <a:lnTo>
                  <a:pt x="2286" y="186152"/>
                </a:lnTo>
                <a:lnTo>
                  <a:pt x="9906" y="212307"/>
                </a:lnTo>
                <a:lnTo>
                  <a:pt x="9906" y="153386"/>
                </a:lnTo>
                <a:lnTo>
                  <a:pt x="10667" y="145766"/>
                </a:lnTo>
                <a:lnTo>
                  <a:pt x="21292" y="102897"/>
                </a:lnTo>
                <a:lnTo>
                  <a:pt x="39895" y="68133"/>
                </a:lnTo>
                <a:lnTo>
                  <a:pt x="94493" y="22697"/>
                </a:lnTo>
                <a:lnTo>
                  <a:pt x="161372" y="9020"/>
                </a:lnTo>
                <a:lnTo>
                  <a:pt x="195326" y="13954"/>
                </a:lnTo>
                <a:lnTo>
                  <a:pt x="256084" y="47091"/>
                </a:lnTo>
                <a:lnTo>
                  <a:pt x="296399" y="110888"/>
                </a:lnTo>
                <a:lnTo>
                  <a:pt x="304800" y="154148"/>
                </a:lnTo>
                <a:lnTo>
                  <a:pt x="304800" y="214643"/>
                </a:lnTo>
                <a:lnTo>
                  <a:pt x="308560" y="204860"/>
                </a:lnTo>
                <a:lnTo>
                  <a:pt x="314706" y="161768"/>
                </a:lnTo>
                <a:close/>
              </a:path>
              <a:path w="314960" h="324485">
                <a:moveTo>
                  <a:pt x="304800" y="214643"/>
                </a:moveTo>
                <a:lnTo>
                  <a:pt x="304800" y="169388"/>
                </a:lnTo>
                <a:lnTo>
                  <a:pt x="296490" y="211827"/>
                </a:lnTo>
                <a:lnTo>
                  <a:pt x="280111" y="247081"/>
                </a:lnTo>
                <a:lnTo>
                  <a:pt x="257205" y="275059"/>
                </a:lnTo>
                <a:lnTo>
                  <a:pt x="229311" y="295671"/>
                </a:lnTo>
                <a:lnTo>
                  <a:pt x="197969" y="308828"/>
                </a:lnTo>
                <a:lnTo>
                  <a:pt x="164720" y="314439"/>
                </a:lnTo>
                <a:lnTo>
                  <a:pt x="131104" y="312416"/>
                </a:lnTo>
                <a:lnTo>
                  <a:pt x="68933" y="285104"/>
                </a:lnTo>
                <a:lnTo>
                  <a:pt x="23776" y="226174"/>
                </a:lnTo>
                <a:lnTo>
                  <a:pt x="11430" y="184628"/>
                </a:lnTo>
                <a:lnTo>
                  <a:pt x="9906" y="169388"/>
                </a:lnTo>
                <a:lnTo>
                  <a:pt x="9906" y="212307"/>
                </a:lnTo>
                <a:lnTo>
                  <a:pt x="33583" y="262096"/>
                </a:lnTo>
                <a:lnTo>
                  <a:pt x="87198" y="307707"/>
                </a:lnTo>
                <a:lnTo>
                  <a:pt x="152316" y="323888"/>
                </a:lnTo>
                <a:lnTo>
                  <a:pt x="185809" y="321224"/>
                </a:lnTo>
                <a:lnTo>
                  <a:pt x="218124" y="311539"/>
                </a:lnTo>
                <a:lnTo>
                  <a:pt x="247908" y="294948"/>
                </a:lnTo>
                <a:lnTo>
                  <a:pt x="273810" y="271563"/>
                </a:lnTo>
                <a:lnTo>
                  <a:pt x="294478" y="241496"/>
                </a:lnTo>
                <a:lnTo>
                  <a:pt x="304800" y="2146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203839" y="4158996"/>
            <a:ext cx="304800" cy="316230"/>
          </a:xfrm>
          <a:custGeom>
            <a:avLst/>
            <a:gdLst/>
            <a:ahLst/>
            <a:cxnLst/>
            <a:rect l="l" t="t" r="r" b="b"/>
            <a:pathLst>
              <a:path w="304800" h="316229">
                <a:moveTo>
                  <a:pt x="304800" y="158496"/>
                </a:moveTo>
                <a:lnTo>
                  <a:pt x="297070" y="108362"/>
                </a:lnTo>
                <a:lnTo>
                  <a:pt x="275514" y="64849"/>
                </a:lnTo>
                <a:lnTo>
                  <a:pt x="242584" y="30553"/>
                </a:lnTo>
                <a:lnTo>
                  <a:pt x="200729" y="8071"/>
                </a:lnTo>
                <a:lnTo>
                  <a:pt x="152400" y="0"/>
                </a:lnTo>
                <a:lnTo>
                  <a:pt x="104363" y="8071"/>
                </a:lnTo>
                <a:lnTo>
                  <a:pt x="62544" y="30553"/>
                </a:lnTo>
                <a:lnTo>
                  <a:pt x="29504" y="64849"/>
                </a:lnTo>
                <a:lnTo>
                  <a:pt x="7802" y="108362"/>
                </a:lnTo>
                <a:lnTo>
                  <a:pt x="0" y="158496"/>
                </a:lnTo>
                <a:lnTo>
                  <a:pt x="7802" y="208257"/>
                </a:lnTo>
                <a:lnTo>
                  <a:pt x="29504" y="251545"/>
                </a:lnTo>
                <a:lnTo>
                  <a:pt x="62544" y="285725"/>
                </a:lnTo>
                <a:lnTo>
                  <a:pt x="104363" y="308164"/>
                </a:lnTo>
                <a:lnTo>
                  <a:pt x="152400" y="316230"/>
                </a:lnTo>
                <a:lnTo>
                  <a:pt x="200729" y="308164"/>
                </a:lnTo>
                <a:lnTo>
                  <a:pt x="242584" y="285725"/>
                </a:lnTo>
                <a:lnTo>
                  <a:pt x="275514" y="251545"/>
                </a:lnTo>
                <a:lnTo>
                  <a:pt x="297070" y="208257"/>
                </a:lnTo>
                <a:lnTo>
                  <a:pt x="304800" y="158496"/>
                </a:lnTo>
                <a:close/>
              </a:path>
            </a:pathLst>
          </a:custGeom>
          <a:solidFill>
            <a:srgbClr val="C6CE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203839" y="4317491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>
                <a:moveTo>
                  <a:pt x="0" y="0"/>
                </a:moveTo>
                <a:lnTo>
                  <a:pt x="30480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356620" y="4158996"/>
            <a:ext cx="0" cy="154305"/>
          </a:xfrm>
          <a:custGeom>
            <a:avLst/>
            <a:gdLst/>
            <a:ahLst/>
            <a:cxnLst/>
            <a:rect l="l" t="t" r="r" b="b"/>
            <a:pathLst>
              <a:path h="154304">
                <a:moveTo>
                  <a:pt x="0" y="0"/>
                </a:moveTo>
                <a:lnTo>
                  <a:pt x="0" y="153923"/>
                </a:lnTo>
              </a:path>
            </a:pathLst>
          </a:custGeom>
          <a:ln w="99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356620" y="4322064"/>
            <a:ext cx="0" cy="153670"/>
          </a:xfrm>
          <a:custGeom>
            <a:avLst/>
            <a:gdLst/>
            <a:ahLst/>
            <a:cxnLst/>
            <a:rect l="l" t="t" r="r" b="b"/>
            <a:pathLst>
              <a:path h="153670">
                <a:moveTo>
                  <a:pt x="0" y="0"/>
                </a:moveTo>
                <a:lnTo>
                  <a:pt x="0" y="153162"/>
                </a:lnTo>
              </a:path>
            </a:pathLst>
          </a:custGeom>
          <a:ln w="99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199267" y="4155723"/>
            <a:ext cx="314960" cy="324485"/>
          </a:xfrm>
          <a:custGeom>
            <a:avLst/>
            <a:gdLst/>
            <a:ahLst/>
            <a:cxnLst/>
            <a:rect l="l" t="t" r="r" b="b"/>
            <a:pathLst>
              <a:path w="314960" h="324485">
                <a:moveTo>
                  <a:pt x="314706" y="161768"/>
                </a:moveTo>
                <a:lnTo>
                  <a:pt x="313944" y="153386"/>
                </a:lnTo>
                <a:lnTo>
                  <a:pt x="313944" y="145004"/>
                </a:lnTo>
                <a:lnTo>
                  <a:pt x="303810" y="103579"/>
                </a:lnTo>
                <a:lnTo>
                  <a:pt x="286686" y="69057"/>
                </a:lnTo>
                <a:lnTo>
                  <a:pt x="236551" y="20722"/>
                </a:lnTo>
                <a:lnTo>
                  <a:pt x="173719" y="2"/>
                </a:lnTo>
                <a:lnTo>
                  <a:pt x="140721" y="0"/>
                </a:lnTo>
                <a:lnTo>
                  <a:pt x="108367" y="6902"/>
                </a:lnTo>
                <a:lnTo>
                  <a:pt x="50674" y="41423"/>
                </a:lnTo>
                <a:lnTo>
                  <a:pt x="10819" y="103570"/>
                </a:lnTo>
                <a:lnTo>
                  <a:pt x="761" y="145004"/>
                </a:lnTo>
                <a:lnTo>
                  <a:pt x="0" y="153386"/>
                </a:lnTo>
                <a:lnTo>
                  <a:pt x="0" y="170150"/>
                </a:lnTo>
                <a:lnTo>
                  <a:pt x="762" y="178532"/>
                </a:lnTo>
                <a:lnTo>
                  <a:pt x="2286" y="186152"/>
                </a:lnTo>
                <a:lnTo>
                  <a:pt x="9906" y="212307"/>
                </a:lnTo>
                <a:lnTo>
                  <a:pt x="9906" y="153386"/>
                </a:lnTo>
                <a:lnTo>
                  <a:pt x="10667" y="145766"/>
                </a:lnTo>
                <a:lnTo>
                  <a:pt x="21292" y="102897"/>
                </a:lnTo>
                <a:lnTo>
                  <a:pt x="39895" y="68133"/>
                </a:lnTo>
                <a:lnTo>
                  <a:pt x="94493" y="22697"/>
                </a:lnTo>
                <a:lnTo>
                  <a:pt x="161372" y="9020"/>
                </a:lnTo>
                <a:lnTo>
                  <a:pt x="195326" y="13954"/>
                </a:lnTo>
                <a:lnTo>
                  <a:pt x="256084" y="47091"/>
                </a:lnTo>
                <a:lnTo>
                  <a:pt x="296399" y="110888"/>
                </a:lnTo>
                <a:lnTo>
                  <a:pt x="304800" y="154148"/>
                </a:lnTo>
                <a:lnTo>
                  <a:pt x="304800" y="214643"/>
                </a:lnTo>
                <a:lnTo>
                  <a:pt x="308560" y="204860"/>
                </a:lnTo>
                <a:lnTo>
                  <a:pt x="314706" y="161768"/>
                </a:lnTo>
                <a:close/>
              </a:path>
              <a:path w="314960" h="324485">
                <a:moveTo>
                  <a:pt x="304800" y="214643"/>
                </a:moveTo>
                <a:lnTo>
                  <a:pt x="304800" y="169388"/>
                </a:lnTo>
                <a:lnTo>
                  <a:pt x="296490" y="211827"/>
                </a:lnTo>
                <a:lnTo>
                  <a:pt x="280111" y="247081"/>
                </a:lnTo>
                <a:lnTo>
                  <a:pt x="257205" y="275059"/>
                </a:lnTo>
                <a:lnTo>
                  <a:pt x="229311" y="295671"/>
                </a:lnTo>
                <a:lnTo>
                  <a:pt x="197969" y="308828"/>
                </a:lnTo>
                <a:lnTo>
                  <a:pt x="164720" y="314439"/>
                </a:lnTo>
                <a:lnTo>
                  <a:pt x="131104" y="312416"/>
                </a:lnTo>
                <a:lnTo>
                  <a:pt x="68933" y="285104"/>
                </a:lnTo>
                <a:lnTo>
                  <a:pt x="23776" y="226174"/>
                </a:lnTo>
                <a:lnTo>
                  <a:pt x="11430" y="184628"/>
                </a:lnTo>
                <a:lnTo>
                  <a:pt x="9906" y="169388"/>
                </a:lnTo>
                <a:lnTo>
                  <a:pt x="9906" y="212307"/>
                </a:lnTo>
                <a:lnTo>
                  <a:pt x="33583" y="262096"/>
                </a:lnTo>
                <a:lnTo>
                  <a:pt x="87198" y="307707"/>
                </a:lnTo>
                <a:lnTo>
                  <a:pt x="152316" y="323888"/>
                </a:lnTo>
                <a:lnTo>
                  <a:pt x="185809" y="321224"/>
                </a:lnTo>
                <a:lnTo>
                  <a:pt x="218124" y="311539"/>
                </a:lnTo>
                <a:lnTo>
                  <a:pt x="247908" y="294948"/>
                </a:lnTo>
                <a:lnTo>
                  <a:pt x="273810" y="271563"/>
                </a:lnTo>
                <a:lnTo>
                  <a:pt x="294478" y="241496"/>
                </a:lnTo>
                <a:lnTo>
                  <a:pt x="304800" y="2146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203839" y="2787395"/>
            <a:ext cx="304800" cy="316230"/>
          </a:xfrm>
          <a:custGeom>
            <a:avLst/>
            <a:gdLst/>
            <a:ahLst/>
            <a:cxnLst/>
            <a:rect l="l" t="t" r="r" b="b"/>
            <a:pathLst>
              <a:path w="304800" h="316230">
                <a:moveTo>
                  <a:pt x="304800" y="158496"/>
                </a:moveTo>
                <a:lnTo>
                  <a:pt x="297070" y="108362"/>
                </a:lnTo>
                <a:lnTo>
                  <a:pt x="275514" y="64849"/>
                </a:lnTo>
                <a:lnTo>
                  <a:pt x="242584" y="30553"/>
                </a:lnTo>
                <a:lnTo>
                  <a:pt x="200729" y="8071"/>
                </a:lnTo>
                <a:lnTo>
                  <a:pt x="152400" y="0"/>
                </a:lnTo>
                <a:lnTo>
                  <a:pt x="104363" y="8071"/>
                </a:lnTo>
                <a:lnTo>
                  <a:pt x="62544" y="30553"/>
                </a:lnTo>
                <a:lnTo>
                  <a:pt x="29504" y="64849"/>
                </a:lnTo>
                <a:lnTo>
                  <a:pt x="7802" y="108362"/>
                </a:lnTo>
                <a:lnTo>
                  <a:pt x="0" y="158496"/>
                </a:lnTo>
                <a:lnTo>
                  <a:pt x="7802" y="208257"/>
                </a:lnTo>
                <a:lnTo>
                  <a:pt x="29504" y="251545"/>
                </a:lnTo>
                <a:lnTo>
                  <a:pt x="62544" y="285725"/>
                </a:lnTo>
                <a:lnTo>
                  <a:pt x="104363" y="308164"/>
                </a:lnTo>
                <a:lnTo>
                  <a:pt x="152400" y="316230"/>
                </a:lnTo>
                <a:lnTo>
                  <a:pt x="200729" y="308164"/>
                </a:lnTo>
                <a:lnTo>
                  <a:pt x="242584" y="285725"/>
                </a:lnTo>
                <a:lnTo>
                  <a:pt x="275514" y="251545"/>
                </a:lnTo>
                <a:lnTo>
                  <a:pt x="297070" y="208257"/>
                </a:lnTo>
                <a:lnTo>
                  <a:pt x="304800" y="158496"/>
                </a:lnTo>
                <a:close/>
              </a:path>
            </a:pathLst>
          </a:custGeom>
          <a:solidFill>
            <a:srgbClr val="C6CE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203839" y="2945892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>
                <a:moveTo>
                  <a:pt x="0" y="0"/>
                </a:moveTo>
                <a:lnTo>
                  <a:pt x="304800" y="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356620" y="2787395"/>
            <a:ext cx="0" cy="154305"/>
          </a:xfrm>
          <a:custGeom>
            <a:avLst/>
            <a:gdLst/>
            <a:ahLst/>
            <a:cxnLst/>
            <a:rect l="l" t="t" r="r" b="b"/>
            <a:pathLst>
              <a:path h="154305">
                <a:moveTo>
                  <a:pt x="0" y="0"/>
                </a:moveTo>
                <a:lnTo>
                  <a:pt x="0" y="153924"/>
                </a:lnTo>
              </a:path>
            </a:pathLst>
          </a:custGeom>
          <a:ln w="99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356620" y="2950464"/>
            <a:ext cx="0" cy="153670"/>
          </a:xfrm>
          <a:custGeom>
            <a:avLst/>
            <a:gdLst/>
            <a:ahLst/>
            <a:cxnLst/>
            <a:rect l="l" t="t" r="r" b="b"/>
            <a:pathLst>
              <a:path h="153669">
                <a:moveTo>
                  <a:pt x="0" y="0"/>
                </a:moveTo>
                <a:lnTo>
                  <a:pt x="0" y="153162"/>
                </a:lnTo>
              </a:path>
            </a:pathLst>
          </a:custGeom>
          <a:ln w="99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199267" y="2784123"/>
            <a:ext cx="314960" cy="324485"/>
          </a:xfrm>
          <a:custGeom>
            <a:avLst/>
            <a:gdLst/>
            <a:ahLst/>
            <a:cxnLst/>
            <a:rect l="l" t="t" r="r" b="b"/>
            <a:pathLst>
              <a:path w="314960" h="324485">
                <a:moveTo>
                  <a:pt x="314706" y="161768"/>
                </a:moveTo>
                <a:lnTo>
                  <a:pt x="313944" y="153386"/>
                </a:lnTo>
                <a:lnTo>
                  <a:pt x="313944" y="145004"/>
                </a:lnTo>
                <a:lnTo>
                  <a:pt x="303810" y="103579"/>
                </a:lnTo>
                <a:lnTo>
                  <a:pt x="286686" y="69057"/>
                </a:lnTo>
                <a:lnTo>
                  <a:pt x="236551" y="20722"/>
                </a:lnTo>
                <a:lnTo>
                  <a:pt x="173719" y="2"/>
                </a:lnTo>
                <a:lnTo>
                  <a:pt x="140721" y="0"/>
                </a:lnTo>
                <a:lnTo>
                  <a:pt x="108367" y="6902"/>
                </a:lnTo>
                <a:lnTo>
                  <a:pt x="50674" y="41423"/>
                </a:lnTo>
                <a:lnTo>
                  <a:pt x="10819" y="103570"/>
                </a:lnTo>
                <a:lnTo>
                  <a:pt x="761" y="145004"/>
                </a:lnTo>
                <a:lnTo>
                  <a:pt x="0" y="153386"/>
                </a:lnTo>
                <a:lnTo>
                  <a:pt x="0" y="170150"/>
                </a:lnTo>
                <a:lnTo>
                  <a:pt x="762" y="178532"/>
                </a:lnTo>
                <a:lnTo>
                  <a:pt x="2286" y="186152"/>
                </a:lnTo>
                <a:lnTo>
                  <a:pt x="9906" y="212307"/>
                </a:lnTo>
                <a:lnTo>
                  <a:pt x="9906" y="153386"/>
                </a:lnTo>
                <a:lnTo>
                  <a:pt x="10667" y="145766"/>
                </a:lnTo>
                <a:lnTo>
                  <a:pt x="21240" y="102912"/>
                </a:lnTo>
                <a:lnTo>
                  <a:pt x="39817" y="68160"/>
                </a:lnTo>
                <a:lnTo>
                  <a:pt x="94420" y="22742"/>
                </a:lnTo>
                <a:lnTo>
                  <a:pt x="161348" y="9072"/>
                </a:lnTo>
                <a:lnTo>
                  <a:pt x="195332" y="14005"/>
                </a:lnTo>
                <a:lnTo>
                  <a:pt x="256132" y="47132"/>
                </a:lnTo>
                <a:lnTo>
                  <a:pt x="296436" y="110906"/>
                </a:lnTo>
                <a:lnTo>
                  <a:pt x="304800" y="154148"/>
                </a:lnTo>
                <a:lnTo>
                  <a:pt x="304800" y="214643"/>
                </a:lnTo>
                <a:lnTo>
                  <a:pt x="308560" y="204860"/>
                </a:lnTo>
                <a:lnTo>
                  <a:pt x="314706" y="161768"/>
                </a:lnTo>
                <a:close/>
              </a:path>
              <a:path w="314960" h="324485">
                <a:moveTo>
                  <a:pt x="304800" y="214643"/>
                </a:moveTo>
                <a:lnTo>
                  <a:pt x="304800" y="169388"/>
                </a:lnTo>
                <a:lnTo>
                  <a:pt x="296490" y="211827"/>
                </a:lnTo>
                <a:lnTo>
                  <a:pt x="280111" y="247081"/>
                </a:lnTo>
                <a:lnTo>
                  <a:pt x="257205" y="275059"/>
                </a:lnTo>
                <a:lnTo>
                  <a:pt x="229311" y="295671"/>
                </a:lnTo>
                <a:lnTo>
                  <a:pt x="197969" y="308828"/>
                </a:lnTo>
                <a:lnTo>
                  <a:pt x="164720" y="314439"/>
                </a:lnTo>
                <a:lnTo>
                  <a:pt x="131104" y="312416"/>
                </a:lnTo>
                <a:lnTo>
                  <a:pt x="68933" y="285104"/>
                </a:lnTo>
                <a:lnTo>
                  <a:pt x="23776" y="226174"/>
                </a:lnTo>
                <a:lnTo>
                  <a:pt x="11430" y="184628"/>
                </a:lnTo>
                <a:lnTo>
                  <a:pt x="9906" y="169388"/>
                </a:lnTo>
                <a:lnTo>
                  <a:pt x="9906" y="212307"/>
                </a:lnTo>
                <a:lnTo>
                  <a:pt x="33583" y="262096"/>
                </a:lnTo>
                <a:lnTo>
                  <a:pt x="87198" y="307707"/>
                </a:lnTo>
                <a:lnTo>
                  <a:pt x="152316" y="323888"/>
                </a:lnTo>
                <a:lnTo>
                  <a:pt x="185809" y="321224"/>
                </a:lnTo>
                <a:lnTo>
                  <a:pt x="218124" y="311539"/>
                </a:lnTo>
                <a:lnTo>
                  <a:pt x="247908" y="294948"/>
                </a:lnTo>
                <a:lnTo>
                  <a:pt x="273810" y="271563"/>
                </a:lnTo>
                <a:lnTo>
                  <a:pt x="294478" y="241496"/>
                </a:lnTo>
                <a:lnTo>
                  <a:pt x="304800" y="2146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5273935" y="4488433"/>
            <a:ext cx="13843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Times New Roman"/>
                <a:cs typeface="Times New Roman"/>
              </a:rPr>
              <a:t>z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753489" y="1762760"/>
            <a:ext cx="15240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Times New Roman"/>
                <a:cs typeface="Times New Roman"/>
              </a:rPr>
              <a:t>x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286888" y="3134358"/>
            <a:ext cx="15240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Times New Roman"/>
                <a:cs typeface="Times New Roman"/>
              </a:rPr>
              <a:t>y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1156220" y="3625596"/>
            <a:ext cx="0" cy="2590800"/>
          </a:xfrm>
          <a:custGeom>
            <a:avLst/>
            <a:gdLst/>
            <a:ahLst/>
            <a:cxnLst/>
            <a:rect l="l" t="t" r="r" b="b"/>
            <a:pathLst>
              <a:path h="2590800">
                <a:moveTo>
                  <a:pt x="0" y="0"/>
                </a:moveTo>
                <a:lnTo>
                  <a:pt x="0" y="2590800"/>
                </a:lnTo>
              </a:path>
            </a:pathLst>
          </a:custGeom>
          <a:ln w="99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155839" y="3587496"/>
            <a:ext cx="457200" cy="76200"/>
          </a:xfrm>
          <a:custGeom>
            <a:avLst/>
            <a:gdLst/>
            <a:ahLst/>
            <a:cxnLst/>
            <a:rect l="l" t="t" r="r" b="b"/>
            <a:pathLst>
              <a:path w="457200" h="76200">
                <a:moveTo>
                  <a:pt x="393953" y="43433"/>
                </a:moveTo>
                <a:lnTo>
                  <a:pt x="393953" y="33527"/>
                </a:lnTo>
                <a:lnTo>
                  <a:pt x="0" y="33527"/>
                </a:lnTo>
                <a:lnTo>
                  <a:pt x="0" y="43433"/>
                </a:lnTo>
                <a:lnTo>
                  <a:pt x="393953" y="43433"/>
                </a:lnTo>
                <a:close/>
              </a:path>
              <a:path w="457200" h="76200">
                <a:moveTo>
                  <a:pt x="457200" y="38100"/>
                </a:moveTo>
                <a:lnTo>
                  <a:pt x="381000" y="0"/>
                </a:lnTo>
                <a:lnTo>
                  <a:pt x="381000" y="33527"/>
                </a:lnTo>
                <a:lnTo>
                  <a:pt x="393953" y="33527"/>
                </a:lnTo>
                <a:lnTo>
                  <a:pt x="393953" y="69723"/>
                </a:lnTo>
                <a:lnTo>
                  <a:pt x="457200" y="38100"/>
                </a:lnTo>
                <a:close/>
              </a:path>
              <a:path w="457200" h="76200">
                <a:moveTo>
                  <a:pt x="393953" y="69723"/>
                </a:moveTo>
                <a:lnTo>
                  <a:pt x="393953" y="43433"/>
                </a:lnTo>
                <a:lnTo>
                  <a:pt x="381000" y="43433"/>
                </a:lnTo>
                <a:lnTo>
                  <a:pt x="381000" y="76200"/>
                </a:lnTo>
                <a:lnTo>
                  <a:pt x="393953" y="697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003439" y="6369177"/>
            <a:ext cx="990600" cy="0"/>
          </a:xfrm>
          <a:custGeom>
            <a:avLst/>
            <a:gdLst/>
            <a:ahLst/>
            <a:cxnLst/>
            <a:rect l="l" t="t" r="r" b="b"/>
            <a:pathLst>
              <a:path w="990600">
                <a:moveTo>
                  <a:pt x="0" y="0"/>
                </a:moveTo>
                <a:lnTo>
                  <a:pt x="990600" y="0"/>
                </a:lnTo>
              </a:path>
            </a:pathLst>
          </a:custGeom>
          <a:ln w="99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003820" y="2253995"/>
            <a:ext cx="0" cy="4114800"/>
          </a:xfrm>
          <a:custGeom>
            <a:avLst/>
            <a:gdLst/>
            <a:ahLst/>
            <a:cxnLst/>
            <a:rect l="l" t="t" r="r" b="b"/>
            <a:pathLst>
              <a:path h="4114800">
                <a:moveTo>
                  <a:pt x="0" y="0"/>
                </a:moveTo>
                <a:lnTo>
                  <a:pt x="0" y="4114800"/>
                </a:lnTo>
              </a:path>
            </a:pathLst>
          </a:custGeom>
          <a:ln w="99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003439" y="2215895"/>
            <a:ext cx="685800" cy="76200"/>
          </a:xfrm>
          <a:custGeom>
            <a:avLst/>
            <a:gdLst/>
            <a:ahLst/>
            <a:cxnLst/>
            <a:rect l="l" t="t" r="r" b="b"/>
            <a:pathLst>
              <a:path w="685800" h="76200">
                <a:moveTo>
                  <a:pt x="622554" y="43433"/>
                </a:moveTo>
                <a:lnTo>
                  <a:pt x="622554" y="33527"/>
                </a:lnTo>
                <a:lnTo>
                  <a:pt x="0" y="33527"/>
                </a:lnTo>
                <a:lnTo>
                  <a:pt x="0" y="43433"/>
                </a:lnTo>
                <a:lnTo>
                  <a:pt x="622554" y="43433"/>
                </a:lnTo>
                <a:close/>
              </a:path>
              <a:path w="685800" h="76200">
                <a:moveTo>
                  <a:pt x="685799" y="38099"/>
                </a:moveTo>
                <a:lnTo>
                  <a:pt x="609600" y="0"/>
                </a:lnTo>
                <a:lnTo>
                  <a:pt x="609600" y="33527"/>
                </a:lnTo>
                <a:lnTo>
                  <a:pt x="622554" y="33527"/>
                </a:lnTo>
                <a:lnTo>
                  <a:pt x="622554" y="69722"/>
                </a:lnTo>
                <a:lnTo>
                  <a:pt x="685799" y="38099"/>
                </a:lnTo>
                <a:close/>
              </a:path>
              <a:path w="685800" h="76200">
                <a:moveTo>
                  <a:pt x="622554" y="69722"/>
                </a:moveTo>
                <a:lnTo>
                  <a:pt x="622554" y="43433"/>
                </a:lnTo>
                <a:lnTo>
                  <a:pt x="609600" y="43433"/>
                </a:lnTo>
                <a:lnTo>
                  <a:pt x="609600" y="76199"/>
                </a:lnTo>
                <a:lnTo>
                  <a:pt x="622554" y="697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8852027" y="3473196"/>
            <a:ext cx="392430" cy="392430"/>
          </a:xfrm>
          <a:custGeom>
            <a:avLst/>
            <a:gdLst/>
            <a:ahLst/>
            <a:cxnLst/>
            <a:rect l="l" t="t" r="r" b="b"/>
            <a:pathLst>
              <a:path w="392429" h="392429">
                <a:moveTo>
                  <a:pt x="392430" y="196596"/>
                </a:moveTo>
                <a:lnTo>
                  <a:pt x="387260" y="151635"/>
                </a:lnTo>
                <a:lnTo>
                  <a:pt x="372533" y="110301"/>
                </a:lnTo>
                <a:lnTo>
                  <a:pt x="349422" y="73791"/>
                </a:lnTo>
                <a:lnTo>
                  <a:pt x="319100" y="43307"/>
                </a:lnTo>
                <a:lnTo>
                  <a:pt x="282739" y="20047"/>
                </a:lnTo>
                <a:lnTo>
                  <a:pt x="241514" y="5211"/>
                </a:lnTo>
                <a:lnTo>
                  <a:pt x="196595" y="0"/>
                </a:lnTo>
                <a:lnTo>
                  <a:pt x="151635" y="5211"/>
                </a:lnTo>
                <a:lnTo>
                  <a:pt x="110301" y="20047"/>
                </a:lnTo>
                <a:lnTo>
                  <a:pt x="73791" y="43307"/>
                </a:lnTo>
                <a:lnTo>
                  <a:pt x="43307" y="73791"/>
                </a:lnTo>
                <a:lnTo>
                  <a:pt x="20047" y="110301"/>
                </a:lnTo>
                <a:lnTo>
                  <a:pt x="5211" y="151635"/>
                </a:lnTo>
                <a:lnTo>
                  <a:pt x="0" y="196596"/>
                </a:lnTo>
                <a:lnTo>
                  <a:pt x="5211" y="241514"/>
                </a:lnTo>
                <a:lnTo>
                  <a:pt x="20047" y="282739"/>
                </a:lnTo>
                <a:lnTo>
                  <a:pt x="43307" y="319100"/>
                </a:lnTo>
                <a:lnTo>
                  <a:pt x="73791" y="349422"/>
                </a:lnTo>
                <a:lnTo>
                  <a:pt x="110301" y="372533"/>
                </a:lnTo>
                <a:lnTo>
                  <a:pt x="151635" y="387260"/>
                </a:lnTo>
                <a:lnTo>
                  <a:pt x="196596" y="392430"/>
                </a:lnTo>
                <a:lnTo>
                  <a:pt x="241514" y="387260"/>
                </a:lnTo>
                <a:lnTo>
                  <a:pt x="282739" y="372533"/>
                </a:lnTo>
                <a:lnTo>
                  <a:pt x="319100" y="349422"/>
                </a:lnTo>
                <a:lnTo>
                  <a:pt x="349422" y="319100"/>
                </a:lnTo>
                <a:lnTo>
                  <a:pt x="372533" y="282739"/>
                </a:lnTo>
                <a:lnTo>
                  <a:pt x="387260" y="241514"/>
                </a:lnTo>
                <a:lnTo>
                  <a:pt x="392430" y="196596"/>
                </a:lnTo>
                <a:close/>
              </a:path>
            </a:pathLst>
          </a:custGeom>
          <a:solidFill>
            <a:srgbClr val="C6CE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8852027" y="3669791"/>
            <a:ext cx="392430" cy="0"/>
          </a:xfrm>
          <a:custGeom>
            <a:avLst/>
            <a:gdLst/>
            <a:ahLst/>
            <a:cxnLst/>
            <a:rect l="l" t="t" r="r" b="b"/>
            <a:pathLst>
              <a:path w="392429">
                <a:moveTo>
                  <a:pt x="0" y="0"/>
                </a:moveTo>
                <a:lnTo>
                  <a:pt x="392429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9048622" y="3473196"/>
            <a:ext cx="0" cy="192405"/>
          </a:xfrm>
          <a:custGeom>
            <a:avLst/>
            <a:gdLst/>
            <a:ahLst/>
            <a:cxnLst/>
            <a:rect l="l" t="t" r="r" b="b"/>
            <a:pathLst>
              <a:path h="192404">
                <a:moveTo>
                  <a:pt x="0" y="0"/>
                </a:moveTo>
                <a:lnTo>
                  <a:pt x="0" y="192023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9048622" y="3674364"/>
            <a:ext cx="0" cy="191770"/>
          </a:xfrm>
          <a:custGeom>
            <a:avLst/>
            <a:gdLst/>
            <a:ahLst/>
            <a:cxnLst/>
            <a:rect l="l" t="t" r="r" b="b"/>
            <a:pathLst>
              <a:path h="191770">
                <a:moveTo>
                  <a:pt x="0" y="0"/>
                </a:moveTo>
                <a:lnTo>
                  <a:pt x="0" y="191262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8847467" y="3469395"/>
            <a:ext cx="401955" cy="400685"/>
          </a:xfrm>
          <a:custGeom>
            <a:avLst/>
            <a:gdLst/>
            <a:ahLst/>
            <a:cxnLst/>
            <a:rect l="l" t="t" r="r" b="b"/>
            <a:pathLst>
              <a:path w="401954" h="400685">
                <a:moveTo>
                  <a:pt x="401574" y="200396"/>
                </a:moveTo>
                <a:lnTo>
                  <a:pt x="401574" y="189728"/>
                </a:lnTo>
                <a:lnTo>
                  <a:pt x="400812" y="179822"/>
                </a:lnTo>
                <a:lnTo>
                  <a:pt x="391299" y="137696"/>
                </a:lnTo>
                <a:lnTo>
                  <a:pt x="375592" y="101181"/>
                </a:lnTo>
                <a:lnTo>
                  <a:pt x="329139" y="44991"/>
                </a:lnTo>
                <a:lnTo>
                  <a:pt x="268543" y="11261"/>
                </a:lnTo>
                <a:lnTo>
                  <a:pt x="200891" y="0"/>
                </a:lnTo>
                <a:lnTo>
                  <a:pt x="166635" y="2798"/>
                </a:lnTo>
                <a:lnTo>
                  <a:pt x="101694" y="25256"/>
                </a:lnTo>
                <a:lnTo>
                  <a:pt x="47421" y="70206"/>
                </a:lnTo>
                <a:lnTo>
                  <a:pt x="10906" y="137657"/>
                </a:lnTo>
                <a:lnTo>
                  <a:pt x="1523" y="179822"/>
                </a:lnTo>
                <a:lnTo>
                  <a:pt x="0" y="200396"/>
                </a:lnTo>
                <a:lnTo>
                  <a:pt x="2286" y="230876"/>
                </a:lnTo>
                <a:lnTo>
                  <a:pt x="9906" y="258091"/>
                </a:lnTo>
                <a:lnTo>
                  <a:pt x="9906" y="190490"/>
                </a:lnTo>
                <a:lnTo>
                  <a:pt x="10667" y="180584"/>
                </a:lnTo>
                <a:lnTo>
                  <a:pt x="20319" y="139491"/>
                </a:lnTo>
                <a:lnTo>
                  <a:pt x="35935" y="104078"/>
                </a:lnTo>
                <a:lnTo>
                  <a:pt x="81569" y="50189"/>
                </a:lnTo>
                <a:lnTo>
                  <a:pt x="140594" y="18714"/>
                </a:lnTo>
                <a:lnTo>
                  <a:pt x="206035" y="9453"/>
                </a:lnTo>
                <a:lnTo>
                  <a:pt x="238981" y="13089"/>
                </a:lnTo>
                <a:lnTo>
                  <a:pt x="300964" y="36767"/>
                </a:lnTo>
                <a:lnTo>
                  <a:pt x="351922" y="82153"/>
                </a:lnTo>
                <a:lnTo>
                  <a:pt x="384881" y="149044"/>
                </a:lnTo>
                <a:lnTo>
                  <a:pt x="392430" y="190490"/>
                </a:lnTo>
                <a:lnTo>
                  <a:pt x="392430" y="256001"/>
                </a:lnTo>
                <a:lnTo>
                  <a:pt x="396700" y="241807"/>
                </a:lnTo>
                <a:lnTo>
                  <a:pt x="401574" y="200396"/>
                </a:lnTo>
                <a:close/>
              </a:path>
              <a:path w="401954" h="400685">
                <a:moveTo>
                  <a:pt x="392430" y="256001"/>
                </a:moveTo>
                <a:lnTo>
                  <a:pt x="392430" y="210302"/>
                </a:lnTo>
                <a:lnTo>
                  <a:pt x="384401" y="253376"/>
                </a:lnTo>
                <a:lnTo>
                  <a:pt x="369531" y="290708"/>
                </a:lnTo>
                <a:lnTo>
                  <a:pt x="323300" y="347931"/>
                </a:lnTo>
                <a:lnTo>
                  <a:pt x="261797" y="381548"/>
                </a:lnTo>
                <a:lnTo>
                  <a:pt x="193084" y="391136"/>
                </a:lnTo>
                <a:lnTo>
                  <a:pt x="158542" y="386787"/>
                </a:lnTo>
                <a:lnTo>
                  <a:pt x="94129" y="359537"/>
                </a:lnTo>
                <a:lnTo>
                  <a:pt x="42658" y="307200"/>
                </a:lnTo>
                <a:lnTo>
                  <a:pt x="24295" y="271491"/>
                </a:lnTo>
                <a:lnTo>
                  <a:pt x="12192" y="229352"/>
                </a:lnTo>
                <a:lnTo>
                  <a:pt x="9906" y="210302"/>
                </a:lnTo>
                <a:lnTo>
                  <a:pt x="9906" y="258091"/>
                </a:lnTo>
                <a:lnTo>
                  <a:pt x="30157" y="305640"/>
                </a:lnTo>
                <a:lnTo>
                  <a:pt x="76495" y="358504"/>
                </a:lnTo>
                <a:lnTo>
                  <a:pt x="135128" y="389932"/>
                </a:lnTo>
                <a:lnTo>
                  <a:pt x="199885" y="400390"/>
                </a:lnTo>
                <a:lnTo>
                  <a:pt x="232631" y="397901"/>
                </a:lnTo>
                <a:lnTo>
                  <a:pt x="294999" y="377774"/>
                </a:lnTo>
                <a:lnTo>
                  <a:pt x="348060" y="337838"/>
                </a:lnTo>
                <a:lnTo>
                  <a:pt x="385643" y="278557"/>
                </a:lnTo>
                <a:lnTo>
                  <a:pt x="392430" y="2560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480427" y="2330576"/>
            <a:ext cx="1524000" cy="0"/>
          </a:xfrm>
          <a:custGeom>
            <a:avLst/>
            <a:gdLst/>
            <a:ahLst/>
            <a:cxnLst/>
            <a:rect l="l" t="t" r="r" b="b"/>
            <a:pathLst>
              <a:path w="1524000">
                <a:moveTo>
                  <a:pt x="0" y="0"/>
                </a:moveTo>
                <a:lnTo>
                  <a:pt x="1524000" y="0"/>
                </a:lnTo>
              </a:path>
            </a:pathLst>
          </a:custGeom>
          <a:ln w="99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8966327" y="2330195"/>
            <a:ext cx="76200" cy="1143000"/>
          </a:xfrm>
          <a:custGeom>
            <a:avLst/>
            <a:gdLst/>
            <a:ahLst/>
            <a:cxnLst/>
            <a:rect l="l" t="t" r="r" b="b"/>
            <a:pathLst>
              <a:path w="76200" h="1143000">
                <a:moveTo>
                  <a:pt x="76200" y="1066800"/>
                </a:moveTo>
                <a:lnTo>
                  <a:pt x="0" y="1066800"/>
                </a:lnTo>
                <a:lnTo>
                  <a:pt x="33540" y="1133880"/>
                </a:lnTo>
                <a:lnTo>
                  <a:pt x="33540" y="1079754"/>
                </a:lnTo>
                <a:lnTo>
                  <a:pt x="43446" y="1079754"/>
                </a:lnTo>
                <a:lnTo>
                  <a:pt x="43446" y="1132306"/>
                </a:lnTo>
                <a:lnTo>
                  <a:pt x="76200" y="1066800"/>
                </a:lnTo>
                <a:close/>
              </a:path>
              <a:path w="76200" h="1143000">
                <a:moveTo>
                  <a:pt x="43446" y="1066800"/>
                </a:moveTo>
                <a:lnTo>
                  <a:pt x="43446" y="0"/>
                </a:lnTo>
                <a:lnTo>
                  <a:pt x="33540" y="0"/>
                </a:lnTo>
                <a:lnTo>
                  <a:pt x="33540" y="1066800"/>
                </a:lnTo>
                <a:lnTo>
                  <a:pt x="43446" y="1066800"/>
                </a:lnTo>
                <a:close/>
              </a:path>
              <a:path w="76200" h="1143000">
                <a:moveTo>
                  <a:pt x="43446" y="1132306"/>
                </a:moveTo>
                <a:lnTo>
                  <a:pt x="43446" y="1079754"/>
                </a:lnTo>
                <a:lnTo>
                  <a:pt x="33540" y="1079754"/>
                </a:lnTo>
                <a:lnTo>
                  <a:pt x="33540" y="1133880"/>
                </a:lnTo>
                <a:lnTo>
                  <a:pt x="38100" y="1143000"/>
                </a:lnTo>
                <a:lnTo>
                  <a:pt x="43446" y="11323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8242427" y="3663696"/>
            <a:ext cx="609600" cy="76200"/>
          </a:xfrm>
          <a:custGeom>
            <a:avLst/>
            <a:gdLst/>
            <a:ahLst/>
            <a:cxnLst/>
            <a:rect l="l" t="t" r="r" b="b"/>
            <a:pathLst>
              <a:path w="609600" h="76200">
                <a:moveTo>
                  <a:pt x="546353" y="43433"/>
                </a:moveTo>
                <a:lnTo>
                  <a:pt x="546353" y="33527"/>
                </a:lnTo>
                <a:lnTo>
                  <a:pt x="0" y="33527"/>
                </a:lnTo>
                <a:lnTo>
                  <a:pt x="0" y="43433"/>
                </a:lnTo>
                <a:lnTo>
                  <a:pt x="546353" y="43433"/>
                </a:lnTo>
                <a:close/>
              </a:path>
              <a:path w="609600" h="76200">
                <a:moveTo>
                  <a:pt x="609600" y="38100"/>
                </a:moveTo>
                <a:lnTo>
                  <a:pt x="533400" y="0"/>
                </a:lnTo>
                <a:lnTo>
                  <a:pt x="533400" y="33527"/>
                </a:lnTo>
                <a:lnTo>
                  <a:pt x="546353" y="33527"/>
                </a:lnTo>
                <a:lnTo>
                  <a:pt x="546353" y="69723"/>
                </a:lnTo>
                <a:lnTo>
                  <a:pt x="609600" y="38100"/>
                </a:lnTo>
                <a:close/>
              </a:path>
              <a:path w="609600" h="76200">
                <a:moveTo>
                  <a:pt x="546353" y="69723"/>
                </a:moveTo>
                <a:lnTo>
                  <a:pt x="546353" y="43433"/>
                </a:lnTo>
                <a:lnTo>
                  <a:pt x="533400" y="43433"/>
                </a:lnTo>
                <a:lnTo>
                  <a:pt x="533400" y="76200"/>
                </a:lnTo>
                <a:lnTo>
                  <a:pt x="546353" y="697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8623427" y="4997576"/>
            <a:ext cx="457200" cy="0"/>
          </a:xfrm>
          <a:custGeom>
            <a:avLst/>
            <a:gdLst/>
            <a:ahLst/>
            <a:cxnLst/>
            <a:rect l="l" t="t" r="r" b="b"/>
            <a:pathLst>
              <a:path w="457200">
                <a:moveTo>
                  <a:pt x="0" y="0"/>
                </a:moveTo>
                <a:lnTo>
                  <a:pt x="457200" y="0"/>
                </a:lnTo>
              </a:path>
            </a:pathLst>
          </a:custGeom>
          <a:ln w="990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9042527" y="3854196"/>
            <a:ext cx="76200" cy="1143000"/>
          </a:xfrm>
          <a:custGeom>
            <a:avLst/>
            <a:gdLst/>
            <a:ahLst/>
            <a:cxnLst/>
            <a:rect l="l" t="t" r="r" b="b"/>
            <a:pathLst>
              <a:path w="76200" h="1143000">
                <a:moveTo>
                  <a:pt x="76200" y="76200"/>
                </a:moveTo>
                <a:lnTo>
                  <a:pt x="38100" y="0"/>
                </a:lnTo>
                <a:lnTo>
                  <a:pt x="0" y="76200"/>
                </a:lnTo>
                <a:lnTo>
                  <a:pt x="33540" y="76200"/>
                </a:lnTo>
                <a:lnTo>
                  <a:pt x="33540" y="64008"/>
                </a:lnTo>
                <a:lnTo>
                  <a:pt x="43446" y="64008"/>
                </a:lnTo>
                <a:lnTo>
                  <a:pt x="43446" y="76200"/>
                </a:lnTo>
                <a:lnTo>
                  <a:pt x="76200" y="76200"/>
                </a:lnTo>
                <a:close/>
              </a:path>
              <a:path w="76200" h="1143000">
                <a:moveTo>
                  <a:pt x="43446" y="76200"/>
                </a:moveTo>
                <a:lnTo>
                  <a:pt x="43446" y="64008"/>
                </a:lnTo>
                <a:lnTo>
                  <a:pt x="33540" y="64008"/>
                </a:lnTo>
                <a:lnTo>
                  <a:pt x="33540" y="76200"/>
                </a:lnTo>
                <a:lnTo>
                  <a:pt x="43446" y="76200"/>
                </a:lnTo>
                <a:close/>
              </a:path>
              <a:path w="76200" h="1143000">
                <a:moveTo>
                  <a:pt x="43446" y="1143000"/>
                </a:moveTo>
                <a:lnTo>
                  <a:pt x="43446" y="76200"/>
                </a:lnTo>
                <a:lnTo>
                  <a:pt x="33540" y="76200"/>
                </a:lnTo>
                <a:lnTo>
                  <a:pt x="33540" y="1143000"/>
                </a:lnTo>
                <a:lnTo>
                  <a:pt x="43446" y="11430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9233027" y="3663696"/>
            <a:ext cx="685800" cy="76200"/>
          </a:xfrm>
          <a:custGeom>
            <a:avLst/>
            <a:gdLst/>
            <a:ahLst/>
            <a:cxnLst/>
            <a:rect l="l" t="t" r="r" b="b"/>
            <a:pathLst>
              <a:path w="685800" h="76200">
                <a:moveTo>
                  <a:pt x="622553" y="43433"/>
                </a:moveTo>
                <a:lnTo>
                  <a:pt x="622553" y="33527"/>
                </a:lnTo>
                <a:lnTo>
                  <a:pt x="0" y="33527"/>
                </a:lnTo>
                <a:lnTo>
                  <a:pt x="0" y="43433"/>
                </a:lnTo>
                <a:lnTo>
                  <a:pt x="622553" y="43433"/>
                </a:lnTo>
                <a:close/>
              </a:path>
              <a:path w="685800" h="76200">
                <a:moveTo>
                  <a:pt x="685800" y="38100"/>
                </a:moveTo>
                <a:lnTo>
                  <a:pt x="609600" y="0"/>
                </a:lnTo>
                <a:lnTo>
                  <a:pt x="609600" y="33527"/>
                </a:lnTo>
                <a:lnTo>
                  <a:pt x="622553" y="33527"/>
                </a:lnTo>
                <a:lnTo>
                  <a:pt x="622553" y="69723"/>
                </a:lnTo>
                <a:lnTo>
                  <a:pt x="685800" y="38100"/>
                </a:lnTo>
                <a:close/>
              </a:path>
              <a:path w="685800" h="76200">
                <a:moveTo>
                  <a:pt x="622553" y="69723"/>
                </a:moveTo>
                <a:lnTo>
                  <a:pt x="622553" y="43433"/>
                </a:lnTo>
                <a:lnTo>
                  <a:pt x="609600" y="43433"/>
                </a:lnTo>
                <a:lnTo>
                  <a:pt x="609600" y="76200"/>
                </a:lnTo>
                <a:lnTo>
                  <a:pt x="622553" y="697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9359017" y="3133598"/>
            <a:ext cx="279400" cy="925830"/>
          </a:xfrm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12700" marR="5080" algn="just">
              <a:lnSpc>
                <a:spcPct val="97700"/>
              </a:lnSpc>
              <a:spcBef>
                <a:spcPts val="150"/>
              </a:spcBef>
            </a:pPr>
            <a:r>
              <a:rPr sz="2000" b="1" spc="-10" dirty="0">
                <a:solidFill>
                  <a:srgbClr val="0000FF"/>
                </a:solidFill>
                <a:latin typeface="楷体"/>
                <a:cs typeface="楷体"/>
              </a:rPr>
              <a:t>输 出 流</a:t>
            </a:r>
            <a:endParaRPr sz="2000">
              <a:latin typeface="楷体"/>
              <a:cs typeface="楷体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8471420" y="5149596"/>
            <a:ext cx="0" cy="609600"/>
          </a:xfrm>
          <a:custGeom>
            <a:avLst/>
            <a:gdLst/>
            <a:ahLst/>
            <a:cxnLst/>
            <a:rect l="l" t="t" r="r" b="b"/>
            <a:pathLst>
              <a:path h="609600">
                <a:moveTo>
                  <a:pt x="0" y="0"/>
                </a:moveTo>
                <a:lnTo>
                  <a:pt x="0" y="609600"/>
                </a:lnTo>
              </a:path>
            </a:pathLst>
          </a:custGeom>
          <a:ln w="99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432439" y="5721096"/>
            <a:ext cx="4038600" cy="76200"/>
          </a:xfrm>
          <a:custGeom>
            <a:avLst/>
            <a:gdLst/>
            <a:ahLst/>
            <a:cxnLst/>
            <a:rect l="l" t="t" r="r" b="b"/>
            <a:pathLst>
              <a:path w="4038600" h="76200">
                <a:moveTo>
                  <a:pt x="76200" y="33528"/>
                </a:moveTo>
                <a:lnTo>
                  <a:pt x="76200" y="0"/>
                </a:lnTo>
                <a:lnTo>
                  <a:pt x="0" y="38100"/>
                </a:lnTo>
                <a:lnTo>
                  <a:pt x="63995" y="70097"/>
                </a:lnTo>
                <a:lnTo>
                  <a:pt x="63995" y="33528"/>
                </a:lnTo>
                <a:lnTo>
                  <a:pt x="76200" y="33528"/>
                </a:lnTo>
                <a:close/>
              </a:path>
              <a:path w="4038600" h="76200">
                <a:moveTo>
                  <a:pt x="4038587" y="43433"/>
                </a:moveTo>
                <a:lnTo>
                  <a:pt x="4038587" y="33528"/>
                </a:lnTo>
                <a:lnTo>
                  <a:pt x="63995" y="33528"/>
                </a:lnTo>
                <a:lnTo>
                  <a:pt x="63995" y="43433"/>
                </a:lnTo>
                <a:lnTo>
                  <a:pt x="4038587" y="43433"/>
                </a:lnTo>
                <a:close/>
              </a:path>
              <a:path w="4038600" h="76200">
                <a:moveTo>
                  <a:pt x="76200" y="76200"/>
                </a:moveTo>
                <a:lnTo>
                  <a:pt x="76200" y="43433"/>
                </a:lnTo>
                <a:lnTo>
                  <a:pt x="63995" y="43433"/>
                </a:lnTo>
                <a:lnTo>
                  <a:pt x="63995" y="70097"/>
                </a:lnTo>
                <a:lnTo>
                  <a:pt x="7620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8242820" y="5149596"/>
            <a:ext cx="0" cy="533400"/>
          </a:xfrm>
          <a:custGeom>
            <a:avLst/>
            <a:gdLst/>
            <a:ahLst/>
            <a:cxnLst/>
            <a:rect l="l" t="t" r="r" b="b"/>
            <a:pathLst>
              <a:path h="533400">
                <a:moveTo>
                  <a:pt x="0" y="0"/>
                </a:moveTo>
                <a:lnTo>
                  <a:pt x="0" y="533400"/>
                </a:lnTo>
              </a:path>
            </a:pathLst>
          </a:custGeom>
          <a:ln w="99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508639" y="5644896"/>
            <a:ext cx="3733800" cy="76200"/>
          </a:xfrm>
          <a:custGeom>
            <a:avLst/>
            <a:gdLst/>
            <a:ahLst/>
            <a:cxnLst/>
            <a:rect l="l" t="t" r="r" b="b"/>
            <a:pathLst>
              <a:path w="3733800" h="76200">
                <a:moveTo>
                  <a:pt x="76200" y="33528"/>
                </a:moveTo>
                <a:lnTo>
                  <a:pt x="76200" y="0"/>
                </a:lnTo>
                <a:lnTo>
                  <a:pt x="0" y="38100"/>
                </a:lnTo>
                <a:lnTo>
                  <a:pt x="63995" y="70097"/>
                </a:lnTo>
                <a:lnTo>
                  <a:pt x="63995" y="33528"/>
                </a:lnTo>
                <a:lnTo>
                  <a:pt x="76200" y="33528"/>
                </a:lnTo>
                <a:close/>
              </a:path>
              <a:path w="3733800" h="76200">
                <a:moveTo>
                  <a:pt x="3733787" y="43433"/>
                </a:moveTo>
                <a:lnTo>
                  <a:pt x="3733787" y="33528"/>
                </a:lnTo>
                <a:lnTo>
                  <a:pt x="63995" y="33528"/>
                </a:lnTo>
                <a:lnTo>
                  <a:pt x="63995" y="43433"/>
                </a:lnTo>
                <a:lnTo>
                  <a:pt x="3733787" y="43433"/>
                </a:lnTo>
                <a:close/>
              </a:path>
              <a:path w="3733800" h="76200">
                <a:moveTo>
                  <a:pt x="76200" y="76200"/>
                </a:moveTo>
                <a:lnTo>
                  <a:pt x="76200" y="43433"/>
                </a:lnTo>
                <a:lnTo>
                  <a:pt x="63995" y="43433"/>
                </a:lnTo>
                <a:lnTo>
                  <a:pt x="63995" y="70097"/>
                </a:lnTo>
                <a:lnTo>
                  <a:pt x="7620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7404620" y="5149596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9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4508639" y="5568696"/>
            <a:ext cx="2895600" cy="76200"/>
          </a:xfrm>
          <a:custGeom>
            <a:avLst/>
            <a:gdLst/>
            <a:ahLst/>
            <a:cxnLst/>
            <a:rect l="l" t="t" r="r" b="b"/>
            <a:pathLst>
              <a:path w="2895600" h="76200">
                <a:moveTo>
                  <a:pt x="76200" y="33528"/>
                </a:moveTo>
                <a:lnTo>
                  <a:pt x="76200" y="0"/>
                </a:lnTo>
                <a:lnTo>
                  <a:pt x="0" y="38100"/>
                </a:lnTo>
                <a:lnTo>
                  <a:pt x="63995" y="70097"/>
                </a:lnTo>
                <a:lnTo>
                  <a:pt x="63995" y="33528"/>
                </a:lnTo>
                <a:lnTo>
                  <a:pt x="76200" y="33528"/>
                </a:lnTo>
                <a:close/>
              </a:path>
              <a:path w="2895600" h="76200">
                <a:moveTo>
                  <a:pt x="2895587" y="43433"/>
                </a:moveTo>
                <a:lnTo>
                  <a:pt x="2895587" y="33528"/>
                </a:lnTo>
                <a:lnTo>
                  <a:pt x="63995" y="33528"/>
                </a:lnTo>
                <a:lnTo>
                  <a:pt x="63995" y="43433"/>
                </a:lnTo>
                <a:lnTo>
                  <a:pt x="2895587" y="43433"/>
                </a:lnTo>
                <a:close/>
              </a:path>
              <a:path w="2895600" h="76200">
                <a:moveTo>
                  <a:pt x="76200" y="76200"/>
                </a:moveTo>
                <a:lnTo>
                  <a:pt x="76200" y="43433"/>
                </a:lnTo>
                <a:lnTo>
                  <a:pt x="63995" y="43433"/>
                </a:lnTo>
                <a:lnTo>
                  <a:pt x="63995" y="70097"/>
                </a:lnTo>
                <a:lnTo>
                  <a:pt x="7620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7099820" y="5149596"/>
            <a:ext cx="0" cy="381000"/>
          </a:xfrm>
          <a:custGeom>
            <a:avLst/>
            <a:gdLst/>
            <a:ahLst/>
            <a:cxnLst/>
            <a:rect l="l" t="t" r="r" b="b"/>
            <a:pathLst>
              <a:path h="381000">
                <a:moveTo>
                  <a:pt x="0" y="0"/>
                </a:moveTo>
                <a:lnTo>
                  <a:pt x="0" y="381000"/>
                </a:lnTo>
              </a:path>
            </a:pathLst>
          </a:custGeom>
          <a:ln w="990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4508639" y="5492496"/>
            <a:ext cx="2590800" cy="76200"/>
          </a:xfrm>
          <a:custGeom>
            <a:avLst/>
            <a:gdLst/>
            <a:ahLst/>
            <a:cxnLst/>
            <a:rect l="l" t="t" r="r" b="b"/>
            <a:pathLst>
              <a:path w="2590800" h="76200">
                <a:moveTo>
                  <a:pt x="76200" y="33528"/>
                </a:moveTo>
                <a:lnTo>
                  <a:pt x="76200" y="0"/>
                </a:lnTo>
                <a:lnTo>
                  <a:pt x="0" y="38100"/>
                </a:lnTo>
                <a:lnTo>
                  <a:pt x="63995" y="70097"/>
                </a:lnTo>
                <a:lnTo>
                  <a:pt x="63995" y="33528"/>
                </a:lnTo>
                <a:lnTo>
                  <a:pt x="76200" y="33528"/>
                </a:lnTo>
                <a:close/>
              </a:path>
              <a:path w="2590800" h="76200">
                <a:moveTo>
                  <a:pt x="2590787" y="43433"/>
                </a:moveTo>
                <a:lnTo>
                  <a:pt x="2590787" y="33528"/>
                </a:lnTo>
                <a:lnTo>
                  <a:pt x="63995" y="33528"/>
                </a:lnTo>
                <a:lnTo>
                  <a:pt x="63995" y="43433"/>
                </a:lnTo>
                <a:lnTo>
                  <a:pt x="2590787" y="43433"/>
                </a:lnTo>
                <a:close/>
              </a:path>
              <a:path w="2590800" h="76200">
                <a:moveTo>
                  <a:pt x="76200" y="76200"/>
                </a:moveTo>
                <a:lnTo>
                  <a:pt x="76200" y="43433"/>
                </a:lnTo>
                <a:lnTo>
                  <a:pt x="63995" y="43433"/>
                </a:lnTo>
                <a:lnTo>
                  <a:pt x="63995" y="70097"/>
                </a:lnTo>
                <a:lnTo>
                  <a:pt x="7620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384439" y="5607176"/>
            <a:ext cx="2819400" cy="0"/>
          </a:xfrm>
          <a:custGeom>
            <a:avLst/>
            <a:gdLst/>
            <a:ahLst/>
            <a:cxnLst/>
            <a:rect l="l" t="t" r="r" b="b"/>
            <a:pathLst>
              <a:path w="2819400">
                <a:moveTo>
                  <a:pt x="0" y="0"/>
                </a:moveTo>
                <a:lnTo>
                  <a:pt x="2819399" y="0"/>
                </a:lnTo>
              </a:path>
            </a:pathLst>
          </a:custGeom>
          <a:ln w="990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384820" y="5073396"/>
            <a:ext cx="0" cy="533400"/>
          </a:xfrm>
          <a:custGeom>
            <a:avLst/>
            <a:gdLst/>
            <a:ahLst/>
            <a:cxnLst/>
            <a:rect l="l" t="t" r="r" b="b"/>
            <a:pathLst>
              <a:path h="533400">
                <a:moveTo>
                  <a:pt x="0" y="0"/>
                </a:moveTo>
                <a:lnTo>
                  <a:pt x="0" y="533400"/>
                </a:lnTo>
              </a:path>
            </a:pathLst>
          </a:custGeom>
          <a:ln w="99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384439" y="5035296"/>
            <a:ext cx="228600" cy="762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4508639" y="4349496"/>
            <a:ext cx="3581400" cy="76200"/>
          </a:xfrm>
          <a:custGeom>
            <a:avLst/>
            <a:gdLst/>
            <a:ahLst/>
            <a:cxnLst/>
            <a:rect l="l" t="t" r="r" b="b"/>
            <a:pathLst>
              <a:path w="3581400" h="76200">
                <a:moveTo>
                  <a:pt x="76200" y="33528"/>
                </a:moveTo>
                <a:lnTo>
                  <a:pt x="76200" y="0"/>
                </a:lnTo>
                <a:lnTo>
                  <a:pt x="0" y="38100"/>
                </a:lnTo>
                <a:lnTo>
                  <a:pt x="63995" y="70097"/>
                </a:lnTo>
                <a:lnTo>
                  <a:pt x="63995" y="33528"/>
                </a:lnTo>
                <a:lnTo>
                  <a:pt x="76200" y="33528"/>
                </a:lnTo>
                <a:close/>
              </a:path>
              <a:path w="3581400" h="76200">
                <a:moveTo>
                  <a:pt x="3581387" y="43433"/>
                </a:moveTo>
                <a:lnTo>
                  <a:pt x="3581387" y="33528"/>
                </a:lnTo>
                <a:lnTo>
                  <a:pt x="63995" y="33528"/>
                </a:lnTo>
                <a:lnTo>
                  <a:pt x="63995" y="43433"/>
                </a:lnTo>
                <a:lnTo>
                  <a:pt x="3581387" y="43433"/>
                </a:lnTo>
                <a:close/>
              </a:path>
              <a:path w="3581400" h="76200">
                <a:moveTo>
                  <a:pt x="76200" y="76200"/>
                </a:moveTo>
                <a:lnTo>
                  <a:pt x="76200" y="43433"/>
                </a:lnTo>
                <a:lnTo>
                  <a:pt x="63995" y="43433"/>
                </a:lnTo>
                <a:lnTo>
                  <a:pt x="63995" y="70097"/>
                </a:lnTo>
                <a:lnTo>
                  <a:pt x="7620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8090420" y="3854196"/>
            <a:ext cx="0" cy="533400"/>
          </a:xfrm>
          <a:custGeom>
            <a:avLst/>
            <a:gdLst/>
            <a:ahLst/>
            <a:cxnLst/>
            <a:rect l="l" t="t" r="r" b="b"/>
            <a:pathLst>
              <a:path h="533400">
                <a:moveTo>
                  <a:pt x="0" y="0"/>
                </a:moveTo>
                <a:lnTo>
                  <a:pt x="0" y="533400"/>
                </a:lnTo>
              </a:path>
            </a:pathLst>
          </a:custGeom>
          <a:ln w="99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7861820" y="3854196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9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4508639" y="4273296"/>
            <a:ext cx="3352800" cy="76200"/>
          </a:xfrm>
          <a:custGeom>
            <a:avLst/>
            <a:gdLst/>
            <a:ahLst/>
            <a:cxnLst/>
            <a:rect l="l" t="t" r="r" b="b"/>
            <a:pathLst>
              <a:path w="3352800" h="76200">
                <a:moveTo>
                  <a:pt x="76200" y="33528"/>
                </a:moveTo>
                <a:lnTo>
                  <a:pt x="76200" y="0"/>
                </a:lnTo>
                <a:lnTo>
                  <a:pt x="0" y="38100"/>
                </a:lnTo>
                <a:lnTo>
                  <a:pt x="63995" y="70097"/>
                </a:lnTo>
                <a:lnTo>
                  <a:pt x="63995" y="33528"/>
                </a:lnTo>
                <a:lnTo>
                  <a:pt x="76200" y="33528"/>
                </a:lnTo>
                <a:close/>
              </a:path>
              <a:path w="3352800" h="76200">
                <a:moveTo>
                  <a:pt x="3352787" y="43433"/>
                </a:moveTo>
                <a:lnTo>
                  <a:pt x="3352787" y="33528"/>
                </a:lnTo>
                <a:lnTo>
                  <a:pt x="63995" y="33528"/>
                </a:lnTo>
                <a:lnTo>
                  <a:pt x="63995" y="43433"/>
                </a:lnTo>
                <a:lnTo>
                  <a:pt x="3352787" y="43433"/>
                </a:lnTo>
                <a:close/>
              </a:path>
              <a:path w="3352800" h="76200">
                <a:moveTo>
                  <a:pt x="76200" y="76200"/>
                </a:moveTo>
                <a:lnTo>
                  <a:pt x="76200" y="43433"/>
                </a:lnTo>
                <a:lnTo>
                  <a:pt x="63995" y="43433"/>
                </a:lnTo>
                <a:lnTo>
                  <a:pt x="63995" y="70097"/>
                </a:lnTo>
                <a:lnTo>
                  <a:pt x="7620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6642620" y="3854196"/>
            <a:ext cx="0" cy="381000"/>
          </a:xfrm>
          <a:custGeom>
            <a:avLst/>
            <a:gdLst/>
            <a:ahLst/>
            <a:cxnLst/>
            <a:rect l="l" t="t" r="r" b="b"/>
            <a:pathLst>
              <a:path h="381000">
                <a:moveTo>
                  <a:pt x="0" y="0"/>
                </a:moveTo>
                <a:lnTo>
                  <a:pt x="0" y="381000"/>
                </a:lnTo>
              </a:path>
            </a:pathLst>
          </a:custGeom>
          <a:ln w="990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4508639" y="4197096"/>
            <a:ext cx="2133600" cy="76200"/>
          </a:xfrm>
          <a:custGeom>
            <a:avLst/>
            <a:gdLst/>
            <a:ahLst/>
            <a:cxnLst/>
            <a:rect l="l" t="t" r="r" b="b"/>
            <a:pathLst>
              <a:path w="2133600" h="76200">
                <a:moveTo>
                  <a:pt x="76200" y="33528"/>
                </a:moveTo>
                <a:lnTo>
                  <a:pt x="76200" y="0"/>
                </a:lnTo>
                <a:lnTo>
                  <a:pt x="0" y="38100"/>
                </a:lnTo>
                <a:lnTo>
                  <a:pt x="63995" y="70097"/>
                </a:lnTo>
                <a:lnTo>
                  <a:pt x="63995" y="33528"/>
                </a:lnTo>
                <a:lnTo>
                  <a:pt x="76200" y="33528"/>
                </a:lnTo>
                <a:close/>
              </a:path>
              <a:path w="2133600" h="76200">
                <a:moveTo>
                  <a:pt x="2133587" y="43433"/>
                </a:moveTo>
                <a:lnTo>
                  <a:pt x="2133587" y="33528"/>
                </a:lnTo>
                <a:lnTo>
                  <a:pt x="63995" y="33528"/>
                </a:lnTo>
                <a:lnTo>
                  <a:pt x="63995" y="43433"/>
                </a:lnTo>
                <a:lnTo>
                  <a:pt x="2133587" y="43433"/>
                </a:lnTo>
                <a:close/>
              </a:path>
              <a:path w="2133600" h="76200">
                <a:moveTo>
                  <a:pt x="76200" y="76200"/>
                </a:moveTo>
                <a:lnTo>
                  <a:pt x="76200" y="43433"/>
                </a:lnTo>
                <a:lnTo>
                  <a:pt x="63995" y="43433"/>
                </a:lnTo>
                <a:lnTo>
                  <a:pt x="63995" y="70097"/>
                </a:lnTo>
                <a:lnTo>
                  <a:pt x="7620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5423420" y="3854196"/>
            <a:ext cx="0" cy="304800"/>
          </a:xfrm>
          <a:custGeom>
            <a:avLst/>
            <a:gdLst/>
            <a:ahLst/>
            <a:cxnLst/>
            <a:rect l="l" t="t" r="r" b="b"/>
            <a:pathLst>
              <a:path h="304800">
                <a:moveTo>
                  <a:pt x="0" y="0"/>
                </a:moveTo>
                <a:lnTo>
                  <a:pt x="0" y="304800"/>
                </a:lnTo>
              </a:path>
            </a:pathLst>
          </a:custGeom>
          <a:ln w="99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4432439" y="4120896"/>
            <a:ext cx="990600" cy="76200"/>
          </a:xfrm>
          <a:custGeom>
            <a:avLst/>
            <a:gdLst/>
            <a:ahLst/>
            <a:cxnLst/>
            <a:rect l="l" t="t" r="r" b="b"/>
            <a:pathLst>
              <a:path w="990600" h="76200">
                <a:moveTo>
                  <a:pt x="76200" y="33527"/>
                </a:moveTo>
                <a:lnTo>
                  <a:pt x="76200" y="0"/>
                </a:lnTo>
                <a:lnTo>
                  <a:pt x="0" y="38100"/>
                </a:lnTo>
                <a:lnTo>
                  <a:pt x="64008" y="70103"/>
                </a:lnTo>
                <a:lnTo>
                  <a:pt x="64008" y="33527"/>
                </a:lnTo>
                <a:lnTo>
                  <a:pt x="76200" y="33527"/>
                </a:lnTo>
                <a:close/>
              </a:path>
              <a:path w="990600" h="76200">
                <a:moveTo>
                  <a:pt x="990600" y="43433"/>
                </a:moveTo>
                <a:lnTo>
                  <a:pt x="990600" y="33527"/>
                </a:lnTo>
                <a:lnTo>
                  <a:pt x="64008" y="33527"/>
                </a:lnTo>
                <a:lnTo>
                  <a:pt x="64008" y="43433"/>
                </a:lnTo>
                <a:lnTo>
                  <a:pt x="990600" y="43433"/>
                </a:lnTo>
                <a:close/>
              </a:path>
              <a:path w="990600" h="76200">
                <a:moveTo>
                  <a:pt x="76200" y="76200"/>
                </a:moveTo>
                <a:lnTo>
                  <a:pt x="76200" y="43433"/>
                </a:lnTo>
                <a:lnTo>
                  <a:pt x="64008" y="43433"/>
                </a:lnTo>
                <a:lnTo>
                  <a:pt x="64008" y="70103"/>
                </a:lnTo>
                <a:lnTo>
                  <a:pt x="7620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308239" y="4311776"/>
            <a:ext cx="2895600" cy="0"/>
          </a:xfrm>
          <a:custGeom>
            <a:avLst/>
            <a:gdLst/>
            <a:ahLst/>
            <a:cxnLst/>
            <a:rect l="l" t="t" r="r" b="b"/>
            <a:pathLst>
              <a:path w="2895600">
                <a:moveTo>
                  <a:pt x="0" y="0"/>
                </a:moveTo>
                <a:lnTo>
                  <a:pt x="2895599" y="0"/>
                </a:lnTo>
              </a:path>
            </a:pathLst>
          </a:custGeom>
          <a:ln w="990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308620" y="3777996"/>
            <a:ext cx="0" cy="533400"/>
          </a:xfrm>
          <a:custGeom>
            <a:avLst/>
            <a:gdLst/>
            <a:ahLst/>
            <a:cxnLst/>
            <a:rect l="l" t="t" r="r" b="b"/>
            <a:pathLst>
              <a:path h="533400">
                <a:moveTo>
                  <a:pt x="0" y="0"/>
                </a:moveTo>
                <a:lnTo>
                  <a:pt x="0" y="533400"/>
                </a:lnTo>
              </a:path>
            </a:pathLst>
          </a:custGeom>
          <a:ln w="99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1308239" y="3739896"/>
            <a:ext cx="304800" cy="76200"/>
          </a:xfrm>
          <a:custGeom>
            <a:avLst/>
            <a:gdLst/>
            <a:ahLst/>
            <a:cxnLst/>
            <a:rect l="l" t="t" r="r" b="b"/>
            <a:pathLst>
              <a:path w="304800" h="76200">
                <a:moveTo>
                  <a:pt x="241553" y="43433"/>
                </a:moveTo>
                <a:lnTo>
                  <a:pt x="241553" y="33527"/>
                </a:lnTo>
                <a:lnTo>
                  <a:pt x="0" y="33527"/>
                </a:lnTo>
                <a:lnTo>
                  <a:pt x="0" y="43433"/>
                </a:lnTo>
                <a:lnTo>
                  <a:pt x="241553" y="43433"/>
                </a:lnTo>
                <a:close/>
              </a:path>
              <a:path w="304800" h="76200">
                <a:moveTo>
                  <a:pt x="304800" y="38100"/>
                </a:moveTo>
                <a:lnTo>
                  <a:pt x="228600" y="0"/>
                </a:lnTo>
                <a:lnTo>
                  <a:pt x="228600" y="33527"/>
                </a:lnTo>
                <a:lnTo>
                  <a:pt x="241553" y="33527"/>
                </a:lnTo>
                <a:lnTo>
                  <a:pt x="241553" y="69723"/>
                </a:lnTo>
                <a:lnTo>
                  <a:pt x="304800" y="38100"/>
                </a:lnTo>
                <a:close/>
              </a:path>
              <a:path w="304800" h="76200">
                <a:moveTo>
                  <a:pt x="241553" y="69723"/>
                </a:moveTo>
                <a:lnTo>
                  <a:pt x="241553" y="43433"/>
                </a:lnTo>
                <a:lnTo>
                  <a:pt x="228600" y="43433"/>
                </a:lnTo>
                <a:lnTo>
                  <a:pt x="228600" y="76200"/>
                </a:lnTo>
                <a:lnTo>
                  <a:pt x="241553" y="697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7404620" y="2482595"/>
            <a:ext cx="0" cy="609600"/>
          </a:xfrm>
          <a:custGeom>
            <a:avLst/>
            <a:gdLst/>
            <a:ahLst/>
            <a:cxnLst/>
            <a:rect l="l" t="t" r="r" b="b"/>
            <a:pathLst>
              <a:path h="609600">
                <a:moveTo>
                  <a:pt x="0" y="0"/>
                </a:moveTo>
                <a:lnTo>
                  <a:pt x="0" y="609600"/>
                </a:lnTo>
              </a:path>
            </a:pathLst>
          </a:custGeom>
          <a:ln w="99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4356239" y="3054095"/>
            <a:ext cx="3048000" cy="76200"/>
          </a:xfrm>
          <a:custGeom>
            <a:avLst/>
            <a:gdLst/>
            <a:ahLst/>
            <a:cxnLst/>
            <a:rect l="l" t="t" r="r" b="b"/>
            <a:pathLst>
              <a:path w="3048000" h="76200">
                <a:moveTo>
                  <a:pt x="76200" y="33528"/>
                </a:moveTo>
                <a:lnTo>
                  <a:pt x="76200" y="0"/>
                </a:lnTo>
                <a:lnTo>
                  <a:pt x="0" y="38100"/>
                </a:lnTo>
                <a:lnTo>
                  <a:pt x="63995" y="70097"/>
                </a:lnTo>
                <a:lnTo>
                  <a:pt x="63995" y="33528"/>
                </a:lnTo>
                <a:lnTo>
                  <a:pt x="76200" y="33528"/>
                </a:lnTo>
                <a:close/>
              </a:path>
              <a:path w="3048000" h="76200">
                <a:moveTo>
                  <a:pt x="3047987" y="43434"/>
                </a:moveTo>
                <a:lnTo>
                  <a:pt x="3047987" y="33528"/>
                </a:lnTo>
                <a:lnTo>
                  <a:pt x="63995" y="33528"/>
                </a:lnTo>
                <a:lnTo>
                  <a:pt x="63995" y="43434"/>
                </a:lnTo>
                <a:lnTo>
                  <a:pt x="3047987" y="43434"/>
                </a:lnTo>
                <a:close/>
              </a:path>
              <a:path w="3048000" h="76200">
                <a:moveTo>
                  <a:pt x="76200" y="76200"/>
                </a:moveTo>
                <a:lnTo>
                  <a:pt x="76200" y="43434"/>
                </a:lnTo>
                <a:lnTo>
                  <a:pt x="63995" y="43434"/>
                </a:lnTo>
                <a:lnTo>
                  <a:pt x="63995" y="70097"/>
                </a:lnTo>
                <a:lnTo>
                  <a:pt x="7620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7023620" y="2482595"/>
            <a:ext cx="0" cy="533400"/>
          </a:xfrm>
          <a:custGeom>
            <a:avLst/>
            <a:gdLst/>
            <a:ahLst/>
            <a:cxnLst/>
            <a:rect l="l" t="t" r="r" b="b"/>
            <a:pathLst>
              <a:path h="533400">
                <a:moveTo>
                  <a:pt x="0" y="0"/>
                </a:moveTo>
                <a:lnTo>
                  <a:pt x="0" y="533400"/>
                </a:lnTo>
              </a:path>
            </a:pathLst>
          </a:custGeom>
          <a:ln w="990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4508639" y="2977895"/>
            <a:ext cx="2514600" cy="76200"/>
          </a:xfrm>
          <a:custGeom>
            <a:avLst/>
            <a:gdLst/>
            <a:ahLst/>
            <a:cxnLst/>
            <a:rect l="l" t="t" r="r" b="b"/>
            <a:pathLst>
              <a:path w="2514600" h="76200">
                <a:moveTo>
                  <a:pt x="76200" y="33528"/>
                </a:moveTo>
                <a:lnTo>
                  <a:pt x="76200" y="0"/>
                </a:lnTo>
                <a:lnTo>
                  <a:pt x="0" y="38100"/>
                </a:lnTo>
                <a:lnTo>
                  <a:pt x="63995" y="70097"/>
                </a:lnTo>
                <a:lnTo>
                  <a:pt x="63995" y="33528"/>
                </a:lnTo>
                <a:lnTo>
                  <a:pt x="76200" y="33528"/>
                </a:lnTo>
                <a:close/>
              </a:path>
              <a:path w="2514600" h="76200">
                <a:moveTo>
                  <a:pt x="2514587" y="43434"/>
                </a:moveTo>
                <a:lnTo>
                  <a:pt x="2514587" y="33528"/>
                </a:lnTo>
                <a:lnTo>
                  <a:pt x="63995" y="33528"/>
                </a:lnTo>
                <a:lnTo>
                  <a:pt x="63995" y="43434"/>
                </a:lnTo>
                <a:lnTo>
                  <a:pt x="2514587" y="43434"/>
                </a:lnTo>
                <a:close/>
              </a:path>
              <a:path w="2514600" h="76200">
                <a:moveTo>
                  <a:pt x="76200" y="76200"/>
                </a:moveTo>
                <a:lnTo>
                  <a:pt x="76200" y="43434"/>
                </a:lnTo>
                <a:lnTo>
                  <a:pt x="63995" y="43434"/>
                </a:lnTo>
                <a:lnTo>
                  <a:pt x="63995" y="70097"/>
                </a:lnTo>
                <a:lnTo>
                  <a:pt x="7620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6795020" y="2482595"/>
            <a:ext cx="0" cy="381000"/>
          </a:xfrm>
          <a:custGeom>
            <a:avLst/>
            <a:gdLst/>
            <a:ahLst/>
            <a:cxnLst/>
            <a:rect l="l" t="t" r="r" b="b"/>
            <a:pathLst>
              <a:path h="381000">
                <a:moveTo>
                  <a:pt x="0" y="0"/>
                </a:moveTo>
                <a:lnTo>
                  <a:pt x="0" y="381000"/>
                </a:lnTo>
              </a:path>
            </a:pathLst>
          </a:custGeom>
          <a:ln w="990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4508639" y="2825495"/>
            <a:ext cx="2286000" cy="76200"/>
          </a:xfrm>
          <a:custGeom>
            <a:avLst/>
            <a:gdLst/>
            <a:ahLst/>
            <a:cxnLst/>
            <a:rect l="l" t="t" r="r" b="b"/>
            <a:pathLst>
              <a:path w="2286000" h="76200">
                <a:moveTo>
                  <a:pt x="76200" y="33528"/>
                </a:moveTo>
                <a:lnTo>
                  <a:pt x="76200" y="0"/>
                </a:lnTo>
                <a:lnTo>
                  <a:pt x="0" y="38100"/>
                </a:lnTo>
                <a:lnTo>
                  <a:pt x="63995" y="70097"/>
                </a:lnTo>
                <a:lnTo>
                  <a:pt x="63995" y="33528"/>
                </a:lnTo>
                <a:lnTo>
                  <a:pt x="76200" y="33528"/>
                </a:lnTo>
                <a:close/>
              </a:path>
              <a:path w="2286000" h="76200">
                <a:moveTo>
                  <a:pt x="2285987" y="43434"/>
                </a:moveTo>
                <a:lnTo>
                  <a:pt x="2285987" y="33528"/>
                </a:lnTo>
                <a:lnTo>
                  <a:pt x="63995" y="33528"/>
                </a:lnTo>
                <a:lnTo>
                  <a:pt x="63995" y="43434"/>
                </a:lnTo>
                <a:lnTo>
                  <a:pt x="2285987" y="43434"/>
                </a:lnTo>
                <a:close/>
              </a:path>
              <a:path w="2286000" h="76200">
                <a:moveTo>
                  <a:pt x="76200" y="76200"/>
                </a:moveTo>
                <a:lnTo>
                  <a:pt x="76200" y="43434"/>
                </a:lnTo>
                <a:lnTo>
                  <a:pt x="63995" y="43434"/>
                </a:lnTo>
                <a:lnTo>
                  <a:pt x="63995" y="70097"/>
                </a:lnTo>
                <a:lnTo>
                  <a:pt x="7620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5804420" y="2482595"/>
            <a:ext cx="0" cy="304800"/>
          </a:xfrm>
          <a:custGeom>
            <a:avLst/>
            <a:gdLst/>
            <a:ahLst/>
            <a:cxnLst/>
            <a:rect l="l" t="t" r="r" b="b"/>
            <a:pathLst>
              <a:path h="304800">
                <a:moveTo>
                  <a:pt x="0" y="0"/>
                </a:moveTo>
                <a:lnTo>
                  <a:pt x="0" y="304800"/>
                </a:lnTo>
              </a:path>
            </a:pathLst>
          </a:custGeom>
          <a:ln w="99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4356239" y="2749295"/>
            <a:ext cx="1447800" cy="76200"/>
          </a:xfrm>
          <a:custGeom>
            <a:avLst/>
            <a:gdLst/>
            <a:ahLst/>
            <a:cxnLst/>
            <a:rect l="l" t="t" r="r" b="b"/>
            <a:pathLst>
              <a:path w="1447800" h="76200">
                <a:moveTo>
                  <a:pt x="76200" y="33528"/>
                </a:moveTo>
                <a:lnTo>
                  <a:pt x="76200" y="0"/>
                </a:lnTo>
                <a:lnTo>
                  <a:pt x="0" y="38100"/>
                </a:lnTo>
                <a:lnTo>
                  <a:pt x="64008" y="70104"/>
                </a:lnTo>
                <a:lnTo>
                  <a:pt x="64008" y="33528"/>
                </a:lnTo>
                <a:lnTo>
                  <a:pt x="76200" y="33528"/>
                </a:lnTo>
                <a:close/>
              </a:path>
              <a:path w="1447800" h="76200">
                <a:moveTo>
                  <a:pt x="1447800" y="43434"/>
                </a:moveTo>
                <a:lnTo>
                  <a:pt x="1447800" y="33528"/>
                </a:lnTo>
                <a:lnTo>
                  <a:pt x="64008" y="33528"/>
                </a:lnTo>
                <a:lnTo>
                  <a:pt x="64008" y="43434"/>
                </a:lnTo>
                <a:lnTo>
                  <a:pt x="1447800" y="43434"/>
                </a:lnTo>
                <a:close/>
              </a:path>
              <a:path w="1447800" h="76200">
                <a:moveTo>
                  <a:pt x="76200" y="76200"/>
                </a:moveTo>
                <a:lnTo>
                  <a:pt x="76200" y="43434"/>
                </a:lnTo>
                <a:lnTo>
                  <a:pt x="64008" y="43434"/>
                </a:lnTo>
                <a:lnTo>
                  <a:pt x="64008" y="70104"/>
                </a:lnTo>
                <a:lnTo>
                  <a:pt x="7620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1308239" y="2940176"/>
            <a:ext cx="2895600" cy="0"/>
          </a:xfrm>
          <a:custGeom>
            <a:avLst/>
            <a:gdLst/>
            <a:ahLst/>
            <a:cxnLst/>
            <a:rect l="l" t="t" r="r" b="b"/>
            <a:pathLst>
              <a:path w="2895600">
                <a:moveTo>
                  <a:pt x="0" y="0"/>
                </a:moveTo>
                <a:lnTo>
                  <a:pt x="2895599" y="0"/>
                </a:lnTo>
              </a:path>
            </a:pathLst>
          </a:custGeom>
          <a:ln w="990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1308620" y="2406395"/>
            <a:ext cx="0" cy="533400"/>
          </a:xfrm>
          <a:custGeom>
            <a:avLst/>
            <a:gdLst/>
            <a:ahLst/>
            <a:cxnLst/>
            <a:rect l="l" t="t" r="r" b="b"/>
            <a:pathLst>
              <a:path h="533400">
                <a:moveTo>
                  <a:pt x="0" y="0"/>
                </a:moveTo>
                <a:lnTo>
                  <a:pt x="0" y="533400"/>
                </a:lnTo>
              </a:path>
            </a:pathLst>
          </a:custGeom>
          <a:ln w="99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1308239" y="2368295"/>
            <a:ext cx="381000" cy="76200"/>
          </a:xfrm>
          <a:custGeom>
            <a:avLst/>
            <a:gdLst/>
            <a:ahLst/>
            <a:cxnLst/>
            <a:rect l="l" t="t" r="r" b="b"/>
            <a:pathLst>
              <a:path w="381000" h="76200">
                <a:moveTo>
                  <a:pt x="317753" y="43433"/>
                </a:moveTo>
                <a:lnTo>
                  <a:pt x="317753" y="33527"/>
                </a:lnTo>
                <a:lnTo>
                  <a:pt x="0" y="33527"/>
                </a:lnTo>
                <a:lnTo>
                  <a:pt x="0" y="43433"/>
                </a:lnTo>
                <a:lnTo>
                  <a:pt x="317753" y="43433"/>
                </a:lnTo>
                <a:close/>
              </a:path>
              <a:path w="381000" h="76200">
                <a:moveTo>
                  <a:pt x="380999" y="38099"/>
                </a:moveTo>
                <a:lnTo>
                  <a:pt x="304800" y="0"/>
                </a:lnTo>
                <a:lnTo>
                  <a:pt x="304800" y="33527"/>
                </a:lnTo>
                <a:lnTo>
                  <a:pt x="317753" y="33527"/>
                </a:lnTo>
                <a:lnTo>
                  <a:pt x="317753" y="69722"/>
                </a:lnTo>
                <a:lnTo>
                  <a:pt x="380999" y="38099"/>
                </a:lnTo>
                <a:close/>
              </a:path>
              <a:path w="381000" h="76200">
                <a:moveTo>
                  <a:pt x="317753" y="69722"/>
                </a:moveTo>
                <a:lnTo>
                  <a:pt x="317753" y="43433"/>
                </a:lnTo>
                <a:lnTo>
                  <a:pt x="304800" y="43433"/>
                </a:lnTo>
                <a:lnTo>
                  <a:pt x="304800" y="76199"/>
                </a:lnTo>
                <a:lnTo>
                  <a:pt x="317753" y="697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1613039" y="6462521"/>
            <a:ext cx="2209800" cy="744855"/>
          </a:xfrm>
          <a:custGeom>
            <a:avLst/>
            <a:gdLst/>
            <a:ahLst/>
            <a:cxnLst/>
            <a:rect l="l" t="t" r="r" b="b"/>
            <a:pathLst>
              <a:path w="2209800" h="744854">
                <a:moveTo>
                  <a:pt x="2209800" y="681227"/>
                </a:moveTo>
                <a:lnTo>
                  <a:pt x="2209800" y="427481"/>
                </a:lnTo>
                <a:lnTo>
                  <a:pt x="2204847" y="402693"/>
                </a:lnTo>
                <a:lnTo>
                  <a:pt x="2191321" y="382333"/>
                </a:lnTo>
                <a:lnTo>
                  <a:pt x="2171223" y="368546"/>
                </a:lnTo>
                <a:lnTo>
                  <a:pt x="2146554" y="363473"/>
                </a:lnTo>
                <a:lnTo>
                  <a:pt x="921258" y="363473"/>
                </a:lnTo>
                <a:lnTo>
                  <a:pt x="760476" y="0"/>
                </a:lnTo>
                <a:lnTo>
                  <a:pt x="368808" y="363473"/>
                </a:lnTo>
                <a:lnTo>
                  <a:pt x="64008" y="363473"/>
                </a:lnTo>
                <a:lnTo>
                  <a:pt x="39219" y="368546"/>
                </a:lnTo>
                <a:lnTo>
                  <a:pt x="18859" y="382333"/>
                </a:lnTo>
                <a:lnTo>
                  <a:pt x="5072" y="402693"/>
                </a:lnTo>
                <a:lnTo>
                  <a:pt x="0" y="427481"/>
                </a:lnTo>
                <a:lnTo>
                  <a:pt x="0" y="681227"/>
                </a:lnTo>
                <a:lnTo>
                  <a:pt x="5072" y="705897"/>
                </a:lnTo>
                <a:lnTo>
                  <a:pt x="18859" y="725995"/>
                </a:lnTo>
                <a:lnTo>
                  <a:pt x="39219" y="739520"/>
                </a:lnTo>
                <a:lnTo>
                  <a:pt x="64008" y="744473"/>
                </a:lnTo>
                <a:lnTo>
                  <a:pt x="2146554" y="744473"/>
                </a:lnTo>
                <a:lnTo>
                  <a:pt x="2171223" y="739520"/>
                </a:lnTo>
                <a:lnTo>
                  <a:pt x="2191321" y="725995"/>
                </a:lnTo>
                <a:lnTo>
                  <a:pt x="2204847" y="705897"/>
                </a:lnTo>
                <a:lnTo>
                  <a:pt x="2209800" y="68122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1608467" y="6454902"/>
            <a:ext cx="2219960" cy="752475"/>
          </a:xfrm>
          <a:custGeom>
            <a:avLst/>
            <a:gdLst/>
            <a:ahLst/>
            <a:cxnLst/>
            <a:rect l="l" t="t" r="r" b="b"/>
            <a:pathLst>
              <a:path w="2219960" h="752475">
                <a:moveTo>
                  <a:pt x="371975" y="366521"/>
                </a:moveTo>
                <a:lnTo>
                  <a:pt x="68580" y="366521"/>
                </a:lnTo>
                <a:lnTo>
                  <a:pt x="43867" y="371252"/>
                </a:lnTo>
                <a:lnTo>
                  <a:pt x="22640" y="384490"/>
                </a:lnTo>
                <a:lnTo>
                  <a:pt x="7429" y="404174"/>
                </a:lnTo>
                <a:lnTo>
                  <a:pt x="761" y="428243"/>
                </a:lnTo>
                <a:lnTo>
                  <a:pt x="0" y="435101"/>
                </a:lnTo>
                <a:lnTo>
                  <a:pt x="0" y="688847"/>
                </a:lnTo>
                <a:lnTo>
                  <a:pt x="1524" y="702563"/>
                </a:lnTo>
                <a:lnTo>
                  <a:pt x="7429" y="719750"/>
                </a:lnTo>
                <a:lnTo>
                  <a:pt x="9906" y="723293"/>
                </a:lnTo>
                <a:lnTo>
                  <a:pt x="9906" y="429005"/>
                </a:lnTo>
                <a:lnTo>
                  <a:pt x="10667" y="422909"/>
                </a:lnTo>
                <a:lnTo>
                  <a:pt x="10668" y="423671"/>
                </a:lnTo>
                <a:lnTo>
                  <a:pt x="12191" y="417575"/>
                </a:lnTo>
                <a:lnTo>
                  <a:pt x="16763" y="406907"/>
                </a:lnTo>
                <a:lnTo>
                  <a:pt x="19811" y="401573"/>
                </a:lnTo>
                <a:lnTo>
                  <a:pt x="19811" y="402335"/>
                </a:lnTo>
                <a:lnTo>
                  <a:pt x="22859" y="398678"/>
                </a:lnTo>
                <a:lnTo>
                  <a:pt x="22859" y="397763"/>
                </a:lnTo>
                <a:lnTo>
                  <a:pt x="31242" y="389381"/>
                </a:lnTo>
                <a:lnTo>
                  <a:pt x="31242" y="390143"/>
                </a:lnTo>
                <a:lnTo>
                  <a:pt x="35051" y="386968"/>
                </a:lnTo>
                <a:lnTo>
                  <a:pt x="35051" y="386333"/>
                </a:lnTo>
                <a:lnTo>
                  <a:pt x="40386" y="383285"/>
                </a:lnTo>
                <a:lnTo>
                  <a:pt x="51053" y="378713"/>
                </a:lnTo>
                <a:lnTo>
                  <a:pt x="56388" y="377380"/>
                </a:lnTo>
                <a:lnTo>
                  <a:pt x="56388" y="377189"/>
                </a:lnTo>
                <a:lnTo>
                  <a:pt x="62484" y="376427"/>
                </a:lnTo>
                <a:lnTo>
                  <a:pt x="370332" y="376427"/>
                </a:lnTo>
                <a:lnTo>
                  <a:pt x="370332" y="368045"/>
                </a:lnTo>
                <a:lnTo>
                  <a:pt x="371975" y="366521"/>
                </a:lnTo>
                <a:close/>
              </a:path>
              <a:path w="2219960" h="752475">
                <a:moveTo>
                  <a:pt x="23622" y="726185"/>
                </a:moveTo>
                <a:lnTo>
                  <a:pt x="19812" y="721613"/>
                </a:lnTo>
                <a:lnTo>
                  <a:pt x="19812" y="722376"/>
                </a:lnTo>
                <a:lnTo>
                  <a:pt x="16764" y="717041"/>
                </a:lnTo>
                <a:lnTo>
                  <a:pt x="12192" y="706373"/>
                </a:lnTo>
                <a:lnTo>
                  <a:pt x="10668" y="700277"/>
                </a:lnTo>
                <a:lnTo>
                  <a:pt x="10668" y="701039"/>
                </a:lnTo>
                <a:lnTo>
                  <a:pt x="9906" y="694943"/>
                </a:lnTo>
                <a:lnTo>
                  <a:pt x="9906" y="723293"/>
                </a:lnTo>
                <a:lnTo>
                  <a:pt x="17821" y="734615"/>
                </a:lnTo>
                <a:lnTo>
                  <a:pt x="22860" y="738901"/>
                </a:lnTo>
                <a:lnTo>
                  <a:pt x="22860" y="726185"/>
                </a:lnTo>
                <a:lnTo>
                  <a:pt x="23622" y="726185"/>
                </a:lnTo>
                <a:close/>
              </a:path>
              <a:path w="2219960" h="752475">
                <a:moveTo>
                  <a:pt x="23621" y="397763"/>
                </a:moveTo>
                <a:lnTo>
                  <a:pt x="22859" y="397763"/>
                </a:lnTo>
                <a:lnTo>
                  <a:pt x="22859" y="398678"/>
                </a:lnTo>
                <a:lnTo>
                  <a:pt x="23621" y="397763"/>
                </a:lnTo>
                <a:close/>
              </a:path>
              <a:path w="2219960" h="752475">
                <a:moveTo>
                  <a:pt x="35814" y="737615"/>
                </a:moveTo>
                <a:lnTo>
                  <a:pt x="31242" y="733805"/>
                </a:lnTo>
                <a:lnTo>
                  <a:pt x="31242" y="734567"/>
                </a:lnTo>
                <a:lnTo>
                  <a:pt x="22860" y="726185"/>
                </a:lnTo>
                <a:lnTo>
                  <a:pt x="22860" y="738901"/>
                </a:lnTo>
                <a:lnTo>
                  <a:pt x="31684" y="746408"/>
                </a:lnTo>
                <a:lnTo>
                  <a:pt x="35052" y="748053"/>
                </a:lnTo>
                <a:lnTo>
                  <a:pt x="35052" y="737615"/>
                </a:lnTo>
                <a:lnTo>
                  <a:pt x="35814" y="737615"/>
                </a:lnTo>
                <a:close/>
              </a:path>
              <a:path w="2219960" h="752475">
                <a:moveTo>
                  <a:pt x="35813" y="386333"/>
                </a:moveTo>
                <a:lnTo>
                  <a:pt x="35051" y="386333"/>
                </a:lnTo>
                <a:lnTo>
                  <a:pt x="35051" y="386968"/>
                </a:lnTo>
                <a:lnTo>
                  <a:pt x="35813" y="386333"/>
                </a:lnTo>
                <a:close/>
              </a:path>
              <a:path w="2219960" h="752475">
                <a:moveTo>
                  <a:pt x="57150" y="746759"/>
                </a:moveTo>
                <a:lnTo>
                  <a:pt x="51054" y="745235"/>
                </a:lnTo>
                <a:lnTo>
                  <a:pt x="40386" y="740663"/>
                </a:lnTo>
                <a:lnTo>
                  <a:pt x="35052" y="737615"/>
                </a:lnTo>
                <a:lnTo>
                  <a:pt x="35052" y="748053"/>
                </a:lnTo>
                <a:lnTo>
                  <a:pt x="43325" y="752093"/>
                </a:lnTo>
                <a:lnTo>
                  <a:pt x="56387" y="752093"/>
                </a:lnTo>
                <a:lnTo>
                  <a:pt x="56388" y="746759"/>
                </a:lnTo>
                <a:lnTo>
                  <a:pt x="57150" y="746759"/>
                </a:lnTo>
                <a:close/>
              </a:path>
              <a:path w="2219960" h="752475">
                <a:moveTo>
                  <a:pt x="57150" y="377189"/>
                </a:moveTo>
                <a:lnTo>
                  <a:pt x="56388" y="377189"/>
                </a:lnTo>
                <a:lnTo>
                  <a:pt x="56388" y="377380"/>
                </a:lnTo>
                <a:lnTo>
                  <a:pt x="57150" y="377189"/>
                </a:lnTo>
                <a:close/>
              </a:path>
              <a:path w="2219960" h="752475">
                <a:moveTo>
                  <a:pt x="2163318" y="752093"/>
                </a:moveTo>
                <a:lnTo>
                  <a:pt x="2163318" y="746759"/>
                </a:lnTo>
                <a:lnTo>
                  <a:pt x="2157222" y="747521"/>
                </a:lnTo>
                <a:lnTo>
                  <a:pt x="62484" y="747521"/>
                </a:lnTo>
                <a:lnTo>
                  <a:pt x="56388" y="746759"/>
                </a:lnTo>
                <a:lnTo>
                  <a:pt x="56387" y="752093"/>
                </a:lnTo>
                <a:lnTo>
                  <a:pt x="2163318" y="752093"/>
                </a:lnTo>
                <a:close/>
              </a:path>
              <a:path w="2219960" h="752475">
                <a:moveTo>
                  <a:pt x="373380" y="366521"/>
                </a:moveTo>
                <a:lnTo>
                  <a:pt x="371975" y="366521"/>
                </a:lnTo>
                <a:lnTo>
                  <a:pt x="370332" y="368045"/>
                </a:lnTo>
                <a:lnTo>
                  <a:pt x="373380" y="366521"/>
                </a:lnTo>
                <a:close/>
              </a:path>
              <a:path w="2219960" h="752475">
                <a:moveTo>
                  <a:pt x="373380" y="376427"/>
                </a:moveTo>
                <a:lnTo>
                  <a:pt x="373380" y="366521"/>
                </a:lnTo>
                <a:lnTo>
                  <a:pt x="370332" y="368045"/>
                </a:lnTo>
                <a:lnTo>
                  <a:pt x="370332" y="376427"/>
                </a:lnTo>
                <a:lnTo>
                  <a:pt x="373380" y="376427"/>
                </a:lnTo>
                <a:close/>
              </a:path>
              <a:path w="2219960" h="752475">
                <a:moveTo>
                  <a:pt x="929057" y="366521"/>
                </a:moveTo>
                <a:lnTo>
                  <a:pt x="767334" y="0"/>
                </a:lnTo>
                <a:lnTo>
                  <a:pt x="371975" y="366521"/>
                </a:lnTo>
                <a:lnTo>
                  <a:pt x="373380" y="366521"/>
                </a:lnTo>
                <a:lnTo>
                  <a:pt x="373380" y="376427"/>
                </a:lnTo>
                <a:lnTo>
                  <a:pt x="374904" y="376427"/>
                </a:lnTo>
                <a:lnTo>
                  <a:pt x="761238" y="18489"/>
                </a:lnTo>
                <a:lnTo>
                  <a:pt x="761238" y="9905"/>
                </a:lnTo>
                <a:lnTo>
                  <a:pt x="768858" y="11429"/>
                </a:lnTo>
                <a:lnTo>
                  <a:pt x="768858" y="27194"/>
                </a:lnTo>
                <a:lnTo>
                  <a:pt x="922782" y="376427"/>
                </a:lnTo>
                <a:lnTo>
                  <a:pt x="925830" y="376427"/>
                </a:lnTo>
                <a:lnTo>
                  <a:pt x="925830" y="366521"/>
                </a:lnTo>
                <a:lnTo>
                  <a:pt x="929057" y="366521"/>
                </a:lnTo>
                <a:close/>
              </a:path>
              <a:path w="2219960" h="752475">
                <a:moveTo>
                  <a:pt x="768858" y="11429"/>
                </a:moveTo>
                <a:lnTo>
                  <a:pt x="761238" y="9905"/>
                </a:lnTo>
                <a:lnTo>
                  <a:pt x="763924" y="16001"/>
                </a:lnTo>
                <a:lnTo>
                  <a:pt x="768858" y="11429"/>
                </a:lnTo>
                <a:close/>
              </a:path>
              <a:path w="2219960" h="752475">
                <a:moveTo>
                  <a:pt x="763924" y="16001"/>
                </a:moveTo>
                <a:lnTo>
                  <a:pt x="761238" y="9905"/>
                </a:lnTo>
                <a:lnTo>
                  <a:pt x="761238" y="18489"/>
                </a:lnTo>
                <a:lnTo>
                  <a:pt x="763924" y="16001"/>
                </a:lnTo>
                <a:close/>
              </a:path>
              <a:path w="2219960" h="752475">
                <a:moveTo>
                  <a:pt x="768858" y="27194"/>
                </a:moveTo>
                <a:lnTo>
                  <a:pt x="768858" y="11429"/>
                </a:lnTo>
                <a:lnTo>
                  <a:pt x="763924" y="16001"/>
                </a:lnTo>
                <a:lnTo>
                  <a:pt x="768858" y="27194"/>
                </a:lnTo>
                <a:close/>
              </a:path>
              <a:path w="2219960" h="752475">
                <a:moveTo>
                  <a:pt x="930402" y="369569"/>
                </a:moveTo>
                <a:lnTo>
                  <a:pt x="929057" y="366521"/>
                </a:lnTo>
                <a:lnTo>
                  <a:pt x="925830" y="366521"/>
                </a:lnTo>
                <a:lnTo>
                  <a:pt x="930402" y="369569"/>
                </a:lnTo>
                <a:close/>
              </a:path>
              <a:path w="2219960" h="752475">
                <a:moveTo>
                  <a:pt x="930402" y="376427"/>
                </a:moveTo>
                <a:lnTo>
                  <a:pt x="930402" y="369569"/>
                </a:lnTo>
                <a:lnTo>
                  <a:pt x="925830" y="366521"/>
                </a:lnTo>
                <a:lnTo>
                  <a:pt x="925830" y="376427"/>
                </a:lnTo>
                <a:lnTo>
                  <a:pt x="930402" y="376427"/>
                </a:lnTo>
                <a:close/>
              </a:path>
              <a:path w="2219960" h="752475">
                <a:moveTo>
                  <a:pt x="2219706" y="688847"/>
                </a:moveTo>
                <a:lnTo>
                  <a:pt x="2219706" y="435101"/>
                </a:lnTo>
                <a:lnTo>
                  <a:pt x="2218182" y="421385"/>
                </a:lnTo>
                <a:lnTo>
                  <a:pt x="2194440" y="382219"/>
                </a:lnTo>
                <a:lnTo>
                  <a:pt x="2151126" y="366521"/>
                </a:lnTo>
                <a:lnTo>
                  <a:pt x="929057" y="366521"/>
                </a:lnTo>
                <a:lnTo>
                  <a:pt x="930402" y="369569"/>
                </a:lnTo>
                <a:lnTo>
                  <a:pt x="930402" y="376427"/>
                </a:lnTo>
                <a:lnTo>
                  <a:pt x="2157222" y="376427"/>
                </a:lnTo>
                <a:lnTo>
                  <a:pt x="2163318" y="377189"/>
                </a:lnTo>
                <a:lnTo>
                  <a:pt x="2163318" y="377380"/>
                </a:lnTo>
                <a:lnTo>
                  <a:pt x="2168652" y="378713"/>
                </a:lnTo>
                <a:lnTo>
                  <a:pt x="2179320" y="383285"/>
                </a:lnTo>
                <a:lnTo>
                  <a:pt x="2184654" y="386333"/>
                </a:lnTo>
                <a:lnTo>
                  <a:pt x="2184654" y="386968"/>
                </a:lnTo>
                <a:lnTo>
                  <a:pt x="2188464" y="390143"/>
                </a:lnTo>
                <a:lnTo>
                  <a:pt x="2188464" y="389381"/>
                </a:lnTo>
                <a:lnTo>
                  <a:pt x="2196846" y="397763"/>
                </a:lnTo>
                <a:lnTo>
                  <a:pt x="2196846" y="398678"/>
                </a:lnTo>
                <a:lnTo>
                  <a:pt x="2199894" y="402335"/>
                </a:lnTo>
                <a:lnTo>
                  <a:pt x="2199894" y="401573"/>
                </a:lnTo>
                <a:lnTo>
                  <a:pt x="2202942" y="406907"/>
                </a:lnTo>
                <a:lnTo>
                  <a:pt x="2207514" y="417575"/>
                </a:lnTo>
                <a:lnTo>
                  <a:pt x="2209038" y="423671"/>
                </a:lnTo>
                <a:lnTo>
                  <a:pt x="2209038" y="422909"/>
                </a:lnTo>
                <a:lnTo>
                  <a:pt x="2209800" y="429005"/>
                </a:lnTo>
                <a:lnTo>
                  <a:pt x="2209800" y="723747"/>
                </a:lnTo>
                <a:lnTo>
                  <a:pt x="2211324" y="721613"/>
                </a:lnTo>
                <a:lnTo>
                  <a:pt x="2214372" y="715517"/>
                </a:lnTo>
                <a:lnTo>
                  <a:pt x="2216658" y="709421"/>
                </a:lnTo>
                <a:lnTo>
                  <a:pt x="2218182" y="702563"/>
                </a:lnTo>
                <a:lnTo>
                  <a:pt x="2219706" y="688847"/>
                </a:lnTo>
                <a:close/>
              </a:path>
              <a:path w="2219960" h="752475">
                <a:moveTo>
                  <a:pt x="2163318" y="377380"/>
                </a:moveTo>
                <a:lnTo>
                  <a:pt x="2163318" y="377189"/>
                </a:lnTo>
                <a:lnTo>
                  <a:pt x="2162556" y="377189"/>
                </a:lnTo>
                <a:lnTo>
                  <a:pt x="2163318" y="377380"/>
                </a:lnTo>
                <a:close/>
              </a:path>
              <a:path w="2219960" h="752475">
                <a:moveTo>
                  <a:pt x="2184654" y="748501"/>
                </a:moveTo>
                <a:lnTo>
                  <a:pt x="2184654" y="737615"/>
                </a:lnTo>
                <a:lnTo>
                  <a:pt x="2179320" y="740663"/>
                </a:lnTo>
                <a:lnTo>
                  <a:pt x="2168652" y="745235"/>
                </a:lnTo>
                <a:lnTo>
                  <a:pt x="2162556" y="746759"/>
                </a:lnTo>
                <a:lnTo>
                  <a:pt x="2163318" y="746759"/>
                </a:lnTo>
                <a:lnTo>
                  <a:pt x="2163318" y="752093"/>
                </a:lnTo>
                <a:lnTo>
                  <a:pt x="2177796" y="752093"/>
                </a:lnTo>
                <a:lnTo>
                  <a:pt x="2183892" y="749045"/>
                </a:lnTo>
                <a:lnTo>
                  <a:pt x="2184654" y="748501"/>
                </a:lnTo>
                <a:close/>
              </a:path>
              <a:path w="2219960" h="752475">
                <a:moveTo>
                  <a:pt x="2184654" y="386968"/>
                </a:moveTo>
                <a:lnTo>
                  <a:pt x="2184654" y="386333"/>
                </a:lnTo>
                <a:lnTo>
                  <a:pt x="2183892" y="386333"/>
                </a:lnTo>
                <a:lnTo>
                  <a:pt x="2184654" y="386968"/>
                </a:lnTo>
                <a:close/>
              </a:path>
              <a:path w="2219960" h="752475">
                <a:moveTo>
                  <a:pt x="2196846" y="739793"/>
                </a:moveTo>
                <a:lnTo>
                  <a:pt x="2196846" y="726185"/>
                </a:lnTo>
                <a:lnTo>
                  <a:pt x="2188464" y="734567"/>
                </a:lnTo>
                <a:lnTo>
                  <a:pt x="2188464" y="733805"/>
                </a:lnTo>
                <a:lnTo>
                  <a:pt x="2183892" y="737615"/>
                </a:lnTo>
                <a:lnTo>
                  <a:pt x="2184654" y="737615"/>
                </a:lnTo>
                <a:lnTo>
                  <a:pt x="2184654" y="748501"/>
                </a:lnTo>
                <a:lnTo>
                  <a:pt x="2196846" y="739793"/>
                </a:lnTo>
                <a:close/>
              </a:path>
              <a:path w="2219960" h="752475">
                <a:moveTo>
                  <a:pt x="2196846" y="398678"/>
                </a:moveTo>
                <a:lnTo>
                  <a:pt x="2196846" y="397763"/>
                </a:lnTo>
                <a:lnTo>
                  <a:pt x="2196084" y="397763"/>
                </a:lnTo>
                <a:lnTo>
                  <a:pt x="2196846" y="398678"/>
                </a:lnTo>
                <a:close/>
              </a:path>
              <a:path w="2219960" h="752475">
                <a:moveTo>
                  <a:pt x="2209800" y="723747"/>
                </a:moveTo>
                <a:lnTo>
                  <a:pt x="2209800" y="694943"/>
                </a:lnTo>
                <a:lnTo>
                  <a:pt x="2209038" y="701039"/>
                </a:lnTo>
                <a:lnTo>
                  <a:pt x="2209038" y="700277"/>
                </a:lnTo>
                <a:lnTo>
                  <a:pt x="2207514" y="706373"/>
                </a:lnTo>
                <a:lnTo>
                  <a:pt x="2202942" y="717041"/>
                </a:lnTo>
                <a:lnTo>
                  <a:pt x="2199894" y="722375"/>
                </a:lnTo>
                <a:lnTo>
                  <a:pt x="2199894" y="721613"/>
                </a:lnTo>
                <a:lnTo>
                  <a:pt x="2196084" y="726185"/>
                </a:lnTo>
                <a:lnTo>
                  <a:pt x="2196846" y="726185"/>
                </a:lnTo>
                <a:lnTo>
                  <a:pt x="2196846" y="739793"/>
                </a:lnTo>
                <a:lnTo>
                  <a:pt x="2199894" y="737615"/>
                </a:lnTo>
                <a:lnTo>
                  <a:pt x="2209800" y="7237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 txBox="1"/>
          <p:nvPr/>
        </p:nvSpPr>
        <p:spPr>
          <a:xfrm>
            <a:off x="1682629" y="6873493"/>
            <a:ext cx="2069464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dirty="0">
                <a:solidFill>
                  <a:srgbClr val="006500"/>
                </a:solidFill>
                <a:latin typeface="楷体"/>
                <a:cs typeface="楷体"/>
              </a:rPr>
              <a:t>遵循“多数原则”</a:t>
            </a:r>
            <a:endParaRPr sz="2000">
              <a:latin typeface="楷体"/>
              <a:cs typeface="楷体"/>
            </a:endParaRPr>
          </a:p>
        </p:txBody>
      </p:sp>
    </p:spTree>
    <p:extLst>
      <p:ext uri="{BB962C8B-B14F-4D97-AF65-F5344CB8AC3E}">
        <p14:creationId xmlns:p14="http://schemas.microsoft.com/office/powerpoint/2010/main" val="187172507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10773" y="715009"/>
            <a:ext cx="432435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>
                <a:latin typeface="Arial"/>
                <a:cs typeface="Arial"/>
              </a:rPr>
              <a:t>GS</a:t>
            </a:r>
            <a:r>
              <a:rPr spc="-10" dirty="0">
                <a:latin typeface="Arial"/>
                <a:cs typeface="Arial"/>
              </a:rPr>
              <a:t>M</a:t>
            </a:r>
            <a:r>
              <a:rPr spc="-5" dirty="0"/>
              <a:t>中使用</a:t>
            </a:r>
            <a:r>
              <a:rPr spc="-5" dirty="0">
                <a:latin typeface="Arial"/>
                <a:cs typeface="Arial"/>
              </a:rPr>
              <a:t>A</a:t>
            </a:r>
            <a:r>
              <a:rPr spc="-10" dirty="0">
                <a:latin typeface="Arial"/>
                <a:cs typeface="Arial"/>
              </a:rPr>
              <a:t>5</a:t>
            </a:r>
            <a:r>
              <a:rPr spc="-5" dirty="0"/>
              <a:t>流加密法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84709" y="1899158"/>
            <a:ext cx="6381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0000FF"/>
                </a:solidFill>
                <a:latin typeface="楷体"/>
                <a:cs typeface="楷体"/>
              </a:rPr>
              <a:t>密钥</a:t>
            </a:r>
            <a:endParaRPr sz="2400">
              <a:latin typeface="楷体"/>
              <a:cs typeface="楷体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378593" y="2253995"/>
            <a:ext cx="127635" cy="609600"/>
          </a:xfrm>
          <a:custGeom>
            <a:avLst/>
            <a:gdLst/>
            <a:ahLst/>
            <a:cxnLst/>
            <a:rect l="l" t="t" r="r" b="b"/>
            <a:pathLst>
              <a:path w="127635" h="609600">
                <a:moveTo>
                  <a:pt x="127253" y="483108"/>
                </a:moveTo>
                <a:lnTo>
                  <a:pt x="0" y="483108"/>
                </a:lnTo>
                <a:lnTo>
                  <a:pt x="52577" y="588263"/>
                </a:lnTo>
                <a:lnTo>
                  <a:pt x="52577" y="495300"/>
                </a:lnTo>
                <a:lnTo>
                  <a:pt x="74675" y="495300"/>
                </a:lnTo>
                <a:lnTo>
                  <a:pt x="74675" y="587012"/>
                </a:lnTo>
                <a:lnTo>
                  <a:pt x="127253" y="483108"/>
                </a:lnTo>
                <a:close/>
              </a:path>
              <a:path w="127635" h="609600">
                <a:moveTo>
                  <a:pt x="74675" y="483108"/>
                </a:moveTo>
                <a:lnTo>
                  <a:pt x="74675" y="0"/>
                </a:lnTo>
                <a:lnTo>
                  <a:pt x="52577" y="0"/>
                </a:lnTo>
                <a:lnTo>
                  <a:pt x="52577" y="483108"/>
                </a:lnTo>
                <a:lnTo>
                  <a:pt x="74675" y="483108"/>
                </a:lnTo>
                <a:close/>
              </a:path>
              <a:path w="127635" h="609600">
                <a:moveTo>
                  <a:pt x="74675" y="587012"/>
                </a:moveTo>
                <a:lnTo>
                  <a:pt x="74675" y="495300"/>
                </a:lnTo>
                <a:lnTo>
                  <a:pt x="52577" y="495300"/>
                </a:lnTo>
                <a:lnTo>
                  <a:pt x="52577" y="588263"/>
                </a:lnTo>
                <a:lnTo>
                  <a:pt x="63246" y="609600"/>
                </a:lnTo>
                <a:lnTo>
                  <a:pt x="74675" y="5870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910469" y="2863595"/>
            <a:ext cx="171450" cy="685800"/>
          </a:xfrm>
          <a:custGeom>
            <a:avLst/>
            <a:gdLst/>
            <a:ahLst/>
            <a:cxnLst/>
            <a:rect l="l" t="t" r="r" b="b"/>
            <a:pathLst>
              <a:path w="171450" h="685800">
                <a:moveTo>
                  <a:pt x="171450" y="514350"/>
                </a:moveTo>
                <a:lnTo>
                  <a:pt x="171450" y="0"/>
                </a:lnTo>
                <a:lnTo>
                  <a:pt x="0" y="171450"/>
                </a:lnTo>
                <a:lnTo>
                  <a:pt x="0" y="685800"/>
                </a:lnTo>
                <a:lnTo>
                  <a:pt x="171450" y="514350"/>
                </a:lnTo>
                <a:close/>
              </a:path>
            </a:pathLst>
          </a:custGeom>
          <a:solidFill>
            <a:srgbClr val="00A4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908439" y="2863595"/>
            <a:ext cx="1173480" cy="171450"/>
          </a:xfrm>
          <a:custGeom>
            <a:avLst/>
            <a:gdLst/>
            <a:ahLst/>
            <a:cxnLst/>
            <a:rect l="l" t="t" r="r" b="b"/>
            <a:pathLst>
              <a:path w="1173479" h="171450">
                <a:moveTo>
                  <a:pt x="1173480" y="0"/>
                </a:moveTo>
                <a:lnTo>
                  <a:pt x="171450" y="0"/>
                </a:lnTo>
                <a:lnTo>
                  <a:pt x="0" y="171450"/>
                </a:lnTo>
                <a:lnTo>
                  <a:pt x="1002030" y="171449"/>
                </a:lnTo>
                <a:lnTo>
                  <a:pt x="1173480" y="0"/>
                </a:lnTo>
                <a:close/>
              </a:path>
            </a:pathLst>
          </a:custGeom>
          <a:solidFill>
            <a:srgbClr val="32D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903867" y="2859023"/>
            <a:ext cx="1183005" cy="695960"/>
          </a:xfrm>
          <a:custGeom>
            <a:avLst/>
            <a:gdLst/>
            <a:ahLst/>
            <a:cxnLst/>
            <a:rect l="l" t="t" r="r" b="b"/>
            <a:pathLst>
              <a:path w="1183004" h="695960">
                <a:moveTo>
                  <a:pt x="1182624" y="521208"/>
                </a:moveTo>
                <a:lnTo>
                  <a:pt x="1182624" y="0"/>
                </a:lnTo>
                <a:lnTo>
                  <a:pt x="174498" y="0"/>
                </a:lnTo>
                <a:lnTo>
                  <a:pt x="0" y="174498"/>
                </a:lnTo>
                <a:lnTo>
                  <a:pt x="0" y="695706"/>
                </a:lnTo>
                <a:lnTo>
                  <a:pt x="4572" y="695706"/>
                </a:lnTo>
                <a:lnTo>
                  <a:pt x="4572" y="171450"/>
                </a:lnTo>
                <a:lnTo>
                  <a:pt x="16764" y="171450"/>
                </a:lnTo>
                <a:lnTo>
                  <a:pt x="176022" y="12192"/>
                </a:lnTo>
                <a:lnTo>
                  <a:pt x="176022" y="9906"/>
                </a:lnTo>
                <a:lnTo>
                  <a:pt x="179832" y="8382"/>
                </a:lnTo>
                <a:lnTo>
                  <a:pt x="179832" y="9906"/>
                </a:lnTo>
                <a:lnTo>
                  <a:pt x="1166622" y="9906"/>
                </a:lnTo>
                <a:lnTo>
                  <a:pt x="1175004" y="1524"/>
                </a:lnTo>
                <a:lnTo>
                  <a:pt x="1181100" y="8382"/>
                </a:lnTo>
                <a:lnTo>
                  <a:pt x="1181100" y="522738"/>
                </a:lnTo>
                <a:lnTo>
                  <a:pt x="1182624" y="521208"/>
                </a:lnTo>
                <a:close/>
              </a:path>
              <a:path w="1183004" h="695960">
                <a:moveTo>
                  <a:pt x="16764" y="171450"/>
                </a:moveTo>
                <a:lnTo>
                  <a:pt x="4572" y="171450"/>
                </a:lnTo>
                <a:lnTo>
                  <a:pt x="4572" y="181356"/>
                </a:lnTo>
                <a:lnTo>
                  <a:pt x="8382" y="181356"/>
                </a:lnTo>
                <a:lnTo>
                  <a:pt x="8382" y="179832"/>
                </a:lnTo>
                <a:lnTo>
                  <a:pt x="9905" y="176022"/>
                </a:lnTo>
                <a:lnTo>
                  <a:pt x="9905" y="178308"/>
                </a:lnTo>
                <a:lnTo>
                  <a:pt x="16764" y="171450"/>
                </a:lnTo>
                <a:close/>
              </a:path>
              <a:path w="1183004" h="695960">
                <a:moveTo>
                  <a:pt x="9905" y="685800"/>
                </a:moveTo>
                <a:lnTo>
                  <a:pt x="9905" y="181356"/>
                </a:lnTo>
                <a:lnTo>
                  <a:pt x="4572" y="181356"/>
                </a:lnTo>
                <a:lnTo>
                  <a:pt x="4572" y="685800"/>
                </a:lnTo>
                <a:lnTo>
                  <a:pt x="9905" y="685800"/>
                </a:lnTo>
                <a:close/>
              </a:path>
              <a:path w="1183004" h="695960">
                <a:moveTo>
                  <a:pt x="1005077" y="685800"/>
                </a:moveTo>
                <a:lnTo>
                  <a:pt x="4572" y="685800"/>
                </a:lnTo>
                <a:lnTo>
                  <a:pt x="9905" y="690371"/>
                </a:lnTo>
                <a:lnTo>
                  <a:pt x="9905" y="695706"/>
                </a:lnTo>
                <a:lnTo>
                  <a:pt x="1002030" y="695706"/>
                </a:lnTo>
                <a:lnTo>
                  <a:pt x="1002030" y="690372"/>
                </a:lnTo>
                <a:lnTo>
                  <a:pt x="1003554" y="690372"/>
                </a:lnTo>
                <a:lnTo>
                  <a:pt x="1003554" y="687324"/>
                </a:lnTo>
                <a:lnTo>
                  <a:pt x="1005077" y="685800"/>
                </a:lnTo>
                <a:close/>
              </a:path>
              <a:path w="1183004" h="695960">
                <a:moveTo>
                  <a:pt x="9905" y="695706"/>
                </a:moveTo>
                <a:lnTo>
                  <a:pt x="9905" y="690371"/>
                </a:lnTo>
                <a:lnTo>
                  <a:pt x="4572" y="685800"/>
                </a:lnTo>
                <a:lnTo>
                  <a:pt x="4572" y="695706"/>
                </a:lnTo>
                <a:lnTo>
                  <a:pt x="9905" y="695706"/>
                </a:lnTo>
                <a:close/>
              </a:path>
              <a:path w="1183004" h="695960">
                <a:moveTo>
                  <a:pt x="9905" y="178308"/>
                </a:moveTo>
                <a:lnTo>
                  <a:pt x="9905" y="176022"/>
                </a:lnTo>
                <a:lnTo>
                  <a:pt x="8382" y="179832"/>
                </a:lnTo>
                <a:lnTo>
                  <a:pt x="9905" y="178308"/>
                </a:lnTo>
                <a:close/>
              </a:path>
              <a:path w="1183004" h="695960">
                <a:moveTo>
                  <a:pt x="1005077" y="171450"/>
                </a:moveTo>
                <a:lnTo>
                  <a:pt x="16764" y="171450"/>
                </a:lnTo>
                <a:lnTo>
                  <a:pt x="8382" y="179832"/>
                </a:lnTo>
                <a:lnTo>
                  <a:pt x="8382" y="181356"/>
                </a:lnTo>
                <a:lnTo>
                  <a:pt x="1002030" y="181356"/>
                </a:lnTo>
                <a:lnTo>
                  <a:pt x="1002030" y="176022"/>
                </a:lnTo>
                <a:lnTo>
                  <a:pt x="1003554" y="176022"/>
                </a:lnTo>
                <a:lnTo>
                  <a:pt x="1003554" y="172974"/>
                </a:lnTo>
                <a:lnTo>
                  <a:pt x="1005077" y="171450"/>
                </a:lnTo>
                <a:close/>
              </a:path>
              <a:path w="1183004" h="695960">
                <a:moveTo>
                  <a:pt x="179832" y="8382"/>
                </a:moveTo>
                <a:lnTo>
                  <a:pt x="176022" y="9906"/>
                </a:lnTo>
                <a:lnTo>
                  <a:pt x="178308" y="9906"/>
                </a:lnTo>
                <a:lnTo>
                  <a:pt x="179832" y="8382"/>
                </a:lnTo>
                <a:close/>
              </a:path>
              <a:path w="1183004" h="695960">
                <a:moveTo>
                  <a:pt x="178308" y="9906"/>
                </a:moveTo>
                <a:lnTo>
                  <a:pt x="176022" y="9906"/>
                </a:lnTo>
                <a:lnTo>
                  <a:pt x="176022" y="12192"/>
                </a:lnTo>
                <a:lnTo>
                  <a:pt x="178308" y="9906"/>
                </a:lnTo>
                <a:close/>
              </a:path>
              <a:path w="1183004" h="695960">
                <a:moveTo>
                  <a:pt x="179832" y="9906"/>
                </a:moveTo>
                <a:lnTo>
                  <a:pt x="179832" y="8382"/>
                </a:lnTo>
                <a:lnTo>
                  <a:pt x="178308" y="9906"/>
                </a:lnTo>
                <a:lnTo>
                  <a:pt x="179832" y="9906"/>
                </a:lnTo>
                <a:close/>
              </a:path>
              <a:path w="1183004" h="695960">
                <a:moveTo>
                  <a:pt x="1011174" y="179059"/>
                </a:moveTo>
                <a:lnTo>
                  <a:pt x="1011174" y="176022"/>
                </a:lnTo>
                <a:lnTo>
                  <a:pt x="1002030" y="176022"/>
                </a:lnTo>
                <a:lnTo>
                  <a:pt x="1002030" y="181356"/>
                </a:lnTo>
                <a:lnTo>
                  <a:pt x="1008888" y="181356"/>
                </a:lnTo>
                <a:lnTo>
                  <a:pt x="1011174" y="179059"/>
                </a:lnTo>
                <a:close/>
              </a:path>
              <a:path w="1183004" h="695960">
                <a:moveTo>
                  <a:pt x="1011174" y="679704"/>
                </a:moveTo>
                <a:lnTo>
                  <a:pt x="1011174" y="179059"/>
                </a:lnTo>
                <a:lnTo>
                  <a:pt x="1008888" y="181356"/>
                </a:lnTo>
                <a:lnTo>
                  <a:pt x="1002030" y="181356"/>
                </a:lnTo>
                <a:lnTo>
                  <a:pt x="1002030" y="685800"/>
                </a:lnTo>
                <a:lnTo>
                  <a:pt x="1005077" y="685800"/>
                </a:lnTo>
                <a:lnTo>
                  <a:pt x="1011174" y="679704"/>
                </a:lnTo>
                <a:close/>
              </a:path>
              <a:path w="1183004" h="695960">
                <a:moveTo>
                  <a:pt x="1011174" y="693409"/>
                </a:moveTo>
                <a:lnTo>
                  <a:pt x="1011174" y="690372"/>
                </a:lnTo>
                <a:lnTo>
                  <a:pt x="1002030" y="690372"/>
                </a:lnTo>
                <a:lnTo>
                  <a:pt x="1002030" y="695706"/>
                </a:lnTo>
                <a:lnTo>
                  <a:pt x="1008888" y="695706"/>
                </a:lnTo>
                <a:lnTo>
                  <a:pt x="1011174" y="693409"/>
                </a:lnTo>
                <a:close/>
              </a:path>
              <a:path w="1183004" h="695960">
                <a:moveTo>
                  <a:pt x="1006602" y="171450"/>
                </a:moveTo>
                <a:lnTo>
                  <a:pt x="1005077" y="171450"/>
                </a:lnTo>
                <a:lnTo>
                  <a:pt x="1003554" y="172974"/>
                </a:lnTo>
                <a:lnTo>
                  <a:pt x="1006602" y="171450"/>
                </a:lnTo>
                <a:close/>
              </a:path>
              <a:path w="1183004" h="695960">
                <a:moveTo>
                  <a:pt x="1006602" y="176022"/>
                </a:moveTo>
                <a:lnTo>
                  <a:pt x="1006602" y="171450"/>
                </a:lnTo>
                <a:lnTo>
                  <a:pt x="1003554" y="172974"/>
                </a:lnTo>
                <a:lnTo>
                  <a:pt x="1003554" y="176022"/>
                </a:lnTo>
                <a:lnTo>
                  <a:pt x="1006602" y="176022"/>
                </a:lnTo>
                <a:close/>
              </a:path>
              <a:path w="1183004" h="695960">
                <a:moveTo>
                  <a:pt x="1006602" y="685800"/>
                </a:moveTo>
                <a:lnTo>
                  <a:pt x="1005077" y="685800"/>
                </a:lnTo>
                <a:lnTo>
                  <a:pt x="1003554" y="687324"/>
                </a:lnTo>
                <a:lnTo>
                  <a:pt x="1006602" y="685800"/>
                </a:lnTo>
                <a:close/>
              </a:path>
              <a:path w="1183004" h="695960">
                <a:moveTo>
                  <a:pt x="1006602" y="690372"/>
                </a:moveTo>
                <a:lnTo>
                  <a:pt x="1006602" y="685800"/>
                </a:lnTo>
                <a:lnTo>
                  <a:pt x="1003554" y="687324"/>
                </a:lnTo>
                <a:lnTo>
                  <a:pt x="1003554" y="690372"/>
                </a:lnTo>
                <a:lnTo>
                  <a:pt x="1006602" y="690372"/>
                </a:lnTo>
                <a:close/>
              </a:path>
              <a:path w="1183004" h="695960">
                <a:moveTo>
                  <a:pt x="1178052" y="11443"/>
                </a:moveTo>
                <a:lnTo>
                  <a:pt x="1178052" y="9906"/>
                </a:lnTo>
                <a:lnTo>
                  <a:pt x="1166622" y="9906"/>
                </a:lnTo>
                <a:lnTo>
                  <a:pt x="1005077" y="171450"/>
                </a:lnTo>
                <a:lnTo>
                  <a:pt x="1006602" y="171450"/>
                </a:lnTo>
                <a:lnTo>
                  <a:pt x="1006602" y="176022"/>
                </a:lnTo>
                <a:lnTo>
                  <a:pt x="1011174" y="176022"/>
                </a:lnTo>
                <a:lnTo>
                  <a:pt x="1011174" y="179059"/>
                </a:lnTo>
                <a:lnTo>
                  <a:pt x="1178052" y="11443"/>
                </a:lnTo>
                <a:close/>
              </a:path>
              <a:path w="1183004" h="695960">
                <a:moveTo>
                  <a:pt x="1175004" y="515874"/>
                </a:moveTo>
                <a:lnTo>
                  <a:pt x="1005077" y="685800"/>
                </a:lnTo>
                <a:lnTo>
                  <a:pt x="1006602" y="685800"/>
                </a:lnTo>
                <a:lnTo>
                  <a:pt x="1006602" y="690372"/>
                </a:lnTo>
                <a:lnTo>
                  <a:pt x="1011174" y="690372"/>
                </a:lnTo>
                <a:lnTo>
                  <a:pt x="1011174" y="693409"/>
                </a:lnTo>
                <a:lnTo>
                  <a:pt x="1173480" y="530392"/>
                </a:lnTo>
                <a:lnTo>
                  <a:pt x="1173480" y="518922"/>
                </a:lnTo>
                <a:lnTo>
                  <a:pt x="1175004" y="515874"/>
                </a:lnTo>
                <a:close/>
              </a:path>
              <a:path w="1183004" h="695960">
                <a:moveTo>
                  <a:pt x="1181100" y="8382"/>
                </a:moveTo>
                <a:lnTo>
                  <a:pt x="1175004" y="1524"/>
                </a:lnTo>
                <a:lnTo>
                  <a:pt x="1166622" y="9906"/>
                </a:lnTo>
                <a:lnTo>
                  <a:pt x="1173480" y="9906"/>
                </a:lnTo>
                <a:lnTo>
                  <a:pt x="1173480" y="4572"/>
                </a:lnTo>
                <a:lnTo>
                  <a:pt x="1178052" y="9906"/>
                </a:lnTo>
                <a:lnTo>
                  <a:pt x="1178052" y="11443"/>
                </a:lnTo>
                <a:lnTo>
                  <a:pt x="1181100" y="8382"/>
                </a:lnTo>
                <a:close/>
              </a:path>
              <a:path w="1183004" h="695960">
                <a:moveTo>
                  <a:pt x="1178052" y="9906"/>
                </a:moveTo>
                <a:lnTo>
                  <a:pt x="1173480" y="4572"/>
                </a:lnTo>
                <a:lnTo>
                  <a:pt x="1173480" y="9906"/>
                </a:lnTo>
                <a:lnTo>
                  <a:pt x="1178052" y="9906"/>
                </a:lnTo>
                <a:close/>
              </a:path>
              <a:path w="1183004" h="695960">
                <a:moveTo>
                  <a:pt x="1181100" y="522738"/>
                </a:moveTo>
                <a:lnTo>
                  <a:pt x="1181100" y="8382"/>
                </a:lnTo>
                <a:lnTo>
                  <a:pt x="1173480" y="16035"/>
                </a:lnTo>
                <a:lnTo>
                  <a:pt x="1173480" y="517397"/>
                </a:lnTo>
                <a:lnTo>
                  <a:pt x="1175004" y="515874"/>
                </a:lnTo>
                <a:lnTo>
                  <a:pt x="1175004" y="528861"/>
                </a:lnTo>
                <a:lnTo>
                  <a:pt x="1181100" y="522738"/>
                </a:lnTo>
                <a:close/>
              </a:path>
              <a:path w="1183004" h="695960">
                <a:moveTo>
                  <a:pt x="1175004" y="528861"/>
                </a:moveTo>
                <a:lnTo>
                  <a:pt x="1175004" y="515874"/>
                </a:lnTo>
                <a:lnTo>
                  <a:pt x="1173480" y="518922"/>
                </a:lnTo>
                <a:lnTo>
                  <a:pt x="1173480" y="530392"/>
                </a:lnTo>
                <a:lnTo>
                  <a:pt x="1175004" y="52886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908439" y="3035045"/>
            <a:ext cx="1002030" cy="514350"/>
          </a:xfrm>
          <a:prstGeom prst="rect">
            <a:avLst/>
          </a:prstGeom>
          <a:solidFill>
            <a:srgbClr val="00CCFF"/>
          </a:solidFill>
        </p:spPr>
        <p:txBody>
          <a:bodyPr vert="horz" wrap="square" lIns="0" tIns="63500" rIns="0" bIns="0" rtlCol="0">
            <a:spAutoFit/>
          </a:bodyPr>
          <a:lstStyle/>
          <a:p>
            <a:pPr marL="314325">
              <a:lnSpc>
                <a:spcPct val="100000"/>
              </a:lnSpc>
              <a:spcBef>
                <a:spcPts val="500"/>
              </a:spcBef>
            </a:pPr>
            <a:r>
              <a:rPr sz="2400" b="1" dirty="0">
                <a:latin typeface="Times New Roman"/>
                <a:cs typeface="Times New Roman"/>
              </a:rPr>
              <a:t>A5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051439" y="3105150"/>
            <a:ext cx="1295400" cy="127635"/>
          </a:xfrm>
          <a:custGeom>
            <a:avLst/>
            <a:gdLst/>
            <a:ahLst/>
            <a:cxnLst/>
            <a:rect l="l" t="t" r="r" b="b"/>
            <a:pathLst>
              <a:path w="1295400" h="127635">
                <a:moveTo>
                  <a:pt x="1181100" y="74675"/>
                </a:moveTo>
                <a:lnTo>
                  <a:pt x="1181100" y="52577"/>
                </a:lnTo>
                <a:lnTo>
                  <a:pt x="0" y="52577"/>
                </a:lnTo>
                <a:lnTo>
                  <a:pt x="0" y="74675"/>
                </a:lnTo>
                <a:lnTo>
                  <a:pt x="1181100" y="74675"/>
                </a:lnTo>
                <a:close/>
              </a:path>
              <a:path w="1295400" h="127635">
                <a:moveTo>
                  <a:pt x="1295400" y="63245"/>
                </a:moveTo>
                <a:lnTo>
                  <a:pt x="1168907" y="0"/>
                </a:lnTo>
                <a:lnTo>
                  <a:pt x="1168907" y="52577"/>
                </a:lnTo>
                <a:lnTo>
                  <a:pt x="1181100" y="52577"/>
                </a:lnTo>
                <a:lnTo>
                  <a:pt x="1181100" y="121084"/>
                </a:lnTo>
                <a:lnTo>
                  <a:pt x="1295400" y="63245"/>
                </a:lnTo>
                <a:close/>
              </a:path>
              <a:path w="1295400" h="127635">
                <a:moveTo>
                  <a:pt x="1181100" y="121084"/>
                </a:moveTo>
                <a:lnTo>
                  <a:pt x="1181100" y="74675"/>
                </a:lnTo>
                <a:lnTo>
                  <a:pt x="1168907" y="74675"/>
                </a:lnTo>
                <a:lnTo>
                  <a:pt x="1168907" y="127253"/>
                </a:lnTo>
                <a:lnTo>
                  <a:pt x="1181100" y="1210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080377" y="2787395"/>
            <a:ext cx="171450" cy="685800"/>
          </a:xfrm>
          <a:custGeom>
            <a:avLst/>
            <a:gdLst/>
            <a:ahLst/>
            <a:cxnLst/>
            <a:rect l="l" t="t" r="r" b="b"/>
            <a:pathLst>
              <a:path w="171450" h="685800">
                <a:moveTo>
                  <a:pt x="171450" y="514350"/>
                </a:moveTo>
                <a:lnTo>
                  <a:pt x="171450" y="0"/>
                </a:lnTo>
                <a:lnTo>
                  <a:pt x="0" y="171450"/>
                </a:lnTo>
                <a:lnTo>
                  <a:pt x="0" y="685800"/>
                </a:lnTo>
                <a:lnTo>
                  <a:pt x="171450" y="514350"/>
                </a:lnTo>
                <a:close/>
              </a:path>
            </a:pathLst>
          </a:custGeom>
          <a:solidFill>
            <a:srgbClr val="7B29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346839" y="2787395"/>
            <a:ext cx="1905000" cy="171450"/>
          </a:xfrm>
          <a:custGeom>
            <a:avLst/>
            <a:gdLst/>
            <a:ahLst/>
            <a:cxnLst/>
            <a:rect l="l" t="t" r="r" b="b"/>
            <a:pathLst>
              <a:path w="1905000" h="171450">
                <a:moveTo>
                  <a:pt x="1905000" y="0"/>
                </a:moveTo>
                <a:lnTo>
                  <a:pt x="171450" y="0"/>
                </a:lnTo>
                <a:lnTo>
                  <a:pt x="0" y="171450"/>
                </a:lnTo>
                <a:lnTo>
                  <a:pt x="1733550" y="171449"/>
                </a:lnTo>
                <a:lnTo>
                  <a:pt x="1905000" y="0"/>
                </a:lnTo>
                <a:close/>
              </a:path>
            </a:pathLst>
          </a:custGeom>
          <a:solidFill>
            <a:srgbClr val="AD5B8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342267" y="2782823"/>
            <a:ext cx="1915160" cy="695960"/>
          </a:xfrm>
          <a:custGeom>
            <a:avLst/>
            <a:gdLst/>
            <a:ahLst/>
            <a:cxnLst/>
            <a:rect l="l" t="t" r="r" b="b"/>
            <a:pathLst>
              <a:path w="1915159" h="695960">
                <a:moveTo>
                  <a:pt x="1914906" y="521208"/>
                </a:moveTo>
                <a:lnTo>
                  <a:pt x="1914906" y="0"/>
                </a:lnTo>
                <a:lnTo>
                  <a:pt x="174498" y="0"/>
                </a:lnTo>
                <a:lnTo>
                  <a:pt x="0" y="174498"/>
                </a:lnTo>
                <a:lnTo>
                  <a:pt x="0" y="695706"/>
                </a:lnTo>
                <a:lnTo>
                  <a:pt x="4572" y="695706"/>
                </a:lnTo>
                <a:lnTo>
                  <a:pt x="4572" y="171450"/>
                </a:lnTo>
                <a:lnTo>
                  <a:pt x="16764" y="171450"/>
                </a:lnTo>
                <a:lnTo>
                  <a:pt x="176022" y="12192"/>
                </a:lnTo>
                <a:lnTo>
                  <a:pt x="176022" y="9906"/>
                </a:lnTo>
                <a:lnTo>
                  <a:pt x="179832" y="8382"/>
                </a:lnTo>
                <a:lnTo>
                  <a:pt x="179831" y="9906"/>
                </a:lnTo>
                <a:lnTo>
                  <a:pt x="1898142" y="9905"/>
                </a:lnTo>
                <a:lnTo>
                  <a:pt x="1906524" y="1524"/>
                </a:lnTo>
                <a:lnTo>
                  <a:pt x="1913382" y="8382"/>
                </a:lnTo>
                <a:lnTo>
                  <a:pt x="1913382" y="522732"/>
                </a:lnTo>
                <a:lnTo>
                  <a:pt x="1914906" y="521208"/>
                </a:lnTo>
                <a:close/>
              </a:path>
              <a:path w="1915159" h="695960">
                <a:moveTo>
                  <a:pt x="16764" y="171450"/>
                </a:moveTo>
                <a:lnTo>
                  <a:pt x="4572" y="171450"/>
                </a:lnTo>
                <a:lnTo>
                  <a:pt x="4572" y="181356"/>
                </a:lnTo>
                <a:lnTo>
                  <a:pt x="8382" y="181356"/>
                </a:lnTo>
                <a:lnTo>
                  <a:pt x="8382" y="179832"/>
                </a:lnTo>
                <a:lnTo>
                  <a:pt x="9906" y="176022"/>
                </a:lnTo>
                <a:lnTo>
                  <a:pt x="9906" y="178308"/>
                </a:lnTo>
                <a:lnTo>
                  <a:pt x="16764" y="171450"/>
                </a:lnTo>
                <a:close/>
              </a:path>
              <a:path w="1915159" h="695960">
                <a:moveTo>
                  <a:pt x="9906" y="685800"/>
                </a:moveTo>
                <a:lnTo>
                  <a:pt x="9906" y="181356"/>
                </a:lnTo>
                <a:lnTo>
                  <a:pt x="4572" y="181356"/>
                </a:lnTo>
                <a:lnTo>
                  <a:pt x="4572" y="685800"/>
                </a:lnTo>
                <a:lnTo>
                  <a:pt x="9906" y="685800"/>
                </a:lnTo>
                <a:close/>
              </a:path>
              <a:path w="1915159" h="695960">
                <a:moveTo>
                  <a:pt x="1736597" y="685800"/>
                </a:moveTo>
                <a:lnTo>
                  <a:pt x="4572" y="685800"/>
                </a:lnTo>
                <a:lnTo>
                  <a:pt x="9906" y="690372"/>
                </a:lnTo>
                <a:lnTo>
                  <a:pt x="9906" y="695706"/>
                </a:lnTo>
                <a:lnTo>
                  <a:pt x="1733550" y="695706"/>
                </a:lnTo>
                <a:lnTo>
                  <a:pt x="1733550" y="690372"/>
                </a:lnTo>
                <a:lnTo>
                  <a:pt x="1735074" y="690372"/>
                </a:lnTo>
                <a:lnTo>
                  <a:pt x="1735074" y="687324"/>
                </a:lnTo>
                <a:lnTo>
                  <a:pt x="1736597" y="685800"/>
                </a:lnTo>
                <a:close/>
              </a:path>
              <a:path w="1915159" h="695960">
                <a:moveTo>
                  <a:pt x="9906" y="695706"/>
                </a:moveTo>
                <a:lnTo>
                  <a:pt x="9906" y="690372"/>
                </a:lnTo>
                <a:lnTo>
                  <a:pt x="4572" y="685800"/>
                </a:lnTo>
                <a:lnTo>
                  <a:pt x="4572" y="695706"/>
                </a:lnTo>
                <a:lnTo>
                  <a:pt x="9906" y="695706"/>
                </a:lnTo>
                <a:close/>
              </a:path>
              <a:path w="1915159" h="695960">
                <a:moveTo>
                  <a:pt x="9906" y="178308"/>
                </a:moveTo>
                <a:lnTo>
                  <a:pt x="9906" y="176022"/>
                </a:lnTo>
                <a:lnTo>
                  <a:pt x="8382" y="179832"/>
                </a:lnTo>
                <a:lnTo>
                  <a:pt x="9906" y="178308"/>
                </a:lnTo>
                <a:close/>
              </a:path>
              <a:path w="1915159" h="695960">
                <a:moveTo>
                  <a:pt x="1736597" y="171450"/>
                </a:moveTo>
                <a:lnTo>
                  <a:pt x="16764" y="171450"/>
                </a:lnTo>
                <a:lnTo>
                  <a:pt x="8382" y="179832"/>
                </a:lnTo>
                <a:lnTo>
                  <a:pt x="8382" y="181356"/>
                </a:lnTo>
                <a:lnTo>
                  <a:pt x="1733550" y="181356"/>
                </a:lnTo>
                <a:lnTo>
                  <a:pt x="1733550" y="176022"/>
                </a:lnTo>
                <a:lnTo>
                  <a:pt x="1735074" y="176022"/>
                </a:lnTo>
                <a:lnTo>
                  <a:pt x="1735074" y="172974"/>
                </a:lnTo>
                <a:lnTo>
                  <a:pt x="1736597" y="171450"/>
                </a:lnTo>
                <a:close/>
              </a:path>
              <a:path w="1915159" h="695960">
                <a:moveTo>
                  <a:pt x="179832" y="8382"/>
                </a:moveTo>
                <a:lnTo>
                  <a:pt x="176022" y="9906"/>
                </a:lnTo>
                <a:lnTo>
                  <a:pt x="178307" y="9906"/>
                </a:lnTo>
                <a:lnTo>
                  <a:pt x="179832" y="8382"/>
                </a:lnTo>
                <a:close/>
              </a:path>
              <a:path w="1915159" h="695960">
                <a:moveTo>
                  <a:pt x="178307" y="9906"/>
                </a:moveTo>
                <a:lnTo>
                  <a:pt x="176022" y="9906"/>
                </a:lnTo>
                <a:lnTo>
                  <a:pt x="176022" y="12192"/>
                </a:lnTo>
                <a:lnTo>
                  <a:pt x="178307" y="9906"/>
                </a:lnTo>
                <a:close/>
              </a:path>
              <a:path w="1915159" h="695960">
                <a:moveTo>
                  <a:pt x="179831" y="9906"/>
                </a:moveTo>
                <a:lnTo>
                  <a:pt x="179832" y="8382"/>
                </a:lnTo>
                <a:lnTo>
                  <a:pt x="178307" y="9906"/>
                </a:lnTo>
                <a:lnTo>
                  <a:pt x="179831" y="9906"/>
                </a:lnTo>
                <a:close/>
              </a:path>
              <a:path w="1915159" h="695960">
                <a:moveTo>
                  <a:pt x="1743456" y="178307"/>
                </a:moveTo>
                <a:lnTo>
                  <a:pt x="1743456" y="176022"/>
                </a:lnTo>
                <a:lnTo>
                  <a:pt x="1733550" y="176022"/>
                </a:lnTo>
                <a:lnTo>
                  <a:pt x="1733550" y="181356"/>
                </a:lnTo>
                <a:lnTo>
                  <a:pt x="1740408" y="181356"/>
                </a:lnTo>
                <a:lnTo>
                  <a:pt x="1743456" y="178307"/>
                </a:lnTo>
                <a:close/>
              </a:path>
              <a:path w="1915159" h="695960">
                <a:moveTo>
                  <a:pt x="1743456" y="678942"/>
                </a:moveTo>
                <a:lnTo>
                  <a:pt x="1743456" y="178307"/>
                </a:lnTo>
                <a:lnTo>
                  <a:pt x="1740408" y="181356"/>
                </a:lnTo>
                <a:lnTo>
                  <a:pt x="1733550" y="181356"/>
                </a:lnTo>
                <a:lnTo>
                  <a:pt x="1733550" y="685800"/>
                </a:lnTo>
                <a:lnTo>
                  <a:pt x="1736597" y="685800"/>
                </a:lnTo>
                <a:lnTo>
                  <a:pt x="1743456" y="678942"/>
                </a:lnTo>
                <a:close/>
              </a:path>
              <a:path w="1915159" h="695960">
                <a:moveTo>
                  <a:pt x="1743456" y="692657"/>
                </a:moveTo>
                <a:lnTo>
                  <a:pt x="1743456" y="690372"/>
                </a:lnTo>
                <a:lnTo>
                  <a:pt x="1733550" y="690372"/>
                </a:lnTo>
                <a:lnTo>
                  <a:pt x="1733550" y="695706"/>
                </a:lnTo>
                <a:lnTo>
                  <a:pt x="1740408" y="695706"/>
                </a:lnTo>
                <a:lnTo>
                  <a:pt x="1743456" y="692657"/>
                </a:lnTo>
                <a:close/>
              </a:path>
              <a:path w="1915159" h="695960">
                <a:moveTo>
                  <a:pt x="1738122" y="171450"/>
                </a:moveTo>
                <a:lnTo>
                  <a:pt x="1736597" y="171450"/>
                </a:lnTo>
                <a:lnTo>
                  <a:pt x="1735074" y="172974"/>
                </a:lnTo>
                <a:lnTo>
                  <a:pt x="1738122" y="171450"/>
                </a:lnTo>
                <a:close/>
              </a:path>
              <a:path w="1915159" h="695960">
                <a:moveTo>
                  <a:pt x="1738122" y="176022"/>
                </a:moveTo>
                <a:lnTo>
                  <a:pt x="1738122" y="171450"/>
                </a:lnTo>
                <a:lnTo>
                  <a:pt x="1735074" y="172974"/>
                </a:lnTo>
                <a:lnTo>
                  <a:pt x="1735074" y="176022"/>
                </a:lnTo>
                <a:lnTo>
                  <a:pt x="1738122" y="176022"/>
                </a:lnTo>
                <a:close/>
              </a:path>
              <a:path w="1915159" h="695960">
                <a:moveTo>
                  <a:pt x="1738122" y="685800"/>
                </a:moveTo>
                <a:lnTo>
                  <a:pt x="1736597" y="685800"/>
                </a:lnTo>
                <a:lnTo>
                  <a:pt x="1735074" y="687324"/>
                </a:lnTo>
                <a:lnTo>
                  <a:pt x="1738122" y="685800"/>
                </a:lnTo>
                <a:close/>
              </a:path>
              <a:path w="1915159" h="695960">
                <a:moveTo>
                  <a:pt x="1738122" y="690372"/>
                </a:moveTo>
                <a:lnTo>
                  <a:pt x="1738122" y="685800"/>
                </a:lnTo>
                <a:lnTo>
                  <a:pt x="1735074" y="687324"/>
                </a:lnTo>
                <a:lnTo>
                  <a:pt x="1735074" y="690372"/>
                </a:lnTo>
                <a:lnTo>
                  <a:pt x="1738122" y="690372"/>
                </a:lnTo>
                <a:close/>
              </a:path>
              <a:path w="1915159" h="695960">
                <a:moveTo>
                  <a:pt x="1909572" y="12191"/>
                </a:moveTo>
                <a:lnTo>
                  <a:pt x="1909572" y="9905"/>
                </a:lnTo>
                <a:lnTo>
                  <a:pt x="1898142" y="9905"/>
                </a:lnTo>
                <a:lnTo>
                  <a:pt x="1736597" y="171450"/>
                </a:lnTo>
                <a:lnTo>
                  <a:pt x="1738122" y="171450"/>
                </a:lnTo>
                <a:lnTo>
                  <a:pt x="1738122" y="176022"/>
                </a:lnTo>
                <a:lnTo>
                  <a:pt x="1743456" y="176022"/>
                </a:lnTo>
                <a:lnTo>
                  <a:pt x="1743456" y="178307"/>
                </a:lnTo>
                <a:lnTo>
                  <a:pt x="1909572" y="12191"/>
                </a:lnTo>
                <a:close/>
              </a:path>
              <a:path w="1915159" h="695960">
                <a:moveTo>
                  <a:pt x="1906524" y="515873"/>
                </a:moveTo>
                <a:lnTo>
                  <a:pt x="1736597" y="685800"/>
                </a:lnTo>
                <a:lnTo>
                  <a:pt x="1738122" y="685800"/>
                </a:lnTo>
                <a:lnTo>
                  <a:pt x="1738122" y="690372"/>
                </a:lnTo>
                <a:lnTo>
                  <a:pt x="1743456" y="690372"/>
                </a:lnTo>
                <a:lnTo>
                  <a:pt x="1743456" y="692657"/>
                </a:lnTo>
                <a:lnTo>
                  <a:pt x="1905000" y="531114"/>
                </a:lnTo>
                <a:lnTo>
                  <a:pt x="1905000" y="518922"/>
                </a:lnTo>
                <a:lnTo>
                  <a:pt x="1906524" y="515873"/>
                </a:lnTo>
                <a:close/>
              </a:path>
              <a:path w="1915159" h="695960">
                <a:moveTo>
                  <a:pt x="1913382" y="8382"/>
                </a:moveTo>
                <a:lnTo>
                  <a:pt x="1906524" y="1524"/>
                </a:lnTo>
                <a:lnTo>
                  <a:pt x="1898142" y="9905"/>
                </a:lnTo>
                <a:lnTo>
                  <a:pt x="1905000" y="9905"/>
                </a:lnTo>
                <a:lnTo>
                  <a:pt x="1905000" y="4571"/>
                </a:lnTo>
                <a:lnTo>
                  <a:pt x="1909572" y="9905"/>
                </a:lnTo>
                <a:lnTo>
                  <a:pt x="1909572" y="12191"/>
                </a:lnTo>
                <a:lnTo>
                  <a:pt x="1913382" y="8382"/>
                </a:lnTo>
                <a:close/>
              </a:path>
              <a:path w="1915159" h="695960">
                <a:moveTo>
                  <a:pt x="1909572" y="9905"/>
                </a:moveTo>
                <a:lnTo>
                  <a:pt x="1905000" y="4571"/>
                </a:lnTo>
                <a:lnTo>
                  <a:pt x="1905000" y="9905"/>
                </a:lnTo>
                <a:lnTo>
                  <a:pt x="1909572" y="9905"/>
                </a:lnTo>
                <a:close/>
              </a:path>
              <a:path w="1915159" h="695960">
                <a:moveTo>
                  <a:pt x="1913382" y="522732"/>
                </a:moveTo>
                <a:lnTo>
                  <a:pt x="1913382" y="8382"/>
                </a:lnTo>
                <a:lnTo>
                  <a:pt x="1905000" y="16763"/>
                </a:lnTo>
                <a:lnTo>
                  <a:pt x="1905000" y="517398"/>
                </a:lnTo>
                <a:lnTo>
                  <a:pt x="1906524" y="515873"/>
                </a:lnTo>
                <a:lnTo>
                  <a:pt x="1906524" y="529590"/>
                </a:lnTo>
                <a:lnTo>
                  <a:pt x="1913382" y="522732"/>
                </a:lnTo>
                <a:close/>
              </a:path>
              <a:path w="1915159" h="695960">
                <a:moveTo>
                  <a:pt x="1906524" y="529590"/>
                </a:moveTo>
                <a:lnTo>
                  <a:pt x="1906524" y="515873"/>
                </a:lnTo>
                <a:lnTo>
                  <a:pt x="1905000" y="518922"/>
                </a:lnTo>
                <a:lnTo>
                  <a:pt x="1905000" y="531114"/>
                </a:lnTo>
                <a:lnTo>
                  <a:pt x="1906524" y="5295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346839" y="2958845"/>
            <a:ext cx="1733550" cy="514350"/>
          </a:xfrm>
          <a:prstGeom prst="rect">
            <a:avLst/>
          </a:prstGeom>
          <a:solidFill>
            <a:srgbClr val="993366"/>
          </a:solidFill>
        </p:spPr>
        <p:txBody>
          <a:bodyPr vert="horz" wrap="square" lIns="0" tIns="67945" rIns="0" bIns="0" rtlCol="0">
            <a:spAutoFit/>
          </a:bodyPr>
          <a:lstStyle/>
          <a:p>
            <a:pPr marL="27305">
              <a:lnSpc>
                <a:spcPct val="100000"/>
              </a:lnSpc>
              <a:spcBef>
                <a:spcPts val="535"/>
              </a:spcBef>
            </a:pPr>
            <a:r>
              <a:rPr sz="2400" b="1" dirty="0">
                <a:latin typeface="Times New Roman"/>
                <a:cs typeface="Times New Roman"/>
              </a:rPr>
              <a:t>228</a:t>
            </a:r>
            <a:r>
              <a:rPr sz="2400" b="1" spc="-5" dirty="0">
                <a:latin typeface="宋体"/>
                <a:cs typeface="宋体"/>
              </a:rPr>
              <a:t>位缓冲区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042039" y="4705350"/>
            <a:ext cx="990600" cy="127635"/>
          </a:xfrm>
          <a:custGeom>
            <a:avLst/>
            <a:gdLst/>
            <a:ahLst/>
            <a:cxnLst/>
            <a:rect l="l" t="t" r="r" b="b"/>
            <a:pathLst>
              <a:path w="990600" h="127635">
                <a:moveTo>
                  <a:pt x="876300" y="74675"/>
                </a:moveTo>
                <a:lnTo>
                  <a:pt x="876300" y="52577"/>
                </a:lnTo>
                <a:lnTo>
                  <a:pt x="0" y="52578"/>
                </a:lnTo>
                <a:lnTo>
                  <a:pt x="0" y="74676"/>
                </a:lnTo>
                <a:lnTo>
                  <a:pt x="876300" y="74675"/>
                </a:lnTo>
                <a:close/>
              </a:path>
              <a:path w="990600" h="127635">
                <a:moveTo>
                  <a:pt x="990600" y="63246"/>
                </a:moveTo>
                <a:lnTo>
                  <a:pt x="864107" y="0"/>
                </a:lnTo>
                <a:lnTo>
                  <a:pt x="864107" y="52577"/>
                </a:lnTo>
                <a:lnTo>
                  <a:pt x="876300" y="52577"/>
                </a:lnTo>
                <a:lnTo>
                  <a:pt x="876300" y="121084"/>
                </a:lnTo>
                <a:lnTo>
                  <a:pt x="990600" y="63246"/>
                </a:lnTo>
                <a:close/>
              </a:path>
              <a:path w="990600" h="127635">
                <a:moveTo>
                  <a:pt x="876300" y="121084"/>
                </a:moveTo>
                <a:lnTo>
                  <a:pt x="876300" y="74675"/>
                </a:lnTo>
                <a:lnTo>
                  <a:pt x="864107" y="74675"/>
                </a:lnTo>
                <a:lnTo>
                  <a:pt x="864107" y="127253"/>
                </a:lnTo>
                <a:lnTo>
                  <a:pt x="876300" y="1210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032639" y="4463796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609600" y="304799"/>
                </a:moveTo>
                <a:lnTo>
                  <a:pt x="605612" y="255529"/>
                </a:lnTo>
                <a:lnTo>
                  <a:pt x="594067" y="208727"/>
                </a:lnTo>
                <a:lnTo>
                  <a:pt x="575591" y="165033"/>
                </a:lnTo>
                <a:lnTo>
                  <a:pt x="550810" y="125089"/>
                </a:lnTo>
                <a:lnTo>
                  <a:pt x="520350" y="89534"/>
                </a:lnTo>
                <a:lnTo>
                  <a:pt x="484839" y="59009"/>
                </a:lnTo>
                <a:lnTo>
                  <a:pt x="444902" y="34152"/>
                </a:lnTo>
                <a:lnTo>
                  <a:pt x="401165" y="15605"/>
                </a:lnTo>
                <a:lnTo>
                  <a:pt x="354256" y="4008"/>
                </a:lnTo>
                <a:lnTo>
                  <a:pt x="304800" y="0"/>
                </a:lnTo>
                <a:lnTo>
                  <a:pt x="255529" y="4008"/>
                </a:lnTo>
                <a:lnTo>
                  <a:pt x="208727" y="15605"/>
                </a:lnTo>
                <a:lnTo>
                  <a:pt x="165033" y="34152"/>
                </a:lnTo>
                <a:lnTo>
                  <a:pt x="125089" y="59009"/>
                </a:lnTo>
                <a:lnTo>
                  <a:pt x="89534" y="89535"/>
                </a:lnTo>
                <a:lnTo>
                  <a:pt x="59009" y="125089"/>
                </a:lnTo>
                <a:lnTo>
                  <a:pt x="34152" y="165033"/>
                </a:lnTo>
                <a:lnTo>
                  <a:pt x="15605" y="208727"/>
                </a:lnTo>
                <a:lnTo>
                  <a:pt x="4008" y="255529"/>
                </a:lnTo>
                <a:lnTo>
                  <a:pt x="0" y="304800"/>
                </a:lnTo>
                <a:lnTo>
                  <a:pt x="4008" y="354256"/>
                </a:lnTo>
                <a:lnTo>
                  <a:pt x="15605" y="401165"/>
                </a:lnTo>
                <a:lnTo>
                  <a:pt x="34152" y="444902"/>
                </a:lnTo>
                <a:lnTo>
                  <a:pt x="59009" y="484839"/>
                </a:lnTo>
                <a:lnTo>
                  <a:pt x="89534" y="520350"/>
                </a:lnTo>
                <a:lnTo>
                  <a:pt x="125089" y="550810"/>
                </a:lnTo>
                <a:lnTo>
                  <a:pt x="165033" y="575591"/>
                </a:lnTo>
                <a:lnTo>
                  <a:pt x="208727" y="594067"/>
                </a:lnTo>
                <a:lnTo>
                  <a:pt x="255529" y="605612"/>
                </a:lnTo>
                <a:lnTo>
                  <a:pt x="304800" y="609600"/>
                </a:lnTo>
                <a:lnTo>
                  <a:pt x="354256" y="605612"/>
                </a:lnTo>
                <a:lnTo>
                  <a:pt x="401165" y="594067"/>
                </a:lnTo>
                <a:lnTo>
                  <a:pt x="444902" y="575591"/>
                </a:lnTo>
                <a:lnTo>
                  <a:pt x="484839" y="550810"/>
                </a:lnTo>
                <a:lnTo>
                  <a:pt x="520350" y="520350"/>
                </a:lnTo>
                <a:lnTo>
                  <a:pt x="550810" y="484839"/>
                </a:lnTo>
                <a:lnTo>
                  <a:pt x="575591" y="444902"/>
                </a:lnTo>
                <a:lnTo>
                  <a:pt x="594067" y="401165"/>
                </a:lnTo>
                <a:lnTo>
                  <a:pt x="605612" y="354256"/>
                </a:lnTo>
                <a:lnTo>
                  <a:pt x="609600" y="304799"/>
                </a:lnTo>
                <a:close/>
              </a:path>
            </a:pathLst>
          </a:custGeom>
          <a:solidFill>
            <a:srgbClr val="C6CE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032639" y="4768977"/>
            <a:ext cx="609600" cy="0"/>
          </a:xfrm>
          <a:custGeom>
            <a:avLst/>
            <a:gdLst/>
            <a:ahLst/>
            <a:cxnLst/>
            <a:rect l="l" t="t" r="r" b="b"/>
            <a:pathLst>
              <a:path w="609600">
                <a:moveTo>
                  <a:pt x="0" y="0"/>
                </a:moveTo>
                <a:lnTo>
                  <a:pt x="609599" y="0"/>
                </a:lnTo>
              </a:path>
            </a:pathLst>
          </a:custGeom>
          <a:ln w="990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337820" y="4463796"/>
            <a:ext cx="0" cy="300355"/>
          </a:xfrm>
          <a:custGeom>
            <a:avLst/>
            <a:gdLst/>
            <a:ahLst/>
            <a:cxnLst/>
            <a:rect l="l" t="t" r="r" b="b"/>
            <a:pathLst>
              <a:path h="300354">
                <a:moveTo>
                  <a:pt x="0" y="0"/>
                </a:moveTo>
                <a:lnTo>
                  <a:pt x="0" y="300228"/>
                </a:lnTo>
              </a:path>
            </a:pathLst>
          </a:custGeom>
          <a:ln w="990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337820" y="4773929"/>
            <a:ext cx="0" cy="299720"/>
          </a:xfrm>
          <a:custGeom>
            <a:avLst/>
            <a:gdLst/>
            <a:ahLst/>
            <a:cxnLst/>
            <a:rect l="l" t="t" r="r" b="b"/>
            <a:pathLst>
              <a:path h="299720">
                <a:moveTo>
                  <a:pt x="0" y="0"/>
                </a:moveTo>
                <a:lnTo>
                  <a:pt x="0" y="299466"/>
                </a:lnTo>
              </a:path>
            </a:pathLst>
          </a:custGeom>
          <a:ln w="990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028067" y="4460514"/>
            <a:ext cx="619760" cy="617220"/>
          </a:xfrm>
          <a:custGeom>
            <a:avLst/>
            <a:gdLst/>
            <a:ahLst/>
            <a:cxnLst/>
            <a:rect l="l" t="t" r="r" b="b"/>
            <a:pathLst>
              <a:path w="619759" h="617220">
                <a:moveTo>
                  <a:pt x="619506" y="308081"/>
                </a:moveTo>
                <a:lnTo>
                  <a:pt x="609550" y="234251"/>
                </a:lnTo>
                <a:lnTo>
                  <a:pt x="597060" y="195212"/>
                </a:lnTo>
                <a:lnTo>
                  <a:pt x="580865" y="159721"/>
                </a:lnTo>
                <a:lnTo>
                  <a:pt x="538771" y="99386"/>
                </a:lnTo>
                <a:lnTo>
                  <a:pt x="486092" y="53245"/>
                </a:lnTo>
                <a:lnTo>
                  <a:pt x="425651" y="21300"/>
                </a:lnTo>
                <a:lnTo>
                  <a:pt x="360272" y="3552"/>
                </a:lnTo>
                <a:lnTo>
                  <a:pt x="292778" y="0"/>
                </a:lnTo>
                <a:lnTo>
                  <a:pt x="259120" y="3547"/>
                </a:lnTo>
                <a:lnTo>
                  <a:pt x="193748" y="21291"/>
                </a:lnTo>
                <a:lnTo>
                  <a:pt x="133321" y="53232"/>
                </a:lnTo>
                <a:lnTo>
                  <a:pt x="80661" y="99371"/>
                </a:lnTo>
                <a:lnTo>
                  <a:pt x="38592" y="159709"/>
                </a:lnTo>
                <a:lnTo>
                  <a:pt x="22411" y="195202"/>
                </a:lnTo>
                <a:lnTo>
                  <a:pt x="9938" y="234246"/>
                </a:lnTo>
                <a:lnTo>
                  <a:pt x="1523" y="276839"/>
                </a:lnTo>
                <a:lnTo>
                  <a:pt x="0" y="308843"/>
                </a:lnTo>
                <a:lnTo>
                  <a:pt x="1524" y="340085"/>
                </a:lnTo>
                <a:lnTo>
                  <a:pt x="3810" y="355325"/>
                </a:lnTo>
                <a:lnTo>
                  <a:pt x="9906" y="379908"/>
                </a:lnTo>
                <a:lnTo>
                  <a:pt x="9905" y="292841"/>
                </a:lnTo>
                <a:lnTo>
                  <a:pt x="12953" y="262361"/>
                </a:lnTo>
                <a:lnTo>
                  <a:pt x="24421" y="215262"/>
                </a:lnTo>
                <a:lnTo>
                  <a:pt x="42812" y="171473"/>
                </a:lnTo>
                <a:lnTo>
                  <a:pt x="67470" y="131602"/>
                </a:lnTo>
                <a:lnTo>
                  <a:pt x="97736" y="96254"/>
                </a:lnTo>
                <a:lnTo>
                  <a:pt x="132951" y="66038"/>
                </a:lnTo>
                <a:lnTo>
                  <a:pt x="172457" y="41559"/>
                </a:lnTo>
                <a:lnTo>
                  <a:pt x="215595" y="23424"/>
                </a:lnTo>
                <a:lnTo>
                  <a:pt x="261707" y="12240"/>
                </a:lnTo>
                <a:lnTo>
                  <a:pt x="310134" y="8615"/>
                </a:lnTo>
                <a:lnTo>
                  <a:pt x="326613" y="8739"/>
                </a:lnTo>
                <a:lnTo>
                  <a:pt x="386235" y="18228"/>
                </a:lnTo>
                <a:lnTo>
                  <a:pt x="429305" y="33154"/>
                </a:lnTo>
                <a:lnTo>
                  <a:pt x="469214" y="54304"/>
                </a:lnTo>
                <a:lnTo>
                  <a:pt x="505350" y="81066"/>
                </a:lnTo>
                <a:lnTo>
                  <a:pt x="537103" y="112826"/>
                </a:lnTo>
                <a:lnTo>
                  <a:pt x="563863" y="148972"/>
                </a:lnTo>
                <a:lnTo>
                  <a:pt x="585018" y="188892"/>
                </a:lnTo>
                <a:lnTo>
                  <a:pt x="599959" y="231973"/>
                </a:lnTo>
                <a:lnTo>
                  <a:pt x="608076" y="277601"/>
                </a:lnTo>
                <a:lnTo>
                  <a:pt x="609600" y="292841"/>
                </a:lnTo>
                <a:lnTo>
                  <a:pt x="609600" y="379741"/>
                </a:lnTo>
                <a:lnTo>
                  <a:pt x="615577" y="350738"/>
                </a:lnTo>
                <a:lnTo>
                  <a:pt x="619506" y="308081"/>
                </a:lnTo>
                <a:close/>
              </a:path>
              <a:path w="619759" h="617220">
                <a:moveTo>
                  <a:pt x="609600" y="379741"/>
                </a:moveTo>
                <a:lnTo>
                  <a:pt x="609600" y="324083"/>
                </a:lnTo>
                <a:lnTo>
                  <a:pt x="603184" y="367386"/>
                </a:lnTo>
                <a:lnTo>
                  <a:pt x="592327" y="407172"/>
                </a:lnTo>
                <a:lnTo>
                  <a:pt x="577416" y="443421"/>
                </a:lnTo>
                <a:lnTo>
                  <a:pt x="536977" y="505236"/>
                </a:lnTo>
                <a:lnTo>
                  <a:pt x="484963" y="552676"/>
                </a:lnTo>
                <a:lnTo>
                  <a:pt x="424469" y="585587"/>
                </a:lnTo>
                <a:lnTo>
                  <a:pt x="358592" y="603815"/>
                </a:lnTo>
                <a:lnTo>
                  <a:pt x="310134" y="607304"/>
                </a:lnTo>
                <a:lnTo>
                  <a:pt x="290427" y="607208"/>
                </a:lnTo>
                <a:lnTo>
                  <a:pt x="223069" y="595610"/>
                </a:lnTo>
                <a:lnTo>
                  <a:pt x="159614" y="568869"/>
                </a:lnTo>
                <a:lnTo>
                  <a:pt x="103159" y="526831"/>
                </a:lnTo>
                <a:lnTo>
                  <a:pt x="56797" y="469342"/>
                </a:lnTo>
                <a:lnTo>
                  <a:pt x="38369" y="434755"/>
                </a:lnTo>
                <a:lnTo>
                  <a:pt x="23626" y="396248"/>
                </a:lnTo>
                <a:lnTo>
                  <a:pt x="12954" y="353801"/>
                </a:lnTo>
                <a:lnTo>
                  <a:pt x="9906" y="324083"/>
                </a:lnTo>
                <a:lnTo>
                  <a:pt x="9906" y="379908"/>
                </a:lnTo>
                <a:lnTo>
                  <a:pt x="28131" y="434731"/>
                </a:lnTo>
                <a:lnTo>
                  <a:pt x="45542" y="468955"/>
                </a:lnTo>
                <a:lnTo>
                  <a:pt x="89208" y="526570"/>
                </a:lnTo>
                <a:lnTo>
                  <a:pt x="142456" y="569909"/>
                </a:lnTo>
                <a:lnTo>
                  <a:pt x="202637" y="599173"/>
                </a:lnTo>
                <a:lnTo>
                  <a:pt x="267100" y="614563"/>
                </a:lnTo>
                <a:lnTo>
                  <a:pt x="300108" y="617119"/>
                </a:lnTo>
                <a:lnTo>
                  <a:pt x="333194" y="616281"/>
                </a:lnTo>
                <a:lnTo>
                  <a:pt x="398268" y="604528"/>
                </a:lnTo>
                <a:lnTo>
                  <a:pt x="459672" y="579505"/>
                </a:lnTo>
                <a:lnTo>
                  <a:pt x="514756" y="541413"/>
                </a:lnTo>
                <a:lnTo>
                  <a:pt x="560868" y="490454"/>
                </a:lnTo>
                <a:lnTo>
                  <a:pt x="595359" y="426828"/>
                </a:lnTo>
                <a:lnTo>
                  <a:pt x="607418" y="390328"/>
                </a:lnTo>
                <a:lnTo>
                  <a:pt x="609600" y="3797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274193" y="3473196"/>
            <a:ext cx="127635" cy="990600"/>
          </a:xfrm>
          <a:custGeom>
            <a:avLst/>
            <a:gdLst/>
            <a:ahLst/>
            <a:cxnLst/>
            <a:rect l="l" t="t" r="r" b="b"/>
            <a:pathLst>
              <a:path w="127635" h="990600">
                <a:moveTo>
                  <a:pt x="127253" y="864107"/>
                </a:moveTo>
                <a:lnTo>
                  <a:pt x="0" y="864107"/>
                </a:lnTo>
                <a:lnTo>
                  <a:pt x="52565" y="969259"/>
                </a:lnTo>
                <a:lnTo>
                  <a:pt x="52565" y="876300"/>
                </a:lnTo>
                <a:lnTo>
                  <a:pt x="74663" y="876300"/>
                </a:lnTo>
                <a:lnTo>
                  <a:pt x="74663" y="968016"/>
                </a:lnTo>
                <a:lnTo>
                  <a:pt x="127253" y="864107"/>
                </a:lnTo>
                <a:close/>
              </a:path>
              <a:path w="127635" h="990600">
                <a:moveTo>
                  <a:pt x="74663" y="864107"/>
                </a:moveTo>
                <a:lnTo>
                  <a:pt x="74663" y="0"/>
                </a:lnTo>
                <a:lnTo>
                  <a:pt x="52565" y="0"/>
                </a:lnTo>
                <a:lnTo>
                  <a:pt x="52565" y="864107"/>
                </a:lnTo>
                <a:lnTo>
                  <a:pt x="74663" y="864107"/>
                </a:lnTo>
                <a:close/>
              </a:path>
              <a:path w="127635" h="990600">
                <a:moveTo>
                  <a:pt x="74663" y="968016"/>
                </a:moveTo>
                <a:lnTo>
                  <a:pt x="74663" y="876300"/>
                </a:lnTo>
                <a:lnTo>
                  <a:pt x="52565" y="876300"/>
                </a:lnTo>
                <a:lnTo>
                  <a:pt x="52565" y="969259"/>
                </a:lnTo>
                <a:lnTo>
                  <a:pt x="63233" y="990600"/>
                </a:lnTo>
                <a:lnTo>
                  <a:pt x="74663" y="9680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642227" y="4705350"/>
            <a:ext cx="1143000" cy="127635"/>
          </a:xfrm>
          <a:custGeom>
            <a:avLst/>
            <a:gdLst/>
            <a:ahLst/>
            <a:cxnLst/>
            <a:rect l="l" t="t" r="r" b="b"/>
            <a:pathLst>
              <a:path w="1143000" h="127635">
                <a:moveTo>
                  <a:pt x="1028700" y="74675"/>
                </a:moveTo>
                <a:lnTo>
                  <a:pt x="1028700" y="52577"/>
                </a:lnTo>
                <a:lnTo>
                  <a:pt x="0" y="52577"/>
                </a:lnTo>
                <a:lnTo>
                  <a:pt x="0" y="74675"/>
                </a:lnTo>
                <a:lnTo>
                  <a:pt x="1028700" y="74675"/>
                </a:lnTo>
                <a:close/>
              </a:path>
              <a:path w="1143000" h="127635">
                <a:moveTo>
                  <a:pt x="1143000" y="63246"/>
                </a:moveTo>
                <a:lnTo>
                  <a:pt x="1016520" y="0"/>
                </a:lnTo>
                <a:lnTo>
                  <a:pt x="1016520" y="52577"/>
                </a:lnTo>
                <a:lnTo>
                  <a:pt x="1028700" y="52577"/>
                </a:lnTo>
                <a:lnTo>
                  <a:pt x="1028700" y="121090"/>
                </a:lnTo>
                <a:lnTo>
                  <a:pt x="1143000" y="63246"/>
                </a:lnTo>
                <a:close/>
              </a:path>
              <a:path w="1143000" h="127635">
                <a:moveTo>
                  <a:pt x="1028700" y="121090"/>
                </a:moveTo>
                <a:lnTo>
                  <a:pt x="1028700" y="74675"/>
                </a:lnTo>
                <a:lnTo>
                  <a:pt x="1016520" y="74675"/>
                </a:lnTo>
                <a:lnTo>
                  <a:pt x="1016520" y="127253"/>
                </a:lnTo>
                <a:lnTo>
                  <a:pt x="1028700" y="1210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7885309" y="4489957"/>
            <a:ext cx="6381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006500"/>
                </a:solidFill>
                <a:latin typeface="楷体"/>
                <a:cs typeface="楷体"/>
              </a:rPr>
              <a:t>密文</a:t>
            </a:r>
            <a:endParaRPr sz="2400">
              <a:latin typeface="楷体"/>
              <a:cs typeface="楷体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3594239" y="4463796"/>
            <a:ext cx="152400" cy="609600"/>
          </a:xfrm>
          <a:custGeom>
            <a:avLst/>
            <a:gdLst/>
            <a:ahLst/>
            <a:cxnLst/>
            <a:rect l="l" t="t" r="r" b="b"/>
            <a:pathLst>
              <a:path w="152400" h="609600">
                <a:moveTo>
                  <a:pt x="152400" y="457200"/>
                </a:moveTo>
                <a:lnTo>
                  <a:pt x="152400" y="0"/>
                </a:lnTo>
                <a:lnTo>
                  <a:pt x="0" y="152400"/>
                </a:lnTo>
                <a:lnTo>
                  <a:pt x="0" y="609600"/>
                </a:lnTo>
                <a:lnTo>
                  <a:pt x="152400" y="457200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222639" y="4463796"/>
            <a:ext cx="1524000" cy="152400"/>
          </a:xfrm>
          <a:custGeom>
            <a:avLst/>
            <a:gdLst/>
            <a:ahLst/>
            <a:cxnLst/>
            <a:rect l="l" t="t" r="r" b="b"/>
            <a:pathLst>
              <a:path w="1524000" h="152400">
                <a:moveTo>
                  <a:pt x="1524000" y="0"/>
                </a:moveTo>
                <a:lnTo>
                  <a:pt x="152400" y="0"/>
                </a:lnTo>
                <a:lnTo>
                  <a:pt x="0" y="152400"/>
                </a:lnTo>
                <a:lnTo>
                  <a:pt x="1371600" y="152399"/>
                </a:lnTo>
                <a:lnTo>
                  <a:pt x="152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218067" y="4459223"/>
            <a:ext cx="1534160" cy="619760"/>
          </a:xfrm>
          <a:custGeom>
            <a:avLst/>
            <a:gdLst/>
            <a:ahLst/>
            <a:cxnLst/>
            <a:rect l="l" t="t" r="r" b="b"/>
            <a:pathLst>
              <a:path w="1534160" h="619760">
                <a:moveTo>
                  <a:pt x="1533906" y="464058"/>
                </a:moveTo>
                <a:lnTo>
                  <a:pt x="1533906" y="0"/>
                </a:lnTo>
                <a:lnTo>
                  <a:pt x="155448" y="0"/>
                </a:lnTo>
                <a:lnTo>
                  <a:pt x="0" y="155448"/>
                </a:lnTo>
                <a:lnTo>
                  <a:pt x="0" y="619506"/>
                </a:lnTo>
                <a:lnTo>
                  <a:pt x="4572" y="619506"/>
                </a:lnTo>
                <a:lnTo>
                  <a:pt x="4572" y="152400"/>
                </a:lnTo>
                <a:lnTo>
                  <a:pt x="16764" y="152400"/>
                </a:lnTo>
                <a:lnTo>
                  <a:pt x="156972" y="12192"/>
                </a:lnTo>
                <a:lnTo>
                  <a:pt x="156972" y="9906"/>
                </a:lnTo>
                <a:lnTo>
                  <a:pt x="160782" y="8382"/>
                </a:lnTo>
                <a:lnTo>
                  <a:pt x="160781" y="9906"/>
                </a:lnTo>
                <a:lnTo>
                  <a:pt x="1517142" y="9906"/>
                </a:lnTo>
                <a:lnTo>
                  <a:pt x="1525524" y="1524"/>
                </a:lnTo>
                <a:lnTo>
                  <a:pt x="1532382" y="8382"/>
                </a:lnTo>
                <a:lnTo>
                  <a:pt x="1532382" y="465582"/>
                </a:lnTo>
                <a:lnTo>
                  <a:pt x="1533906" y="464058"/>
                </a:lnTo>
                <a:close/>
              </a:path>
              <a:path w="1534160" h="619760">
                <a:moveTo>
                  <a:pt x="16764" y="152400"/>
                </a:moveTo>
                <a:lnTo>
                  <a:pt x="4572" y="152400"/>
                </a:lnTo>
                <a:lnTo>
                  <a:pt x="4572" y="162306"/>
                </a:lnTo>
                <a:lnTo>
                  <a:pt x="8382" y="162306"/>
                </a:lnTo>
                <a:lnTo>
                  <a:pt x="8382" y="160782"/>
                </a:lnTo>
                <a:lnTo>
                  <a:pt x="9906" y="156972"/>
                </a:lnTo>
                <a:lnTo>
                  <a:pt x="9906" y="159258"/>
                </a:lnTo>
                <a:lnTo>
                  <a:pt x="16764" y="152400"/>
                </a:lnTo>
                <a:close/>
              </a:path>
              <a:path w="1534160" h="619760">
                <a:moveTo>
                  <a:pt x="9906" y="609600"/>
                </a:moveTo>
                <a:lnTo>
                  <a:pt x="9906" y="162306"/>
                </a:lnTo>
                <a:lnTo>
                  <a:pt x="4572" y="162306"/>
                </a:lnTo>
                <a:lnTo>
                  <a:pt x="4572" y="609600"/>
                </a:lnTo>
                <a:lnTo>
                  <a:pt x="9906" y="609600"/>
                </a:lnTo>
                <a:close/>
              </a:path>
              <a:path w="1534160" h="619760">
                <a:moveTo>
                  <a:pt x="1374648" y="609600"/>
                </a:moveTo>
                <a:lnTo>
                  <a:pt x="4572" y="609600"/>
                </a:lnTo>
                <a:lnTo>
                  <a:pt x="9906" y="614172"/>
                </a:lnTo>
                <a:lnTo>
                  <a:pt x="9906" y="619506"/>
                </a:lnTo>
                <a:lnTo>
                  <a:pt x="1371599" y="619506"/>
                </a:lnTo>
                <a:lnTo>
                  <a:pt x="1371599" y="614172"/>
                </a:lnTo>
                <a:lnTo>
                  <a:pt x="1373124" y="614172"/>
                </a:lnTo>
                <a:lnTo>
                  <a:pt x="1373124" y="611124"/>
                </a:lnTo>
                <a:lnTo>
                  <a:pt x="1374648" y="609600"/>
                </a:lnTo>
                <a:close/>
              </a:path>
              <a:path w="1534160" h="619760">
                <a:moveTo>
                  <a:pt x="9906" y="619506"/>
                </a:moveTo>
                <a:lnTo>
                  <a:pt x="9906" y="614172"/>
                </a:lnTo>
                <a:lnTo>
                  <a:pt x="4572" y="609600"/>
                </a:lnTo>
                <a:lnTo>
                  <a:pt x="4572" y="619506"/>
                </a:lnTo>
                <a:lnTo>
                  <a:pt x="9906" y="619506"/>
                </a:lnTo>
                <a:close/>
              </a:path>
              <a:path w="1534160" h="619760">
                <a:moveTo>
                  <a:pt x="9906" y="159258"/>
                </a:moveTo>
                <a:lnTo>
                  <a:pt x="9906" y="156972"/>
                </a:lnTo>
                <a:lnTo>
                  <a:pt x="8382" y="160782"/>
                </a:lnTo>
                <a:lnTo>
                  <a:pt x="9906" y="159258"/>
                </a:lnTo>
                <a:close/>
              </a:path>
              <a:path w="1534160" h="619760">
                <a:moveTo>
                  <a:pt x="1374648" y="152400"/>
                </a:moveTo>
                <a:lnTo>
                  <a:pt x="16764" y="152400"/>
                </a:lnTo>
                <a:lnTo>
                  <a:pt x="8382" y="160782"/>
                </a:lnTo>
                <a:lnTo>
                  <a:pt x="8382" y="162306"/>
                </a:lnTo>
                <a:lnTo>
                  <a:pt x="1371599" y="162306"/>
                </a:lnTo>
                <a:lnTo>
                  <a:pt x="1371599" y="156972"/>
                </a:lnTo>
                <a:lnTo>
                  <a:pt x="1373124" y="156972"/>
                </a:lnTo>
                <a:lnTo>
                  <a:pt x="1373124" y="153924"/>
                </a:lnTo>
                <a:lnTo>
                  <a:pt x="1374648" y="152400"/>
                </a:lnTo>
                <a:close/>
              </a:path>
              <a:path w="1534160" h="619760">
                <a:moveTo>
                  <a:pt x="160782" y="8382"/>
                </a:moveTo>
                <a:lnTo>
                  <a:pt x="156972" y="9906"/>
                </a:lnTo>
                <a:lnTo>
                  <a:pt x="159257" y="9906"/>
                </a:lnTo>
                <a:lnTo>
                  <a:pt x="160782" y="8382"/>
                </a:lnTo>
                <a:close/>
              </a:path>
              <a:path w="1534160" h="619760">
                <a:moveTo>
                  <a:pt x="159257" y="9906"/>
                </a:moveTo>
                <a:lnTo>
                  <a:pt x="156972" y="9906"/>
                </a:lnTo>
                <a:lnTo>
                  <a:pt x="156972" y="12192"/>
                </a:lnTo>
                <a:lnTo>
                  <a:pt x="159257" y="9906"/>
                </a:lnTo>
                <a:close/>
              </a:path>
              <a:path w="1534160" h="619760">
                <a:moveTo>
                  <a:pt x="160781" y="9906"/>
                </a:moveTo>
                <a:lnTo>
                  <a:pt x="160782" y="8382"/>
                </a:lnTo>
                <a:lnTo>
                  <a:pt x="159257" y="9906"/>
                </a:lnTo>
                <a:lnTo>
                  <a:pt x="160781" y="9906"/>
                </a:lnTo>
                <a:close/>
              </a:path>
              <a:path w="1534160" h="619760">
                <a:moveTo>
                  <a:pt x="1381506" y="159258"/>
                </a:moveTo>
                <a:lnTo>
                  <a:pt x="1381506" y="156972"/>
                </a:lnTo>
                <a:lnTo>
                  <a:pt x="1371599" y="156972"/>
                </a:lnTo>
                <a:lnTo>
                  <a:pt x="1371599" y="162306"/>
                </a:lnTo>
                <a:lnTo>
                  <a:pt x="1378458" y="162306"/>
                </a:lnTo>
                <a:lnTo>
                  <a:pt x="1381506" y="159258"/>
                </a:lnTo>
                <a:close/>
              </a:path>
              <a:path w="1534160" h="619760">
                <a:moveTo>
                  <a:pt x="1381506" y="602742"/>
                </a:moveTo>
                <a:lnTo>
                  <a:pt x="1381506" y="159258"/>
                </a:lnTo>
                <a:lnTo>
                  <a:pt x="1378458" y="162306"/>
                </a:lnTo>
                <a:lnTo>
                  <a:pt x="1371599" y="162306"/>
                </a:lnTo>
                <a:lnTo>
                  <a:pt x="1371599" y="609600"/>
                </a:lnTo>
                <a:lnTo>
                  <a:pt x="1374648" y="609600"/>
                </a:lnTo>
                <a:lnTo>
                  <a:pt x="1381506" y="602742"/>
                </a:lnTo>
                <a:close/>
              </a:path>
              <a:path w="1534160" h="619760">
                <a:moveTo>
                  <a:pt x="1381506" y="616458"/>
                </a:moveTo>
                <a:lnTo>
                  <a:pt x="1381506" y="614172"/>
                </a:lnTo>
                <a:lnTo>
                  <a:pt x="1371599" y="614172"/>
                </a:lnTo>
                <a:lnTo>
                  <a:pt x="1371599" y="619506"/>
                </a:lnTo>
                <a:lnTo>
                  <a:pt x="1378458" y="619506"/>
                </a:lnTo>
                <a:lnTo>
                  <a:pt x="1381506" y="616458"/>
                </a:lnTo>
                <a:close/>
              </a:path>
              <a:path w="1534160" h="619760">
                <a:moveTo>
                  <a:pt x="1376172" y="152400"/>
                </a:moveTo>
                <a:lnTo>
                  <a:pt x="1374648" y="152400"/>
                </a:lnTo>
                <a:lnTo>
                  <a:pt x="1373124" y="153924"/>
                </a:lnTo>
                <a:lnTo>
                  <a:pt x="1376172" y="152400"/>
                </a:lnTo>
                <a:close/>
              </a:path>
              <a:path w="1534160" h="619760">
                <a:moveTo>
                  <a:pt x="1376172" y="156972"/>
                </a:moveTo>
                <a:lnTo>
                  <a:pt x="1376172" y="152400"/>
                </a:lnTo>
                <a:lnTo>
                  <a:pt x="1373124" y="153924"/>
                </a:lnTo>
                <a:lnTo>
                  <a:pt x="1373124" y="156972"/>
                </a:lnTo>
                <a:lnTo>
                  <a:pt x="1376172" y="156972"/>
                </a:lnTo>
                <a:close/>
              </a:path>
              <a:path w="1534160" h="619760">
                <a:moveTo>
                  <a:pt x="1376172" y="609600"/>
                </a:moveTo>
                <a:lnTo>
                  <a:pt x="1374648" y="609600"/>
                </a:lnTo>
                <a:lnTo>
                  <a:pt x="1373124" y="611124"/>
                </a:lnTo>
                <a:lnTo>
                  <a:pt x="1376172" y="609600"/>
                </a:lnTo>
                <a:close/>
              </a:path>
              <a:path w="1534160" h="619760">
                <a:moveTo>
                  <a:pt x="1376172" y="614172"/>
                </a:moveTo>
                <a:lnTo>
                  <a:pt x="1376172" y="609600"/>
                </a:lnTo>
                <a:lnTo>
                  <a:pt x="1373124" y="611124"/>
                </a:lnTo>
                <a:lnTo>
                  <a:pt x="1373124" y="614172"/>
                </a:lnTo>
                <a:lnTo>
                  <a:pt x="1376172" y="614172"/>
                </a:lnTo>
                <a:close/>
              </a:path>
              <a:path w="1534160" h="619760">
                <a:moveTo>
                  <a:pt x="1528572" y="12191"/>
                </a:moveTo>
                <a:lnTo>
                  <a:pt x="1528572" y="9906"/>
                </a:lnTo>
                <a:lnTo>
                  <a:pt x="1517142" y="9906"/>
                </a:lnTo>
                <a:lnTo>
                  <a:pt x="1374648" y="152400"/>
                </a:lnTo>
                <a:lnTo>
                  <a:pt x="1376172" y="152400"/>
                </a:lnTo>
                <a:lnTo>
                  <a:pt x="1376172" y="156972"/>
                </a:lnTo>
                <a:lnTo>
                  <a:pt x="1381506" y="156972"/>
                </a:lnTo>
                <a:lnTo>
                  <a:pt x="1381506" y="159258"/>
                </a:lnTo>
                <a:lnTo>
                  <a:pt x="1528572" y="12191"/>
                </a:lnTo>
                <a:close/>
              </a:path>
              <a:path w="1534160" h="619760">
                <a:moveTo>
                  <a:pt x="1525524" y="458724"/>
                </a:moveTo>
                <a:lnTo>
                  <a:pt x="1374648" y="609600"/>
                </a:lnTo>
                <a:lnTo>
                  <a:pt x="1376172" y="609600"/>
                </a:lnTo>
                <a:lnTo>
                  <a:pt x="1376172" y="614172"/>
                </a:lnTo>
                <a:lnTo>
                  <a:pt x="1381506" y="614172"/>
                </a:lnTo>
                <a:lnTo>
                  <a:pt x="1381506" y="616458"/>
                </a:lnTo>
                <a:lnTo>
                  <a:pt x="1524000" y="473964"/>
                </a:lnTo>
                <a:lnTo>
                  <a:pt x="1524000" y="461772"/>
                </a:lnTo>
                <a:lnTo>
                  <a:pt x="1525524" y="458724"/>
                </a:lnTo>
                <a:close/>
              </a:path>
              <a:path w="1534160" h="619760">
                <a:moveTo>
                  <a:pt x="1532382" y="8382"/>
                </a:moveTo>
                <a:lnTo>
                  <a:pt x="1525524" y="1524"/>
                </a:lnTo>
                <a:lnTo>
                  <a:pt x="1517142" y="9906"/>
                </a:lnTo>
                <a:lnTo>
                  <a:pt x="1524000" y="9906"/>
                </a:lnTo>
                <a:lnTo>
                  <a:pt x="1524000" y="4572"/>
                </a:lnTo>
                <a:lnTo>
                  <a:pt x="1528572" y="9906"/>
                </a:lnTo>
                <a:lnTo>
                  <a:pt x="1528572" y="12191"/>
                </a:lnTo>
                <a:lnTo>
                  <a:pt x="1532382" y="8382"/>
                </a:lnTo>
                <a:close/>
              </a:path>
              <a:path w="1534160" h="619760">
                <a:moveTo>
                  <a:pt x="1528572" y="9906"/>
                </a:moveTo>
                <a:lnTo>
                  <a:pt x="1524000" y="4572"/>
                </a:lnTo>
                <a:lnTo>
                  <a:pt x="1524000" y="9906"/>
                </a:lnTo>
                <a:lnTo>
                  <a:pt x="1528572" y="9906"/>
                </a:lnTo>
                <a:close/>
              </a:path>
              <a:path w="1534160" h="619760">
                <a:moveTo>
                  <a:pt x="1532382" y="465582"/>
                </a:moveTo>
                <a:lnTo>
                  <a:pt x="1532382" y="8382"/>
                </a:lnTo>
                <a:lnTo>
                  <a:pt x="1524000" y="16763"/>
                </a:lnTo>
                <a:lnTo>
                  <a:pt x="1524000" y="460248"/>
                </a:lnTo>
                <a:lnTo>
                  <a:pt x="1525524" y="458724"/>
                </a:lnTo>
                <a:lnTo>
                  <a:pt x="1525524" y="472440"/>
                </a:lnTo>
                <a:lnTo>
                  <a:pt x="1532382" y="465582"/>
                </a:lnTo>
                <a:close/>
              </a:path>
              <a:path w="1534160" h="619760">
                <a:moveTo>
                  <a:pt x="1525524" y="472440"/>
                </a:moveTo>
                <a:lnTo>
                  <a:pt x="1525524" y="458724"/>
                </a:lnTo>
                <a:lnTo>
                  <a:pt x="1524000" y="461772"/>
                </a:lnTo>
                <a:lnTo>
                  <a:pt x="1524000" y="473964"/>
                </a:lnTo>
                <a:lnTo>
                  <a:pt x="1525524" y="4724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518039" y="4616196"/>
            <a:ext cx="1371600" cy="457200"/>
          </a:xfrm>
          <a:custGeom>
            <a:avLst/>
            <a:gdLst/>
            <a:ahLst/>
            <a:cxnLst/>
            <a:rect l="l" t="t" r="r" b="b"/>
            <a:pathLst>
              <a:path w="1371600" h="457200">
                <a:moveTo>
                  <a:pt x="0" y="0"/>
                </a:moveTo>
                <a:lnTo>
                  <a:pt x="0" y="457200"/>
                </a:lnTo>
                <a:lnTo>
                  <a:pt x="1371600" y="457200"/>
                </a:lnTo>
                <a:lnTo>
                  <a:pt x="137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C6CE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889639" y="4463796"/>
            <a:ext cx="152400" cy="609600"/>
          </a:xfrm>
          <a:custGeom>
            <a:avLst/>
            <a:gdLst/>
            <a:ahLst/>
            <a:cxnLst/>
            <a:rect l="l" t="t" r="r" b="b"/>
            <a:pathLst>
              <a:path w="152400" h="609600">
                <a:moveTo>
                  <a:pt x="152400" y="457200"/>
                </a:moveTo>
                <a:lnTo>
                  <a:pt x="152400" y="0"/>
                </a:lnTo>
                <a:lnTo>
                  <a:pt x="0" y="152400"/>
                </a:lnTo>
                <a:lnTo>
                  <a:pt x="0" y="609600"/>
                </a:lnTo>
                <a:lnTo>
                  <a:pt x="152400" y="457200"/>
                </a:lnTo>
                <a:close/>
              </a:path>
            </a:pathLst>
          </a:custGeom>
          <a:solidFill>
            <a:srgbClr val="9FA6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518039" y="4463796"/>
            <a:ext cx="1524000" cy="152400"/>
          </a:xfrm>
          <a:custGeom>
            <a:avLst/>
            <a:gdLst/>
            <a:ahLst/>
            <a:cxnLst/>
            <a:rect l="l" t="t" r="r" b="b"/>
            <a:pathLst>
              <a:path w="1524000" h="152400">
                <a:moveTo>
                  <a:pt x="1524000" y="0"/>
                </a:moveTo>
                <a:lnTo>
                  <a:pt x="152400" y="0"/>
                </a:lnTo>
                <a:lnTo>
                  <a:pt x="0" y="152400"/>
                </a:lnTo>
                <a:lnTo>
                  <a:pt x="1371600" y="152399"/>
                </a:lnTo>
                <a:lnTo>
                  <a:pt x="1524000" y="0"/>
                </a:lnTo>
                <a:close/>
              </a:path>
            </a:pathLst>
          </a:custGeom>
          <a:solidFill>
            <a:srgbClr val="D1D8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513467" y="4459223"/>
            <a:ext cx="1534160" cy="619760"/>
          </a:xfrm>
          <a:custGeom>
            <a:avLst/>
            <a:gdLst/>
            <a:ahLst/>
            <a:cxnLst/>
            <a:rect l="l" t="t" r="r" b="b"/>
            <a:pathLst>
              <a:path w="1534160" h="619760">
                <a:moveTo>
                  <a:pt x="1533906" y="464058"/>
                </a:moveTo>
                <a:lnTo>
                  <a:pt x="1533906" y="0"/>
                </a:lnTo>
                <a:lnTo>
                  <a:pt x="155448" y="0"/>
                </a:lnTo>
                <a:lnTo>
                  <a:pt x="0" y="155448"/>
                </a:lnTo>
                <a:lnTo>
                  <a:pt x="0" y="619506"/>
                </a:lnTo>
                <a:lnTo>
                  <a:pt x="4572" y="619506"/>
                </a:lnTo>
                <a:lnTo>
                  <a:pt x="4572" y="152400"/>
                </a:lnTo>
                <a:lnTo>
                  <a:pt x="16764" y="152400"/>
                </a:lnTo>
                <a:lnTo>
                  <a:pt x="156972" y="12192"/>
                </a:lnTo>
                <a:lnTo>
                  <a:pt x="156972" y="9906"/>
                </a:lnTo>
                <a:lnTo>
                  <a:pt x="160782" y="8382"/>
                </a:lnTo>
                <a:lnTo>
                  <a:pt x="160781" y="9906"/>
                </a:lnTo>
                <a:lnTo>
                  <a:pt x="1517142" y="9906"/>
                </a:lnTo>
                <a:lnTo>
                  <a:pt x="1525524" y="1524"/>
                </a:lnTo>
                <a:lnTo>
                  <a:pt x="1532382" y="8382"/>
                </a:lnTo>
                <a:lnTo>
                  <a:pt x="1532382" y="465582"/>
                </a:lnTo>
                <a:lnTo>
                  <a:pt x="1533906" y="464058"/>
                </a:lnTo>
                <a:close/>
              </a:path>
              <a:path w="1534160" h="619760">
                <a:moveTo>
                  <a:pt x="16764" y="152400"/>
                </a:moveTo>
                <a:lnTo>
                  <a:pt x="4572" y="152400"/>
                </a:lnTo>
                <a:lnTo>
                  <a:pt x="4572" y="162306"/>
                </a:lnTo>
                <a:lnTo>
                  <a:pt x="8382" y="162306"/>
                </a:lnTo>
                <a:lnTo>
                  <a:pt x="8382" y="160782"/>
                </a:lnTo>
                <a:lnTo>
                  <a:pt x="9906" y="156972"/>
                </a:lnTo>
                <a:lnTo>
                  <a:pt x="9906" y="159258"/>
                </a:lnTo>
                <a:lnTo>
                  <a:pt x="16764" y="152400"/>
                </a:lnTo>
                <a:close/>
              </a:path>
              <a:path w="1534160" h="619760">
                <a:moveTo>
                  <a:pt x="9906" y="609600"/>
                </a:moveTo>
                <a:lnTo>
                  <a:pt x="9906" y="162306"/>
                </a:lnTo>
                <a:lnTo>
                  <a:pt x="4572" y="162306"/>
                </a:lnTo>
                <a:lnTo>
                  <a:pt x="4572" y="609600"/>
                </a:lnTo>
                <a:lnTo>
                  <a:pt x="9906" y="609600"/>
                </a:lnTo>
                <a:close/>
              </a:path>
              <a:path w="1534160" h="619760">
                <a:moveTo>
                  <a:pt x="1374648" y="609600"/>
                </a:moveTo>
                <a:lnTo>
                  <a:pt x="4572" y="609600"/>
                </a:lnTo>
                <a:lnTo>
                  <a:pt x="9906" y="614172"/>
                </a:lnTo>
                <a:lnTo>
                  <a:pt x="9906" y="619506"/>
                </a:lnTo>
                <a:lnTo>
                  <a:pt x="1371599" y="619506"/>
                </a:lnTo>
                <a:lnTo>
                  <a:pt x="1371599" y="614172"/>
                </a:lnTo>
                <a:lnTo>
                  <a:pt x="1373124" y="614172"/>
                </a:lnTo>
                <a:lnTo>
                  <a:pt x="1373124" y="611124"/>
                </a:lnTo>
                <a:lnTo>
                  <a:pt x="1374648" y="609600"/>
                </a:lnTo>
                <a:close/>
              </a:path>
              <a:path w="1534160" h="619760">
                <a:moveTo>
                  <a:pt x="9906" y="619506"/>
                </a:moveTo>
                <a:lnTo>
                  <a:pt x="9906" y="614172"/>
                </a:lnTo>
                <a:lnTo>
                  <a:pt x="4572" y="609600"/>
                </a:lnTo>
                <a:lnTo>
                  <a:pt x="4572" y="619506"/>
                </a:lnTo>
                <a:lnTo>
                  <a:pt x="9906" y="619506"/>
                </a:lnTo>
                <a:close/>
              </a:path>
              <a:path w="1534160" h="619760">
                <a:moveTo>
                  <a:pt x="9906" y="159258"/>
                </a:moveTo>
                <a:lnTo>
                  <a:pt x="9906" y="156972"/>
                </a:lnTo>
                <a:lnTo>
                  <a:pt x="8382" y="160782"/>
                </a:lnTo>
                <a:lnTo>
                  <a:pt x="9906" y="159258"/>
                </a:lnTo>
                <a:close/>
              </a:path>
              <a:path w="1534160" h="619760">
                <a:moveTo>
                  <a:pt x="1374648" y="152400"/>
                </a:moveTo>
                <a:lnTo>
                  <a:pt x="16764" y="152400"/>
                </a:lnTo>
                <a:lnTo>
                  <a:pt x="8382" y="160782"/>
                </a:lnTo>
                <a:lnTo>
                  <a:pt x="8382" y="162306"/>
                </a:lnTo>
                <a:lnTo>
                  <a:pt x="1371599" y="162306"/>
                </a:lnTo>
                <a:lnTo>
                  <a:pt x="1371599" y="156972"/>
                </a:lnTo>
                <a:lnTo>
                  <a:pt x="1373124" y="156972"/>
                </a:lnTo>
                <a:lnTo>
                  <a:pt x="1373124" y="153924"/>
                </a:lnTo>
                <a:lnTo>
                  <a:pt x="1374648" y="152400"/>
                </a:lnTo>
                <a:close/>
              </a:path>
              <a:path w="1534160" h="619760">
                <a:moveTo>
                  <a:pt x="160782" y="8382"/>
                </a:moveTo>
                <a:lnTo>
                  <a:pt x="156972" y="9906"/>
                </a:lnTo>
                <a:lnTo>
                  <a:pt x="159257" y="9906"/>
                </a:lnTo>
                <a:lnTo>
                  <a:pt x="160782" y="8382"/>
                </a:lnTo>
                <a:close/>
              </a:path>
              <a:path w="1534160" h="619760">
                <a:moveTo>
                  <a:pt x="159257" y="9906"/>
                </a:moveTo>
                <a:lnTo>
                  <a:pt x="156972" y="9906"/>
                </a:lnTo>
                <a:lnTo>
                  <a:pt x="156972" y="12192"/>
                </a:lnTo>
                <a:lnTo>
                  <a:pt x="159257" y="9906"/>
                </a:lnTo>
                <a:close/>
              </a:path>
              <a:path w="1534160" h="619760">
                <a:moveTo>
                  <a:pt x="160781" y="9906"/>
                </a:moveTo>
                <a:lnTo>
                  <a:pt x="160782" y="8382"/>
                </a:lnTo>
                <a:lnTo>
                  <a:pt x="159257" y="9906"/>
                </a:lnTo>
                <a:lnTo>
                  <a:pt x="160781" y="9906"/>
                </a:lnTo>
                <a:close/>
              </a:path>
              <a:path w="1534160" h="619760">
                <a:moveTo>
                  <a:pt x="1381506" y="159258"/>
                </a:moveTo>
                <a:lnTo>
                  <a:pt x="1381506" y="156972"/>
                </a:lnTo>
                <a:lnTo>
                  <a:pt x="1371599" y="156972"/>
                </a:lnTo>
                <a:lnTo>
                  <a:pt x="1371599" y="162306"/>
                </a:lnTo>
                <a:lnTo>
                  <a:pt x="1378458" y="162306"/>
                </a:lnTo>
                <a:lnTo>
                  <a:pt x="1381506" y="159258"/>
                </a:lnTo>
                <a:close/>
              </a:path>
              <a:path w="1534160" h="619760">
                <a:moveTo>
                  <a:pt x="1381506" y="602742"/>
                </a:moveTo>
                <a:lnTo>
                  <a:pt x="1381506" y="159258"/>
                </a:lnTo>
                <a:lnTo>
                  <a:pt x="1378458" y="162306"/>
                </a:lnTo>
                <a:lnTo>
                  <a:pt x="1371599" y="162306"/>
                </a:lnTo>
                <a:lnTo>
                  <a:pt x="1371599" y="609600"/>
                </a:lnTo>
                <a:lnTo>
                  <a:pt x="1374648" y="609600"/>
                </a:lnTo>
                <a:lnTo>
                  <a:pt x="1381506" y="602742"/>
                </a:lnTo>
                <a:close/>
              </a:path>
              <a:path w="1534160" h="619760">
                <a:moveTo>
                  <a:pt x="1381506" y="616458"/>
                </a:moveTo>
                <a:lnTo>
                  <a:pt x="1381506" y="614172"/>
                </a:lnTo>
                <a:lnTo>
                  <a:pt x="1371599" y="614172"/>
                </a:lnTo>
                <a:lnTo>
                  <a:pt x="1371599" y="619506"/>
                </a:lnTo>
                <a:lnTo>
                  <a:pt x="1378458" y="619506"/>
                </a:lnTo>
                <a:lnTo>
                  <a:pt x="1381506" y="616458"/>
                </a:lnTo>
                <a:close/>
              </a:path>
              <a:path w="1534160" h="619760">
                <a:moveTo>
                  <a:pt x="1376172" y="152400"/>
                </a:moveTo>
                <a:lnTo>
                  <a:pt x="1374648" y="152400"/>
                </a:lnTo>
                <a:lnTo>
                  <a:pt x="1373124" y="153924"/>
                </a:lnTo>
                <a:lnTo>
                  <a:pt x="1376172" y="152400"/>
                </a:lnTo>
                <a:close/>
              </a:path>
              <a:path w="1534160" h="619760">
                <a:moveTo>
                  <a:pt x="1376172" y="156972"/>
                </a:moveTo>
                <a:lnTo>
                  <a:pt x="1376172" y="152400"/>
                </a:lnTo>
                <a:lnTo>
                  <a:pt x="1373124" y="153924"/>
                </a:lnTo>
                <a:lnTo>
                  <a:pt x="1373124" y="156972"/>
                </a:lnTo>
                <a:lnTo>
                  <a:pt x="1376172" y="156972"/>
                </a:lnTo>
                <a:close/>
              </a:path>
              <a:path w="1534160" h="619760">
                <a:moveTo>
                  <a:pt x="1376172" y="609600"/>
                </a:moveTo>
                <a:lnTo>
                  <a:pt x="1374648" y="609600"/>
                </a:lnTo>
                <a:lnTo>
                  <a:pt x="1373124" y="611124"/>
                </a:lnTo>
                <a:lnTo>
                  <a:pt x="1376172" y="609600"/>
                </a:lnTo>
                <a:close/>
              </a:path>
              <a:path w="1534160" h="619760">
                <a:moveTo>
                  <a:pt x="1376172" y="614172"/>
                </a:moveTo>
                <a:lnTo>
                  <a:pt x="1376172" y="609600"/>
                </a:lnTo>
                <a:lnTo>
                  <a:pt x="1373124" y="611124"/>
                </a:lnTo>
                <a:lnTo>
                  <a:pt x="1373124" y="614172"/>
                </a:lnTo>
                <a:lnTo>
                  <a:pt x="1376172" y="614172"/>
                </a:lnTo>
                <a:close/>
              </a:path>
              <a:path w="1534160" h="619760">
                <a:moveTo>
                  <a:pt x="1528572" y="12191"/>
                </a:moveTo>
                <a:lnTo>
                  <a:pt x="1528572" y="9906"/>
                </a:lnTo>
                <a:lnTo>
                  <a:pt x="1517142" y="9906"/>
                </a:lnTo>
                <a:lnTo>
                  <a:pt x="1374648" y="152400"/>
                </a:lnTo>
                <a:lnTo>
                  <a:pt x="1376172" y="152400"/>
                </a:lnTo>
                <a:lnTo>
                  <a:pt x="1376172" y="156972"/>
                </a:lnTo>
                <a:lnTo>
                  <a:pt x="1381506" y="156972"/>
                </a:lnTo>
                <a:lnTo>
                  <a:pt x="1381506" y="159258"/>
                </a:lnTo>
                <a:lnTo>
                  <a:pt x="1528572" y="12191"/>
                </a:lnTo>
                <a:close/>
              </a:path>
              <a:path w="1534160" h="619760">
                <a:moveTo>
                  <a:pt x="1525524" y="458724"/>
                </a:moveTo>
                <a:lnTo>
                  <a:pt x="1374648" y="609600"/>
                </a:lnTo>
                <a:lnTo>
                  <a:pt x="1376172" y="609600"/>
                </a:lnTo>
                <a:lnTo>
                  <a:pt x="1376172" y="614172"/>
                </a:lnTo>
                <a:lnTo>
                  <a:pt x="1381506" y="614172"/>
                </a:lnTo>
                <a:lnTo>
                  <a:pt x="1381506" y="616458"/>
                </a:lnTo>
                <a:lnTo>
                  <a:pt x="1524000" y="473964"/>
                </a:lnTo>
                <a:lnTo>
                  <a:pt x="1524000" y="461772"/>
                </a:lnTo>
                <a:lnTo>
                  <a:pt x="1525524" y="458724"/>
                </a:lnTo>
                <a:close/>
              </a:path>
              <a:path w="1534160" h="619760">
                <a:moveTo>
                  <a:pt x="1532382" y="8382"/>
                </a:moveTo>
                <a:lnTo>
                  <a:pt x="1525524" y="1524"/>
                </a:lnTo>
                <a:lnTo>
                  <a:pt x="1517142" y="9906"/>
                </a:lnTo>
                <a:lnTo>
                  <a:pt x="1524000" y="9906"/>
                </a:lnTo>
                <a:lnTo>
                  <a:pt x="1524000" y="4572"/>
                </a:lnTo>
                <a:lnTo>
                  <a:pt x="1528572" y="9906"/>
                </a:lnTo>
                <a:lnTo>
                  <a:pt x="1528572" y="12191"/>
                </a:lnTo>
                <a:lnTo>
                  <a:pt x="1532382" y="8382"/>
                </a:lnTo>
                <a:close/>
              </a:path>
              <a:path w="1534160" h="619760">
                <a:moveTo>
                  <a:pt x="1528572" y="9906"/>
                </a:moveTo>
                <a:lnTo>
                  <a:pt x="1524000" y="4572"/>
                </a:lnTo>
                <a:lnTo>
                  <a:pt x="1524000" y="9906"/>
                </a:lnTo>
                <a:lnTo>
                  <a:pt x="1528572" y="9906"/>
                </a:lnTo>
                <a:close/>
              </a:path>
              <a:path w="1534160" h="619760">
                <a:moveTo>
                  <a:pt x="1532382" y="465582"/>
                </a:moveTo>
                <a:lnTo>
                  <a:pt x="1532382" y="8382"/>
                </a:lnTo>
                <a:lnTo>
                  <a:pt x="1524000" y="16763"/>
                </a:lnTo>
                <a:lnTo>
                  <a:pt x="1524000" y="460248"/>
                </a:lnTo>
                <a:lnTo>
                  <a:pt x="1525524" y="458724"/>
                </a:lnTo>
                <a:lnTo>
                  <a:pt x="1525524" y="472440"/>
                </a:lnTo>
                <a:lnTo>
                  <a:pt x="1532382" y="465582"/>
                </a:lnTo>
                <a:close/>
              </a:path>
              <a:path w="1534160" h="619760">
                <a:moveTo>
                  <a:pt x="1525524" y="472440"/>
                </a:moveTo>
                <a:lnTo>
                  <a:pt x="1525524" y="458724"/>
                </a:lnTo>
                <a:lnTo>
                  <a:pt x="1524000" y="461772"/>
                </a:lnTo>
                <a:lnTo>
                  <a:pt x="1524000" y="473964"/>
                </a:lnTo>
                <a:lnTo>
                  <a:pt x="1525524" y="4724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2222639" y="4616196"/>
            <a:ext cx="2667000" cy="110617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387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05"/>
              </a:spcBef>
            </a:pPr>
            <a:r>
              <a:rPr sz="2400" b="1" dirty="0">
                <a:latin typeface="Times New Roman"/>
                <a:cs typeface="Times New Roman"/>
              </a:rPr>
              <a:t>228</a:t>
            </a:r>
            <a:r>
              <a:rPr sz="2400" b="1" spc="-5" dirty="0">
                <a:latin typeface="宋体"/>
                <a:cs typeface="宋体"/>
              </a:rPr>
              <a:t>位</a:t>
            </a:r>
            <a:r>
              <a:rPr sz="2400" b="1" spc="-10" dirty="0">
                <a:latin typeface="宋体"/>
                <a:cs typeface="宋体"/>
              </a:rPr>
              <a:t>帧</a:t>
            </a:r>
            <a:r>
              <a:rPr sz="2400" b="1" spc="520" dirty="0">
                <a:latin typeface="宋体"/>
                <a:cs typeface="宋体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228</a:t>
            </a:r>
            <a:r>
              <a:rPr sz="2400" b="1" spc="-5" dirty="0">
                <a:latin typeface="宋体"/>
                <a:cs typeface="宋体"/>
              </a:rPr>
              <a:t>位帧</a:t>
            </a:r>
            <a:endParaRPr sz="24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200">
              <a:latin typeface="Times New Roman"/>
              <a:cs typeface="Times New Roman"/>
            </a:endParaRPr>
          </a:p>
          <a:p>
            <a:pPr marR="36830" algn="ctr">
              <a:lnSpc>
                <a:spcPct val="100000"/>
              </a:lnSpc>
            </a:pPr>
            <a:r>
              <a:rPr sz="2400" b="1" spc="-5" dirty="0">
                <a:latin typeface="Times New Roman"/>
                <a:cs typeface="Times New Roman"/>
              </a:rPr>
              <a:t>GSM</a:t>
            </a:r>
            <a:r>
              <a:rPr sz="2400" b="1" spc="-5" dirty="0">
                <a:latin typeface="宋体"/>
                <a:cs typeface="宋体"/>
              </a:rPr>
              <a:t>消息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32" name="object 3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50"/>
              </a:lnSpc>
            </a:pPr>
            <a:fld id="{81D60167-4931-47E6-BA6A-407CBD079E47}" type="slidenum">
              <a:rPr spc="-5" dirty="0"/>
              <a:t>46</a:t>
            </a:fld>
            <a:endParaRPr spc="-5" dirty="0"/>
          </a:p>
        </p:txBody>
      </p:sp>
      <p:sp>
        <p:nvSpPr>
          <p:cNvPr id="31" name="object 31"/>
          <p:cNvSpPr txBox="1"/>
          <p:nvPr/>
        </p:nvSpPr>
        <p:spPr>
          <a:xfrm>
            <a:off x="1158373" y="3940555"/>
            <a:ext cx="863600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600" dirty="0">
                <a:latin typeface="Arial"/>
                <a:cs typeface="Arial"/>
              </a:rPr>
              <a:t>…</a:t>
            </a:r>
            <a:endParaRPr sz="66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9061931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2579" y="695198"/>
            <a:ext cx="614108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序列密码的优点（相对分组密码）</a:t>
            </a:r>
          </a:p>
        </p:txBody>
      </p:sp>
      <p:sp>
        <p:nvSpPr>
          <p:cNvPr id="3" name="object 3"/>
          <p:cNvSpPr/>
          <p:nvPr/>
        </p:nvSpPr>
        <p:spPr>
          <a:xfrm>
            <a:off x="1318907" y="2198370"/>
            <a:ext cx="163068" cy="1706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18907" y="3370326"/>
            <a:ext cx="163068" cy="16687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18907" y="5087111"/>
            <a:ext cx="163068" cy="17068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318907" y="5710428"/>
            <a:ext cx="163068" cy="16687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653673" y="1861819"/>
            <a:ext cx="7683500" cy="40855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50000"/>
              </a:lnSpc>
              <a:spcBef>
                <a:spcPts val="100"/>
              </a:spcBef>
            </a:pPr>
            <a:r>
              <a:rPr sz="2400" b="1" dirty="0">
                <a:latin typeface="新宋体"/>
                <a:cs typeface="新宋体"/>
              </a:rPr>
              <a:t>在硬件实施上，序列密码的速度一般要比分组密码快，而 且不需要有很复杂的硬件电路。</a:t>
            </a:r>
            <a:endParaRPr sz="2400">
              <a:latin typeface="新宋体"/>
              <a:cs typeface="新宋体"/>
            </a:endParaRPr>
          </a:p>
          <a:p>
            <a:pPr marL="12700" marR="5080" algn="just">
              <a:lnSpc>
                <a:spcPct val="150000"/>
              </a:lnSpc>
              <a:spcBef>
                <a:spcPts val="575"/>
              </a:spcBef>
            </a:pPr>
            <a:r>
              <a:rPr sz="2400" b="1" dirty="0">
                <a:latin typeface="新宋体"/>
                <a:cs typeface="新宋体"/>
              </a:rPr>
              <a:t>在某些情况下（例如某些电信上的应用），当缓冲不足或 必须对收到字符进行逐一处理时，序列密码就显得更加必 要和恰当。</a:t>
            </a:r>
            <a:endParaRPr sz="2400">
              <a:latin typeface="新宋体"/>
              <a:cs typeface="新宋体"/>
            </a:endParaRPr>
          </a:p>
          <a:p>
            <a:pPr marL="12700" algn="just">
              <a:lnSpc>
                <a:spcPct val="100000"/>
              </a:lnSpc>
              <a:spcBef>
                <a:spcPts val="2014"/>
              </a:spcBef>
            </a:pPr>
            <a:r>
              <a:rPr sz="2400" b="1" dirty="0">
                <a:latin typeface="新宋体"/>
                <a:cs typeface="新宋体"/>
              </a:rPr>
              <a:t>序列密码有较理想的数学分析。</a:t>
            </a:r>
            <a:endParaRPr sz="2400">
              <a:latin typeface="新宋体"/>
              <a:cs typeface="新宋体"/>
            </a:endParaRPr>
          </a:p>
          <a:p>
            <a:pPr marL="12700" algn="just">
              <a:lnSpc>
                <a:spcPct val="100000"/>
              </a:lnSpc>
              <a:spcBef>
                <a:spcPts val="2014"/>
              </a:spcBef>
            </a:pPr>
            <a:r>
              <a:rPr sz="2400" b="1" dirty="0">
                <a:latin typeface="新宋体"/>
                <a:cs typeface="新宋体"/>
              </a:rPr>
              <a:t>序列密码能较好地隐藏明文的统计特性。</a:t>
            </a:r>
            <a:endParaRPr sz="2400">
              <a:latin typeface="新宋体"/>
              <a:cs typeface="新宋体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50"/>
              </a:lnSpc>
            </a:pPr>
            <a:fld id="{81D60167-4931-47E6-BA6A-407CBD079E47}" type="slidenum">
              <a:rPr spc="-5" dirty="0"/>
              <a:t>47</a:t>
            </a:fld>
            <a:endParaRPr spc="-5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2579" y="695198"/>
            <a:ext cx="247205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序列密码小结</a:t>
            </a:r>
          </a:p>
        </p:txBody>
      </p:sp>
      <p:sp>
        <p:nvSpPr>
          <p:cNvPr id="3" name="object 3"/>
          <p:cNvSpPr/>
          <p:nvPr/>
        </p:nvSpPr>
        <p:spPr>
          <a:xfrm>
            <a:off x="1393583" y="2132076"/>
            <a:ext cx="188213" cy="19583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93583" y="2859023"/>
            <a:ext cx="188213" cy="19583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93583" y="4222241"/>
            <a:ext cx="188213" cy="19583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393583" y="4949952"/>
            <a:ext cx="188213" cy="19583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393583" y="5673090"/>
            <a:ext cx="188213" cy="19583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729873" y="1954783"/>
            <a:ext cx="8068309" cy="39947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dirty="0">
                <a:latin typeface="新宋体"/>
                <a:cs typeface="新宋体"/>
              </a:rPr>
              <a:t>安全强度取决于密钥序列的随机性和不可预测性</a:t>
            </a:r>
            <a:endParaRPr sz="2800">
              <a:latin typeface="新宋体"/>
              <a:cs typeface="新宋体"/>
            </a:endParaRPr>
          </a:p>
          <a:p>
            <a:pPr marL="12700" marR="5080">
              <a:lnSpc>
                <a:spcPct val="150000"/>
              </a:lnSpc>
              <a:spcBef>
                <a:spcPts val="670"/>
              </a:spcBef>
            </a:pPr>
            <a:r>
              <a:rPr sz="2800" b="1" dirty="0">
                <a:latin typeface="新宋体"/>
                <a:cs typeface="新宋体"/>
              </a:rPr>
              <a:t>线性反馈移位寄存器理论上能够产生周期为2</a:t>
            </a:r>
            <a:r>
              <a:rPr sz="2775" b="1" spc="7" baseline="25525" dirty="0">
                <a:latin typeface="新宋体"/>
                <a:cs typeface="新宋体"/>
              </a:rPr>
              <a:t>|n|</a:t>
            </a:r>
            <a:r>
              <a:rPr sz="2800" b="1" spc="-5" dirty="0">
                <a:latin typeface="新宋体"/>
                <a:cs typeface="新宋体"/>
              </a:rPr>
              <a:t>-1的 </a:t>
            </a:r>
            <a:r>
              <a:rPr sz="2800" b="1" dirty="0">
                <a:latin typeface="新宋体"/>
                <a:cs typeface="新宋体"/>
              </a:rPr>
              <a:t>伪随机序列</a:t>
            </a:r>
            <a:endParaRPr sz="2800">
              <a:latin typeface="新宋体"/>
              <a:cs typeface="新宋体"/>
            </a:endParaRPr>
          </a:p>
          <a:p>
            <a:pPr marL="12700">
              <a:lnSpc>
                <a:spcPct val="100000"/>
              </a:lnSpc>
              <a:spcBef>
                <a:spcPts val="2355"/>
              </a:spcBef>
            </a:pPr>
            <a:r>
              <a:rPr sz="2800" b="1" dirty="0">
                <a:latin typeface="新宋体"/>
                <a:cs typeface="新宋体"/>
              </a:rPr>
              <a:t>不存在数据扩展和错误转播</a:t>
            </a:r>
            <a:endParaRPr sz="2800">
              <a:latin typeface="新宋体"/>
              <a:cs typeface="新宋体"/>
            </a:endParaRPr>
          </a:p>
          <a:p>
            <a:pPr marL="12700" marR="1257935">
              <a:lnSpc>
                <a:spcPct val="170000"/>
              </a:lnSpc>
            </a:pPr>
            <a:r>
              <a:rPr sz="2800" b="1" dirty="0">
                <a:latin typeface="新宋体"/>
                <a:cs typeface="新宋体"/>
              </a:rPr>
              <a:t>实时性好，运算速度快，加密、解密易实现 </a:t>
            </a:r>
            <a:r>
              <a:rPr sz="2800" b="1" dirty="0">
                <a:solidFill>
                  <a:srgbClr val="FD1813"/>
                </a:solidFill>
                <a:latin typeface="新宋体"/>
                <a:cs typeface="新宋体"/>
              </a:rPr>
              <a:t>密钥分配困难</a:t>
            </a:r>
            <a:endParaRPr sz="2800">
              <a:latin typeface="新宋体"/>
              <a:cs typeface="新宋体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50"/>
              </a:lnSpc>
            </a:pPr>
            <a:fld id="{81D60167-4931-47E6-BA6A-407CBD079E47}" type="slidenum">
              <a:rPr spc="-5" dirty="0"/>
              <a:t>48</a:t>
            </a:fld>
            <a:endParaRPr spc="-5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2579" y="695198"/>
            <a:ext cx="247205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本讲主要内容</a:t>
            </a:r>
          </a:p>
        </p:txBody>
      </p:sp>
      <p:sp>
        <p:nvSpPr>
          <p:cNvPr id="3" name="object 3"/>
          <p:cNvSpPr/>
          <p:nvPr/>
        </p:nvSpPr>
        <p:spPr>
          <a:xfrm>
            <a:off x="1622183" y="2518410"/>
            <a:ext cx="188213" cy="19583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622183" y="3248025"/>
            <a:ext cx="188213" cy="19583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622183" y="4079367"/>
            <a:ext cx="188213" cy="19583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622183" y="4910708"/>
            <a:ext cx="188213" cy="19583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958473" y="2339593"/>
            <a:ext cx="5475605" cy="297825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5" dirty="0">
                <a:latin typeface="宋体"/>
                <a:cs typeface="宋体"/>
              </a:rPr>
              <a:t>序列密码的介绍</a:t>
            </a:r>
            <a:endParaRPr sz="2800" dirty="0">
              <a:latin typeface="宋体"/>
              <a:cs typeface="宋体"/>
            </a:endParaRPr>
          </a:p>
          <a:p>
            <a:pPr marL="12700" marR="2242820">
              <a:lnSpc>
                <a:spcPct val="195000"/>
              </a:lnSpc>
            </a:pPr>
            <a:r>
              <a:rPr sz="2800" b="1" spc="-5" dirty="0">
                <a:latin typeface="宋体"/>
                <a:cs typeface="宋体"/>
              </a:rPr>
              <a:t>线性反馈移位寄存器 非线性序列</a:t>
            </a:r>
            <a:endParaRPr sz="2800" dirty="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7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800" b="1" spc="-5" dirty="0">
                <a:latin typeface="宋体"/>
                <a:cs typeface="宋体"/>
              </a:rPr>
              <a:t>序列密码的算法举例（</a:t>
            </a:r>
            <a:r>
              <a:rPr sz="2800" b="1" spc="-5" dirty="0">
                <a:latin typeface="Arial"/>
                <a:cs typeface="Arial"/>
              </a:rPr>
              <a:t>RC4</a:t>
            </a:r>
            <a:r>
              <a:rPr lang="zh-CN" altLang="en-US" sz="2800" b="1" spc="-5" dirty="0">
                <a:latin typeface="Arial"/>
                <a:cs typeface="Arial"/>
              </a:rPr>
              <a:t>、</a:t>
            </a:r>
            <a:r>
              <a:rPr lang="en-US" altLang="zh-CN" sz="2800" b="1" spc="-5" dirty="0">
                <a:latin typeface="Arial"/>
                <a:cs typeface="Arial"/>
              </a:rPr>
              <a:t>A5</a:t>
            </a:r>
            <a:r>
              <a:rPr sz="2800" b="1" spc="-5" dirty="0">
                <a:latin typeface="宋体"/>
                <a:cs typeface="宋体"/>
              </a:rPr>
              <a:t>）</a:t>
            </a:r>
            <a:endParaRPr sz="2800" dirty="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2579" y="694436"/>
            <a:ext cx="287972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序列密码的简介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 spc="-5" dirty="0"/>
              <a:t>5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1310773" y="1633219"/>
            <a:ext cx="8602980" cy="5029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609600">
              <a:lnSpc>
                <a:spcPct val="113999"/>
              </a:lnSpc>
              <a:spcBef>
                <a:spcPts val="105"/>
              </a:spcBef>
            </a:pPr>
            <a:r>
              <a:rPr sz="2400" b="1" spc="-5" dirty="0">
                <a:latin typeface="新宋体"/>
                <a:cs typeface="新宋体"/>
              </a:rPr>
              <a:t>序列密码通常认为起源于</a:t>
            </a:r>
            <a:r>
              <a:rPr sz="2400" b="1" dirty="0">
                <a:latin typeface="新宋体"/>
                <a:cs typeface="新宋体"/>
              </a:rPr>
              <a:t>20</a:t>
            </a:r>
            <a:r>
              <a:rPr sz="2400" b="1" spc="-5" dirty="0">
                <a:latin typeface="新宋体"/>
                <a:cs typeface="新宋体"/>
              </a:rPr>
              <a:t>世纪</a:t>
            </a:r>
            <a:r>
              <a:rPr sz="2400" b="1" dirty="0">
                <a:latin typeface="新宋体"/>
                <a:cs typeface="新宋体"/>
              </a:rPr>
              <a:t>20</a:t>
            </a:r>
            <a:r>
              <a:rPr sz="2400" b="1" spc="-5" dirty="0">
                <a:latin typeface="新宋体"/>
                <a:cs typeface="新宋体"/>
              </a:rPr>
              <a:t>年代的</a:t>
            </a:r>
            <a:r>
              <a:rPr sz="2400" b="1" spc="-5" dirty="0">
                <a:solidFill>
                  <a:srgbClr val="FF0000"/>
                </a:solidFill>
                <a:latin typeface="新宋体"/>
                <a:cs typeface="新宋体"/>
              </a:rPr>
              <a:t>维尔姆</a:t>
            </a:r>
            <a:r>
              <a:rPr sz="2400" b="1" dirty="0">
                <a:solidFill>
                  <a:srgbClr val="FF0000"/>
                </a:solidFill>
                <a:latin typeface="新宋体"/>
                <a:cs typeface="新宋体"/>
              </a:rPr>
              <a:t>(Vernam)  密码</a:t>
            </a:r>
            <a:r>
              <a:rPr sz="2400" b="1" dirty="0">
                <a:latin typeface="新宋体"/>
                <a:cs typeface="新宋体"/>
              </a:rPr>
              <a:t>，Vernam</a:t>
            </a:r>
            <a:r>
              <a:rPr sz="2400" b="1" spc="-5" dirty="0">
                <a:latin typeface="新宋体"/>
                <a:cs typeface="新宋体"/>
              </a:rPr>
              <a:t>密码中的密钥序列要求是随机的序列，由于</a:t>
            </a:r>
            <a:r>
              <a:rPr sz="2400" b="1" dirty="0">
                <a:solidFill>
                  <a:srgbClr val="FD1813"/>
                </a:solidFill>
                <a:latin typeface="新宋体"/>
                <a:cs typeface="新宋体"/>
              </a:rPr>
              <a:t>随机 </a:t>
            </a:r>
            <a:r>
              <a:rPr sz="2400" b="1" dirty="0">
                <a:latin typeface="新宋体"/>
                <a:cs typeface="新宋体"/>
              </a:rPr>
              <a:t>的密钥序列的产生、存储以及分配等方面存在一定的困难，  Vernam</a:t>
            </a:r>
            <a:r>
              <a:rPr sz="2400" b="1" spc="-5" dirty="0">
                <a:latin typeface="新宋体"/>
                <a:cs typeface="新宋体"/>
              </a:rPr>
              <a:t>体制在当时并没有得到广泛的应用。随着微电子技术和 </a:t>
            </a:r>
            <a:r>
              <a:rPr sz="2400" b="1" dirty="0">
                <a:latin typeface="新宋体"/>
                <a:cs typeface="新宋体"/>
              </a:rPr>
              <a:t>数学理论的发展和完善，基于伪随机序列的序列密码得到了长 足的发展和应用，其产生有比较成熟的数学理论工具。如果密 钥序列是随机的序列，则序列密码就是“一次一密”密码体制。 </a:t>
            </a:r>
            <a:r>
              <a:rPr lang="zh-CN" altLang="en-US" sz="2400" b="1" dirty="0">
                <a:latin typeface="新宋体"/>
                <a:cs typeface="新宋体"/>
              </a:rPr>
              <a:t>香农</a:t>
            </a:r>
            <a:r>
              <a:rPr sz="2400" b="1" dirty="0" err="1">
                <a:latin typeface="新宋体"/>
                <a:cs typeface="新宋体"/>
              </a:rPr>
              <a:t>已经证明</a:t>
            </a:r>
            <a:r>
              <a:rPr sz="2400" b="1" dirty="0" err="1">
                <a:solidFill>
                  <a:srgbClr val="FD1813"/>
                </a:solidFill>
                <a:latin typeface="新宋体"/>
                <a:cs typeface="新宋体"/>
              </a:rPr>
              <a:t>“一次一密”</a:t>
            </a:r>
            <a:r>
              <a:rPr sz="2400" b="1" dirty="0" err="1">
                <a:latin typeface="新宋体"/>
                <a:cs typeface="新宋体"/>
              </a:rPr>
              <a:t>密码体制在理论上是不可破译的</a:t>
            </a:r>
            <a:r>
              <a:rPr sz="2400" b="1" dirty="0">
                <a:latin typeface="新宋体"/>
                <a:cs typeface="新宋体"/>
              </a:rPr>
              <a:t>。 目前，序列密码是世界各国的军事和外交等重要领域中使用的 主要密码体制之一。</a:t>
            </a:r>
            <a:endParaRPr sz="2400" dirty="0">
              <a:latin typeface="新宋体"/>
              <a:cs typeface="新宋体"/>
            </a:endParaRPr>
          </a:p>
          <a:p>
            <a:pPr marL="12700" marR="307975" indent="615315">
              <a:lnSpc>
                <a:spcPts val="3279"/>
              </a:lnSpc>
              <a:spcBef>
                <a:spcPts val="175"/>
              </a:spcBef>
            </a:pPr>
            <a:r>
              <a:rPr sz="2400" b="1" dirty="0">
                <a:latin typeface="新宋体"/>
                <a:cs typeface="新宋体"/>
              </a:rPr>
              <a:t>在序列密码中，加密和解密所用的密钥序列都是伪随机序 列，序列密码是对称密码体制中的一类，又称为</a:t>
            </a:r>
            <a:r>
              <a:rPr sz="2400" b="1" dirty="0">
                <a:solidFill>
                  <a:srgbClr val="FD1813"/>
                </a:solidFill>
                <a:latin typeface="新宋体"/>
                <a:cs typeface="新宋体"/>
              </a:rPr>
              <a:t>流密码。</a:t>
            </a:r>
            <a:endParaRPr sz="2400" dirty="0">
              <a:latin typeface="新宋体"/>
              <a:cs typeface="新宋体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2579" y="694436"/>
            <a:ext cx="287972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序列密码的描述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 spc="-5" dirty="0"/>
              <a:t>6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1539373" y="1614931"/>
            <a:ext cx="7990205" cy="2494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461645">
              <a:lnSpc>
                <a:spcPct val="135000"/>
              </a:lnSpc>
              <a:spcBef>
                <a:spcPts val="100"/>
              </a:spcBef>
            </a:pPr>
            <a:r>
              <a:rPr sz="2400" b="1" dirty="0">
                <a:latin typeface="新宋体"/>
                <a:cs typeface="新宋体"/>
              </a:rPr>
              <a:t>在序列密码中，将明文消息按一定长度（长度较小）分 组，然后对</a:t>
            </a:r>
            <a:r>
              <a:rPr sz="2400" b="1" dirty="0">
                <a:solidFill>
                  <a:srgbClr val="FF0000"/>
                </a:solidFill>
                <a:latin typeface="新宋体"/>
                <a:cs typeface="新宋体"/>
              </a:rPr>
              <a:t>各组用相关但不同</a:t>
            </a:r>
            <a:r>
              <a:rPr sz="2400" b="1" dirty="0">
                <a:latin typeface="新宋体"/>
                <a:cs typeface="新宋体"/>
              </a:rPr>
              <a:t>的密钥进行加密，产生相应的 密文，相同的明文分组会因在明文序列中的位置不同而对应 于不同的密文分组。解密用相同的密钥序列对密文序列进行 分组解密以恢复出明文序列。</a:t>
            </a:r>
            <a:endParaRPr sz="2400">
              <a:latin typeface="新宋体"/>
              <a:cs typeface="新宋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39373" y="4155947"/>
            <a:ext cx="3520440" cy="24345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03530" indent="-290830">
              <a:lnSpc>
                <a:spcPct val="100000"/>
              </a:lnSpc>
              <a:spcBef>
                <a:spcPts val="90"/>
              </a:spcBef>
              <a:buClr>
                <a:srgbClr val="FD1813"/>
              </a:buClr>
              <a:buSzPct val="114583"/>
              <a:buFont typeface="Wingdings"/>
              <a:buChar char=""/>
              <a:tabLst>
                <a:tab pos="304165" algn="l"/>
              </a:tabLst>
            </a:pPr>
            <a:r>
              <a:rPr sz="2400" b="1" spc="-5" dirty="0">
                <a:latin typeface="宋体"/>
                <a:cs typeface="宋体"/>
              </a:rPr>
              <a:t>设明文为</a:t>
            </a:r>
            <a:r>
              <a:rPr sz="2400" b="1" i="1" spc="-5" dirty="0">
                <a:latin typeface="Arial"/>
                <a:cs typeface="Arial"/>
              </a:rPr>
              <a:t>p=p</a:t>
            </a:r>
            <a:r>
              <a:rPr sz="2400" b="1" i="1" spc="-7" baseline="-20833" dirty="0">
                <a:latin typeface="Arial"/>
                <a:cs typeface="Arial"/>
              </a:rPr>
              <a:t>0</a:t>
            </a:r>
            <a:r>
              <a:rPr sz="2400" b="1" i="1" spc="-5" dirty="0">
                <a:latin typeface="Arial"/>
                <a:cs typeface="Arial"/>
              </a:rPr>
              <a:t>p</a:t>
            </a:r>
            <a:r>
              <a:rPr sz="2400" b="1" i="1" spc="-7" baseline="-20833" dirty="0">
                <a:latin typeface="Arial"/>
                <a:cs typeface="Arial"/>
              </a:rPr>
              <a:t>1</a:t>
            </a:r>
            <a:r>
              <a:rPr sz="2400" b="1" i="1" spc="-5" dirty="0">
                <a:latin typeface="Arial"/>
                <a:cs typeface="Arial"/>
              </a:rPr>
              <a:t>p</a:t>
            </a:r>
            <a:r>
              <a:rPr sz="2400" b="1" i="1" spc="-7" baseline="-20833" dirty="0">
                <a:latin typeface="Arial"/>
                <a:cs typeface="Arial"/>
              </a:rPr>
              <a:t>2</a:t>
            </a:r>
            <a:r>
              <a:rPr sz="2400" b="1" i="1" spc="-5" dirty="0">
                <a:latin typeface="Arial"/>
                <a:cs typeface="Arial"/>
              </a:rPr>
              <a:t>…</a:t>
            </a:r>
            <a:endParaRPr sz="2400" dirty="0">
              <a:latin typeface="Arial"/>
              <a:cs typeface="Arial"/>
            </a:endParaRPr>
          </a:p>
          <a:p>
            <a:pPr marL="303530" indent="-290830">
              <a:lnSpc>
                <a:spcPct val="100000"/>
              </a:lnSpc>
              <a:spcBef>
                <a:spcPts val="465"/>
              </a:spcBef>
              <a:buClr>
                <a:srgbClr val="FD1813"/>
              </a:buClr>
              <a:buSzPct val="114583"/>
              <a:buFont typeface="Wingdings"/>
              <a:buChar char=""/>
              <a:tabLst>
                <a:tab pos="304165" algn="l"/>
              </a:tabLst>
            </a:pPr>
            <a:r>
              <a:rPr sz="2400" b="1" spc="-5" dirty="0">
                <a:latin typeface="宋体"/>
                <a:cs typeface="宋体"/>
              </a:rPr>
              <a:t>设密钥为</a:t>
            </a:r>
            <a:r>
              <a:rPr sz="2400" b="1" i="1" spc="-5" dirty="0">
                <a:latin typeface="Arial"/>
                <a:cs typeface="Arial"/>
              </a:rPr>
              <a:t>k=</a:t>
            </a:r>
            <a:r>
              <a:rPr sz="2400" b="1" i="1" spc="-10" dirty="0">
                <a:latin typeface="Arial"/>
                <a:cs typeface="Arial"/>
              </a:rPr>
              <a:t>k</a:t>
            </a:r>
            <a:r>
              <a:rPr sz="2400" b="1" i="1" spc="-7" baseline="-20833" dirty="0">
                <a:latin typeface="Arial"/>
                <a:cs typeface="Arial"/>
              </a:rPr>
              <a:t>0</a:t>
            </a:r>
            <a:r>
              <a:rPr sz="2400" b="1" i="1" spc="-10" dirty="0">
                <a:latin typeface="Arial"/>
                <a:cs typeface="Arial"/>
              </a:rPr>
              <a:t>k</a:t>
            </a:r>
            <a:r>
              <a:rPr sz="2400" b="1" i="1" baseline="-20833" dirty="0">
                <a:latin typeface="Arial"/>
                <a:cs typeface="Arial"/>
              </a:rPr>
              <a:t>1</a:t>
            </a:r>
            <a:r>
              <a:rPr sz="2400" b="1" i="1" spc="-10" dirty="0">
                <a:latin typeface="Arial"/>
                <a:cs typeface="Arial"/>
              </a:rPr>
              <a:t>k</a:t>
            </a:r>
            <a:r>
              <a:rPr sz="2400" b="1" i="1" spc="-7" baseline="-20833" dirty="0">
                <a:latin typeface="Arial"/>
                <a:cs typeface="Arial"/>
              </a:rPr>
              <a:t>2</a:t>
            </a:r>
            <a:r>
              <a:rPr sz="2400" b="1" i="1" dirty="0">
                <a:latin typeface="Arial"/>
                <a:cs typeface="Arial"/>
              </a:rPr>
              <a:t>…</a:t>
            </a:r>
            <a:endParaRPr sz="2400" dirty="0">
              <a:latin typeface="Arial"/>
              <a:cs typeface="Arial"/>
            </a:endParaRPr>
          </a:p>
          <a:p>
            <a:pPr marL="303530" indent="-290830">
              <a:lnSpc>
                <a:spcPct val="100000"/>
              </a:lnSpc>
              <a:spcBef>
                <a:spcPts val="470"/>
              </a:spcBef>
              <a:buClr>
                <a:srgbClr val="FD1813"/>
              </a:buClr>
              <a:buSzPct val="114583"/>
              <a:buFont typeface="Wingdings"/>
              <a:buChar char=""/>
              <a:tabLst>
                <a:tab pos="304165" algn="l"/>
              </a:tabLst>
            </a:pPr>
            <a:r>
              <a:rPr sz="2400" b="1" spc="-5" dirty="0">
                <a:latin typeface="宋体"/>
                <a:cs typeface="宋体"/>
              </a:rPr>
              <a:t>设密文为</a:t>
            </a:r>
            <a:r>
              <a:rPr sz="2400" b="1" i="1" spc="-5" dirty="0">
                <a:latin typeface="Arial"/>
                <a:cs typeface="Arial"/>
              </a:rPr>
              <a:t>c=</a:t>
            </a:r>
            <a:r>
              <a:rPr sz="2400" b="1" i="1" spc="-10" dirty="0">
                <a:latin typeface="Arial"/>
                <a:cs typeface="Arial"/>
              </a:rPr>
              <a:t>c</a:t>
            </a:r>
            <a:r>
              <a:rPr sz="2400" b="1" i="1" spc="-7" baseline="-20833" dirty="0">
                <a:latin typeface="Arial"/>
                <a:cs typeface="Arial"/>
              </a:rPr>
              <a:t>0</a:t>
            </a:r>
            <a:r>
              <a:rPr sz="2400" b="1" i="1" spc="-10" dirty="0">
                <a:latin typeface="Arial"/>
                <a:cs typeface="Arial"/>
              </a:rPr>
              <a:t>c</a:t>
            </a:r>
            <a:r>
              <a:rPr sz="2400" b="1" i="1" baseline="-20833" dirty="0">
                <a:latin typeface="Arial"/>
                <a:cs typeface="Arial"/>
              </a:rPr>
              <a:t>1</a:t>
            </a:r>
            <a:r>
              <a:rPr sz="2400" b="1" i="1" spc="-10" dirty="0">
                <a:latin typeface="Arial"/>
                <a:cs typeface="Arial"/>
              </a:rPr>
              <a:t>c</a:t>
            </a:r>
            <a:r>
              <a:rPr sz="2400" b="1" i="1" spc="-7" baseline="-20833" dirty="0">
                <a:latin typeface="Arial"/>
                <a:cs typeface="Arial"/>
              </a:rPr>
              <a:t>2</a:t>
            </a:r>
            <a:r>
              <a:rPr sz="2400" b="1" i="1" dirty="0">
                <a:latin typeface="Arial"/>
                <a:cs typeface="Arial"/>
              </a:rPr>
              <a:t>…</a:t>
            </a:r>
            <a:endParaRPr sz="2400" dirty="0">
              <a:latin typeface="Arial"/>
              <a:cs typeface="Arial"/>
            </a:endParaRPr>
          </a:p>
          <a:p>
            <a:pPr marL="303530" indent="-290830">
              <a:lnSpc>
                <a:spcPct val="100000"/>
              </a:lnSpc>
              <a:spcBef>
                <a:spcPts val="470"/>
              </a:spcBef>
              <a:buClr>
                <a:srgbClr val="FD1813"/>
              </a:buClr>
              <a:buSzPct val="114583"/>
              <a:buFont typeface="Wingdings"/>
              <a:buChar char=""/>
              <a:tabLst>
                <a:tab pos="304165" algn="l"/>
              </a:tabLst>
            </a:pPr>
            <a:r>
              <a:rPr sz="2400" b="1" spc="-5" dirty="0" err="1">
                <a:latin typeface="宋体"/>
                <a:cs typeface="宋体"/>
              </a:rPr>
              <a:t>则加密变换</a:t>
            </a:r>
            <a:r>
              <a:rPr sz="2400" b="1" dirty="0" err="1">
                <a:latin typeface="宋体"/>
                <a:cs typeface="宋体"/>
              </a:rPr>
              <a:t>为</a:t>
            </a:r>
            <a:r>
              <a:rPr sz="2400" b="1" i="1" spc="-5" dirty="0" err="1">
                <a:latin typeface="Arial"/>
                <a:cs typeface="Arial"/>
              </a:rPr>
              <a:t>c</a:t>
            </a:r>
            <a:r>
              <a:rPr sz="2400" b="1" i="1" baseline="-20833" dirty="0" err="1">
                <a:latin typeface="Arial"/>
                <a:cs typeface="Arial"/>
              </a:rPr>
              <a:t>i</a:t>
            </a:r>
            <a:r>
              <a:rPr sz="2400" b="1" dirty="0" err="1">
                <a:latin typeface="宋体"/>
                <a:cs typeface="宋体"/>
              </a:rPr>
              <a:t>＝</a:t>
            </a:r>
            <a:r>
              <a:rPr sz="2400" b="1" i="1" dirty="0" err="1">
                <a:latin typeface="Arial"/>
                <a:cs typeface="Arial"/>
              </a:rPr>
              <a:t>E</a:t>
            </a:r>
            <a:r>
              <a:rPr sz="2400" b="1" i="1" spc="-7" baseline="-20833" dirty="0" err="1">
                <a:latin typeface="Arial"/>
                <a:cs typeface="Arial"/>
              </a:rPr>
              <a:t>ki</a:t>
            </a:r>
            <a:r>
              <a:rPr sz="2400" b="1" spc="-5" dirty="0">
                <a:latin typeface="Arial"/>
                <a:cs typeface="Arial"/>
              </a:rPr>
              <a:t>(</a:t>
            </a:r>
            <a:r>
              <a:rPr sz="2400" b="1" i="1" dirty="0">
                <a:latin typeface="Arial"/>
                <a:cs typeface="Arial"/>
              </a:rPr>
              <a:t>p</a:t>
            </a:r>
            <a:r>
              <a:rPr sz="2400" b="1" i="1" baseline="-20833" dirty="0">
                <a:latin typeface="Arial"/>
                <a:cs typeface="Arial"/>
              </a:rPr>
              <a:t>i</a:t>
            </a:r>
            <a:r>
              <a:rPr sz="2400" b="1" dirty="0">
                <a:latin typeface="Arial"/>
                <a:cs typeface="Arial"/>
              </a:rPr>
              <a:t>)</a:t>
            </a:r>
            <a:endParaRPr sz="2400" dirty="0">
              <a:latin typeface="Arial"/>
              <a:cs typeface="Arial"/>
            </a:endParaRPr>
          </a:p>
          <a:p>
            <a:pPr marL="303530" indent="-290830">
              <a:lnSpc>
                <a:spcPct val="100000"/>
              </a:lnSpc>
              <a:spcBef>
                <a:spcPts val="465"/>
              </a:spcBef>
              <a:buClr>
                <a:srgbClr val="FD1813"/>
              </a:buClr>
              <a:buSzPct val="114583"/>
              <a:buFont typeface="Wingdings"/>
              <a:buChar char=""/>
              <a:tabLst>
                <a:tab pos="304165" algn="l"/>
              </a:tabLst>
            </a:pPr>
            <a:r>
              <a:rPr sz="2400" b="1" spc="-5" dirty="0">
                <a:latin typeface="宋体"/>
                <a:cs typeface="宋体"/>
              </a:rPr>
              <a:t>则解密变换</a:t>
            </a:r>
            <a:r>
              <a:rPr sz="2400" b="1" dirty="0">
                <a:latin typeface="宋体"/>
                <a:cs typeface="宋体"/>
              </a:rPr>
              <a:t>为</a:t>
            </a:r>
            <a:r>
              <a:rPr sz="2400" b="1" i="1" spc="-5" dirty="0">
                <a:latin typeface="Arial"/>
                <a:cs typeface="Arial"/>
              </a:rPr>
              <a:t>p</a:t>
            </a:r>
            <a:r>
              <a:rPr sz="2400" b="1" i="1" baseline="-20833" dirty="0">
                <a:latin typeface="Arial"/>
                <a:cs typeface="Arial"/>
              </a:rPr>
              <a:t>i</a:t>
            </a:r>
            <a:r>
              <a:rPr sz="2400" b="1" dirty="0">
                <a:latin typeface="宋体"/>
                <a:cs typeface="宋体"/>
              </a:rPr>
              <a:t>＝</a:t>
            </a:r>
            <a:r>
              <a:rPr sz="2400" b="1" i="1" spc="-5" dirty="0">
                <a:latin typeface="Arial"/>
                <a:cs typeface="Arial"/>
              </a:rPr>
              <a:t>D</a:t>
            </a:r>
            <a:r>
              <a:rPr sz="2400" b="1" i="1" baseline="-20833" dirty="0">
                <a:latin typeface="Arial"/>
                <a:cs typeface="Arial"/>
              </a:rPr>
              <a:t>k</a:t>
            </a:r>
            <a:r>
              <a:rPr sz="2400" b="1" i="1" spc="-7" baseline="-20833" dirty="0">
                <a:latin typeface="Arial"/>
                <a:cs typeface="Arial"/>
              </a:rPr>
              <a:t>i</a:t>
            </a:r>
            <a:r>
              <a:rPr sz="2400" b="1" dirty="0">
                <a:latin typeface="Arial"/>
                <a:cs typeface="Arial"/>
              </a:rPr>
              <a:t>(</a:t>
            </a:r>
            <a:r>
              <a:rPr sz="2400" b="1" i="1" spc="-5" dirty="0">
                <a:latin typeface="Arial"/>
                <a:cs typeface="Arial"/>
              </a:rPr>
              <a:t>c</a:t>
            </a:r>
            <a:r>
              <a:rPr sz="2400" b="1" i="1" spc="-7" baseline="-20833" dirty="0">
                <a:latin typeface="Arial"/>
                <a:cs typeface="Arial"/>
              </a:rPr>
              <a:t>i</a:t>
            </a:r>
            <a:r>
              <a:rPr sz="2400" b="1" dirty="0">
                <a:latin typeface="Arial"/>
                <a:cs typeface="Arial"/>
              </a:rPr>
              <a:t>)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81412" y="4086225"/>
            <a:ext cx="2028825" cy="2494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64135" algn="just">
              <a:lnSpc>
                <a:spcPct val="135000"/>
              </a:lnSpc>
              <a:spcBef>
                <a:spcPts val="100"/>
              </a:spcBef>
            </a:pPr>
            <a:r>
              <a:rPr sz="2400" b="1" i="1" spc="-5" dirty="0">
                <a:latin typeface="Arial"/>
                <a:cs typeface="Arial"/>
              </a:rPr>
              <a:t>p</a:t>
            </a:r>
            <a:r>
              <a:rPr sz="2400" b="1" i="1" spc="-7" baseline="-20833" dirty="0">
                <a:latin typeface="Arial"/>
                <a:cs typeface="Arial"/>
              </a:rPr>
              <a:t>i</a:t>
            </a:r>
            <a:r>
              <a:rPr sz="2400" b="1" spc="-5" dirty="0">
                <a:latin typeface="宋体"/>
                <a:cs typeface="宋体"/>
              </a:rPr>
              <a:t>∈</a:t>
            </a:r>
            <a:r>
              <a:rPr sz="2400" b="1" i="1" spc="-5" dirty="0">
                <a:latin typeface="Arial"/>
                <a:cs typeface="Arial"/>
              </a:rPr>
              <a:t>GF(2),</a:t>
            </a:r>
            <a:r>
              <a:rPr sz="2400" b="1" i="1" spc="-85" dirty="0">
                <a:latin typeface="Arial"/>
                <a:cs typeface="Arial"/>
              </a:rPr>
              <a:t> </a:t>
            </a:r>
            <a:r>
              <a:rPr sz="2400" b="1" i="1" spc="-5" dirty="0">
                <a:latin typeface="Arial"/>
                <a:cs typeface="Arial"/>
              </a:rPr>
              <a:t>i</a:t>
            </a:r>
            <a:r>
              <a:rPr sz="2400" b="1" spc="-5" dirty="0">
                <a:latin typeface="Arial"/>
                <a:cs typeface="Arial"/>
              </a:rPr>
              <a:t>≥0  </a:t>
            </a:r>
            <a:r>
              <a:rPr sz="2400" b="1" i="1" spc="-5" dirty="0">
                <a:latin typeface="Arial"/>
                <a:cs typeface="Arial"/>
              </a:rPr>
              <a:t>k</a:t>
            </a:r>
            <a:r>
              <a:rPr sz="2400" b="1" i="1" spc="-7" baseline="-20833" dirty="0">
                <a:latin typeface="Arial"/>
                <a:cs typeface="Arial"/>
              </a:rPr>
              <a:t>i</a:t>
            </a:r>
            <a:r>
              <a:rPr sz="2400" b="1" spc="-5" dirty="0">
                <a:latin typeface="宋体"/>
                <a:cs typeface="宋体"/>
              </a:rPr>
              <a:t>∈</a:t>
            </a:r>
            <a:r>
              <a:rPr sz="2400" b="1" i="1" spc="-5" dirty="0">
                <a:latin typeface="Arial"/>
                <a:cs typeface="Arial"/>
              </a:rPr>
              <a:t>GF(2), i</a:t>
            </a:r>
            <a:r>
              <a:rPr sz="2400" b="1" spc="-5" dirty="0">
                <a:latin typeface="Arial"/>
                <a:cs typeface="Arial"/>
              </a:rPr>
              <a:t>≥0  </a:t>
            </a:r>
            <a:r>
              <a:rPr sz="2400" b="1" i="1" spc="-5" dirty="0">
                <a:latin typeface="Arial"/>
                <a:cs typeface="Arial"/>
              </a:rPr>
              <a:t>y</a:t>
            </a:r>
            <a:r>
              <a:rPr sz="2400" b="1" i="1" spc="-7" baseline="-20833" dirty="0">
                <a:latin typeface="Arial"/>
                <a:cs typeface="Arial"/>
              </a:rPr>
              <a:t>i</a:t>
            </a:r>
            <a:r>
              <a:rPr sz="2400" b="1" spc="-5" dirty="0">
                <a:latin typeface="宋体"/>
                <a:cs typeface="宋体"/>
              </a:rPr>
              <a:t>∈</a:t>
            </a:r>
            <a:r>
              <a:rPr sz="2400" b="1" i="1" spc="-5" dirty="0">
                <a:latin typeface="Arial"/>
                <a:cs typeface="Arial"/>
              </a:rPr>
              <a:t>GF(2),</a:t>
            </a:r>
            <a:r>
              <a:rPr sz="2400" b="1" i="1" spc="-35" dirty="0">
                <a:latin typeface="Arial"/>
                <a:cs typeface="Arial"/>
              </a:rPr>
              <a:t> </a:t>
            </a:r>
            <a:r>
              <a:rPr sz="2400" b="1" i="1" spc="-5" dirty="0">
                <a:latin typeface="Arial"/>
                <a:cs typeface="Arial"/>
              </a:rPr>
              <a:t>i</a:t>
            </a:r>
            <a:r>
              <a:rPr sz="2400" b="1" spc="-5" dirty="0">
                <a:latin typeface="Arial"/>
                <a:cs typeface="Arial"/>
              </a:rPr>
              <a:t>≥0</a:t>
            </a:r>
            <a:endParaRPr sz="2400" dirty="0">
              <a:latin typeface="Arial"/>
              <a:cs typeface="Arial"/>
            </a:endParaRPr>
          </a:p>
          <a:p>
            <a:pPr marL="327025" marR="1271270" indent="-17780">
              <a:lnSpc>
                <a:spcPct val="135000"/>
              </a:lnSpc>
            </a:pPr>
            <a:r>
              <a:rPr sz="2400" b="1" i="1" spc="-5" dirty="0">
                <a:latin typeface="Arial"/>
                <a:cs typeface="Arial"/>
              </a:rPr>
              <a:t>i</a:t>
            </a:r>
            <a:r>
              <a:rPr sz="2400" b="1" spc="-5" dirty="0">
                <a:latin typeface="Arial"/>
                <a:cs typeface="Arial"/>
              </a:rPr>
              <a:t>≥0  </a:t>
            </a:r>
            <a:r>
              <a:rPr sz="2400" b="1" i="1" spc="-5" dirty="0">
                <a:latin typeface="Arial"/>
                <a:cs typeface="Arial"/>
              </a:rPr>
              <a:t>i</a:t>
            </a:r>
            <a:r>
              <a:rPr sz="2400" b="1" dirty="0">
                <a:latin typeface="Arial"/>
                <a:cs typeface="Arial"/>
              </a:rPr>
              <a:t>≥0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062099" y="1720850"/>
            <a:ext cx="124206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solidFill>
                  <a:srgbClr val="FD1813"/>
                </a:solidFill>
                <a:latin typeface="宋体"/>
                <a:cs typeface="宋体"/>
              </a:rPr>
              <a:t>种子密钥</a:t>
            </a:r>
            <a:r>
              <a:rPr sz="2000" b="1" spc="-5" dirty="0">
                <a:solidFill>
                  <a:srgbClr val="FD1813"/>
                </a:solidFill>
                <a:latin typeface="Times New Roman"/>
                <a:cs typeface="Times New Roman"/>
              </a:rPr>
              <a:t>K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664593" y="2177795"/>
            <a:ext cx="127635" cy="685800"/>
          </a:xfrm>
          <a:custGeom>
            <a:avLst/>
            <a:gdLst/>
            <a:ahLst/>
            <a:cxnLst/>
            <a:rect l="l" t="t" r="r" b="b"/>
            <a:pathLst>
              <a:path w="127635" h="685800">
                <a:moveTo>
                  <a:pt x="127253" y="559308"/>
                </a:moveTo>
                <a:lnTo>
                  <a:pt x="0" y="559308"/>
                </a:lnTo>
                <a:lnTo>
                  <a:pt x="52577" y="664463"/>
                </a:lnTo>
                <a:lnTo>
                  <a:pt x="52577" y="571500"/>
                </a:lnTo>
                <a:lnTo>
                  <a:pt x="74675" y="571500"/>
                </a:lnTo>
                <a:lnTo>
                  <a:pt x="74675" y="663212"/>
                </a:lnTo>
                <a:lnTo>
                  <a:pt x="127253" y="559308"/>
                </a:lnTo>
                <a:close/>
              </a:path>
              <a:path w="127635" h="685800">
                <a:moveTo>
                  <a:pt x="74675" y="559308"/>
                </a:moveTo>
                <a:lnTo>
                  <a:pt x="74675" y="0"/>
                </a:lnTo>
                <a:lnTo>
                  <a:pt x="52577" y="0"/>
                </a:lnTo>
                <a:lnTo>
                  <a:pt x="52577" y="559308"/>
                </a:lnTo>
                <a:lnTo>
                  <a:pt x="74675" y="559308"/>
                </a:lnTo>
                <a:close/>
              </a:path>
              <a:path w="127635" h="685800">
                <a:moveTo>
                  <a:pt x="74675" y="663212"/>
                </a:moveTo>
                <a:lnTo>
                  <a:pt x="74675" y="571500"/>
                </a:lnTo>
                <a:lnTo>
                  <a:pt x="52577" y="571500"/>
                </a:lnTo>
                <a:lnTo>
                  <a:pt x="52577" y="664463"/>
                </a:lnTo>
                <a:lnTo>
                  <a:pt x="63246" y="685800"/>
                </a:lnTo>
                <a:lnTo>
                  <a:pt x="74675" y="6632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813439" y="2863595"/>
            <a:ext cx="1828800" cy="990600"/>
          </a:xfrm>
          <a:custGeom>
            <a:avLst/>
            <a:gdLst/>
            <a:ahLst/>
            <a:cxnLst/>
            <a:rect l="l" t="t" r="r" b="b"/>
            <a:pathLst>
              <a:path w="1828800" h="990600">
                <a:moveTo>
                  <a:pt x="1828800" y="0"/>
                </a:moveTo>
                <a:lnTo>
                  <a:pt x="0" y="0"/>
                </a:lnTo>
                <a:lnTo>
                  <a:pt x="914400" y="990600"/>
                </a:lnTo>
                <a:lnTo>
                  <a:pt x="18288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802771" y="2859023"/>
            <a:ext cx="1851025" cy="1003300"/>
          </a:xfrm>
          <a:custGeom>
            <a:avLst/>
            <a:gdLst/>
            <a:ahLst/>
            <a:cxnLst/>
            <a:rect l="l" t="t" r="r" b="b"/>
            <a:pathLst>
              <a:path w="1851025" h="1003300">
                <a:moveTo>
                  <a:pt x="1850898" y="0"/>
                </a:moveTo>
                <a:lnTo>
                  <a:pt x="0" y="0"/>
                </a:lnTo>
                <a:lnTo>
                  <a:pt x="10668" y="11564"/>
                </a:lnTo>
                <a:lnTo>
                  <a:pt x="10668" y="9906"/>
                </a:lnTo>
                <a:lnTo>
                  <a:pt x="14478" y="1523"/>
                </a:lnTo>
                <a:lnTo>
                  <a:pt x="22215" y="9905"/>
                </a:lnTo>
                <a:lnTo>
                  <a:pt x="1828682" y="9905"/>
                </a:lnTo>
                <a:lnTo>
                  <a:pt x="1836420" y="1523"/>
                </a:lnTo>
                <a:lnTo>
                  <a:pt x="1839468" y="9905"/>
                </a:lnTo>
                <a:lnTo>
                  <a:pt x="1839468" y="12380"/>
                </a:lnTo>
                <a:lnTo>
                  <a:pt x="1850898" y="0"/>
                </a:lnTo>
                <a:close/>
              </a:path>
              <a:path w="1851025" h="1003300">
                <a:moveTo>
                  <a:pt x="22215" y="9905"/>
                </a:moveTo>
                <a:lnTo>
                  <a:pt x="14478" y="1523"/>
                </a:lnTo>
                <a:lnTo>
                  <a:pt x="10668" y="9906"/>
                </a:lnTo>
                <a:lnTo>
                  <a:pt x="22215" y="9905"/>
                </a:lnTo>
                <a:close/>
              </a:path>
              <a:path w="1851025" h="1003300">
                <a:moveTo>
                  <a:pt x="925449" y="988409"/>
                </a:moveTo>
                <a:lnTo>
                  <a:pt x="22215" y="9905"/>
                </a:lnTo>
                <a:lnTo>
                  <a:pt x="10668" y="9906"/>
                </a:lnTo>
                <a:lnTo>
                  <a:pt x="10668" y="11564"/>
                </a:lnTo>
                <a:lnTo>
                  <a:pt x="922019" y="999487"/>
                </a:lnTo>
                <a:lnTo>
                  <a:pt x="922019" y="992124"/>
                </a:lnTo>
                <a:lnTo>
                  <a:pt x="925449" y="988409"/>
                </a:lnTo>
                <a:close/>
              </a:path>
              <a:path w="1851025" h="1003300">
                <a:moveTo>
                  <a:pt x="928878" y="992124"/>
                </a:moveTo>
                <a:lnTo>
                  <a:pt x="925449" y="988409"/>
                </a:lnTo>
                <a:lnTo>
                  <a:pt x="922019" y="992124"/>
                </a:lnTo>
                <a:lnTo>
                  <a:pt x="928878" y="992124"/>
                </a:lnTo>
                <a:close/>
              </a:path>
              <a:path w="1851025" h="1003300">
                <a:moveTo>
                  <a:pt x="928878" y="998665"/>
                </a:moveTo>
                <a:lnTo>
                  <a:pt x="928878" y="992124"/>
                </a:lnTo>
                <a:lnTo>
                  <a:pt x="922019" y="992124"/>
                </a:lnTo>
                <a:lnTo>
                  <a:pt x="922019" y="999487"/>
                </a:lnTo>
                <a:lnTo>
                  <a:pt x="925068" y="1002791"/>
                </a:lnTo>
                <a:lnTo>
                  <a:pt x="928878" y="998665"/>
                </a:lnTo>
                <a:close/>
              </a:path>
              <a:path w="1851025" h="1003300">
                <a:moveTo>
                  <a:pt x="1839468" y="12380"/>
                </a:moveTo>
                <a:lnTo>
                  <a:pt x="1839468" y="9905"/>
                </a:lnTo>
                <a:lnTo>
                  <a:pt x="1828682" y="9905"/>
                </a:lnTo>
                <a:lnTo>
                  <a:pt x="925449" y="988409"/>
                </a:lnTo>
                <a:lnTo>
                  <a:pt x="928878" y="992124"/>
                </a:lnTo>
                <a:lnTo>
                  <a:pt x="928878" y="998665"/>
                </a:lnTo>
                <a:lnTo>
                  <a:pt x="1839468" y="12380"/>
                </a:lnTo>
                <a:close/>
              </a:path>
              <a:path w="1851025" h="1003300">
                <a:moveTo>
                  <a:pt x="1839468" y="9905"/>
                </a:moveTo>
                <a:lnTo>
                  <a:pt x="1836420" y="1523"/>
                </a:lnTo>
                <a:lnTo>
                  <a:pt x="1828682" y="9905"/>
                </a:lnTo>
                <a:lnTo>
                  <a:pt x="1839468" y="99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664593" y="3854196"/>
            <a:ext cx="127635" cy="533400"/>
          </a:xfrm>
          <a:custGeom>
            <a:avLst/>
            <a:gdLst/>
            <a:ahLst/>
            <a:cxnLst/>
            <a:rect l="l" t="t" r="r" b="b"/>
            <a:pathLst>
              <a:path w="127635" h="533400">
                <a:moveTo>
                  <a:pt x="127253" y="406907"/>
                </a:moveTo>
                <a:lnTo>
                  <a:pt x="0" y="406907"/>
                </a:lnTo>
                <a:lnTo>
                  <a:pt x="52577" y="512063"/>
                </a:lnTo>
                <a:lnTo>
                  <a:pt x="52577" y="419100"/>
                </a:lnTo>
                <a:lnTo>
                  <a:pt x="74675" y="419100"/>
                </a:lnTo>
                <a:lnTo>
                  <a:pt x="74675" y="510812"/>
                </a:lnTo>
                <a:lnTo>
                  <a:pt x="127253" y="406907"/>
                </a:lnTo>
                <a:close/>
              </a:path>
              <a:path w="127635" h="533400">
                <a:moveTo>
                  <a:pt x="74675" y="406907"/>
                </a:moveTo>
                <a:lnTo>
                  <a:pt x="74675" y="0"/>
                </a:lnTo>
                <a:lnTo>
                  <a:pt x="52577" y="0"/>
                </a:lnTo>
                <a:lnTo>
                  <a:pt x="52577" y="406907"/>
                </a:lnTo>
                <a:lnTo>
                  <a:pt x="74675" y="406907"/>
                </a:lnTo>
                <a:close/>
              </a:path>
              <a:path w="127635" h="533400">
                <a:moveTo>
                  <a:pt x="74675" y="510812"/>
                </a:moveTo>
                <a:lnTo>
                  <a:pt x="74675" y="419100"/>
                </a:lnTo>
                <a:lnTo>
                  <a:pt x="52577" y="419100"/>
                </a:lnTo>
                <a:lnTo>
                  <a:pt x="52577" y="512063"/>
                </a:lnTo>
                <a:lnTo>
                  <a:pt x="63246" y="533400"/>
                </a:lnTo>
                <a:lnTo>
                  <a:pt x="74675" y="5108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518039" y="4629150"/>
            <a:ext cx="1905000" cy="127635"/>
          </a:xfrm>
          <a:custGeom>
            <a:avLst/>
            <a:gdLst/>
            <a:ahLst/>
            <a:cxnLst/>
            <a:rect l="l" t="t" r="r" b="b"/>
            <a:pathLst>
              <a:path w="1905000" h="127635">
                <a:moveTo>
                  <a:pt x="1790700" y="74675"/>
                </a:moveTo>
                <a:lnTo>
                  <a:pt x="1790700" y="52577"/>
                </a:lnTo>
                <a:lnTo>
                  <a:pt x="0" y="52577"/>
                </a:lnTo>
                <a:lnTo>
                  <a:pt x="0" y="74675"/>
                </a:lnTo>
                <a:lnTo>
                  <a:pt x="1790700" y="74675"/>
                </a:lnTo>
                <a:close/>
              </a:path>
              <a:path w="1905000" h="127635">
                <a:moveTo>
                  <a:pt x="1905000" y="63246"/>
                </a:moveTo>
                <a:lnTo>
                  <a:pt x="1778507" y="0"/>
                </a:lnTo>
                <a:lnTo>
                  <a:pt x="1778507" y="52577"/>
                </a:lnTo>
                <a:lnTo>
                  <a:pt x="1790700" y="52577"/>
                </a:lnTo>
                <a:lnTo>
                  <a:pt x="1790700" y="121084"/>
                </a:lnTo>
                <a:lnTo>
                  <a:pt x="1905000" y="63246"/>
                </a:lnTo>
                <a:close/>
              </a:path>
              <a:path w="1905000" h="127635">
                <a:moveTo>
                  <a:pt x="1790700" y="121084"/>
                </a:moveTo>
                <a:lnTo>
                  <a:pt x="1790700" y="74675"/>
                </a:lnTo>
                <a:lnTo>
                  <a:pt x="1778507" y="74675"/>
                </a:lnTo>
                <a:lnTo>
                  <a:pt x="1778507" y="127253"/>
                </a:lnTo>
                <a:lnTo>
                  <a:pt x="1790700" y="1210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423039" y="4387596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609600" y="304799"/>
                </a:moveTo>
                <a:lnTo>
                  <a:pt x="605612" y="255529"/>
                </a:lnTo>
                <a:lnTo>
                  <a:pt x="594067" y="208727"/>
                </a:lnTo>
                <a:lnTo>
                  <a:pt x="575591" y="165033"/>
                </a:lnTo>
                <a:lnTo>
                  <a:pt x="550810" y="125089"/>
                </a:lnTo>
                <a:lnTo>
                  <a:pt x="520350" y="89534"/>
                </a:lnTo>
                <a:lnTo>
                  <a:pt x="484839" y="59009"/>
                </a:lnTo>
                <a:lnTo>
                  <a:pt x="444902" y="34152"/>
                </a:lnTo>
                <a:lnTo>
                  <a:pt x="401165" y="15605"/>
                </a:lnTo>
                <a:lnTo>
                  <a:pt x="354256" y="4008"/>
                </a:lnTo>
                <a:lnTo>
                  <a:pt x="304800" y="0"/>
                </a:lnTo>
                <a:lnTo>
                  <a:pt x="255529" y="4008"/>
                </a:lnTo>
                <a:lnTo>
                  <a:pt x="208727" y="15605"/>
                </a:lnTo>
                <a:lnTo>
                  <a:pt x="165033" y="34152"/>
                </a:lnTo>
                <a:lnTo>
                  <a:pt x="125089" y="59009"/>
                </a:lnTo>
                <a:lnTo>
                  <a:pt x="89534" y="89535"/>
                </a:lnTo>
                <a:lnTo>
                  <a:pt x="59009" y="125089"/>
                </a:lnTo>
                <a:lnTo>
                  <a:pt x="34152" y="165033"/>
                </a:lnTo>
                <a:lnTo>
                  <a:pt x="15605" y="208727"/>
                </a:lnTo>
                <a:lnTo>
                  <a:pt x="4008" y="255529"/>
                </a:lnTo>
                <a:lnTo>
                  <a:pt x="0" y="304800"/>
                </a:lnTo>
                <a:lnTo>
                  <a:pt x="4008" y="354256"/>
                </a:lnTo>
                <a:lnTo>
                  <a:pt x="15605" y="401165"/>
                </a:lnTo>
                <a:lnTo>
                  <a:pt x="34152" y="444902"/>
                </a:lnTo>
                <a:lnTo>
                  <a:pt x="59009" y="484839"/>
                </a:lnTo>
                <a:lnTo>
                  <a:pt x="89534" y="520350"/>
                </a:lnTo>
                <a:lnTo>
                  <a:pt x="125089" y="550810"/>
                </a:lnTo>
                <a:lnTo>
                  <a:pt x="165033" y="575591"/>
                </a:lnTo>
                <a:lnTo>
                  <a:pt x="208727" y="594067"/>
                </a:lnTo>
                <a:lnTo>
                  <a:pt x="255529" y="605612"/>
                </a:lnTo>
                <a:lnTo>
                  <a:pt x="304800" y="609600"/>
                </a:lnTo>
                <a:lnTo>
                  <a:pt x="354256" y="605612"/>
                </a:lnTo>
                <a:lnTo>
                  <a:pt x="401165" y="594067"/>
                </a:lnTo>
                <a:lnTo>
                  <a:pt x="444902" y="575591"/>
                </a:lnTo>
                <a:lnTo>
                  <a:pt x="484839" y="550810"/>
                </a:lnTo>
                <a:lnTo>
                  <a:pt x="520350" y="520350"/>
                </a:lnTo>
                <a:lnTo>
                  <a:pt x="550810" y="484839"/>
                </a:lnTo>
                <a:lnTo>
                  <a:pt x="575591" y="444902"/>
                </a:lnTo>
                <a:lnTo>
                  <a:pt x="594067" y="401165"/>
                </a:lnTo>
                <a:lnTo>
                  <a:pt x="605612" y="354256"/>
                </a:lnTo>
                <a:lnTo>
                  <a:pt x="609600" y="304799"/>
                </a:lnTo>
                <a:close/>
              </a:path>
            </a:pathLst>
          </a:custGeom>
          <a:solidFill>
            <a:srgbClr val="9933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423039" y="4692777"/>
            <a:ext cx="609600" cy="0"/>
          </a:xfrm>
          <a:custGeom>
            <a:avLst/>
            <a:gdLst/>
            <a:ahLst/>
            <a:cxnLst/>
            <a:rect l="l" t="t" r="r" b="b"/>
            <a:pathLst>
              <a:path w="609600">
                <a:moveTo>
                  <a:pt x="0" y="0"/>
                </a:moveTo>
                <a:lnTo>
                  <a:pt x="609600" y="0"/>
                </a:lnTo>
              </a:path>
            </a:pathLst>
          </a:custGeom>
          <a:ln w="990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728220" y="4387596"/>
            <a:ext cx="0" cy="300355"/>
          </a:xfrm>
          <a:custGeom>
            <a:avLst/>
            <a:gdLst/>
            <a:ahLst/>
            <a:cxnLst/>
            <a:rect l="l" t="t" r="r" b="b"/>
            <a:pathLst>
              <a:path h="300354">
                <a:moveTo>
                  <a:pt x="0" y="0"/>
                </a:moveTo>
                <a:lnTo>
                  <a:pt x="0" y="300228"/>
                </a:lnTo>
              </a:path>
            </a:pathLst>
          </a:custGeom>
          <a:ln w="99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728220" y="4697729"/>
            <a:ext cx="0" cy="299720"/>
          </a:xfrm>
          <a:custGeom>
            <a:avLst/>
            <a:gdLst/>
            <a:ahLst/>
            <a:cxnLst/>
            <a:rect l="l" t="t" r="r" b="b"/>
            <a:pathLst>
              <a:path h="299720">
                <a:moveTo>
                  <a:pt x="0" y="0"/>
                </a:moveTo>
                <a:lnTo>
                  <a:pt x="0" y="299466"/>
                </a:lnTo>
              </a:path>
            </a:pathLst>
          </a:custGeom>
          <a:ln w="99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418467" y="4384314"/>
            <a:ext cx="619760" cy="617220"/>
          </a:xfrm>
          <a:custGeom>
            <a:avLst/>
            <a:gdLst/>
            <a:ahLst/>
            <a:cxnLst/>
            <a:rect l="l" t="t" r="r" b="b"/>
            <a:pathLst>
              <a:path w="619760" h="617220">
                <a:moveTo>
                  <a:pt x="619506" y="308081"/>
                </a:moveTo>
                <a:lnTo>
                  <a:pt x="609550" y="234251"/>
                </a:lnTo>
                <a:lnTo>
                  <a:pt x="597060" y="195212"/>
                </a:lnTo>
                <a:lnTo>
                  <a:pt x="580865" y="159721"/>
                </a:lnTo>
                <a:lnTo>
                  <a:pt x="538771" y="99386"/>
                </a:lnTo>
                <a:lnTo>
                  <a:pt x="486092" y="53245"/>
                </a:lnTo>
                <a:lnTo>
                  <a:pt x="425651" y="21300"/>
                </a:lnTo>
                <a:lnTo>
                  <a:pt x="360272" y="3552"/>
                </a:lnTo>
                <a:lnTo>
                  <a:pt x="292778" y="0"/>
                </a:lnTo>
                <a:lnTo>
                  <a:pt x="259120" y="3547"/>
                </a:lnTo>
                <a:lnTo>
                  <a:pt x="193748" y="21291"/>
                </a:lnTo>
                <a:lnTo>
                  <a:pt x="133321" y="53232"/>
                </a:lnTo>
                <a:lnTo>
                  <a:pt x="80661" y="99371"/>
                </a:lnTo>
                <a:lnTo>
                  <a:pt x="38592" y="159709"/>
                </a:lnTo>
                <a:lnTo>
                  <a:pt x="22411" y="195202"/>
                </a:lnTo>
                <a:lnTo>
                  <a:pt x="9938" y="234246"/>
                </a:lnTo>
                <a:lnTo>
                  <a:pt x="1523" y="276839"/>
                </a:lnTo>
                <a:lnTo>
                  <a:pt x="0" y="308843"/>
                </a:lnTo>
                <a:lnTo>
                  <a:pt x="1524" y="340085"/>
                </a:lnTo>
                <a:lnTo>
                  <a:pt x="3810" y="355325"/>
                </a:lnTo>
                <a:lnTo>
                  <a:pt x="9906" y="379905"/>
                </a:lnTo>
                <a:lnTo>
                  <a:pt x="9905" y="292841"/>
                </a:lnTo>
                <a:lnTo>
                  <a:pt x="12953" y="262361"/>
                </a:lnTo>
                <a:lnTo>
                  <a:pt x="24421" y="215262"/>
                </a:lnTo>
                <a:lnTo>
                  <a:pt x="42812" y="171473"/>
                </a:lnTo>
                <a:lnTo>
                  <a:pt x="67470" y="131602"/>
                </a:lnTo>
                <a:lnTo>
                  <a:pt x="97736" y="96254"/>
                </a:lnTo>
                <a:lnTo>
                  <a:pt x="132951" y="66038"/>
                </a:lnTo>
                <a:lnTo>
                  <a:pt x="172457" y="41559"/>
                </a:lnTo>
                <a:lnTo>
                  <a:pt x="215595" y="23424"/>
                </a:lnTo>
                <a:lnTo>
                  <a:pt x="261707" y="12240"/>
                </a:lnTo>
                <a:lnTo>
                  <a:pt x="310134" y="8615"/>
                </a:lnTo>
                <a:lnTo>
                  <a:pt x="326613" y="8739"/>
                </a:lnTo>
                <a:lnTo>
                  <a:pt x="386235" y="18228"/>
                </a:lnTo>
                <a:lnTo>
                  <a:pt x="429305" y="33154"/>
                </a:lnTo>
                <a:lnTo>
                  <a:pt x="469214" y="54304"/>
                </a:lnTo>
                <a:lnTo>
                  <a:pt x="505350" y="81066"/>
                </a:lnTo>
                <a:lnTo>
                  <a:pt x="537103" y="112826"/>
                </a:lnTo>
                <a:lnTo>
                  <a:pt x="563863" y="148972"/>
                </a:lnTo>
                <a:lnTo>
                  <a:pt x="585018" y="188892"/>
                </a:lnTo>
                <a:lnTo>
                  <a:pt x="599959" y="231973"/>
                </a:lnTo>
                <a:lnTo>
                  <a:pt x="608076" y="277601"/>
                </a:lnTo>
                <a:lnTo>
                  <a:pt x="609600" y="292841"/>
                </a:lnTo>
                <a:lnTo>
                  <a:pt x="609600" y="379742"/>
                </a:lnTo>
                <a:lnTo>
                  <a:pt x="615577" y="350738"/>
                </a:lnTo>
                <a:lnTo>
                  <a:pt x="619506" y="308081"/>
                </a:lnTo>
                <a:close/>
              </a:path>
              <a:path w="619760" h="617220">
                <a:moveTo>
                  <a:pt x="609600" y="379742"/>
                </a:moveTo>
                <a:lnTo>
                  <a:pt x="609600" y="324083"/>
                </a:lnTo>
                <a:lnTo>
                  <a:pt x="603184" y="367386"/>
                </a:lnTo>
                <a:lnTo>
                  <a:pt x="592327" y="407172"/>
                </a:lnTo>
                <a:lnTo>
                  <a:pt x="577416" y="443421"/>
                </a:lnTo>
                <a:lnTo>
                  <a:pt x="536977" y="505236"/>
                </a:lnTo>
                <a:lnTo>
                  <a:pt x="484963" y="552676"/>
                </a:lnTo>
                <a:lnTo>
                  <a:pt x="424469" y="585587"/>
                </a:lnTo>
                <a:lnTo>
                  <a:pt x="358592" y="603815"/>
                </a:lnTo>
                <a:lnTo>
                  <a:pt x="310134" y="607304"/>
                </a:lnTo>
                <a:lnTo>
                  <a:pt x="290427" y="607208"/>
                </a:lnTo>
                <a:lnTo>
                  <a:pt x="223069" y="595610"/>
                </a:lnTo>
                <a:lnTo>
                  <a:pt x="159614" y="568869"/>
                </a:lnTo>
                <a:lnTo>
                  <a:pt x="103159" y="526831"/>
                </a:lnTo>
                <a:lnTo>
                  <a:pt x="56797" y="469342"/>
                </a:lnTo>
                <a:lnTo>
                  <a:pt x="38369" y="434755"/>
                </a:lnTo>
                <a:lnTo>
                  <a:pt x="23626" y="396248"/>
                </a:lnTo>
                <a:lnTo>
                  <a:pt x="12954" y="353801"/>
                </a:lnTo>
                <a:lnTo>
                  <a:pt x="9906" y="324083"/>
                </a:lnTo>
                <a:lnTo>
                  <a:pt x="9906" y="379905"/>
                </a:lnTo>
                <a:lnTo>
                  <a:pt x="28133" y="434731"/>
                </a:lnTo>
                <a:lnTo>
                  <a:pt x="45545" y="468955"/>
                </a:lnTo>
                <a:lnTo>
                  <a:pt x="89212" y="526570"/>
                </a:lnTo>
                <a:lnTo>
                  <a:pt x="142462" y="569909"/>
                </a:lnTo>
                <a:lnTo>
                  <a:pt x="202643" y="599173"/>
                </a:lnTo>
                <a:lnTo>
                  <a:pt x="267105" y="614563"/>
                </a:lnTo>
                <a:lnTo>
                  <a:pt x="300113" y="617119"/>
                </a:lnTo>
                <a:lnTo>
                  <a:pt x="333198" y="616281"/>
                </a:lnTo>
                <a:lnTo>
                  <a:pt x="398272" y="604528"/>
                </a:lnTo>
                <a:lnTo>
                  <a:pt x="459675" y="579505"/>
                </a:lnTo>
                <a:lnTo>
                  <a:pt x="514758" y="541413"/>
                </a:lnTo>
                <a:lnTo>
                  <a:pt x="560869" y="490454"/>
                </a:lnTo>
                <a:lnTo>
                  <a:pt x="595359" y="426828"/>
                </a:lnTo>
                <a:lnTo>
                  <a:pt x="607418" y="390328"/>
                </a:lnTo>
                <a:lnTo>
                  <a:pt x="609600" y="3797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032639" y="4629150"/>
            <a:ext cx="1447800" cy="127635"/>
          </a:xfrm>
          <a:custGeom>
            <a:avLst/>
            <a:gdLst/>
            <a:ahLst/>
            <a:cxnLst/>
            <a:rect l="l" t="t" r="r" b="b"/>
            <a:pathLst>
              <a:path w="1447800" h="127635">
                <a:moveTo>
                  <a:pt x="1333499" y="74675"/>
                </a:moveTo>
                <a:lnTo>
                  <a:pt x="1333499" y="52577"/>
                </a:lnTo>
                <a:lnTo>
                  <a:pt x="0" y="52577"/>
                </a:lnTo>
                <a:lnTo>
                  <a:pt x="0" y="74675"/>
                </a:lnTo>
                <a:lnTo>
                  <a:pt x="1333499" y="74675"/>
                </a:lnTo>
                <a:close/>
              </a:path>
              <a:path w="1447800" h="127635">
                <a:moveTo>
                  <a:pt x="1447787" y="63246"/>
                </a:moveTo>
                <a:lnTo>
                  <a:pt x="1321308" y="0"/>
                </a:lnTo>
                <a:lnTo>
                  <a:pt x="1321308" y="52577"/>
                </a:lnTo>
                <a:lnTo>
                  <a:pt x="1333499" y="52577"/>
                </a:lnTo>
                <a:lnTo>
                  <a:pt x="1333499" y="121083"/>
                </a:lnTo>
                <a:lnTo>
                  <a:pt x="1447787" y="63246"/>
                </a:lnTo>
                <a:close/>
              </a:path>
              <a:path w="1447800" h="127635">
                <a:moveTo>
                  <a:pt x="1333499" y="121083"/>
                </a:moveTo>
                <a:lnTo>
                  <a:pt x="1333499" y="74675"/>
                </a:lnTo>
                <a:lnTo>
                  <a:pt x="1321308" y="74675"/>
                </a:lnTo>
                <a:lnTo>
                  <a:pt x="1321308" y="127253"/>
                </a:lnTo>
                <a:lnTo>
                  <a:pt x="1333499" y="1210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2246509" y="4491482"/>
            <a:ext cx="124714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latin typeface="宋体"/>
                <a:cs typeface="宋体"/>
              </a:rPr>
              <a:t>明文序</a:t>
            </a:r>
            <a:r>
              <a:rPr sz="2000" b="1" dirty="0">
                <a:latin typeface="宋体"/>
                <a:cs typeface="宋体"/>
              </a:rPr>
              <a:t>列</a:t>
            </a:r>
            <a:r>
              <a:rPr sz="2000" b="1" spc="-10" dirty="0">
                <a:latin typeface="Times New Roman"/>
                <a:cs typeface="Times New Roman"/>
              </a:rPr>
              <a:t>P</a:t>
            </a:r>
            <a:r>
              <a:rPr sz="1950" b="1" spc="7" baseline="-21367" dirty="0">
                <a:latin typeface="Times New Roman"/>
                <a:cs typeface="Times New Roman"/>
              </a:rPr>
              <a:t>i</a:t>
            </a:r>
            <a:endParaRPr sz="1950" baseline="-21367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 spc="-5" dirty="0"/>
              <a:t>7</a:t>
            </a:fld>
            <a:endParaRPr spc="-5" dirty="0"/>
          </a:p>
        </p:txBody>
      </p:sp>
      <p:sp>
        <p:nvSpPr>
          <p:cNvPr id="16" name="object 16"/>
          <p:cNvSpPr txBox="1"/>
          <p:nvPr/>
        </p:nvSpPr>
        <p:spPr>
          <a:xfrm>
            <a:off x="7489831" y="4513579"/>
            <a:ext cx="127571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latin typeface="宋体"/>
                <a:cs typeface="宋体"/>
              </a:rPr>
              <a:t>密文序</a:t>
            </a:r>
            <a:r>
              <a:rPr sz="2000" b="1" dirty="0">
                <a:latin typeface="宋体"/>
                <a:cs typeface="宋体"/>
              </a:rPr>
              <a:t>列</a:t>
            </a:r>
            <a:r>
              <a:rPr sz="2000" b="1" spc="-5" dirty="0">
                <a:latin typeface="Times New Roman"/>
                <a:cs typeface="Times New Roman"/>
              </a:rPr>
              <a:t>C</a:t>
            </a:r>
            <a:r>
              <a:rPr sz="1950" b="1" spc="7" baseline="-21367" dirty="0">
                <a:latin typeface="Times New Roman"/>
                <a:cs typeface="Times New Roman"/>
              </a:rPr>
              <a:t>i</a:t>
            </a:r>
            <a:endParaRPr sz="1950" baseline="-21367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120773" y="2957576"/>
            <a:ext cx="1233170" cy="12560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7955" marR="159385" algn="ctr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3300"/>
                </a:solidFill>
                <a:latin typeface="宋体"/>
                <a:cs typeface="宋体"/>
              </a:rPr>
              <a:t>密钥序列 产生器</a:t>
            </a:r>
            <a:endParaRPr sz="18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5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2000" b="1" spc="-5" dirty="0">
                <a:latin typeface="宋体"/>
                <a:cs typeface="宋体"/>
              </a:rPr>
              <a:t>密钥序列</a:t>
            </a:r>
            <a:r>
              <a:rPr sz="2000" b="1" spc="-5" dirty="0">
                <a:latin typeface="Arial"/>
                <a:cs typeface="Arial"/>
              </a:rPr>
              <a:t>k</a:t>
            </a:r>
            <a:r>
              <a:rPr sz="1950" b="1" spc="7" baseline="-21367" dirty="0">
                <a:latin typeface="Arial"/>
                <a:cs typeface="Arial"/>
              </a:rPr>
              <a:t>i</a:t>
            </a:r>
            <a:endParaRPr sz="1950" baseline="-21367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618621" y="5119242"/>
            <a:ext cx="6336665" cy="1503045"/>
          </a:xfrm>
          <a:prstGeom prst="rect">
            <a:avLst/>
          </a:prstGeom>
        </p:spPr>
        <p:txBody>
          <a:bodyPr vert="horz" wrap="square" lIns="0" tIns="692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45"/>
              </a:spcBef>
            </a:pPr>
            <a:r>
              <a:rPr sz="2400" b="1" dirty="0">
                <a:solidFill>
                  <a:srgbClr val="FD1813"/>
                </a:solidFill>
                <a:latin typeface="黑体"/>
                <a:cs typeface="黑体"/>
              </a:rPr>
              <a:t>特点：</a:t>
            </a:r>
            <a:endParaRPr sz="2400" dirty="0">
              <a:latin typeface="黑体"/>
              <a:cs typeface="黑体"/>
            </a:endParaRPr>
          </a:p>
          <a:p>
            <a:pPr marL="809625" indent="-342900">
              <a:lnSpc>
                <a:spcPct val="100000"/>
              </a:lnSpc>
              <a:spcBef>
                <a:spcPts val="1015"/>
              </a:spcBef>
              <a:buClr>
                <a:srgbClr val="FD1813"/>
              </a:buClr>
              <a:buSzPct val="118750"/>
              <a:buFont typeface="Wingdings"/>
              <a:buChar char=""/>
              <a:tabLst>
                <a:tab pos="810260" algn="l"/>
              </a:tabLst>
            </a:pPr>
            <a:r>
              <a:rPr sz="2400" b="1" dirty="0">
                <a:solidFill>
                  <a:srgbClr val="0000FF"/>
                </a:solidFill>
                <a:latin typeface="新宋体"/>
                <a:cs typeface="新宋体"/>
              </a:rPr>
              <a:t>加解密运算只是简单的模二加运算。</a:t>
            </a:r>
            <a:endParaRPr sz="2400" dirty="0">
              <a:latin typeface="新宋体"/>
              <a:cs typeface="新宋体"/>
            </a:endParaRPr>
          </a:p>
          <a:p>
            <a:pPr marL="809625" indent="-342900">
              <a:lnSpc>
                <a:spcPct val="100000"/>
              </a:lnSpc>
              <a:spcBef>
                <a:spcPts val="1435"/>
              </a:spcBef>
              <a:buClr>
                <a:srgbClr val="FD1813"/>
              </a:buClr>
              <a:buSzPct val="118750"/>
              <a:buFont typeface="Wingdings"/>
              <a:buChar char=""/>
              <a:tabLst>
                <a:tab pos="810260" algn="l"/>
              </a:tabLst>
            </a:pPr>
            <a:r>
              <a:rPr sz="2400" b="1" dirty="0">
                <a:solidFill>
                  <a:srgbClr val="0000FF"/>
                </a:solidFill>
                <a:latin typeface="新宋体"/>
                <a:cs typeface="新宋体"/>
              </a:rPr>
              <a:t>密码安全强度主要依赖密钥流的安全性。</a:t>
            </a:r>
            <a:endParaRPr sz="2400" dirty="0">
              <a:latin typeface="新宋体"/>
              <a:cs typeface="新宋体"/>
            </a:endParaRPr>
          </a:p>
        </p:txBody>
      </p:sp>
      <p:sp>
        <p:nvSpPr>
          <p:cNvPr id="22" name="object 2">
            <a:extLst>
              <a:ext uri="{FF2B5EF4-FFF2-40B4-BE49-F238E27FC236}">
                <a16:creationId xmlns:a16="http://schemas.microsoft.com/office/drawing/2014/main" id="{94589348-180A-4581-A91E-4C34EE4A6CE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82579" y="694436"/>
            <a:ext cx="2879725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 err="1"/>
              <a:t>序列密码的</a:t>
            </a:r>
            <a:r>
              <a:rPr lang="zh-CN" altLang="en-US" spc="-5" dirty="0">
                <a:latin typeface="黑体" panose="02010609060101010101" pitchFamily="49" charset="-122"/>
                <a:ea typeface="黑体" panose="02010609060101010101" pitchFamily="49" charset="-122"/>
              </a:rPr>
              <a:t>原理</a:t>
            </a:r>
            <a:endParaRPr spc="-5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4003038" y="5324094"/>
            <a:ext cx="2992478" cy="4130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860773" y="5323332"/>
            <a:ext cx="70251" cy="4137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862207" y="5398008"/>
            <a:ext cx="1213103" cy="8686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862207" y="5484876"/>
            <a:ext cx="1213103" cy="8686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862207" y="5571744"/>
            <a:ext cx="1213103" cy="8686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536839" y="2238653"/>
            <a:ext cx="8153387" cy="352587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424817" y="5337302"/>
            <a:ext cx="11207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D1813"/>
                </a:solidFill>
                <a:latin typeface="宋体"/>
                <a:cs typeface="宋体"/>
              </a:rPr>
              <a:t>种子密钥</a:t>
            </a:r>
            <a:r>
              <a:rPr sz="1800" b="1" dirty="0">
                <a:solidFill>
                  <a:srgbClr val="FD1813"/>
                </a:solidFill>
                <a:latin typeface="Times New Roman"/>
                <a:cs typeface="Times New Roman"/>
              </a:rPr>
              <a:t>K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313309" y="1978405"/>
            <a:ext cx="966469" cy="5810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宋体"/>
                <a:cs typeface="宋体"/>
              </a:rPr>
              <a:t>密文序列</a:t>
            </a:r>
            <a:endParaRPr sz="1800">
              <a:latin typeface="宋体"/>
              <a:cs typeface="宋体"/>
            </a:endParaRPr>
          </a:p>
          <a:p>
            <a:pPr marL="64769">
              <a:lnSpc>
                <a:spcPct val="100000"/>
              </a:lnSpc>
              <a:spcBef>
                <a:spcPts val="55"/>
              </a:spcBef>
            </a:pPr>
            <a:r>
              <a:rPr sz="2700" i="1" spc="-7" baseline="13888" dirty="0">
                <a:latin typeface="Times New Roman"/>
                <a:cs typeface="Times New Roman"/>
              </a:rPr>
              <a:t>c</a:t>
            </a:r>
            <a:r>
              <a:rPr sz="1200" i="1" spc="-5" dirty="0">
                <a:latin typeface="Times New Roman"/>
                <a:cs typeface="Times New Roman"/>
              </a:rPr>
              <a:t>n</a:t>
            </a:r>
            <a:r>
              <a:rPr sz="1200" spc="-5" dirty="0">
                <a:latin typeface="Times New Roman"/>
                <a:cs typeface="Times New Roman"/>
              </a:rPr>
              <a:t>-1</a:t>
            </a:r>
            <a:r>
              <a:rPr sz="2700" spc="-7" baseline="13888" dirty="0">
                <a:latin typeface="Times New Roman"/>
                <a:cs typeface="Times New Roman"/>
              </a:rPr>
              <a:t>…</a:t>
            </a:r>
            <a:r>
              <a:rPr sz="2700" i="1" spc="-7" baseline="13888" dirty="0">
                <a:latin typeface="Times New Roman"/>
                <a:cs typeface="Times New Roman"/>
              </a:rPr>
              <a:t>c</a:t>
            </a:r>
            <a:r>
              <a:rPr sz="1200" spc="-5" dirty="0">
                <a:latin typeface="Times New Roman"/>
                <a:cs typeface="Times New Roman"/>
              </a:rPr>
              <a:t>1</a:t>
            </a:r>
            <a:r>
              <a:rPr sz="2700" i="1" spc="-7" baseline="13888" dirty="0">
                <a:latin typeface="Times New Roman"/>
                <a:cs typeface="Times New Roman"/>
              </a:rPr>
              <a:t>c</a:t>
            </a:r>
            <a:r>
              <a:rPr sz="1200" spc="-5" dirty="0">
                <a:latin typeface="Times New Roman"/>
                <a:cs typeface="Times New Roman"/>
              </a:rPr>
              <a:t>0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902841" y="2408173"/>
            <a:ext cx="12509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0000FF"/>
                </a:solidFill>
                <a:latin typeface="楷体"/>
                <a:cs typeface="楷体"/>
              </a:rPr>
              <a:t>公共信道</a:t>
            </a:r>
            <a:endParaRPr sz="2400">
              <a:latin typeface="楷体"/>
              <a:cs typeface="楷体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894709" y="2054605"/>
            <a:ext cx="9429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宋体"/>
                <a:cs typeface="宋体"/>
              </a:rPr>
              <a:t>密文序列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871095" y="2259584"/>
            <a:ext cx="9144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i="1" spc="-7" baseline="13888" dirty="0">
                <a:latin typeface="Times New Roman"/>
                <a:cs typeface="Times New Roman"/>
              </a:rPr>
              <a:t>c</a:t>
            </a:r>
            <a:r>
              <a:rPr sz="1200" i="1" spc="-5" dirty="0">
                <a:latin typeface="Times New Roman"/>
                <a:cs typeface="Times New Roman"/>
              </a:rPr>
              <a:t>n</a:t>
            </a:r>
            <a:r>
              <a:rPr sz="1200" spc="-5" dirty="0">
                <a:latin typeface="Times New Roman"/>
                <a:cs typeface="Times New Roman"/>
              </a:rPr>
              <a:t>-1</a:t>
            </a:r>
            <a:r>
              <a:rPr sz="2700" spc="-7" baseline="13888" dirty="0">
                <a:latin typeface="Times New Roman"/>
                <a:cs typeface="Times New Roman"/>
              </a:rPr>
              <a:t>…</a:t>
            </a:r>
            <a:r>
              <a:rPr sz="2700" i="1" spc="-7" baseline="13888" dirty="0">
                <a:latin typeface="Times New Roman"/>
                <a:cs typeface="Times New Roman"/>
              </a:rPr>
              <a:t>c</a:t>
            </a:r>
            <a:r>
              <a:rPr sz="1200" spc="-5" dirty="0">
                <a:latin typeface="Times New Roman"/>
                <a:cs typeface="Times New Roman"/>
              </a:rPr>
              <a:t>1</a:t>
            </a:r>
            <a:r>
              <a:rPr sz="2700" i="1" spc="-7" baseline="13888" dirty="0">
                <a:latin typeface="Times New Roman"/>
                <a:cs typeface="Times New Roman"/>
              </a:rPr>
              <a:t>c</a:t>
            </a:r>
            <a:r>
              <a:rPr sz="1200" spc="-5" dirty="0">
                <a:latin typeface="Times New Roman"/>
                <a:cs typeface="Times New Roman"/>
              </a:rPr>
              <a:t>0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418709" y="2054605"/>
            <a:ext cx="9429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宋体"/>
                <a:cs typeface="宋体"/>
              </a:rPr>
              <a:t>明文序列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129923" y="3343147"/>
            <a:ext cx="1632585" cy="1114425"/>
          </a:xfrm>
          <a:prstGeom prst="rect">
            <a:avLst/>
          </a:prstGeom>
        </p:spPr>
        <p:txBody>
          <a:bodyPr vert="horz" wrap="square" lIns="0" tIns="95885" rIns="0" bIns="0" rtlCol="0">
            <a:spAutoFit/>
          </a:bodyPr>
          <a:lstStyle/>
          <a:p>
            <a:pPr marL="388620">
              <a:lnSpc>
                <a:spcPct val="100000"/>
              </a:lnSpc>
              <a:spcBef>
                <a:spcPts val="755"/>
              </a:spcBef>
            </a:pPr>
            <a:r>
              <a:rPr sz="1800" b="1" spc="-5" dirty="0">
                <a:latin typeface="宋体"/>
                <a:cs typeface="宋体"/>
              </a:rPr>
              <a:t>密</a:t>
            </a:r>
            <a:r>
              <a:rPr sz="1800" b="1" spc="-10" dirty="0">
                <a:latin typeface="宋体"/>
                <a:cs typeface="宋体"/>
              </a:rPr>
              <a:t>钥</a:t>
            </a:r>
            <a:r>
              <a:rPr sz="1800" b="1" spc="-415" dirty="0">
                <a:latin typeface="宋体"/>
                <a:cs typeface="宋体"/>
              </a:rPr>
              <a:t> </a:t>
            </a:r>
            <a:r>
              <a:rPr sz="1800" b="1" spc="-5" dirty="0">
                <a:latin typeface="宋体"/>
                <a:cs typeface="宋体"/>
              </a:rPr>
              <a:t>序列</a:t>
            </a:r>
            <a:endParaRPr sz="1800">
              <a:latin typeface="宋体"/>
              <a:cs typeface="宋体"/>
            </a:endParaRPr>
          </a:p>
          <a:p>
            <a:pPr marL="76835" algn="ctr">
              <a:lnSpc>
                <a:spcPct val="100000"/>
              </a:lnSpc>
              <a:spcBef>
                <a:spcPts val="650"/>
              </a:spcBef>
            </a:pPr>
            <a:r>
              <a:rPr sz="2700" i="1" spc="-7" baseline="13888" dirty="0">
                <a:latin typeface="Times New Roman"/>
                <a:cs typeface="Times New Roman"/>
              </a:rPr>
              <a:t>k</a:t>
            </a:r>
            <a:r>
              <a:rPr sz="1200" i="1" spc="-5" dirty="0">
                <a:latin typeface="Times New Roman"/>
                <a:cs typeface="Times New Roman"/>
              </a:rPr>
              <a:t>n</a:t>
            </a:r>
            <a:r>
              <a:rPr sz="1200" spc="-5" dirty="0">
                <a:latin typeface="Times New Roman"/>
                <a:cs typeface="Times New Roman"/>
              </a:rPr>
              <a:t>-1</a:t>
            </a:r>
            <a:r>
              <a:rPr sz="2700" spc="-7" baseline="13888" dirty="0">
                <a:latin typeface="Times New Roman"/>
                <a:cs typeface="Times New Roman"/>
              </a:rPr>
              <a:t>…</a:t>
            </a:r>
            <a:r>
              <a:rPr sz="2700" i="1" spc="-7" baseline="13888" dirty="0">
                <a:latin typeface="Times New Roman"/>
                <a:cs typeface="Times New Roman"/>
              </a:rPr>
              <a:t>k</a:t>
            </a:r>
            <a:r>
              <a:rPr sz="1200" spc="-5" dirty="0">
                <a:latin typeface="Times New Roman"/>
                <a:cs typeface="Times New Roman"/>
              </a:rPr>
              <a:t>1</a:t>
            </a:r>
            <a:r>
              <a:rPr sz="2700" i="1" spc="-7" baseline="13888" dirty="0">
                <a:latin typeface="Times New Roman"/>
                <a:cs typeface="Times New Roman"/>
              </a:rPr>
              <a:t>k</a:t>
            </a:r>
            <a:r>
              <a:rPr sz="1200" spc="-5" dirty="0">
                <a:latin typeface="Times New Roman"/>
                <a:cs typeface="Times New Roman"/>
              </a:rPr>
              <a:t>0</a:t>
            </a:r>
            <a:endParaRPr sz="12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790"/>
              </a:spcBef>
            </a:pPr>
            <a:r>
              <a:rPr sz="1800" b="1" spc="-5" dirty="0">
                <a:latin typeface="宋体"/>
                <a:cs typeface="宋体"/>
              </a:rPr>
              <a:t>密钥序列产</a:t>
            </a:r>
            <a:r>
              <a:rPr sz="1800" b="1" spc="5" dirty="0">
                <a:latin typeface="宋体"/>
                <a:cs typeface="宋体"/>
              </a:rPr>
              <a:t>生</a:t>
            </a:r>
            <a:r>
              <a:rPr sz="1800" b="1" spc="-10" dirty="0">
                <a:latin typeface="宋体"/>
                <a:cs typeface="宋体"/>
              </a:rPr>
              <a:t>器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311523" y="3343147"/>
            <a:ext cx="1632585" cy="1114425"/>
          </a:xfrm>
          <a:prstGeom prst="rect">
            <a:avLst/>
          </a:prstGeom>
        </p:spPr>
        <p:txBody>
          <a:bodyPr vert="horz" wrap="square" lIns="0" tIns="95885" rIns="0" bIns="0" rtlCol="0">
            <a:spAutoFit/>
          </a:bodyPr>
          <a:lstStyle/>
          <a:p>
            <a:pPr marL="388620">
              <a:lnSpc>
                <a:spcPct val="100000"/>
              </a:lnSpc>
              <a:spcBef>
                <a:spcPts val="755"/>
              </a:spcBef>
            </a:pPr>
            <a:r>
              <a:rPr sz="1800" b="1" spc="-5" dirty="0">
                <a:latin typeface="宋体"/>
                <a:cs typeface="宋体"/>
              </a:rPr>
              <a:t>密</a:t>
            </a:r>
            <a:r>
              <a:rPr sz="1800" b="1" spc="-10" dirty="0">
                <a:latin typeface="宋体"/>
                <a:cs typeface="宋体"/>
              </a:rPr>
              <a:t>钥</a:t>
            </a:r>
            <a:r>
              <a:rPr sz="1800" b="1" spc="-415" dirty="0">
                <a:latin typeface="宋体"/>
                <a:cs typeface="宋体"/>
              </a:rPr>
              <a:t> </a:t>
            </a:r>
            <a:r>
              <a:rPr sz="1800" b="1" spc="-5" dirty="0">
                <a:latin typeface="宋体"/>
                <a:cs typeface="宋体"/>
              </a:rPr>
              <a:t>序列</a:t>
            </a:r>
            <a:endParaRPr sz="1800">
              <a:latin typeface="宋体"/>
              <a:cs typeface="宋体"/>
            </a:endParaRPr>
          </a:p>
          <a:p>
            <a:pPr marL="76835" algn="ctr">
              <a:lnSpc>
                <a:spcPct val="100000"/>
              </a:lnSpc>
              <a:spcBef>
                <a:spcPts val="650"/>
              </a:spcBef>
            </a:pPr>
            <a:r>
              <a:rPr sz="2700" i="1" spc="-7" baseline="13888" dirty="0">
                <a:latin typeface="Times New Roman"/>
                <a:cs typeface="Times New Roman"/>
              </a:rPr>
              <a:t>k</a:t>
            </a:r>
            <a:r>
              <a:rPr sz="1200" i="1" spc="-5" dirty="0">
                <a:latin typeface="Times New Roman"/>
                <a:cs typeface="Times New Roman"/>
              </a:rPr>
              <a:t>n</a:t>
            </a:r>
            <a:r>
              <a:rPr sz="1200" spc="-5" dirty="0">
                <a:latin typeface="Times New Roman"/>
                <a:cs typeface="Times New Roman"/>
              </a:rPr>
              <a:t>-1</a:t>
            </a:r>
            <a:r>
              <a:rPr sz="2700" spc="-7" baseline="13888" dirty="0">
                <a:latin typeface="Times New Roman"/>
                <a:cs typeface="Times New Roman"/>
              </a:rPr>
              <a:t>…</a:t>
            </a:r>
            <a:r>
              <a:rPr sz="2700" i="1" spc="-7" baseline="13888" dirty="0">
                <a:latin typeface="Times New Roman"/>
                <a:cs typeface="Times New Roman"/>
              </a:rPr>
              <a:t>k</a:t>
            </a:r>
            <a:r>
              <a:rPr sz="1200" spc="-5" dirty="0">
                <a:latin typeface="Times New Roman"/>
                <a:cs typeface="Times New Roman"/>
              </a:rPr>
              <a:t>1</a:t>
            </a:r>
            <a:r>
              <a:rPr sz="2700" i="1" spc="-7" baseline="13888" dirty="0">
                <a:latin typeface="Times New Roman"/>
                <a:cs typeface="Times New Roman"/>
              </a:rPr>
              <a:t>k</a:t>
            </a:r>
            <a:r>
              <a:rPr sz="1200" spc="-5" dirty="0">
                <a:latin typeface="Times New Roman"/>
                <a:cs typeface="Times New Roman"/>
              </a:rPr>
              <a:t>0</a:t>
            </a:r>
            <a:endParaRPr sz="12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790"/>
              </a:spcBef>
            </a:pPr>
            <a:r>
              <a:rPr sz="1800" b="1" spc="-5" dirty="0">
                <a:latin typeface="宋体"/>
                <a:cs typeface="宋体"/>
              </a:rPr>
              <a:t>密钥序列产</a:t>
            </a:r>
            <a:r>
              <a:rPr sz="1800" b="1" spc="5" dirty="0">
                <a:latin typeface="宋体"/>
                <a:cs typeface="宋体"/>
              </a:rPr>
              <a:t>生</a:t>
            </a:r>
            <a:r>
              <a:rPr sz="1800" b="1" spc="-10" dirty="0">
                <a:latin typeface="宋体"/>
                <a:cs typeface="宋体"/>
              </a:rPr>
              <a:t>器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606417" y="5337302"/>
            <a:ext cx="11207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D1813"/>
                </a:solidFill>
                <a:latin typeface="宋体"/>
                <a:cs typeface="宋体"/>
              </a:rPr>
              <a:t>种子密钥</a:t>
            </a:r>
            <a:r>
              <a:rPr sz="1800" b="1" dirty="0">
                <a:solidFill>
                  <a:srgbClr val="FD1813"/>
                </a:solidFill>
                <a:latin typeface="Times New Roman"/>
                <a:cs typeface="Times New Roman"/>
              </a:rPr>
              <a:t>K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593475" y="1978405"/>
            <a:ext cx="986790" cy="5810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588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宋体"/>
                <a:cs typeface="宋体"/>
              </a:rPr>
              <a:t>明文序列</a:t>
            </a:r>
            <a:endParaRPr sz="18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2700" i="1" baseline="13888" dirty="0">
                <a:latin typeface="Times New Roman"/>
                <a:cs typeface="Times New Roman"/>
              </a:rPr>
              <a:t>p</a:t>
            </a:r>
            <a:r>
              <a:rPr sz="1200" i="1" dirty="0">
                <a:latin typeface="Times New Roman"/>
                <a:cs typeface="Times New Roman"/>
              </a:rPr>
              <a:t>n</a:t>
            </a:r>
            <a:r>
              <a:rPr sz="1200" dirty="0">
                <a:latin typeface="Times New Roman"/>
                <a:cs typeface="Times New Roman"/>
              </a:rPr>
              <a:t>-1</a:t>
            </a:r>
            <a:r>
              <a:rPr sz="2700" baseline="13888" dirty="0">
                <a:latin typeface="Arial"/>
                <a:cs typeface="Arial"/>
              </a:rPr>
              <a:t>…</a:t>
            </a:r>
            <a:r>
              <a:rPr sz="2700" i="1" baseline="13888" dirty="0">
                <a:latin typeface="Times New Roman"/>
                <a:cs typeface="Times New Roman"/>
              </a:rPr>
              <a:t>p</a:t>
            </a:r>
            <a:r>
              <a:rPr sz="1200" dirty="0">
                <a:latin typeface="Times New Roman"/>
                <a:cs typeface="Times New Roman"/>
              </a:rPr>
              <a:t>1</a:t>
            </a:r>
            <a:r>
              <a:rPr sz="2700" i="1" baseline="13888" dirty="0">
                <a:latin typeface="Times New Roman"/>
                <a:cs typeface="Times New Roman"/>
              </a:rPr>
              <a:t>p</a:t>
            </a:r>
            <a:r>
              <a:rPr sz="1200" dirty="0">
                <a:latin typeface="Times New Roman"/>
                <a:cs typeface="Times New Roman"/>
              </a:rPr>
              <a:t>0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489575" y="2259584"/>
            <a:ext cx="9531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i="1" baseline="13888" dirty="0">
                <a:latin typeface="Times New Roman"/>
                <a:cs typeface="Times New Roman"/>
              </a:rPr>
              <a:t>p</a:t>
            </a:r>
            <a:r>
              <a:rPr sz="1200" i="1" dirty="0">
                <a:latin typeface="Times New Roman"/>
                <a:cs typeface="Times New Roman"/>
              </a:rPr>
              <a:t>n</a:t>
            </a:r>
            <a:r>
              <a:rPr sz="1200" dirty="0">
                <a:latin typeface="Times New Roman"/>
                <a:cs typeface="Times New Roman"/>
              </a:rPr>
              <a:t>-1</a:t>
            </a:r>
            <a:r>
              <a:rPr sz="2700" baseline="13888" dirty="0">
                <a:latin typeface="Arial"/>
                <a:cs typeface="Arial"/>
              </a:rPr>
              <a:t>…</a:t>
            </a:r>
            <a:r>
              <a:rPr sz="2700" i="1" baseline="13888" dirty="0">
                <a:latin typeface="Times New Roman"/>
                <a:cs typeface="Times New Roman"/>
              </a:rPr>
              <a:t>p</a:t>
            </a:r>
            <a:r>
              <a:rPr sz="1200" dirty="0">
                <a:latin typeface="Times New Roman"/>
                <a:cs typeface="Times New Roman"/>
              </a:rPr>
              <a:t>1</a:t>
            </a:r>
            <a:r>
              <a:rPr sz="2700" i="1" baseline="13888" dirty="0">
                <a:latin typeface="Times New Roman"/>
                <a:cs typeface="Times New Roman"/>
              </a:rPr>
              <a:t>p</a:t>
            </a:r>
            <a:r>
              <a:rPr sz="1200" dirty="0">
                <a:latin typeface="Times New Roman"/>
                <a:cs typeface="Times New Roman"/>
              </a:rPr>
              <a:t>0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085097" y="1083946"/>
            <a:ext cx="5385803" cy="239267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043555" y="1059815"/>
            <a:ext cx="5427345" cy="2416810"/>
          </a:xfrm>
          <a:custGeom>
            <a:avLst/>
            <a:gdLst/>
            <a:ahLst/>
            <a:cxnLst/>
            <a:rect l="l" t="t" r="r" b="b"/>
            <a:pathLst>
              <a:path w="5427345" h="2416810">
                <a:moveTo>
                  <a:pt x="37922" y="2401469"/>
                </a:moveTo>
                <a:lnTo>
                  <a:pt x="33680" y="2392985"/>
                </a:lnTo>
                <a:lnTo>
                  <a:pt x="0" y="2411730"/>
                </a:lnTo>
                <a:lnTo>
                  <a:pt x="3047" y="2416302"/>
                </a:lnTo>
                <a:lnTo>
                  <a:pt x="37922" y="2401469"/>
                </a:lnTo>
                <a:close/>
              </a:path>
              <a:path w="5427345" h="2416810">
                <a:moveTo>
                  <a:pt x="36503" y="2391414"/>
                </a:moveTo>
                <a:lnTo>
                  <a:pt x="33527" y="2392680"/>
                </a:lnTo>
                <a:lnTo>
                  <a:pt x="33680" y="2392985"/>
                </a:lnTo>
                <a:lnTo>
                  <a:pt x="36503" y="2391414"/>
                </a:lnTo>
                <a:close/>
              </a:path>
              <a:path w="5427345" h="2416810">
                <a:moveTo>
                  <a:pt x="122416" y="2354880"/>
                </a:moveTo>
                <a:lnTo>
                  <a:pt x="36503" y="2391414"/>
                </a:lnTo>
                <a:lnTo>
                  <a:pt x="33680" y="2392985"/>
                </a:lnTo>
                <a:lnTo>
                  <a:pt x="37922" y="2401469"/>
                </a:lnTo>
                <a:lnTo>
                  <a:pt x="41372" y="2400002"/>
                </a:lnTo>
                <a:lnTo>
                  <a:pt x="122416" y="2354880"/>
                </a:lnTo>
                <a:close/>
              </a:path>
              <a:path w="5427345" h="2416810">
                <a:moveTo>
                  <a:pt x="2691384" y="924582"/>
                </a:moveTo>
                <a:lnTo>
                  <a:pt x="2691384" y="924306"/>
                </a:lnTo>
                <a:lnTo>
                  <a:pt x="2672667" y="924306"/>
                </a:lnTo>
                <a:lnTo>
                  <a:pt x="36503" y="2391414"/>
                </a:lnTo>
                <a:lnTo>
                  <a:pt x="122416" y="2354880"/>
                </a:lnTo>
                <a:lnTo>
                  <a:pt x="2691384" y="924582"/>
                </a:lnTo>
                <a:close/>
              </a:path>
              <a:path w="5427345" h="2416810">
                <a:moveTo>
                  <a:pt x="41372" y="2400002"/>
                </a:moveTo>
                <a:lnTo>
                  <a:pt x="37922" y="2401469"/>
                </a:lnTo>
                <a:lnTo>
                  <a:pt x="38100" y="2401824"/>
                </a:lnTo>
                <a:lnTo>
                  <a:pt x="41372" y="2400002"/>
                </a:lnTo>
                <a:close/>
              </a:path>
              <a:path w="5427345" h="2416810">
                <a:moveTo>
                  <a:pt x="5277612" y="923544"/>
                </a:moveTo>
                <a:lnTo>
                  <a:pt x="5277612" y="914400"/>
                </a:lnTo>
                <a:lnTo>
                  <a:pt x="3509771" y="914400"/>
                </a:lnTo>
                <a:lnTo>
                  <a:pt x="122416" y="2354880"/>
                </a:lnTo>
                <a:lnTo>
                  <a:pt x="41372" y="2400002"/>
                </a:lnTo>
                <a:lnTo>
                  <a:pt x="3510533" y="924516"/>
                </a:lnTo>
                <a:lnTo>
                  <a:pt x="3510533" y="924306"/>
                </a:lnTo>
                <a:lnTo>
                  <a:pt x="3512820" y="923544"/>
                </a:lnTo>
                <a:lnTo>
                  <a:pt x="3512820" y="924306"/>
                </a:lnTo>
                <a:lnTo>
                  <a:pt x="5269992" y="924306"/>
                </a:lnTo>
                <a:lnTo>
                  <a:pt x="5277612" y="923544"/>
                </a:lnTo>
                <a:close/>
              </a:path>
              <a:path w="5427345" h="2416810">
                <a:moveTo>
                  <a:pt x="5426202" y="783336"/>
                </a:moveTo>
                <a:lnTo>
                  <a:pt x="5426202" y="140970"/>
                </a:lnTo>
                <a:lnTo>
                  <a:pt x="5424678" y="133350"/>
                </a:lnTo>
                <a:lnTo>
                  <a:pt x="5423916" y="125730"/>
                </a:lnTo>
                <a:lnTo>
                  <a:pt x="5410961" y="88342"/>
                </a:lnTo>
                <a:lnTo>
                  <a:pt x="5369814" y="35814"/>
                </a:lnTo>
                <a:lnTo>
                  <a:pt x="5323222" y="9496"/>
                </a:lnTo>
                <a:lnTo>
                  <a:pt x="5293614" y="2286"/>
                </a:lnTo>
                <a:lnTo>
                  <a:pt x="5285994" y="762"/>
                </a:lnTo>
                <a:lnTo>
                  <a:pt x="5277612" y="0"/>
                </a:lnTo>
                <a:lnTo>
                  <a:pt x="2289810" y="0"/>
                </a:lnTo>
                <a:lnTo>
                  <a:pt x="2281428" y="762"/>
                </a:lnTo>
                <a:lnTo>
                  <a:pt x="2273808" y="2286"/>
                </a:lnTo>
                <a:lnTo>
                  <a:pt x="2266188" y="3048"/>
                </a:lnTo>
                <a:lnTo>
                  <a:pt x="2258568" y="5334"/>
                </a:lnTo>
                <a:lnTo>
                  <a:pt x="2250947" y="6858"/>
                </a:lnTo>
                <a:lnTo>
                  <a:pt x="2211290" y="26249"/>
                </a:lnTo>
                <a:lnTo>
                  <a:pt x="2178638" y="54964"/>
                </a:lnTo>
                <a:lnTo>
                  <a:pt x="2155091" y="91248"/>
                </a:lnTo>
                <a:lnTo>
                  <a:pt x="2142744" y="133350"/>
                </a:lnTo>
                <a:lnTo>
                  <a:pt x="2140458" y="149352"/>
                </a:lnTo>
                <a:lnTo>
                  <a:pt x="2140458" y="767334"/>
                </a:lnTo>
                <a:lnTo>
                  <a:pt x="2148733" y="816934"/>
                </a:lnTo>
                <a:lnTo>
                  <a:pt x="2150364" y="820076"/>
                </a:lnTo>
                <a:lnTo>
                  <a:pt x="2150364" y="150114"/>
                </a:lnTo>
                <a:lnTo>
                  <a:pt x="2151888" y="134874"/>
                </a:lnTo>
                <a:lnTo>
                  <a:pt x="2153412" y="127254"/>
                </a:lnTo>
                <a:lnTo>
                  <a:pt x="2153412" y="128016"/>
                </a:lnTo>
                <a:lnTo>
                  <a:pt x="2154935" y="120396"/>
                </a:lnTo>
                <a:lnTo>
                  <a:pt x="2156460" y="113538"/>
                </a:lnTo>
                <a:lnTo>
                  <a:pt x="2158746" y="108394"/>
                </a:lnTo>
                <a:lnTo>
                  <a:pt x="2158746" y="106680"/>
                </a:lnTo>
                <a:lnTo>
                  <a:pt x="2164841" y="92964"/>
                </a:lnTo>
                <a:lnTo>
                  <a:pt x="2164841" y="93726"/>
                </a:lnTo>
                <a:lnTo>
                  <a:pt x="2167890" y="86868"/>
                </a:lnTo>
                <a:lnTo>
                  <a:pt x="2175510" y="74676"/>
                </a:lnTo>
                <a:lnTo>
                  <a:pt x="2183891" y="63246"/>
                </a:lnTo>
                <a:lnTo>
                  <a:pt x="2193035" y="53398"/>
                </a:lnTo>
                <a:lnTo>
                  <a:pt x="2193797" y="52578"/>
                </a:lnTo>
                <a:lnTo>
                  <a:pt x="2203704" y="43434"/>
                </a:lnTo>
                <a:lnTo>
                  <a:pt x="2215134" y="35052"/>
                </a:lnTo>
                <a:lnTo>
                  <a:pt x="2227326" y="27432"/>
                </a:lnTo>
                <a:lnTo>
                  <a:pt x="2233422" y="24722"/>
                </a:lnTo>
                <a:lnTo>
                  <a:pt x="2233422" y="24384"/>
                </a:lnTo>
                <a:lnTo>
                  <a:pt x="2247138" y="18288"/>
                </a:lnTo>
                <a:lnTo>
                  <a:pt x="2247138" y="19050"/>
                </a:lnTo>
                <a:lnTo>
                  <a:pt x="2253996" y="16002"/>
                </a:lnTo>
                <a:lnTo>
                  <a:pt x="2260854" y="14478"/>
                </a:lnTo>
                <a:lnTo>
                  <a:pt x="2267712" y="13106"/>
                </a:lnTo>
                <a:lnTo>
                  <a:pt x="2267712" y="12954"/>
                </a:lnTo>
                <a:lnTo>
                  <a:pt x="2275332" y="11430"/>
                </a:lnTo>
                <a:lnTo>
                  <a:pt x="2289810" y="9982"/>
                </a:lnTo>
                <a:lnTo>
                  <a:pt x="5277612" y="9982"/>
                </a:lnTo>
                <a:lnTo>
                  <a:pt x="5292090" y="11430"/>
                </a:lnTo>
                <a:lnTo>
                  <a:pt x="5299709" y="12954"/>
                </a:lnTo>
                <a:lnTo>
                  <a:pt x="5299709" y="13106"/>
                </a:lnTo>
                <a:lnTo>
                  <a:pt x="5306568" y="14478"/>
                </a:lnTo>
                <a:lnTo>
                  <a:pt x="5313426" y="16002"/>
                </a:lnTo>
                <a:lnTo>
                  <a:pt x="5320283" y="19050"/>
                </a:lnTo>
                <a:lnTo>
                  <a:pt x="5320283" y="18288"/>
                </a:lnTo>
                <a:lnTo>
                  <a:pt x="5334000" y="24384"/>
                </a:lnTo>
                <a:lnTo>
                  <a:pt x="5334000" y="24722"/>
                </a:lnTo>
                <a:lnTo>
                  <a:pt x="5340096" y="27432"/>
                </a:lnTo>
                <a:lnTo>
                  <a:pt x="5352288" y="35052"/>
                </a:lnTo>
                <a:lnTo>
                  <a:pt x="5363718" y="43434"/>
                </a:lnTo>
                <a:lnTo>
                  <a:pt x="5373624" y="52632"/>
                </a:lnTo>
                <a:lnTo>
                  <a:pt x="5374385" y="53340"/>
                </a:lnTo>
                <a:lnTo>
                  <a:pt x="5383530" y="63246"/>
                </a:lnTo>
                <a:lnTo>
                  <a:pt x="5391911" y="74676"/>
                </a:lnTo>
                <a:lnTo>
                  <a:pt x="5399532" y="86868"/>
                </a:lnTo>
                <a:lnTo>
                  <a:pt x="5402580" y="93726"/>
                </a:lnTo>
                <a:lnTo>
                  <a:pt x="5402580" y="92964"/>
                </a:lnTo>
                <a:lnTo>
                  <a:pt x="5408676" y="106680"/>
                </a:lnTo>
                <a:lnTo>
                  <a:pt x="5408676" y="108394"/>
                </a:lnTo>
                <a:lnTo>
                  <a:pt x="5410961" y="113538"/>
                </a:lnTo>
                <a:lnTo>
                  <a:pt x="5410961" y="115824"/>
                </a:lnTo>
                <a:lnTo>
                  <a:pt x="5412485" y="120396"/>
                </a:lnTo>
                <a:lnTo>
                  <a:pt x="5414009" y="128016"/>
                </a:lnTo>
                <a:lnTo>
                  <a:pt x="5414009" y="127254"/>
                </a:lnTo>
                <a:lnTo>
                  <a:pt x="5415533" y="134874"/>
                </a:lnTo>
                <a:lnTo>
                  <a:pt x="5417058" y="150114"/>
                </a:lnTo>
                <a:lnTo>
                  <a:pt x="5417058" y="820674"/>
                </a:lnTo>
                <a:lnTo>
                  <a:pt x="5419344" y="813816"/>
                </a:lnTo>
                <a:lnTo>
                  <a:pt x="5423916" y="798576"/>
                </a:lnTo>
                <a:lnTo>
                  <a:pt x="5424678" y="790956"/>
                </a:lnTo>
                <a:lnTo>
                  <a:pt x="5426202" y="783336"/>
                </a:lnTo>
                <a:close/>
              </a:path>
              <a:path w="5427345" h="2416810">
                <a:moveTo>
                  <a:pt x="2159508" y="817626"/>
                </a:moveTo>
                <a:lnTo>
                  <a:pt x="2156460" y="810768"/>
                </a:lnTo>
                <a:lnTo>
                  <a:pt x="2154936" y="803910"/>
                </a:lnTo>
                <a:lnTo>
                  <a:pt x="2153412" y="796290"/>
                </a:lnTo>
                <a:lnTo>
                  <a:pt x="2153412" y="797052"/>
                </a:lnTo>
                <a:lnTo>
                  <a:pt x="2151888" y="789432"/>
                </a:lnTo>
                <a:lnTo>
                  <a:pt x="2150364" y="774192"/>
                </a:lnTo>
                <a:lnTo>
                  <a:pt x="2150364" y="820076"/>
                </a:lnTo>
                <a:lnTo>
                  <a:pt x="2158746" y="836233"/>
                </a:lnTo>
                <a:lnTo>
                  <a:pt x="2158746" y="817626"/>
                </a:lnTo>
                <a:lnTo>
                  <a:pt x="2159508" y="817626"/>
                </a:lnTo>
                <a:close/>
              </a:path>
              <a:path w="5427345" h="2416810">
                <a:moveTo>
                  <a:pt x="2159508" y="106680"/>
                </a:moveTo>
                <a:lnTo>
                  <a:pt x="2158746" y="106680"/>
                </a:lnTo>
                <a:lnTo>
                  <a:pt x="2158746" y="108394"/>
                </a:lnTo>
                <a:lnTo>
                  <a:pt x="2159508" y="106680"/>
                </a:lnTo>
                <a:close/>
              </a:path>
              <a:path w="5427345" h="2416810">
                <a:moveTo>
                  <a:pt x="2193798" y="882615"/>
                </a:moveTo>
                <a:lnTo>
                  <a:pt x="2193798" y="871728"/>
                </a:lnTo>
                <a:lnTo>
                  <a:pt x="2193036" y="870966"/>
                </a:lnTo>
                <a:lnTo>
                  <a:pt x="2183892" y="861060"/>
                </a:lnTo>
                <a:lnTo>
                  <a:pt x="2175510" y="849630"/>
                </a:lnTo>
                <a:lnTo>
                  <a:pt x="2167890" y="837438"/>
                </a:lnTo>
                <a:lnTo>
                  <a:pt x="2164842" y="830580"/>
                </a:lnTo>
                <a:lnTo>
                  <a:pt x="2164842" y="831342"/>
                </a:lnTo>
                <a:lnTo>
                  <a:pt x="2158746" y="817626"/>
                </a:lnTo>
                <a:lnTo>
                  <a:pt x="2158746" y="836233"/>
                </a:lnTo>
                <a:lnTo>
                  <a:pt x="2170979" y="859815"/>
                </a:lnTo>
                <a:lnTo>
                  <a:pt x="2193798" y="882615"/>
                </a:lnTo>
                <a:close/>
              </a:path>
              <a:path w="5427345" h="2416810">
                <a:moveTo>
                  <a:pt x="2193797" y="52578"/>
                </a:moveTo>
                <a:lnTo>
                  <a:pt x="2193035" y="53340"/>
                </a:lnTo>
                <a:lnTo>
                  <a:pt x="2193431" y="52973"/>
                </a:lnTo>
                <a:lnTo>
                  <a:pt x="2193797" y="52578"/>
                </a:lnTo>
                <a:close/>
              </a:path>
              <a:path w="5427345" h="2416810">
                <a:moveTo>
                  <a:pt x="2193431" y="52973"/>
                </a:moveTo>
                <a:lnTo>
                  <a:pt x="2193035" y="53340"/>
                </a:lnTo>
                <a:lnTo>
                  <a:pt x="2193431" y="52973"/>
                </a:lnTo>
                <a:close/>
              </a:path>
              <a:path w="5427345" h="2416810">
                <a:moveTo>
                  <a:pt x="2193431" y="871332"/>
                </a:moveTo>
                <a:lnTo>
                  <a:pt x="2193036" y="870907"/>
                </a:lnTo>
                <a:lnTo>
                  <a:pt x="2193431" y="871332"/>
                </a:lnTo>
                <a:close/>
              </a:path>
              <a:path w="5427345" h="2416810">
                <a:moveTo>
                  <a:pt x="2193798" y="871728"/>
                </a:moveTo>
                <a:lnTo>
                  <a:pt x="2193431" y="871332"/>
                </a:lnTo>
                <a:lnTo>
                  <a:pt x="2193036" y="870966"/>
                </a:lnTo>
                <a:lnTo>
                  <a:pt x="2193798" y="871728"/>
                </a:lnTo>
                <a:close/>
              </a:path>
              <a:path w="5427345" h="2416810">
                <a:moveTo>
                  <a:pt x="2193797" y="52632"/>
                </a:moveTo>
                <a:lnTo>
                  <a:pt x="2193431" y="52973"/>
                </a:lnTo>
                <a:lnTo>
                  <a:pt x="2193797" y="52632"/>
                </a:lnTo>
                <a:close/>
              </a:path>
              <a:path w="5427345" h="2416810">
                <a:moveTo>
                  <a:pt x="2234184" y="899922"/>
                </a:moveTo>
                <a:lnTo>
                  <a:pt x="2227326" y="896874"/>
                </a:lnTo>
                <a:lnTo>
                  <a:pt x="2215134" y="889254"/>
                </a:lnTo>
                <a:lnTo>
                  <a:pt x="2203704" y="880872"/>
                </a:lnTo>
                <a:lnTo>
                  <a:pt x="2193431" y="871332"/>
                </a:lnTo>
                <a:lnTo>
                  <a:pt x="2193798" y="871728"/>
                </a:lnTo>
                <a:lnTo>
                  <a:pt x="2193798" y="882615"/>
                </a:lnTo>
                <a:lnTo>
                  <a:pt x="2204784" y="893592"/>
                </a:lnTo>
                <a:lnTo>
                  <a:pt x="2233422" y="908454"/>
                </a:lnTo>
                <a:lnTo>
                  <a:pt x="2233422" y="899922"/>
                </a:lnTo>
                <a:lnTo>
                  <a:pt x="2234184" y="899922"/>
                </a:lnTo>
                <a:close/>
              </a:path>
              <a:path w="5427345" h="2416810">
                <a:moveTo>
                  <a:pt x="2234184" y="24384"/>
                </a:moveTo>
                <a:lnTo>
                  <a:pt x="2233422" y="24384"/>
                </a:lnTo>
                <a:lnTo>
                  <a:pt x="2233422" y="24722"/>
                </a:lnTo>
                <a:lnTo>
                  <a:pt x="2234184" y="24384"/>
                </a:lnTo>
                <a:close/>
              </a:path>
              <a:path w="5427345" h="2416810">
                <a:moveTo>
                  <a:pt x="2268474" y="911352"/>
                </a:moveTo>
                <a:lnTo>
                  <a:pt x="2260854" y="909828"/>
                </a:lnTo>
                <a:lnTo>
                  <a:pt x="2253996" y="907542"/>
                </a:lnTo>
                <a:lnTo>
                  <a:pt x="2253996" y="908304"/>
                </a:lnTo>
                <a:lnTo>
                  <a:pt x="2247138" y="905256"/>
                </a:lnTo>
                <a:lnTo>
                  <a:pt x="2247138" y="906018"/>
                </a:lnTo>
                <a:lnTo>
                  <a:pt x="2233422" y="899922"/>
                </a:lnTo>
                <a:lnTo>
                  <a:pt x="2233422" y="908454"/>
                </a:lnTo>
                <a:lnTo>
                  <a:pt x="2247737" y="915883"/>
                </a:lnTo>
                <a:lnTo>
                  <a:pt x="2267712" y="919269"/>
                </a:lnTo>
                <a:lnTo>
                  <a:pt x="2267712" y="911352"/>
                </a:lnTo>
                <a:lnTo>
                  <a:pt x="2268474" y="911352"/>
                </a:lnTo>
                <a:close/>
              </a:path>
              <a:path w="5427345" h="2416810">
                <a:moveTo>
                  <a:pt x="2268474" y="12954"/>
                </a:moveTo>
                <a:lnTo>
                  <a:pt x="2267712" y="12954"/>
                </a:lnTo>
                <a:lnTo>
                  <a:pt x="2267712" y="13106"/>
                </a:lnTo>
                <a:lnTo>
                  <a:pt x="2268474" y="12954"/>
                </a:lnTo>
                <a:close/>
              </a:path>
              <a:path w="5427345" h="2416810">
                <a:moveTo>
                  <a:pt x="2709672" y="914400"/>
                </a:moveTo>
                <a:lnTo>
                  <a:pt x="2289810" y="914400"/>
                </a:lnTo>
                <a:lnTo>
                  <a:pt x="2275332" y="912876"/>
                </a:lnTo>
                <a:lnTo>
                  <a:pt x="2267712" y="911352"/>
                </a:lnTo>
                <a:lnTo>
                  <a:pt x="2267712" y="919269"/>
                </a:lnTo>
                <a:lnTo>
                  <a:pt x="2297430" y="924306"/>
                </a:lnTo>
                <a:lnTo>
                  <a:pt x="2672667" y="924306"/>
                </a:lnTo>
                <a:lnTo>
                  <a:pt x="2689098" y="915162"/>
                </a:lnTo>
                <a:lnTo>
                  <a:pt x="2691384" y="924306"/>
                </a:lnTo>
                <a:lnTo>
                  <a:pt x="2691384" y="924582"/>
                </a:lnTo>
                <a:lnTo>
                  <a:pt x="2709672" y="914400"/>
                </a:lnTo>
                <a:close/>
              </a:path>
              <a:path w="5427345" h="2416810">
                <a:moveTo>
                  <a:pt x="2290572" y="9906"/>
                </a:moveTo>
                <a:lnTo>
                  <a:pt x="2289810" y="9906"/>
                </a:lnTo>
                <a:lnTo>
                  <a:pt x="2290572" y="9906"/>
                </a:lnTo>
                <a:close/>
              </a:path>
              <a:path w="5427345" h="2416810">
                <a:moveTo>
                  <a:pt x="2290572" y="914400"/>
                </a:moveTo>
                <a:lnTo>
                  <a:pt x="2289810" y="914323"/>
                </a:lnTo>
                <a:lnTo>
                  <a:pt x="2290572" y="914400"/>
                </a:lnTo>
                <a:close/>
              </a:path>
              <a:path w="5427345" h="2416810">
                <a:moveTo>
                  <a:pt x="2691384" y="924306"/>
                </a:moveTo>
                <a:lnTo>
                  <a:pt x="2689098" y="915162"/>
                </a:lnTo>
                <a:lnTo>
                  <a:pt x="2672667" y="924306"/>
                </a:lnTo>
                <a:lnTo>
                  <a:pt x="2691384" y="924306"/>
                </a:lnTo>
                <a:close/>
              </a:path>
              <a:path w="5427345" h="2416810">
                <a:moveTo>
                  <a:pt x="3512820" y="923544"/>
                </a:moveTo>
                <a:lnTo>
                  <a:pt x="3510533" y="924306"/>
                </a:lnTo>
                <a:lnTo>
                  <a:pt x="3511028" y="924306"/>
                </a:lnTo>
                <a:lnTo>
                  <a:pt x="3512820" y="923544"/>
                </a:lnTo>
                <a:close/>
              </a:path>
              <a:path w="5427345" h="2416810">
                <a:moveTo>
                  <a:pt x="3511028" y="924306"/>
                </a:moveTo>
                <a:lnTo>
                  <a:pt x="3510533" y="924306"/>
                </a:lnTo>
                <a:lnTo>
                  <a:pt x="3510533" y="924516"/>
                </a:lnTo>
                <a:lnTo>
                  <a:pt x="3511028" y="924306"/>
                </a:lnTo>
                <a:close/>
              </a:path>
              <a:path w="5427345" h="2416810">
                <a:moveTo>
                  <a:pt x="3512820" y="924306"/>
                </a:moveTo>
                <a:lnTo>
                  <a:pt x="3512820" y="923544"/>
                </a:lnTo>
                <a:lnTo>
                  <a:pt x="3511028" y="924306"/>
                </a:lnTo>
                <a:lnTo>
                  <a:pt x="3512820" y="924306"/>
                </a:lnTo>
                <a:close/>
              </a:path>
              <a:path w="5427345" h="2416810">
                <a:moveTo>
                  <a:pt x="5277612" y="9982"/>
                </a:moveTo>
                <a:lnTo>
                  <a:pt x="5276850" y="9906"/>
                </a:lnTo>
                <a:lnTo>
                  <a:pt x="5277612" y="9982"/>
                </a:lnTo>
                <a:close/>
              </a:path>
              <a:path w="5427345" h="2416810">
                <a:moveTo>
                  <a:pt x="5299709" y="920025"/>
                </a:moveTo>
                <a:lnTo>
                  <a:pt x="5299709" y="911352"/>
                </a:lnTo>
                <a:lnTo>
                  <a:pt x="5292090" y="912876"/>
                </a:lnTo>
                <a:lnTo>
                  <a:pt x="5276850" y="914400"/>
                </a:lnTo>
                <a:lnTo>
                  <a:pt x="5277612" y="914400"/>
                </a:lnTo>
                <a:lnTo>
                  <a:pt x="5277612" y="923544"/>
                </a:lnTo>
                <a:lnTo>
                  <a:pt x="5285994" y="923544"/>
                </a:lnTo>
                <a:lnTo>
                  <a:pt x="5299709" y="920025"/>
                </a:lnTo>
                <a:close/>
              </a:path>
              <a:path w="5427345" h="2416810">
                <a:moveTo>
                  <a:pt x="5299709" y="13106"/>
                </a:moveTo>
                <a:lnTo>
                  <a:pt x="5299709" y="12954"/>
                </a:lnTo>
                <a:lnTo>
                  <a:pt x="5298948" y="12954"/>
                </a:lnTo>
                <a:lnTo>
                  <a:pt x="5299709" y="13106"/>
                </a:lnTo>
                <a:close/>
              </a:path>
              <a:path w="5427345" h="2416810">
                <a:moveTo>
                  <a:pt x="5334000" y="909434"/>
                </a:moveTo>
                <a:lnTo>
                  <a:pt x="5334000" y="899922"/>
                </a:lnTo>
                <a:lnTo>
                  <a:pt x="5320283" y="906018"/>
                </a:lnTo>
                <a:lnTo>
                  <a:pt x="5320283" y="905256"/>
                </a:lnTo>
                <a:lnTo>
                  <a:pt x="5313426" y="908304"/>
                </a:lnTo>
                <a:lnTo>
                  <a:pt x="5313426" y="907542"/>
                </a:lnTo>
                <a:lnTo>
                  <a:pt x="5306568" y="909828"/>
                </a:lnTo>
                <a:lnTo>
                  <a:pt x="5298948" y="911352"/>
                </a:lnTo>
                <a:lnTo>
                  <a:pt x="5299709" y="911352"/>
                </a:lnTo>
                <a:lnTo>
                  <a:pt x="5299709" y="920025"/>
                </a:lnTo>
                <a:lnTo>
                  <a:pt x="5328432" y="912658"/>
                </a:lnTo>
                <a:lnTo>
                  <a:pt x="5334000" y="909434"/>
                </a:lnTo>
                <a:close/>
              </a:path>
              <a:path w="5427345" h="2416810">
                <a:moveTo>
                  <a:pt x="5334000" y="24722"/>
                </a:moveTo>
                <a:lnTo>
                  <a:pt x="5334000" y="24384"/>
                </a:lnTo>
                <a:lnTo>
                  <a:pt x="5333238" y="24384"/>
                </a:lnTo>
                <a:lnTo>
                  <a:pt x="5334000" y="24722"/>
                </a:lnTo>
                <a:close/>
              </a:path>
              <a:path w="5427345" h="2416810">
                <a:moveTo>
                  <a:pt x="5374385" y="882436"/>
                </a:moveTo>
                <a:lnTo>
                  <a:pt x="5374385" y="870966"/>
                </a:lnTo>
                <a:lnTo>
                  <a:pt x="5373624" y="871728"/>
                </a:lnTo>
                <a:lnTo>
                  <a:pt x="5363718" y="880872"/>
                </a:lnTo>
                <a:lnTo>
                  <a:pt x="5352288" y="889254"/>
                </a:lnTo>
                <a:lnTo>
                  <a:pt x="5340096" y="896874"/>
                </a:lnTo>
                <a:lnTo>
                  <a:pt x="5333238" y="899922"/>
                </a:lnTo>
                <a:lnTo>
                  <a:pt x="5334000" y="899922"/>
                </a:lnTo>
                <a:lnTo>
                  <a:pt x="5334000" y="909434"/>
                </a:lnTo>
                <a:lnTo>
                  <a:pt x="5366289" y="890735"/>
                </a:lnTo>
                <a:lnTo>
                  <a:pt x="5374385" y="882436"/>
                </a:lnTo>
                <a:close/>
              </a:path>
              <a:path w="5427345" h="2416810">
                <a:moveTo>
                  <a:pt x="5374385" y="53340"/>
                </a:moveTo>
                <a:lnTo>
                  <a:pt x="5373624" y="52578"/>
                </a:lnTo>
                <a:lnTo>
                  <a:pt x="5373990" y="52973"/>
                </a:lnTo>
                <a:lnTo>
                  <a:pt x="5374385" y="53340"/>
                </a:lnTo>
                <a:close/>
              </a:path>
              <a:path w="5427345" h="2416810">
                <a:moveTo>
                  <a:pt x="5373990" y="52973"/>
                </a:moveTo>
                <a:lnTo>
                  <a:pt x="5373624" y="52578"/>
                </a:lnTo>
                <a:lnTo>
                  <a:pt x="5373990" y="52973"/>
                </a:lnTo>
                <a:close/>
              </a:path>
              <a:path w="5427345" h="2416810">
                <a:moveTo>
                  <a:pt x="5373990" y="871332"/>
                </a:moveTo>
                <a:lnTo>
                  <a:pt x="5373624" y="871673"/>
                </a:lnTo>
                <a:lnTo>
                  <a:pt x="5373990" y="871332"/>
                </a:lnTo>
                <a:close/>
              </a:path>
              <a:path w="5427345" h="2416810">
                <a:moveTo>
                  <a:pt x="5374385" y="870966"/>
                </a:moveTo>
                <a:lnTo>
                  <a:pt x="5373990" y="871332"/>
                </a:lnTo>
                <a:lnTo>
                  <a:pt x="5373624" y="871728"/>
                </a:lnTo>
                <a:lnTo>
                  <a:pt x="5374385" y="870966"/>
                </a:lnTo>
                <a:close/>
              </a:path>
              <a:path w="5427345" h="2416810">
                <a:moveTo>
                  <a:pt x="5374385" y="53398"/>
                </a:moveTo>
                <a:lnTo>
                  <a:pt x="5373990" y="52973"/>
                </a:lnTo>
                <a:lnTo>
                  <a:pt x="5374385" y="53398"/>
                </a:lnTo>
                <a:close/>
              </a:path>
              <a:path w="5427345" h="2416810">
                <a:moveTo>
                  <a:pt x="5408676" y="836710"/>
                </a:moveTo>
                <a:lnTo>
                  <a:pt x="5408676" y="817626"/>
                </a:lnTo>
                <a:lnTo>
                  <a:pt x="5402580" y="831342"/>
                </a:lnTo>
                <a:lnTo>
                  <a:pt x="5402580" y="830580"/>
                </a:lnTo>
                <a:lnTo>
                  <a:pt x="5399532" y="837438"/>
                </a:lnTo>
                <a:lnTo>
                  <a:pt x="5391911" y="849630"/>
                </a:lnTo>
                <a:lnTo>
                  <a:pt x="5383530" y="861060"/>
                </a:lnTo>
                <a:lnTo>
                  <a:pt x="5373990" y="871332"/>
                </a:lnTo>
                <a:lnTo>
                  <a:pt x="5374385" y="870966"/>
                </a:lnTo>
                <a:lnTo>
                  <a:pt x="5374385" y="882436"/>
                </a:lnTo>
                <a:lnTo>
                  <a:pt x="5396764" y="859498"/>
                </a:lnTo>
                <a:lnTo>
                  <a:pt x="5408676" y="836710"/>
                </a:lnTo>
                <a:close/>
              </a:path>
              <a:path w="5427345" h="2416810">
                <a:moveTo>
                  <a:pt x="5408676" y="108394"/>
                </a:moveTo>
                <a:lnTo>
                  <a:pt x="5408676" y="106680"/>
                </a:lnTo>
                <a:lnTo>
                  <a:pt x="5407913" y="106680"/>
                </a:lnTo>
                <a:lnTo>
                  <a:pt x="5408676" y="108394"/>
                </a:lnTo>
                <a:close/>
              </a:path>
              <a:path w="5427345" h="2416810">
                <a:moveTo>
                  <a:pt x="5410961" y="832336"/>
                </a:moveTo>
                <a:lnTo>
                  <a:pt x="5410961" y="810768"/>
                </a:lnTo>
                <a:lnTo>
                  <a:pt x="5407913" y="817626"/>
                </a:lnTo>
                <a:lnTo>
                  <a:pt x="5408676" y="817626"/>
                </a:lnTo>
                <a:lnTo>
                  <a:pt x="5408676" y="836710"/>
                </a:lnTo>
                <a:lnTo>
                  <a:pt x="5410961" y="832336"/>
                </a:lnTo>
                <a:close/>
              </a:path>
              <a:path w="5427345" h="2416810">
                <a:moveTo>
                  <a:pt x="5410961" y="115824"/>
                </a:moveTo>
                <a:lnTo>
                  <a:pt x="5410961" y="113538"/>
                </a:lnTo>
                <a:lnTo>
                  <a:pt x="5410200" y="113538"/>
                </a:lnTo>
                <a:lnTo>
                  <a:pt x="5410961" y="115824"/>
                </a:lnTo>
                <a:close/>
              </a:path>
              <a:path w="5427345" h="2416810">
                <a:moveTo>
                  <a:pt x="5417058" y="820674"/>
                </a:moveTo>
                <a:lnTo>
                  <a:pt x="5417058" y="774192"/>
                </a:lnTo>
                <a:lnTo>
                  <a:pt x="5415533" y="789432"/>
                </a:lnTo>
                <a:lnTo>
                  <a:pt x="5414009" y="797052"/>
                </a:lnTo>
                <a:lnTo>
                  <a:pt x="5414009" y="796290"/>
                </a:lnTo>
                <a:lnTo>
                  <a:pt x="5412485" y="803910"/>
                </a:lnTo>
                <a:lnTo>
                  <a:pt x="5410200" y="810768"/>
                </a:lnTo>
                <a:lnTo>
                  <a:pt x="5410961" y="810768"/>
                </a:lnTo>
                <a:lnTo>
                  <a:pt x="5410961" y="832336"/>
                </a:lnTo>
                <a:lnTo>
                  <a:pt x="5417058" y="820674"/>
                </a:lnTo>
                <a:close/>
              </a:path>
              <a:path w="5427345" h="2416810">
                <a:moveTo>
                  <a:pt x="5426963" y="767334"/>
                </a:moveTo>
                <a:lnTo>
                  <a:pt x="5426963" y="156972"/>
                </a:lnTo>
                <a:lnTo>
                  <a:pt x="5426202" y="149352"/>
                </a:lnTo>
                <a:lnTo>
                  <a:pt x="5426202" y="774954"/>
                </a:lnTo>
                <a:lnTo>
                  <a:pt x="5426963" y="76733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5241931" y="1043432"/>
            <a:ext cx="301752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新宋体"/>
                <a:cs typeface="新宋体"/>
              </a:rPr>
              <a:t>同步方式是指密钥流的产生需 要收发双方进行同步，密钥流 完全独立于消息流。</a:t>
            </a:r>
            <a:endParaRPr sz="1800" dirty="0">
              <a:latin typeface="新宋体"/>
              <a:cs typeface="新宋体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4049915" y="3351276"/>
            <a:ext cx="3811511" cy="347472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029341" y="3318509"/>
            <a:ext cx="3837940" cy="3512820"/>
          </a:xfrm>
          <a:custGeom>
            <a:avLst/>
            <a:gdLst/>
            <a:ahLst/>
            <a:cxnLst/>
            <a:rect l="l" t="t" r="r" b="b"/>
            <a:pathLst>
              <a:path w="3837940" h="3512820">
                <a:moveTo>
                  <a:pt x="2056347" y="2588514"/>
                </a:moveTo>
                <a:lnTo>
                  <a:pt x="1524" y="0"/>
                </a:lnTo>
                <a:lnTo>
                  <a:pt x="0" y="762"/>
                </a:lnTo>
                <a:lnTo>
                  <a:pt x="17526" y="36052"/>
                </a:lnTo>
                <a:lnTo>
                  <a:pt x="17526" y="35814"/>
                </a:lnTo>
                <a:lnTo>
                  <a:pt x="25146" y="30480"/>
                </a:lnTo>
                <a:lnTo>
                  <a:pt x="44928" y="70328"/>
                </a:lnTo>
                <a:lnTo>
                  <a:pt x="2052066" y="2598420"/>
                </a:lnTo>
                <a:lnTo>
                  <a:pt x="2054352" y="2598420"/>
                </a:lnTo>
                <a:lnTo>
                  <a:pt x="2054352" y="2588514"/>
                </a:lnTo>
                <a:lnTo>
                  <a:pt x="2056347" y="2588514"/>
                </a:lnTo>
                <a:close/>
              </a:path>
              <a:path w="3837940" h="3512820">
                <a:moveTo>
                  <a:pt x="44928" y="70328"/>
                </a:moveTo>
                <a:lnTo>
                  <a:pt x="25146" y="30480"/>
                </a:lnTo>
                <a:lnTo>
                  <a:pt x="17526" y="35814"/>
                </a:lnTo>
                <a:lnTo>
                  <a:pt x="44928" y="70328"/>
                </a:lnTo>
                <a:close/>
              </a:path>
              <a:path w="3837940" h="3512820">
                <a:moveTo>
                  <a:pt x="1299972" y="2598420"/>
                </a:moveTo>
                <a:lnTo>
                  <a:pt x="44928" y="70328"/>
                </a:lnTo>
                <a:lnTo>
                  <a:pt x="17526" y="35814"/>
                </a:lnTo>
                <a:lnTo>
                  <a:pt x="17526" y="36052"/>
                </a:lnTo>
                <a:lnTo>
                  <a:pt x="1285136" y="2588514"/>
                </a:lnTo>
                <a:lnTo>
                  <a:pt x="1292352" y="2588514"/>
                </a:lnTo>
                <a:lnTo>
                  <a:pt x="1292352" y="2598420"/>
                </a:lnTo>
                <a:lnTo>
                  <a:pt x="1299972" y="2598420"/>
                </a:lnTo>
                <a:close/>
              </a:path>
              <a:path w="3837940" h="3512820">
                <a:moveTo>
                  <a:pt x="1292352" y="2598420"/>
                </a:moveTo>
                <a:lnTo>
                  <a:pt x="1292352" y="2588514"/>
                </a:lnTo>
                <a:lnTo>
                  <a:pt x="1288542" y="2595372"/>
                </a:lnTo>
                <a:lnTo>
                  <a:pt x="1285136" y="2588514"/>
                </a:lnTo>
                <a:lnTo>
                  <a:pt x="936498" y="2588514"/>
                </a:lnTo>
                <a:lnTo>
                  <a:pt x="888454" y="2596269"/>
                </a:lnTo>
                <a:lnTo>
                  <a:pt x="846529" y="2617242"/>
                </a:lnTo>
                <a:lnTo>
                  <a:pt x="812929" y="2649272"/>
                </a:lnTo>
                <a:lnTo>
                  <a:pt x="789859" y="2690200"/>
                </a:lnTo>
                <a:lnTo>
                  <a:pt x="779526" y="2737866"/>
                </a:lnTo>
                <a:lnTo>
                  <a:pt x="779526" y="2745486"/>
                </a:lnTo>
                <a:lnTo>
                  <a:pt x="789305" y="2745486"/>
                </a:lnTo>
                <a:lnTo>
                  <a:pt x="789432" y="2737866"/>
                </a:lnTo>
                <a:lnTo>
                  <a:pt x="789432" y="2738628"/>
                </a:lnTo>
                <a:lnTo>
                  <a:pt x="790956" y="2723388"/>
                </a:lnTo>
                <a:lnTo>
                  <a:pt x="792480" y="2715768"/>
                </a:lnTo>
                <a:lnTo>
                  <a:pt x="792480" y="2716530"/>
                </a:lnTo>
                <a:lnTo>
                  <a:pt x="794004" y="2708910"/>
                </a:lnTo>
                <a:lnTo>
                  <a:pt x="795528" y="2702052"/>
                </a:lnTo>
                <a:lnTo>
                  <a:pt x="797814" y="2696908"/>
                </a:lnTo>
                <a:lnTo>
                  <a:pt x="797814" y="2695194"/>
                </a:lnTo>
                <a:lnTo>
                  <a:pt x="803910" y="2681478"/>
                </a:lnTo>
                <a:lnTo>
                  <a:pt x="803910" y="2682240"/>
                </a:lnTo>
                <a:lnTo>
                  <a:pt x="806958" y="2675382"/>
                </a:lnTo>
                <a:lnTo>
                  <a:pt x="814578" y="2663190"/>
                </a:lnTo>
                <a:lnTo>
                  <a:pt x="822960" y="2651760"/>
                </a:lnTo>
                <a:lnTo>
                  <a:pt x="832104" y="2641912"/>
                </a:lnTo>
                <a:lnTo>
                  <a:pt x="832866" y="2641092"/>
                </a:lnTo>
                <a:lnTo>
                  <a:pt x="842772" y="2631948"/>
                </a:lnTo>
                <a:lnTo>
                  <a:pt x="854202" y="2623566"/>
                </a:lnTo>
                <a:lnTo>
                  <a:pt x="866394" y="2615946"/>
                </a:lnTo>
                <a:lnTo>
                  <a:pt x="872490" y="2613236"/>
                </a:lnTo>
                <a:lnTo>
                  <a:pt x="872490" y="2612898"/>
                </a:lnTo>
                <a:lnTo>
                  <a:pt x="886206" y="2606802"/>
                </a:lnTo>
                <a:lnTo>
                  <a:pt x="886206" y="2607564"/>
                </a:lnTo>
                <a:lnTo>
                  <a:pt x="893064" y="2604516"/>
                </a:lnTo>
                <a:lnTo>
                  <a:pt x="899922" y="2602992"/>
                </a:lnTo>
                <a:lnTo>
                  <a:pt x="906780" y="2601620"/>
                </a:lnTo>
                <a:lnTo>
                  <a:pt x="906780" y="2601468"/>
                </a:lnTo>
                <a:lnTo>
                  <a:pt x="914400" y="2599944"/>
                </a:lnTo>
                <a:lnTo>
                  <a:pt x="928878" y="2598496"/>
                </a:lnTo>
                <a:lnTo>
                  <a:pt x="1292352" y="2598420"/>
                </a:lnTo>
                <a:close/>
              </a:path>
              <a:path w="3837940" h="3512820">
                <a:moveTo>
                  <a:pt x="789305" y="2745486"/>
                </a:moveTo>
                <a:lnTo>
                  <a:pt x="779526" y="2745486"/>
                </a:lnTo>
                <a:lnTo>
                  <a:pt x="789292" y="2746237"/>
                </a:lnTo>
                <a:lnTo>
                  <a:pt x="789305" y="2745486"/>
                </a:lnTo>
                <a:close/>
              </a:path>
              <a:path w="3837940" h="3512820">
                <a:moveTo>
                  <a:pt x="789292" y="2746237"/>
                </a:moveTo>
                <a:lnTo>
                  <a:pt x="779526" y="2745486"/>
                </a:lnTo>
                <a:lnTo>
                  <a:pt x="779526" y="2783586"/>
                </a:lnTo>
                <a:lnTo>
                  <a:pt x="788670" y="2783586"/>
                </a:lnTo>
                <a:lnTo>
                  <a:pt x="789292" y="2746237"/>
                </a:lnTo>
                <a:close/>
              </a:path>
              <a:path w="3837940" h="3512820">
                <a:moveTo>
                  <a:pt x="798576" y="3406140"/>
                </a:moveTo>
                <a:lnTo>
                  <a:pt x="795528" y="3399282"/>
                </a:lnTo>
                <a:lnTo>
                  <a:pt x="794004" y="3392424"/>
                </a:lnTo>
                <a:lnTo>
                  <a:pt x="792480" y="3384804"/>
                </a:lnTo>
                <a:lnTo>
                  <a:pt x="792480" y="3385566"/>
                </a:lnTo>
                <a:lnTo>
                  <a:pt x="790956" y="3377946"/>
                </a:lnTo>
                <a:lnTo>
                  <a:pt x="789432" y="3362706"/>
                </a:lnTo>
                <a:lnTo>
                  <a:pt x="789432" y="2746248"/>
                </a:lnTo>
                <a:lnTo>
                  <a:pt x="789292" y="2746237"/>
                </a:lnTo>
                <a:lnTo>
                  <a:pt x="788670" y="2783586"/>
                </a:lnTo>
                <a:lnTo>
                  <a:pt x="779526" y="2783586"/>
                </a:lnTo>
                <a:lnTo>
                  <a:pt x="779526" y="3363468"/>
                </a:lnTo>
                <a:lnTo>
                  <a:pt x="783947" y="3391959"/>
                </a:lnTo>
                <a:lnTo>
                  <a:pt x="793199" y="3419270"/>
                </a:lnTo>
                <a:lnTo>
                  <a:pt x="797814" y="3427532"/>
                </a:lnTo>
                <a:lnTo>
                  <a:pt x="797814" y="3406140"/>
                </a:lnTo>
                <a:lnTo>
                  <a:pt x="798576" y="3406140"/>
                </a:lnTo>
                <a:close/>
              </a:path>
              <a:path w="3837940" h="3512820">
                <a:moveTo>
                  <a:pt x="789432" y="2746248"/>
                </a:moveTo>
                <a:lnTo>
                  <a:pt x="789432" y="2745486"/>
                </a:lnTo>
                <a:lnTo>
                  <a:pt x="789292" y="2746237"/>
                </a:lnTo>
                <a:lnTo>
                  <a:pt x="789432" y="2746248"/>
                </a:lnTo>
                <a:close/>
              </a:path>
              <a:path w="3837940" h="3512820">
                <a:moveTo>
                  <a:pt x="798576" y="2695194"/>
                </a:moveTo>
                <a:lnTo>
                  <a:pt x="797814" y="2695194"/>
                </a:lnTo>
                <a:lnTo>
                  <a:pt x="797814" y="2696908"/>
                </a:lnTo>
                <a:lnTo>
                  <a:pt x="798576" y="2695194"/>
                </a:lnTo>
                <a:close/>
              </a:path>
              <a:path w="3837940" h="3512820">
                <a:moveTo>
                  <a:pt x="832866" y="3473196"/>
                </a:moveTo>
                <a:lnTo>
                  <a:pt x="832866" y="3460242"/>
                </a:lnTo>
                <a:lnTo>
                  <a:pt x="832104" y="3459479"/>
                </a:lnTo>
                <a:lnTo>
                  <a:pt x="822960" y="3449574"/>
                </a:lnTo>
                <a:lnTo>
                  <a:pt x="814578" y="3438144"/>
                </a:lnTo>
                <a:lnTo>
                  <a:pt x="806958" y="3425952"/>
                </a:lnTo>
                <a:lnTo>
                  <a:pt x="803910" y="3419094"/>
                </a:lnTo>
                <a:lnTo>
                  <a:pt x="803910" y="3419856"/>
                </a:lnTo>
                <a:lnTo>
                  <a:pt x="797814" y="3406140"/>
                </a:lnTo>
                <a:lnTo>
                  <a:pt x="797814" y="3427532"/>
                </a:lnTo>
                <a:lnTo>
                  <a:pt x="807234" y="3444397"/>
                </a:lnTo>
                <a:lnTo>
                  <a:pt x="826008" y="3466338"/>
                </a:lnTo>
                <a:lnTo>
                  <a:pt x="832866" y="3473196"/>
                </a:lnTo>
                <a:close/>
              </a:path>
              <a:path w="3837940" h="3512820">
                <a:moveTo>
                  <a:pt x="832866" y="2641092"/>
                </a:moveTo>
                <a:lnTo>
                  <a:pt x="832104" y="2641854"/>
                </a:lnTo>
                <a:lnTo>
                  <a:pt x="832499" y="2641487"/>
                </a:lnTo>
                <a:lnTo>
                  <a:pt x="832866" y="2641092"/>
                </a:lnTo>
                <a:close/>
              </a:path>
              <a:path w="3837940" h="3512820">
                <a:moveTo>
                  <a:pt x="832499" y="2641487"/>
                </a:moveTo>
                <a:lnTo>
                  <a:pt x="832104" y="2641854"/>
                </a:lnTo>
                <a:lnTo>
                  <a:pt x="832499" y="2641487"/>
                </a:lnTo>
                <a:close/>
              </a:path>
              <a:path w="3837940" h="3512820">
                <a:moveTo>
                  <a:pt x="832499" y="3459846"/>
                </a:moveTo>
                <a:lnTo>
                  <a:pt x="832104" y="3459421"/>
                </a:lnTo>
                <a:lnTo>
                  <a:pt x="832499" y="3459846"/>
                </a:lnTo>
                <a:close/>
              </a:path>
              <a:path w="3837940" h="3512820">
                <a:moveTo>
                  <a:pt x="832866" y="3460242"/>
                </a:moveTo>
                <a:lnTo>
                  <a:pt x="832499" y="3459846"/>
                </a:lnTo>
                <a:lnTo>
                  <a:pt x="832104" y="3459479"/>
                </a:lnTo>
                <a:lnTo>
                  <a:pt x="832866" y="3460242"/>
                </a:lnTo>
                <a:close/>
              </a:path>
              <a:path w="3837940" h="3512820">
                <a:moveTo>
                  <a:pt x="832866" y="2641146"/>
                </a:moveTo>
                <a:lnTo>
                  <a:pt x="832499" y="2641487"/>
                </a:lnTo>
                <a:lnTo>
                  <a:pt x="832866" y="2641146"/>
                </a:lnTo>
                <a:close/>
              </a:path>
              <a:path w="3837940" h="3512820">
                <a:moveTo>
                  <a:pt x="873252" y="3488436"/>
                </a:moveTo>
                <a:lnTo>
                  <a:pt x="866394" y="3485388"/>
                </a:lnTo>
                <a:lnTo>
                  <a:pt x="854202" y="3477768"/>
                </a:lnTo>
                <a:lnTo>
                  <a:pt x="842772" y="3469386"/>
                </a:lnTo>
                <a:lnTo>
                  <a:pt x="832499" y="3459846"/>
                </a:lnTo>
                <a:lnTo>
                  <a:pt x="832866" y="3460242"/>
                </a:lnTo>
                <a:lnTo>
                  <a:pt x="832866" y="3473196"/>
                </a:lnTo>
                <a:lnTo>
                  <a:pt x="836676" y="3477006"/>
                </a:lnTo>
                <a:lnTo>
                  <a:pt x="848868" y="3485388"/>
                </a:lnTo>
                <a:lnTo>
                  <a:pt x="868919" y="3497210"/>
                </a:lnTo>
                <a:lnTo>
                  <a:pt x="872490" y="3498596"/>
                </a:lnTo>
                <a:lnTo>
                  <a:pt x="872490" y="3488436"/>
                </a:lnTo>
                <a:lnTo>
                  <a:pt x="873252" y="3488436"/>
                </a:lnTo>
                <a:close/>
              </a:path>
              <a:path w="3837940" h="3512820">
                <a:moveTo>
                  <a:pt x="873252" y="2612898"/>
                </a:moveTo>
                <a:lnTo>
                  <a:pt x="872490" y="2612898"/>
                </a:lnTo>
                <a:lnTo>
                  <a:pt x="872490" y="2613236"/>
                </a:lnTo>
                <a:lnTo>
                  <a:pt x="873252" y="2612898"/>
                </a:lnTo>
                <a:close/>
              </a:path>
              <a:path w="3837940" h="3512820">
                <a:moveTo>
                  <a:pt x="907542" y="3499866"/>
                </a:moveTo>
                <a:lnTo>
                  <a:pt x="899922" y="3498342"/>
                </a:lnTo>
                <a:lnTo>
                  <a:pt x="893064" y="3496056"/>
                </a:lnTo>
                <a:lnTo>
                  <a:pt x="893064" y="3496818"/>
                </a:lnTo>
                <a:lnTo>
                  <a:pt x="886206" y="3493770"/>
                </a:lnTo>
                <a:lnTo>
                  <a:pt x="886206" y="3494532"/>
                </a:lnTo>
                <a:lnTo>
                  <a:pt x="872490" y="3488436"/>
                </a:lnTo>
                <a:lnTo>
                  <a:pt x="872490" y="3498596"/>
                </a:lnTo>
                <a:lnTo>
                  <a:pt x="890611" y="3505628"/>
                </a:lnTo>
                <a:lnTo>
                  <a:pt x="906780" y="3509296"/>
                </a:lnTo>
                <a:lnTo>
                  <a:pt x="906780" y="3499866"/>
                </a:lnTo>
                <a:lnTo>
                  <a:pt x="907542" y="3499866"/>
                </a:lnTo>
                <a:close/>
              </a:path>
              <a:path w="3837940" h="3512820">
                <a:moveTo>
                  <a:pt x="907542" y="2601468"/>
                </a:moveTo>
                <a:lnTo>
                  <a:pt x="906780" y="2601468"/>
                </a:lnTo>
                <a:lnTo>
                  <a:pt x="906780" y="2601620"/>
                </a:lnTo>
                <a:lnTo>
                  <a:pt x="907542" y="2601468"/>
                </a:lnTo>
                <a:close/>
              </a:path>
              <a:path w="3837940" h="3512820">
                <a:moveTo>
                  <a:pt x="3688080" y="3511523"/>
                </a:moveTo>
                <a:lnTo>
                  <a:pt x="3688080" y="3502914"/>
                </a:lnTo>
                <a:lnTo>
                  <a:pt x="928878" y="3502914"/>
                </a:lnTo>
                <a:lnTo>
                  <a:pt x="914400" y="3501390"/>
                </a:lnTo>
                <a:lnTo>
                  <a:pt x="906780" y="3499866"/>
                </a:lnTo>
                <a:lnTo>
                  <a:pt x="906780" y="3509296"/>
                </a:lnTo>
                <a:lnTo>
                  <a:pt x="913338" y="3510784"/>
                </a:lnTo>
                <a:lnTo>
                  <a:pt x="936498" y="3512820"/>
                </a:lnTo>
                <a:lnTo>
                  <a:pt x="3680460" y="3512820"/>
                </a:lnTo>
                <a:lnTo>
                  <a:pt x="3688080" y="3511523"/>
                </a:lnTo>
                <a:close/>
              </a:path>
              <a:path w="3837940" h="3512820">
                <a:moveTo>
                  <a:pt x="929640" y="2598420"/>
                </a:moveTo>
                <a:lnTo>
                  <a:pt x="928878" y="2598420"/>
                </a:lnTo>
                <a:lnTo>
                  <a:pt x="929640" y="2598420"/>
                </a:lnTo>
                <a:close/>
              </a:path>
              <a:path w="3837940" h="3512820">
                <a:moveTo>
                  <a:pt x="929640" y="3502914"/>
                </a:moveTo>
                <a:lnTo>
                  <a:pt x="928878" y="3502837"/>
                </a:lnTo>
                <a:lnTo>
                  <a:pt x="929640" y="3502914"/>
                </a:lnTo>
                <a:close/>
              </a:path>
              <a:path w="3837940" h="3512820">
                <a:moveTo>
                  <a:pt x="1292352" y="2588514"/>
                </a:moveTo>
                <a:lnTo>
                  <a:pt x="1285136" y="2588514"/>
                </a:lnTo>
                <a:lnTo>
                  <a:pt x="1288542" y="2595372"/>
                </a:lnTo>
                <a:lnTo>
                  <a:pt x="1292352" y="2588514"/>
                </a:lnTo>
                <a:close/>
              </a:path>
              <a:path w="3837940" h="3512820">
                <a:moveTo>
                  <a:pt x="2058162" y="2590800"/>
                </a:moveTo>
                <a:lnTo>
                  <a:pt x="2056347" y="2588514"/>
                </a:lnTo>
                <a:lnTo>
                  <a:pt x="2054352" y="2588514"/>
                </a:lnTo>
                <a:lnTo>
                  <a:pt x="2058162" y="2590800"/>
                </a:lnTo>
                <a:close/>
              </a:path>
              <a:path w="3837940" h="3512820">
                <a:moveTo>
                  <a:pt x="2058162" y="2598420"/>
                </a:moveTo>
                <a:lnTo>
                  <a:pt x="2058162" y="2590800"/>
                </a:lnTo>
                <a:lnTo>
                  <a:pt x="2054352" y="2588514"/>
                </a:lnTo>
                <a:lnTo>
                  <a:pt x="2054352" y="2598420"/>
                </a:lnTo>
                <a:lnTo>
                  <a:pt x="2058162" y="2598420"/>
                </a:lnTo>
                <a:close/>
              </a:path>
              <a:path w="3837940" h="3512820">
                <a:moveTo>
                  <a:pt x="3837432" y="2745486"/>
                </a:moveTo>
                <a:lnTo>
                  <a:pt x="3827298" y="2690637"/>
                </a:lnTo>
                <a:lnTo>
                  <a:pt x="3804207" y="2649588"/>
                </a:lnTo>
                <a:lnTo>
                  <a:pt x="3770182" y="2617218"/>
                </a:lnTo>
                <a:lnTo>
                  <a:pt x="3728005" y="2596026"/>
                </a:lnTo>
                <a:lnTo>
                  <a:pt x="3680460" y="2588514"/>
                </a:lnTo>
                <a:lnTo>
                  <a:pt x="2056347" y="2588514"/>
                </a:lnTo>
                <a:lnTo>
                  <a:pt x="2058162" y="2590800"/>
                </a:lnTo>
                <a:lnTo>
                  <a:pt x="2058162" y="2598420"/>
                </a:lnTo>
                <a:lnTo>
                  <a:pt x="3688080" y="2598496"/>
                </a:lnTo>
                <a:lnTo>
                  <a:pt x="3702558" y="2599944"/>
                </a:lnTo>
                <a:lnTo>
                  <a:pt x="3710178" y="2601468"/>
                </a:lnTo>
                <a:lnTo>
                  <a:pt x="3710178" y="2601620"/>
                </a:lnTo>
                <a:lnTo>
                  <a:pt x="3717036" y="2602992"/>
                </a:lnTo>
                <a:lnTo>
                  <a:pt x="3723894" y="2604516"/>
                </a:lnTo>
                <a:lnTo>
                  <a:pt x="3730752" y="2607564"/>
                </a:lnTo>
                <a:lnTo>
                  <a:pt x="3730752" y="2606802"/>
                </a:lnTo>
                <a:lnTo>
                  <a:pt x="3744468" y="2612898"/>
                </a:lnTo>
                <a:lnTo>
                  <a:pt x="3744468" y="2613236"/>
                </a:lnTo>
                <a:lnTo>
                  <a:pt x="3750564" y="2615946"/>
                </a:lnTo>
                <a:lnTo>
                  <a:pt x="3762756" y="2623566"/>
                </a:lnTo>
                <a:lnTo>
                  <a:pt x="3774186" y="2631948"/>
                </a:lnTo>
                <a:lnTo>
                  <a:pt x="3784092" y="2641146"/>
                </a:lnTo>
                <a:lnTo>
                  <a:pt x="3784854" y="2641854"/>
                </a:lnTo>
                <a:lnTo>
                  <a:pt x="3793998" y="2651760"/>
                </a:lnTo>
                <a:lnTo>
                  <a:pt x="3802380" y="2663190"/>
                </a:lnTo>
                <a:lnTo>
                  <a:pt x="3810000" y="2675382"/>
                </a:lnTo>
                <a:lnTo>
                  <a:pt x="3813048" y="2682240"/>
                </a:lnTo>
                <a:lnTo>
                  <a:pt x="3813048" y="2681478"/>
                </a:lnTo>
                <a:lnTo>
                  <a:pt x="3819144" y="2695194"/>
                </a:lnTo>
                <a:lnTo>
                  <a:pt x="3819144" y="2696908"/>
                </a:lnTo>
                <a:lnTo>
                  <a:pt x="3821430" y="2702052"/>
                </a:lnTo>
                <a:lnTo>
                  <a:pt x="3821430" y="2704338"/>
                </a:lnTo>
                <a:lnTo>
                  <a:pt x="3822954" y="2708910"/>
                </a:lnTo>
                <a:lnTo>
                  <a:pt x="3824478" y="2716530"/>
                </a:lnTo>
                <a:lnTo>
                  <a:pt x="3824478" y="2715768"/>
                </a:lnTo>
                <a:lnTo>
                  <a:pt x="3826002" y="2723388"/>
                </a:lnTo>
                <a:lnTo>
                  <a:pt x="3827526" y="2738628"/>
                </a:lnTo>
                <a:lnTo>
                  <a:pt x="3827526" y="2737866"/>
                </a:lnTo>
                <a:lnTo>
                  <a:pt x="3827653" y="2745486"/>
                </a:lnTo>
                <a:lnTo>
                  <a:pt x="3837432" y="2745486"/>
                </a:lnTo>
                <a:close/>
              </a:path>
              <a:path w="3837940" h="3512820">
                <a:moveTo>
                  <a:pt x="3688080" y="2598496"/>
                </a:moveTo>
                <a:lnTo>
                  <a:pt x="3687318" y="2598420"/>
                </a:lnTo>
                <a:lnTo>
                  <a:pt x="3688080" y="2598496"/>
                </a:lnTo>
                <a:close/>
              </a:path>
              <a:path w="3837940" h="3512820">
                <a:moveTo>
                  <a:pt x="3710178" y="3507763"/>
                </a:moveTo>
                <a:lnTo>
                  <a:pt x="3710178" y="3499866"/>
                </a:lnTo>
                <a:lnTo>
                  <a:pt x="3702558" y="3501390"/>
                </a:lnTo>
                <a:lnTo>
                  <a:pt x="3687318" y="3502914"/>
                </a:lnTo>
                <a:lnTo>
                  <a:pt x="3688080" y="3502914"/>
                </a:lnTo>
                <a:lnTo>
                  <a:pt x="3688080" y="3511523"/>
                </a:lnTo>
                <a:lnTo>
                  <a:pt x="3710178" y="3507763"/>
                </a:lnTo>
                <a:close/>
              </a:path>
              <a:path w="3837940" h="3512820">
                <a:moveTo>
                  <a:pt x="3710178" y="2601620"/>
                </a:moveTo>
                <a:lnTo>
                  <a:pt x="3710178" y="2601468"/>
                </a:lnTo>
                <a:lnTo>
                  <a:pt x="3709416" y="2601468"/>
                </a:lnTo>
                <a:lnTo>
                  <a:pt x="3710178" y="2601620"/>
                </a:lnTo>
                <a:close/>
              </a:path>
              <a:path w="3837940" h="3512820">
                <a:moveTo>
                  <a:pt x="3744468" y="3496984"/>
                </a:moveTo>
                <a:lnTo>
                  <a:pt x="3744468" y="3488436"/>
                </a:lnTo>
                <a:lnTo>
                  <a:pt x="3730752" y="3494531"/>
                </a:lnTo>
                <a:lnTo>
                  <a:pt x="3730752" y="3493770"/>
                </a:lnTo>
                <a:lnTo>
                  <a:pt x="3723894" y="3496817"/>
                </a:lnTo>
                <a:lnTo>
                  <a:pt x="3723894" y="3496055"/>
                </a:lnTo>
                <a:lnTo>
                  <a:pt x="3717036" y="3498341"/>
                </a:lnTo>
                <a:lnTo>
                  <a:pt x="3709416" y="3499866"/>
                </a:lnTo>
                <a:lnTo>
                  <a:pt x="3710178" y="3499866"/>
                </a:lnTo>
                <a:lnTo>
                  <a:pt x="3710178" y="3507763"/>
                </a:lnTo>
                <a:lnTo>
                  <a:pt x="3730249" y="3504348"/>
                </a:lnTo>
                <a:lnTo>
                  <a:pt x="3744468" y="3496984"/>
                </a:lnTo>
                <a:close/>
              </a:path>
              <a:path w="3837940" h="3512820">
                <a:moveTo>
                  <a:pt x="3744468" y="2613236"/>
                </a:moveTo>
                <a:lnTo>
                  <a:pt x="3744468" y="2612898"/>
                </a:lnTo>
                <a:lnTo>
                  <a:pt x="3743706" y="2612898"/>
                </a:lnTo>
                <a:lnTo>
                  <a:pt x="3744468" y="2613236"/>
                </a:lnTo>
                <a:close/>
              </a:path>
              <a:path w="3837940" h="3512820">
                <a:moveTo>
                  <a:pt x="3784854" y="3470404"/>
                </a:moveTo>
                <a:lnTo>
                  <a:pt x="3784854" y="3459479"/>
                </a:lnTo>
                <a:lnTo>
                  <a:pt x="3784092" y="3460241"/>
                </a:lnTo>
                <a:lnTo>
                  <a:pt x="3774186" y="3469386"/>
                </a:lnTo>
                <a:lnTo>
                  <a:pt x="3762756" y="3477767"/>
                </a:lnTo>
                <a:lnTo>
                  <a:pt x="3750564" y="3485388"/>
                </a:lnTo>
                <a:lnTo>
                  <a:pt x="3743706" y="3488436"/>
                </a:lnTo>
                <a:lnTo>
                  <a:pt x="3744468" y="3488436"/>
                </a:lnTo>
                <a:lnTo>
                  <a:pt x="3744468" y="3496984"/>
                </a:lnTo>
                <a:lnTo>
                  <a:pt x="3773105" y="3482152"/>
                </a:lnTo>
                <a:lnTo>
                  <a:pt x="3784854" y="3470404"/>
                </a:lnTo>
                <a:close/>
              </a:path>
              <a:path w="3837940" h="3512820">
                <a:moveTo>
                  <a:pt x="3784854" y="2641854"/>
                </a:moveTo>
                <a:lnTo>
                  <a:pt x="3784092" y="2641092"/>
                </a:lnTo>
                <a:lnTo>
                  <a:pt x="3784458" y="2641487"/>
                </a:lnTo>
                <a:lnTo>
                  <a:pt x="3784854" y="2641854"/>
                </a:lnTo>
                <a:close/>
              </a:path>
              <a:path w="3837940" h="3512820">
                <a:moveTo>
                  <a:pt x="3784458" y="2641487"/>
                </a:moveTo>
                <a:lnTo>
                  <a:pt x="3784092" y="2641092"/>
                </a:lnTo>
                <a:lnTo>
                  <a:pt x="3784458" y="2641487"/>
                </a:lnTo>
                <a:close/>
              </a:path>
              <a:path w="3837940" h="3512820">
                <a:moveTo>
                  <a:pt x="3784458" y="3459846"/>
                </a:moveTo>
                <a:lnTo>
                  <a:pt x="3784092" y="3460187"/>
                </a:lnTo>
                <a:lnTo>
                  <a:pt x="3784458" y="3459846"/>
                </a:lnTo>
                <a:close/>
              </a:path>
              <a:path w="3837940" h="3512820">
                <a:moveTo>
                  <a:pt x="3784854" y="3459479"/>
                </a:moveTo>
                <a:lnTo>
                  <a:pt x="3784458" y="3459846"/>
                </a:lnTo>
                <a:lnTo>
                  <a:pt x="3784092" y="3460241"/>
                </a:lnTo>
                <a:lnTo>
                  <a:pt x="3784854" y="3459479"/>
                </a:lnTo>
                <a:close/>
              </a:path>
              <a:path w="3837940" h="3512820">
                <a:moveTo>
                  <a:pt x="3784854" y="2641912"/>
                </a:moveTo>
                <a:lnTo>
                  <a:pt x="3784458" y="2641487"/>
                </a:lnTo>
                <a:lnTo>
                  <a:pt x="3784854" y="2641912"/>
                </a:lnTo>
                <a:close/>
              </a:path>
              <a:path w="3837940" h="3512820">
                <a:moveTo>
                  <a:pt x="3819144" y="3424591"/>
                </a:moveTo>
                <a:lnTo>
                  <a:pt x="3819144" y="3406140"/>
                </a:lnTo>
                <a:lnTo>
                  <a:pt x="3813048" y="3419855"/>
                </a:lnTo>
                <a:lnTo>
                  <a:pt x="3813048" y="3419093"/>
                </a:lnTo>
                <a:lnTo>
                  <a:pt x="3810000" y="3425952"/>
                </a:lnTo>
                <a:lnTo>
                  <a:pt x="3802380" y="3438143"/>
                </a:lnTo>
                <a:lnTo>
                  <a:pt x="3793998" y="3449574"/>
                </a:lnTo>
                <a:lnTo>
                  <a:pt x="3784458" y="3459846"/>
                </a:lnTo>
                <a:lnTo>
                  <a:pt x="3784854" y="3459479"/>
                </a:lnTo>
                <a:lnTo>
                  <a:pt x="3784854" y="3470404"/>
                </a:lnTo>
                <a:lnTo>
                  <a:pt x="3806764" y="3448493"/>
                </a:lnTo>
                <a:lnTo>
                  <a:pt x="3819144" y="3424591"/>
                </a:lnTo>
                <a:close/>
              </a:path>
              <a:path w="3837940" h="3512820">
                <a:moveTo>
                  <a:pt x="3819144" y="2696908"/>
                </a:moveTo>
                <a:lnTo>
                  <a:pt x="3819144" y="2695194"/>
                </a:lnTo>
                <a:lnTo>
                  <a:pt x="3818382" y="2695194"/>
                </a:lnTo>
                <a:lnTo>
                  <a:pt x="3819144" y="2696908"/>
                </a:lnTo>
                <a:close/>
              </a:path>
              <a:path w="3837940" h="3512820">
                <a:moveTo>
                  <a:pt x="3821430" y="3420178"/>
                </a:moveTo>
                <a:lnTo>
                  <a:pt x="3821430" y="3399281"/>
                </a:lnTo>
                <a:lnTo>
                  <a:pt x="3818382" y="3406140"/>
                </a:lnTo>
                <a:lnTo>
                  <a:pt x="3819144" y="3406140"/>
                </a:lnTo>
                <a:lnTo>
                  <a:pt x="3819144" y="3424591"/>
                </a:lnTo>
                <a:lnTo>
                  <a:pt x="3821430" y="3420178"/>
                </a:lnTo>
                <a:close/>
              </a:path>
              <a:path w="3837940" h="3512820">
                <a:moveTo>
                  <a:pt x="3821430" y="2704338"/>
                </a:moveTo>
                <a:lnTo>
                  <a:pt x="3821430" y="2702052"/>
                </a:lnTo>
                <a:lnTo>
                  <a:pt x="3820668" y="2702052"/>
                </a:lnTo>
                <a:lnTo>
                  <a:pt x="3821430" y="2704338"/>
                </a:lnTo>
                <a:close/>
              </a:path>
              <a:path w="3837940" h="3512820">
                <a:moveTo>
                  <a:pt x="3837432" y="3355848"/>
                </a:moveTo>
                <a:lnTo>
                  <a:pt x="3837432" y="2783586"/>
                </a:lnTo>
                <a:lnTo>
                  <a:pt x="3828288" y="2783586"/>
                </a:lnTo>
                <a:lnTo>
                  <a:pt x="3827665" y="2746237"/>
                </a:lnTo>
                <a:lnTo>
                  <a:pt x="3827526" y="2746247"/>
                </a:lnTo>
                <a:lnTo>
                  <a:pt x="3827526" y="3362705"/>
                </a:lnTo>
                <a:lnTo>
                  <a:pt x="3826002" y="3377946"/>
                </a:lnTo>
                <a:lnTo>
                  <a:pt x="3824478" y="3385566"/>
                </a:lnTo>
                <a:lnTo>
                  <a:pt x="3824478" y="3384804"/>
                </a:lnTo>
                <a:lnTo>
                  <a:pt x="3822954" y="3392424"/>
                </a:lnTo>
                <a:lnTo>
                  <a:pt x="3820668" y="3399281"/>
                </a:lnTo>
                <a:lnTo>
                  <a:pt x="3821430" y="3399281"/>
                </a:lnTo>
                <a:lnTo>
                  <a:pt x="3821430" y="3420178"/>
                </a:lnTo>
                <a:lnTo>
                  <a:pt x="3828960" y="3405637"/>
                </a:lnTo>
                <a:lnTo>
                  <a:pt x="3837432" y="3355848"/>
                </a:lnTo>
                <a:close/>
              </a:path>
              <a:path w="3837940" h="3512820">
                <a:moveTo>
                  <a:pt x="3827665" y="2746237"/>
                </a:moveTo>
                <a:lnTo>
                  <a:pt x="3827653" y="2745486"/>
                </a:lnTo>
                <a:lnTo>
                  <a:pt x="3827526" y="2746247"/>
                </a:lnTo>
                <a:lnTo>
                  <a:pt x="3827665" y="2746237"/>
                </a:lnTo>
                <a:close/>
              </a:path>
              <a:path w="3837940" h="3512820">
                <a:moveTo>
                  <a:pt x="3837432" y="2745486"/>
                </a:moveTo>
                <a:lnTo>
                  <a:pt x="3827653" y="2745486"/>
                </a:lnTo>
                <a:lnTo>
                  <a:pt x="3827665" y="2746237"/>
                </a:lnTo>
                <a:lnTo>
                  <a:pt x="3837432" y="2745486"/>
                </a:lnTo>
                <a:close/>
              </a:path>
              <a:path w="3837940" h="3512820">
                <a:moveTo>
                  <a:pt x="3837432" y="2783586"/>
                </a:moveTo>
                <a:lnTo>
                  <a:pt x="3837432" y="2745486"/>
                </a:lnTo>
                <a:lnTo>
                  <a:pt x="3827665" y="2746237"/>
                </a:lnTo>
                <a:lnTo>
                  <a:pt x="3828288" y="2783586"/>
                </a:lnTo>
                <a:lnTo>
                  <a:pt x="3837432" y="278358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4937131" y="5996432"/>
            <a:ext cx="278701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新宋体"/>
                <a:cs typeface="新宋体"/>
              </a:rPr>
              <a:t>自同步方式是指收发双方中 的任何一方，其密钥流的产 生依赖于密文流。</a:t>
            </a:r>
            <a:endParaRPr sz="1800" dirty="0">
              <a:latin typeface="新宋体"/>
              <a:cs typeface="新宋体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 spc="-5" dirty="0"/>
              <a:t>8</a:t>
            </a:fld>
            <a:endParaRPr spc="-5" dirty="0"/>
          </a:p>
        </p:txBody>
      </p:sp>
      <p:sp>
        <p:nvSpPr>
          <p:cNvPr id="27" name="object 2">
            <a:extLst>
              <a:ext uri="{FF2B5EF4-FFF2-40B4-BE49-F238E27FC236}">
                <a16:creationId xmlns:a16="http://schemas.microsoft.com/office/drawing/2014/main" id="{872B12F4-A036-4CF8-9C59-CEE278B89BEB}"/>
              </a:ext>
            </a:extLst>
          </p:cNvPr>
          <p:cNvSpPr txBox="1">
            <a:spLocks/>
          </p:cNvSpPr>
          <p:nvPr/>
        </p:nvSpPr>
        <p:spPr>
          <a:xfrm>
            <a:off x="1282579" y="694436"/>
            <a:ext cx="4445121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3200" b="1" i="0">
                <a:solidFill>
                  <a:schemeClr val="tx1"/>
                </a:solidFill>
                <a:latin typeface="黑体"/>
                <a:ea typeface="+mj-ea"/>
                <a:cs typeface="黑体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zh-CN" altLang="en-US" kern="0" spc="-5" dirty="0">
                <a:latin typeface="黑体" panose="02010609060101010101" pitchFamily="49" charset="-122"/>
                <a:ea typeface="黑体" panose="02010609060101010101" pitchFamily="49" charset="-122"/>
              </a:rPr>
              <a:t>序列密码体制的示意图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 spc="-5" dirty="0"/>
              <a:t>9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1082173" y="1571625"/>
            <a:ext cx="8593455" cy="4352602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354330" indent="-341630">
              <a:lnSpc>
                <a:spcPct val="100000"/>
              </a:lnSpc>
              <a:spcBef>
                <a:spcPts val="540"/>
              </a:spcBef>
              <a:buClr>
                <a:srgbClr val="FD1813"/>
              </a:buClr>
              <a:buSzPct val="118750"/>
              <a:buFont typeface="Wingdings"/>
              <a:buChar char=""/>
              <a:tabLst>
                <a:tab pos="355600" algn="l"/>
              </a:tabLst>
            </a:pPr>
            <a:r>
              <a:rPr sz="2400" b="1" dirty="0">
                <a:latin typeface="新宋体"/>
                <a:cs typeface="新宋体"/>
              </a:rPr>
              <a:t>种子密钥</a:t>
            </a:r>
            <a:r>
              <a:rPr sz="2400" spc="5" dirty="0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sz="2400" b="1" dirty="0">
                <a:latin typeface="新宋体"/>
                <a:cs typeface="新宋体"/>
              </a:rPr>
              <a:t>的长度足够大，一般应在</a:t>
            </a:r>
            <a:r>
              <a:rPr sz="2400" b="1" dirty="0">
                <a:solidFill>
                  <a:srgbClr val="FD1813"/>
                </a:solidFill>
                <a:latin typeface="新宋体"/>
                <a:cs typeface="新宋体"/>
              </a:rPr>
              <a:t>128</a:t>
            </a:r>
            <a:r>
              <a:rPr sz="2400" b="1" spc="-5" dirty="0">
                <a:solidFill>
                  <a:srgbClr val="FD1813"/>
                </a:solidFill>
                <a:latin typeface="新宋体"/>
                <a:cs typeface="新宋体"/>
              </a:rPr>
              <a:t>位</a:t>
            </a:r>
            <a:r>
              <a:rPr sz="2400" b="1" dirty="0">
                <a:latin typeface="新宋体"/>
                <a:cs typeface="新宋体"/>
              </a:rPr>
              <a:t>以上；</a:t>
            </a:r>
            <a:endParaRPr sz="2400" dirty="0">
              <a:latin typeface="新宋体"/>
              <a:cs typeface="新宋体"/>
            </a:endParaRPr>
          </a:p>
          <a:p>
            <a:pPr marL="354330" indent="-341630">
              <a:lnSpc>
                <a:spcPct val="100000"/>
              </a:lnSpc>
              <a:spcBef>
                <a:spcPts val="1005"/>
              </a:spcBef>
              <a:buClr>
                <a:srgbClr val="FD1813"/>
              </a:buClr>
              <a:buSzPct val="118750"/>
              <a:buFont typeface="Wingdings"/>
              <a:buChar char=""/>
              <a:tabLst>
                <a:tab pos="355600" algn="l"/>
              </a:tabLst>
            </a:pPr>
            <a:r>
              <a:rPr sz="2400" spc="5" dirty="0">
                <a:latin typeface="Arial" panose="020B0604020202020204" pitchFamily="34" charset="0"/>
                <a:cs typeface="Arial" panose="020B0604020202020204" pitchFamily="34" charset="0"/>
              </a:rPr>
              <a:t>KG</a:t>
            </a:r>
            <a:r>
              <a:rPr sz="2400" b="1" spc="-5" dirty="0">
                <a:latin typeface="新宋体"/>
                <a:cs typeface="新宋体"/>
              </a:rPr>
              <a:t>生成的密钥序列</a:t>
            </a:r>
            <a:r>
              <a:rPr sz="2400" b="1" spc="5" dirty="0">
                <a:latin typeface="新宋体"/>
                <a:cs typeface="新宋体"/>
              </a:rPr>
              <a:t>{k</a:t>
            </a:r>
            <a:r>
              <a:rPr sz="2400" b="1" spc="7" baseline="-20833" dirty="0">
                <a:latin typeface="新宋体"/>
                <a:cs typeface="新宋体"/>
              </a:rPr>
              <a:t>i</a:t>
            </a:r>
            <a:r>
              <a:rPr sz="2400" b="1" spc="5" dirty="0">
                <a:latin typeface="新宋体"/>
                <a:cs typeface="新宋体"/>
              </a:rPr>
              <a:t>}</a:t>
            </a:r>
            <a:r>
              <a:rPr sz="2400" b="1" spc="-5" dirty="0">
                <a:latin typeface="新宋体"/>
                <a:cs typeface="新宋体"/>
              </a:rPr>
              <a:t>具</a:t>
            </a:r>
            <a:r>
              <a:rPr sz="2400" b="1" dirty="0">
                <a:solidFill>
                  <a:srgbClr val="FD1813"/>
                </a:solidFill>
                <a:latin typeface="新宋体"/>
                <a:cs typeface="新宋体"/>
              </a:rPr>
              <a:t>极大周期</a:t>
            </a:r>
            <a:r>
              <a:rPr sz="2400" b="1" spc="-10" dirty="0">
                <a:latin typeface="新宋体"/>
                <a:cs typeface="新宋体"/>
              </a:rPr>
              <a:t>；</a:t>
            </a:r>
            <a:endParaRPr sz="2400" dirty="0">
              <a:latin typeface="新宋体"/>
              <a:cs typeface="新宋体"/>
            </a:endParaRPr>
          </a:p>
          <a:p>
            <a:pPr marL="354330" marR="5080" indent="-341630">
              <a:lnSpc>
                <a:spcPct val="135000"/>
              </a:lnSpc>
              <a:buClr>
                <a:srgbClr val="FD1813"/>
              </a:buClr>
              <a:buSzPct val="118750"/>
              <a:buFont typeface="Wingdings"/>
              <a:buChar char=""/>
              <a:tabLst>
                <a:tab pos="355600" algn="l"/>
              </a:tabLst>
            </a:pPr>
            <a:r>
              <a:rPr sz="2400" b="1" dirty="0">
                <a:latin typeface="新宋体"/>
                <a:cs typeface="新宋体"/>
              </a:rPr>
              <a:t>{k</a:t>
            </a:r>
            <a:r>
              <a:rPr sz="2400" b="1" baseline="-20833" dirty="0">
                <a:latin typeface="新宋体"/>
                <a:cs typeface="新宋体"/>
              </a:rPr>
              <a:t>i</a:t>
            </a:r>
            <a:r>
              <a:rPr sz="2400" b="1" dirty="0">
                <a:latin typeface="新宋体"/>
                <a:cs typeface="新宋体"/>
              </a:rPr>
              <a:t>}</a:t>
            </a:r>
            <a:r>
              <a:rPr sz="2400" b="1" spc="-5" dirty="0">
                <a:latin typeface="新宋体"/>
                <a:cs typeface="新宋体"/>
              </a:rPr>
              <a:t>具有</a:t>
            </a:r>
            <a:r>
              <a:rPr sz="2400" b="1" spc="-5" dirty="0">
                <a:solidFill>
                  <a:srgbClr val="FD1813"/>
                </a:solidFill>
                <a:latin typeface="新宋体"/>
                <a:cs typeface="新宋体"/>
              </a:rPr>
              <a:t>均匀的</a:t>
            </a:r>
            <a:r>
              <a:rPr sz="2400" b="1" dirty="0">
                <a:solidFill>
                  <a:srgbClr val="FD1813"/>
                </a:solidFill>
                <a:latin typeface="新宋体"/>
                <a:cs typeface="新宋体"/>
              </a:rPr>
              <a:t>n-</a:t>
            </a:r>
            <a:r>
              <a:rPr sz="2400" b="1" spc="-5" dirty="0">
                <a:solidFill>
                  <a:srgbClr val="FD1813"/>
                </a:solidFill>
                <a:latin typeface="新宋体"/>
                <a:cs typeface="新宋体"/>
              </a:rPr>
              <a:t>元分布</a:t>
            </a:r>
            <a:r>
              <a:rPr sz="2400" b="1" dirty="0">
                <a:latin typeface="新宋体"/>
                <a:cs typeface="新宋体"/>
              </a:rPr>
              <a:t>，即在一个周期环上，某特定形式的 </a:t>
            </a:r>
            <a:r>
              <a:rPr sz="2400" b="1" dirty="0" err="1">
                <a:latin typeface="新宋体"/>
                <a:cs typeface="新宋体"/>
              </a:rPr>
              <a:t>n-</a:t>
            </a:r>
            <a:r>
              <a:rPr sz="2400" b="1" spc="-5" dirty="0" err="1">
                <a:latin typeface="新宋体"/>
                <a:cs typeface="新宋体"/>
              </a:rPr>
              <a:t>长</a:t>
            </a:r>
            <a:r>
              <a:rPr sz="2400" b="1" dirty="0" err="1">
                <a:latin typeface="新宋体"/>
                <a:cs typeface="新宋体"/>
              </a:rPr>
              <a:t>bit</a:t>
            </a:r>
            <a:r>
              <a:rPr sz="2400" b="1" spc="-5" dirty="0" err="1">
                <a:latin typeface="新宋体"/>
                <a:cs typeface="新宋体"/>
              </a:rPr>
              <a:t>串与其求反，两者出现的频数大抵相当</a:t>
            </a:r>
            <a:r>
              <a:rPr lang="zh-CN" altLang="en-US" sz="2400" b="1" spc="-5" dirty="0">
                <a:latin typeface="新宋体"/>
                <a:cs typeface="新宋体"/>
              </a:rPr>
              <a:t>；</a:t>
            </a:r>
            <a:endParaRPr sz="2400" dirty="0">
              <a:latin typeface="新宋体"/>
              <a:cs typeface="新宋体"/>
            </a:endParaRPr>
          </a:p>
          <a:p>
            <a:pPr marL="354330" marR="158115" indent="-341630">
              <a:lnSpc>
                <a:spcPct val="135000"/>
              </a:lnSpc>
              <a:buClr>
                <a:srgbClr val="FD1813"/>
              </a:buClr>
              <a:buSzPct val="118750"/>
              <a:buFont typeface="Wingdings"/>
              <a:buChar char=""/>
              <a:tabLst>
                <a:tab pos="355600" algn="l"/>
              </a:tabLst>
            </a:pPr>
            <a:r>
              <a:rPr sz="2400" b="1" dirty="0">
                <a:latin typeface="新宋体"/>
                <a:cs typeface="新宋体"/>
              </a:rPr>
              <a:t>利用</a:t>
            </a:r>
            <a:r>
              <a:rPr sz="2400" b="1" dirty="0">
                <a:solidFill>
                  <a:srgbClr val="FD1813"/>
                </a:solidFill>
                <a:latin typeface="新宋体"/>
                <a:cs typeface="新宋体"/>
              </a:rPr>
              <a:t>统计方法</a:t>
            </a:r>
            <a:r>
              <a:rPr sz="2400" b="1" spc="-5" dirty="0">
                <a:latin typeface="新宋体"/>
                <a:cs typeface="新宋体"/>
              </a:rPr>
              <a:t>由</a:t>
            </a:r>
            <a:r>
              <a:rPr sz="2400" b="1" spc="5" dirty="0">
                <a:latin typeface="新宋体"/>
                <a:cs typeface="新宋体"/>
              </a:rPr>
              <a:t>{k</a:t>
            </a:r>
            <a:r>
              <a:rPr sz="2400" b="1" spc="7" baseline="-20833" dirty="0">
                <a:latin typeface="新宋体"/>
                <a:cs typeface="新宋体"/>
              </a:rPr>
              <a:t>i</a:t>
            </a:r>
            <a:r>
              <a:rPr sz="2400" b="1" spc="5" dirty="0">
                <a:latin typeface="新宋体"/>
                <a:cs typeface="新宋体"/>
              </a:rPr>
              <a:t>}</a:t>
            </a:r>
            <a:r>
              <a:rPr sz="2400" b="1" spc="-5" dirty="0" err="1">
                <a:latin typeface="新宋体"/>
                <a:cs typeface="新宋体"/>
              </a:rPr>
              <a:t>提取关于</a:t>
            </a:r>
            <a:r>
              <a:rPr sz="2400" dirty="0" err="1">
                <a:latin typeface="Arial" panose="020B0604020202020204" pitchFamily="34" charset="0"/>
                <a:cs typeface="Arial" panose="020B0604020202020204" pitchFamily="34" charset="0"/>
              </a:rPr>
              <a:t>KG</a:t>
            </a:r>
            <a:r>
              <a:rPr sz="2400" b="1" spc="-5" dirty="0" err="1">
                <a:latin typeface="新宋体"/>
                <a:cs typeface="新宋体"/>
              </a:rPr>
              <a:t>结构或</a:t>
            </a:r>
            <a:r>
              <a:rPr sz="2400" dirty="0" err="1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sz="2400" b="1" spc="-5" dirty="0" err="1">
                <a:latin typeface="新宋体"/>
                <a:cs typeface="新宋体"/>
              </a:rPr>
              <a:t>的信息在计算上不可</a:t>
            </a:r>
            <a:r>
              <a:rPr sz="2400" b="1" dirty="0" err="1">
                <a:latin typeface="新宋体"/>
                <a:cs typeface="新宋体"/>
              </a:rPr>
              <a:t>行</a:t>
            </a:r>
            <a:r>
              <a:rPr sz="2400" b="1" dirty="0">
                <a:latin typeface="新宋体"/>
                <a:cs typeface="新宋体"/>
              </a:rPr>
              <a:t>；</a:t>
            </a:r>
            <a:endParaRPr sz="2400" dirty="0">
              <a:latin typeface="新宋体"/>
              <a:cs typeface="新宋体"/>
            </a:endParaRPr>
          </a:p>
          <a:p>
            <a:pPr marL="355600" indent="-342900">
              <a:lnSpc>
                <a:spcPct val="100000"/>
              </a:lnSpc>
              <a:spcBef>
                <a:spcPts val="1010"/>
              </a:spcBef>
              <a:buSzPct val="118750"/>
              <a:buFont typeface="Wingdings"/>
              <a:buChar char=""/>
              <a:tabLst>
                <a:tab pos="355600" algn="l"/>
              </a:tabLst>
            </a:pPr>
            <a:r>
              <a:rPr sz="2400" b="1" dirty="0">
                <a:solidFill>
                  <a:srgbClr val="FD1813"/>
                </a:solidFill>
                <a:latin typeface="新宋体"/>
                <a:cs typeface="新宋体"/>
              </a:rPr>
              <a:t>雪崩效应。</a:t>
            </a:r>
            <a:r>
              <a:rPr sz="2400" b="1" spc="-5" dirty="0">
                <a:latin typeface="新宋体"/>
                <a:cs typeface="新宋体"/>
              </a:rPr>
              <a:t>即</a:t>
            </a:r>
            <a:r>
              <a:rPr sz="2400" b="1" dirty="0">
                <a:latin typeface="新宋体"/>
                <a:cs typeface="新宋体"/>
              </a:rPr>
              <a:t>K</a:t>
            </a:r>
            <a:r>
              <a:rPr sz="2400" b="1" spc="-5" dirty="0">
                <a:latin typeface="新宋体"/>
                <a:cs typeface="新宋体"/>
              </a:rPr>
              <a:t>任一位的改变要引起</a:t>
            </a:r>
            <a:r>
              <a:rPr sz="2400" b="1" spc="5" dirty="0">
                <a:latin typeface="新宋体"/>
                <a:cs typeface="新宋体"/>
              </a:rPr>
              <a:t>{k</a:t>
            </a:r>
            <a:r>
              <a:rPr sz="2400" b="1" spc="7" baseline="-20833" dirty="0">
                <a:latin typeface="新宋体"/>
                <a:cs typeface="新宋体"/>
              </a:rPr>
              <a:t>i</a:t>
            </a:r>
            <a:r>
              <a:rPr sz="2400" b="1" spc="5" dirty="0">
                <a:latin typeface="新宋体"/>
                <a:cs typeface="新宋体"/>
              </a:rPr>
              <a:t>}</a:t>
            </a:r>
            <a:r>
              <a:rPr sz="2400" b="1" dirty="0">
                <a:latin typeface="新宋体"/>
                <a:cs typeface="新宋体"/>
              </a:rPr>
              <a:t>在全貌上的变化。</a:t>
            </a:r>
            <a:endParaRPr sz="2400" dirty="0">
              <a:latin typeface="新宋体"/>
              <a:cs typeface="新宋体"/>
            </a:endParaRPr>
          </a:p>
          <a:p>
            <a:pPr marL="354330" marR="6350" indent="-341630">
              <a:lnSpc>
                <a:spcPct val="135000"/>
              </a:lnSpc>
              <a:buClr>
                <a:srgbClr val="FD1813"/>
              </a:buClr>
              <a:buSzPct val="118750"/>
              <a:buFont typeface="Wingdings"/>
              <a:buChar char=""/>
              <a:tabLst>
                <a:tab pos="355600" algn="l"/>
              </a:tabLst>
            </a:pPr>
            <a:r>
              <a:rPr sz="2400" b="1" dirty="0">
                <a:latin typeface="新宋体"/>
                <a:cs typeface="新宋体"/>
              </a:rPr>
              <a:t>密钥流{k</a:t>
            </a:r>
            <a:r>
              <a:rPr sz="2400" b="1" spc="7" baseline="-20833" dirty="0">
                <a:latin typeface="新宋体"/>
                <a:cs typeface="新宋体"/>
              </a:rPr>
              <a:t>i</a:t>
            </a:r>
            <a:r>
              <a:rPr sz="2400" b="1" dirty="0">
                <a:latin typeface="新宋体"/>
                <a:cs typeface="新宋体"/>
              </a:rPr>
              <a:t>}</a:t>
            </a:r>
            <a:r>
              <a:rPr sz="2400" b="1" dirty="0">
                <a:solidFill>
                  <a:srgbClr val="FD1813"/>
                </a:solidFill>
                <a:latin typeface="新宋体"/>
                <a:cs typeface="新宋体"/>
              </a:rPr>
              <a:t>不可预测</a:t>
            </a:r>
            <a:r>
              <a:rPr sz="2400" b="1" dirty="0">
                <a:latin typeface="新宋体"/>
                <a:cs typeface="新宋体"/>
              </a:rPr>
              <a:t>的。密文及相应的明文的部分信息，不能 </a:t>
            </a:r>
            <a:r>
              <a:rPr sz="2400" b="1" spc="-5" dirty="0">
                <a:latin typeface="新宋体"/>
                <a:cs typeface="新宋体"/>
              </a:rPr>
              <a:t>确定整个</a:t>
            </a:r>
            <a:r>
              <a:rPr sz="2400" b="1" spc="5" dirty="0">
                <a:latin typeface="新宋体"/>
                <a:cs typeface="新宋体"/>
              </a:rPr>
              <a:t>{k</a:t>
            </a:r>
            <a:r>
              <a:rPr sz="2400" b="1" spc="7" baseline="-20833" dirty="0">
                <a:latin typeface="新宋体"/>
                <a:cs typeface="新宋体"/>
              </a:rPr>
              <a:t>i</a:t>
            </a:r>
            <a:r>
              <a:rPr sz="2400" b="1" spc="5" dirty="0">
                <a:latin typeface="新宋体"/>
                <a:cs typeface="新宋体"/>
              </a:rPr>
              <a:t>}</a:t>
            </a:r>
            <a:r>
              <a:rPr sz="2400" b="1" dirty="0">
                <a:latin typeface="新宋体"/>
                <a:cs typeface="新宋体"/>
              </a:rPr>
              <a:t> </a:t>
            </a:r>
            <a:r>
              <a:rPr sz="2400" b="1" spc="-5" dirty="0">
                <a:latin typeface="新宋体"/>
                <a:cs typeface="新宋体"/>
              </a:rPr>
              <a:t>。</a:t>
            </a:r>
            <a:endParaRPr sz="2400" dirty="0">
              <a:latin typeface="新宋体"/>
              <a:cs typeface="新宋体"/>
            </a:endParaRPr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EAD94987-6C9E-497C-AF32-0C6E58C26C0B}"/>
              </a:ext>
            </a:extLst>
          </p:cNvPr>
          <p:cNvSpPr txBox="1">
            <a:spLocks/>
          </p:cNvSpPr>
          <p:nvPr/>
        </p:nvSpPr>
        <p:spPr>
          <a:xfrm>
            <a:off x="1282579" y="694436"/>
            <a:ext cx="6273921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3200" b="1" i="0">
                <a:solidFill>
                  <a:schemeClr val="tx1"/>
                </a:solidFill>
                <a:latin typeface="黑体"/>
                <a:ea typeface="+mj-ea"/>
                <a:cs typeface="黑体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zh-CN" altLang="en-US" kern="0" spc="-5" dirty="0">
                <a:latin typeface="黑体" panose="02010609060101010101" pitchFamily="49" charset="-122"/>
                <a:ea typeface="黑体" panose="02010609060101010101" pitchFamily="49" charset="-122"/>
              </a:rPr>
              <a:t>密钥序列产生器（</a:t>
            </a:r>
            <a:r>
              <a:rPr lang="en-US" altLang="zh-CN" kern="0" spc="-5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KG</a:t>
            </a:r>
            <a:r>
              <a:rPr lang="zh-CN" altLang="en-US" kern="0" spc="-5" dirty="0">
                <a:latin typeface="黑体" panose="02010609060101010101" pitchFamily="49" charset="-122"/>
                <a:ea typeface="黑体" panose="02010609060101010101" pitchFamily="49" charset="-122"/>
              </a:rPr>
              <a:t>）基本要求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D1813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>
          <a:blip xmlns:r="http://schemas.openxmlformats.org/officeDocument/2006/relationships" r:embed="rId1" cstate="print"/>
          <a:stretch>
            <a:fillRect/>
          </a:stretch>
        </a:blipFill>
      </a:spPr>
      <a:bodyPr wrap="square" lIns="0" tIns="0" rIns="0" bIns="0" rtlCol="0"/>
      <a:lstStyle>
        <a:defPPr algn="l">
          <a:defRPr/>
        </a:defPPr>
      </a:lstStyle>
    </a:spDef>
  </a:objectDefaults>
  <a:extraClrSchemeLst/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2085</TotalTime>
  <Words>3111</Words>
  <Application>Microsoft Office PowerPoint</Application>
  <PresentationFormat>自定义</PresentationFormat>
  <Paragraphs>630</Paragraphs>
  <Slides>49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49</vt:i4>
      </vt:variant>
    </vt:vector>
  </HeadingPairs>
  <TitlesOfParts>
    <vt:vector size="64" baseType="lpstr">
      <vt:lpstr>等线</vt:lpstr>
      <vt:lpstr>等线 Light</vt:lpstr>
      <vt:lpstr>黑体</vt:lpstr>
      <vt:lpstr>华文楷体</vt:lpstr>
      <vt:lpstr>楷体</vt:lpstr>
      <vt:lpstr>宋体</vt:lpstr>
      <vt:lpstr>新宋体</vt:lpstr>
      <vt:lpstr>Arial</vt:lpstr>
      <vt:lpstr>Calibri</vt:lpstr>
      <vt:lpstr>MT Extra</vt:lpstr>
      <vt:lpstr>Symbol</vt:lpstr>
      <vt:lpstr>Times New Roman</vt:lpstr>
      <vt:lpstr>Wingdings</vt:lpstr>
      <vt:lpstr>Office Theme</vt:lpstr>
      <vt:lpstr>自定义设计方案</vt:lpstr>
      <vt:lpstr>PowerPoint 演示文稿</vt:lpstr>
      <vt:lpstr>PowerPoint 演示文稿</vt:lpstr>
      <vt:lpstr>上讲主要内容</vt:lpstr>
      <vt:lpstr>本讲主要内容</vt:lpstr>
      <vt:lpstr>序列密码的简介</vt:lpstr>
      <vt:lpstr>序列密码的描述</vt:lpstr>
      <vt:lpstr>序列密码的原理</vt:lpstr>
      <vt:lpstr>PowerPoint 演示文稿</vt:lpstr>
      <vt:lpstr>PowerPoint 演示文稿</vt:lpstr>
      <vt:lpstr>PowerPoint 演示文稿</vt:lpstr>
      <vt:lpstr>线性反馈移位寄存器理论的简介</vt:lpstr>
      <vt:lpstr>PowerPoint 演示文稿</vt:lpstr>
      <vt:lpstr>PowerPoint 演示文稿</vt:lpstr>
      <vt:lpstr>线性反馈移位寄存器</vt:lpstr>
      <vt:lpstr>线性反馈移位寄存器（举例）</vt:lpstr>
      <vt:lpstr>m序列的简介</vt:lpstr>
      <vt:lpstr>m-序列特性</vt:lpstr>
      <vt:lpstr>PowerPoint 演示文稿</vt:lpstr>
      <vt:lpstr>m-序列生成的简介</vt:lpstr>
      <vt:lpstr>m序列的举例</vt:lpstr>
      <vt:lpstr>m序列密码的破译</vt:lpstr>
      <vt:lpstr>PowerPoint 演示文稿</vt:lpstr>
      <vt:lpstr>X  S1 S2  Sn </vt:lpstr>
      <vt:lpstr>m序列密码的破译举例</vt:lpstr>
      <vt:lpstr>m序列密码的破译举例(续一)</vt:lpstr>
      <vt:lpstr>PowerPoint 演示文稿</vt:lpstr>
      <vt:lpstr>非线性序列   -&gt; 填空选择</vt:lpstr>
      <vt:lpstr>PowerPoint 演示文稿</vt:lpstr>
      <vt:lpstr>J-K触发器</vt:lpstr>
      <vt:lpstr>Pless生成器</vt:lpstr>
      <vt:lpstr>PowerPoint 演示文稿</vt:lpstr>
      <vt:lpstr>RC4的简介</vt:lpstr>
      <vt:lpstr>RC4算法简介</vt:lpstr>
      <vt:lpstr>RC4算法的基本思想</vt:lpstr>
      <vt:lpstr>RC4算法</vt:lpstr>
      <vt:lpstr>PowerPoint 演示文稿</vt:lpstr>
      <vt:lpstr>PowerPoint 演示文稿</vt:lpstr>
      <vt:lpstr>密钥流的生成</vt:lpstr>
      <vt:lpstr>RC4算法说明</vt:lpstr>
      <vt:lpstr>举例说明</vt:lpstr>
      <vt:lpstr>密钥调度算法KSA(举例)</vt:lpstr>
      <vt:lpstr>密钥调度算法KSA(举例)续</vt:lpstr>
      <vt:lpstr>伪随机数生成算法PRGA（举例）</vt:lpstr>
      <vt:lpstr>A5算法</vt:lpstr>
      <vt:lpstr>A5算法的示意图</vt:lpstr>
      <vt:lpstr>GSM中使用A5流加密法</vt:lpstr>
      <vt:lpstr>序列密码的优点（相对分组密码）</vt:lpstr>
      <vt:lpstr>序列密码小结</vt:lpstr>
      <vt:lpstr>本讲主要内容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&lt;4D6963726F736F667420506F776572506F696E74202D20352E2032303136B4BA2DCFD6B4FAC3DCC2EBD1A72DD0F2C1D0C3DCC2EB2E707074205BBCE6C8DDC4A3CABD5D&gt;</dc:title>
  <dc:creator>mark</dc:creator>
  <cp:lastModifiedBy>亦辰</cp:lastModifiedBy>
  <cp:revision>56</cp:revision>
  <dcterms:created xsi:type="dcterms:W3CDTF">2019-10-24T02:16:08Z</dcterms:created>
  <dcterms:modified xsi:type="dcterms:W3CDTF">2024-11-11T09:52:29Z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2016-04-11T00:00:00Z</vt:filetime>
  </property>
  <property fmtid="{D5CDD505-2E9C-101B-9397-08002B2CF9AE}" pid="3" name="Creator">
    <vt:lpwstr>PScript5.dll Version 5.2.2</vt:lpwstr>
  </property>
  <property fmtid="{D5CDD505-2E9C-101B-9397-08002B2CF9AE}" pid="4" name="LastSaved">
    <vt:filetime>2019-10-24T00:00:00Z</vt:filetime>
  </property>
</Properties>
</file>