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  <p:sldMasterId id="2147483669" r:id="rId3"/>
    <p:sldMasterId id="2147483681" r:id="rId4"/>
  </p:sldMasterIdLst>
  <p:notesMasterIdLst>
    <p:notesMasterId r:id="rId58"/>
  </p:notesMasterIdLst>
  <p:sldIdLst>
    <p:sldId id="312" r:id="rId5"/>
    <p:sldId id="311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</p:sldIdLst>
  <p:sldSz cx="10693400" cy="7562850"/>
  <p:notesSz cx="10693400" cy="7562850"/>
  <p:custDataLst>
    <p:tags r:id="rId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亦辰" initials="亦辰" lastIdx="2" clrIdx="0">
    <p:extLst>
      <p:ext uri="{19B8F6BF-5375-455C-9EA6-DF929625EA0E}">
        <p15:presenceInfo xmlns:p15="http://schemas.microsoft.com/office/powerpoint/2012/main" userId="亦辰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132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gs" Target="tags/tag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1T17:45:05.027" idx="1">
    <p:pos x="6052" y="1128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1T17:46:23.354" idx="2">
    <p:pos x="3434" y="498"/>
    <p:text>偏远的出一些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DFBFC-5323-4F83-A8A2-EA5E67F63FF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441A3-B5CF-4AEC-8F3A-617DE81884D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441A3-B5CF-4AEC-8F3A-617DE81884DD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3827" y="809625"/>
            <a:ext cx="908939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DFCEE-AA94-4D6E-A16F-6563F5D0F685}" type="datetime1">
              <a:rPr lang="en-US" altLang="zh-CN" smtClean="0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A7AA-2BCA-4A4F-A769-139817FB816F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0EEC-4BBF-4BE1-BFF9-8BA51DDF3D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0" y="1885950"/>
            <a:ext cx="9221788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250" y="5060950"/>
            <a:ext cx="9221788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A7AA-2BCA-4A4F-A769-139817FB816F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0EEC-4BBF-4BE1-BFF9-8BA51DDF3D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5487" cy="4799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22900" y="2012950"/>
            <a:ext cx="4535488" cy="4799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A7AA-2BCA-4A4F-A769-139817FB816F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0EEC-4BBF-4BE1-BFF9-8BA51DDF3D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3375" cy="1460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600" y="1854200"/>
            <a:ext cx="45243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6600" y="2762250"/>
            <a:ext cx="4524375" cy="406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13375" y="1854200"/>
            <a:ext cx="454660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13375" y="2762250"/>
            <a:ext cx="4546600" cy="406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A7AA-2BCA-4A4F-A769-139817FB816F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0EEC-4BBF-4BE1-BFF9-8BA51DDF3D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A7AA-2BCA-4A4F-A769-139817FB816F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0EEC-4BBF-4BE1-BFF9-8BA51DDF3D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A7AA-2BCA-4A4F-A769-139817FB816F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0EEC-4BBF-4BE1-BFF9-8BA51DDF3D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A7AA-2BCA-4A4F-A769-139817FB816F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0EEC-4BBF-4BE1-BFF9-8BA51DDF3D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A7AA-2BCA-4A4F-A769-139817FB816F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0EEC-4BBF-4BE1-BFF9-8BA51DDF3D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A7AA-2BCA-4A4F-A769-139817FB816F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0EEC-4BBF-4BE1-BFF9-8BA51DDF3D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53338" y="403225"/>
            <a:ext cx="2305050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5925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A7AA-2BCA-4A4F-A769-139817FB816F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0EEC-4BBF-4BE1-BFF9-8BA51DDF3D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920677"/>
            <a:ext cx="3742169" cy="369332"/>
          </a:xfrm>
        </p:spPr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新宋体" panose="02010609030101010101" charset="-122"/>
                <a:cs typeface="新宋体" panose="02010609030101010101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97753-A002-4C8D-A19A-A5FE5EA8BC2D}" type="datetime1">
              <a:rPr lang="en-US" altLang="zh-CN" smtClean="0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675" y="1238250"/>
            <a:ext cx="80200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675" y="3971925"/>
            <a:ext cx="80200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417C-6BD1-4883-8C0A-1F5F4020F663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E03D-9A6D-44F0-A363-DBBF10C643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D22C2-BF42-403A-8D04-030488448043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E03D-9A6D-44F0-A363-DBBF10C643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0250" y="1885950"/>
            <a:ext cx="9221788" cy="31448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250" y="5060950"/>
            <a:ext cx="9221788" cy="16541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05DA9-4749-4816-ADBE-11B11878AA69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E03D-9A6D-44F0-A363-DBBF10C643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5013" y="2012950"/>
            <a:ext cx="4535487" cy="4799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22900" y="2012950"/>
            <a:ext cx="4535488" cy="47990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30F0-393D-4711-B28C-8D8EFDF33735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E03D-9A6D-44F0-A363-DBBF10C643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403225"/>
            <a:ext cx="9223375" cy="1460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6600" y="1854200"/>
            <a:ext cx="452437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6600" y="2762250"/>
            <a:ext cx="4524375" cy="406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13375" y="1854200"/>
            <a:ext cx="4546600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13375" y="2762250"/>
            <a:ext cx="4546600" cy="406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07012-6139-44F4-B5B5-859A8E45D4BF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E03D-9A6D-44F0-A363-DBBF10C643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F2A92-B453-4DFD-A19F-BEB0334FB7F6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E03D-9A6D-44F0-A363-DBBF10C643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AE8FA-7B9B-4CE5-8BF6-F779ABE6B7EA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E03D-9A6D-44F0-A363-DBBF10C643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410BE-73D3-43A7-BFDE-867FCFC40649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E03D-9A6D-44F0-A363-DBBF10C643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6600" y="504825"/>
            <a:ext cx="3449638" cy="17637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46600" y="1089025"/>
            <a:ext cx="5413375" cy="53736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6600" y="2268538"/>
            <a:ext cx="3449638" cy="42037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6388A-7B5A-4329-A78C-ACAB118E725D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E03D-9A6D-44F0-A363-DBBF10C643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8C340-9384-404F-B1B4-8A0D580FA382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E03D-9A6D-44F0-A363-DBBF10C643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90B1114-C840-46DC-8669-FE3DD6D8C925}" type="datetime1">
              <a:rPr lang="en-US" altLang="zh-CN" smtClean="0"/>
              <a:t>11/11/2024</a:t>
            </a:fld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53338" y="403225"/>
            <a:ext cx="2305050" cy="64087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5013" y="403225"/>
            <a:ext cx="6765925" cy="64087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4B029-C858-4778-B64A-DDCD7F27C172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E03D-9A6D-44F0-A363-DBBF10C643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717"/>
            <a:ext cx="9089390" cy="2632992"/>
          </a:xfrm>
        </p:spPr>
        <p:txBody>
          <a:bodyPr anchor="b"/>
          <a:lstStyle>
            <a:lvl1pPr algn="ctr">
              <a:defRPr sz="66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645"/>
            </a:lvl1pPr>
            <a:lvl2pPr marL="504190" indent="0" algn="ctr">
              <a:buNone/>
              <a:defRPr sz="2205"/>
            </a:lvl2pPr>
            <a:lvl3pPr marL="1008380" indent="0" algn="ctr">
              <a:buNone/>
              <a:defRPr sz="1985"/>
            </a:lvl3pPr>
            <a:lvl4pPr marL="1512570" indent="0" algn="ctr">
              <a:buNone/>
              <a:defRPr sz="1765"/>
            </a:lvl4pPr>
            <a:lvl5pPr marL="2016760" indent="0" algn="ctr">
              <a:buNone/>
              <a:defRPr sz="1765"/>
            </a:lvl5pPr>
            <a:lvl6pPr marL="2520950" indent="0" algn="ctr">
              <a:buNone/>
              <a:defRPr sz="1765"/>
            </a:lvl6pPr>
            <a:lvl7pPr marL="3025140" indent="0" algn="ctr">
              <a:buNone/>
              <a:defRPr sz="1765"/>
            </a:lvl7pPr>
            <a:lvl8pPr marL="3529330" indent="0" algn="ctr">
              <a:buNone/>
              <a:defRPr sz="1765"/>
            </a:lvl8pPr>
            <a:lvl9pPr marL="4033520" indent="0" algn="ctr">
              <a:buNone/>
              <a:defRPr sz="176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6A870-4A82-4816-8E9D-83925114E3EF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F2BF8-C674-4C38-90C9-A50AE1B4431E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463"/>
            <a:ext cx="9223058" cy="3145935"/>
          </a:xfrm>
        </p:spPr>
        <p:txBody>
          <a:bodyPr anchor="b"/>
          <a:lstStyle>
            <a:lvl1pPr>
              <a:defRPr sz="661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1159"/>
            <a:ext cx="9223058" cy="1654373"/>
          </a:xfrm>
        </p:spPr>
        <p:txBody>
          <a:bodyPr/>
          <a:lstStyle>
            <a:lvl1pPr marL="0" indent="0">
              <a:buNone/>
              <a:defRPr sz="2645">
                <a:solidFill>
                  <a:schemeClr val="tx1"/>
                </a:solidFill>
              </a:defRPr>
            </a:lvl1pPr>
            <a:lvl2pPr marL="50419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38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3pPr>
            <a:lvl4pPr marL="151257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4pPr>
            <a:lvl5pPr marL="201676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5pPr>
            <a:lvl6pPr marL="252095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6pPr>
            <a:lvl7pPr marL="302514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7pPr>
            <a:lvl8pPr marL="352933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8pPr>
            <a:lvl9pPr marL="4033520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9762-41C2-48BF-A136-EE580B3F9C51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3259"/>
            <a:ext cx="4544695" cy="4798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3259"/>
            <a:ext cx="4544695" cy="47985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DE831-8CED-400B-9BC2-7DB6D7DCB36E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654"/>
            <a:ext cx="9223058" cy="14618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949"/>
            <a:ext cx="4523809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8380" indent="0">
              <a:buNone/>
              <a:defRPr sz="1985" b="1"/>
            </a:lvl3pPr>
            <a:lvl4pPr marL="1512570" indent="0">
              <a:buNone/>
              <a:defRPr sz="1765" b="1"/>
            </a:lvl4pPr>
            <a:lvl5pPr marL="2016760" indent="0">
              <a:buNone/>
              <a:defRPr sz="1765" b="1"/>
            </a:lvl5pPr>
            <a:lvl6pPr marL="2520950" indent="0">
              <a:buNone/>
              <a:defRPr sz="1765" b="1"/>
            </a:lvl6pPr>
            <a:lvl7pPr marL="3025140" indent="0">
              <a:buNone/>
              <a:defRPr sz="1765" b="1"/>
            </a:lvl7pPr>
            <a:lvl8pPr marL="3529330" indent="0">
              <a:buNone/>
              <a:defRPr sz="1765" b="1"/>
            </a:lvl8pPr>
            <a:lvl9pPr marL="4033520" indent="0">
              <a:buNone/>
              <a:defRPr sz="176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2541"/>
            <a:ext cx="4523809" cy="40632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2645" b="1"/>
            </a:lvl1pPr>
            <a:lvl2pPr marL="504190" indent="0">
              <a:buNone/>
              <a:defRPr sz="2205" b="1"/>
            </a:lvl2pPr>
            <a:lvl3pPr marL="1008380" indent="0">
              <a:buNone/>
              <a:defRPr sz="1985" b="1"/>
            </a:lvl3pPr>
            <a:lvl4pPr marL="1512570" indent="0">
              <a:buNone/>
              <a:defRPr sz="1765" b="1"/>
            </a:lvl4pPr>
            <a:lvl5pPr marL="2016760" indent="0">
              <a:buNone/>
              <a:defRPr sz="1765" b="1"/>
            </a:lvl5pPr>
            <a:lvl6pPr marL="2520950" indent="0">
              <a:buNone/>
              <a:defRPr sz="1765" b="1"/>
            </a:lvl6pPr>
            <a:lvl7pPr marL="3025140" indent="0">
              <a:buNone/>
              <a:defRPr sz="1765" b="1"/>
            </a:lvl7pPr>
            <a:lvl8pPr marL="3529330" indent="0">
              <a:buNone/>
              <a:defRPr sz="1765" b="1"/>
            </a:lvl8pPr>
            <a:lvl9pPr marL="4033520" indent="0">
              <a:buNone/>
              <a:defRPr sz="176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9347-4D8B-45B7-AA72-349EC3B6BE8D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47699-068F-4549-9117-2EAD013BAF46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CEDE-C236-48F9-871F-AF8E8BAB1282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912"/>
            <a:ext cx="5413534" cy="5374525"/>
          </a:xfrm>
        </p:spPr>
        <p:txBody>
          <a:bodyPr/>
          <a:lstStyle>
            <a:lvl1pPr>
              <a:defRPr sz="3530"/>
            </a:lvl1pPr>
            <a:lvl2pPr>
              <a:defRPr sz="3090"/>
            </a:lvl2pPr>
            <a:lvl3pPr>
              <a:defRPr sz="2645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8380" indent="0">
              <a:buNone/>
              <a:defRPr sz="1325"/>
            </a:lvl3pPr>
            <a:lvl4pPr marL="1512570" indent="0">
              <a:buNone/>
              <a:defRPr sz="1105"/>
            </a:lvl4pPr>
            <a:lvl5pPr marL="2016760" indent="0">
              <a:buNone/>
              <a:defRPr sz="1105"/>
            </a:lvl5pPr>
            <a:lvl6pPr marL="2520950" indent="0">
              <a:buNone/>
              <a:defRPr sz="1105"/>
            </a:lvl6pPr>
            <a:lvl7pPr marL="3025140" indent="0">
              <a:buNone/>
              <a:defRPr sz="1105"/>
            </a:lvl7pPr>
            <a:lvl8pPr marL="3529330" indent="0">
              <a:buNone/>
              <a:defRPr sz="1105"/>
            </a:lvl8pPr>
            <a:lvl9pPr marL="4033520" indent="0">
              <a:buNone/>
              <a:defRPr sz="11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D9AD7-E5A3-46E0-948C-A718A59E848F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353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912"/>
            <a:ext cx="5413534" cy="5374525"/>
          </a:xfrm>
        </p:spPr>
        <p:txBody>
          <a:bodyPr anchor="t"/>
          <a:lstStyle>
            <a:lvl1pPr marL="0" indent="0">
              <a:buNone/>
              <a:defRPr sz="3530"/>
            </a:lvl1pPr>
            <a:lvl2pPr marL="504190" indent="0">
              <a:buNone/>
              <a:defRPr sz="3090"/>
            </a:lvl2pPr>
            <a:lvl3pPr marL="1008380" indent="0">
              <a:buNone/>
              <a:defRPr sz="2645"/>
            </a:lvl3pPr>
            <a:lvl4pPr marL="1512570" indent="0">
              <a:buNone/>
              <a:defRPr sz="2205"/>
            </a:lvl4pPr>
            <a:lvl5pPr marL="2016760" indent="0">
              <a:buNone/>
              <a:defRPr sz="2205"/>
            </a:lvl5pPr>
            <a:lvl6pPr marL="2520950" indent="0">
              <a:buNone/>
              <a:defRPr sz="2205"/>
            </a:lvl6pPr>
            <a:lvl7pPr marL="3025140" indent="0">
              <a:buNone/>
              <a:defRPr sz="2205"/>
            </a:lvl7pPr>
            <a:lvl8pPr marL="3529330" indent="0">
              <a:buNone/>
              <a:defRPr sz="2205"/>
            </a:lvl8pPr>
            <a:lvl9pPr marL="4033520" indent="0">
              <a:buNone/>
              <a:defRPr sz="22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765"/>
            </a:lvl1pPr>
            <a:lvl2pPr marL="504190" indent="0">
              <a:buNone/>
              <a:defRPr sz="1545"/>
            </a:lvl2pPr>
            <a:lvl3pPr marL="1008380" indent="0">
              <a:buNone/>
              <a:defRPr sz="1325"/>
            </a:lvl3pPr>
            <a:lvl4pPr marL="1512570" indent="0">
              <a:buNone/>
              <a:defRPr sz="1105"/>
            </a:lvl4pPr>
            <a:lvl5pPr marL="2016760" indent="0">
              <a:buNone/>
              <a:defRPr sz="1105"/>
            </a:lvl5pPr>
            <a:lvl6pPr marL="2520950" indent="0">
              <a:buNone/>
              <a:defRPr sz="1105"/>
            </a:lvl6pPr>
            <a:lvl7pPr marL="3025140" indent="0">
              <a:buNone/>
              <a:defRPr sz="1105"/>
            </a:lvl7pPr>
            <a:lvl8pPr marL="3529330" indent="0">
              <a:buNone/>
              <a:defRPr sz="1105"/>
            </a:lvl8pPr>
            <a:lvl9pPr marL="4033520" indent="0">
              <a:buNone/>
              <a:defRPr sz="11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9C48-DA9A-4720-8363-71F14B961121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C4BBF-B026-457D-A803-41BB1939A0C9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652"/>
            <a:ext cx="6783626" cy="640916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7031-02CB-4D78-9511-6271F424B7D4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880830"/>
            <a:ext cx="3742169" cy="492443"/>
          </a:xfrm>
        </p:spPr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30007-6214-462D-93BD-90F51F57B686}" type="datetime1">
              <a:rPr lang="en-US" altLang="zh-CN" smtClean="0"/>
              <a:t>11/11/2024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885825"/>
            <a:ext cx="3742169" cy="492443"/>
          </a:xfrm>
        </p:spPr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A85E-E5D7-4374-8E4A-27B97104A22F}" type="datetime1">
              <a:rPr lang="en-US" altLang="zh-CN" smtClean="0"/>
              <a:t>11/11/2024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4C2E83-AF7D-4F5B-82CD-48858F410DB7}" type="datetime1">
              <a:rPr lang="en-US" altLang="zh-CN" smtClean="0"/>
              <a:t>11/11/2024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35013" y="7010400"/>
            <a:ext cx="2406650" cy="401638"/>
          </a:xfrm>
          <a:prstGeom prst="rect">
            <a:avLst/>
          </a:prstGeom>
        </p:spPr>
        <p:txBody>
          <a:bodyPr/>
          <a:lstStyle/>
          <a:p>
            <a:fld id="{64B175D4-04DE-46DA-90DE-A1787D259C59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541713" y="7010400"/>
            <a:ext cx="3609975" cy="401638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551738" y="7010400"/>
            <a:ext cx="2406650" cy="401638"/>
          </a:xfrm>
          <a:prstGeom prst="rect">
            <a:avLst/>
          </a:prstGeom>
        </p:spPr>
        <p:txBody>
          <a:bodyPr/>
          <a:lstStyle/>
          <a:p>
            <a:fld id="{D1BC28BB-81A5-40E1-BF6E-A81863D272F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36675" y="1238250"/>
            <a:ext cx="8020050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36675" y="3971925"/>
            <a:ext cx="8020050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2A7AA-2BCA-4A4F-A769-139817FB816F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C0EEC-4BBF-4BE1-BFF9-8BA51DDF3D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6197" y="549366"/>
            <a:ext cx="3742169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00" b="0" i="0">
                <a:solidFill>
                  <a:schemeClr val="hlink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93525" y="2669539"/>
            <a:ext cx="7484745" cy="2799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新宋体" panose="02010609030101010101" charset="-122"/>
                <a:cs typeface="新宋体" panose="02010609030101010101" charset="-122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B1114-C840-46DC-8669-FE3DD6D8C925}" type="datetime1">
              <a:rPr lang="en-US" altLang="zh-CN" smtClean="0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" y="762000"/>
            <a:ext cx="5711489" cy="657225"/>
            <a:chOff x="-1" y="733425"/>
            <a:chExt cx="5711489" cy="657225"/>
          </a:xfrm>
        </p:grpSpPr>
        <p:sp>
          <p:nvSpPr>
            <p:cNvPr id="8" name="任意多边形: 形状 7"/>
            <p:cNvSpPr/>
            <p:nvPr userDrawn="1"/>
          </p:nvSpPr>
          <p:spPr>
            <a:xfrm>
              <a:off x="-1" y="733425"/>
              <a:ext cx="5346701" cy="657225"/>
            </a:xfrm>
            <a:custGeom>
              <a:avLst/>
              <a:gdLst>
                <a:gd name="connsiteX0" fmla="*/ 0 w 5346701"/>
                <a:gd name="connsiteY0" fmla="*/ 0 h 657225"/>
                <a:gd name="connsiteX1" fmla="*/ 1 w 5346701"/>
                <a:gd name="connsiteY1" fmla="*/ 0 h 657225"/>
                <a:gd name="connsiteX2" fmla="*/ 1 w 5346701"/>
                <a:gd name="connsiteY2" fmla="*/ 657225 h 657225"/>
                <a:gd name="connsiteX3" fmla="*/ 364789 w 5346701"/>
                <a:gd name="connsiteY3" fmla="*/ 328613 h 657225"/>
                <a:gd name="connsiteX4" fmla="*/ 1 w 5346701"/>
                <a:gd name="connsiteY4" fmla="*/ 0 h 657225"/>
                <a:gd name="connsiteX5" fmla="*/ 5346701 w 5346701"/>
                <a:gd name="connsiteY5" fmla="*/ 0 h 657225"/>
                <a:gd name="connsiteX6" fmla="*/ 5346701 w 5346701"/>
                <a:gd name="connsiteY6" fmla="*/ 657225 h 657225"/>
                <a:gd name="connsiteX7" fmla="*/ 0 w 5346701"/>
                <a:gd name="connsiteY7" fmla="*/ 65722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46701" h="657225">
                  <a:moveTo>
                    <a:pt x="0" y="0"/>
                  </a:moveTo>
                  <a:lnTo>
                    <a:pt x="1" y="0"/>
                  </a:lnTo>
                  <a:lnTo>
                    <a:pt x="1" y="657225"/>
                  </a:lnTo>
                  <a:lnTo>
                    <a:pt x="364789" y="328613"/>
                  </a:lnTo>
                  <a:lnTo>
                    <a:pt x="1" y="0"/>
                  </a:lnTo>
                  <a:lnTo>
                    <a:pt x="5346701" y="0"/>
                  </a:lnTo>
                  <a:lnTo>
                    <a:pt x="5346701" y="657225"/>
                  </a:lnTo>
                  <a:lnTo>
                    <a:pt x="0" y="657225"/>
                  </a:lnTo>
                  <a:close/>
                </a:path>
              </a:pathLst>
            </a:custGeom>
            <a:solidFill>
              <a:srgbClr val="00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" name="等腰三角形 8"/>
            <p:cNvSpPr/>
            <p:nvPr userDrawn="1"/>
          </p:nvSpPr>
          <p:spPr>
            <a:xfrm rot="5400000">
              <a:off x="5200481" y="879644"/>
              <a:ext cx="657225" cy="364788"/>
            </a:xfrm>
            <a:prstGeom prst="triangle">
              <a:avLst/>
            </a:prstGeom>
            <a:solidFill>
              <a:srgbClr val="004F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图片 9" descr="图片包含 游戏机&#10;&#10;描述已自动生成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989" y="183195"/>
            <a:ext cx="3344000" cy="888107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-1" y="6905625"/>
            <a:ext cx="10693400" cy="657225"/>
          </a:xfrm>
          <a:prstGeom prst="rect">
            <a:avLst/>
          </a:prstGeom>
          <a:solidFill>
            <a:srgbClr val="004F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5880100" y="6981825"/>
            <a:ext cx="4106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计算机科学与技术学院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>
        <a:defRPr sz="3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33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5013" y="2012950"/>
            <a:ext cx="9223375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5013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2A7AA-2BCA-4A4F-A769-139817FB816F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41713" y="7010400"/>
            <a:ext cx="36099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51738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C0EEC-4BBF-4BE1-BFF9-8BA51DDF3D4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5013" y="403225"/>
            <a:ext cx="922337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5013" y="2012950"/>
            <a:ext cx="9223375" cy="4799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5013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96712-84CD-4AE7-ACBC-9B54C8D944D7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41713" y="7010400"/>
            <a:ext cx="36099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51738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CE03D-9A6D-44F0-A363-DBBF10C643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654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3259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EDC0F-69E0-41CB-8074-2658D9679FBA}" type="datetime1">
              <a:rPr lang="en-US" altLang="zh-CN" smtClean="0"/>
              <a:t>11/11/2024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9643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9643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D267D-B91C-4D19-859D-C752B5187C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 ftr="0" dt="0"/>
  <p:txStyles>
    <p:titleStyle>
      <a:lvl1pPr algn="l" defTabSz="1008380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95" indent="-252095" algn="l" defTabSz="1008380" rtl="0" eaLnBrk="1" latinLnBrk="0" hangingPunct="1">
        <a:lnSpc>
          <a:spcPct val="90000"/>
        </a:lnSpc>
        <a:spcBef>
          <a:spcPts val="1105"/>
        </a:spcBef>
        <a:buFont typeface="Arial" panose="020B0604020202020204" pitchFamily="34" charset="0"/>
        <a:buChar char="•"/>
        <a:defRPr sz="3090" kern="1200">
          <a:solidFill>
            <a:schemeClr val="tx1"/>
          </a:solidFill>
          <a:latin typeface="+mn-lt"/>
          <a:ea typeface="+mn-ea"/>
          <a:cs typeface="+mn-cs"/>
        </a:defRPr>
      </a:lvl1pPr>
      <a:lvl2pPr marL="75628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2pPr>
      <a:lvl3pPr marL="126047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66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85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304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723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142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5615" indent="-252095" algn="l" defTabSz="100838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19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38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57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76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95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14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33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520" algn="l" defTabSz="100838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jpeg"/><Relationship Id="rId7" Type="http://schemas.openxmlformats.org/officeDocument/2006/relationships/image" Target="../media/image61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jpeg"/><Relationship Id="rId5" Type="http://schemas.openxmlformats.org/officeDocument/2006/relationships/image" Target="../media/image59.jpeg"/><Relationship Id="rId4" Type="http://schemas.openxmlformats.org/officeDocument/2006/relationships/image" Target="../media/image58.jpeg"/><Relationship Id="rId9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7" Type="http://schemas.openxmlformats.org/officeDocument/2006/relationships/image" Target="../media/image81.pn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3.jpeg"/><Relationship Id="rId7" Type="http://schemas.openxmlformats.org/officeDocument/2006/relationships/image" Target="../media/image8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jpeg"/><Relationship Id="rId4" Type="http://schemas.openxmlformats.org/officeDocument/2006/relationships/image" Target="../media/image67.jpe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jpeg"/><Relationship Id="rId3" Type="http://schemas.openxmlformats.org/officeDocument/2006/relationships/image" Target="../media/image89.jpeg"/><Relationship Id="rId7" Type="http://schemas.openxmlformats.org/officeDocument/2006/relationships/image" Target="../media/image93.png"/><Relationship Id="rId2" Type="http://schemas.openxmlformats.org/officeDocument/2006/relationships/image" Target="../media/image8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jpeg"/><Relationship Id="rId11" Type="http://schemas.openxmlformats.org/officeDocument/2006/relationships/image" Target="../media/image97.png"/><Relationship Id="rId5" Type="http://schemas.openxmlformats.org/officeDocument/2006/relationships/image" Target="../media/image91.jpeg"/><Relationship Id="rId10" Type="http://schemas.openxmlformats.org/officeDocument/2006/relationships/image" Target="../media/image96.png"/><Relationship Id="rId4" Type="http://schemas.openxmlformats.org/officeDocument/2006/relationships/image" Target="../media/image90.jpeg"/><Relationship Id="rId9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9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hyperlink" Target="http://grouper.ieee.org/groups/1363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10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102.jpeg"/><Relationship Id="rId4" Type="http://schemas.openxmlformats.org/officeDocument/2006/relationships/image" Target="../media/image9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jpeg"/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jpeg"/><Relationship Id="rId5" Type="http://schemas.openxmlformats.org/officeDocument/2006/relationships/image" Target="../media/image106.jpeg"/><Relationship Id="rId4" Type="http://schemas.openxmlformats.org/officeDocument/2006/relationships/image" Target="../media/image10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7" Type="http://schemas.openxmlformats.org/officeDocument/2006/relationships/comments" Target="../comments/comment2.xml"/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jpeg"/><Relationship Id="rId5" Type="http://schemas.openxmlformats.org/officeDocument/2006/relationships/image" Target="../media/image111.jpeg"/><Relationship Id="rId4" Type="http://schemas.openxmlformats.org/officeDocument/2006/relationships/image" Target="../media/image110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jpeg"/><Relationship Id="rId7" Type="http://schemas.openxmlformats.org/officeDocument/2006/relationships/image" Target="../media/image118.png"/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jpeg"/><Relationship Id="rId2" Type="http://schemas.openxmlformats.org/officeDocument/2006/relationships/image" Target="../media/image1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jpeg"/><Relationship Id="rId2" Type="http://schemas.openxmlformats.org/officeDocument/2006/relationships/image" Target="../media/image1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eg"/><Relationship Id="rId2" Type="http://schemas.openxmlformats.org/officeDocument/2006/relationships/image" Target="../media/image12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src.nist.gov/groups/ST/toolkit/digital_signatures.html" TargetMode="External"/><Relationship Id="rId5" Type="http://schemas.openxmlformats.org/officeDocument/2006/relationships/image" Target="../media/image128.jpeg"/><Relationship Id="rId4" Type="http://schemas.openxmlformats.org/officeDocument/2006/relationships/image" Target="../media/image127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eg"/><Relationship Id="rId2" Type="http://schemas.openxmlformats.org/officeDocument/2006/relationships/image" Target="../media/image1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7" y="6183299"/>
            <a:ext cx="4963547" cy="1318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4800" y="0"/>
            <a:ext cx="10083800" cy="608471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041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985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2331" y="1718660"/>
            <a:ext cx="5668731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41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94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现代密码学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62511" y="4095090"/>
            <a:ext cx="4568373" cy="93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5041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8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计算机科学与技术学院</a:t>
            </a:r>
            <a:endParaRPr kumimoji="0" lang="en-US" altLang="zh-CN" sz="198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5041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8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刘泽超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D267D-B91C-4D19-859D-C752B5187C7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815973"/>
            <a:ext cx="4290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第九章</a:t>
            </a:r>
            <a:r>
              <a:rPr sz="3200" spc="-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密码学数学基础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0625" y="2044700"/>
            <a:ext cx="5032375" cy="269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第一部</a:t>
            </a:r>
            <a:r>
              <a:rPr sz="24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400" b="1" spc="-58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数论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整数的整除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1080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9.1.1</a:t>
            </a:r>
            <a:r>
              <a:rPr sz="2200" spc="-3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整除的概念、欧几里德除法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9.1.2</a:t>
            </a:r>
            <a:r>
              <a:rPr sz="22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最大公约数、最小公倍数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9.1.3</a:t>
            </a:r>
            <a:r>
              <a:rPr sz="2200" spc="-2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广义欧几里得算法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9.1.4</a:t>
            </a:r>
            <a:r>
              <a:rPr sz="2200" spc="-7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算数基本定理、素数基本定理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87" y="796543"/>
            <a:ext cx="54121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9.1.2</a:t>
            </a:r>
            <a:r>
              <a:rPr sz="3200" spc="-40" dirty="0"/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最大公因数、最小公倍数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002535"/>
            <a:ext cx="134112" cy="14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4043934"/>
            <a:ext cx="134112" cy="145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5415534"/>
            <a:ext cx="134112" cy="1455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5872734"/>
            <a:ext cx="134112" cy="14554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04363" y="1782257"/>
            <a:ext cx="7617459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marR="5080">
              <a:lnSpc>
                <a:spcPct val="13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Def.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9.1.5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（公因数，最大公因数，互素）设</a:t>
            </a:r>
            <a:r>
              <a:rPr sz="2000" spc="-5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...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i="1" spc="7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50" i="1" spc="15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个（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&gt;= 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）整数，若整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2000" spc="-53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是它们中每一个数的因数，那么</a:t>
            </a:r>
            <a:r>
              <a:rPr sz="2000" spc="-5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d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称为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公因数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。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如果整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i="1" spc="7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50" i="1" spc="254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不全为零，那么整数</a:t>
            </a:r>
            <a:r>
              <a:rPr sz="2000" spc="-5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i="1" spc="7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的所有公因数中最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大的一个称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最大公因数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，记为</a:t>
            </a:r>
            <a:r>
              <a:rPr sz="2000" b="1" spc="-10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b="1" spc="-515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b="1" baseline="-21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...</a:t>
            </a:r>
            <a:r>
              <a:rPr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b="1" i="1" spc="7" baseline="-21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50" b="1" i="1" spc="254" baseline="-21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。特别地，当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</a:t>
            </a:r>
          </a:p>
          <a:p>
            <a:pPr marL="1016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...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i="1" spc="7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50" i="1" spc="247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时，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称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...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i="1" spc="7" baseline="-21000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互素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或互质。</a:t>
            </a:r>
          </a:p>
          <a:p>
            <a:pPr marL="1016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9.1.7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20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i="1" spc="7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个不全为零整数，则</a:t>
            </a:r>
            <a:endParaRPr sz="20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...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i="1" spc="7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50" i="1" spc="247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|,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|a</a:t>
            </a:r>
            <a:r>
              <a:rPr sz="1950" i="1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0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的公因数相同；</a:t>
            </a: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）（</a:t>
            </a:r>
            <a:r>
              <a:rPr sz="2000" spc="-5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...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i="1" spc="7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50" i="1" spc="254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50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|,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...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|a</a:t>
            </a:r>
            <a:r>
              <a:rPr sz="1950" i="1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0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）。</a:t>
            </a:r>
          </a:p>
          <a:p>
            <a:pPr marL="1016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9.1.8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20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是任一正整数，则（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0,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1016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000" b="1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9.1.9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20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b, c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是三个不全为零的整数，如果</a:t>
            </a:r>
            <a:r>
              <a:rPr sz="2000" spc="-5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bq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，其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q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01600">
              <a:lnSpc>
                <a:spcPct val="100000"/>
              </a:lnSpc>
              <a:spcBef>
                <a:spcPts val="720"/>
              </a:spcBef>
            </a:pP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是整数，</a:t>
            </a:r>
            <a:r>
              <a:rPr sz="2000" spc="480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lang="en-US" sz="20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endParaRPr sz="20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815973"/>
            <a:ext cx="4290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第九章</a:t>
            </a:r>
            <a:r>
              <a:rPr sz="3200" spc="-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密码学数学基础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0625" y="2044700"/>
            <a:ext cx="5032375" cy="269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第一部</a:t>
            </a:r>
            <a:r>
              <a:rPr sz="24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400" b="1" spc="-58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数论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整数的整除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1080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9.1.1</a:t>
            </a:r>
            <a:r>
              <a:rPr sz="2200" spc="-3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整除的概念、欧几里德除法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9.1.2</a:t>
            </a:r>
            <a:r>
              <a:rPr sz="2200" spc="-25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最大公约数、最小公倍数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9.1.3</a:t>
            </a:r>
            <a:r>
              <a:rPr sz="22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广义欧几里得算法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9.1.4</a:t>
            </a:r>
            <a:r>
              <a:rPr sz="2200" spc="-7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算数基本定理、素数基本定理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808126"/>
            <a:ext cx="41929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9.1.3</a:t>
            </a:r>
            <a:r>
              <a:rPr sz="3200" spc="-50" dirty="0"/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广义欧几里得除法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1978151"/>
            <a:ext cx="108965" cy="12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0625" y="1738075"/>
            <a:ext cx="4765040" cy="119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15" marR="5080" indent="19050">
              <a:lnSpc>
                <a:spcPct val="150000"/>
              </a:lnSpc>
              <a:spcBef>
                <a:spcPts val="100"/>
              </a:spcBef>
            </a:pP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【算法</a:t>
            </a:r>
            <a:r>
              <a:rPr sz="1700" b="1" spc="-10" dirty="0">
                <a:latin typeface="新宋体" panose="02010609030101010101" charset="-122"/>
                <a:cs typeface="新宋体" panose="02010609030101010101" charset="-122"/>
              </a:rPr>
              <a:t>】</a:t>
            </a:r>
            <a:r>
              <a:rPr sz="1700" b="1" spc="-4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广义欧几里得除法，辗转相除法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）  设</a:t>
            </a:r>
            <a:r>
              <a:rPr sz="1700" spc="-43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是任意两个正整数，记</a:t>
            </a:r>
            <a:r>
              <a:rPr sz="1700" spc="-4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7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spc="-4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 =</a:t>
            </a:r>
            <a:r>
              <a:rPr sz="17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1020"/>
              </a:spcBef>
              <a:buClr>
                <a:srgbClr val="FD1813"/>
              </a:buClr>
              <a:buSzPct val="74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反复运用欧几里得除法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，有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50625" y="2903930"/>
            <a:ext cx="2742565" cy="19685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20"/>
              </a:spcBef>
              <a:buSzPct val="74000"/>
              <a:buFont typeface="Wingdings" panose="05000000000000000000"/>
              <a:buChar char=""/>
              <a:tabLst>
                <a:tab pos="469265" algn="l"/>
                <a:tab pos="469900" algn="l"/>
              </a:tabLst>
            </a:pPr>
            <a:r>
              <a:rPr sz="17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  </a:t>
            </a:r>
            <a:r>
              <a:rPr sz="17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×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1 +</a:t>
            </a:r>
            <a:r>
              <a:rPr sz="17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469900" indent="-457200">
              <a:lnSpc>
                <a:spcPct val="100000"/>
              </a:lnSpc>
              <a:spcBef>
                <a:spcPts val="1020"/>
              </a:spcBef>
              <a:buSzPct val="74000"/>
              <a:buFont typeface="Wingdings" panose="05000000000000000000"/>
              <a:buChar char=""/>
              <a:tabLst>
                <a:tab pos="469265" algn="l"/>
                <a:tab pos="469900" algn="l"/>
              </a:tabLst>
            </a:pPr>
            <a:r>
              <a:rPr sz="17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  </a:t>
            </a:r>
            <a:r>
              <a:rPr sz="17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×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2 +</a:t>
            </a:r>
            <a:r>
              <a:rPr sz="17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469900" indent="-457200">
              <a:lnSpc>
                <a:spcPct val="100000"/>
              </a:lnSpc>
              <a:spcBef>
                <a:spcPts val="1020"/>
              </a:spcBef>
              <a:buClr>
                <a:srgbClr val="FF0000"/>
              </a:buClr>
              <a:buSzPct val="74000"/>
              <a:buFont typeface="Wingdings" panose="05000000000000000000"/>
              <a:buChar char=""/>
              <a:tabLst>
                <a:tab pos="469265" algn="l"/>
                <a:tab pos="469900" algn="l"/>
              </a:tabLst>
            </a:pPr>
            <a:r>
              <a:rPr sz="1700" spc="-5" dirty="0">
                <a:latin typeface="Times New Roman" panose="02020603050405020304"/>
                <a:cs typeface="Times New Roman" panose="02020603050405020304"/>
              </a:rPr>
              <a:t>......</a:t>
            </a:r>
            <a:endParaRPr sz="1700" dirty="0">
              <a:latin typeface="Times New Roman" panose="02020603050405020304"/>
              <a:cs typeface="Times New Roman" panose="02020603050405020304"/>
            </a:endParaRPr>
          </a:p>
          <a:p>
            <a:pPr marL="469900" indent="-457200">
              <a:lnSpc>
                <a:spcPct val="100000"/>
              </a:lnSpc>
              <a:spcBef>
                <a:spcPts val="1020"/>
              </a:spcBef>
              <a:buSzPct val="74000"/>
              <a:buFont typeface="Wingdings" panose="05000000000000000000"/>
              <a:buChar char=""/>
              <a:tabLst>
                <a:tab pos="469265" algn="l"/>
                <a:tab pos="469900" algn="l"/>
              </a:tabLst>
            </a:pPr>
            <a:r>
              <a:rPr sz="17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i="1" spc="-5" baseline="-25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b="1" spc="-5" baseline="-25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-2</a:t>
            </a:r>
            <a:r>
              <a:rPr sz="17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7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i="1" spc="-5" baseline="-25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b="1" spc="-5" baseline="-25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×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1700" i="1" spc="-5" baseline="-2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spc="-5" baseline="-250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 +</a:t>
            </a:r>
            <a:r>
              <a:rPr sz="170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i="1" spc="-5" baseline="-2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469900" indent="-457200">
              <a:lnSpc>
                <a:spcPct val="100000"/>
              </a:lnSpc>
              <a:spcBef>
                <a:spcPts val="1020"/>
              </a:spcBef>
              <a:buSzPct val="74000"/>
              <a:buFont typeface="Wingdings" panose="05000000000000000000"/>
              <a:buChar char=""/>
              <a:tabLst>
                <a:tab pos="469265" algn="l"/>
                <a:tab pos="469900" algn="l"/>
              </a:tabLst>
            </a:pPr>
            <a:r>
              <a:rPr sz="17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i="1" spc="-5" baseline="-25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n-1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7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i="1" spc="-5" baseline="-25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×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1700" b="1" i="1" spc="-5" baseline="-2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i="1" u="sng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i="1" u="sng" spc="-5" baseline="-25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b="1" u="sng" spc="-5" baseline="-25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+1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08249" y="2903930"/>
            <a:ext cx="1334135" cy="19685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700" spc="-5" dirty="0">
                <a:latin typeface="Times New Roman" panose="02020603050405020304"/>
                <a:cs typeface="Times New Roman" panose="02020603050405020304"/>
              </a:rPr>
              <a:t>0 &lt;=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2 &lt;</a:t>
            </a:r>
            <a:r>
              <a:rPr sz="17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1</a:t>
            </a:r>
            <a:endParaRPr sz="17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spc="-5" dirty="0">
                <a:latin typeface="Times New Roman" panose="02020603050405020304"/>
                <a:cs typeface="Times New Roman" panose="02020603050405020304"/>
              </a:rPr>
              <a:t>0 &lt;=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3 &lt;</a:t>
            </a:r>
            <a:r>
              <a:rPr sz="17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17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spc="-5" dirty="0">
                <a:latin typeface="Times New Roman" panose="02020603050405020304"/>
                <a:cs typeface="Times New Roman" panose="02020603050405020304"/>
              </a:rPr>
              <a:t>......</a:t>
            </a:r>
            <a:endParaRPr sz="17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spc="-5" dirty="0">
                <a:latin typeface="Times New Roman" panose="02020603050405020304"/>
                <a:cs typeface="Times New Roman" panose="02020603050405020304"/>
              </a:rPr>
              <a:t>0 &lt;=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i="1" spc="-5" baseline="-2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i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baseline="-2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spc="-5" baseline="-25000" dirty="0">
                <a:latin typeface="Times New Roman" panose="02020603050405020304"/>
                <a:cs typeface="Times New Roman" panose="02020603050405020304"/>
              </a:rPr>
              <a:t>-1</a:t>
            </a:r>
            <a:endParaRPr sz="1700" baseline="-25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b="1" i="1" u="sng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i="1" u="sng" spc="-5" baseline="-25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b="1" u="sng" spc="-5" baseline="-25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+1 </a:t>
            </a:r>
            <a:r>
              <a:rPr sz="1700" b="1" u="sng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00" b="1" u="sng" spc="-1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u="sng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0</a:t>
            </a:r>
            <a:endParaRPr sz="17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9521" y="5477255"/>
            <a:ext cx="108965" cy="121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9521" y="6200394"/>
            <a:ext cx="108965" cy="1257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650625" y="4847031"/>
            <a:ext cx="7851140" cy="152844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20"/>
              </a:spcBef>
              <a:buClr>
                <a:srgbClr val="FF0000"/>
              </a:buClr>
              <a:buSzPct val="74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经过有限步骤，必然存在</a:t>
            </a:r>
            <a:r>
              <a:rPr sz="1700" spc="-44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，使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得</a:t>
            </a:r>
            <a:r>
              <a:rPr sz="1700" spc="-44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i="1" spc="-5" baseline="-2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spc="-5" baseline="-25000" dirty="0">
                <a:latin typeface="Times New Roman" panose="02020603050405020304"/>
                <a:cs typeface="Times New Roman" panose="02020603050405020304"/>
              </a:rPr>
              <a:t>+1</a:t>
            </a:r>
            <a:r>
              <a:rPr sz="1700" baseline="-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0</a:t>
            </a:r>
            <a:endParaRPr sz="1700" dirty="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635">
              <a:lnSpc>
                <a:spcPct val="130000"/>
              </a:lnSpc>
              <a:spcBef>
                <a:spcPts val="405"/>
              </a:spcBef>
            </a:pP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7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9.1.10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1700" spc="-4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是任意两个正整数，则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7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7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b="1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i="1" spc="-5" baseline="-2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其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1700" spc="-4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i="1" spc="-5" baseline="-25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b="1" i="1" spc="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是广义欧几里得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除法中</a:t>
            </a:r>
            <a:r>
              <a:rPr sz="1700" b="1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最后一个非零余数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1020"/>
              </a:spcBef>
            </a:pP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Coding</a:t>
            </a:r>
            <a:r>
              <a:rPr sz="1700" b="1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HW</a:t>
            </a:r>
            <a:r>
              <a:rPr sz="1700" b="1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9-2-1</a:t>
            </a:r>
            <a:r>
              <a:rPr sz="1700" b="1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：广义欧几里得除法（可输出中间计算过程）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811716"/>
            <a:ext cx="41929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9.1.3</a:t>
            </a:r>
            <a:r>
              <a:rPr sz="3200" spc="-50" dirty="0"/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广义欧几里得除法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065020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5631179"/>
            <a:ext cx="159257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6217158"/>
            <a:ext cx="159257" cy="171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93525" y="1806841"/>
            <a:ext cx="7331075" cy="464883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“求两个整数的最大公因数”的过程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127000">
              <a:lnSpc>
                <a:spcPts val="2510"/>
              </a:lnSpc>
              <a:spcBef>
                <a:spcPts val="745"/>
              </a:spcBef>
            </a:pPr>
            <a:r>
              <a:rPr sz="2200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①</a:t>
            </a:r>
            <a:r>
              <a:rPr sz="2200" spc="275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200" spc="5" dirty="0">
                <a:latin typeface="新宋体" panose="02010609030101010101" charset="-122"/>
                <a:cs typeface="新宋体" panose="02010609030101010101" charset="-122"/>
              </a:rPr>
              <a:t>根据</a:t>
            </a:r>
            <a:r>
              <a:rPr sz="22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200" spc="-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9.1.7</a:t>
            </a:r>
            <a:r>
              <a:rPr sz="2200" spc="-5" dirty="0">
                <a:latin typeface="新宋体" panose="02010609030101010101" charset="-122"/>
                <a:cs typeface="新宋体" panose="02010609030101010101" charset="-122"/>
              </a:rPr>
              <a:t>，将“求两个整数的最大公因数”转化为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584200">
              <a:lnSpc>
                <a:spcPts val="2510"/>
              </a:lnSpc>
            </a:pPr>
            <a:r>
              <a:rPr sz="2200" dirty="0">
                <a:latin typeface="新宋体" panose="02010609030101010101" charset="-122"/>
                <a:cs typeface="新宋体" panose="02010609030101010101" charset="-122"/>
              </a:rPr>
              <a:t>“</a:t>
            </a:r>
            <a:r>
              <a:rPr sz="2200" spc="-10" dirty="0">
                <a:latin typeface="新宋体" panose="02010609030101010101" charset="-122"/>
                <a:cs typeface="新宋体" panose="02010609030101010101" charset="-122"/>
              </a:rPr>
              <a:t>求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两个非负整数</a:t>
            </a:r>
            <a:r>
              <a:rPr sz="2200" spc="-5" dirty="0">
                <a:latin typeface="新宋体" panose="02010609030101010101" charset="-122"/>
                <a:cs typeface="新宋体" panose="02010609030101010101" charset="-122"/>
              </a:rPr>
              <a:t>的最大公因数”。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584200" marR="5080" indent="-457200" algn="just">
              <a:lnSpc>
                <a:spcPct val="90000"/>
              </a:lnSpc>
              <a:spcBef>
                <a:spcPts val="530"/>
              </a:spcBef>
            </a:pPr>
            <a:r>
              <a:rPr sz="2200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②</a:t>
            </a:r>
            <a:r>
              <a:rPr sz="2200" spc="275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200" spc="5" dirty="0">
                <a:latin typeface="新宋体" panose="02010609030101010101" charset="-122"/>
                <a:cs typeface="新宋体" panose="02010609030101010101" charset="-122"/>
              </a:rPr>
              <a:t>运用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欧几里得除法</a:t>
            </a:r>
            <a:r>
              <a:rPr sz="2200" spc="-5" dirty="0">
                <a:latin typeface="新宋体" panose="02010609030101010101" charset="-122"/>
                <a:cs typeface="新宋体" panose="02010609030101010101" charset="-122"/>
              </a:rPr>
              <a:t>，并根据</a:t>
            </a:r>
            <a:r>
              <a:rPr sz="22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200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9.1.9</a:t>
            </a:r>
            <a:r>
              <a:rPr sz="2200" spc="-5" dirty="0">
                <a:latin typeface="新宋体" panose="02010609030101010101" charset="-122"/>
                <a:cs typeface="新宋体" panose="02010609030101010101" charset="-122"/>
              </a:rPr>
              <a:t>，将“求两个正整 数的最大公因数”转化为“</a:t>
            </a:r>
            <a:r>
              <a:rPr sz="2200" dirty="0">
                <a:latin typeface="新宋体" panose="02010609030101010101" charset="-122"/>
                <a:cs typeface="新宋体" panose="02010609030101010101" charset="-122"/>
              </a:rPr>
              <a:t>求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两个较小非负整</a:t>
            </a:r>
            <a:r>
              <a:rPr sz="2200" b="1" spc="-5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2200" dirty="0">
                <a:latin typeface="新宋体" panose="02010609030101010101" charset="-122"/>
                <a:cs typeface="新宋体" panose="02010609030101010101" charset="-122"/>
              </a:rPr>
              <a:t>的最大 </a:t>
            </a:r>
            <a:r>
              <a:rPr sz="2200" spc="-5" dirty="0">
                <a:latin typeface="新宋体" panose="02010609030101010101" charset="-122"/>
                <a:cs typeface="新宋体" panose="02010609030101010101" charset="-122"/>
              </a:rPr>
              <a:t>公因数”。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584200" marR="19685" indent="-457200" algn="just">
              <a:lnSpc>
                <a:spcPct val="88000"/>
              </a:lnSpc>
              <a:spcBef>
                <a:spcPts val="700"/>
              </a:spcBef>
            </a:pPr>
            <a:r>
              <a:rPr sz="2200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③</a:t>
            </a:r>
            <a:r>
              <a:rPr sz="2200" spc="254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200" spc="-5" dirty="0">
                <a:latin typeface="新宋体" panose="02010609030101010101" charset="-122"/>
                <a:cs typeface="新宋体" panose="02010609030101010101" charset="-122"/>
              </a:rPr>
              <a:t>反复运用欧几里德除法，</a:t>
            </a:r>
            <a:r>
              <a:rPr sz="2200" spc="-10" dirty="0">
                <a:latin typeface="新宋体" panose="02010609030101010101" charset="-122"/>
                <a:cs typeface="新宋体" panose="02010609030101010101" charset="-122"/>
              </a:rPr>
              <a:t>即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广义欧几里得除法</a:t>
            </a:r>
            <a:r>
              <a:rPr sz="2200" spc="-5" dirty="0">
                <a:latin typeface="新宋体" panose="02010609030101010101" charset="-122"/>
                <a:cs typeface="新宋体" panose="02010609030101010101" charset="-122"/>
              </a:rPr>
              <a:t>，将“求 两个正整数的最大公因数”转化为“</a:t>
            </a:r>
            <a:r>
              <a:rPr sz="2200" dirty="0">
                <a:latin typeface="新宋体" panose="02010609030101010101" charset="-122"/>
                <a:cs typeface="新宋体" panose="02010609030101010101" charset="-122"/>
              </a:rPr>
              <a:t>求</a:t>
            </a:r>
            <a:r>
              <a:rPr sz="2200" spc="-5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2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和一个正整数 </a:t>
            </a:r>
            <a:r>
              <a:rPr sz="2200" spc="-5" dirty="0">
                <a:latin typeface="新宋体" panose="02010609030101010101" charset="-122"/>
                <a:cs typeface="新宋体" panose="02010609030101010101" charset="-122"/>
              </a:rPr>
              <a:t>的最大公因数”。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1270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④</a:t>
            </a:r>
            <a:r>
              <a:rPr sz="2200" spc="285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200" spc="5" dirty="0">
                <a:latin typeface="新宋体" panose="02010609030101010101" charset="-122"/>
                <a:cs typeface="新宋体" panose="02010609030101010101" charset="-122"/>
              </a:rPr>
              <a:t>根据</a:t>
            </a:r>
            <a:r>
              <a:rPr sz="22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200" spc="-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9.1.8</a:t>
            </a:r>
            <a:r>
              <a:rPr sz="2200" spc="-5" dirty="0">
                <a:latin typeface="新宋体" panose="02010609030101010101" charset="-122"/>
                <a:cs typeface="新宋体" panose="02010609030101010101" charset="-122"/>
              </a:rPr>
              <a:t>，求出两个正整数的最大公因数。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Coding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9-2-2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400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求任意两个整数的最大公因数。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b="1" dirty="0">
                <a:latin typeface="Times New Roman" panose="02020603050405020304"/>
                <a:cs typeface="Times New Roman" panose="02020603050405020304"/>
              </a:rPr>
              <a:t>Eg.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9.1.3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400" b="1" spc="-6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Eg. 9.1.3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14</a:t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832357"/>
            <a:ext cx="41929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9.1.3</a:t>
            </a:r>
            <a:r>
              <a:rPr sz="3200" spc="-50" dirty="0"/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广义欧几里得除法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069592"/>
            <a:ext cx="146304" cy="1539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3208020"/>
            <a:ext cx="146304" cy="1584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5423153"/>
            <a:ext cx="146304" cy="154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6230111"/>
            <a:ext cx="146304" cy="1539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0625" y="1928113"/>
            <a:ext cx="7798434" cy="452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200" b="1" spc="-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2200" spc="-56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2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latin typeface="新宋体" panose="02010609030101010101" charset="-122"/>
                <a:cs typeface="新宋体" panose="02010609030101010101" charset="-122"/>
              </a:rPr>
              <a:t>是任意两个正整数，则存在整数</a:t>
            </a:r>
            <a:r>
              <a:rPr sz="2200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2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5" dirty="0">
                <a:latin typeface="新宋体" panose="02010609030101010101" charset="-122"/>
                <a:cs typeface="新宋体" panose="02010609030101010101" charset="-122"/>
              </a:rPr>
              <a:t>，使得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2390" algn="ctr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2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200" b="1" i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a +</a:t>
            </a:r>
            <a:r>
              <a:rPr sz="2200" i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635">
              <a:lnSpc>
                <a:spcPct val="150000"/>
              </a:lnSpc>
              <a:spcBef>
                <a:spcPts val="525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Question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9-1</a:t>
            </a:r>
            <a:r>
              <a:rPr sz="22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200" dirty="0">
                <a:latin typeface="新宋体" panose="02010609030101010101" charset="-122"/>
                <a:cs typeface="新宋体" panose="02010609030101010101" charset="-122"/>
              </a:rPr>
              <a:t>给定任意两个正整</a:t>
            </a:r>
            <a:r>
              <a:rPr sz="2200" spc="-10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2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2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新宋体" panose="02010609030101010101" charset="-122"/>
                <a:cs typeface="新宋体" panose="02010609030101010101" charset="-122"/>
              </a:rPr>
              <a:t>，如何找到整数</a:t>
            </a:r>
            <a:r>
              <a:rPr sz="2200" i="1" spc="-1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200" spc="-1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2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latin typeface="新宋体" panose="02010609030101010101" charset="-122"/>
                <a:cs typeface="新宋体" panose="02010609030101010101" charset="-122"/>
              </a:rPr>
              <a:t>，  使得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2390" algn="ctr">
              <a:lnSpc>
                <a:spcPct val="100000"/>
              </a:lnSpc>
              <a:spcBef>
                <a:spcPts val="1850"/>
              </a:spcBef>
            </a:pPr>
            <a:r>
              <a:rPr sz="22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2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200" b="1" i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a +</a:t>
            </a:r>
            <a:r>
              <a:rPr sz="2200" i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200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42265" marR="366395" indent="-342265">
              <a:lnSpc>
                <a:spcPct val="100000"/>
              </a:lnSpc>
              <a:spcBef>
                <a:spcPts val="1845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42265" algn="l"/>
                <a:tab pos="355600" algn="l"/>
              </a:tabLst>
            </a:pPr>
            <a:r>
              <a:rPr sz="2200" spc="-5" dirty="0">
                <a:latin typeface="新宋体" panose="02010609030101010101" charset="-122"/>
                <a:cs typeface="新宋体" panose="02010609030101010101" charset="-122"/>
              </a:rPr>
              <a:t>回看“广义欧几里得除法”，从其过程中寻找方法</a:t>
            </a:r>
            <a:r>
              <a:rPr sz="220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r>
              <a:rPr sz="2200" spc="-6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……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1850"/>
              </a:spcBef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Eg. 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9.1.5</a:t>
            </a:r>
            <a:r>
              <a:rPr sz="2200" b="1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200" b="1" spc="-5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Eg. 9.1.6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</a:pP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Coding</a:t>
            </a:r>
            <a:r>
              <a:rPr sz="2200" b="1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200" b="1" spc="-5" dirty="0">
                <a:latin typeface="Times New Roman" panose="02020603050405020304"/>
                <a:cs typeface="Times New Roman" panose="02020603050405020304"/>
              </a:rPr>
              <a:t>HW</a:t>
            </a:r>
            <a:r>
              <a:rPr sz="22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Times New Roman" panose="02020603050405020304"/>
                <a:cs typeface="Times New Roman" panose="02020603050405020304"/>
              </a:rPr>
              <a:t>9-3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20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200" spc="5" dirty="0">
                <a:latin typeface="新宋体" panose="02010609030101010101" charset="-122"/>
                <a:cs typeface="新宋体" panose="02010609030101010101" charset="-122"/>
              </a:rPr>
              <a:t>解</a:t>
            </a:r>
            <a:r>
              <a:rPr sz="2200" dirty="0">
                <a:latin typeface="新宋体" panose="02010609030101010101" charset="-122"/>
                <a:cs typeface="新宋体" panose="02010609030101010101" charset="-122"/>
              </a:rPr>
              <a:t>决</a:t>
            </a:r>
            <a:r>
              <a:rPr sz="2200" spc="-5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200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200" spc="-5" dirty="0">
                <a:latin typeface="Times New Roman" panose="02020603050405020304"/>
                <a:cs typeface="Times New Roman" panose="02020603050405020304"/>
              </a:rPr>
              <a:t> 9-1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2073" y="791414"/>
            <a:ext cx="41929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9.1.3</a:t>
            </a:r>
            <a:r>
              <a:rPr sz="3200" spc="-50" dirty="0"/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广义欧几里得除法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1961388"/>
            <a:ext cx="96773" cy="108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3525" y="1749044"/>
            <a:ext cx="673608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165" marR="5080" indent="-38100">
              <a:lnSpc>
                <a:spcPct val="150000"/>
              </a:lnSpc>
              <a:spcBef>
                <a:spcPts val="100"/>
              </a:spcBef>
            </a:pP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500" b="1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9.1.11</a:t>
            </a:r>
            <a:r>
              <a:rPr sz="1500" b="1" spc="-3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b="1" spc="-10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广义欧几里得除法</a:t>
            </a:r>
            <a:r>
              <a:rPr sz="1500" b="1" spc="-5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解决</a:t>
            </a:r>
            <a:r>
              <a:rPr sz="1500" spc="-4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Q9-1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的理论依据，并给出了计算过程）  设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是两个正整数，则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2242820">
              <a:lnSpc>
                <a:spcPct val="100000"/>
              </a:lnSpc>
              <a:spcBef>
                <a:spcPts val="900"/>
              </a:spcBef>
              <a:tabLst>
                <a:tab pos="4071620" algn="l"/>
              </a:tabLst>
            </a:pPr>
            <a:r>
              <a:rPr sz="1500" b="1" i="1" spc="9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b="1" i="1" spc="135" baseline="-19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00" i="1" spc="90" dirty="0">
                <a:latin typeface="Times New Roman" panose="02020603050405020304"/>
                <a:cs typeface="Times New Roman" panose="02020603050405020304"/>
              </a:rPr>
              <a:t>a+ </a:t>
            </a:r>
            <a:r>
              <a:rPr sz="15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00" b="1" i="1" spc="-7" baseline="-19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500" i="1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= 1	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= 1, 2,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…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508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这里，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500" b="1" i="1" spc="-7" baseline="-19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00" b="1" i="1" spc="179" baseline="-19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,  </a:t>
            </a:r>
            <a:r>
              <a:rPr sz="15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500" b="1" i="1" spc="-7" baseline="-19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00" b="1" i="1" spc="165" baseline="-1900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可递归定义为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1625" y="4263644"/>
            <a:ext cx="5969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其中，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03631" y="4263644"/>
            <a:ext cx="3073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是广义欧几里得除法中的不完全商。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59521" y="5049773"/>
            <a:ext cx="96773" cy="10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0625" y="4949444"/>
            <a:ext cx="4720590" cy="73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 panose="02020603050405020304"/>
                <a:cs typeface="Times New Roman" panose="02020603050405020304"/>
              </a:rPr>
              <a:t>Eg.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 9.1.7</a:t>
            </a:r>
            <a:r>
              <a:rPr sz="1500" b="1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500" b="1" spc="-3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b="1" dirty="0">
                <a:latin typeface="Times New Roman" panose="02020603050405020304"/>
                <a:cs typeface="Times New Roman" panose="02020603050405020304"/>
              </a:rPr>
              <a:t>Eg.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latin typeface="Times New Roman" panose="02020603050405020304"/>
                <a:cs typeface="Times New Roman" panose="02020603050405020304"/>
              </a:rPr>
              <a:t>9.1.8</a:t>
            </a:r>
            <a:r>
              <a:rPr sz="15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10" dirty="0">
                <a:latin typeface="新宋体" panose="02010609030101010101" charset="-122"/>
                <a:cs typeface="新宋体" panose="02010609030101010101" charset="-122"/>
              </a:rPr>
              <a:t>（先看实例，再回看算法描述）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Clr>
                <a:srgbClr val="FD1813"/>
              </a:buClr>
              <a:buSzPct val="73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当（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时，</a:t>
            </a:r>
            <a:r>
              <a:rPr sz="1500" spc="-38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5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9.1.11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的逆命题成立。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18039" y="3270503"/>
            <a:ext cx="4857749" cy="888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5539" y="4005071"/>
            <a:ext cx="952500" cy="7223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816864"/>
            <a:ext cx="41929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9.1.3</a:t>
            </a:r>
            <a:r>
              <a:rPr sz="3200" spc="-50" dirty="0"/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广义欧几里得除法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090166"/>
            <a:ext cx="159257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5182361"/>
            <a:ext cx="159257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0625" y="1754378"/>
            <a:ext cx="7720965" cy="366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67310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400" b="1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9.1.12</a:t>
            </a:r>
            <a:r>
              <a:rPr sz="2400" b="1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整数</a:t>
            </a:r>
            <a:r>
              <a:rPr sz="2400" spc="-6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互素的充分必要条件是存在两个整 数</a:t>
            </a:r>
            <a:r>
              <a:rPr sz="2400" spc="-6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，使得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3263265">
              <a:lnSpc>
                <a:spcPct val="100000"/>
              </a:lnSpc>
              <a:spcBef>
                <a:spcPts val="2015"/>
              </a:spcBef>
            </a:pPr>
            <a:r>
              <a:rPr sz="2400" b="1" i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a + </a:t>
            </a:r>
            <a:r>
              <a:rPr sz="2400" b="1" i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50000"/>
              </a:lnSpc>
              <a:spcBef>
                <a:spcPts val="1595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求</a:t>
            </a:r>
            <a:r>
              <a:rPr sz="2400" b="1" spc="-6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="1" i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dirty="0">
                <a:latin typeface="新宋体" panose="02010609030101010101" charset="-122"/>
                <a:cs typeface="新宋体" panose="02010609030101010101" charset="-122"/>
              </a:rPr>
              <a:t>个整数的最大公因</a:t>
            </a:r>
            <a:r>
              <a:rPr sz="2400" b="1" spc="-10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，可以</a:t>
            </a:r>
            <a:r>
              <a:rPr sz="2400" spc="5" dirty="0">
                <a:latin typeface="新宋体" panose="02010609030101010101" charset="-122"/>
                <a:cs typeface="新宋体" panose="02010609030101010101" charset="-122"/>
              </a:rPr>
              <a:t>用</a:t>
            </a:r>
            <a:r>
              <a:rPr sz="2400" b="1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递归的方</a:t>
            </a:r>
            <a:r>
              <a:rPr sz="2400" b="1" spc="-5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法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，转化为 一系列求两个整数的最大公因数。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2015"/>
              </a:spcBef>
            </a:pPr>
            <a:r>
              <a:rPr sz="24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9.1.14</a:t>
            </a:r>
            <a:r>
              <a:rPr sz="24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Eg.</a:t>
            </a:r>
            <a:r>
              <a:rPr sz="24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5" dirty="0">
                <a:latin typeface="Times New Roman" panose="02020603050405020304"/>
                <a:cs typeface="Times New Roman" panose="02020603050405020304"/>
              </a:rPr>
              <a:t>9.1.9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815973"/>
            <a:ext cx="4290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第九章</a:t>
            </a:r>
            <a:r>
              <a:rPr sz="3200" spc="-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密码学数学基础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0625" y="2044700"/>
            <a:ext cx="5052695" cy="269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第一部</a:t>
            </a:r>
            <a:r>
              <a:rPr sz="24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400" b="1" spc="-58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数论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整数的整除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1080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9.1.1</a:t>
            </a:r>
            <a:r>
              <a:rPr sz="2200" spc="-3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整除的概念、欧几里德除法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9.1.2</a:t>
            </a:r>
            <a:r>
              <a:rPr sz="2200" spc="-25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最大公约数、最小公倍数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9.1.3</a:t>
            </a:r>
            <a:r>
              <a:rPr sz="2200" spc="-2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广义欧几里得算法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25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9.1.4</a:t>
            </a:r>
            <a:r>
              <a:rPr sz="22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算数基本定理、素数基本定理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8081" y="1790700"/>
            <a:ext cx="8039100" cy="46603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700" y="855219"/>
            <a:ext cx="541210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9.1.3</a:t>
            </a:r>
            <a:r>
              <a:rPr sz="2800" spc="-40" dirty="0"/>
              <a:t> </a:t>
            </a:r>
            <a:r>
              <a:rPr sz="2800" spc="-5" dirty="0">
                <a:latin typeface="新宋体" panose="02010609030101010101" charset="-122"/>
                <a:cs typeface="新宋体" panose="02010609030101010101" charset="-122"/>
              </a:rPr>
              <a:t>算术基本定理、素数定理</a:t>
            </a:r>
            <a:endParaRPr sz="28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游戏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927" y="6183299"/>
            <a:ext cx="4963547" cy="1318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04800" y="0"/>
            <a:ext cx="10083800" cy="608471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4190"/>
            <a:endParaRPr lang="zh-CN" altLang="en-US" sz="1985">
              <a:solidFill>
                <a:prstClr val="white"/>
              </a:solidFill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12334" y="1478136"/>
            <a:ext cx="5668731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4190">
              <a:lnSpc>
                <a:spcPct val="150000"/>
              </a:lnSpc>
            </a:pPr>
            <a:r>
              <a:rPr lang="zh-CN" altLang="en-US" sz="60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第五讲</a:t>
            </a:r>
            <a:endParaRPr lang="en-US" altLang="zh-CN" sz="60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 defTabSz="504190">
              <a:lnSpc>
                <a:spcPct val="150000"/>
              </a:lnSpc>
            </a:pPr>
            <a:r>
              <a:rPr lang="zh-CN" altLang="en-US" sz="6000" b="1" dirty="0">
                <a:solidFill>
                  <a:prstClr val="white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密码学数论基础</a:t>
            </a:r>
            <a:endParaRPr lang="en-US" altLang="zh-CN" sz="6000" b="1" dirty="0">
              <a:solidFill>
                <a:prstClr val="white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CE03D-9A6D-44F0-A363-DBBF10C643A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405" y="787908"/>
            <a:ext cx="49002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9.1</a:t>
            </a:r>
            <a:r>
              <a:rPr sz="3200" spc="-6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小结（模运算、整除）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8081" y="1898904"/>
            <a:ext cx="8039100" cy="48760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886588"/>
            <a:ext cx="4290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第九章</a:t>
            </a:r>
            <a:r>
              <a:rPr sz="3200" spc="-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密码学数学基础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3441191"/>
            <a:ext cx="159257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4064508"/>
            <a:ext cx="159257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4687823"/>
            <a:ext cx="159257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0625" y="2044700"/>
            <a:ext cx="3886835" cy="287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第一部</a:t>
            </a:r>
            <a:r>
              <a:rPr sz="24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400" b="1" spc="-58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数论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整数的整除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整数的同余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同余式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整数的原根与素性测试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881459"/>
            <a:ext cx="4290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第九章</a:t>
            </a:r>
            <a:r>
              <a:rPr sz="3200" spc="-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密码学数学基础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0625" y="2044700"/>
            <a:ext cx="4208780" cy="2290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第一部</a:t>
            </a:r>
            <a:r>
              <a:rPr sz="24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400" b="1" spc="-58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数论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 startAt="2"/>
              <a:tabLst>
                <a:tab pos="812800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整数的同余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108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9.2.1</a:t>
            </a:r>
            <a:r>
              <a:rPr sz="22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同余的概念、剩余类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9.2.2</a:t>
            </a:r>
            <a:r>
              <a:rPr sz="220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欧拉定理、费马小定理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9.2.3</a:t>
            </a:r>
            <a:r>
              <a:rPr sz="22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模重复平方计算法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875598"/>
            <a:ext cx="4290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第九章</a:t>
            </a:r>
            <a:r>
              <a:rPr sz="3200" spc="-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密码学数学基础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0625" y="2044700"/>
            <a:ext cx="4208780" cy="2290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第一部</a:t>
            </a:r>
            <a:r>
              <a:rPr sz="24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400" b="1" spc="-58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数论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 startAt="2"/>
              <a:tabLst>
                <a:tab pos="812800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整数的同余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108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9.2.1</a:t>
            </a:r>
            <a:r>
              <a:rPr sz="22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同余的概念、剩余类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solidFill>
                  <a:srgbClr val="7E7E7E"/>
                </a:solidFill>
                <a:latin typeface="Times New Roman" panose="02020603050405020304"/>
                <a:cs typeface="Times New Roman" panose="02020603050405020304"/>
              </a:rPr>
              <a:t>9.2.2</a:t>
            </a:r>
            <a:r>
              <a:rPr sz="2200" b="1" spc="-65" dirty="0">
                <a:solidFill>
                  <a:srgbClr val="7E7E7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欧拉定理、费马小定理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solidFill>
                  <a:srgbClr val="7E7E7E"/>
                </a:solidFill>
                <a:latin typeface="Times New Roman" panose="02020603050405020304"/>
                <a:cs typeface="Times New Roman" panose="02020603050405020304"/>
              </a:rPr>
              <a:t>9.2.3</a:t>
            </a:r>
            <a:r>
              <a:rPr sz="2200" b="1" spc="-25" dirty="0">
                <a:solidFill>
                  <a:srgbClr val="7E7E7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模重复平方计算法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785691"/>
            <a:ext cx="4600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9.2.1</a:t>
            </a:r>
            <a:r>
              <a:rPr sz="3200" spc="-45" dirty="0"/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同余的概念、剩余类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513838"/>
            <a:ext cx="134112" cy="14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3976878"/>
            <a:ext cx="134112" cy="142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4953761"/>
            <a:ext cx="134112" cy="142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5439917"/>
            <a:ext cx="134112" cy="142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9521" y="6354317"/>
            <a:ext cx="134112" cy="14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0625" y="1896872"/>
            <a:ext cx="7701915" cy="4654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通过同余关系对整数分类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。同余在公钥密码学中有重要作用。</a:t>
            </a:r>
            <a:endParaRPr sz="20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Def.</a:t>
            </a:r>
            <a:r>
              <a:rPr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9.2.1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称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1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000" b="1" spc="-4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同余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，记为</a:t>
            </a:r>
          </a:p>
          <a:p>
            <a:pPr marL="168275" algn="ctr">
              <a:lnSpc>
                <a:spcPct val="100000"/>
              </a:lnSpc>
              <a:spcBef>
                <a:spcPts val="1440"/>
              </a:spcBef>
              <a:tabLst>
                <a:tab pos="884555" algn="l"/>
              </a:tabLst>
            </a:pP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≡ </a:t>
            </a:r>
            <a:r>
              <a:rPr sz="20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b	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( mod 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  <a:tab pos="1831975" algn="l"/>
                <a:tab pos="3984625" algn="l"/>
                <a:tab pos="4810125" algn="l"/>
              </a:tabLst>
            </a:pPr>
            <a:r>
              <a:rPr sz="2000" dirty="0">
                <a:latin typeface="楷体" panose="02010609060101010101" pitchFamily="49" charset="-122"/>
                <a:cs typeface="楷体" panose="02010609060101010101" pitchFamily="49" charset="-122"/>
              </a:rPr>
              <a:t>注意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≡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b	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 mod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 </a:t>
            </a:r>
            <a:r>
              <a:rPr sz="2000" spc="-5" dirty="0">
                <a:latin typeface="楷体" panose="02010609060101010101" pitchFamily="49" charset="-122"/>
                <a:cs typeface="楷体" panose="02010609060101010101" pitchFamily="49" charset="-122"/>
              </a:rPr>
              <a:t>与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i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b	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mod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	</a:t>
            </a:r>
            <a:r>
              <a:rPr sz="2000" dirty="0">
                <a:latin typeface="楷体" panose="02010609060101010101" pitchFamily="49" charset="-122"/>
                <a:cs typeface="楷体" panose="02010609060101010101" pitchFamily="49" charset="-122"/>
              </a:rPr>
              <a:t>的区别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  <a:tabLst>
                <a:tab pos="2255520" algn="l"/>
              </a:tabLst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 9.2.1 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i="1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≡ 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b	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mod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的充要条件是存在一个正整数</a:t>
            </a:r>
            <a:r>
              <a:rPr sz="2000" spc="-5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，使得</a:t>
            </a:r>
          </a:p>
          <a:p>
            <a:pPr marL="168910" algn="ctr">
              <a:lnSpc>
                <a:spcPct val="100000"/>
              </a:lnSpc>
              <a:spcBef>
                <a:spcPts val="1440"/>
              </a:spcBef>
            </a:pP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000" b="1" i="1" spc="-5" dirty="0">
                <a:latin typeface="Times New Roman" panose="02020603050405020304"/>
                <a:cs typeface="Times New Roman" panose="02020603050405020304"/>
              </a:rPr>
              <a:t>km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9.2.2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000" i="1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同余是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等价关系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（自反、对称、等价）。</a:t>
            </a:r>
            <a:endParaRPr sz="20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9.2.4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≡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000" spc="2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mod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45" dirty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000" spc="5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≡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mod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1 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altLang="zh-CN" sz="2000" i="1" baseline="-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≡ </a:t>
            </a:r>
            <a:r>
              <a:rPr lang="en-US" altLang="zh-CN" sz="20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lang="en-US" altLang="zh-CN" sz="1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000" dirty="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mod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245" dirty="0">
                <a:latin typeface="Times New Roman" panose="02020603050405020304"/>
                <a:cs typeface="Times New Roman" panose="02020603050405020304"/>
              </a:rPr>
              <a:t>),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1 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≡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2 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000" spc="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mod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Eg.9.2.2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模幂运算的计算）</a:t>
            </a:r>
            <a:endParaRPr sz="20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517" y="770655"/>
            <a:ext cx="4600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9.2.1</a:t>
            </a:r>
            <a:r>
              <a:rPr sz="3200" spc="-50" dirty="0"/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同余的概念、剩余类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8081" y="1790700"/>
            <a:ext cx="7823454" cy="498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4174369" y="5717432"/>
            <a:ext cx="197485" cy="294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5" dirty="0">
                <a:latin typeface="Symbol" panose="05050102010706020507"/>
                <a:cs typeface="Symbol" panose="05050102010706020507"/>
              </a:rPr>
              <a:t></a:t>
            </a:r>
            <a:endParaRPr sz="175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86157" y="5776721"/>
            <a:ext cx="200405" cy="212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824787"/>
            <a:ext cx="4600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9.2.1</a:t>
            </a:r>
            <a:r>
              <a:rPr sz="3200" spc="-50" dirty="0"/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同余的概念、剩余类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513838"/>
            <a:ext cx="134112" cy="14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3428238"/>
            <a:ext cx="134112" cy="142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4770882"/>
            <a:ext cx="134112" cy="142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5685282"/>
            <a:ext cx="134112" cy="142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0625" y="1896872"/>
            <a:ext cx="7614920" cy="398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完全剩余系的判别和构造。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5600" marR="5080" algn="just">
              <a:lnSpc>
                <a:spcPct val="150000"/>
              </a:lnSpc>
              <a:spcBef>
                <a:spcPts val="24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000" b="1" spc="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9.2.12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判别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是一个正整数，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spc="-5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个整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…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100" i="1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100" spc="-5" dirty="0">
                <a:latin typeface="Times New Roman" panose="02020603050405020304"/>
                <a:cs typeface="Times New Roman" panose="02020603050405020304"/>
              </a:rPr>
              <a:t>-1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000" spc="-5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个的一个完全剩余系的充要条件是它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们</a:t>
            </a:r>
            <a:r>
              <a:rPr sz="2000" b="1" spc="-10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000" b="1" spc="-52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b="1" i="1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两两不同余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。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000" b="1" spc="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9.2.13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构造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是一个正整数，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是满足</a:t>
            </a:r>
            <a:r>
              <a:rPr sz="2000" spc="-5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 = 1</a:t>
            </a:r>
            <a:r>
              <a:rPr sz="2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的整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5600" marR="20955" indent="-635" algn="just">
              <a:lnSpc>
                <a:spcPct val="140000"/>
              </a:lnSpc>
            </a:pP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数。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若</a:t>
            </a:r>
            <a:r>
              <a:rPr sz="2000" spc="-5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遍历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的一个完全剩余系，则</a:t>
            </a:r>
            <a:r>
              <a:rPr sz="20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ak</a:t>
            </a:r>
            <a:r>
              <a:rPr sz="2000" b="1" i="1" spc="-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0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也遍历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的一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个完全剩余系。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5600" algn="just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000" b="1" spc="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9.2.14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20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是两个互素的正整数，若</a:t>
            </a:r>
            <a:r>
              <a:rPr sz="2000" spc="-5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分别遍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历</a:t>
            </a:r>
            <a:r>
              <a:rPr sz="2000" spc="-5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,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algn="just">
              <a:lnSpc>
                <a:spcPct val="100000"/>
              </a:lnSpc>
              <a:spcBef>
                <a:spcPts val="960"/>
              </a:spcBef>
            </a:pP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的完全剩余系，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spc="-5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000" b="1" spc="24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遍历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0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0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的完全剩余系。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5600" algn="just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Eg.9.2.5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b="1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完全剩余系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），</a:t>
            </a:r>
            <a:r>
              <a:rPr sz="2000" b="1" spc="-4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Eg.9.2.6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两个模的完全剩余系）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886588"/>
            <a:ext cx="4290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第九章</a:t>
            </a:r>
            <a:r>
              <a:rPr sz="3200" spc="-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密码学数学基础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0625" y="2044700"/>
            <a:ext cx="4208780" cy="2290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第一部</a:t>
            </a:r>
            <a:r>
              <a:rPr sz="24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400" b="1" spc="-58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数论</a:t>
            </a:r>
            <a:endParaRPr sz="24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 startAt="2"/>
              <a:tabLst>
                <a:tab pos="812800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整数的同余</a:t>
            </a:r>
            <a:endParaRPr sz="24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108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solidFill>
                  <a:srgbClr val="7E7E7E"/>
                </a:solidFill>
                <a:latin typeface="Times New Roman" panose="02020603050405020304"/>
                <a:cs typeface="Times New Roman" panose="02020603050405020304"/>
              </a:rPr>
              <a:t>9.2.1</a:t>
            </a:r>
            <a:r>
              <a:rPr sz="2200" b="1" spc="-30" dirty="0">
                <a:solidFill>
                  <a:srgbClr val="7E7E7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同余的概念、剩余类</a:t>
            </a:r>
            <a:endParaRPr sz="22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highlight>
                  <a:srgbClr val="FFFF00"/>
                </a:highlight>
                <a:latin typeface="Times New Roman" panose="02020603050405020304"/>
                <a:cs typeface="Times New Roman" panose="02020603050405020304"/>
              </a:rPr>
              <a:t>9.2.2</a:t>
            </a:r>
            <a:r>
              <a:rPr sz="2200" b="1" spc="-65" dirty="0">
                <a:highlight>
                  <a:srgbClr val="FFFF00"/>
                </a:highlight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欧拉定理、费马小定理</a:t>
            </a:r>
            <a:endParaRPr sz="2200" dirty="0">
              <a:highlight>
                <a:srgbClr val="FFFF00"/>
              </a:highlight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solidFill>
                  <a:srgbClr val="7E7E7E"/>
                </a:solidFill>
                <a:latin typeface="Times New Roman" panose="02020603050405020304"/>
                <a:cs typeface="Times New Roman" panose="02020603050405020304"/>
              </a:rPr>
              <a:t>9.2.3</a:t>
            </a:r>
            <a:r>
              <a:rPr sz="2200" b="1" spc="-25" dirty="0">
                <a:solidFill>
                  <a:srgbClr val="7E7E7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模重复平方计算法</a:t>
            </a:r>
            <a:endParaRPr sz="22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922" y="787908"/>
            <a:ext cx="5006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9.2.2</a:t>
            </a:r>
            <a:r>
              <a:rPr sz="3200" spc="-50" dirty="0"/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欧拉定理、费马小定理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68081" y="1790700"/>
            <a:ext cx="7823454" cy="4984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2430779"/>
            <a:ext cx="121157" cy="134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9521" y="3241548"/>
            <a:ext cx="121157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4425696"/>
            <a:ext cx="121157" cy="1379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5236464"/>
            <a:ext cx="121157" cy="1379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0625" y="1727250"/>
            <a:ext cx="7652384" cy="451358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0"/>
              </a:spcBef>
              <a:buClr>
                <a:srgbClr val="FD1813"/>
              </a:buClr>
              <a:buSzPct val="74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900" b="1" dirty="0">
                <a:latin typeface="新宋体" panose="02010609030101010101" charset="-122"/>
                <a:cs typeface="新宋体" panose="02010609030101010101" charset="-122"/>
              </a:rPr>
              <a:t>简化剩余系的判别和构造。</a:t>
            </a:r>
            <a:endParaRPr sz="19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1140"/>
              </a:spcBef>
            </a:pP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9.2.1</a:t>
            </a:r>
            <a:r>
              <a:rPr sz="19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900" b="1" dirty="0">
                <a:latin typeface="新宋体" panose="02010609030101010101" charset="-122"/>
                <a:cs typeface="新宋体" panose="02010609030101010101" charset="-122"/>
              </a:rPr>
              <a:t>判</a:t>
            </a:r>
            <a:r>
              <a:rPr sz="1900" b="1" spc="-5" dirty="0">
                <a:latin typeface="新宋体" panose="02010609030101010101" charset="-122"/>
                <a:cs typeface="新宋体" panose="02010609030101010101" charset="-122"/>
              </a:rPr>
              <a:t>别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）设</a:t>
            </a:r>
            <a:r>
              <a:rPr sz="1900" spc="-4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是一个正整数，若</a:t>
            </a:r>
            <a:r>
              <a:rPr sz="1900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9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…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0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0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90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个</a:t>
            </a:r>
            <a:r>
              <a:rPr sz="1900" b="1" spc="-10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与</a:t>
            </a:r>
            <a:endParaRPr sz="19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680"/>
              </a:spcBef>
            </a:pPr>
            <a:r>
              <a:rPr sz="1900" b="1" i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互素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的整</a:t>
            </a:r>
            <a:r>
              <a:rPr sz="1900" spc="-10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，且</a:t>
            </a:r>
            <a:r>
              <a:rPr sz="1900" b="1" spc="-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两两</a:t>
            </a:r>
            <a:r>
              <a:rPr sz="1900" b="1" spc="-10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b="1" spc="-500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不同余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，则</a:t>
            </a:r>
            <a:r>
              <a:rPr sz="1900" spc="-10" dirty="0">
                <a:latin typeface="新宋体" panose="02010609030101010101" charset="-122"/>
                <a:cs typeface="新宋体" panose="02010609030101010101" charset="-122"/>
              </a:rPr>
              <a:t>其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是模</a:t>
            </a:r>
            <a:r>
              <a:rPr sz="19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的一个简化剩余系。</a:t>
            </a:r>
          </a:p>
          <a:p>
            <a:pPr marL="355600" marR="5080" indent="-635" algn="just">
              <a:lnSpc>
                <a:spcPct val="130000"/>
              </a:lnSpc>
              <a:spcBef>
                <a:spcPts val="460"/>
              </a:spcBef>
            </a:pP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9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9.2.17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900" b="1" dirty="0">
                <a:latin typeface="新宋体" panose="02010609030101010101" charset="-122"/>
                <a:cs typeface="新宋体" panose="02010609030101010101" charset="-122"/>
              </a:rPr>
              <a:t>构</a:t>
            </a:r>
            <a:r>
              <a:rPr sz="1900" b="1" spc="-5" dirty="0">
                <a:latin typeface="新宋体" panose="02010609030101010101" charset="-122"/>
                <a:cs typeface="新宋体" panose="02010609030101010101" charset="-122"/>
              </a:rPr>
              <a:t>造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）设</a:t>
            </a:r>
            <a:r>
              <a:rPr sz="1900" spc="-4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是一个正整数，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是满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足</a:t>
            </a:r>
            <a:r>
              <a:rPr sz="19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9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 =</a:t>
            </a:r>
            <a:r>
              <a:rPr sz="19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的整数。 </a:t>
            </a:r>
            <a:r>
              <a:rPr sz="1900">
                <a:latin typeface="新宋体" panose="02010609030101010101" charset="-122"/>
                <a:cs typeface="新宋体" panose="02010609030101010101" charset="-122"/>
              </a:rPr>
              <a:t>若</a:t>
            </a:r>
            <a:r>
              <a:rPr sz="1900" spc="-484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lang="en-US" altLang="zh-CN" sz="1900" i="1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900" i="1" spc="-15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遍历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的一个简化剩余系，则</a:t>
            </a:r>
            <a:r>
              <a:rPr sz="19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ax</a:t>
            </a:r>
            <a:r>
              <a:rPr sz="1900" b="1" i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也遍历模</a:t>
            </a:r>
            <a:r>
              <a:rPr sz="1900" spc="-4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的一个简化剩余 系。</a:t>
            </a:r>
          </a:p>
          <a:p>
            <a:pPr marL="355600" marR="22225">
              <a:lnSpc>
                <a:spcPct val="130000"/>
              </a:lnSpc>
              <a:spcBef>
                <a:spcPts val="455"/>
              </a:spcBef>
            </a:pP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9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9.2.1</a:t>
            </a:r>
            <a:r>
              <a:rPr sz="19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</a:t>
            </a:r>
            <a:r>
              <a:rPr sz="1900" b="1" spc="-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1900" spc="-4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9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是两个互素的正整数，若</a:t>
            </a:r>
            <a:r>
              <a:rPr sz="19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9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分别遍历</a:t>
            </a:r>
            <a:r>
              <a:rPr sz="1900" spc="-4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900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的 简化剩余系，则</a:t>
            </a:r>
            <a:r>
              <a:rPr sz="1900" spc="-4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9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900" b="1" spc="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9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9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9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9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900" b="1" spc="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9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900" b="1" spc="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遍历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spc="-4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9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的简化剩余系。</a:t>
            </a:r>
          </a:p>
          <a:p>
            <a:pPr marL="355600" marR="203835" indent="-635">
              <a:lnSpc>
                <a:spcPct val="130000"/>
              </a:lnSpc>
              <a:spcBef>
                <a:spcPts val="455"/>
              </a:spcBef>
            </a:pP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9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9.2.18</a:t>
            </a:r>
            <a:r>
              <a:rPr sz="1900" b="1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是一个正整数，</a:t>
            </a:r>
            <a:r>
              <a:rPr sz="19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是满</a:t>
            </a:r>
            <a:r>
              <a:rPr sz="1900" spc="455" dirty="0">
                <a:latin typeface="新宋体" panose="02010609030101010101" charset="-122"/>
                <a:cs typeface="新宋体" panose="02010609030101010101" charset="-122"/>
              </a:rPr>
              <a:t>足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的整数，则存在 唯一的整数</a:t>
            </a:r>
            <a:r>
              <a:rPr sz="1900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a’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9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a’&lt;m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使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得</a:t>
            </a:r>
            <a:r>
              <a:rPr sz="19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aa’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≡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mod</a:t>
            </a:r>
            <a:r>
              <a:rPr sz="19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。</a:t>
            </a: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FD1813"/>
              </a:buClr>
              <a:buSzPct val="74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900" i="1" dirty="0">
                <a:latin typeface="Times New Roman" panose="02020603050405020304"/>
                <a:cs typeface="Times New Roman" panose="02020603050405020304"/>
              </a:rPr>
              <a:t>a’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spc="-4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新宋体" panose="02010609030101010101" charset="-122"/>
                <a:cs typeface="新宋体" panose="02010609030101010101" charset="-122"/>
              </a:rPr>
              <a:t>乘法逆元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）可由</a:t>
            </a:r>
            <a:r>
              <a:rPr sz="1900" b="1" dirty="0">
                <a:latin typeface="新宋体" panose="02010609030101010101" charset="-122"/>
                <a:cs typeface="新宋体" panose="02010609030101010101" charset="-122"/>
              </a:rPr>
              <a:t>广义欧几里得算</a:t>
            </a:r>
            <a:r>
              <a:rPr sz="1900" b="1" spc="-10" dirty="0">
                <a:latin typeface="新宋体" panose="02010609030101010101" charset="-122"/>
                <a:cs typeface="新宋体" panose="02010609030101010101" charset="-122"/>
              </a:rPr>
              <a:t>法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求得。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3869" y="794053"/>
            <a:ext cx="5006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9.2.2</a:t>
            </a:r>
            <a:r>
              <a:rPr sz="3200" spc="-50" dirty="0"/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欧拉定理、费马小定理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690100" y="7010400"/>
            <a:ext cx="268288" cy="352425"/>
          </a:xfrm>
        </p:spPr>
        <p:txBody>
          <a:bodyPr/>
          <a:lstStyle/>
          <a:p>
            <a:fld id="{B6F15528-21DE-4FAA-801E-634DDDAF4B2B}" type="slidenum">
              <a:rPr lang="en-US" altLang="zh-CN" smtClean="0"/>
              <a:t>3</a:t>
            </a:fld>
            <a:endParaRPr lang="zh-CN" altLang="en-US"/>
          </a:p>
        </p:txBody>
      </p:sp>
      <p:sp>
        <p:nvSpPr>
          <p:cNvPr id="3" name="object 3"/>
          <p:cNvSpPr/>
          <p:nvPr/>
        </p:nvSpPr>
        <p:spPr>
          <a:xfrm>
            <a:off x="1659521" y="2044445"/>
            <a:ext cx="146304" cy="154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900933"/>
            <a:ext cx="146304" cy="1539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4072890"/>
            <a:ext cx="146304" cy="1546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5564885"/>
            <a:ext cx="146304" cy="1546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3525" y="1804515"/>
            <a:ext cx="5867775" cy="46736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密码学是一门交叉学科</a:t>
            </a:r>
            <a:endParaRPr sz="22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412750" indent="-285750">
              <a:lnSpc>
                <a:spcPct val="100000"/>
              </a:lnSpc>
              <a:spcBef>
                <a:spcPts val="675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412115" algn="l"/>
                <a:tab pos="412750" algn="l"/>
              </a:tabLst>
            </a:pPr>
            <a:r>
              <a:rPr sz="1900" b="1" dirty="0" err="1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1900" b="1" spc="-5" dirty="0" err="1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论</a:t>
            </a:r>
            <a:r>
              <a:rPr sz="1900" dirty="0" err="1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900" b="1" dirty="0" err="1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近世代</a:t>
            </a:r>
            <a:r>
              <a:rPr sz="1900" b="1" spc="-5" dirty="0" err="1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1900" dirty="0" err="1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900" dirty="0" err="1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概率论</a:t>
            </a:r>
            <a:r>
              <a:rPr sz="1900" spc="-10" dirty="0" err="1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900" spc="-5" dirty="0" err="1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组合数</a:t>
            </a:r>
            <a:r>
              <a:rPr sz="1900" dirty="0" err="1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学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lang="zh-CN" altLang="en-US" sz="1900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复杂</a:t>
            </a:r>
            <a:r>
              <a:rPr sz="1900" spc="-5" dirty="0" err="1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性理论</a:t>
            </a:r>
            <a:endParaRPr sz="19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掌握基础知识</a:t>
            </a:r>
            <a:endParaRPr sz="22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412750" indent="-285750">
              <a:lnSpc>
                <a:spcPct val="100000"/>
              </a:lnSpc>
              <a:spcBef>
                <a:spcPts val="67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412115" algn="l"/>
                <a:tab pos="412750" algn="l"/>
              </a:tabLst>
            </a:pP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基本</a:t>
            </a:r>
            <a:r>
              <a:rPr sz="1900" b="1" spc="-5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概</a:t>
            </a:r>
            <a:r>
              <a:rPr sz="1900" b="1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念</a:t>
            </a:r>
            <a:r>
              <a:rPr sz="1900" b="1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9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定</a:t>
            </a:r>
            <a:r>
              <a:rPr sz="1900" b="1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理</a:t>
            </a:r>
            <a:r>
              <a:rPr sz="1900" b="1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900" b="1" spc="-5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算法</a:t>
            </a:r>
            <a:endParaRPr sz="19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412750" indent="-285750">
              <a:lnSpc>
                <a:spcPct val="100000"/>
              </a:lnSpc>
              <a:spcBef>
                <a:spcPts val="23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412115" algn="l"/>
                <a:tab pos="412750" algn="l"/>
              </a:tabLst>
            </a:pP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理解各种密码技术，了解密码算法的理论基础</a:t>
            </a:r>
            <a:endParaRPr sz="19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b="1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第一部</a:t>
            </a:r>
            <a:r>
              <a:rPr sz="22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200" b="1" spc="-56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200" b="1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数论</a:t>
            </a:r>
            <a:endParaRPr sz="22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412750" indent="-285750">
              <a:lnSpc>
                <a:spcPct val="100000"/>
              </a:lnSpc>
              <a:spcBef>
                <a:spcPts val="67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412115" algn="l"/>
                <a:tab pos="412750" algn="l"/>
              </a:tabLst>
            </a:pP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数论是研究</a:t>
            </a:r>
            <a:r>
              <a:rPr sz="1900" b="1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整数基本性</a:t>
            </a:r>
            <a:r>
              <a:rPr sz="19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质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的一个数学分支</a:t>
            </a:r>
            <a:endParaRPr sz="19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412750" indent="-285750">
              <a:lnSpc>
                <a:spcPct val="100000"/>
              </a:lnSpc>
              <a:spcBef>
                <a:spcPts val="23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412115" algn="l"/>
                <a:tab pos="412750" algn="l"/>
              </a:tabLst>
            </a:pP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在许多密码体制中，都用到了整数的性质</a:t>
            </a:r>
            <a:endParaRPr sz="19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412750" indent="-285750">
              <a:lnSpc>
                <a:spcPct val="100000"/>
              </a:lnSpc>
              <a:spcBef>
                <a:spcPts val="225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412115" algn="l"/>
                <a:tab pos="412750" algn="l"/>
              </a:tabLst>
            </a:pP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RSA</a:t>
            </a:r>
            <a:r>
              <a:rPr sz="1900" b="1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公钥密码：基于大整数分解的困难性</a:t>
            </a:r>
            <a:endParaRPr sz="19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200" b="1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第二部</a:t>
            </a:r>
            <a:r>
              <a:rPr sz="2200" b="1" spc="-10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200" b="1" spc="-560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200" b="1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近世代数（抽象代数）</a:t>
            </a:r>
            <a:endParaRPr sz="22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412750" indent="-285750">
              <a:lnSpc>
                <a:spcPct val="100000"/>
              </a:lnSpc>
              <a:spcBef>
                <a:spcPts val="675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412115" algn="l"/>
                <a:tab pos="412750" algn="l"/>
              </a:tabLst>
            </a:pPr>
            <a:r>
              <a:rPr sz="1900" spc="-5" dirty="0" err="1">
                <a:latin typeface="新宋体" panose="02010609030101010101" charset="-122"/>
                <a:cs typeface="新宋体" panose="02010609030101010101" charset="-122"/>
              </a:rPr>
              <a:t>近世</a:t>
            </a:r>
            <a:r>
              <a:rPr lang="zh-CN" altLang="en-US" sz="1900" spc="-5" dirty="0">
                <a:latin typeface="新宋体" panose="02010609030101010101" charset="-122"/>
                <a:cs typeface="新宋体" panose="02010609030101010101" charset="-122"/>
              </a:rPr>
              <a:t>代数</a:t>
            </a:r>
            <a:r>
              <a:rPr sz="1900" spc="-5" dirty="0" err="1">
                <a:latin typeface="新宋体" panose="02010609030101010101" charset="-122"/>
                <a:cs typeface="新宋体" panose="02010609030101010101" charset="-122"/>
              </a:rPr>
              <a:t>主要研</a:t>
            </a:r>
            <a:r>
              <a:rPr sz="1900" spc="-10" dirty="0" err="1">
                <a:latin typeface="新宋体" panose="02010609030101010101" charset="-122"/>
                <a:cs typeface="新宋体" panose="02010609030101010101" charset="-122"/>
              </a:rPr>
              <a:t>究</a:t>
            </a:r>
            <a:r>
              <a:rPr sz="1900" b="1" dirty="0" err="1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集合及其上的运</a:t>
            </a:r>
            <a:r>
              <a:rPr sz="1900" b="1" spc="-10" dirty="0" err="1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算</a:t>
            </a:r>
            <a:r>
              <a:rPr sz="1900" dirty="0" err="1">
                <a:latin typeface="新宋体" panose="02010609030101010101" charset="-122"/>
                <a:cs typeface="新宋体" panose="02010609030101010101" charset="-122"/>
              </a:rPr>
              <a:t>，即</a:t>
            </a:r>
            <a:r>
              <a:rPr sz="1900" b="1" dirty="0" err="1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代数系统</a:t>
            </a:r>
            <a:endParaRPr sz="19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412750" indent="-285750">
              <a:lnSpc>
                <a:spcPct val="100000"/>
              </a:lnSpc>
              <a:spcBef>
                <a:spcPts val="225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412115" algn="l"/>
                <a:tab pos="412750" algn="l"/>
              </a:tabLst>
            </a:pPr>
            <a:r>
              <a:rPr sz="1900" b="1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密码体制通常将操作定义在某个集合上</a:t>
            </a:r>
            <a:endParaRPr sz="19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1" name="object 2"/>
          <p:cNvSpPr txBox="1"/>
          <p:nvPr/>
        </p:nvSpPr>
        <p:spPr>
          <a:xfrm>
            <a:off x="574617" y="824052"/>
            <a:ext cx="4290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zh-CN" altLang="en-US" kern="0" spc="-5">
                <a:latin typeface="新宋体" panose="02010609030101010101" charset="-122"/>
                <a:cs typeface="新宋体" panose="02010609030101010101" charset="-122"/>
              </a:rPr>
              <a:t>第九章</a:t>
            </a:r>
            <a:r>
              <a:rPr lang="zh-CN" altLang="en-US" kern="0" spc="-7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lang="zh-CN" altLang="en-US" kern="0" spc="-5">
                <a:latin typeface="新宋体" panose="02010609030101010101" charset="-122"/>
                <a:cs typeface="新宋体" panose="02010609030101010101" charset="-122"/>
              </a:rPr>
              <a:t>密码学数学基础</a:t>
            </a:r>
            <a:endParaRPr lang="zh-CN" altLang="en-US" kern="0">
              <a:latin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2493264"/>
            <a:ext cx="134112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9521" y="2979420"/>
            <a:ext cx="134112" cy="142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0625" y="1876298"/>
            <a:ext cx="671385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欧拉函数的计算。欧拉定理、费马小定理。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=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为素数；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20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mn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= 1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000" b="1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9.2.21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设整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的标准分解式为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1663" y="3827006"/>
            <a:ext cx="2794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9521" y="4442459"/>
            <a:ext cx="134112" cy="142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9521" y="5356859"/>
            <a:ext cx="134112" cy="142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96500" y="822542"/>
            <a:ext cx="500634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9.2.2</a:t>
            </a:r>
            <a:r>
              <a:rPr sz="3200" spc="-50" dirty="0"/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欧拉定理、费马小定理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05843" y="3249780"/>
            <a:ext cx="965835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19100" algn="l"/>
                <a:tab pos="875030" algn="l"/>
              </a:tabLst>
            </a:pPr>
            <a:r>
              <a:rPr sz="1000" i="1" spc="-25" dirty="0">
                <a:latin typeface="Symbol" panose="05050102010706020507"/>
                <a:cs typeface="Symbol" panose="05050102010706020507"/>
              </a:rPr>
              <a:t>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000" i="1" spc="-25" dirty="0">
                <a:latin typeface="Symbol" panose="05050102010706020507"/>
                <a:cs typeface="Symbol" panose="05050102010706020507"/>
              </a:rPr>
              <a:t></a:t>
            </a:r>
            <a:r>
              <a:rPr sz="1000" spc="-2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000" i="1" spc="-25" dirty="0">
                <a:latin typeface="Symbol" panose="05050102010706020507"/>
                <a:cs typeface="Symbol" panose="05050102010706020507"/>
              </a:rPr>
              <a:t></a:t>
            </a:r>
            <a:endParaRPr sz="10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25601" y="3204317"/>
            <a:ext cx="288925" cy="408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500" spc="10" dirty="0">
                <a:latin typeface="Symbol" panose="05050102010706020507"/>
                <a:cs typeface="Symbol" panose="05050102010706020507"/>
              </a:rPr>
              <a:t></a:t>
            </a:r>
            <a:endParaRPr sz="25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79803" y="3320841"/>
            <a:ext cx="527685" cy="132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980" algn="l"/>
              </a:tabLst>
            </a:pPr>
            <a:r>
              <a:rPr sz="700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700" i="1" dirty="0">
                <a:latin typeface="Times New Roman" panose="02020603050405020304"/>
                <a:cs typeface="Times New Roman" panose="02020603050405020304"/>
              </a:rPr>
              <a:t>k</a:t>
            </a:r>
            <a:endParaRPr sz="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99793" y="3406885"/>
            <a:ext cx="54610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  <a:tabLst>
                <a:tab pos="478155" algn="l"/>
              </a:tabLst>
            </a:pPr>
            <a:r>
              <a:rPr sz="950" spc="5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950" i="1" spc="5" dirty="0">
                <a:latin typeface="Times New Roman" panose="02020603050405020304"/>
                <a:cs typeface="Times New Roman" panose="02020603050405020304"/>
              </a:rPr>
              <a:t>k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85031" y="3555473"/>
            <a:ext cx="179705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50" i="1" spc="-2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950" spc="-2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950" i="1" spc="-2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950" i="1" spc="-120" dirty="0">
                <a:latin typeface="Times New Roman" panose="02020603050405020304"/>
                <a:cs typeface="Times New Roman" panose="02020603050405020304"/>
              </a:rPr>
              <a:t> 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41375" y="3262024"/>
            <a:ext cx="1561465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79120" algn="l"/>
                <a:tab pos="816610" algn="l"/>
              </a:tabLst>
            </a:pPr>
            <a:r>
              <a:rPr sz="1650" i="1" spc="1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50" i="1" spc="-1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spc="10" dirty="0">
                <a:latin typeface="Symbol" panose="05050102010706020507"/>
                <a:cs typeface="Symbol" panose="05050102010706020507"/>
              </a:rPr>
              <a:t></a:t>
            </a:r>
            <a:r>
              <a:rPr sz="1650" spc="1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650" i="1" spc="10" dirty="0">
                <a:latin typeface="Times New Roman" panose="02020603050405020304"/>
                <a:cs typeface="Times New Roman" panose="02020603050405020304"/>
              </a:rPr>
              <a:t>p	</a:t>
            </a:r>
            <a:r>
              <a:rPr sz="1650" spc="10" dirty="0">
                <a:latin typeface="Symbol" panose="05050102010706020507"/>
                <a:cs typeface="Symbol" panose="05050102010706020507"/>
              </a:rPr>
              <a:t></a:t>
            </a:r>
            <a:r>
              <a:rPr sz="16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i="1" spc="1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650" i="1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spc="55" dirty="0">
                <a:latin typeface="MT Extra" panose="05050102010205020202"/>
                <a:cs typeface="MT Extra" panose="05050102010205020202"/>
              </a:rPr>
              <a:t></a:t>
            </a:r>
            <a:r>
              <a:rPr sz="1650" i="1" spc="55" dirty="0">
                <a:latin typeface="Times New Roman" panose="02020603050405020304"/>
                <a:cs typeface="Times New Roman" panose="02020603050405020304"/>
              </a:rPr>
              <a:t>p</a:t>
            </a:r>
            <a:endParaRPr sz="16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49935" y="4084312"/>
            <a:ext cx="188595" cy="1651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9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90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9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900" i="1" spc="-40" dirty="0">
                <a:latin typeface="Times New Roman" panose="02020603050405020304"/>
                <a:cs typeface="Times New Roman" panose="02020603050405020304"/>
              </a:rPr>
              <a:t> </a:t>
            </a:r>
            <a:endParaRPr sz="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90221" y="3706788"/>
            <a:ext cx="3322954" cy="3873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i="1" spc="-45" dirty="0">
                <a:latin typeface="Symbol" panose="05050102010706020507"/>
                <a:cs typeface="Symbol" panose="05050102010706020507"/>
              </a:rPr>
              <a:t></a:t>
            </a:r>
            <a:r>
              <a:rPr sz="1650" i="1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50" i="1" spc="4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4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Symbol" panose="05050102010706020507"/>
                <a:cs typeface="Symbol" panose="05050102010706020507"/>
              </a:rPr>
              <a:t></a:t>
            </a:r>
            <a:r>
              <a:rPr sz="15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i="1" spc="5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3525" spc="75" baseline="-8000" dirty="0">
                <a:latin typeface="Symbol" panose="05050102010706020507"/>
                <a:cs typeface="Symbol" panose="05050102010706020507"/>
              </a:rPr>
              <a:t></a:t>
            </a:r>
            <a:r>
              <a:rPr sz="1550" spc="50" dirty="0"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155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Symbol" panose="05050102010706020507"/>
                <a:cs typeface="Symbol" panose="05050102010706020507"/>
              </a:rPr>
              <a:t></a:t>
            </a:r>
            <a:r>
              <a:rPr sz="1550" spc="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25" u="sng" spc="22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325" spc="-179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55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Symbol" panose="05050102010706020507"/>
                <a:cs typeface="Symbol" panose="05050102010706020507"/>
              </a:rPr>
              <a:t></a:t>
            </a:r>
            <a:r>
              <a:rPr sz="15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50" spc="-5" dirty="0"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155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Symbol" panose="05050102010706020507"/>
                <a:cs typeface="Symbol" panose="05050102010706020507"/>
              </a:rPr>
              <a:t></a:t>
            </a:r>
            <a:r>
              <a:rPr sz="1550" spc="3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25" u="sng" spc="22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325" spc="150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550" spc="20" dirty="0">
                <a:latin typeface="MT Extra" panose="05050102010205020202"/>
                <a:cs typeface="MT Extra" panose="05050102010205020202"/>
              </a:rPr>
              <a:t></a:t>
            </a:r>
            <a:r>
              <a:rPr sz="1550" spc="20" dirty="0">
                <a:latin typeface="Times New Roman" panose="02020603050405020304"/>
                <a:cs typeface="Times New Roman" panose="02020603050405020304"/>
              </a:rPr>
              <a:t>(1</a:t>
            </a:r>
            <a:r>
              <a:rPr sz="1550" spc="-2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5" dirty="0">
                <a:latin typeface="Symbol" panose="05050102010706020507"/>
                <a:cs typeface="Symbol" panose="05050102010706020507"/>
              </a:rPr>
              <a:t></a:t>
            </a:r>
            <a:r>
              <a:rPr sz="2325" u="sng" spc="44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325" u="sng" spc="22" baseline="36000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325" spc="270" baseline="3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50" spc="10" dirty="0">
                <a:latin typeface="Times New Roman" panose="02020603050405020304"/>
                <a:cs typeface="Times New Roman" panose="02020603050405020304"/>
              </a:rPr>
              <a:t>)</a:t>
            </a:r>
            <a:endParaRPr sz="1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27531" y="3964291"/>
            <a:ext cx="1869439" cy="266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76935" algn="l"/>
                <a:tab pos="1704975" algn="l"/>
              </a:tabLst>
            </a:pPr>
            <a:r>
              <a:rPr sz="1550" i="1" spc="15" dirty="0">
                <a:latin typeface="Times New Roman" panose="02020603050405020304"/>
                <a:cs typeface="Times New Roman" panose="02020603050405020304"/>
              </a:rPr>
              <a:t>p	</a:t>
            </a:r>
            <a:r>
              <a:rPr sz="1550" i="1" spc="-70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350" spc="7" baseline="-25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350" baseline="-250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550" i="1" spc="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350" i="1" spc="7" baseline="-25000" dirty="0">
                <a:latin typeface="Times New Roman" panose="02020603050405020304"/>
                <a:cs typeface="Times New Roman" panose="02020603050405020304"/>
              </a:rPr>
              <a:t>k</a:t>
            </a:r>
            <a:endParaRPr sz="1350" baseline="-25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0625" y="4223758"/>
            <a:ext cx="7637780" cy="225044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815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000" b="1" spc="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9.2.21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欧拉定理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20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是大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的正整数，如</a:t>
            </a:r>
            <a:r>
              <a:rPr sz="2000" spc="480" dirty="0"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820"/>
              </a:spcBef>
            </a:pPr>
            <a:r>
              <a:rPr sz="3000" baseline="10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3000" spc="-7" baseline="1000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3000" spc="97" baseline="10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200" i="1" spc="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25" i="1" spc="7" baseline="41000" dirty="0">
                <a:latin typeface="Symbol" panose="05050102010706020507"/>
                <a:cs typeface="Symbol" panose="05050102010706020507"/>
              </a:rPr>
              <a:t></a:t>
            </a:r>
            <a:r>
              <a:rPr sz="2025" i="1" spc="-209" baseline="4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75" spc="15" baseline="44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75" spc="-300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75" i="1" spc="97" baseline="44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75" spc="97" baseline="44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75" spc="607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10" dirty="0">
                <a:latin typeface="Symbol" panose="05050102010706020507"/>
                <a:cs typeface="Symbol" panose="05050102010706020507"/>
              </a:rPr>
              <a:t></a:t>
            </a:r>
            <a:r>
              <a:rPr sz="2200" spc="-2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35" dirty="0">
                <a:latin typeface="Times New Roman" panose="02020603050405020304"/>
                <a:cs typeface="Times New Roman" panose="02020603050405020304"/>
              </a:rPr>
              <a:t>1(mod</a:t>
            </a:r>
            <a:r>
              <a:rPr sz="2200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15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200" spc="15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000" spc="-7" baseline="100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3000" baseline="1000">
              <a:latin typeface="新宋体" panose="02010609030101010101" charset="-122"/>
              <a:cs typeface="新宋体" panose="02010609030101010101" charset="-122"/>
            </a:endParaRPr>
          </a:p>
          <a:p>
            <a:pPr marL="355600" marR="238125">
              <a:lnSpc>
                <a:spcPct val="140000"/>
              </a:lnSpc>
              <a:spcBef>
                <a:spcPts val="38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000" b="1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9.2.21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2000" b="1" spc="-5" dirty="0">
                <a:latin typeface="宋体" panose="02010600030101010101" pitchFamily="2" charset="-122"/>
                <a:cs typeface="宋体" panose="02010600030101010101" pitchFamily="2" charset="-122"/>
              </a:rPr>
              <a:t>费马小定</a:t>
            </a:r>
            <a:r>
              <a:rPr sz="20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理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2000" spc="-47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是一个素数，则对任意整数</a:t>
            </a:r>
            <a:r>
              <a:rPr sz="2000" spc="-48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，  有</a:t>
            </a:r>
            <a:r>
              <a:rPr sz="2000" spc="-84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950" i="1" spc="22" baseline="26000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≡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(mod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根据欧拉定理，可求</a:t>
            </a:r>
            <a:r>
              <a:rPr sz="2000" spc="-484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模</a:t>
            </a:r>
            <a:r>
              <a:rPr sz="2000" spc="-5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乘法的逆元</a:t>
            </a:r>
            <a:r>
              <a:rPr sz="2000" spc="-2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3000" i="1" spc="-37" baseline="6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25" spc="-37" baseline="530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1725" spc="-209" baseline="5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aseline="60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3000" spc="-7" baseline="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i="1" spc="15" baseline="6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00" i="1" spc="15" baseline="51000" dirty="0">
                <a:latin typeface="Symbol" panose="05050102010706020507"/>
                <a:cs typeface="Symbol" panose="05050102010706020507"/>
              </a:rPr>
              <a:t></a:t>
            </a:r>
            <a:r>
              <a:rPr sz="1800" i="1" spc="-187" baseline="5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25" baseline="53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725" spc="-284" baseline="5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25" i="1" spc="52" baseline="53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25" spc="52" baseline="53000" dirty="0">
                <a:latin typeface="Times New Roman" panose="02020603050405020304"/>
                <a:cs typeface="Times New Roman" panose="02020603050405020304"/>
              </a:rPr>
              <a:t>)-1</a:t>
            </a:r>
            <a:r>
              <a:rPr sz="1725" spc="-240" baseline="5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spc="-22" baseline="6000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3000" spc="-315" baseline="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i="1" spc="44" baseline="6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3000" spc="44" baseline="6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3000" spc="-270" baseline="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886588"/>
            <a:ext cx="4290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第九章</a:t>
            </a:r>
            <a:r>
              <a:rPr sz="3200" spc="-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密码学数学基础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0625" y="2044700"/>
            <a:ext cx="4208780" cy="2290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第一部</a:t>
            </a:r>
            <a:r>
              <a:rPr sz="24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400" b="1" spc="-58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数论</a:t>
            </a:r>
            <a:endParaRPr sz="24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 startAt="2"/>
              <a:tabLst>
                <a:tab pos="812800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整数的同余</a:t>
            </a:r>
            <a:endParaRPr sz="24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108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solidFill>
                  <a:srgbClr val="7E7E7E"/>
                </a:solidFill>
                <a:latin typeface="Times New Roman" panose="02020603050405020304"/>
                <a:cs typeface="Times New Roman" panose="02020603050405020304"/>
              </a:rPr>
              <a:t>9.2.1</a:t>
            </a:r>
            <a:r>
              <a:rPr sz="2200" b="1" spc="-30" dirty="0">
                <a:solidFill>
                  <a:srgbClr val="7E7E7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同余的概念、剩余类</a:t>
            </a:r>
            <a:endParaRPr sz="22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solidFill>
                  <a:srgbClr val="7E7E7E"/>
                </a:solidFill>
                <a:latin typeface="Times New Roman" panose="02020603050405020304"/>
                <a:cs typeface="Times New Roman" panose="02020603050405020304"/>
              </a:rPr>
              <a:t>9.2.2</a:t>
            </a:r>
            <a:r>
              <a:rPr sz="2200" b="1" spc="-65" dirty="0">
                <a:solidFill>
                  <a:srgbClr val="7E7E7E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欧拉定理、费马小定理</a:t>
            </a:r>
            <a:endParaRPr sz="22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9.2.3</a:t>
            </a:r>
            <a:r>
              <a:rPr sz="22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模重复平方计算法</a:t>
            </a:r>
            <a:endParaRPr sz="2200" dirty="0">
              <a:highlight>
                <a:srgbClr val="FFFF00"/>
              </a:highlight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2368295"/>
            <a:ext cx="108965" cy="1219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9521" y="2755392"/>
            <a:ext cx="108965" cy="1249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0625" y="1738071"/>
            <a:ext cx="6478270" cy="157992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20"/>
              </a:spcBef>
              <a:buClr>
                <a:srgbClr val="FD1813"/>
              </a:buClr>
              <a:buSzPct val="74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计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算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1650" b="1" i="1" spc="22" baseline="2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50" b="1" i="1" spc="209" baseline="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其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中</a:t>
            </a:r>
            <a:r>
              <a:rPr sz="1700" spc="-43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和</a:t>
            </a:r>
            <a:r>
              <a:rPr sz="1700" spc="-43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都为大整数。</a:t>
            </a:r>
          </a:p>
          <a:p>
            <a:pPr marL="355600" marR="5080">
              <a:lnSpc>
                <a:spcPct val="150000"/>
              </a:lnSpc>
            </a:pP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递归计算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i="1" spc="22" baseline="2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50" i="1" spc="209" baseline="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≡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1650" i="1" spc="22" baseline="2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50" spc="22" baseline="250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1650" spc="202" baseline="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))·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次乘法。 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模重复平方法（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最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多</a:t>
            </a:r>
            <a:r>
              <a:rPr sz="1700" spc="-4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2[log</a:t>
            </a:r>
            <a:r>
              <a:rPr sz="1650" baseline="-20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次乘法）：</a:t>
            </a:r>
          </a:p>
          <a:p>
            <a:pPr marL="12700">
              <a:lnSpc>
                <a:spcPct val="100000"/>
              </a:lnSpc>
              <a:spcBef>
                <a:spcPts val="1020"/>
              </a:spcBef>
              <a:tabLst>
                <a:tab pos="469265" algn="l"/>
              </a:tabLst>
            </a:pPr>
            <a:r>
              <a:rPr sz="1250" spc="20" dirty="0">
                <a:solidFill>
                  <a:srgbClr val="FD1813"/>
                </a:solidFill>
                <a:latin typeface="新宋体" panose="02010609030101010101" charset="-122"/>
                <a:cs typeface="新宋体" panose="02010609030101010101" charset="-122"/>
              </a:rPr>
              <a:t>①	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将</a:t>
            </a:r>
            <a:r>
              <a:rPr sz="1700" spc="-4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写成二进制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b="1" i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b="1" i="1" spc="-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i="1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50" b="1" spc="7" baseline="-20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50" b="1" spc="225" baseline="-20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7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i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50" b="1" baseline="-20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7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700" b="1" spc="-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700" b="1" spc="-1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i="1" spc="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sz="1650" b="1" spc="7" baseline="-2000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700" b="1" spc="5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50" b="1" spc="7" baseline="2500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50" b="1" spc="217" baseline="2500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700" b="1" spc="505" dirty="0">
                <a:solidFill>
                  <a:srgbClr val="0000FF"/>
                </a:solidFill>
                <a:latin typeface="Cambria" panose="02040503050406030204"/>
                <a:cs typeface="Cambria" panose="02040503050406030204"/>
              </a:rPr>
              <a:t>⋯</a:t>
            </a:r>
            <a:r>
              <a:rPr sz="1700" b="1" spc="15" dirty="0">
                <a:solidFill>
                  <a:srgbClr val="0000FF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7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i="1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50" b="1" i="1" spc="7" baseline="-20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650" b="1" spc="7" baseline="-20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1700" b="1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650" b="1" i="1" spc="7" baseline="25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650" b="1" spc="7" baseline="25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1650" b="1" spc="195" baseline="25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50" i="1" baseline="-2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700" dirty="0">
                <a:latin typeface="宋体" panose="02010600030101010101" pitchFamily="2" charset="-122"/>
                <a:cs typeface="宋体" panose="02010600030101010101" pitchFamily="2" charset="-122"/>
              </a:rPr>
              <a:t>∈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{0,1}</a:t>
            </a:r>
            <a:r>
              <a:rPr sz="1700" spc="-47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5253" y="3547364"/>
            <a:ext cx="97790" cy="198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00" spc="15" dirty="0">
                <a:latin typeface="Times New Roman" panose="02020603050405020304"/>
                <a:cs typeface="Times New Roman" panose="02020603050405020304"/>
              </a:rPr>
              <a:t>0</a:t>
            </a:r>
            <a:endParaRPr sz="1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0625" y="3422395"/>
            <a:ext cx="184658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1250" spc="20" dirty="0">
                <a:solidFill>
                  <a:srgbClr val="FD1813"/>
                </a:solidFill>
                <a:latin typeface="新宋体" panose="02010609030101010101" charset="-122"/>
                <a:cs typeface="新宋体" panose="02010609030101010101" charset="-122"/>
              </a:rPr>
              <a:t>②	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计算：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i="1" spc="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endParaRPr sz="17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6966" y="3422395"/>
            <a:ext cx="24130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7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0625" y="3865117"/>
            <a:ext cx="187325" cy="2197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spc="20" dirty="0">
                <a:solidFill>
                  <a:srgbClr val="FD1813"/>
                </a:solidFill>
                <a:latin typeface="新宋体" panose="02010609030101010101" charset="-122"/>
                <a:cs typeface="新宋体" panose="02010609030101010101" charset="-122"/>
              </a:rPr>
              <a:t>③</a:t>
            </a:r>
            <a:endParaRPr sz="125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50625" y="4199635"/>
            <a:ext cx="1431925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1250" spc="20" dirty="0">
                <a:solidFill>
                  <a:srgbClr val="FD1813"/>
                </a:solidFill>
                <a:latin typeface="新宋体" panose="02010609030101010101" charset="-122"/>
                <a:cs typeface="新宋体" panose="02010609030101010101" charset="-122"/>
              </a:rPr>
              <a:t>④	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输出</a:t>
            </a:r>
            <a:r>
              <a:rPr sz="1700" spc="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700" b="1" i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650" b="1" i="1" spc="7" baseline="-20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650" b="1" spc="7" baseline="-20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-1</a:t>
            </a:r>
            <a:endParaRPr sz="1650" baseline="-20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73738" y="860421"/>
            <a:ext cx="419290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9.2.3</a:t>
            </a:r>
            <a:r>
              <a:rPr sz="3200" spc="-50" dirty="0"/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模重复平方计算法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58751" y="4738447"/>
            <a:ext cx="83883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98805" algn="l"/>
              </a:tabLst>
            </a:pPr>
            <a:r>
              <a:rPr sz="2250" spc="545" dirty="0">
                <a:latin typeface="MT Extra" panose="05050102010205020202"/>
                <a:cs typeface="MT Extra" panose="05050102010205020202"/>
              </a:rPr>
              <a:t></a:t>
            </a:r>
            <a:r>
              <a:rPr sz="2250" spc="54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250" spc="-830" dirty="0">
                <a:latin typeface="MT Extra" panose="05050102010205020202"/>
                <a:cs typeface="MT Extra" panose="05050102010205020202"/>
              </a:rPr>
              <a:t></a:t>
            </a:r>
            <a:endParaRPr sz="2250">
              <a:latin typeface="MT Extra" panose="05050102010205020202"/>
              <a:cs typeface="MT Extra" panose="0505010201020502020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78212" y="4745417"/>
            <a:ext cx="88519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1530" algn="l"/>
              </a:tabLst>
            </a:pPr>
            <a:r>
              <a:rPr sz="950" spc="-5" dirty="0">
                <a:latin typeface="Times New Roman" panose="02020603050405020304"/>
                <a:cs typeface="Times New Roman" panose="02020603050405020304"/>
              </a:rPr>
              <a:t>0	1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2386" y="4659857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 panose="02020603050405020304"/>
                <a:cs typeface="Times New Roman" panose="02020603050405020304"/>
              </a:rPr>
              <a:t>2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00255" y="4659857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imes New Roman" panose="02020603050405020304"/>
                <a:cs typeface="Times New Roman" panose="02020603050405020304"/>
              </a:rPr>
              <a:t>2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89253" y="4630362"/>
            <a:ext cx="23749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950" i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95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86395" y="4630362"/>
            <a:ext cx="227329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950" i="1" spc="-1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latin typeface="Symbol" panose="05050102010706020507"/>
                <a:cs typeface="Symbol" panose="05050102010706020507"/>
              </a:rPr>
              <a:t>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1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40360" y="4744660"/>
            <a:ext cx="237490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950" i="1" spc="-1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95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8450" y="4744660"/>
            <a:ext cx="227329" cy="170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50" i="1" spc="-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950" i="1" spc="-1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latin typeface="Symbol" panose="05050102010706020507"/>
                <a:cs typeface="Symbol" panose="05050102010706020507"/>
              </a:rPr>
              <a:t>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1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58057" y="4656809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Times New Roman" panose="02020603050405020304"/>
                <a:cs typeface="Times New Roman" panose="02020603050405020304"/>
              </a:rPr>
              <a:t>n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36113" y="4656809"/>
            <a:ext cx="1085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i="1" dirty="0">
                <a:latin typeface="Times New Roman" panose="02020603050405020304"/>
                <a:cs typeface="Times New Roman" panose="02020603050405020304"/>
              </a:rPr>
              <a:t>n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84937" y="4659857"/>
            <a:ext cx="32956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3045" algn="l"/>
              </a:tabLst>
            </a:pPr>
            <a:r>
              <a:rPr sz="1300" dirty="0">
                <a:latin typeface="Times New Roman" panose="02020603050405020304"/>
                <a:cs typeface="Times New Roman" panose="02020603050405020304"/>
              </a:rPr>
              <a:t>2	</a:t>
            </a:r>
            <a:r>
              <a:rPr sz="1300" i="1" dirty="0">
                <a:latin typeface="Times New Roman" panose="02020603050405020304"/>
                <a:cs typeface="Times New Roman" panose="02020603050405020304"/>
              </a:rPr>
              <a:t>n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51845" y="4659852"/>
            <a:ext cx="65468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58800" algn="l"/>
              </a:tabLst>
            </a:pPr>
            <a:r>
              <a:rPr sz="1300" i="1" dirty="0">
                <a:latin typeface="Times New Roman" panose="02020603050405020304"/>
                <a:cs typeface="Times New Roman" panose="02020603050405020304"/>
              </a:rPr>
              <a:t>n	n</a:t>
            </a:r>
            <a:endParaRPr sz="13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61565" y="4711925"/>
            <a:ext cx="479425" cy="60515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0"/>
              </a:spcBef>
            </a:pPr>
            <a:r>
              <a:rPr sz="2250" spc="1645" dirty="0">
                <a:latin typeface="MT Extra" panose="05050102010205020202"/>
                <a:cs typeface="MT Extra" panose="05050102010205020202"/>
              </a:rPr>
              <a:t></a:t>
            </a:r>
            <a:endParaRPr sz="2250">
              <a:latin typeface="MT Extra" panose="05050102010205020202"/>
              <a:cs typeface="MT Extra" panose="05050102010205020202"/>
            </a:endParaRPr>
          </a:p>
          <a:p>
            <a:pPr marR="635" algn="ctr">
              <a:lnSpc>
                <a:spcPct val="100000"/>
              </a:lnSpc>
              <a:spcBef>
                <a:spcPts val="110"/>
              </a:spcBef>
            </a:pPr>
            <a:r>
              <a:rPr sz="1950" i="1" spc="-67" baseline="15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950" i="1" spc="-4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950" i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latin typeface="Symbol" panose="05050102010706020507"/>
                <a:cs typeface="Symbol" panose="05050102010706020507"/>
              </a:rPr>
              <a:t>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1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57981" y="5063073"/>
            <a:ext cx="113220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-1630" dirty="0">
                <a:latin typeface="MT Extra" panose="05050102010205020202"/>
                <a:cs typeface="MT Extra" panose="05050102010205020202"/>
              </a:rPr>
              <a:t></a:t>
            </a:r>
            <a:r>
              <a:rPr sz="1950" i="1" baseline="43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25" spc="-367" baseline="38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250" spc="-565" dirty="0">
                <a:latin typeface="MT Extra" panose="05050102010205020202"/>
                <a:cs typeface="MT Extra" panose="05050102010205020202"/>
              </a:rPr>
              <a:t></a:t>
            </a:r>
            <a:r>
              <a:rPr sz="2250" spc="-450" dirty="0">
                <a:latin typeface="MT Extra" panose="05050102010205020202"/>
                <a:cs typeface="MT Extra" panose="05050102010205020202"/>
              </a:rPr>
              <a:t></a:t>
            </a:r>
            <a:r>
              <a:rPr sz="1950" i="1" spc="-450" baseline="45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250" spc="-2115" dirty="0">
                <a:latin typeface="MT Extra" panose="05050102010205020202"/>
                <a:cs typeface="MT Extra" panose="05050102010205020202"/>
              </a:rPr>
              <a:t></a:t>
            </a:r>
            <a:r>
              <a:rPr sz="1425" spc="-7" baseline="4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25" baseline="4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25" spc="-37" baseline="4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5" dirty="0">
                <a:latin typeface="MT Extra" panose="05050102010205020202"/>
                <a:cs typeface="MT Extra" panose="05050102010205020202"/>
              </a:rPr>
              <a:t></a:t>
            </a:r>
            <a:endParaRPr sz="2250">
              <a:latin typeface="MT Extra" panose="05050102010205020202"/>
              <a:cs typeface="MT Extra" panose="0505010201020502020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164463" y="4707054"/>
            <a:ext cx="498475" cy="6172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2250" spc="1795" dirty="0">
                <a:latin typeface="MT Extra" panose="05050102010205020202"/>
                <a:cs typeface="MT Extra" panose="05050102010205020202"/>
              </a:rPr>
              <a:t></a:t>
            </a:r>
            <a:endParaRPr sz="2250">
              <a:latin typeface="MT Extra" panose="05050102010205020202"/>
              <a:cs typeface="MT Extra" panose="05050102010205020202"/>
            </a:endParaRPr>
          </a:p>
          <a:p>
            <a:pPr marR="10160" algn="ctr">
              <a:lnSpc>
                <a:spcPct val="100000"/>
              </a:lnSpc>
              <a:spcBef>
                <a:spcPts val="145"/>
              </a:spcBef>
            </a:pPr>
            <a:r>
              <a:rPr sz="1950" i="1" spc="-67" baseline="15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950" i="1" spc="-45" dirty="0">
                <a:latin typeface="Times New Roman" panose="02020603050405020304"/>
                <a:cs typeface="Times New Roman" panose="02020603050405020304"/>
              </a:rPr>
              <a:t>k </a:t>
            </a:r>
            <a:r>
              <a:rPr sz="950" spc="-5" dirty="0">
                <a:latin typeface="Symbol" panose="05050102010706020507"/>
                <a:cs typeface="Symbol" panose="05050102010706020507"/>
              </a:rPr>
              <a:t></a:t>
            </a:r>
            <a:r>
              <a:rPr sz="950" spc="-20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spc="-5" dirty="0">
                <a:latin typeface="Times New Roman" panose="02020603050405020304"/>
                <a:cs typeface="Times New Roman" panose="02020603050405020304"/>
              </a:rPr>
              <a:t>2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57981" y="5392141"/>
            <a:ext cx="3615054" cy="1099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>
              <a:lnSpc>
                <a:spcPts val="1450"/>
              </a:lnSpc>
              <a:spcBef>
                <a:spcPts val="100"/>
              </a:spcBef>
            </a:pPr>
            <a:r>
              <a:rPr sz="1300" i="1" spc="-4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425" spc="-60" baseline="-20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1425" baseline="-200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ts val="2555"/>
              </a:lnSpc>
            </a:pPr>
            <a:r>
              <a:rPr sz="2250" spc="-390" dirty="0">
                <a:latin typeface="MT Extra" panose="05050102010205020202"/>
                <a:cs typeface="MT Extra" panose="05050102010205020202"/>
              </a:rPr>
              <a:t></a:t>
            </a:r>
            <a:r>
              <a:rPr sz="1950" spc="-585" baseline="28000" dirty="0">
                <a:latin typeface="MT Extra" panose="05050102010205020202"/>
                <a:cs typeface="MT Extra" panose="05050102010205020202"/>
              </a:rPr>
              <a:t></a:t>
            </a:r>
            <a:r>
              <a:rPr sz="1950" spc="787" baseline="2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-155" dirty="0">
                <a:latin typeface="MT Extra" panose="05050102010205020202"/>
                <a:cs typeface="MT Extra" panose="05050102010205020202"/>
              </a:rPr>
              <a:t></a:t>
            </a:r>
            <a:endParaRPr sz="2250">
              <a:latin typeface="MT Extra" panose="05050102010205020202"/>
              <a:cs typeface="MT Extra" panose="05050102010205020202"/>
            </a:endParaRPr>
          </a:p>
          <a:p>
            <a:pPr algn="ctr">
              <a:lnSpc>
                <a:spcPts val="2665"/>
              </a:lnSpc>
            </a:pPr>
            <a:r>
              <a:rPr sz="2250" spc="-105" dirty="0">
                <a:latin typeface="MT Extra" panose="05050102010205020202"/>
                <a:cs typeface="MT Extra" panose="05050102010205020202"/>
              </a:rPr>
              <a:t></a:t>
            </a:r>
            <a:r>
              <a:rPr sz="2250" spc="-80" dirty="0">
                <a:latin typeface="MT Extra" panose="05050102010205020202"/>
                <a:cs typeface="MT Extra" panose="05050102010205020202"/>
              </a:rPr>
              <a:t></a:t>
            </a:r>
            <a:r>
              <a:rPr sz="2250" spc="-409" dirty="0">
                <a:latin typeface="MT Extra" panose="05050102010205020202"/>
                <a:cs typeface="MT Extra" panose="05050102010205020202"/>
              </a:rPr>
              <a:t></a:t>
            </a:r>
            <a:r>
              <a:rPr sz="1950" i="1" spc="-480" baseline="43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50" spc="-1925" dirty="0">
                <a:latin typeface="MT Extra" panose="05050102010205020202"/>
                <a:cs typeface="MT Extra" panose="05050102010205020202"/>
              </a:rPr>
              <a:t></a:t>
            </a:r>
            <a:r>
              <a:rPr sz="1425" i="1" spc="-7" baseline="38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425" i="1" spc="-104" baseline="3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25" spc="-7" baseline="38000" dirty="0">
                <a:latin typeface="Symbol" panose="05050102010706020507"/>
                <a:cs typeface="Symbol" panose="05050102010706020507"/>
              </a:rPr>
              <a:t></a:t>
            </a:r>
            <a:r>
              <a:rPr sz="1425" spc="-217" baseline="3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25" spc="-7" baseline="38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25" spc="-97" baseline="3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-130" dirty="0">
                <a:latin typeface="MT Extra" panose="05050102010205020202"/>
                <a:cs typeface="MT Extra" panose="05050102010205020202"/>
              </a:rPr>
              <a:t></a:t>
            </a:r>
            <a:r>
              <a:rPr sz="2250" spc="-95" dirty="0">
                <a:latin typeface="MT Extra" panose="05050102010205020202"/>
                <a:cs typeface="MT Extra" panose="05050102010205020202"/>
              </a:rPr>
              <a:t></a:t>
            </a:r>
            <a:r>
              <a:rPr sz="2250" spc="-80" dirty="0">
                <a:latin typeface="MT Extra" panose="05050102010205020202"/>
                <a:cs typeface="MT Extra" panose="05050102010205020202"/>
              </a:rPr>
              <a:t></a:t>
            </a:r>
            <a:r>
              <a:rPr sz="2250" spc="-125" dirty="0">
                <a:latin typeface="MT Extra" panose="05050102010205020202"/>
                <a:cs typeface="MT Extra" panose="05050102010205020202"/>
              </a:rPr>
              <a:t></a:t>
            </a:r>
            <a:r>
              <a:rPr sz="2250" spc="5" dirty="0">
                <a:latin typeface="MT Extra" panose="05050102010205020202"/>
                <a:cs typeface="MT Extra" panose="05050102010205020202"/>
              </a:rPr>
              <a:t></a:t>
            </a:r>
            <a:endParaRPr sz="2250">
              <a:latin typeface="MT Extra" panose="05050102010205020202"/>
              <a:cs typeface="MT Extra" panose="05050102010205020202"/>
            </a:endParaRP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950" i="1" spc="7" baseline="15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950" i="1" spc="5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950" i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950" dirty="0">
                <a:latin typeface="Symbol" panose="05050102010706020507"/>
                <a:cs typeface="Symbol" panose="05050102010706020507"/>
              </a:rPr>
              <a:t></a:t>
            </a:r>
            <a:r>
              <a:rPr sz="950" dirty="0">
                <a:latin typeface="Times New Roman" panose="02020603050405020304"/>
                <a:cs typeface="Times New Roman" panose="02020603050405020304"/>
              </a:rPr>
              <a:t>1</a:t>
            </a:r>
            <a:endParaRPr sz="9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01729" y="4666819"/>
            <a:ext cx="221932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41630" algn="l"/>
                <a:tab pos="935355" algn="l"/>
                <a:tab pos="1691005" algn="l"/>
              </a:tabLst>
            </a:pPr>
            <a:r>
              <a:rPr sz="2250" i="1" dirty="0">
                <a:latin typeface="Times New Roman" panose="02020603050405020304"/>
                <a:cs typeface="Times New Roman" panose="02020603050405020304"/>
              </a:rPr>
              <a:t>b	</a:t>
            </a:r>
            <a:r>
              <a:rPr sz="2250" dirty="0">
                <a:latin typeface="Symbol" panose="05050102010706020507"/>
                <a:cs typeface="Symbol" panose="05050102010706020507"/>
              </a:rPr>
              <a:t></a:t>
            </a:r>
            <a:r>
              <a:rPr sz="2250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i="1" dirty="0">
                <a:latin typeface="Times New Roman" panose="02020603050405020304"/>
                <a:cs typeface="Times New Roman" panose="02020603050405020304"/>
              </a:rPr>
              <a:t>b	</a:t>
            </a:r>
            <a:r>
              <a:rPr sz="2250" spc="-260" dirty="0">
                <a:latin typeface="Symbol" panose="05050102010706020507"/>
                <a:cs typeface="Symbol" panose="05050102010706020507"/>
              </a:rPr>
              <a:t></a:t>
            </a:r>
            <a:r>
              <a:rPr sz="2250" spc="-2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4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i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2250" i="1" spc="-1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dirty="0"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250" spc="-130" dirty="0">
                <a:latin typeface="MT Extra" panose="05050102010205020202"/>
                <a:cs typeface="MT Extra" panose="05050102010205020202"/>
              </a:rPr>
              <a:t></a:t>
            </a:r>
            <a:r>
              <a:rPr sz="2250" spc="4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2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54413" y="4666819"/>
            <a:ext cx="864869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98475" algn="l"/>
              </a:tabLst>
            </a:pPr>
            <a:r>
              <a:rPr sz="2250" dirty="0"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250" spc="-260" dirty="0">
                <a:latin typeface="Symbol" panose="05050102010706020507"/>
                <a:cs typeface="Symbol" panose="05050102010706020507"/>
              </a:rPr>
              <a:t></a:t>
            </a:r>
            <a:r>
              <a:rPr sz="2250" spc="-3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spc="2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250" i="1" spc="20" dirty="0">
                <a:latin typeface="Times New Roman" panose="02020603050405020304"/>
                <a:cs typeface="Times New Roman" panose="02020603050405020304"/>
              </a:rPr>
              <a:t>b</a:t>
            </a:r>
            <a:endParaRPr sz="2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32461" y="4666819"/>
            <a:ext cx="143256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250" dirty="0"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2250" spc="-15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2250" spc="-3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50" i="1" spc="3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250" spc="35" dirty="0">
                <a:latin typeface="Times New Roman" panose="02020603050405020304"/>
                <a:cs typeface="Times New Roman" panose="02020603050405020304"/>
              </a:rPr>
              <a:t>)</a:t>
            </a:r>
            <a:endParaRPr sz="22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05789" y="3476807"/>
            <a:ext cx="7493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spc="10" dirty="0">
                <a:latin typeface="Times New Roman" panose="02020603050405020304"/>
                <a:cs typeface="Times New Roman" panose="02020603050405020304"/>
              </a:rPr>
              <a:t>0</a:t>
            </a:r>
            <a:endParaRPr sz="7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596773" y="3573037"/>
            <a:ext cx="51562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34340" algn="l"/>
              </a:tabLst>
            </a:pPr>
            <a:r>
              <a:rPr sz="1050" spc="5" dirty="0">
                <a:latin typeface="Times New Roman" panose="02020603050405020304"/>
                <a:cs typeface="Times New Roman" panose="02020603050405020304"/>
              </a:rPr>
              <a:t>0	0</a:t>
            </a:r>
            <a:endParaRPr sz="1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9495" y="3404635"/>
            <a:ext cx="93345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i="1" spc="5" dirty="0">
                <a:latin typeface="Times New Roman" panose="02020603050405020304"/>
                <a:cs typeface="Times New Roman" panose="02020603050405020304"/>
              </a:rPr>
              <a:t>n</a:t>
            </a:r>
            <a:endParaRPr sz="1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77901" y="3413388"/>
            <a:ext cx="152209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3050" algn="l"/>
                <a:tab pos="728345" algn="l"/>
              </a:tabLst>
            </a:pPr>
            <a:r>
              <a:rPr sz="1850" i="1" dirty="0">
                <a:latin typeface="Times New Roman" panose="02020603050405020304"/>
                <a:cs typeface="Times New Roman" panose="02020603050405020304"/>
              </a:rPr>
              <a:t>a	</a:t>
            </a:r>
            <a:r>
              <a:rPr sz="1850" dirty="0">
                <a:latin typeface="Symbol" panose="05050102010706020507"/>
                <a:cs typeface="Symbol" panose="05050102010706020507"/>
              </a:rPr>
              <a:t></a:t>
            </a:r>
            <a:r>
              <a:rPr sz="1850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i="1" dirty="0">
                <a:latin typeface="Times New Roman" panose="02020603050405020304"/>
                <a:cs typeface="Times New Roman" panose="02020603050405020304"/>
              </a:rPr>
              <a:t>b	</a:t>
            </a:r>
            <a:r>
              <a:rPr sz="1850" spc="-15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850" spc="-2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i="1" spc="2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50" spc="25" dirty="0">
                <a:latin typeface="Times New Roman" panose="02020603050405020304"/>
                <a:cs typeface="Times New Roman" panose="02020603050405020304"/>
              </a:rPr>
              <a:t>)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46203" y="3959371"/>
            <a:ext cx="183642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05765" algn="l"/>
                <a:tab pos="1785620" algn="l"/>
              </a:tabLst>
            </a:pPr>
            <a:r>
              <a:rPr sz="1050" i="1" dirty="0">
                <a:latin typeface="Times New Roman" panose="02020603050405020304"/>
                <a:cs typeface="Times New Roman" panose="02020603050405020304"/>
              </a:rPr>
              <a:t>i	</a:t>
            </a:r>
            <a:r>
              <a:rPr sz="1050" i="1" spc="8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050" spc="-25" dirty="0">
                <a:latin typeface="Symbol" panose="05050102010706020507"/>
                <a:cs typeface="Symbol" panose="05050102010706020507"/>
              </a:rPr>
              <a:t>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1	</a:t>
            </a:r>
            <a:r>
              <a:rPr sz="1050" i="1" spc="5" dirty="0">
                <a:latin typeface="Times New Roman" panose="02020603050405020304"/>
                <a:cs typeface="Times New Roman" panose="02020603050405020304"/>
              </a:rPr>
              <a:t>i</a:t>
            </a:r>
            <a:endParaRPr sz="1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34724" y="3958605"/>
            <a:ext cx="488950" cy="1885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37515" algn="l"/>
              </a:tabLst>
            </a:pPr>
            <a:r>
              <a:rPr sz="1050" i="1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050" i="1" spc="-1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050" spc="-30" dirty="0">
                <a:latin typeface="Symbol" panose="05050102010706020507"/>
                <a:cs typeface="Symbol" panose="05050102010706020507"/>
              </a:rPr>
              <a:t></a:t>
            </a:r>
            <a:r>
              <a:rPr sz="105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05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050" i="1" spc="5" dirty="0">
                <a:latin typeface="Times New Roman" panose="02020603050405020304"/>
                <a:cs typeface="Times New Roman" panose="02020603050405020304"/>
              </a:rPr>
              <a:t>i</a:t>
            </a:r>
            <a:endParaRPr sz="10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07825" y="3799723"/>
            <a:ext cx="2953385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baseline="2000" dirty="0">
                <a:latin typeface="新宋体" panose="02010609030101010101" charset="-122"/>
                <a:cs typeface="新宋体" panose="02010609030101010101" charset="-122"/>
              </a:rPr>
              <a:t>计算</a:t>
            </a:r>
            <a:r>
              <a:rPr sz="2550" spc="-52" baseline="200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800" i="1" spc="-3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800" i="1" spc="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spc="15" dirty="0">
                <a:latin typeface="Symbol" panose="05050102010706020507"/>
                <a:cs typeface="Symbol" panose="05050102010706020507"/>
              </a:rPr>
              <a:t></a:t>
            </a:r>
            <a:r>
              <a:rPr sz="18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3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575" spc="44" baseline="4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75" spc="480" baseline="4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80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4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00" spc="4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7" baseline="20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550" spc="-1050" baseline="20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85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50" i="1" spc="4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Symbol" panose="05050102010706020507"/>
                <a:cs typeface="Symbol" panose="05050102010706020507"/>
              </a:rPr>
              <a:t></a:t>
            </a:r>
            <a:r>
              <a:rPr sz="18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i="1" dirty="0">
                <a:latin typeface="Times New Roman" panose="02020603050405020304"/>
                <a:cs typeface="Times New Roman" panose="02020603050405020304"/>
              </a:rPr>
              <a:t>a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270200" y="3798961"/>
            <a:ext cx="2993390" cy="307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 indent="-88900">
              <a:lnSpc>
                <a:spcPct val="100000"/>
              </a:lnSpc>
              <a:spcBef>
                <a:spcPts val="100"/>
              </a:spcBef>
              <a:buFont typeface="Symbol" panose="05050102010706020507"/>
              <a:buChar char=""/>
              <a:tabLst>
                <a:tab pos="102235" algn="l"/>
              </a:tabLst>
            </a:pPr>
            <a:r>
              <a:rPr sz="1850" i="1" spc="3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575" i="1" spc="-30" baseline="4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125" i="1" spc="7" baseline="44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125" i="1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25" i="1" spc="-44" baseline="4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850" spc="-30" dirty="0">
                <a:latin typeface="Times New Roman" panose="02020603050405020304"/>
                <a:cs typeface="Times New Roman" panose="02020603050405020304"/>
              </a:rPr>
              <a:t>mo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50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i="1" spc="5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850" spc="1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7" baseline="20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550" spc="-637" baseline="20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550" i="1" spc="-7" baseline="2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550" i="1" spc="-202" baseline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7" baseline="20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550" baseline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7" baseline="2000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2550" baseline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7" baseline="2000" dirty="0">
                <a:latin typeface="Times New Roman" panose="02020603050405020304"/>
                <a:cs typeface="Times New Roman" panose="02020603050405020304"/>
              </a:rPr>
              <a:t>2,</a:t>
            </a:r>
            <a:r>
              <a:rPr sz="2550" baseline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550" spc="-15" baseline="2000" dirty="0">
                <a:latin typeface="Cambria" panose="02040503050406030204"/>
                <a:cs typeface="Cambria" panose="02040503050406030204"/>
              </a:rPr>
              <a:t>⋯</a:t>
            </a:r>
            <a:r>
              <a:rPr sz="2550" spc="-7" baseline="2000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550" i="1" spc="-7" baseline="2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2550" spc="-15" baseline="2000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550" spc="-7" baseline="2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550" spc="-7" baseline="200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550" baseline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8" name="灯片编号占位符 3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72831" y="2081783"/>
            <a:ext cx="121157" cy="137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72831" y="2518410"/>
            <a:ext cx="121157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72831" y="2950464"/>
            <a:ext cx="121157" cy="1379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72831" y="3819144"/>
            <a:ext cx="121157" cy="1379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72831" y="4687823"/>
            <a:ext cx="121157" cy="1379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72831" y="5124450"/>
            <a:ext cx="121157" cy="133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89554" y="5045642"/>
            <a:ext cx="241935" cy="241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00"/>
              </a:lnSpc>
            </a:pP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72831" y="5556503"/>
            <a:ext cx="121157" cy="13792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472831" y="5993129"/>
            <a:ext cx="121157" cy="133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806073" y="1814118"/>
            <a:ext cx="7099934" cy="47453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同余关系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9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b="1" i="1" spc="-2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≡</a:t>
            </a:r>
            <a:r>
              <a:rPr sz="19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i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9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mod</a:t>
            </a:r>
            <a:r>
              <a:rPr sz="19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等价关系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1900" spc="-4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剩余类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Ca</a:t>
            </a:r>
            <a:r>
              <a:rPr sz="1900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9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900" spc="-5" dirty="0">
                <a:latin typeface="宋体" panose="02010600030101010101" pitchFamily="2" charset="-122"/>
                <a:cs typeface="宋体" panose="02010600030101010101" pitchFamily="2" charset="-122"/>
              </a:rPr>
              <a:t>∈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9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≡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9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9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)}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素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1900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完全剩余系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{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Ca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19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-1}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31750">
              <a:lnSpc>
                <a:spcPct val="100000"/>
              </a:lnSpc>
              <a:spcBef>
                <a:spcPts val="1140"/>
              </a:spcBef>
            </a:pP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900" spc="-4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GF(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素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1900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简化剩余系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900" spc="-4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= {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Ca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-1,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1}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31115">
              <a:lnSpc>
                <a:spcPct val="100000"/>
              </a:lnSpc>
              <a:spcBef>
                <a:spcPts val="1140"/>
              </a:spcBef>
            </a:pPr>
            <a:r>
              <a:rPr sz="1900" b="1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9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*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欧拉函数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900" spc="-4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) = | 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=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欧拉定理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费马小定</a:t>
            </a:r>
            <a:r>
              <a:rPr sz="1900" b="1" spc="-10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理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模重复平方法</a:t>
            </a:r>
            <a:r>
              <a:rPr sz="1900" spc="459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求</a:t>
            </a:r>
            <a:r>
              <a:rPr sz="1900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9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75" b="1" i="1" spc="7" baseline="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75" b="1" i="1" spc="-15" baseline="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mod</a:t>
            </a:r>
            <a:r>
              <a:rPr sz="19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将</a:t>
            </a:r>
            <a:r>
              <a:rPr sz="1900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写成二进制，算法复杂度为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900" b="1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19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(log</a:t>
            </a:r>
            <a:r>
              <a:rPr sz="1875" b="1" baseline="-20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9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386973" y="790448"/>
            <a:ext cx="30765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9.2</a:t>
            </a:r>
            <a:r>
              <a:rPr sz="3200" spc="-65" dirty="0"/>
              <a:t> </a:t>
            </a:r>
            <a:r>
              <a:rPr sz="3200" dirty="0">
                <a:latin typeface="新宋体" panose="02010609030101010101" charset="-122"/>
                <a:cs typeface="新宋体" panose="02010609030101010101" charset="-122"/>
              </a:rPr>
              <a:t>小结（同余）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34775" y="4507229"/>
            <a:ext cx="2752344" cy="5250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4921" y="4886705"/>
            <a:ext cx="2136648" cy="54406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94773" y="5405628"/>
            <a:ext cx="1899666" cy="4648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875598"/>
            <a:ext cx="4290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第九章</a:t>
            </a:r>
            <a:r>
              <a:rPr sz="3200" spc="-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密码学数学基础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3441191"/>
            <a:ext cx="159257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4064508"/>
            <a:ext cx="159257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4687823"/>
            <a:ext cx="159257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0625" y="2044700"/>
            <a:ext cx="3886835" cy="287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第一部</a:t>
            </a:r>
            <a:r>
              <a:rPr sz="24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400" b="1" spc="-58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数论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整除的整除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整数的同余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同余式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整数的原根与素性测试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2410205"/>
            <a:ext cx="121157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920" y="841832"/>
            <a:ext cx="484378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9.3</a:t>
            </a:r>
            <a:r>
              <a:rPr sz="3200" spc="-25" dirty="0"/>
              <a:t> </a:t>
            </a:r>
            <a:r>
              <a:rPr sz="3200" dirty="0">
                <a:latin typeface="新宋体" panose="02010609030101010101" charset="-122"/>
                <a:cs typeface="新宋体" panose="02010609030101010101" charset="-122"/>
              </a:rPr>
              <a:t>同余</a:t>
            </a:r>
            <a:r>
              <a:rPr sz="3200" spc="785" dirty="0"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2400" dirty="0"/>
              <a:t>—</a:t>
            </a:r>
            <a:r>
              <a:rPr sz="2400" spc="-10" dirty="0"/>
              <a:t>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400" spc="-61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spc="-61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次同余式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625" y="1706676"/>
            <a:ext cx="7593330" cy="494855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0"/>
              </a:spcBef>
              <a:buClr>
                <a:srgbClr val="FD1813"/>
              </a:buClr>
              <a:buSzPct val="74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900" b="1" spc="-1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b="1" spc="-4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新宋体" panose="02010609030101010101" charset="-122"/>
                <a:cs typeface="新宋体" panose="02010609030101010101" charset="-122"/>
              </a:rPr>
              <a:t>情况下多项式（即同余式）的求解。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1140"/>
              </a:spcBef>
            </a:pPr>
            <a:r>
              <a:rPr sz="19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Def. 9.3.1</a:t>
            </a:r>
            <a:r>
              <a:rPr sz="1900" b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900" b="1" spc="-1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b="1" spc="-4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1900" b="1" spc="-1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1900" b="1" spc="-4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900" b="1" dirty="0">
                <a:latin typeface="新宋体" panose="02010609030101010101" charset="-122"/>
                <a:cs typeface="新宋体" panose="02010609030101010101" charset="-122"/>
              </a:rPr>
              <a:t>次同余式，同余式的解，同余式的解数</a:t>
            </a:r>
            <a:r>
              <a:rPr sz="1900" b="1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1900" spc="-4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680"/>
              </a:spcBef>
            </a:pP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是一正整数，</a:t>
            </a:r>
            <a:r>
              <a:rPr sz="19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为多项式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60960" algn="ctr">
              <a:lnSpc>
                <a:spcPct val="100000"/>
              </a:lnSpc>
              <a:spcBef>
                <a:spcPts val="1140"/>
              </a:spcBef>
            </a:pP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) = 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75" b="1" i="1" baseline="-20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75" b="1" i="1" baseline="24000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75" b="1" i="1" baseline="-20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75" b="1" baseline="-200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75" b="1" i="1" baseline="2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75" b="1" baseline="24000" dirty="0">
                <a:latin typeface="Times New Roman" panose="02020603050405020304"/>
                <a:cs typeface="Times New Roman" panose="02020603050405020304"/>
              </a:rPr>
              <a:t>-1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900" b="1" spc="570" dirty="0">
                <a:latin typeface="Cambria" panose="02040503050406030204"/>
                <a:cs typeface="Cambria" panose="02040503050406030204"/>
              </a:rPr>
              <a:t>⋯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75" b="1" baseline="-20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900" b="1" spc="-2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75" b="1" baseline="-20000" dirty="0">
                <a:latin typeface="Times New Roman" panose="02020603050405020304"/>
                <a:cs typeface="Times New Roman" panose="02020603050405020304"/>
              </a:rPr>
              <a:t>0</a:t>
            </a:r>
            <a:endParaRPr sz="1875" baseline="-20000">
              <a:latin typeface="Times New Roman" panose="02020603050405020304"/>
              <a:cs typeface="Times New Roman" panose="02020603050405020304"/>
            </a:endParaRPr>
          </a:p>
          <a:p>
            <a:pPr marL="434340">
              <a:lnSpc>
                <a:spcPct val="100000"/>
              </a:lnSpc>
              <a:spcBef>
                <a:spcPts val="1140"/>
              </a:spcBef>
            </a:pP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其中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75" i="1" baseline="-200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875" i="1" spc="-44" baseline="-2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是整数，则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59690" algn="ctr">
              <a:lnSpc>
                <a:spcPct val="100000"/>
              </a:lnSpc>
              <a:spcBef>
                <a:spcPts val="1140"/>
              </a:spcBef>
              <a:tabLst>
                <a:tab pos="2393950" algn="l"/>
              </a:tabLst>
            </a:pP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) ≡ 0</a:t>
            </a:r>
            <a:r>
              <a:rPr sz="19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9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1900" b="1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9.3.1</a:t>
            </a:r>
            <a:r>
              <a:rPr sz="1900" b="1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372745">
              <a:lnSpc>
                <a:spcPct val="100000"/>
              </a:lnSpc>
              <a:spcBef>
                <a:spcPts val="940"/>
              </a:spcBef>
            </a:pP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称为</a:t>
            </a:r>
            <a:r>
              <a:rPr sz="1900" b="1" spc="-10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b="1" spc="-49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同余式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若</a:t>
            </a:r>
            <a:r>
              <a:rPr sz="1900" spc="-4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75" b="1" i="1" baseline="-20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75" b="1" i="1" spc="330" baseline="-20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150" spc="-675" baseline="1000" dirty="0">
                <a:latin typeface="Symbol" panose="05050102010706020507"/>
                <a:cs typeface="Symbol" panose="05050102010706020507"/>
              </a:rPr>
              <a:t></a:t>
            </a:r>
            <a:r>
              <a:rPr sz="3150" spc="-675" baseline="-4000" dirty="0">
                <a:latin typeface="Symbol" panose="05050102010706020507"/>
                <a:cs typeface="Symbol" panose="05050102010706020507"/>
              </a:rPr>
              <a:t></a:t>
            </a:r>
            <a:r>
              <a:rPr sz="3150" spc="-667" baseline="-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9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，则</a:t>
            </a:r>
            <a:r>
              <a:rPr sz="1900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称为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次数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，记为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372745">
              <a:lnSpc>
                <a:spcPct val="100000"/>
              </a:lnSpc>
              <a:spcBef>
                <a:spcPts val="645"/>
              </a:spcBef>
            </a:pPr>
            <a:r>
              <a:rPr sz="1900" dirty="0">
                <a:latin typeface="Times New Roman" panose="02020603050405020304"/>
                <a:cs typeface="Times New Roman" panose="02020603050405020304"/>
              </a:rPr>
              <a:t>deg</a:t>
            </a:r>
            <a:r>
              <a:rPr sz="19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。同余式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9.3.1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又称</a:t>
            </a:r>
            <a:r>
              <a:rPr sz="1900" spc="-10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19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次同余</a:t>
            </a:r>
            <a:r>
              <a:rPr sz="1900" b="1" spc="-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。如果整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19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使得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72745">
              <a:lnSpc>
                <a:spcPct val="100000"/>
              </a:lnSpc>
              <a:spcBef>
                <a:spcPts val="685"/>
              </a:spcBef>
            </a:pPr>
            <a:r>
              <a:rPr sz="1900" b="1" dirty="0">
                <a:latin typeface="Times New Roman" panose="02020603050405020304"/>
                <a:cs typeface="Times New Roman" panose="02020603050405020304"/>
              </a:rPr>
              <a:t>≡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0 (mod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成立，则称</a:t>
            </a:r>
            <a:r>
              <a:rPr sz="1900" spc="-4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同余式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9.3.1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1900" b="1" spc="-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解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，且满足</a:t>
            </a:r>
            <a:r>
              <a:rPr sz="19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9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≡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(mod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72745" marR="136525">
              <a:lnSpc>
                <a:spcPct val="130000"/>
              </a:lnSpc>
            </a:pP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的所有整数都是同余式（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9.3.1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）的解。因此，同余式（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9.3.1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的 解</a:t>
            </a:r>
            <a:r>
              <a:rPr sz="1900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通常写成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60960" algn="ctr">
              <a:lnSpc>
                <a:spcPct val="100000"/>
              </a:lnSpc>
              <a:spcBef>
                <a:spcPts val="1140"/>
              </a:spcBef>
            </a:pP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≡ 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19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1940813"/>
            <a:ext cx="96773" cy="1082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9521" y="3312414"/>
            <a:ext cx="96773" cy="10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3952494"/>
            <a:ext cx="96773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5278373"/>
            <a:ext cx="96773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0625" y="1728470"/>
            <a:ext cx="7625080" cy="37058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000"/>
              </a:spcBef>
            </a:pPr>
            <a:r>
              <a:rPr sz="15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Def.</a:t>
            </a:r>
            <a:r>
              <a:rPr sz="15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9.3.2</a:t>
            </a:r>
            <a:r>
              <a:rPr sz="15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1500" spc="-38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是一个正整数，</a:t>
            </a:r>
            <a:r>
              <a:rPr sz="1500" spc="-38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是一整数，如果存在整数</a:t>
            </a:r>
            <a:r>
              <a:rPr sz="1500" spc="-38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a’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使得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30480" algn="ctr">
              <a:lnSpc>
                <a:spcPct val="100000"/>
              </a:lnSpc>
              <a:spcBef>
                <a:spcPts val="900"/>
              </a:spcBef>
            </a:pPr>
            <a:r>
              <a:rPr sz="1500" i="1" dirty="0">
                <a:latin typeface="Times New Roman" panose="02020603050405020304"/>
                <a:cs typeface="Times New Roman" panose="02020603050405020304"/>
              </a:rPr>
              <a:t>aa’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≡  1 ( mod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)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7274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称为模</a:t>
            </a:r>
            <a:r>
              <a:rPr sz="1500" spc="-3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1500" b="1" spc="-5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可逆元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500" spc="-3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a’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称为</a:t>
            </a:r>
            <a:r>
              <a:rPr sz="1500" spc="-38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1500" b="1" spc="-5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逆元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，记为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a’</a:t>
            </a:r>
            <a:r>
              <a:rPr sz="15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5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baseline="250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1500" b="1" spc="195" baseline="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mod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Clr>
                <a:srgbClr val="FD1813"/>
              </a:buClr>
              <a:buSzPct val="73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运用广义欧几里得除法，可求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的逆元。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355600" marR="5080">
              <a:lnSpc>
                <a:spcPct val="130000"/>
              </a:lnSpc>
              <a:spcBef>
                <a:spcPts val="360"/>
              </a:spcBef>
            </a:pP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5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9.3.4</a:t>
            </a:r>
            <a:r>
              <a:rPr sz="1500" b="1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是一正整数，则整数</a:t>
            </a:r>
            <a:r>
              <a:rPr sz="1500" spc="-38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是模</a:t>
            </a:r>
            <a:r>
              <a:rPr sz="1500" spc="-38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简化剩余的充要条件是整数</a:t>
            </a:r>
            <a:r>
              <a:rPr sz="1500" spc="-38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是模</a:t>
            </a:r>
            <a:r>
              <a:rPr sz="1500" spc="-3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可逆 元。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5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9.3.1</a:t>
            </a:r>
            <a:r>
              <a:rPr sz="1500" b="1" spc="35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b="1" spc="-10" dirty="0">
                <a:latin typeface="新宋体" panose="02010609030101010101" charset="-122"/>
                <a:cs typeface="新宋体" panose="02010609030101010101" charset="-122"/>
              </a:rPr>
              <a:t>一次同余式解存在的充要条件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）设</a:t>
            </a:r>
            <a:r>
              <a:rPr sz="1500" spc="-4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是一正整数，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是不能整除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的整数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540"/>
              </a:spcBef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，则一次同余式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29845" algn="ctr">
              <a:lnSpc>
                <a:spcPct val="100000"/>
              </a:lnSpc>
              <a:spcBef>
                <a:spcPts val="900"/>
              </a:spcBef>
              <a:tabLst>
                <a:tab pos="1583055" algn="l"/>
              </a:tabLst>
            </a:pPr>
            <a:r>
              <a:rPr sz="1500" b="1" i="1" dirty="0">
                <a:latin typeface="Times New Roman" panose="02020603050405020304"/>
                <a:cs typeface="Times New Roman" panose="02020603050405020304"/>
              </a:rPr>
              <a:t>ax </a:t>
            </a:r>
            <a:r>
              <a:rPr sz="1500" b="1" dirty="0">
                <a:latin typeface="Times New Roman" panose="02020603050405020304"/>
                <a:cs typeface="Times New Roman" panose="02020603050405020304"/>
              </a:rPr>
              <a:t>≡ </a:t>
            </a:r>
            <a:r>
              <a:rPr sz="1500" b="1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500" b="1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5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9.3.2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37274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有解的充要条件是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5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)|</a:t>
            </a:r>
            <a:r>
              <a:rPr sz="15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。并且，当有解时，其</a:t>
            </a:r>
            <a:r>
              <a:rPr sz="1500" b="1" spc="-5" dirty="0">
                <a:latin typeface="新宋体" panose="02010609030101010101" charset="-122"/>
                <a:cs typeface="新宋体" panose="02010609030101010101" charset="-122"/>
              </a:rPr>
              <a:t>解数</a:t>
            </a:r>
            <a:r>
              <a:rPr sz="1500" b="1" spc="-10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1500" b="1" spc="-4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b="1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5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00" b="1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5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5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9.3.3</a:t>
            </a:r>
            <a:r>
              <a:rPr sz="15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b="1" spc="-10" dirty="0">
                <a:latin typeface="新宋体" panose="02010609030101010101" charset="-122"/>
                <a:cs typeface="新宋体" panose="02010609030101010101" charset="-122"/>
              </a:rPr>
              <a:t>一次同余式的解系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500" spc="-3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同余方程（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9.3.2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）的全部解为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50625" y="6209029"/>
            <a:ext cx="59823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3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一次同余式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ax</a:t>
            </a:r>
            <a:r>
              <a:rPr sz="15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≡</a:t>
            </a:r>
            <a:r>
              <a:rPr sz="15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5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(mod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的求解。</a:t>
            </a:r>
            <a:r>
              <a:rPr sz="1500" b="1" dirty="0">
                <a:latin typeface="Times New Roman" panose="02020603050405020304"/>
                <a:cs typeface="Times New Roman" panose="02020603050405020304"/>
              </a:rPr>
              <a:t>Eg.</a:t>
            </a:r>
            <a:r>
              <a:rPr sz="15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9.3.2</a:t>
            </a:r>
            <a:r>
              <a:rPr sz="15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33</a:t>
            </a:r>
            <a:r>
              <a:rPr sz="1500" b="1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5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latin typeface="Times New Roman" panose="02020603050405020304"/>
                <a:cs typeface="Times New Roman" panose="02020603050405020304"/>
              </a:rPr>
              <a:t>≡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 22</a:t>
            </a:r>
            <a:r>
              <a:rPr sz="15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(mod 77</a:t>
            </a:r>
            <a:r>
              <a:rPr sz="15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386973" y="790448"/>
            <a:ext cx="3937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9.3</a:t>
            </a:r>
            <a:r>
              <a:rPr sz="3200" spc="-35" dirty="0"/>
              <a:t> </a:t>
            </a:r>
            <a:r>
              <a:rPr sz="3200" dirty="0">
                <a:latin typeface="新宋体" panose="02010609030101010101" charset="-122"/>
                <a:cs typeface="新宋体" panose="02010609030101010101" charset="-122"/>
              </a:rPr>
              <a:t>同余</a:t>
            </a:r>
            <a:r>
              <a:rPr sz="3200" spc="785" dirty="0"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2400" dirty="0"/>
              <a:t>—</a:t>
            </a:r>
            <a:r>
              <a:rPr sz="2400" spc="-25" dirty="0"/>
              <a:t>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400" spc="-6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次同余式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75039" y="5530596"/>
            <a:ext cx="4267199" cy="609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099427" y="5705855"/>
            <a:ext cx="1481327" cy="2598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75039" y="6140576"/>
            <a:ext cx="6205855" cy="0"/>
          </a:xfrm>
          <a:custGeom>
            <a:avLst/>
            <a:gdLst/>
            <a:ahLst/>
            <a:cxnLst/>
            <a:rect l="l" t="t" r="r" b="b"/>
            <a:pathLst>
              <a:path w="6205855">
                <a:moveTo>
                  <a:pt x="0" y="0"/>
                </a:moveTo>
                <a:lnTo>
                  <a:pt x="6205727" y="0"/>
                </a:lnTo>
              </a:path>
            </a:pathLst>
          </a:custGeom>
          <a:ln w="990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2410205"/>
            <a:ext cx="121157" cy="133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9521" y="4841747"/>
            <a:ext cx="121157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0625" y="1706676"/>
            <a:ext cx="7625715" cy="332676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0"/>
              </a:spcBef>
              <a:buClr>
                <a:srgbClr val="FD1813"/>
              </a:buClr>
              <a:buSzPct val="74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900" b="1" dirty="0">
                <a:latin typeface="新宋体" panose="02010609030101010101" charset="-122"/>
                <a:cs typeface="新宋体" panose="02010609030101010101" charset="-122"/>
              </a:rPr>
              <a:t>一次同余式组的求解。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1140"/>
              </a:spcBef>
            </a:pP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源于：《孙子算经》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900" b="1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“物不知数”问</a:t>
            </a:r>
            <a:r>
              <a:rPr sz="19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题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372745" marR="201930">
              <a:lnSpc>
                <a:spcPct val="130000"/>
              </a:lnSpc>
              <a:spcBef>
                <a:spcPts val="455"/>
              </a:spcBef>
            </a:pPr>
            <a:r>
              <a:rPr sz="1900" b="1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今有物不知其数，三三数之剩二，五五数之剩三，七七数之剩二，  问物几何？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372745" marR="5080" algn="just">
              <a:lnSpc>
                <a:spcPct val="130000"/>
              </a:lnSpc>
              <a:spcBef>
                <a:spcPts val="455"/>
              </a:spcBef>
            </a:pP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答案：二十三。解答过程为：“三三数之剩二”对应于一百四十，“  五五数之剩三”对应于六十三，“七七数之剩二”对应于三十，再减 去二百一十，即得物之数二十三。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355600" algn="just">
              <a:lnSpc>
                <a:spcPct val="100000"/>
              </a:lnSpc>
              <a:spcBef>
                <a:spcPts val="1140"/>
              </a:spcBef>
            </a:pP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将“物不知数”问题用同余式组表示就是：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2894" y="733425"/>
            <a:ext cx="78066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highlight>
                  <a:srgbClr val="FFFF00"/>
                </a:highlight>
              </a:rPr>
              <a:t>9.3</a:t>
            </a:r>
            <a:r>
              <a:rPr sz="2800" spc="-35" dirty="0">
                <a:highlight>
                  <a:srgbClr val="FFFF00"/>
                </a:highlight>
              </a:rPr>
              <a:t> </a:t>
            </a:r>
            <a:r>
              <a:rPr sz="2000" dirty="0" err="1"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一次同余式组（中国剩余定理</a:t>
            </a:r>
            <a:r>
              <a:rPr sz="2000" spc="-5" dirty="0" err="1"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spc="-5" dirty="0" err="1">
                <a:highlight>
                  <a:srgbClr val="FFFF00"/>
                </a:highlight>
              </a:rPr>
              <a:t>CRT</a:t>
            </a:r>
            <a:r>
              <a:rPr sz="2000" spc="-5" dirty="0">
                <a:highlight>
                  <a:srgbClr val="FFFF00"/>
                </a:highlight>
                <a:latin typeface="新宋体" panose="02010609030101010101" charset="-122"/>
                <a:cs typeface="新宋体" panose="02010609030101010101" charset="-122"/>
              </a:rPr>
              <a:t>））</a:t>
            </a:r>
            <a:endParaRPr sz="2000" dirty="0">
              <a:highlight>
                <a:srgbClr val="FFFF00"/>
              </a:highlight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60839" y="5111496"/>
            <a:ext cx="2590800" cy="148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1973579"/>
            <a:ext cx="121157" cy="137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93525" y="1764578"/>
            <a:ext cx="7155815" cy="7785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9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9.3.5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900" b="1" dirty="0">
                <a:latin typeface="新宋体" panose="02010609030101010101" charset="-122"/>
                <a:cs typeface="新宋体" panose="02010609030101010101" charset="-122"/>
              </a:rPr>
              <a:t>中国剩余定理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1900" spc="-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,…,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00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000" i="1" spc="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sz="1900" spc="-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9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个两两互素的正整数</a:t>
            </a:r>
            <a:endParaRPr sz="1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，则对任意整数</a:t>
            </a:r>
            <a:r>
              <a:rPr sz="1900" spc="-4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000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,…,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00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0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，同余式组</a:t>
            </a:r>
            <a:endParaRPr sz="19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9521" y="5827014"/>
            <a:ext cx="121157" cy="1333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3525" y="3964933"/>
            <a:ext cx="7259320" cy="242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有唯一解</a:t>
            </a:r>
            <a:endParaRPr sz="1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Times New Roman" panose="02020603050405020304"/>
              <a:cs typeface="Times New Roman" panose="02020603050405020304"/>
            </a:endParaRPr>
          </a:p>
          <a:p>
            <a:pPr marL="29845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其中</a:t>
            </a:r>
            <a:endParaRPr sz="19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12700" marR="5080" indent="-635">
              <a:lnSpc>
                <a:spcPct val="130000"/>
              </a:lnSpc>
              <a:spcBef>
                <a:spcPts val="1690"/>
              </a:spcBef>
            </a:pPr>
            <a:r>
              <a:rPr sz="1900" b="1" dirty="0">
                <a:latin typeface="Times New Roman" panose="02020603050405020304"/>
                <a:cs typeface="Times New Roman" panose="02020603050405020304"/>
              </a:rPr>
              <a:t>Eg.</a:t>
            </a:r>
            <a:r>
              <a:rPr sz="19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9.3.2</a:t>
            </a:r>
            <a:r>
              <a:rPr sz="19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900" b="1" spc="5" dirty="0">
                <a:latin typeface="新宋体" panose="02010609030101010101" charset="-122"/>
                <a:cs typeface="新宋体" panose="02010609030101010101" charset="-122"/>
              </a:rPr>
              <a:t>“</a:t>
            </a:r>
            <a:r>
              <a:rPr sz="1900" b="1" dirty="0">
                <a:latin typeface="新宋体" panose="02010609030101010101" charset="-122"/>
                <a:cs typeface="新宋体" panose="02010609030101010101" charset="-122"/>
              </a:rPr>
              <a:t>物不知数”问</a:t>
            </a:r>
            <a:r>
              <a:rPr sz="1900" b="1" spc="-5" dirty="0">
                <a:latin typeface="新宋体" panose="02010609030101010101" charset="-122"/>
                <a:cs typeface="新宋体" panose="02010609030101010101" charset="-122"/>
              </a:rPr>
              <a:t>题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）今有物不知其数，三三数之剩二，五 五数之剩三，七七数之剩二，问物几何？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22839" y="2663951"/>
            <a:ext cx="2510027" cy="1495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97465" y="4311396"/>
            <a:ext cx="3762755" cy="5494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27439" y="5180076"/>
            <a:ext cx="6305549" cy="3886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/>
          <p:cNvSpPr txBox="1">
            <a:spLocks noGrp="1"/>
          </p:cNvSpPr>
          <p:nvPr>
            <p:ph type="title"/>
          </p:nvPr>
        </p:nvSpPr>
        <p:spPr>
          <a:xfrm>
            <a:off x="452894" y="808406"/>
            <a:ext cx="780669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9.3</a:t>
            </a:r>
            <a:r>
              <a:rPr sz="2800" spc="-35" dirty="0"/>
              <a:t> </a:t>
            </a:r>
            <a:r>
              <a:rPr sz="2000" dirty="0" err="1">
                <a:latin typeface="新宋体" panose="02010609030101010101" charset="-122"/>
                <a:cs typeface="新宋体" panose="02010609030101010101" charset="-122"/>
              </a:rPr>
              <a:t>一次同余式组（中国剩余定理</a:t>
            </a:r>
            <a:r>
              <a:rPr sz="2000" spc="-5" dirty="0" err="1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spc="-5" dirty="0" err="1"/>
              <a:t>CRT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））</a:t>
            </a:r>
            <a:endParaRPr sz="20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2979420"/>
            <a:ext cx="134112" cy="14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9521" y="4870703"/>
            <a:ext cx="134112" cy="1417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5785103"/>
            <a:ext cx="134112" cy="1417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0625" y="1876298"/>
            <a:ext cx="7652384" cy="453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二次同余式的求解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5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</a:pPr>
            <a:r>
              <a:rPr sz="2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Def 9.3.3</a:t>
            </a:r>
            <a:r>
              <a:rPr sz="2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20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是正整数，若同余式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72745" marR="151765">
              <a:lnSpc>
                <a:spcPct val="140000"/>
              </a:lnSpc>
              <a:spcBef>
                <a:spcPts val="1790"/>
              </a:spcBef>
            </a:pP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有解，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spc="-5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称为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000" spc="-5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平方剩余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（或</a:t>
            </a:r>
            <a:r>
              <a:rPr sz="2000" b="1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二次剩余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）；否则，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称为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平方非剩余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（或</a:t>
            </a:r>
            <a:r>
              <a:rPr sz="2000" b="1" dirty="0">
                <a:solidFill>
                  <a:srgbClr val="FF0000"/>
                </a:solidFill>
                <a:latin typeface="新宋体" panose="02010609030101010101" charset="-122"/>
                <a:cs typeface="新宋体" panose="02010609030101010101" charset="-122"/>
              </a:rPr>
              <a:t>二次非剩余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）。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Eg.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9.3.6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：模</a:t>
            </a:r>
            <a:r>
              <a:rPr sz="20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的平方剩余、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0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的平方非剩余。答案：平方剩余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1,2,4</a:t>
            </a:r>
            <a:r>
              <a:rPr sz="20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；平方非剩余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3,5,6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Eg.</a:t>
            </a:r>
            <a:r>
              <a:rPr sz="20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9.3.7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求满足方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程</a:t>
            </a:r>
            <a:r>
              <a:rPr sz="2000" spc="-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y </a:t>
            </a:r>
            <a:r>
              <a:rPr sz="1950" spc="22" baseline="26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950" spc="262" baseline="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≡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22" baseline="26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950" spc="247" baseline="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0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7)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的所有点。答</a:t>
            </a:r>
            <a:r>
              <a:rPr sz="2000" spc="480" dirty="0">
                <a:latin typeface="新宋体" panose="02010609030101010101" charset="-122"/>
                <a:cs typeface="新宋体" panose="02010609030101010101" charset="-122"/>
              </a:rPr>
              <a:t>案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496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(0,1)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(0,6)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(2,2)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(2,5)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54468" y="872744"/>
            <a:ext cx="56896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9.3</a:t>
            </a:r>
            <a:r>
              <a:rPr sz="2800" spc="-50" dirty="0"/>
              <a:t> </a:t>
            </a:r>
            <a:r>
              <a:rPr sz="2800" dirty="0">
                <a:latin typeface="新宋体" panose="02010609030101010101" charset="-122"/>
                <a:cs typeface="新宋体" panose="02010609030101010101" charset="-122"/>
              </a:rPr>
              <a:t>同余</a:t>
            </a:r>
            <a:r>
              <a:rPr sz="2800" spc="785" dirty="0"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2000" dirty="0"/>
              <a:t>—</a:t>
            </a:r>
            <a:r>
              <a:rPr sz="2000" spc="-30" dirty="0"/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二次同余式（平方剩余）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37039" y="2253995"/>
            <a:ext cx="2907029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1227" y="2427732"/>
            <a:ext cx="1581150" cy="310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13239" y="3276600"/>
            <a:ext cx="3657599" cy="425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3441191"/>
            <a:ext cx="159257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4064508"/>
            <a:ext cx="159257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4687823"/>
            <a:ext cx="159257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0625" y="2044700"/>
            <a:ext cx="3886835" cy="287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第一部</a:t>
            </a:r>
            <a:r>
              <a:rPr sz="24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400" b="1" spc="-58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数论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整数的整除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整数的同余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同余式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dirty="0">
                <a:latin typeface="新宋体" panose="02010609030101010101" charset="-122"/>
                <a:cs typeface="新宋体" panose="02010609030101010101" charset="-122"/>
              </a:rPr>
              <a:t>整数的原根与素性测试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1" name="object 2"/>
          <p:cNvSpPr txBox="1">
            <a:spLocks noGrp="1"/>
          </p:cNvSpPr>
          <p:nvPr>
            <p:ph type="title"/>
          </p:nvPr>
        </p:nvSpPr>
        <p:spPr>
          <a:xfrm>
            <a:off x="574617" y="824052"/>
            <a:ext cx="4290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第九章</a:t>
            </a:r>
            <a:r>
              <a:rPr sz="3200" spc="-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密码学数学基础</a:t>
            </a:r>
            <a:endParaRPr sz="32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>
          <a:xfrm>
            <a:off x="9842500" y="7033449"/>
            <a:ext cx="316230" cy="405575"/>
          </a:xfrm>
        </p:spPr>
        <p:txBody>
          <a:bodyPr/>
          <a:lstStyle/>
          <a:p>
            <a:fld id="{B6F15528-21DE-4FAA-801E-634DDDAF4B2B}" type="slidenum">
              <a:rPr lang="en-US" altLang="zh-CN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0039" y="5073396"/>
            <a:ext cx="1752600" cy="6621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9521" y="2626613"/>
            <a:ext cx="96773" cy="10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4684014"/>
            <a:ext cx="96773" cy="108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6009894"/>
            <a:ext cx="96773" cy="1082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0625" y="1728470"/>
            <a:ext cx="7551420" cy="473456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FD1813"/>
              </a:buClr>
              <a:buSzPct val="73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500" b="1" spc="-5" dirty="0">
                <a:latin typeface="新宋体" panose="02010609030101010101" charset="-122"/>
                <a:cs typeface="新宋体" panose="02010609030101010101" charset="-122"/>
              </a:rPr>
              <a:t>模素</a:t>
            </a:r>
            <a:r>
              <a:rPr sz="1500" b="1" spc="-10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1500" b="1" spc="-3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b="1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10" dirty="0">
                <a:latin typeface="新宋体" panose="02010609030101010101" charset="-122"/>
                <a:cs typeface="新宋体" panose="02010609030101010101" charset="-122"/>
              </a:rPr>
              <a:t>的平方剩余的判定，即模素数</a:t>
            </a:r>
            <a:r>
              <a:rPr sz="1500" b="1" spc="-3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b="1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10" dirty="0">
                <a:latin typeface="新宋体" panose="02010609030101010101" charset="-122"/>
                <a:cs typeface="新宋体" panose="02010609030101010101" charset="-122"/>
              </a:rPr>
              <a:t>的二次同余式的求解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R="1148080" algn="r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9.3.7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5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9.3.7</a:t>
            </a:r>
            <a:r>
              <a:rPr sz="15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b="1" spc="-10" dirty="0">
                <a:latin typeface="新宋体" panose="02010609030101010101" charset="-122"/>
                <a:cs typeface="新宋体" panose="02010609030101010101" charset="-122"/>
              </a:rPr>
              <a:t>欧拉判别法则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）设</a:t>
            </a:r>
            <a:r>
              <a:rPr sz="1500" spc="-3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是素数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5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5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372745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的平方剩余的充要条件是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72745">
              <a:lnSpc>
                <a:spcPct val="100000"/>
              </a:lnSpc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的平方非剩余的充要条件是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72745">
              <a:lnSpc>
                <a:spcPct val="100000"/>
              </a:lnSpc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并且当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的平方剩余时，同余式（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9.3.7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）恰有二解。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5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9.3.8</a:t>
            </a:r>
            <a:r>
              <a:rPr sz="1500" b="1" spc="34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若</a:t>
            </a:r>
            <a:r>
              <a:rPr sz="1500" spc="-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i="1" spc="3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是奇素数，则</a:t>
            </a:r>
            <a:r>
              <a:rPr sz="1500" spc="-38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的简化剩余系中，平方剩余与平方非剩余的个数均为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540"/>
              </a:spcBef>
            </a:pPr>
            <a:r>
              <a:rPr sz="15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-1)/2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，且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-1)/2</a:t>
            </a:r>
            <a:r>
              <a:rPr sz="15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个平方剩余与序列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72745">
              <a:lnSpc>
                <a:spcPct val="100000"/>
              </a:lnSpc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中的一个且仅一个数同余。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Times New Roman" panose="02020603050405020304"/>
                <a:cs typeface="Times New Roman" panose="02020603050405020304"/>
              </a:rPr>
              <a:t>Eg.</a:t>
            </a:r>
            <a:r>
              <a:rPr sz="15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9.3.6</a:t>
            </a:r>
            <a:r>
              <a:rPr sz="1500" b="1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Con.</a:t>
            </a:r>
            <a:r>
              <a:rPr sz="1500" b="1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500" spc="-4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的平方剩余为</a:t>
            </a:r>
            <a:r>
              <a:rPr sz="15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1,2,4</a:t>
            </a:r>
            <a:r>
              <a:rPr sz="1500" b="1" spc="-1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500" spc="-38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1,2,4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的平方根都有两个，分别是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1,6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3,4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540"/>
              </a:spcBef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2,5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=7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-1)/2=</a:t>
            </a:r>
            <a:r>
              <a:rPr sz="15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baseline="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00" baseline="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500" spc="-38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500" baseline="25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00" spc="172" baseline="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分别与模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的三个平方剩余为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同余。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3700" y="909765"/>
            <a:ext cx="659320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9.3</a:t>
            </a:r>
            <a:r>
              <a:rPr spc="-15" dirty="0"/>
              <a:t> </a:t>
            </a:r>
            <a:r>
              <a:rPr dirty="0">
                <a:latin typeface="新宋体" panose="02010609030101010101" charset="-122"/>
                <a:cs typeface="新宋体" panose="02010609030101010101" charset="-122"/>
              </a:rPr>
              <a:t>同余</a:t>
            </a:r>
            <a:r>
              <a:rPr spc="785" dirty="0"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1600" spc="-5" dirty="0"/>
              <a:t>— </a:t>
            </a:r>
            <a:r>
              <a:rPr sz="1600" dirty="0">
                <a:latin typeface="新宋体" panose="02010609030101010101" charset="-122"/>
                <a:cs typeface="新宋体" panose="02010609030101010101" charset="-122"/>
              </a:rPr>
              <a:t>模素</a:t>
            </a:r>
            <a:r>
              <a:rPr sz="1600" spc="-5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1600" spc="-5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600" i="1" spc="-5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1600" spc="-5" dirty="0">
                <a:latin typeface="新宋体" panose="02010609030101010101" charset="-122"/>
                <a:cs typeface="新宋体" panose="02010609030101010101" charset="-122"/>
              </a:rPr>
              <a:t>的平方剩余（欧拉判别法则）</a:t>
            </a:r>
            <a:endParaRPr sz="16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518039" y="2135123"/>
            <a:ext cx="2590800" cy="36347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84839" y="3163823"/>
            <a:ext cx="1447800" cy="4396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84839" y="3814572"/>
            <a:ext cx="1548383" cy="4800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377575" y="5683376"/>
            <a:ext cx="1485900" cy="0"/>
          </a:xfrm>
          <a:custGeom>
            <a:avLst/>
            <a:gdLst/>
            <a:ahLst/>
            <a:cxnLst/>
            <a:rect l="l" t="t" r="r" b="b"/>
            <a:pathLst>
              <a:path w="1485900">
                <a:moveTo>
                  <a:pt x="0" y="0"/>
                </a:moveTo>
                <a:lnTo>
                  <a:pt x="1485900" y="0"/>
                </a:lnTo>
              </a:path>
            </a:pathLst>
          </a:custGeom>
          <a:ln w="990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08639" y="4218051"/>
            <a:ext cx="1794510" cy="0"/>
          </a:xfrm>
          <a:custGeom>
            <a:avLst/>
            <a:gdLst/>
            <a:ahLst/>
            <a:cxnLst/>
            <a:rect l="l" t="t" r="r" b="b"/>
            <a:pathLst>
              <a:path w="1794510">
                <a:moveTo>
                  <a:pt x="0" y="0"/>
                </a:moveTo>
                <a:lnTo>
                  <a:pt x="1794510" y="0"/>
                </a:lnTo>
              </a:path>
            </a:pathLst>
          </a:custGeom>
          <a:ln w="990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08639" y="3552825"/>
            <a:ext cx="1600200" cy="0"/>
          </a:xfrm>
          <a:custGeom>
            <a:avLst/>
            <a:gdLst/>
            <a:ahLst/>
            <a:cxnLst/>
            <a:rect l="l" t="t" r="r" b="b"/>
            <a:pathLst>
              <a:path w="1600200">
                <a:moveTo>
                  <a:pt x="0" y="0"/>
                </a:moveTo>
                <a:lnTo>
                  <a:pt x="1600200" y="0"/>
                </a:lnTo>
              </a:path>
            </a:pathLst>
          </a:custGeom>
          <a:ln w="9906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1811273"/>
            <a:ext cx="96773" cy="108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93525" y="1710944"/>
            <a:ext cx="61810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Def.</a:t>
            </a:r>
            <a:r>
              <a:rPr sz="15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9.3.4</a:t>
            </a:r>
            <a:r>
              <a:rPr sz="15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b="1" spc="-10" dirty="0">
                <a:latin typeface="新宋体" panose="02010609030101010101" charset="-122"/>
                <a:cs typeface="新宋体" panose="02010609030101010101" charset="-122"/>
              </a:rPr>
              <a:t>勒让德符号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）设</a:t>
            </a:r>
            <a:r>
              <a:rPr sz="1500" spc="-4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是素数，</a:t>
            </a:r>
            <a:r>
              <a:rPr sz="1500" b="1" spc="-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勒让德</a:t>
            </a:r>
            <a:r>
              <a:rPr sz="1500" b="1" spc="-10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Legendre</a:t>
            </a:r>
            <a:r>
              <a:rPr sz="1500" b="1" spc="-10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）符号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定义为：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9521" y="3274314"/>
            <a:ext cx="96773" cy="108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3525" y="3173984"/>
            <a:ext cx="653478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5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9.3.7</a:t>
            </a:r>
            <a:r>
              <a:rPr sz="1500" b="1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b="1" spc="-10" dirty="0">
                <a:latin typeface="新宋体" panose="02010609030101010101" charset="-122"/>
                <a:cs typeface="新宋体" panose="02010609030101010101" charset="-122"/>
              </a:rPr>
              <a:t>欧拉判别法则，勒让德符号形式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）设</a:t>
            </a:r>
            <a:r>
              <a:rPr sz="1500" spc="-3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是奇素数，则对任意整数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a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59521" y="4301490"/>
            <a:ext cx="96773" cy="108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93525" y="4202683"/>
            <a:ext cx="20739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推论</a:t>
            </a: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b="1" spc="-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1500" spc="-4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是奇素数，则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659521" y="5331714"/>
            <a:ext cx="96773" cy="1089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3525" y="5231383"/>
            <a:ext cx="20739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推论</a:t>
            </a: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00" b="1" spc="-4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1500" spc="-4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是奇素数，则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659521" y="6358890"/>
            <a:ext cx="96773" cy="1089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993525" y="6260083"/>
            <a:ext cx="7251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 panose="02020603050405020304"/>
                <a:cs typeface="Times New Roman" panose="02020603050405020304"/>
              </a:rPr>
              <a:t>Eg.</a:t>
            </a:r>
            <a:r>
              <a:rPr sz="15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latin typeface="Times New Roman" panose="02020603050405020304"/>
                <a:cs typeface="Times New Roman" panose="02020603050405020304"/>
              </a:rPr>
              <a:t>9.3.9</a:t>
            </a:r>
            <a:endParaRPr sz="15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567569" y="4481321"/>
            <a:ext cx="3432047" cy="76047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10419" y="2025395"/>
            <a:ext cx="3489197" cy="11132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60049" y="3515105"/>
            <a:ext cx="1790700" cy="69037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51439" y="5445252"/>
            <a:ext cx="2748533" cy="77114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75673" y="6256782"/>
            <a:ext cx="3537965" cy="64541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66970" y="845815"/>
            <a:ext cx="633984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9.3</a:t>
            </a:r>
            <a:r>
              <a:rPr spc="-15" dirty="0"/>
              <a:t> </a:t>
            </a:r>
            <a:r>
              <a:rPr dirty="0">
                <a:latin typeface="新宋体" panose="02010609030101010101" charset="-122"/>
                <a:cs typeface="新宋体" panose="02010609030101010101" charset="-122"/>
              </a:rPr>
              <a:t>同余</a:t>
            </a:r>
            <a:r>
              <a:rPr spc="785" dirty="0"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1600" spc="-5" dirty="0"/>
              <a:t>— </a:t>
            </a:r>
            <a:r>
              <a:rPr sz="1600" dirty="0">
                <a:latin typeface="新宋体" panose="02010609030101010101" charset="-122"/>
                <a:cs typeface="新宋体" panose="02010609030101010101" charset="-122"/>
              </a:rPr>
              <a:t>模素</a:t>
            </a:r>
            <a:r>
              <a:rPr sz="1600" spc="-5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1600" spc="-5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600" i="1" spc="-5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1600" spc="-5" dirty="0">
                <a:latin typeface="新宋体" panose="02010609030101010101" charset="-122"/>
                <a:cs typeface="新宋体" panose="02010609030101010101" charset="-122"/>
              </a:rPr>
              <a:t>的平方剩余（勒让德符号）</a:t>
            </a:r>
            <a:endParaRPr sz="16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2007107"/>
            <a:ext cx="134112" cy="141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993524" y="1754068"/>
            <a:ext cx="728789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Def.</a:t>
            </a:r>
            <a:r>
              <a:rPr sz="2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9.3.5</a:t>
            </a:r>
            <a:r>
              <a:rPr sz="20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雅克比符号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950" spc="7" baseline="-21000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…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950" i="1" spc="7" baseline="-21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950" i="1" spc="254" baseline="-2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是奇素数的乘积，对任意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整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雅克比</a:t>
            </a:r>
            <a:r>
              <a:rPr sz="2000" b="1" spc="-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Jacobi</a:t>
            </a:r>
            <a:r>
              <a:rPr sz="2000" b="1" spc="-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20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符号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定义为：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59521" y="4808220"/>
            <a:ext cx="134112" cy="142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50625" y="3643828"/>
            <a:ext cx="7560309" cy="276860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雅克比符号</a:t>
            </a:r>
            <a:r>
              <a:rPr sz="2000" spc="47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，可判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定</a:t>
            </a:r>
            <a:r>
              <a:rPr sz="2000" spc="-5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的平方非剩余；雅克比符号为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，却不能判定</a:t>
            </a:r>
            <a:r>
              <a:rPr sz="2000" spc="-5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的平方剩余。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1440"/>
              </a:spcBef>
            </a:pP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算法：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雅克比符号的计算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IEEE P1363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附录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72745">
              <a:lnSpc>
                <a:spcPct val="100000"/>
              </a:lnSpc>
              <a:spcBef>
                <a:spcPts val="1440"/>
              </a:spcBef>
            </a:pP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IEEE P1363 </a:t>
            </a:r>
            <a:r>
              <a:rPr sz="20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Standard Specifications For Public-Key</a:t>
            </a:r>
            <a:r>
              <a:rPr sz="20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Cryptography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72745">
              <a:lnSpc>
                <a:spcPct val="100000"/>
              </a:lnSpc>
              <a:spcBef>
                <a:spcPts val="960"/>
              </a:spcBef>
            </a:pP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spc="-5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u="heavy" spc="-10" dirty="0">
                <a:solidFill>
                  <a:srgbClr val="FD1813"/>
                </a:solidFill>
                <a:uFill>
                  <a:solidFill>
                    <a:srgbClr val="FD1813"/>
                  </a:solidFill>
                </a:uFill>
                <a:latin typeface="Times New Roman" panose="02020603050405020304"/>
                <a:cs typeface="Times New Roman" panose="02020603050405020304"/>
                <a:hlinkClick r:id="rId4"/>
              </a:rPr>
              <a:t>http://grouper.ieee.org/groups/1363/</a:t>
            </a:r>
            <a:r>
              <a:rPr sz="2000" spc="-10" dirty="0">
                <a:solidFill>
                  <a:srgbClr val="FD1813"/>
                </a:solidFill>
                <a:latin typeface="Times New Roman" panose="02020603050405020304"/>
                <a:cs typeface="Times New Roman" panose="02020603050405020304"/>
                <a:hlinkClick r:id="rId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144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在大素数生成算法中，经常用到勒让德符号和雅克比符号。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94239" y="2787395"/>
            <a:ext cx="2167127" cy="8450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5744" y="812601"/>
            <a:ext cx="639699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9.3</a:t>
            </a:r>
            <a:r>
              <a:rPr spc="-15" dirty="0"/>
              <a:t> </a:t>
            </a:r>
            <a:r>
              <a:rPr dirty="0">
                <a:latin typeface="新宋体" panose="02010609030101010101" charset="-122"/>
                <a:cs typeface="新宋体" panose="02010609030101010101" charset="-122"/>
              </a:rPr>
              <a:t>同余</a:t>
            </a:r>
            <a:r>
              <a:rPr spc="785" dirty="0"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1600" spc="-5" dirty="0"/>
              <a:t>— </a:t>
            </a:r>
            <a:r>
              <a:rPr sz="1600" dirty="0">
                <a:latin typeface="新宋体" panose="02010609030101010101" charset="-122"/>
                <a:cs typeface="新宋体" panose="02010609030101010101" charset="-122"/>
              </a:rPr>
              <a:t>模奇</a:t>
            </a:r>
            <a:r>
              <a:rPr sz="1600" spc="-5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1600" spc="-5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6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新宋体" panose="02010609030101010101" charset="-122"/>
                <a:cs typeface="新宋体" panose="02010609030101010101" charset="-122"/>
              </a:rPr>
              <a:t>的平方剩余（雅克比符号）</a:t>
            </a:r>
            <a:endParaRPr sz="16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2173223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9521" y="3341370"/>
            <a:ext cx="159257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3927347"/>
            <a:ext cx="159257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4513326"/>
            <a:ext cx="159257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5099303"/>
            <a:ext cx="159257" cy="16687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93525" y="2017267"/>
            <a:ext cx="7418705" cy="37962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400" spc="-6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spc="-6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次</a:t>
            </a:r>
            <a:r>
              <a:rPr sz="2400" b="1" spc="-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同余式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（定义）：</a:t>
            </a:r>
          </a:p>
          <a:p>
            <a:pPr marL="471805">
              <a:lnSpc>
                <a:spcPct val="100000"/>
              </a:lnSpc>
              <a:spcBef>
                <a:spcPts val="1725"/>
              </a:spcBef>
              <a:tabLst>
                <a:tab pos="4890135" algn="l"/>
                <a:tab pos="5213985" algn="l"/>
                <a:tab pos="5518785" algn="l"/>
              </a:tabLst>
            </a:pP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i="1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i="1" baseline="24000" dirty="0">
                <a:latin typeface="Times New Roman" panose="02020603050405020304"/>
                <a:cs typeface="Times New Roman" panose="02020603050405020304"/>
              </a:rPr>
              <a:t>n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i="1" baseline="-21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aseline="-210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i="1" baseline="2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baseline="24000" dirty="0">
                <a:latin typeface="Times New Roman" panose="02020603050405020304"/>
                <a:cs typeface="Times New Roman" panose="02020603050405020304"/>
              </a:rPr>
              <a:t>-1 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400" dirty="0">
                <a:latin typeface="Cambria" panose="02040503050406030204"/>
                <a:cs typeface="Cambria" panose="02040503050406030204"/>
              </a:rPr>
              <a:t>⋯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aseline="-21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i="1" spc="-3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+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baseline="-21000" dirty="0">
                <a:latin typeface="Times New Roman" panose="02020603050405020304"/>
                <a:cs typeface="Times New Roman" panose="02020603050405020304"/>
              </a:rPr>
              <a:t>0	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≡	0	( mod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 marL="12700" marR="1216660" algn="just">
              <a:lnSpc>
                <a:spcPct val="157000"/>
              </a:lnSpc>
              <a:spcBef>
                <a:spcPts val="95"/>
              </a:spcBef>
            </a:pP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400" spc="-6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的一</a:t>
            </a:r>
            <a:r>
              <a:rPr sz="2400" b="1" spc="-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次同余式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（求解）：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≡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4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mod</a:t>
            </a:r>
            <a:r>
              <a:rPr sz="2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 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400" spc="-6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500" b="1" i="1" spc="-10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一</a:t>
            </a:r>
            <a:r>
              <a:rPr sz="2400" b="1" spc="-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次同余式组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（求解）：</a:t>
            </a:r>
            <a:r>
              <a:rPr sz="2400" b="1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中国剩余定理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400" spc="-6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二次同余式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2400" spc="-5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baseline="24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400" spc="-15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≡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mod</a:t>
            </a:r>
            <a:r>
              <a:rPr sz="2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 marL="12700" marR="5080">
              <a:lnSpc>
                <a:spcPct val="140000"/>
              </a:lnSpc>
              <a:spcBef>
                <a:spcPts val="580"/>
              </a:spcBef>
            </a:pP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400" spc="-6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i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平方（二次）剩</a:t>
            </a:r>
            <a:r>
              <a:rPr sz="2400" b="1" spc="-10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余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（判别）：欧拉判别法则</a:t>
            </a:r>
            <a:r>
              <a:rPr sz="2400" spc="5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2400" b="1" spc="-10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勒 </a:t>
            </a:r>
            <a:r>
              <a:rPr sz="2400" b="1" spc="-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让德符号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（模素数</a:t>
            </a:r>
            <a:r>
              <a:rPr sz="2400" spc="-5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），</a:t>
            </a:r>
            <a:r>
              <a:rPr sz="2400" b="1" spc="-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雅克比符号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（模奇数</a:t>
            </a:r>
            <a:r>
              <a:rPr sz="2400" spc="-5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）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86973" y="790448"/>
            <a:ext cx="34829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9.3</a:t>
            </a:r>
            <a:r>
              <a:rPr sz="3200" spc="-65" dirty="0"/>
              <a:t> </a:t>
            </a:r>
            <a:r>
              <a:rPr sz="3200" dirty="0">
                <a:latin typeface="新宋体" panose="02010609030101010101" charset="-122"/>
                <a:cs typeface="新宋体" panose="02010609030101010101" charset="-122"/>
              </a:rPr>
              <a:t>小结（同余式）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43</a:t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875598"/>
            <a:ext cx="4290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第九章</a:t>
            </a:r>
            <a:r>
              <a:rPr sz="3200" spc="-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密码学数学基础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3441191"/>
            <a:ext cx="159257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4064508"/>
            <a:ext cx="159257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4687823"/>
            <a:ext cx="159257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0625" y="2044700"/>
            <a:ext cx="3886835" cy="287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第一部</a:t>
            </a:r>
            <a:r>
              <a:rPr sz="24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400" b="1" spc="-58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数论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整除的整除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整数的同余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同余式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dirty="0">
                <a:latin typeface="新宋体" panose="02010609030101010101" charset="-122"/>
                <a:cs typeface="新宋体" panose="02010609030101010101" charset="-122"/>
              </a:rPr>
              <a:t>整数的原根与素性测试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973" y="790448"/>
            <a:ext cx="4064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9.4.1</a:t>
            </a:r>
            <a:r>
              <a:rPr sz="3200" spc="-30" dirty="0"/>
              <a:t> </a:t>
            </a: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整数的原根</a:t>
            </a:r>
            <a:r>
              <a:rPr sz="3200" spc="-8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/>
              <a:t>—</a:t>
            </a:r>
            <a:r>
              <a:rPr sz="2400" spc="-20" dirty="0"/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指数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971038"/>
            <a:ext cx="121157" cy="137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4650485"/>
            <a:ext cx="121157" cy="13792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5087111"/>
            <a:ext cx="121157" cy="133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5897117"/>
            <a:ext cx="121157" cy="1341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9521" y="6329934"/>
            <a:ext cx="121157" cy="1379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0625" y="1834692"/>
            <a:ext cx="7668259" cy="4687570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40"/>
              </a:spcBef>
              <a:buClr>
                <a:srgbClr val="FD1813"/>
              </a:buClr>
              <a:buSzPct val="74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9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次同余</a:t>
            </a:r>
            <a:r>
              <a:rPr sz="1900" spc="-10" dirty="0">
                <a:latin typeface="新宋体" panose="02010609030101010101" charset="-122"/>
                <a:cs typeface="新宋体" panose="02010609030101010101" charset="-122"/>
              </a:rPr>
              <a:t>式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900" spc="-4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875" i="1" baseline="2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75" i="1" spc="-30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≡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9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355600" indent="-342900">
              <a:lnSpc>
                <a:spcPct val="100000"/>
              </a:lnSpc>
              <a:spcBef>
                <a:spcPts val="1140"/>
              </a:spcBef>
              <a:buClr>
                <a:srgbClr val="FD1813"/>
              </a:buClr>
              <a:buSzPct val="74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使</a:t>
            </a:r>
            <a:r>
              <a:rPr sz="1900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75" i="1" spc="7" baseline="24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75" i="1" spc="-7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≡ 1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9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成立的最小正整数</a:t>
            </a:r>
            <a:r>
              <a:rPr sz="19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？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355600" algn="just">
              <a:lnSpc>
                <a:spcPct val="100000"/>
              </a:lnSpc>
              <a:spcBef>
                <a:spcPts val="1140"/>
              </a:spcBef>
            </a:pPr>
            <a:r>
              <a:rPr sz="19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Def.</a:t>
            </a:r>
            <a:r>
              <a:rPr sz="1900" b="1" spc="-1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9.4.1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1900" spc="-4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&gt; 1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是整数，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1900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互素的正整数，则使得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201930" algn="ctr">
              <a:lnSpc>
                <a:spcPct val="100000"/>
              </a:lnSpc>
              <a:spcBef>
                <a:spcPts val="1140"/>
              </a:spcBef>
            </a:pP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875" b="1" i="1" spc="7" baseline="2400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e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≡ 1 (mod</a:t>
            </a:r>
            <a:r>
              <a:rPr sz="1900" b="1" spc="-1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)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72745" algn="just">
              <a:lnSpc>
                <a:spcPct val="100000"/>
              </a:lnSpc>
              <a:spcBef>
                <a:spcPts val="1140"/>
              </a:spcBef>
            </a:pP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的最小正整数</a:t>
            </a:r>
            <a:r>
              <a:rPr sz="19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19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称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1900" spc="-4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对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spc="-4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指数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（或</a:t>
            </a: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阶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），记作</a:t>
            </a:r>
            <a:r>
              <a:rPr sz="19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ord</a:t>
            </a:r>
            <a:r>
              <a:rPr sz="14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。如果</a:t>
            </a:r>
            <a:r>
              <a:rPr sz="19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endParaRPr sz="1900">
              <a:latin typeface="Times New Roman" panose="02020603050405020304"/>
              <a:cs typeface="Times New Roman" panose="02020603050405020304"/>
            </a:endParaRPr>
          </a:p>
          <a:p>
            <a:pPr marL="372745" algn="just">
              <a:lnSpc>
                <a:spcPct val="100000"/>
              </a:lnSpc>
              <a:spcBef>
                <a:spcPts val="680"/>
              </a:spcBef>
            </a:pP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对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spc="-4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的指数是</a:t>
            </a:r>
            <a:r>
              <a:rPr sz="1900" spc="-4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，则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称</a:t>
            </a:r>
            <a:r>
              <a:rPr sz="19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spc="-48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1900" b="1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原根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或</a:t>
            </a:r>
            <a:r>
              <a:rPr sz="1900" b="1" spc="-5" dirty="0">
                <a:solidFill>
                  <a:srgbClr val="C00000"/>
                </a:solidFill>
                <a:latin typeface="新宋体" panose="02010609030101010101" charset="-122"/>
                <a:cs typeface="新宋体" panose="02010609030101010101" charset="-122"/>
              </a:rPr>
              <a:t>本原元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）。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355600" marR="243840" algn="just">
              <a:lnSpc>
                <a:spcPct val="140000"/>
              </a:lnSpc>
              <a:spcBef>
                <a:spcPts val="230"/>
              </a:spcBef>
            </a:pPr>
            <a:r>
              <a:rPr sz="1900" b="1" dirty="0">
                <a:latin typeface="Times New Roman" panose="02020603050405020304"/>
                <a:cs typeface="Times New Roman" panose="02020603050405020304"/>
              </a:rPr>
              <a:t>Eg.</a:t>
            </a:r>
            <a:r>
              <a:rPr sz="19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9.4.1-3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1900" spc="5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14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、模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15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的指数，模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900" spc="-1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14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900" spc="-1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15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的原根。 </a:t>
            </a: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9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9.4.1</a:t>
            </a:r>
            <a:r>
              <a:rPr sz="1900" b="1" spc="-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&gt;1</a:t>
            </a: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是整数，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是与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spc="-5" dirty="0">
                <a:latin typeface="宋体" panose="02010600030101010101" pitchFamily="2" charset="-122"/>
                <a:cs typeface="宋体" panose="02010600030101010101" pitchFamily="2" charset="-122"/>
              </a:rPr>
              <a:t>互素的整数，则整</a:t>
            </a: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900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使得</a:t>
            </a:r>
            <a:r>
              <a:rPr sz="1900" spc="-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875" i="1" baseline="24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875" i="1" spc="-15" baseline="24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≡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1  (mod</a:t>
            </a:r>
            <a:r>
              <a:rPr sz="19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成立的充要条件</a:t>
            </a:r>
            <a:r>
              <a:rPr sz="1900" spc="455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ord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|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355600" algn="just">
              <a:lnSpc>
                <a:spcPct val="100000"/>
              </a:lnSpc>
              <a:spcBef>
                <a:spcPts val="1140"/>
              </a:spcBef>
            </a:pPr>
            <a:r>
              <a:rPr sz="1900" b="1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推论</a:t>
            </a:r>
            <a:r>
              <a:rPr sz="19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9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&gt; 1</a:t>
            </a: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是整数，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是与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宋体" panose="02010600030101010101" pitchFamily="2" charset="-122"/>
                <a:cs typeface="宋体" panose="02010600030101010101" pitchFamily="2" charset="-122"/>
              </a:rPr>
              <a:t>互素的整数，则</a:t>
            </a:r>
            <a:r>
              <a:rPr sz="1900" spc="-49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ord</a:t>
            </a:r>
            <a:r>
              <a:rPr sz="14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9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|</a:t>
            </a:r>
            <a:r>
              <a:rPr sz="19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355600" algn="just">
              <a:lnSpc>
                <a:spcPct val="100000"/>
              </a:lnSpc>
              <a:spcBef>
                <a:spcPts val="1140"/>
              </a:spcBef>
            </a:pPr>
            <a:r>
              <a:rPr sz="1900" b="1" dirty="0">
                <a:latin typeface="Times New Roman" panose="02020603050405020304"/>
                <a:cs typeface="Times New Roman" panose="02020603050405020304"/>
              </a:rPr>
              <a:t>Eg.</a:t>
            </a:r>
            <a:r>
              <a:rPr sz="19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9.4.4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17</a:t>
            </a:r>
            <a:r>
              <a:rPr sz="1900" spc="-5" dirty="0">
                <a:latin typeface="新宋体" panose="02010609030101010101" charset="-122"/>
                <a:cs typeface="新宋体" panose="02010609030101010101" charset="-122"/>
              </a:rPr>
              <a:t>的指数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900" spc="-5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ord</a:t>
            </a:r>
            <a:r>
              <a:rPr sz="1200" dirty="0">
                <a:latin typeface="Times New Roman" panose="02020603050405020304"/>
                <a:cs typeface="Times New Roman" panose="02020603050405020304"/>
              </a:rPr>
              <a:t>17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(5)</a:t>
            </a:r>
            <a:r>
              <a:rPr sz="19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9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(17)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900" b="1" dirty="0">
                <a:latin typeface="新宋体" panose="02010609030101010101" charset="-122"/>
                <a:cs typeface="新宋体" panose="02010609030101010101" charset="-122"/>
              </a:rPr>
              <a:t>是模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17</a:t>
            </a:r>
            <a:r>
              <a:rPr sz="1900" b="1" spc="-5" dirty="0">
                <a:latin typeface="新宋体" panose="02010609030101010101" charset="-122"/>
                <a:cs typeface="新宋体" panose="02010609030101010101" charset="-122"/>
              </a:rPr>
              <a:t>的原根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973" y="790448"/>
            <a:ext cx="4064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9.4.1</a:t>
            </a:r>
            <a:r>
              <a:rPr sz="3200" spc="-30" dirty="0"/>
              <a:t> </a:t>
            </a: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整数的原根</a:t>
            </a:r>
            <a:r>
              <a:rPr sz="3200" spc="-8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/>
              <a:t>—</a:t>
            </a:r>
            <a:r>
              <a:rPr sz="2400" spc="-20" dirty="0"/>
              <a:t> </a:t>
            </a:r>
            <a:r>
              <a:rPr sz="2400" dirty="0">
                <a:highlight>
                  <a:srgbClr val="FFFF00"/>
                </a:highlight>
                <a:latin typeface="宋体" panose="02010600030101010101" pitchFamily="2" charset="-122"/>
                <a:cs typeface="宋体" panose="02010600030101010101" pitchFamily="2" charset="-122"/>
              </a:rPr>
              <a:t>原根</a:t>
            </a:r>
          </a:p>
        </p:txBody>
      </p:sp>
      <p:sp>
        <p:nvSpPr>
          <p:cNvPr id="3" name="object 3"/>
          <p:cNvSpPr/>
          <p:nvPr/>
        </p:nvSpPr>
        <p:spPr>
          <a:xfrm>
            <a:off x="1659521" y="2086355"/>
            <a:ext cx="108965" cy="12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4030979"/>
            <a:ext cx="108965" cy="1211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4418076"/>
            <a:ext cx="108965" cy="124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5145023"/>
            <a:ext cx="108965" cy="1211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9521" y="5868161"/>
            <a:ext cx="108965" cy="1257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50625" y="1910283"/>
            <a:ext cx="7871459" cy="413194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610"/>
              </a:spcBef>
            </a:pP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 9.4.3</a:t>
            </a:r>
            <a:r>
              <a:rPr sz="17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1700" spc="-4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是整数，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与</a:t>
            </a:r>
            <a:r>
              <a:rPr sz="1700" spc="-43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互素的正整数，则</a:t>
            </a:r>
            <a:endParaRPr sz="1700">
              <a:latin typeface="新宋体" panose="02010609030101010101" charset="-122"/>
              <a:cs typeface="新宋体" panose="02010609030101010101" charset="-122"/>
            </a:endParaRPr>
          </a:p>
          <a:p>
            <a:pPr algn="ctr">
              <a:lnSpc>
                <a:spcPct val="100000"/>
              </a:lnSpc>
              <a:spcBef>
                <a:spcPts val="510"/>
              </a:spcBef>
            </a:pPr>
            <a:r>
              <a:rPr sz="2550" spc="-7" baseline="-16000" dirty="0">
                <a:latin typeface="Times New Roman" panose="02020603050405020304"/>
                <a:cs typeface="Times New Roman" panose="02020603050405020304"/>
              </a:rPr>
              <a:t>1= </a:t>
            </a:r>
            <a:r>
              <a:rPr sz="2550" i="1" spc="-7" baseline="-16000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1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550" baseline="-160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550" i="1" baseline="-16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550" baseline="-160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550" baseline="-16000" dirty="0">
                <a:latin typeface="Cambria" panose="02040503050406030204"/>
                <a:cs typeface="Cambria" panose="02040503050406030204"/>
              </a:rPr>
              <a:t>⋯ </a:t>
            </a:r>
            <a:r>
              <a:rPr sz="2550" baseline="-160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550" i="1" baseline="-160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550" i="1" spc="37" baseline="-1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ord</a:t>
            </a:r>
            <a:r>
              <a:rPr sz="1050" i="1" spc="15" baseline="-16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100" i="1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100" spc="10" dirty="0">
                <a:latin typeface="Times New Roman" panose="02020603050405020304"/>
                <a:cs typeface="Times New Roman" panose="02020603050405020304"/>
              </a:rPr>
              <a:t>)-1</a:t>
            </a:r>
            <a:endParaRPr sz="1100">
              <a:latin typeface="Times New Roman" panose="02020603050405020304"/>
              <a:cs typeface="Times New Roman" panose="02020603050405020304"/>
            </a:endParaRPr>
          </a:p>
          <a:p>
            <a:pPr marR="27940" algn="ctr">
              <a:lnSpc>
                <a:spcPct val="100000"/>
              </a:lnSpc>
              <a:spcBef>
                <a:spcPts val="1530"/>
              </a:spcBef>
            </a:pP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700" spc="-4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两两不同余。特别地，当</a:t>
            </a:r>
            <a:r>
              <a:rPr sz="1700" spc="-4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700" spc="-4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的原根，</a:t>
            </a:r>
            <a:r>
              <a:rPr sz="1700" spc="400" dirty="0">
                <a:latin typeface="新宋体" panose="02010609030101010101" charset="-122"/>
                <a:cs typeface="新宋体" panose="02010609030101010101" charset="-122"/>
              </a:rPr>
              <a:t>即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ord</a:t>
            </a:r>
            <a:r>
              <a:rPr sz="13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时，这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7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个数</a:t>
            </a:r>
            <a:endParaRPr sz="1700">
              <a:latin typeface="新宋体" panose="02010609030101010101" charset="-122"/>
              <a:cs typeface="新宋体" panose="02010609030101010101" charset="-122"/>
            </a:endParaRPr>
          </a:p>
          <a:p>
            <a:pPr algn="ctr">
              <a:lnSpc>
                <a:spcPct val="100000"/>
              </a:lnSpc>
              <a:spcBef>
                <a:spcPts val="1020"/>
              </a:spcBef>
            </a:pPr>
            <a:r>
              <a:rPr sz="1700" spc="-5" dirty="0">
                <a:latin typeface="Times New Roman" panose="02020603050405020304"/>
                <a:cs typeface="Times New Roman" panose="02020603050405020304"/>
              </a:rPr>
              <a:t>1=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50" baseline="25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dirty="0">
                <a:latin typeface="Cambria" panose="02040503050406030204"/>
                <a:cs typeface="Cambria" panose="02040503050406030204"/>
              </a:rPr>
              <a:t>⋯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i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i="1" spc="15" baseline="25000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650" spc="15" baseline="25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650" i="1" spc="15" baseline="25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50" spc="15" baseline="25000" dirty="0">
                <a:latin typeface="Times New Roman" panose="02020603050405020304"/>
                <a:cs typeface="Times New Roman" panose="02020603050405020304"/>
              </a:rPr>
              <a:t>)-1</a:t>
            </a:r>
            <a:endParaRPr sz="1650" baseline="25000">
              <a:latin typeface="Times New Roman" panose="02020603050405020304"/>
              <a:cs typeface="Times New Roman" panose="02020603050405020304"/>
            </a:endParaRPr>
          </a:p>
          <a:p>
            <a:pPr marL="355600" marR="1919605" indent="-342900">
              <a:lnSpc>
                <a:spcPct val="150000"/>
              </a:lnSpc>
            </a:pP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组成</a:t>
            </a:r>
            <a:r>
              <a:rPr sz="1700" b="1" spc="-1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700" b="1" spc="-43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的简化剩余系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即</a:t>
            </a:r>
            <a:r>
              <a:rPr sz="1700" spc="-4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* =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{ 1=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650" b="1" spc="157" baseline="25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700" b="1" spc="10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b="1" i="1" spc="10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b="1" spc="10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b="1" spc="105" dirty="0">
                <a:latin typeface="Cambria" panose="02040503050406030204"/>
                <a:cs typeface="Cambria" panose="02040503050406030204"/>
              </a:rPr>
              <a:t>⋯</a:t>
            </a:r>
            <a:r>
              <a:rPr sz="1700" b="1" spc="10" dirty="0">
                <a:latin typeface="Cambria" panose="02040503050406030204"/>
                <a:cs typeface="Cambria" panose="02040503050406030204"/>
              </a:rPr>
              <a:t> 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b="1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i="1" spc="22" baseline="25000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650" b="1" spc="22" baseline="25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650" b="1" i="1" spc="22" baseline="25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50" b="1" spc="22" baseline="25000" dirty="0">
                <a:latin typeface="Times New Roman" panose="02020603050405020304"/>
                <a:cs typeface="Times New Roman" panose="02020603050405020304"/>
              </a:rPr>
              <a:t>)-1</a:t>
            </a:r>
            <a:r>
              <a:rPr sz="1650" b="1" baseline="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}</a:t>
            </a:r>
            <a:r>
              <a:rPr sz="1700" spc="-730" dirty="0">
                <a:latin typeface="新宋体" panose="02010609030101010101" charset="-122"/>
                <a:cs typeface="新宋体" panose="02010609030101010101" charset="-122"/>
              </a:rPr>
              <a:t>。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Eg.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9.4.5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整数</a:t>
            </a:r>
            <a:r>
              <a:rPr sz="1700" spc="-4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650" i="1" baseline="25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7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0,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1,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Cambria" panose="02040503050406030204"/>
                <a:cs typeface="Cambria" panose="02040503050406030204"/>
              </a:rPr>
              <a:t>⋯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15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）组成模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17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的简化剩余系。</a:t>
            </a:r>
            <a:endParaRPr sz="1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>
              <a:lnSpc>
                <a:spcPct val="100000"/>
              </a:lnSpc>
              <a:spcBef>
                <a:spcPts val="1020"/>
              </a:spcBef>
            </a:pP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7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9.4.5 </a:t>
            </a:r>
            <a:r>
              <a:rPr sz="1700" b="1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推</a:t>
            </a:r>
            <a:r>
              <a:rPr sz="17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论</a:t>
            </a:r>
            <a:r>
              <a:rPr sz="1700" b="1" spc="-41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原根结构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&gt;1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是整数，</a:t>
            </a:r>
            <a:r>
              <a:rPr sz="17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700" b="1" i="1" spc="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是模</a:t>
            </a:r>
            <a:r>
              <a:rPr sz="1700" i="1" spc="-1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的原根，</a:t>
            </a:r>
            <a:r>
              <a:rPr sz="1700" spc="-40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≥0</a:t>
            </a:r>
            <a:r>
              <a:rPr sz="17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为整数，则</a:t>
            </a:r>
            <a:endParaRPr sz="1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4965">
              <a:lnSpc>
                <a:spcPct val="100000"/>
              </a:lnSpc>
              <a:spcBef>
                <a:spcPts val="610"/>
              </a:spcBef>
            </a:pPr>
            <a:r>
              <a:rPr sz="17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1650" b="1" i="1" spc="22" baseline="25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650" b="1" i="1" baseline="25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是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700" spc="-4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的原根当且仅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当</a:t>
            </a:r>
            <a:r>
              <a:rPr sz="1700" spc="-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7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7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7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)) = 1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700">
              <a:latin typeface="新宋体" panose="02010609030101010101" charset="-122"/>
              <a:cs typeface="新宋体" panose="02010609030101010101" charset="-122"/>
            </a:endParaRPr>
          </a:p>
          <a:p>
            <a:pPr marL="355600" marR="173355" indent="-635">
              <a:lnSpc>
                <a:spcPct val="130000"/>
              </a:lnSpc>
              <a:spcBef>
                <a:spcPts val="410"/>
              </a:spcBef>
            </a:pP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7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9.4.6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原根个数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&gt;1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是整数，如果模</a:t>
            </a:r>
            <a:r>
              <a:rPr sz="1700" spc="-4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的原根存在，则有</a:t>
            </a:r>
            <a:r>
              <a:rPr sz="17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7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7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))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个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不同的原根。</a:t>
            </a:r>
            <a:endParaRPr sz="17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1020"/>
              </a:spcBef>
            </a:pP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Eg.</a:t>
            </a:r>
            <a:r>
              <a:rPr sz="17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9.4.8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17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的所有原根）</a:t>
            </a:r>
            <a:r>
              <a:rPr sz="1700" spc="-44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(17) =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16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(17))</a:t>
            </a:r>
            <a:r>
              <a:rPr sz="1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5,5</a:t>
            </a:r>
            <a:r>
              <a:rPr sz="1650" baseline="2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650" spc="7" baseline="25000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650" spc="7" baseline="25000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650" spc="7" baseline="25000" dirty="0">
                <a:latin typeface="Times New Roman" panose="02020603050405020304"/>
                <a:cs typeface="Times New Roman" panose="02020603050405020304"/>
              </a:rPr>
              <a:t>9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650" spc="7" baseline="25000" dirty="0">
                <a:latin typeface="Times New Roman" panose="02020603050405020304"/>
                <a:cs typeface="Times New Roman" panose="02020603050405020304"/>
              </a:rPr>
              <a:t>11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650" spc="7" baseline="25000" dirty="0">
                <a:latin typeface="Times New Roman" panose="02020603050405020304"/>
                <a:cs typeface="Times New Roman" panose="02020603050405020304"/>
              </a:rPr>
              <a:t>13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7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650" spc="7" baseline="25000" dirty="0">
                <a:latin typeface="Times New Roman" panose="02020603050405020304"/>
                <a:cs typeface="Times New Roman" panose="02020603050405020304"/>
              </a:rPr>
              <a:t>15</a:t>
            </a:r>
            <a:endParaRPr sz="1650" baseline="25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973" y="790448"/>
            <a:ext cx="40640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9.4.1</a:t>
            </a:r>
            <a:r>
              <a:rPr sz="3200" spc="-30" dirty="0"/>
              <a:t> </a:t>
            </a: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整数的原根</a:t>
            </a:r>
            <a:r>
              <a:rPr sz="3200" spc="-8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/>
              <a:t>—</a:t>
            </a:r>
            <a:r>
              <a:rPr sz="2400" spc="-20" dirty="0"/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原根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185416"/>
            <a:ext cx="96773" cy="108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526792"/>
            <a:ext cx="96773" cy="10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3166872"/>
            <a:ext cx="96773" cy="1082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4151376"/>
            <a:ext cx="96773" cy="108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0625" y="1627885"/>
            <a:ext cx="7864475" cy="42545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FD1813"/>
              </a:buClr>
              <a:buSzPct val="73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1500" b="1" spc="-10" dirty="0">
                <a:latin typeface="新宋体" panose="02010609030101010101" charset="-122"/>
                <a:cs typeface="新宋体" panose="02010609030101010101" charset="-122"/>
              </a:rPr>
              <a:t>原根存在的条件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？模</a:t>
            </a:r>
            <a:r>
              <a:rPr sz="1500" spc="-3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1500" b="1" spc="-10" dirty="0">
                <a:latin typeface="新宋体" panose="02010609030101010101" charset="-122"/>
                <a:cs typeface="新宋体" panose="02010609030101010101" charset="-122"/>
              </a:rPr>
              <a:t>原根的计算方法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？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5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9.4.13</a:t>
            </a:r>
            <a:r>
              <a:rPr sz="15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1500" spc="-3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是奇素数，则模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的原根存在。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355600" marR="91440">
              <a:lnSpc>
                <a:spcPct val="130000"/>
              </a:lnSpc>
              <a:spcBef>
                <a:spcPts val="360"/>
              </a:spcBef>
            </a:pP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5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9.4.17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b="1" spc="-10" dirty="0">
                <a:latin typeface="新宋体" panose="02010609030101010101" charset="-122"/>
                <a:cs typeface="新宋体" panose="02010609030101010101" charset="-122"/>
              </a:rPr>
              <a:t>原根存在定理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500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1500" spc="-40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&gt;1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宋体" panose="02010600030101010101" pitchFamily="2" charset="-122"/>
                <a:cs typeface="宋体" panose="02010600030101010101" pitchFamily="2" charset="-122"/>
              </a:rPr>
              <a:t>是整数，模</a:t>
            </a:r>
            <a:r>
              <a:rPr sz="1500" spc="-37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宋体" panose="02010600030101010101" pitchFamily="2" charset="-122"/>
                <a:cs typeface="宋体" panose="02010600030101010101" pitchFamily="2" charset="-122"/>
              </a:rPr>
              <a:t>的原根存在的充要条件是</a:t>
            </a:r>
            <a:r>
              <a:rPr sz="1500" spc="-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500" b="1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i="1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500" b="1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latin typeface="Times New Roman" panose="02020603050405020304"/>
                <a:cs typeface="Times New Roman" panose="02020603050405020304"/>
              </a:rPr>
              <a:t>2,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latin typeface="Times New Roman" panose="02020603050405020304"/>
                <a:cs typeface="Times New Roman" panose="02020603050405020304"/>
              </a:rPr>
              <a:t>4,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i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b="1" i="1" spc="-7" baseline="25000" dirty="0">
                <a:latin typeface="Times New Roman" panose="02020603050405020304"/>
                <a:cs typeface="Times New Roman" panose="02020603050405020304"/>
              </a:rPr>
              <a:t>α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,  </a:t>
            </a:r>
            <a:r>
              <a:rPr sz="1500" b="1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00" b="1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b="1" i="1" baseline="25000" dirty="0">
                <a:latin typeface="Times New Roman" panose="02020603050405020304"/>
                <a:cs typeface="Times New Roman" panose="02020603050405020304"/>
              </a:rPr>
              <a:t>α</a:t>
            </a:r>
            <a:r>
              <a:rPr sz="1500" b="1" i="1" spc="165" baseline="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宋体" panose="02010600030101010101" pitchFamily="2" charset="-122"/>
                <a:cs typeface="宋体" panose="02010600030101010101" pitchFamily="2" charset="-122"/>
              </a:rPr>
              <a:t>，其中</a:t>
            </a:r>
            <a:r>
              <a:rPr sz="1500" spc="-37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宋体" panose="02010600030101010101" pitchFamily="2" charset="-122"/>
                <a:cs typeface="宋体" panose="02010600030101010101" pitchFamily="2" charset="-122"/>
              </a:rPr>
              <a:t>是奇素数。</a:t>
            </a:r>
            <a:endParaRPr sz="15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500"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9.4.18</a:t>
            </a:r>
            <a:r>
              <a:rPr sz="1500" b="1" spc="-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500" b="1" spc="-10" dirty="0">
                <a:latin typeface="宋体" panose="02010600030101010101" pitchFamily="2" charset="-122"/>
                <a:cs typeface="宋体" panose="02010600030101010101" pitchFamily="2" charset="-122"/>
              </a:rPr>
              <a:t>原根计算方法</a:t>
            </a:r>
            <a:r>
              <a:rPr sz="1500" dirty="0">
                <a:latin typeface="宋体" panose="02010600030101010101" pitchFamily="2" charset="-122"/>
                <a:cs typeface="宋体" panose="02010600030101010101" pitchFamily="2" charset="-122"/>
              </a:rPr>
              <a:t>）设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&gt;1</a:t>
            </a:r>
            <a:r>
              <a:rPr sz="1500" dirty="0">
                <a:latin typeface="宋体" panose="02010600030101010101" pitchFamily="2" charset="-122"/>
                <a:cs typeface="宋体" panose="02010600030101010101" pitchFamily="2" charset="-122"/>
              </a:rPr>
              <a:t>是整数，</a:t>
            </a:r>
            <a:r>
              <a:rPr sz="1500" spc="-38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的所有不同的素因数是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1500" baseline="-19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spc="-7" baseline="-1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latin typeface="Cambria" panose="02040503050406030204"/>
                <a:cs typeface="Cambria" panose="02040503050406030204"/>
              </a:rPr>
              <a:t>⋯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1500" i="1" baseline="-19000" dirty="0">
                <a:latin typeface="Times New Roman" panose="02020603050405020304"/>
                <a:cs typeface="Times New Roman" panose="02020603050405020304"/>
              </a:rPr>
              <a:t>k</a:t>
            </a:r>
            <a:r>
              <a:rPr sz="1500" i="1" spc="179" baseline="-1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，则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g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54965">
              <a:lnSpc>
                <a:spcPct val="100000"/>
              </a:lnSpc>
              <a:spcBef>
                <a:spcPts val="540"/>
              </a:spcBef>
            </a:pP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是模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的一个原根的充要条件是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</a:pPr>
            <a:r>
              <a:rPr sz="1500" b="1" dirty="0">
                <a:latin typeface="Times New Roman" panose="02020603050405020304"/>
                <a:cs typeface="Times New Roman" panose="02020603050405020304"/>
              </a:rPr>
              <a:t>Eg.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 9.4.12</a:t>
            </a:r>
            <a:r>
              <a:rPr sz="1500" b="1" spc="-5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求模</a:t>
            </a:r>
            <a:r>
              <a:rPr sz="1500" spc="-3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=41</a:t>
            </a:r>
            <a:r>
              <a:rPr sz="15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的所有原根。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355600" marR="96520" indent="-342900">
              <a:lnSpc>
                <a:spcPct val="130000"/>
              </a:lnSpc>
              <a:spcBef>
                <a:spcPts val="360"/>
              </a:spcBef>
            </a:pPr>
            <a:r>
              <a:rPr sz="1500" b="1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b="1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500" b="1" spc="-38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根据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5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9.4.18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500" b="1" spc="-10" dirty="0">
                <a:latin typeface="新宋体" panose="02010609030101010101" charset="-122"/>
                <a:cs typeface="新宋体" panose="02010609030101010101" charset="-122"/>
              </a:rPr>
              <a:t>找出一个原根</a:t>
            </a:r>
            <a:r>
              <a:rPr sz="1500" b="1" spc="-3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b="1" i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(41)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 =</a:t>
            </a:r>
            <a:r>
              <a:rPr sz="15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40</a:t>
            </a:r>
            <a:r>
              <a:rPr sz="15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=2</a:t>
            </a:r>
            <a:r>
              <a:rPr sz="1500" spc="-7" baseline="250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×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40/2=20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40/5=8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只需找到</a:t>
            </a:r>
            <a:r>
              <a:rPr sz="1500" spc="-3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，  使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00" baseline="25000" dirty="0">
                <a:latin typeface="Times New Roman" panose="02020603050405020304"/>
                <a:cs typeface="Times New Roman" panose="02020603050405020304"/>
              </a:rPr>
              <a:t>20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00" baseline="25000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500" spc="187" baseline="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41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不同余于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；可知，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= 6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为模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41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的一个原根。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  <a:p>
            <a:pPr marL="354965" marR="5080" indent="-342900">
              <a:lnSpc>
                <a:spcPct val="130000"/>
              </a:lnSpc>
              <a:spcBef>
                <a:spcPts val="360"/>
              </a:spcBef>
            </a:pPr>
            <a:r>
              <a:rPr sz="1500" b="1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00" b="1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根据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5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9.4.6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可知模</a:t>
            </a:r>
            <a:r>
              <a:rPr sz="1500" spc="-38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41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共有</a:t>
            </a:r>
            <a:r>
              <a:rPr sz="1500" spc="-38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(41))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(40)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 =16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个原根。根据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9.4.5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推论，</a:t>
            </a:r>
            <a:r>
              <a:rPr sz="1500" b="1" spc="-5" dirty="0">
                <a:latin typeface="新宋体" panose="02010609030101010101" charset="-122"/>
                <a:cs typeface="新宋体" panose="02010609030101010101" charset="-122"/>
              </a:rPr>
              <a:t>所有原 根</a:t>
            </a:r>
            <a:r>
              <a:rPr sz="1500" b="1" spc="-10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1500" b="1" spc="-39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b="1" i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i="1" baseline="25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b="1" i="1" spc="187" baseline="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(mod </a:t>
            </a:r>
            <a:r>
              <a:rPr sz="1500" b="1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其中</a:t>
            </a:r>
            <a:r>
              <a:rPr sz="1500" spc="-3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=41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满足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5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))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即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1500" spc="-37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b="1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000" dirty="0">
                <a:latin typeface="Times New Roman" panose="02020603050405020304"/>
                <a:cs typeface="Times New Roman" panose="02020603050405020304"/>
              </a:rPr>
              <a:t>40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15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={1,</a:t>
            </a:r>
            <a:r>
              <a:rPr sz="15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3,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7, 9, 11, 13,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17,</a:t>
            </a:r>
            <a:endParaRPr sz="15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540"/>
              </a:spcBef>
            </a:pPr>
            <a:r>
              <a:rPr sz="1500" dirty="0">
                <a:latin typeface="Times New Roman" panose="02020603050405020304"/>
                <a:cs typeface="Times New Roman" panose="02020603050405020304"/>
              </a:rPr>
              <a:t>19,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21, 23, 27, 29,</a:t>
            </a:r>
            <a:r>
              <a:rPr sz="15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Times New Roman" panose="02020603050405020304"/>
                <a:cs typeface="Times New Roman" panose="02020603050405020304"/>
              </a:rPr>
              <a:t>31, 33, 37, 39}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中的元素。</a:t>
            </a:r>
            <a:r>
              <a:rPr sz="1500" b="1" spc="-5" dirty="0">
                <a:latin typeface="新宋体" panose="02010609030101010101" charset="-122"/>
                <a:cs typeface="新宋体" panose="02010609030101010101" charset="-122"/>
              </a:rPr>
              <a:t>结果如下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：</a:t>
            </a:r>
            <a:endParaRPr sz="15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51439" y="3616452"/>
            <a:ext cx="2773679" cy="381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51439" y="3997452"/>
            <a:ext cx="2895600" cy="0"/>
          </a:xfrm>
          <a:custGeom>
            <a:avLst/>
            <a:gdLst/>
            <a:ahLst/>
            <a:cxnLst/>
            <a:rect l="l" t="t" r="r" b="b"/>
            <a:pathLst>
              <a:path w="2895600">
                <a:moveTo>
                  <a:pt x="0" y="0"/>
                </a:moveTo>
                <a:lnTo>
                  <a:pt x="2895599" y="0"/>
                </a:lnTo>
              </a:path>
            </a:pathLst>
          </a:custGeom>
          <a:ln w="9144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991" y="5911596"/>
            <a:ext cx="7242047" cy="8877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72347" y="6284976"/>
            <a:ext cx="69342" cy="1447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857" y="806454"/>
            <a:ext cx="4801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9.4.2</a:t>
            </a:r>
            <a:r>
              <a:rPr sz="3200" spc="-40" dirty="0"/>
              <a:t> </a:t>
            </a: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素性测试</a:t>
            </a:r>
            <a:r>
              <a:rPr sz="3200" spc="-81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/>
              <a:t>—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费马素性测试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3536441"/>
            <a:ext cx="108965" cy="125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4725161"/>
            <a:ext cx="108965" cy="125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5452871"/>
            <a:ext cx="108965" cy="1211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50625" y="1897336"/>
            <a:ext cx="7804150" cy="440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9690" indent="-342265">
              <a:lnSpc>
                <a:spcPct val="130000"/>
              </a:lnSpc>
              <a:spcBef>
                <a:spcPts val="100"/>
              </a:spcBef>
              <a:buClr>
                <a:srgbClr val="FD1813"/>
              </a:buClr>
              <a:buSzPct val="74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埃拉托色尼筛选法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（平凡除法）（</a:t>
            </a:r>
            <a:r>
              <a:rPr sz="17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700" spc="-5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9.1.3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），是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产生素数的确定性方法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，但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此方法不适合产生大素数，如</a:t>
            </a:r>
            <a:r>
              <a:rPr sz="1700" spc="-4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512 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位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素数。</a:t>
            </a:r>
          </a:p>
          <a:p>
            <a:pPr marL="372745" marR="70485">
              <a:lnSpc>
                <a:spcPct val="130000"/>
              </a:lnSpc>
              <a:spcBef>
                <a:spcPts val="405"/>
              </a:spcBef>
            </a:pP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利用素数的性质，给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出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概率素性测试方</a:t>
            </a:r>
            <a:r>
              <a:rPr sz="1700" b="1" spc="5" dirty="0">
                <a:latin typeface="新宋体" panose="02010609030101010101" charset="-122"/>
                <a:cs typeface="新宋体" panose="02010609030101010101" charset="-122"/>
              </a:rPr>
              <a:t>法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。如果一个大数可以通过检测，则可 以很大的概率相信此大数是素数。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355600" algn="just">
              <a:lnSpc>
                <a:spcPct val="100000"/>
              </a:lnSpc>
              <a:spcBef>
                <a:spcPts val="1020"/>
              </a:spcBef>
            </a:pP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费马小定理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700" spc="-4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7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9.2.24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），给出了整数</a:t>
            </a:r>
            <a:r>
              <a:rPr sz="1700" spc="-44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是素数的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必要（非充分）条件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66040" algn="ctr">
              <a:lnSpc>
                <a:spcPct val="100000"/>
              </a:lnSpc>
              <a:spcBef>
                <a:spcPts val="1060"/>
              </a:spcBef>
              <a:tabLst>
                <a:tab pos="2753360" algn="l"/>
              </a:tabLst>
            </a:pPr>
            <a:r>
              <a:rPr sz="1700" b="1" i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1650" b="1" i="1" spc="15" baseline="25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50" b="1" spc="15" baseline="250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-1  </a:t>
            </a:r>
            <a:r>
              <a:rPr sz="18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≡ 1</a:t>
            </a:r>
            <a:r>
              <a:rPr sz="1800" b="1" spc="-1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8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b="1" i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8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)	</a:t>
            </a:r>
            <a:r>
              <a:rPr sz="18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800" dirty="0">
                <a:latin typeface="Times New Roman" panose="02020603050405020304"/>
                <a:cs typeface="Times New Roman" panose="02020603050405020304"/>
              </a:rPr>
              <a:t>9.4.1</a:t>
            </a:r>
            <a:r>
              <a:rPr sz="1800" dirty="0">
                <a:latin typeface="新宋体" panose="02010609030101010101" charset="-122"/>
                <a:cs typeface="新宋体" panose="02010609030101010101" charset="-122"/>
              </a:rPr>
              <a:t>）</a:t>
            </a:r>
          </a:p>
          <a:p>
            <a:pPr marL="372745" algn="just">
              <a:lnSpc>
                <a:spcPct val="100000"/>
              </a:lnSpc>
              <a:spcBef>
                <a:spcPts val="1040"/>
              </a:spcBef>
            </a:pP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其中，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为任意整数。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355600" algn="just">
              <a:lnSpc>
                <a:spcPct val="100000"/>
              </a:lnSpc>
              <a:spcBef>
                <a:spcPts val="1020"/>
              </a:spcBef>
            </a:pP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7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9.4.19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1700" spc="-4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是奇合数，如果有一个整数</a:t>
            </a:r>
            <a:r>
              <a:rPr sz="1700" spc="-43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1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但</a:t>
            </a:r>
            <a:r>
              <a:rPr sz="1700" spc="-4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不满足同余式（</a:t>
            </a:r>
          </a:p>
          <a:p>
            <a:pPr marL="355600" algn="just">
              <a:lnSpc>
                <a:spcPct val="100000"/>
              </a:lnSpc>
              <a:spcBef>
                <a:spcPts val="615"/>
              </a:spcBef>
            </a:pPr>
            <a:r>
              <a:rPr sz="1700" dirty="0">
                <a:latin typeface="Times New Roman" panose="02020603050405020304"/>
                <a:cs typeface="Times New Roman" panose="02020603050405020304"/>
              </a:rPr>
              <a:t>9.4.1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），则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1700" spc="-4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的简化剩余系中，至少有一半的数不满足同余式（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9.4.1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。</a:t>
            </a:r>
          </a:p>
          <a:p>
            <a:pPr marL="354965" marR="5080" algn="just">
              <a:lnSpc>
                <a:spcPct val="130000"/>
              </a:lnSpc>
              <a:spcBef>
                <a:spcPts val="405"/>
              </a:spcBef>
            </a:pPr>
            <a:r>
              <a:rPr sz="1700" b="1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解释</a:t>
            </a:r>
            <a:r>
              <a:rPr sz="170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：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对于随机选取的整数</a:t>
            </a:r>
            <a:r>
              <a:rPr sz="1700" spc="-4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1700" b="1" spc="-10" dirty="0"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1700" b="1" spc="-4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不满足同余式（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9.4.1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），</a:t>
            </a:r>
            <a:r>
              <a:rPr sz="1700" b="1" spc="-10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1700" b="1" spc="-4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n  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是合数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；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1700" b="1" spc="-10" dirty="0"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1700" b="1" spc="-4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满足同余式（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9.4.1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），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1700" spc="-4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是合数的可能性小于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1/2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即</a:t>
            </a:r>
            <a:r>
              <a:rPr sz="1700" b="1" spc="-10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1700" b="1" spc="-4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10" dirty="0">
                <a:latin typeface="新宋体" panose="02010609030101010101" charset="-122"/>
                <a:cs typeface="新宋体" panose="02010609030101010101" charset="-122"/>
              </a:rPr>
              <a:t>是 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素数的可能性大于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1/2</a:t>
            </a:r>
            <a:r>
              <a:rPr sz="1700" b="1" spc="-1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48</a:t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2303" y="733425"/>
            <a:ext cx="48012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9.4.2</a:t>
            </a:r>
            <a:r>
              <a:rPr sz="3200" spc="-40" dirty="0"/>
              <a:t> </a:t>
            </a: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素性测试</a:t>
            </a:r>
            <a:r>
              <a:rPr sz="3200" spc="-81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/>
              <a:t>—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费马素性测试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086355"/>
            <a:ext cx="108965" cy="12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3525" y="1845517"/>
            <a:ext cx="6296025" cy="313436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费马素性测试算法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29845">
              <a:lnSpc>
                <a:spcPct val="100000"/>
              </a:lnSpc>
              <a:spcBef>
                <a:spcPts val="1020"/>
              </a:spcBef>
            </a:pP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给定奇整数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b="1" i="1" spc="40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≥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zh-CN" sz="1700" spc="-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和安全参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1700" spc="-4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700" spc="-4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t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为算法输入）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570865" indent="-541020">
              <a:lnSpc>
                <a:spcPct val="100000"/>
              </a:lnSpc>
              <a:spcBef>
                <a:spcPts val="1020"/>
              </a:spcBef>
              <a:buSzPct val="94000"/>
              <a:buAutoNum type="arabicPlain"/>
              <a:tabLst>
                <a:tab pos="571500" algn="l"/>
              </a:tabLst>
            </a:pP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随机选取整数</a:t>
            </a:r>
            <a:r>
              <a:rPr sz="1700" spc="-4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 ≤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-2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570865" indent="-541020">
              <a:lnSpc>
                <a:spcPct val="100000"/>
              </a:lnSpc>
              <a:spcBef>
                <a:spcPts val="1020"/>
              </a:spcBef>
              <a:buSzPct val="94000"/>
              <a:buAutoNum type="arabicPlain"/>
              <a:tabLst>
                <a:tab pos="571500" algn="l"/>
              </a:tabLst>
            </a:pP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计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算</a:t>
            </a:r>
            <a:r>
              <a:rPr sz="1700" spc="-4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1700" spc="-44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≠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1700" spc="-4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为合数，结束。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570865" indent="-541020">
              <a:lnSpc>
                <a:spcPct val="100000"/>
              </a:lnSpc>
              <a:spcBef>
                <a:spcPts val="1020"/>
              </a:spcBef>
              <a:buSzPct val="94000"/>
              <a:buAutoNum type="arabicPlain"/>
              <a:tabLst>
                <a:tab pos="571500" algn="l"/>
              </a:tabLst>
            </a:pP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计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算</a:t>
            </a:r>
            <a:r>
              <a:rPr sz="1700" spc="-4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b="1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b="1" i="1" spc="15" baseline="25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50" b="1" spc="15" baseline="250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1650" b="1" spc="-7" baseline="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700" b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如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1700" spc="-4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≠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1700" spc="-43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为合数，结束。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570865" indent="-541020">
              <a:lnSpc>
                <a:spcPct val="100000"/>
              </a:lnSpc>
              <a:spcBef>
                <a:spcPts val="1020"/>
              </a:spcBef>
              <a:buSzPct val="94000"/>
              <a:buAutoNum type="arabicPlain"/>
              <a:tabLst>
                <a:tab pos="571500" algn="l"/>
              </a:tabLst>
            </a:pP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如果不是上述情况，则</a:t>
            </a:r>
            <a:r>
              <a:rPr sz="1700" spc="-44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可能为素数。</a:t>
            </a:r>
          </a:p>
          <a:p>
            <a:pPr marL="570865" indent="-541020">
              <a:lnSpc>
                <a:spcPct val="100000"/>
              </a:lnSpc>
              <a:spcBef>
                <a:spcPts val="1020"/>
              </a:spcBef>
              <a:buSzPct val="94000"/>
              <a:buAutoNum type="arabicPlain"/>
              <a:tabLst>
                <a:tab pos="571500" algn="l"/>
              </a:tabLst>
            </a:pP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重复上述过程</a:t>
            </a:r>
            <a:r>
              <a:rPr sz="1700" spc="-4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次。</a:t>
            </a:r>
          </a:p>
          <a:p>
            <a:pPr marL="29845">
              <a:lnSpc>
                <a:spcPct val="100000"/>
              </a:lnSpc>
              <a:spcBef>
                <a:spcPts val="1020"/>
              </a:spcBef>
            </a:pP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如果每次都得到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“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可能为素数”，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1700" spc="-4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为素数的概率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1-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(1/2</a:t>
            </a:r>
            <a:r>
              <a:rPr sz="1650" i="1" baseline="250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7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49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3441191"/>
            <a:ext cx="159257" cy="1706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4064508"/>
            <a:ext cx="159257" cy="16687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4687823"/>
            <a:ext cx="159257" cy="16687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0625" y="2044700"/>
            <a:ext cx="3886835" cy="287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第一部</a:t>
            </a:r>
            <a:r>
              <a:rPr sz="24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400" b="1" spc="-58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数论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整数的整除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整数的同余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同余式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dirty="0">
                <a:solidFill>
                  <a:srgbClr val="7E7E7E"/>
                </a:solidFill>
                <a:latin typeface="新宋体" panose="02010609030101010101" charset="-122"/>
                <a:cs typeface="新宋体" panose="02010609030101010101" charset="-122"/>
              </a:rPr>
              <a:t>整数的原根与素性测试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</a:t>
            </a:fld>
            <a:endParaRPr lang="zh-CN" altLang="en-US"/>
          </a:p>
        </p:txBody>
      </p:sp>
      <p:sp>
        <p:nvSpPr>
          <p:cNvPr id="10" name="object 2"/>
          <p:cNvSpPr txBox="1">
            <a:spLocks noGrp="1"/>
          </p:cNvSpPr>
          <p:nvPr>
            <p:ph type="title"/>
          </p:nvPr>
        </p:nvSpPr>
        <p:spPr>
          <a:xfrm>
            <a:off x="574617" y="824052"/>
            <a:ext cx="4290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第九章</a:t>
            </a:r>
            <a:r>
              <a:rPr sz="3200" spc="-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密码学数学基础</a:t>
            </a:r>
            <a:endParaRPr sz="3200" dirty="0">
              <a:latin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4451" y="874458"/>
            <a:ext cx="645985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9.4.2 </a:t>
            </a:r>
            <a:r>
              <a:rPr spc="-5" dirty="0">
                <a:latin typeface="宋体" panose="02010600030101010101" pitchFamily="2" charset="-122"/>
                <a:cs typeface="宋体" panose="02010600030101010101" pitchFamily="2" charset="-122"/>
              </a:rPr>
              <a:t>素性测试</a:t>
            </a:r>
            <a:r>
              <a:rPr spc="-7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dirty="0"/>
              <a:t>—</a:t>
            </a:r>
            <a:r>
              <a:rPr sz="1800" spc="5" dirty="0"/>
              <a:t> </a:t>
            </a:r>
            <a:r>
              <a:rPr sz="1800" spc="-5" dirty="0"/>
              <a:t>Solovay-Strassen</a:t>
            </a:r>
            <a:r>
              <a:rPr sz="1800" spc="-10" dirty="0"/>
              <a:t> 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素性测试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1898904"/>
            <a:ext cx="96773" cy="1089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3179064"/>
            <a:ext cx="96773" cy="1089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3773423"/>
            <a:ext cx="96773" cy="108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74121" y="2436876"/>
            <a:ext cx="110489" cy="0"/>
          </a:xfrm>
          <a:custGeom>
            <a:avLst/>
            <a:gdLst/>
            <a:ahLst/>
            <a:cxnLst/>
            <a:rect l="l" t="t" r="r" b="b"/>
            <a:pathLst>
              <a:path w="110489">
                <a:moveTo>
                  <a:pt x="0" y="0"/>
                </a:moveTo>
                <a:lnTo>
                  <a:pt x="110489" y="0"/>
                </a:lnTo>
              </a:path>
            </a:pathLst>
          </a:custGeom>
          <a:ln w="84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066165" y="2337337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1935" algn="l"/>
              </a:tabLst>
            </a:pPr>
            <a:r>
              <a:rPr sz="1400" dirty="0">
                <a:latin typeface="Symbol" panose="05050102010706020507"/>
                <a:cs typeface="Symbol" panose="05050102010706020507"/>
              </a:rPr>
              <a:t>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400" dirty="0">
                <a:latin typeface="Symbol" panose="05050102010706020507"/>
                <a:cs typeface="Symbol" panose="05050102010706020507"/>
              </a:rPr>
              <a:t></a:t>
            </a:r>
            <a:endParaRPr sz="1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3524" y="1800859"/>
            <a:ext cx="6629775" cy="538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" dirty="0">
                <a:latin typeface="新宋体" panose="02010609030101010101" charset="-122"/>
                <a:cs typeface="新宋体" panose="02010609030101010101" charset="-122"/>
              </a:rPr>
              <a:t>欧拉判别法则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500" spc="-3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500" spc="-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9.3.8</a:t>
            </a:r>
            <a:r>
              <a:rPr sz="1500" spc="-5" dirty="0">
                <a:latin typeface="新宋体" panose="02010609030101010101" charset="-122"/>
                <a:cs typeface="新宋体" panose="02010609030101010101" charset="-122"/>
              </a:rPr>
              <a:t>），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给出了奇数</a:t>
            </a:r>
            <a:r>
              <a:rPr sz="1500" spc="-38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5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5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00" dirty="0">
                <a:latin typeface="新宋体" panose="02010609030101010101" charset="-122"/>
                <a:cs typeface="新宋体" panose="02010609030101010101" charset="-122"/>
              </a:rPr>
              <a:t>是素数的</a:t>
            </a:r>
            <a:r>
              <a:rPr sz="1500" b="1" spc="-10" dirty="0">
                <a:latin typeface="新宋体" panose="02010609030101010101" charset="-122"/>
                <a:cs typeface="新宋体" panose="02010609030101010101" charset="-122"/>
              </a:rPr>
              <a:t>必要（非充分）条件</a:t>
            </a:r>
            <a:endParaRPr sz="1500" dirty="0">
              <a:latin typeface="新宋体" panose="02010609030101010101" charset="-122"/>
              <a:cs typeface="新宋体" panose="02010609030101010101" charset="-122"/>
            </a:endParaRPr>
          </a:p>
          <a:p>
            <a:pPr marR="693420" algn="ctr">
              <a:lnSpc>
                <a:spcPct val="100000"/>
              </a:lnSpc>
              <a:spcBef>
                <a:spcPts val="1095"/>
              </a:spcBef>
            </a:pPr>
            <a:r>
              <a:rPr sz="800" i="1" u="sng" spc="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800" u="sng" spc="15" dirty="0">
                <a:uFill>
                  <a:solidFill>
                    <a:srgbClr val="000000"/>
                  </a:solidFill>
                </a:uFill>
                <a:latin typeface="Symbol" panose="05050102010706020507"/>
                <a:cs typeface="Symbol" panose="05050102010706020507"/>
              </a:rPr>
              <a:t></a:t>
            </a:r>
            <a:r>
              <a:rPr sz="800" u="sng" spc="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1</a:t>
            </a:r>
            <a:r>
              <a:rPr lang="en-US" altLang="zh-CN" sz="800" u="sng" spc="1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endParaRPr sz="8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6165" y="2195611"/>
            <a:ext cx="4603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ymbol" panose="05050102010706020507"/>
                <a:cs typeface="Symbol" panose="05050102010706020507"/>
              </a:rPr>
              <a:t>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i="1" baseline="6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100" i="1" spc="-405" baseline="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Symbol" panose="05050102010706020507"/>
                <a:cs typeface="Symbol" panose="05050102010706020507"/>
              </a:rPr>
              <a:t>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baseline="-30000" dirty="0">
                <a:latin typeface="Symbol" panose="05050102010706020507"/>
                <a:cs typeface="Symbol" panose="05050102010706020507"/>
              </a:rPr>
              <a:t>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55111" y="2290094"/>
            <a:ext cx="16297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1400" i="1" dirty="0">
                <a:latin typeface="Times New Roman" panose="02020603050405020304"/>
                <a:cs typeface="Times New Roman" panose="02020603050405020304"/>
              </a:rPr>
              <a:t>     </a:t>
            </a:r>
            <a:r>
              <a:rPr sz="1400" i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1200" spc="7" baseline="31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lang="en-US" altLang="zh-CN" sz="1200" spc="7" baseline="31000" dirty="0">
                <a:latin typeface="Times New Roman" panose="02020603050405020304"/>
                <a:cs typeface="Times New Roman" panose="02020603050405020304"/>
              </a:rPr>
              <a:t>     </a:t>
            </a:r>
            <a:r>
              <a:rPr sz="1200" spc="7" baseline="3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4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spc="25" dirty="0">
                <a:latin typeface="Times New Roman" panose="02020603050405020304"/>
                <a:cs typeface="Times New Roman" panose="02020603050405020304"/>
              </a:rPr>
              <a:t>)</a:t>
            </a:r>
            <a:endParaRPr sz="1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6165" y="2449346"/>
            <a:ext cx="3238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Symbol" panose="05050102010706020507"/>
                <a:cs typeface="Symbol" panose="05050102010706020507"/>
              </a:rPr>
              <a:t>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100" i="1" baseline="6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100" i="1" spc="-330" baseline="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Symbol" panose="05050102010706020507"/>
                <a:cs typeface="Symbol" panose="05050102010706020507"/>
              </a:rPr>
              <a:t></a:t>
            </a:r>
            <a:endParaRPr sz="140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39909" y="5000244"/>
            <a:ext cx="159385" cy="0"/>
          </a:xfrm>
          <a:custGeom>
            <a:avLst/>
            <a:gdLst/>
            <a:ahLst/>
            <a:cxnLst/>
            <a:rect l="l" t="t" r="r" b="b"/>
            <a:pathLst>
              <a:path w="159385">
                <a:moveTo>
                  <a:pt x="0" y="0"/>
                </a:moveTo>
                <a:lnTo>
                  <a:pt x="159258" y="0"/>
                </a:lnTo>
              </a:path>
            </a:pathLst>
          </a:custGeom>
          <a:ln w="40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78109" y="5468111"/>
            <a:ext cx="93980" cy="0"/>
          </a:xfrm>
          <a:custGeom>
            <a:avLst/>
            <a:gdLst/>
            <a:ahLst/>
            <a:cxnLst/>
            <a:rect l="l" t="t" r="r" b="b"/>
            <a:pathLst>
              <a:path w="93979">
                <a:moveTo>
                  <a:pt x="0" y="0"/>
                </a:moveTo>
                <a:lnTo>
                  <a:pt x="93726" y="0"/>
                </a:lnTo>
              </a:path>
            </a:pathLst>
          </a:custGeom>
          <a:ln w="7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11027" y="5407163"/>
            <a:ext cx="5175250" cy="1170305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R="942975" algn="ctr">
              <a:lnSpc>
                <a:spcPct val="100000"/>
              </a:lnSpc>
              <a:spcBef>
                <a:spcPts val="690"/>
              </a:spcBef>
              <a:tabLst>
                <a:tab pos="194945" algn="l"/>
              </a:tabLst>
            </a:pPr>
            <a:r>
              <a:rPr sz="1150" spc="10" dirty="0">
                <a:latin typeface="Symbol" panose="05050102010706020507"/>
                <a:cs typeface="Symbol" panose="05050102010706020507"/>
              </a:rPr>
              <a:t></a:t>
            </a:r>
            <a:r>
              <a:rPr sz="1150" spc="10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1150" spc="10" dirty="0">
                <a:latin typeface="Symbol" panose="05050102010706020507"/>
                <a:cs typeface="Symbol" panose="05050102010706020507"/>
              </a:rPr>
              <a:t></a:t>
            </a:r>
            <a:endParaRPr sz="1150">
              <a:latin typeface="Symbol" panose="05050102010706020507"/>
              <a:cs typeface="Symbol" panose="05050102010706020507"/>
            </a:endParaRPr>
          </a:p>
          <a:p>
            <a:pPr marL="457835" indent="-445135">
              <a:lnSpc>
                <a:spcPct val="100000"/>
              </a:lnSpc>
              <a:spcBef>
                <a:spcPts val="655"/>
              </a:spcBef>
              <a:buSzPct val="93000"/>
              <a:buAutoNum type="arabicPlain" startAt="5"/>
              <a:tabLst>
                <a:tab pos="458470" algn="l"/>
              </a:tabLst>
            </a:pPr>
            <a:r>
              <a:rPr sz="1400" spc="-5" dirty="0">
                <a:latin typeface="新宋体" panose="02010609030101010101" charset="-122"/>
                <a:cs typeface="新宋体" panose="02010609030101010101" charset="-122"/>
              </a:rPr>
              <a:t>如果不是上述情况，则</a:t>
            </a:r>
            <a:r>
              <a:rPr sz="1400" spc="-3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新宋体" panose="02010609030101010101" charset="-122"/>
                <a:cs typeface="新宋体" panose="02010609030101010101" charset="-122"/>
              </a:rPr>
              <a:t>可能为素数。</a:t>
            </a:r>
            <a:endParaRPr sz="1400">
              <a:latin typeface="新宋体" panose="02010609030101010101" charset="-122"/>
              <a:cs typeface="新宋体" panose="02010609030101010101" charset="-122"/>
            </a:endParaRPr>
          </a:p>
          <a:p>
            <a:pPr marL="457835" indent="-445135">
              <a:lnSpc>
                <a:spcPct val="100000"/>
              </a:lnSpc>
              <a:spcBef>
                <a:spcPts val="675"/>
              </a:spcBef>
              <a:buSzPct val="93000"/>
              <a:buAutoNum type="arabicPlain" startAt="5"/>
              <a:tabLst>
                <a:tab pos="458470" algn="l"/>
              </a:tabLst>
            </a:pPr>
            <a:r>
              <a:rPr sz="1400" spc="-5" dirty="0">
                <a:latin typeface="新宋体" panose="02010609030101010101" charset="-122"/>
                <a:cs typeface="新宋体" panose="02010609030101010101" charset="-122"/>
              </a:rPr>
              <a:t>重复上述过程</a:t>
            </a:r>
            <a:r>
              <a:rPr sz="1400" spc="-36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新宋体" panose="02010609030101010101" charset="-122"/>
                <a:cs typeface="新宋体" panose="02010609030101010101" charset="-122"/>
              </a:rPr>
              <a:t>次。</a:t>
            </a:r>
            <a:endParaRPr sz="14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spc="-5" dirty="0">
                <a:latin typeface="新宋体" panose="02010609030101010101" charset="-122"/>
                <a:cs typeface="新宋体" panose="02010609030101010101" charset="-122"/>
              </a:rPr>
              <a:t>如果每次都得到</a:t>
            </a:r>
            <a:r>
              <a:rPr sz="1400" dirty="0">
                <a:latin typeface="新宋体" panose="02010609030101010101" charset="-122"/>
                <a:cs typeface="新宋体" panose="02010609030101010101" charset="-122"/>
              </a:rPr>
              <a:t>“</a:t>
            </a:r>
            <a:r>
              <a:rPr sz="14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新宋体" panose="02010609030101010101" charset="-122"/>
                <a:cs typeface="新宋体" panose="02010609030101010101" charset="-122"/>
              </a:rPr>
              <a:t>可能为素数”，则</a:t>
            </a:r>
            <a:r>
              <a:rPr sz="1400" spc="-35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i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新宋体" panose="02010609030101010101" charset="-122"/>
                <a:cs typeface="新宋体" panose="02010609030101010101" charset="-122"/>
              </a:rPr>
              <a:t>为素数的概率</a:t>
            </a:r>
            <a:r>
              <a:rPr sz="1400" spc="-10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1-</a:t>
            </a:r>
            <a:r>
              <a:rPr sz="14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(1/2</a:t>
            </a:r>
            <a:r>
              <a:rPr sz="1350" i="1" baseline="250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400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820"/>
              </a:spcBef>
            </a:pPr>
            <a:r>
              <a:rPr dirty="0"/>
              <a:t>其中，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为任意整数。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b="1" spc="-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9.4.19</a:t>
            </a:r>
            <a:r>
              <a:rPr b="1" spc="-2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设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是一个奇合数，如果有一个整数</a:t>
            </a:r>
            <a:r>
              <a:rPr spc="-390" dirty="0"/>
              <a:t> 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pc="-5" dirty="0"/>
              <a:t>，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pc="-5" dirty="0">
                <a:latin typeface="Times New Roman" panose="02020603050405020304"/>
                <a:cs typeface="Times New Roman" panose="02020603050405020304"/>
              </a:rPr>
              <a:t> 1</a:t>
            </a:r>
            <a:r>
              <a:rPr spc="-5" dirty="0"/>
              <a:t>，</a:t>
            </a:r>
            <a:r>
              <a:rPr dirty="0"/>
              <a:t>但</a:t>
            </a:r>
            <a:r>
              <a:rPr spc="-385" dirty="0"/>
              <a:t>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不满足同余式（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9.4.2</a:t>
            </a:r>
            <a:r>
              <a:rPr dirty="0"/>
              <a:t>）</a:t>
            </a: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/>
              <a:t>，则模</a:t>
            </a:r>
            <a:r>
              <a:rPr spc="-380" dirty="0"/>
              <a:t> </a:t>
            </a:r>
            <a:r>
              <a:rPr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的简化剩余系中，至少有一半的数不满足同余式（</a:t>
            </a:r>
            <a:r>
              <a:rPr dirty="0">
                <a:latin typeface="Times New Roman" panose="02020603050405020304"/>
                <a:cs typeface="Times New Roman" panose="02020603050405020304"/>
              </a:rPr>
              <a:t>9.4.2</a:t>
            </a:r>
            <a:r>
              <a:rPr dirty="0"/>
              <a:t>）。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b="1" spc="-5" dirty="0">
                <a:latin typeface="Times New Roman" panose="02020603050405020304"/>
                <a:cs typeface="Times New Roman" panose="02020603050405020304"/>
              </a:rPr>
              <a:t>Solovay-Strassen</a:t>
            </a:r>
            <a:r>
              <a:rPr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b="1" spc="-5" dirty="0">
                <a:latin typeface="新宋体" panose="02010609030101010101" charset="-122"/>
                <a:cs typeface="新宋体" panose="02010609030101010101" charset="-122"/>
              </a:rPr>
              <a:t>测试算法</a:t>
            </a:r>
            <a:endParaRPr sz="14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29845">
              <a:lnSpc>
                <a:spcPct val="100000"/>
              </a:lnSpc>
              <a:spcBef>
                <a:spcPts val="685"/>
              </a:spcBef>
            </a:pPr>
            <a:r>
              <a:rPr sz="1400" dirty="0"/>
              <a:t>给定奇整数</a:t>
            </a:r>
            <a:r>
              <a:rPr sz="14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4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b="1" i="1" spc="3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≥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/>
              <a:t>和安全参</a:t>
            </a:r>
            <a:r>
              <a:rPr sz="1400" spc="-5" dirty="0"/>
              <a:t>数</a:t>
            </a:r>
            <a:r>
              <a:rPr sz="1400" spc="-365" dirty="0"/>
              <a:t> </a:t>
            </a:r>
            <a:r>
              <a:rPr sz="14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dirty="0"/>
              <a:t>。</a:t>
            </a:r>
            <a:r>
              <a:rPr sz="1400" spc="-5" dirty="0"/>
              <a:t>（</a:t>
            </a:r>
            <a:r>
              <a:rPr sz="1400" spc="-355" dirty="0"/>
              <a:t>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/>
              <a:t>、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4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/>
              <a:t>为算法输入）</a:t>
            </a: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475615" indent="-445770">
              <a:lnSpc>
                <a:spcPct val="100000"/>
              </a:lnSpc>
              <a:spcBef>
                <a:spcPts val="675"/>
              </a:spcBef>
              <a:buSzPct val="93000"/>
              <a:buAutoNum type="arabicPlain"/>
              <a:tabLst>
                <a:tab pos="476250" algn="l"/>
              </a:tabLst>
            </a:pPr>
            <a:r>
              <a:rPr sz="1400" spc="-5" dirty="0"/>
              <a:t>随机选取整数</a:t>
            </a:r>
            <a:r>
              <a:rPr sz="1400" spc="-360" dirty="0"/>
              <a:t>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4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/>
              <a:t>，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4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≤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-2</a:t>
            </a:r>
            <a:r>
              <a:rPr sz="1400" spc="-5" dirty="0"/>
              <a:t>。</a:t>
            </a: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475615" indent="-445770">
              <a:lnSpc>
                <a:spcPct val="100000"/>
              </a:lnSpc>
              <a:spcBef>
                <a:spcPts val="670"/>
              </a:spcBef>
              <a:buSzPct val="93000"/>
              <a:buAutoNum type="arabicPlain"/>
              <a:tabLst>
                <a:tab pos="476250" algn="l"/>
              </a:tabLst>
            </a:pPr>
            <a:r>
              <a:rPr sz="1400" dirty="0"/>
              <a:t>计</a:t>
            </a:r>
            <a:r>
              <a:rPr sz="1400" spc="-5" dirty="0"/>
              <a:t>算</a:t>
            </a:r>
            <a:r>
              <a:rPr sz="1400" spc="-370" dirty="0"/>
              <a:t>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4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400" dirty="0"/>
              <a:t>，如</a:t>
            </a:r>
            <a:r>
              <a:rPr sz="1400" spc="-5" dirty="0"/>
              <a:t>果</a:t>
            </a:r>
            <a:r>
              <a:rPr sz="1400" spc="-365" dirty="0"/>
              <a:t>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1400" i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≠</a:t>
            </a:r>
            <a:r>
              <a:rPr sz="14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/>
              <a:t>，</a:t>
            </a:r>
            <a:r>
              <a:rPr sz="1400" spc="-5" dirty="0"/>
              <a:t>则</a:t>
            </a:r>
            <a:r>
              <a:rPr sz="1400" spc="-355" dirty="0"/>
              <a:t>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/>
              <a:t>为合数，结束。</a:t>
            </a: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1251585">
              <a:lnSpc>
                <a:spcPct val="100000"/>
              </a:lnSpc>
              <a:spcBef>
                <a:spcPts val="425"/>
              </a:spcBef>
            </a:pPr>
            <a:r>
              <a:rPr sz="750" i="1" spc="2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750" spc="25" dirty="0">
                <a:latin typeface="Symbol" panose="05050102010706020507"/>
                <a:cs typeface="Symbol" panose="05050102010706020507"/>
              </a:rPr>
              <a:t></a:t>
            </a:r>
            <a:r>
              <a:rPr sz="750" spc="25" dirty="0">
                <a:latin typeface="Times New Roman" panose="02020603050405020304"/>
                <a:cs typeface="Times New Roman" panose="02020603050405020304"/>
              </a:rPr>
              <a:t>1</a:t>
            </a:r>
            <a:endParaRPr sz="750" dirty="0">
              <a:latin typeface="Times New Roman" panose="02020603050405020304"/>
              <a:cs typeface="Times New Roman" panose="02020603050405020304"/>
            </a:endParaRPr>
          </a:p>
          <a:p>
            <a:pPr marL="475615" indent="-445770">
              <a:lnSpc>
                <a:spcPct val="100000"/>
              </a:lnSpc>
              <a:spcBef>
                <a:spcPts val="20"/>
              </a:spcBef>
              <a:buSzPct val="93000"/>
              <a:buAutoNum type="arabicPlain" startAt="3"/>
              <a:tabLst>
                <a:tab pos="476250" algn="l"/>
              </a:tabLst>
            </a:pPr>
            <a:r>
              <a:rPr sz="1400" dirty="0"/>
              <a:t>计</a:t>
            </a:r>
            <a:r>
              <a:rPr sz="1400" spc="-5" dirty="0"/>
              <a:t>算</a:t>
            </a:r>
            <a:r>
              <a:rPr sz="1400" spc="-45" dirty="0"/>
              <a:t> </a:t>
            </a:r>
            <a:r>
              <a:rPr sz="2025" i="1" spc="-7" baseline="20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025" i="1" baseline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spc="-7" baseline="2000" dirty="0">
                <a:latin typeface="Symbol" panose="05050102010706020507"/>
                <a:cs typeface="Symbol" panose="05050102010706020507"/>
              </a:rPr>
              <a:t></a:t>
            </a:r>
            <a:r>
              <a:rPr sz="2025" spc="-89" baseline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i="1" spc="-7" baseline="2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025" i="1" spc="217" baseline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25" spc="15" baseline="37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125" spc="30" baseline="37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spc="-22" baseline="2000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2025" spc="-217" baseline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25" i="1" spc="30" baseline="2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25" spc="30" baseline="20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25" spc="345" baseline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/>
              <a:t>，如</a:t>
            </a:r>
            <a:r>
              <a:rPr sz="1400" spc="-5" dirty="0"/>
              <a:t>果</a:t>
            </a:r>
            <a:r>
              <a:rPr sz="1400" spc="-360" dirty="0"/>
              <a:t>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400" i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≠</a:t>
            </a:r>
            <a:r>
              <a:rPr sz="1400" spc="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575" baseline="8000" dirty="0">
                <a:latin typeface="Symbol" panose="05050102010706020507"/>
                <a:cs typeface="Symbol" panose="05050102010706020507"/>
              </a:rPr>
              <a:t></a:t>
            </a:r>
            <a:r>
              <a:rPr sz="1575" spc="172" baseline="8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400" dirty="0"/>
              <a:t>，</a:t>
            </a:r>
            <a:r>
              <a:rPr sz="1400" spc="-5" dirty="0"/>
              <a:t>则</a:t>
            </a:r>
            <a:r>
              <a:rPr sz="1400" spc="-355" dirty="0"/>
              <a:t>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4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/>
              <a:t>为合数，结束。</a:t>
            </a:r>
            <a:endParaRPr sz="1400" dirty="0">
              <a:latin typeface="Times New Roman" panose="02020603050405020304"/>
              <a:cs typeface="Times New Roman" panose="02020603050405020304"/>
            </a:endParaRPr>
          </a:p>
          <a:p>
            <a:pPr marL="1808480">
              <a:lnSpc>
                <a:spcPct val="100000"/>
              </a:lnSpc>
              <a:spcBef>
                <a:spcPts val="640"/>
              </a:spcBef>
            </a:pPr>
            <a:r>
              <a:rPr sz="1725" i="1" spc="15" baseline="-31000" dirty="0">
                <a:latin typeface="Times New Roman" panose="02020603050405020304"/>
                <a:cs typeface="Times New Roman" panose="02020603050405020304"/>
              </a:rPr>
              <a:t>j </a:t>
            </a:r>
            <a:r>
              <a:rPr sz="1725" spc="30" baseline="-31000" dirty="0">
                <a:latin typeface="Symbol" panose="05050102010706020507"/>
                <a:cs typeface="Symbol" panose="05050102010706020507"/>
              </a:rPr>
              <a:t></a:t>
            </a:r>
            <a:r>
              <a:rPr sz="1725" spc="30" baseline="-31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spc="10" dirty="0">
                <a:latin typeface="Symbol" panose="05050102010706020507"/>
                <a:cs typeface="Symbol" panose="05050102010706020507"/>
              </a:rPr>
              <a:t></a:t>
            </a:r>
            <a:r>
              <a:rPr sz="115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25" i="1" spc="22" baseline="50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25" i="1" spc="-247" baseline="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spc="10" dirty="0">
                <a:latin typeface="Symbol" panose="05050102010706020507"/>
                <a:cs typeface="Symbol" panose="05050102010706020507"/>
              </a:rPr>
              <a:t></a:t>
            </a:r>
            <a:endParaRPr sz="1150" dirty="0">
              <a:latin typeface="Symbol" panose="05050102010706020507"/>
              <a:cs typeface="Symbol" panose="0505010201070602050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11027" y="5357124"/>
            <a:ext cx="498030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85010" algn="l"/>
              </a:tabLst>
            </a:pPr>
            <a:r>
              <a:rPr sz="14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400" dirty="0">
                <a:latin typeface="Times New Roman" panose="02020603050405020304"/>
                <a:cs typeface="Times New Roman" panose="02020603050405020304"/>
              </a:rPr>
              <a:t>4</a:t>
            </a:r>
            <a:r>
              <a:rPr sz="1400" dirty="0">
                <a:latin typeface="新宋体" panose="02010609030101010101" charset="-122"/>
                <a:cs typeface="新宋体" panose="02010609030101010101" charset="-122"/>
              </a:rPr>
              <a:t>）计</a:t>
            </a:r>
            <a:r>
              <a:rPr sz="1400" spc="-5" dirty="0">
                <a:latin typeface="新宋体" panose="02010609030101010101" charset="-122"/>
                <a:cs typeface="新宋体" panose="02010609030101010101" charset="-122"/>
              </a:rPr>
              <a:t>算</a:t>
            </a:r>
            <a:r>
              <a:rPr sz="1400" b="1" spc="-10" dirty="0">
                <a:latin typeface="新宋体" panose="02010609030101010101" charset="-122"/>
                <a:cs typeface="新宋体" panose="02010609030101010101" charset="-122"/>
              </a:rPr>
              <a:t>雅克比符号	</a:t>
            </a:r>
            <a:r>
              <a:rPr sz="1150" spc="10" dirty="0">
                <a:latin typeface="Symbol" panose="05050102010706020507"/>
                <a:cs typeface="Symbol" panose="05050102010706020507"/>
              </a:rPr>
              <a:t></a:t>
            </a:r>
            <a:r>
              <a:rPr sz="11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25" i="1" spc="22" baseline="-2900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25" i="1" spc="-82" baseline="-29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150" spc="10" dirty="0">
                <a:latin typeface="Symbol" panose="05050102010706020507"/>
                <a:cs typeface="Symbol" panose="05050102010706020507"/>
              </a:rPr>
              <a:t></a:t>
            </a:r>
            <a:r>
              <a:rPr sz="115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dirty="0">
                <a:latin typeface="新宋体" panose="02010609030101010101" charset="-122"/>
                <a:cs typeface="新宋体" panose="02010609030101010101" charset="-122"/>
              </a:rPr>
              <a:t>，如</a:t>
            </a:r>
            <a:r>
              <a:rPr sz="1400" spc="-5" dirty="0">
                <a:latin typeface="新宋体" panose="02010609030101010101" charset="-122"/>
                <a:cs typeface="新宋体" panose="02010609030101010101" charset="-122"/>
              </a:rPr>
              <a:t>果</a:t>
            </a:r>
            <a:r>
              <a:rPr sz="1400" spc="-36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j</a:t>
            </a:r>
            <a:r>
              <a:rPr sz="14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spc="-5" dirty="0">
                <a:latin typeface="Times New Roman" panose="02020603050405020304"/>
                <a:cs typeface="Times New Roman" panose="02020603050405020304"/>
              </a:rPr>
              <a:t>≠</a:t>
            </a:r>
            <a:r>
              <a:rPr sz="14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00" i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14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400" spc="-5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1400" spc="-36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400" dirty="0">
                <a:latin typeface="新宋体" panose="02010609030101010101" charset="-122"/>
                <a:cs typeface="新宋体" panose="02010609030101010101" charset="-122"/>
              </a:rPr>
              <a:t>为合数，结束。</a:t>
            </a:r>
            <a:endParaRPr sz="14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13" y="768989"/>
            <a:ext cx="53232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9.4.2</a:t>
            </a:r>
            <a:r>
              <a:rPr sz="3200" spc="-25" dirty="0"/>
              <a:t> </a:t>
            </a: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素性测试</a:t>
            </a:r>
            <a:r>
              <a:rPr sz="3200" spc="-8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/>
              <a:t>—</a:t>
            </a:r>
            <a:r>
              <a:rPr sz="2400" spc="-15" dirty="0"/>
              <a:t> </a:t>
            </a:r>
            <a:r>
              <a:rPr sz="2400" dirty="0"/>
              <a:t>Miller-Rabin</a:t>
            </a:r>
            <a:r>
              <a:rPr sz="2400" spc="-40" dirty="0"/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443733"/>
            <a:ext cx="108965" cy="1165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4588002"/>
            <a:ext cx="108965" cy="117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5273802"/>
            <a:ext cx="108965" cy="1127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5955791"/>
            <a:ext cx="108965" cy="112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50581" y="1823215"/>
            <a:ext cx="7887120" cy="4675639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6235" algn="l"/>
              </a:tabLst>
            </a:pPr>
            <a:r>
              <a:rPr sz="2400" spc="7" baseline="3000" dirty="0">
                <a:latin typeface="新宋体" panose="02010609030101010101" charset="-122"/>
                <a:cs typeface="新宋体" panose="02010609030101010101" charset="-122"/>
              </a:rPr>
              <a:t>利</a:t>
            </a:r>
            <a:r>
              <a:rPr sz="2400" baseline="3000" dirty="0">
                <a:latin typeface="新宋体" panose="02010609030101010101" charset="-122"/>
                <a:cs typeface="新宋体" panose="02010609030101010101" charset="-122"/>
              </a:rPr>
              <a:t>用</a:t>
            </a:r>
            <a:r>
              <a:rPr sz="2400" spc="-622" baseline="30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baseline="3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b="1" spc="-7" baseline="3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7" baseline="3000" dirty="0">
                <a:latin typeface="新宋体" panose="02010609030101010101" charset="-122"/>
                <a:cs typeface="新宋体" panose="02010609030101010101" charset="-122"/>
              </a:rPr>
              <a:t>模素数的平方根</a:t>
            </a:r>
            <a:r>
              <a:rPr sz="2400" b="1" spc="-7" baseline="3000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2400" b="1" spc="-292" baseline="30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spc="-5" dirty="0">
                <a:latin typeface="Symbol" panose="05050102010706020507"/>
                <a:cs typeface="Symbol" panose="05050102010706020507"/>
              </a:rPr>
              <a:t></a:t>
            </a:r>
            <a:r>
              <a:rPr sz="1900" spc="-1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7" baseline="300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7" baseline="3000" dirty="0">
                <a:latin typeface="新宋体" panose="02010609030101010101" charset="-122"/>
                <a:cs typeface="新宋体" panose="02010609030101010101" charset="-122"/>
              </a:rPr>
              <a:t>，通过逐次开方，设计一个素性测试方法。</a:t>
            </a:r>
            <a:endParaRPr sz="2400" baseline="30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355600">
              <a:lnSpc>
                <a:spcPct val="100000"/>
              </a:lnSpc>
              <a:spcBef>
                <a:spcPts val="815"/>
              </a:spcBef>
            </a:pPr>
            <a:r>
              <a:rPr sz="16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Def.</a:t>
            </a:r>
            <a:r>
              <a:rPr sz="1600" b="1" spc="-1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9.4.3</a:t>
            </a:r>
            <a:r>
              <a:rPr sz="1600" b="1" spc="390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≥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是一个奇整数。设</a:t>
            </a:r>
            <a:r>
              <a:rPr sz="1600" spc="-4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575" i="1" baseline="260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，其中</a:t>
            </a:r>
            <a:r>
              <a:rPr sz="1600" spc="-4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6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是非负整数，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00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是奇整数。设</a:t>
            </a:r>
            <a:r>
              <a:rPr sz="1600" spc="-40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1 ≤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。如果</a:t>
            </a:r>
          </a:p>
          <a:p>
            <a:pPr marL="41275" algn="ctr">
              <a:lnSpc>
                <a:spcPct val="100000"/>
              </a:lnSpc>
              <a:spcBef>
                <a:spcPts val="960"/>
              </a:spcBef>
            </a:pPr>
            <a:r>
              <a:rPr sz="1600" i="1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1575" i="1" spc="15" baseline="26000" dirty="0">
                <a:latin typeface="Times New Roman" panose="02020603050405020304"/>
                <a:cs typeface="Times New Roman" panose="02020603050405020304"/>
              </a:rPr>
              <a:t>m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≡ (mod</a:t>
            </a:r>
            <a:r>
              <a:rPr sz="1600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或者存在</a:t>
            </a:r>
            <a:r>
              <a:rPr sz="1600" spc="-4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0 ≤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，使得</a:t>
            </a:r>
          </a:p>
          <a:p>
            <a:pPr marR="741680" algn="ctr">
              <a:lnSpc>
                <a:spcPts val="535"/>
              </a:lnSpc>
              <a:spcBef>
                <a:spcPts val="1235"/>
              </a:spcBef>
            </a:pPr>
            <a:r>
              <a:rPr sz="700" i="1" spc="-5" dirty="0">
                <a:latin typeface="Times New Roman" panose="02020603050405020304"/>
                <a:cs typeface="Times New Roman" panose="02020603050405020304"/>
              </a:rPr>
              <a:t>r</a:t>
            </a:r>
            <a:endParaRPr sz="700" dirty="0">
              <a:latin typeface="Times New Roman" panose="02020603050405020304"/>
              <a:cs typeface="Times New Roman" panose="02020603050405020304"/>
            </a:endParaRPr>
          </a:p>
          <a:p>
            <a:pPr marL="351155" algn="ctr">
              <a:lnSpc>
                <a:spcPts val="1675"/>
              </a:lnSpc>
            </a:pPr>
            <a:r>
              <a:rPr sz="1650" i="1" spc="2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425" spc="30" baseline="44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lang="zh-CN" altLang="en-US" sz="1425" spc="30" baseline="4400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425" i="1" baseline="44000">
                <a:latin typeface="Times New Roman" panose="02020603050405020304"/>
                <a:cs typeface="Times New Roman" panose="02020603050405020304"/>
              </a:rPr>
              <a:t>m  </a:t>
            </a:r>
            <a:r>
              <a:rPr sz="1650" dirty="0">
                <a:latin typeface="Symbol" panose="05050102010706020507"/>
                <a:cs typeface="Symbol" panose="05050102010706020507"/>
              </a:rPr>
              <a:t></a:t>
            </a:r>
            <a:r>
              <a:rPr sz="16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spc="5" dirty="0">
                <a:latin typeface="Symbol" panose="05050102010706020507"/>
                <a:cs typeface="Symbol" panose="05050102010706020507"/>
              </a:rPr>
              <a:t></a:t>
            </a:r>
            <a:r>
              <a:rPr sz="1650" spc="5" dirty="0">
                <a:latin typeface="Times New Roman" panose="02020603050405020304"/>
                <a:cs typeface="Times New Roman" panose="02020603050405020304"/>
              </a:rPr>
              <a:t>1 </a:t>
            </a:r>
            <a:r>
              <a:rPr sz="1650" spc="-10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650" spc="-1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i="1" spc="30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50" spc="30" dirty="0">
                <a:latin typeface="Times New Roman" panose="02020603050405020304"/>
                <a:cs typeface="Times New Roman" panose="02020603050405020304"/>
              </a:rPr>
              <a:t>)</a:t>
            </a:r>
            <a:endParaRPr sz="165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则称</a:t>
            </a:r>
            <a:r>
              <a:rPr sz="1600" spc="-40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通过</a:t>
            </a:r>
            <a:r>
              <a:rPr sz="16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以</a:t>
            </a:r>
            <a:r>
              <a:rPr sz="1600" b="1" spc="-39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b="1" i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b="1" i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为基</a:t>
            </a:r>
            <a:r>
              <a:rPr sz="16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sz="1600" b="1" spc="-39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b="1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Miller-Rabin</a:t>
            </a:r>
            <a:r>
              <a:rPr sz="1600" b="1" spc="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测试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。</a:t>
            </a: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16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600" b="1" spc="-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9.4.21</a:t>
            </a:r>
            <a:r>
              <a:rPr sz="1600" b="1" spc="-2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1600" spc="-40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6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是一个奇素数，如果正整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数</a:t>
            </a:r>
            <a:r>
              <a:rPr sz="1600" spc="-43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sz="1600" spc="-40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6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互素，则</a:t>
            </a:r>
            <a:r>
              <a:rPr sz="1600" spc="-4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6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一定通过以</a:t>
            </a:r>
            <a:r>
              <a:rPr sz="1600" spc="-4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为基的</a:t>
            </a: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latin typeface="Times New Roman" panose="02020603050405020304"/>
                <a:cs typeface="Times New Roman" panose="02020603050405020304"/>
              </a:rPr>
              <a:t>Miller-Rabin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测试。</a:t>
            </a:r>
          </a:p>
          <a:p>
            <a:pPr marL="406400">
              <a:lnSpc>
                <a:spcPct val="100000"/>
              </a:lnSpc>
              <a:spcBef>
                <a:spcPts val="960"/>
              </a:spcBef>
            </a:pPr>
            <a:r>
              <a:rPr sz="16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600" b="1" spc="-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9.4.22</a:t>
            </a:r>
            <a:r>
              <a:rPr sz="1600" b="1" spc="-1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sz="1600" spc="-40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是一个奇合数，则至多</a:t>
            </a:r>
            <a:r>
              <a:rPr sz="1600" spc="375" dirty="0">
                <a:latin typeface="宋体" panose="02010600030101010101" pitchFamily="2" charset="-122"/>
                <a:cs typeface="宋体" panose="02010600030101010101" pitchFamily="2" charset="-122"/>
              </a:rPr>
              <a:t>有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-1)/4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sz="1600" spc="-40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spc="-40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1 ≤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6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16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，使得</a:t>
            </a:r>
            <a:r>
              <a:rPr sz="1600" spc="-4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6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通过以</a:t>
            </a:r>
            <a:r>
              <a:rPr sz="1600" spc="-409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i="1" dirty="0">
                <a:latin typeface="Times New Roman" panose="02020603050405020304"/>
                <a:cs typeface="Times New Roman" panose="02020603050405020304"/>
              </a:rPr>
              <a:t>b</a:t>
            </a:r>
            <a:endParaRPr sz="1600" dirty="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为基的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Miller-Rabin</a:t>
            </a:r>
            <a:r>
              <a:rPr sz="16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测试。</a:t>
            </a:r>
          </a:p>
          <a:p>
            <a:pPr marL="355600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Times New Roman" panose="02020603050405020304"/>
                <a:cs typeface="Times New Roman" panose="02020603050405020304"/>
              </a:rPr>
              <a:t>Miller-Rabin</a:t>
            </a:r>
            <a:r>
              <a:rPr sz="16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测试已列</a:t>
            </a:r>
            <a:r>
              <a:rPr sz="1600" spc="385" dirty="0">
                <a:latin typeface="宋体" panose="02010600030101010101" pitchFamily="2" charset="-122"/>
                <a:cs typeface="宋体" panose="02010600030101010101" pitchFamily="2" charset="-122"/>
              </a:rPr>
              <a:t>入</a:t>
            </a:r>
            <a:r>
              <a:rPr sz="1600" dirty="0">
                <a:latin typeface="Times New Roman" panose="02020603050405020304"/>
                <a:cs typeface="Times New Roman" panose="02020603050405020304"/>
              </a:rPr>
              <a:t>IEEEP1363</a:t>
            </a:r>
            <a:r>
              <a:rPr sz="16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附录和</a:t>
            </a:r>
            <a:r>
              <a:rPr sz="1600" spc="-4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600" b="1" spc="-5" dirty="0">
                <a:latin typeface="Times New Roman" panose="02020603050405020304"/>
                <a:cs typeface="Times New Roman" panose="02020603050405020304"/>
              </a:rPr>
              <a:t>NIST</a:t>
            </a:r>
            <a:r>
              <a:rPr sz="1600" b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数字签名标准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DSS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600" spc="-5" dirty="0">
                <a:latin typeface="Times New Roman" panose="02020603050405020304"/>
                <a:cs typeface="Times New Roman" panose="02020603050405020304"/>
              </a:rPr>
              <a:t>FIPS186-4</a:t>
            </a:r>
            <a:r>
              <a:rPr sz="16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endParaRPr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1600" u="sng" dirty="0">
                <a:solidFill>
                  <a:srgbClr val="FD1813"/>
                </a:solidFill>
                <a:uFill>
                  <a:solidFill>
                    <a:srgbClr val="FD1813"/>
                  </a:solidFill>
                </a:uFill>
                <a:latin typeface="Times New Roman" panose="02020603050405020304"/>
                <a:cs typeface="Times New Roman" panose="02020603050405020304"/>
                <a:hlinkClick r:id="rId6"/>
              </a:rPr>
              <a:t>http://csrc.nist.gov/groups/ST/toolkit/digital_signatures.html</a:t>
            </a:r>
            <a:r>
              <a:rPr sz="1600" dirty="0">
                <a:latin typeface="宋体" panose="02010600030101010101" pitchFamily="2" charset="-122"/>
                <a:cs typeface="宋体" panose="02010600030101010101" pitchFamily="2" charset="-122"/>
              </a:rPr>
              <a:t>）的附录。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51</a:t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2086355"/>
            <a:ext cx="108965" cy="12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300" y="745918"/>
            <a:ext cx="53232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9.4.2</a:t>
            </a:r>
            <a:r>
              <a:rPr sz="3200" spc="-25" dirty="0"/>
              <a:t> </a:t>
            </a:r>
            <a:r>
              <a:rPr sz="3200" spc="-5" dirty="0">
                <a:latin typeface="宋体" panose="02010600030101010101" pitchFamily="2" charset="-122"/>
                <a:cs typeface="宋体" panose="02010600030101010101" pitchFamily="2" charset="-122"/>
              </a:rPr>
              <a:t>素性测试</a:t>
            </a:r>
            <a:r>
              <a:rPr sz="3200" spc="-8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dirty="0"/>
              <a:t>—</a:t>
            </a:r>
            <a:r>
              <a:rPr sz="2400" spc="-15" dirty="0"/>
              <a:t> </a:t>
            </a:r>
            <a:r>
              <a:rPr sz="2400" dirty="0"/>
              <a:t>Miller-Rabin</a:t>
            </a:r>
            <a:r>
              <a:rPr sz="2400" spc="-40" dirty="0"/>
              <a:t> </a:t>
            </a:r>
            <a:r>
              <a:rPr sz="2400" dirty="0">
                <a:latin typeface="宋体" panose="02010600030101010101" pitchFamily="2" charset="-122"/>
                <a:cs typeface="宋体" panose="02010600030101010101" pitchFamily="2" charset="-122"/>
              </a:rPr>
              <a:t>测试</a:t>
            </a:r>
            <a:endParaRPr sz="24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0608" y="1845517"/>
            <a:ext cx="7079615" cy="471487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R="3846195" algn="ctr">
              <a:lnSpc>
                <a:spcPct val="100000"/>
              </a:lnSpc>
              <a:spcBef>
                <a:spcPts val="1120"/>
              </a:spcBef>
            </a:pPr>
            <a:r>
              <a:rPr sz="1700" b="1" spc="-5" dirty="0">
                <a:latin typeface="Times New Roman" panose="02020603050405020304"/>
                <a:cs typeface="Times New Roman" panose="02020603050405020304"/>
              </a:rPr>
              <a:t>Miller-Rabin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素性测试算法</a:t>
            </a:r>
            <a:endParaRPr sz="17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给定奇整数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b="1" i="1" spc="40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≥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3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和安全参数</a:t>
            </a:r>
            <a:r>
              <a:rPr sz="1700" spc="-4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700" b="1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。（设</a:t>
            </a:r>
            <a:r>
              <a:rPr sz="1700" spc="-4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2</a:t>
            </a:r>
            <a:r>
              <a:rPr sz="1650" i="1" baseline="25000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700" i="1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≥</a:t>
            </a:r>
            <a:r>
              <a:rPr sz="1700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0 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整数，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奇整数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endParaRPr sz="1700">
              <a:latin typeface="新宋体" panose="02010609030101010101" charset="-122"/>
              <a:cs typeface="新宋体" panose="02010609030101010101" charset="-122"/>
            </a:endParaRPr>
          </a:p>
          <a:p>
            <a:pPr marL="552450" indent="-539750">
              <a:lnSpc>
                <a:spcPct val="100000"/>
              </a:lnSpc>
              <a:spcBef>
                <a:spcPts val="1325"/>
              </a:spcBef>
              <a:buSzPct val="94000"/>
              <a:buAutoNum type="arabicPlain"/>
              <a:tabLst>
                <a:tab pos="553085" algn="l"/>
              </a:tabLst>
            </a:pP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随机选取整数</a:t>
            </a:r>
            <a:r>
              <a:rPr sz="1700" spc="-4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≤</a:t>
            </a:r>
            <a:r>
              <a:rPr sz="17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sz="1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52450" indent="-539750">
              <a:lnSpc>
                <a:spcPct val="100000"/>
              </a:lnSpc>
              <a:spcBef>
                <a:spcPts val="1430"/>
              </a:spcBef>
              <a:buSzPct val="94000"/>
              <a:buAutoNum type="arabicPlain"/>
              <a:tabLst>
                <a:tab pos="553085" algn="l"/>
              </a:tabLst>
            </a:pP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令</a:t>
            </a:r>
            <a:r>
              <a:rPr sz="1700" spc="-4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，计算</a:t>
            </a:r>
            <a:r>
              <a:rPr sz="1700" spc="-4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50" i="1" spc="30" baseline="25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650" i="1" spc="209" baseline="25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sz="1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52450" indent="-539750">
              <a:lnSpc>
                <a:spcPct val="100000"/>
              </a:lnSpc>
              <a:spcBef>
                <a:spcPts val="1275"/>
              </a:spcBef>
              <a:buSzPct val="94000"/>
              <a:buAutoNum type="arabicPlain"/>
              <a:tabLst>
                <a:tab pos="553085" algn="l"/>
                <a:tab pos="1568450" algn="l"/>
              </a:tabLst>
            </a:pP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sz="1700" spc="-41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7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	</a:t>
            </a:r>
            <a:r>
              <a:rPr sz="1700" spc="-470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700" spc="-47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775" spc="-705" baseline="2000" dirty="0">
                <a:latin typeface="Symbol" panose="05050102010706020507"/>
                <a:cs typeface="Symbol" panose="05050102010706020507"/>
              </a:rPr>
              <a:t></a:t>
            </a:r>
            <a:r>
              <a:rPr sz="2775" spc="-112" baseline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1700" spc="-4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可能为素数，转（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）；</a:t>
            </a:r>
            <a:endParaRPr sz="1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52450" indent="-539750">
              <a:lnSpc>
                <a:spcPct val="100000"/>
              </a:lnSpc>
              <a:spcBef>
                <a:spcPts val="1400"/>
              </a:spcBef>
              <a:buSzPct val="94000"/>
              <a:buAutoNum type="arabicPlain"/>
              <a:tabLst>
                <a:tab pos="553085" algn="l"/>
              </a:tabLst>
            </a:pP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sz="1700" spc="-4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17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-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，则</a:t>
            </a:r>
            <a:r>
              <a:rPr sz="1700" spc="-4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是合数，结束；</a:t>
            </a:r>
            <a:endParaRPr sz="1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52450" indent="-539750">
              <a:lnSpc>
                <a:spcPct val="100000"/>
              </a:lnSpc>
              <a:spcBef>
                <a:spcPts val="1425"/>
              </a:spcBef>
              <a:buSzPct val="94000"/>
              <a:buAutoNum type="arabicPlain"/>
              <a:tabLst>
                <a:tab pos="553085" algn="l"/>
              </a:tabLst>
            </a:pP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令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+ 1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z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700" i="1" spc="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650" spc="7" baseline="25000" dirty="0">
                <a:latin typeface="Times New Roman" panose="02020603050405020304"/>
                <a:cs typeface="Times New Roman" panose="02020603050405020304"/>
              </a:rPr>
              <a:t>2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(mod</a:t>
            </a:r>
            <a:r>
              <a:rPr sz="1700" spc="-2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；</a:t>
            </a:r>
            <a:endParaRPr sz="1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552450" indent="-539750">
              <a:lnSpc>
                <a:spcPct val="100000"/>
              </a:lnSpc>
              <a:spcBef>
                <a:spcPts val="1430"/>
              </a:spcBef>
              <a:buSzPct val="94000"/>
              <a:buAutoNum type="arabicPlain"/>
              <a:tabLst>
                <a:tab pos="553085" algn="l"/>
              </a:tabLst>
            </a:pP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如果</a:t>
            </a:r>
            <a:r>
              <a:rPr sz="1700" spc="-4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-1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，则</a:t>
            </a:r>
            <a:r>
              <a:rPr sz="1700" spc="-42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可能是素数，转（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）；</a:t>
            </a:r>
            <a:endParaRPr sz="1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30"/>
              </a:spcBef>
            </a:pP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7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）转（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5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）；</a:t>
            </a:r>
            <a:endParaRPr sz="1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8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）重复上述过程</a:t>
            </a:r>
            <a:r>
              <a:rPr sz="1700" spc="-42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宋体" panose="02010600030101010101" pitchFamily="2" charset="-122"/>
                <a:cs typeface="宋体" panose="02010600030101010101" pitchFamily="2" charset="-122"/>
              </a:rPr>
              <a:t>次。</a:t>
            </a:r>
            <a:endParaRPr sz="17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如果每次都得到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“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700" i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可能为素数”，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1700" spc="-4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为素数的概率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1-</a:t>
            </a:r>
            <a:r>
              <a:rPr sz="17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(1/4</a:t>
            </a:r>
            <a:r>
              <a:rPr sz="1650" i="1" baseline="25000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)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。</a:t>
            </a:r>
            <a:endParaRPr sz="17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59521" y="2015489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59521" y="2999994"/>
            <a:ext cx="159257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5087111"/>
            <a:ext cx="159257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93525" y="1702708"/>
            <a:ext cx="7845425" cy="5348259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4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对模</a:t>
            </a:r>
            <a:r>
              <a:rPr sz="2400" spc="-60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指数（或阶）</a:t>
            </a:r>
            <a:endParaRPr sz="24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475615" indent="-348615">
              <a:lnSpc>
                <a:spcPct val="100000"/>
              </a:lnSpc>
              <a:spcBef>
                <a:spcPts val="1035"/>
              </a:spcBef>
              <a:buClr>
                <a:srgbClr val="4A4A4A"/>
              </a:buClr>
              <a:buChar char="–"/>
              <a:tabLst>
                <a:tab pos="475615" algn="l"/>
                <a:tab pos="476250" algn="l"/>
              </a:tabLst>
            </a:pP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ord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ord</a:t>
            </a:r>
            <a:r>
              <a:rPr sz="14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 |</a:t>
            </a:r>
            <a:r>
              <a:rPr sz="20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模</a:t>
            </a:r>
            <a:r>
              <a:rPr sz="2400" spc="-65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i="1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400" i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原根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（或</a:t>
            </a: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本原元</a:t>
            </a:r>
            <a:r>
              <a:rPr sz="2400" dirty="0">
                <a:latin typeface="新宋体" panose="02010609030101010101" charset="-122"/>
                <a:cs typeface="新宋体" panose="02010609030101010101" charset="-122"/>
              </a:rPr>
              <a:t>）</a:t>
            </a:r>
          </a:p>
          <a:p>
            <a:pPr marL="412115" indent="-285115">
              <a:lnSpc>
                <a:spcPct val="100000"/>
              </a:lnSpc>
              <a:spcBef>
                <a:spcPts val="1035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原根的</a:t>
            </a:r>
            <a:r>
              <a:rPr sz="20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个数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000" spc="-48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))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412115" indent="-285115">
              <a:lnSpc>
                <a:spcPct val="100000"/>
              </a:lnSpc>
              <a:spcBef>
                <a:spcPts val="48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原根的</a:t>
            </a:r>
            <a:r>
              <a:rPr sz="20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存在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性：</a:t>
            </a:r>
            <a:r>
              <a:rPr sz="2000" spc="-48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2,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4,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950" i="1" spc="7" baseline="26000" dirty="0">
                <a:latin typeface="Times New Roman" panose="02020603050405020304"/>
                <a:cs typeface="Times New Roman" panose="02020603050405020304"/>
              </a:rPr>
              <a:t>α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1950" i="1" baseline="26000" dirty="0">
                <a:latin typeface="Times New Roman" panose="02020603050405020304"/>
                <a:cs typeface="Times New Roman" panose="02020603050405020304"/>
              </a:rPr>
              <a:t>α</a:t>
            </a:r>
            <a:r>
              <a:rPr sz="1950" i="1" spc="247" baseline="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，其中</a:t>
            </a:r>
            <a:r>
              <a:rPr sz="2000" spc="-49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是奇素数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12115" indent="-285750">
              <a:lnSpc>
                <a:spcPct val="100000"/>
              </a:lnSpc>
              <a:spcBef>
                <a:spcPts val="48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原根的</a:t>
            </a:r>
            <a:r>
              <a:rPr sz="20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结构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000" spc="-48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是原根，</a:t>
            </a:r>
            <a:r>
              <a:rPr sz="2000" spc="-5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则</a:t>
            </a:r>
            <a:r>
              <a:rPr sz="2000" spc="-50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i="1" spc="22" baseline="26000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1950" i="1" spc="15" baseline="26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是原根当且仅当</a:t>
            </a:r>
            <a:r>
              <a:rPr sz="2000" spc="10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))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= 1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412115" indent="-285750">
              <a:lnSpc>
                <a:spcPct val="100000"/>
              </a:lnSpc>
              <a:spcBef>
                <a:spcPts val="48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原根可</a:t>
            </a:r>
            <a:r>
              <a:rPr sz="20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生成</a:t>
            </a:r>
            <a:r>
              <a:rPr sz="20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简</a:t>
            </a:r>
            <a:r>
              <a:rPr sz="2000" b="1" spc="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化剩余</a:t>
            </a:r>
            <a:r>
              <a:rPr sz="2000" b="1" spc="-10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系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2000" spc="-47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Z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{1=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baseline="260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g</a:t>
            </a:r>
            <a:r>
              <a:rPr sz="2000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dirty="0">
                <a:latin typeface="Cambria" panose="02040503050406030204"/>
                <a:cs typeface="Cambria" panose="02040503050406030204"/>
              </a:rPr>
              <a:t>⋯</a:t>
            </a:r>
            <a:r>
              <a:rPr sz="2000" spc="60" dirty="0">
                <a:latin typeface="Cambria" panose="02040503050406030204"/>
                <a:cs typeface="Cambria" panose="02040503050406030204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g </a:t>
            </a:r>
            <a:r>
              <a:rPr sz="1950" i="1" spc="15" baseline="26000" dirty="0">
                <a:latin typeface="Times New Roman" panose="02020603050405020304"/>
                <a:cs typeface="Times New Roman" panose="02020603050405020304"/>
              </a:rPr>
              <a:t>φ</a:t>
            </a:r>
            <a:r>
              <a:rPr sz="1950" spc="15" baseline="26000" dirty="0">
                <a:latin typeface="Times New Roman" panose="02020603050405020304"/>
                <a:cs typeface="Times New Roman" panose="02020603050405020304"/>
              </a:rPr>
              <a:t>(</a:t>
            </a:r>
            <a:r>
              <a:rPr sz="1950" i="1" spc="15" baseline="260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1950" spc="15" baseline="26000" dirty="0">
                <a:latin typeface="Times New Roman" panose="02020603050405020304"/>
                <a:cs typeface="Times New Roman" panose="02020603050405020304"/>
              </a:rPr>
              <a:t>)-1</a:t>
            </a:r>
            <a:r>
              <a:rPr sz="2000" spc="10" dirty="0">
                <a:latin typeface="Times New Roman" panose="02020603050405020304"/>
                <a:cs typeface="Times New Roman" panose="02020603050405020304"/>
              </a:rPr>
              <a:t>}</a:t>
            </a:r>
            <a:endParaRPr sz="2000" dirty="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400" b="1" dirty="0">
                <a:latin typeface="新宋体" panose="02010609030101010101" charset="-122"/>
                <a:cs typeface="新宋体" panose="02010609030101010101" charset="-122"/>
              </a:rPr>
              <a:t>素性测试</a:t>
            </a:r>
            <a:endParaRPr sz="24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412115" indent="-285115">
              <a:lnSpc>
                <a:spcPct val="100000"/>
              </a:lnSpc>
              <a:spcBef>
                <a:spcPts val="104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412115" algn="l"/>
                <a:tab pos="412750" algn="l"/>
              </a:tabLst>
            </a:pP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费马素性测试：利用</a:t>
            </a:r>
            <a:r>
              <a:rPr sz="20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费马小定理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12115" indent="-285115">
              <a:lnSpc>
                <a:spcPct val="100000"/>
              </a:lnSpc>
              <a:spcBef>
                <a:spcPts val="480"/>
              </a:spcBef>
              <a:buClr>
                <a:srgbClr val="4A4A4A"/>
              </a:buClr>
              <a:buChar char="–"/>
              <a:tabLst>
                <a:tab pos="412115" algn="l"/>
                <a:tab pos="412750" algn="l"/>
              </a:tabLst>
            </a:pPr>
            <a:r>
              <a:rPr sz="2000" spc="-10" dirty="0">
                <a:latin typeface="Times New Roman" panose="02020603050405020304"/>
                <a:cs typeface="Times New Roman" panose="02020603050405020304"/>
              </a:rPr>
              <a:t>Solovay-Strassen</a:t>
            </a:r>
            <a:r>
              <a:rPr sz="20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素性测试：利用</a:t>
            </a:r>
            <a:r>
              <a:rPr sz="2000" b="1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欧拉判别法则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412115" indent="-285115">
              <a:lnSpc>
                <a:spcPct val="100000"/>
              </a:lnSpc>
              <a:spcBef>
                <a:spcPts val="48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412115" algn="l"/>
                <a:tab pos="412750" algn="l"/>
              </a:tabLst>
            </a:pPr>
            <a:r>
              <a:rPr sz="2000" b="1" spc="-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Miler-Rabin</a:t>
            </a:r>
            <a:r>
              <a:rPr sz="2000" b="1" spc="-25" dirty="0">
                <a:solidFill>
                  <a:srgbClr val="C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素性测试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：利用“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模素数的平方根为正负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spc="-5" dirty="0">
                <a:latin typeface="宋体" panose="02010600030101010101" pitchFamily="2" charset="-122"/>
                <a:cs typeface="宋体" panose="02010600030101010101" pitchFamily="2" charset="-122"/>
              </a:rPr>
              <a:t>”</a:t>
            </a:r>
            <a:endParaRPr sz="2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 dirty="0">
              <a:latin typeface="Times New Roman" panose="02020603050405020304"/>
              <a:cs typeface="Times New Roman" panose="02020603050405020304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endParaRPr sz="140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9900" y="837056"/>
            <a:ext cx="51073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9.4</a:t>
            </a:r>
            <a:r>
              <a:rPr sz="3200" spc="-55" dirty="0"/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小结（原根、素性测试）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53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0625" y="2044700"/>
            <a:ext cx="5052695" cy="269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第一部</a:t>
            </a:r>
            <a:r>
              <a:rPr sz="24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400" b="1" spc="-58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数论</a:t>
            </a:r>
            <a:endParaRPr sz="24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整数的整除</a:t>
            </a:r>
            <a:endParaRPr sz="24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108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9.1.1</a:t>
            </a:r>
            <a:r>
              <a:rPr sz="22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整除的概念、欧几里得除法</a:t>
            </a:r>
            <a:endParaRPr sz="22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9.1.2</a:t>
            </a:r>
            <a:r>
              <a:rPr sz="2200" b="1" spc="-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最大公约数、最小公倍数</a:t>
            </a:r>
            <a:endParaRPr sz="22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9.1.3</a:t>
            </a:r>
            <a:r>
              <a:rPr sz="22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广义欧几里得除法</a:t>
            </a:r>
            <a:endParaRPr sz="2200" dirty="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25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9.1.4</a:t>
            </a:r>
            <a:r>
              <a:rPr sz="2200" b="1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 err="1">
                <a:latin typeface="新宋体" panose="02010609030101010101" charset="-122"/>
                <a:cs typeface="新宋体" panose="02010609030101010101" charset="-122"/>
              </a:rPr>
              <a:t>算数基本定理、素数定理</a:t>
            </a:r>
            <a:endParaRPr sz="22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6</a:t>
            </a:fld>
            <a:endParaRPr lang="zh-CN" altLang="en-US"/>
          </a:p>
        </p:txBody>
      </p:sp>
      <p:sp>
        <p:nvSpPr>
          <p:cNvPr id="7" name="object 2"/>
          <p:cNvSpPr txBox="1">
            <a:spLocks noGrp="1"/>
          </p:cNvSpPr>
          <p:nvPr>
            <p:ph type="title"/>
          </p:nvPr>
        </p:nvSpPr>
        <p:spPr>
          <a:xfrm>
            <a:off x="574617" y="824052"/>
            <a:ext cx="4290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第九章</a:t>
            </a:r>
            <a:r>
              <a:rPr sz="3200" spc="-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密码学数学基础</a:t>
            </a:r>
            <a:endParaRPr sz="3200" dirty="0">
              <a:latin typeface="新宋体" panose="02010609030101010101" charset="-122"/>
              <a:cs typeface="新宋体" panose="0201060903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815973"/>
            <a:ext cx="429069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第九章</a:t>
            </a:r>
            <a:r>
              <a:rPr sz="3200" spc="-7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3200" spc="-5" dirty="0">
                <a:latin typeface="新宋体" panose="02010609030101010101" charset="-122"/>
                <a:cs typeface="新宋体" panose="02010609030101010101" charset="-122"/>
              </a:rPr>
              <a:t>密码学数学基础</a:t>
            </a:r>
            <a:endParaRPr sz="3200" dirty="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821685"/>
            <a:ext cx="159257" cy="1668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50625" y="2044700"/>
            <a:ext cx="5032375" cy="2693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D1813"/>
              </a:buClr>
              <a:buSzPct val="75000"/>
              <a:buFont typeface="Wingdings" panose="05000000000000000000"/>
              <a:buChar char="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第一部</a:t>
            </a:r>
            <a:r>
              <a:rPr sz="2400" b="1" spc="-10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分</a:t>
            </a:r>
            <a:r>
              <a:rPr sz="2400" b="1" spc="-58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400" b="1" spc="-5" dirty="0">
                <a:solidFill>
                  <a:srgbClr val="0000FF"/>
                </a:solidFill>
                <a:latin typeface="新宋体" panose="02010609030101010101" charset="-122"/>
                <a:cs typeface="新宋体" panose="02010609030101010101" charset="-122"/>
              </a:rPr>
              <a:t>数论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812800" lvl="1" indent="-457200">
              <a:lnSpc>
                <a:spcPct val="100000"/>
              </a:lnSpc>
              <a:spcBef>
                <a:spcPts val="2015"/>
              </a:spcBef>
              <a:buFont typeface="Times New Roman" panose="02020603050405020304"/>
              <a:buAutoNum type="arabicPeriod"/>
              <a:tabLst>
                <a:tab pos="812800" algn="l"/>
              </a:tabLst>
            </a:pPr>
            <a:r>
              <a:rPr sz="2400" b="1" spc="-5" dirty="0">
                <a:latin typeface="新宋体" panose="02010609030101010101" charset="-122"/>
                <a:cs typeface="新宋体" panose="02010609030101010101" charset="-122"/>
              </a:rPr>
              <a:t>整数的整除</a:t>
            </a:r>
            <a:endParaRPr sz="24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108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755015" algn="l"/>
                <a:tab pos="755650" algn="l"/>
              </a:tabLst>
            </a:pPr>
            <a:r>
              <a:rPr sz="2200" b="1" dirty="0">
                <a:latin typeface="Times New Roman" panose="02020603050405020304"/>
                <a:cs typeface="Times New Roman" panose="02020603050405020304"/>
              </a:rPr>
              <a:t>9.1.1</a:t>
            </a:r>
            <a:r>
              <a:rPr sz="22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b="1" dirty="0">
                <a:latin typeface="新宋体" panose="02010609030101010101" charset="-122"/>
                <a:cs typeface="新宋体" panose="02010609030101010101" charset="-122"/>
              </a:rPr>
              <a:t>整除的概念、欧几里得除法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9.1.2</a:t>
            </a:r>
            <a:r>
              <a:rPr sz="2200" spc="-25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最大公约数、最小公倍数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30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9.1.3</a:t>
            </a:r>
            <a:r>
              <a:rPr sz="2200" spc="-2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广义欧几里得除法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  <a:p>
            <a:pPr marL="755650" lvl="2" indent="-285750">
              <a:lnSpc>
                <a:spcPct val="100000"/>
              </a:lnSpc>
              <a:spcBef>
                <a:spcPts val="525"/>
              </a:spcBef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9.1.4</a:t>
            </a:r>
            <a:r>
              <a:rPr sz="2200" spc="-70" dirty="0">
                <a:solidFill>
                  <a:srgbClr val="4A4A4A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4A4A4A"/>
                </a:solidFill>
                <a:latin typeface="新宋体" panose="02010609030101010101" charset="-122"/>
                <a:cs typeface="新宋体" panose="02010609030101010101" charset="-122"/>
              </a:rPr>
              <a:t>算数基本定理、素数基本定理</a:t>
            </a:r>
            <a:endParaRPr sz="2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973" y="790448"/>
            <a:ext cx="29749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9.1.1</a:t>
            </a:r>
            <a:r>
              <a:rPr sz="3200" spc="-60" dirty="0"/>
              <a:t> </a:t>
            </a:r>
            <a:r>
              <a:rPr sz="3200" dirty="0">
                <a:latin typeface="新宋体" panose="02010609030101010101" charset="-122"/>
                <a:cs typeface="新宋体" panose="02010609030101010101" charset="-122"/>
              </a:rPr>
              <a:t>整除的概念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2002535"/>
            <a:ext cx="134112" cy="1424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2459735"/>
            <a:ext cx="134112" cy="142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2916935"/>
            <a:ext cx="134112" cy="1424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3374135"/>
            <a:ext cx="134112" cy="14249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9521" y="4288535"/>
            <a:ext cx="134112" cy="1424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659521" y="5141214"/>
            <a:ext cx="134112" cy="145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59521" y="6179820"/>
            <a:ext cx="134112" cy="14249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49481" y="3745229"/>
            <a:ext cx="299085" cy="276225"/>
          </a:xfrm>
          <a:custGeom>
            <a:avLst/>
            <a:gdLst/>
            <a:ahLst/>
            <a:cxnLst/>
            <a:rect l="l" t="t" r="r" b="b"/>
            <a:pathLst>
              <a:path w="299085" h="276225">
                <a:moveTo>
                  <a:pt x="0" y="186689"/>
                </a:moveTo>
                <a:lnTo>
                  <a:pt x="25146" y="171449"/>
                </a:lnTo>
                <a:lnTo>
                  <a:pt x="83058" y="275843"/>
                </a:lnTo>
                <a:lnTo>
                  <a:pt x="147827" y="0"/>
                </a:lnTo>
                <a:lnTo>
                  <a:pt x="29870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147195" y="3739896"/>
            <a:ext cx="300990" cy="281305"/>
          </a:xfrm>
          <a:custGeom>
            <a:avLst/>
            <a:gdLst/>
            <a:ahLst/>
            <a:cxnLst/>
            <a:rect l="l" t="t" r="r" b="b"/>
            <a:pathLst>
              <a:path w="300989" h="281304">
                <a:moveTo>
                  <a:pt x="300990" y="12191"/>
                </a:moveTo>
                <a:lnTo>
                  <a:pt x="300990" y="0"/>
                </a:lnTo>
                <a:lnTo>
                  <a:pt x="145542" y="0"/>
                </a:lnTo>
                <a:lnTo>
                  <a:pt x="85344" y="256031"/>
                </a:lnTo>
                <a:lnTo>
                  <a:pt x="33528" y="168401"/>
                </a:lnTo>
                <a:lnTo>
                  <a:pt x="0" y="188975"/>
                </a:lnTo>
                <a:lnTo>
                  <a:pt x="3810" y="195833"/>
                </a:lnTo>
                <a:lnTo>
                  <a:pt x="21336" y="185927"/>
                </a:lnTo>
                <a:lnTo>
                  <a:pt x="80010" y="281177"/>
                </a:lnTo>
                <a:lnTo>
                  <a:pt x="91440" y="281177"/>
                </a:lnTo>
                <a:lnTo>
                  <a:pt x="153924" y="12191"/>
                </a:lnTo>
                <a:lnTo>
                  <a:pt x="30099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993525" y="1721307"/>
            <a:ext cx="7499984" cy="465836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1795145" algn="l"/>
              </a:tabLst>
            </a:pPr>
            <a:r>
              <a:rPr sz="20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Definition</a:t>
            </a:r>
            <a:r>
              <a:rPr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9.1.1	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（整除，倍数，因数）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Theory 9.1.1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整除的性质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6</a:t>
            </a:r>
            <a:r>
              <a:rPr sz="20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条）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Def.</a:t>
            </a:r>
            <a:r>
              <a:rPr sz="20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9.1.2</a:t>
            </a:r>
            <a:r>
              <a:rPr sz="2000" b="1" spc="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（素数，合数）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9.1.2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正合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n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的大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spc="-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0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的最小正因数一定是素数</a:t>
            </a:r>
            <a:r>
              <a:rPr sz="2000" spc="-5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，且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R="1429385" algn="ctr">
              <a:lnSpc>
                <a:spcPct val="100000"/>
              </a:lnSpc>
              <a:spcBef>
                <a:spcPts val="1455"/>
              </a:spcBef>
              <a:tabLst>
                <a:tab pos="671195" algn="l"/>
              </a:tabLst>
            </a:pPr>
            <a:r>
              <a:rPr sz="2000" i="1" spc="-50" dirty="0">
                <a:latin typeface="宋体" panose="02010600030101010101" pitchFamily="2" charset="-122"/>
                <a:cs typeface="宋体" panose="02010600030101010101" pitchFamily="2" charset="-122"/>
              </a:rPr>
              <a:t>p</a:t>
            </a:r>
            <a:r>
              <a:rPr sz="2000" i="1" spc="85" dirty="0"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900" spc="5" dirty="0">
                <a:latin typeface="Symbol" panose="05050102010706020507"/>
                <a:cs typeface="Symbol" panose="05050102010706020507"/>
              </a:rPr>
              <a:t>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i="1" spc="-50" dirty="0">
                <a:latin typeface="宋体" panose="02010600030101010101" pitchFamily="2" charset="-122"/>
                <a:cs typeface="宋体" panose="02010600030101010101" pitchFamily="2" charset="-122"/>
              </a:rPr>
              <a:t>n</a:t>
            </a:r>
            <a:endParaRPr sz="200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12700" marR="5080" indent="-635">
              <a:lnSpc>
                <a:spcPct val="130000"/>
              </a:lnSpc>
              <a:spcBef>
                <a:spcPts val="225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000" b="1" spc="10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9.1.3</a:t>
            </a:r>
            <a:r>
              <a:rPr sz="20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（素数判别法则）设</a:t>
            </a:r>
            <a:r>
              <a:rPr sz="2000" spc="-5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是一个正整数，如果对所有小于等 于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的平方根的素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2000" spc="-52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，都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有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p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不能整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除</a:t>
            </a:r>
            <a:r>
              <a:rPr sz="2000" spc="-51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则</a:t>
            </a:r>
            <a:r>
              <a:rPr sz="2000" spc="-50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2000" i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0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dirty="0">
                <a:latin typeface="新宋体" panose="02010609030101010101" charset="-122"/>
                <a:cs typeface="新宋体" panose="02010609030101010101" charset="-122"/>
              </a:rPr>
              <a:t>一定是素数。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【</a:t>
            </a:r>
            <a:r>
              <a:rPr sz="2000" b="1" spc="-5" dirty="0">
                <a:latin typeface="Times New Roman" panose="02020603050405020304"/>
                <a:cs typeface="Times New Roman" panose="02020603050405020304"/>
              </a:rPr>
              <a:t>Eratosthenes</a:t>
            </a:r>
            <a:r>
              <a:rPr sz="2000" b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dirty="0">
                <a:latin typeface="新宋体" panose="02010609030101010101" charset="-122"/>
                <a:cs typeface="新宋体" panose="02010609030101010101" charset="-122"/>
              </a:rPr>
              <a:t>筛法】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（一种寻找素数的确定性方法）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  <a:p>
            <a:pPr marL="412750" indent="-285750">
              <a:lnSpc>
                <a:spcPct val="100000"/>
              </a:lnSpc>
              <a:spcBef>
                <a:spcPts val="340"/>
              </a:spcBef>
              <a:buClr>
                <a:srgbClr val="4A4A4A"/>
              </a:buClr>
              <a:buFont typeface="Times New Roman" panose="02020603050405020304"/>
              <a:buChar char="–"/>
              <a:tabLst>
                <a:tab pos="412115" algn="l"/>
                <a:tab pos="412750" algn="l"/>
              </a:tabLst>
            </a:pPr>
            <a:r>
              <a:rPr sz="1900" b="1" dirty="0"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19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9.1.1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求所有</a:t>
            </a:r>
            <a:r>
              <a:rPr sz="1900" spc="-10" dirty="0">
                <a:latin typeface="新宋体" panose="02010609030101010101" charset="-122"/>
                <a:cs typeface="新宋体" panose="02010609030101010101" charset="-122"/>
              </a:rPr>
              <a:t>不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超过</a:t>
            </a:r>
            <a:r>
              <a:rPr sz="1900" spc="-49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900" i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1900" i="1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=</a:t>
            </a:r>
            <a:r>
              <a:rPr sz="1900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Times New Roman" panose="02020603050405020304"/>
                <a:cs typeface="Times New Roman" panose="02020603050405020304"/>
              </a:rPr>
              <a:t>100</a:t>
            </a:r>
            <a:r>
              <a:rPr sz="19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dirty="0">
                <a:latin typeface="新宋体" panose="02010609030101010101" charset="-122"/>
                <a:cs typeface="新宋体" panose="02010609030101010101" charset="-122"/>
              </a:rPr>
              <a:t>的素数。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412750" indent="-285750">
              <a:lnSpc>
                <a:spcPct val="100000"/>
              </a:lnSpc>
              <a:buClr>
                <a:srgbClr val="4A4A4A"/>
              </a:buClr>
              <a:buFont typeface="Times New Roman" panose="02020603050405020304"/>
              <a:buChar char="–"/>
              <a:tabLst>
                <a:tab pos="412115" algn="l"/>
                <a:tab pos="412750" algn="l"/>
              </a:tabLst>
            </a:pPr>
            <a:r>
              <a:rPr sz="1900" b="1" dirty="0">
                <a:latin typeface="Times New Roman" panose="02020603050405020304"/>
                <a:cs typeface="Times New Roman" panose="02020603050405020304"/>
              </a:rPr>
              <a:t>Coding</a:t>
            </a:r>
            <a:r>
              <a:rPr sz="1900" b="1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900" b="1" dirty="0">
                <a:latin typeface="Times New Roman" panose="02020603050405020304"/>
                <a:cs typeface="Times New Roman" panose="02020603050405020304"/>
              </a:rPr>
              <a:t>Homework</a:t>
            </a:r>
            <a:r>
              <a:rPr sz="19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0" b="1" spc="-5" dirty="0">
                <a:latin typeface="Times New Roman" panose="02020603050405020304"/>
                <a:cs typeface="Times New Roman" panose="02020603050405020304"/>
              </a:rPr>
              <a:t>9-1</a:t>
            </a:r>
            <a:r>
              <a:rPr sz="1900" b="1" spc="-5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endParaRPr sz="19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2000" b="1" spc="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9.1.4 </a:t>
            </a:r>
            <a:r>
              <a:rPr sz="2000" spc="-5" dirty="0">
                <a:latin typeface="新宋体" panose="02010609030101010101" charset="-122"/>
                <a:cs typeface="新宋体" panose="02010609030101010101" charset="-122"/>
              </a:rPr>
              <a:t>素数有无穷多个。</a:t>
            </a:r>
            <a:endParaRPr sz="20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6973" y="790448"/>
            <a:ext cx="33813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/>
              <a:t>9.1.1</a:t>
            </a:r>
            <a:r>
              <a:rPr sz="3200" spc="-55" dirty="0"/>
              <a:t> </a:t>
            </a:r>
            <a:r>
              <a:rPr sz="3200" dirty="0">
                <a:latin typeface="新宋体" panose="02010609030101010101" charset="-122"/>
                <a:cs typeface="新宋体" panose="02010609030101010101" charset="-122"/>
              </a:rPr>
              <a:t>欧几里得除法</a:t>
            </a:r>
            <a:endParaRPr sz="32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59521" y="1978151"/>
            <a:ext cx="108965" cy="1249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59521" y="3091433"/>
            <a:ext cx="108965" cy="1257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59521" y="3482340"/>
            <a:ext cx="108965" cy="12115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59521" y="4596384"/>
            <a:ext cx="108965" cy="12115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59521" y="5710428"/>
            <a:ext cx="108965" cy="12115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993503" y="1789895"/>
            <a:ext cx="7482840" cy="442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3195">
              <a:lnSpc>
                <a:spcPct val="1300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7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9.1.5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欧几里得除</a:t>
            </a:r>
            <a:r>
              <a:rPr sz="1700" b="1" spc="-10" dirty="0">
                <a:latin typeface="新宋体" panose="02010609030101010101" charset="-122"/>
                <a:cs typeface="新宋体" panose="02010609030101010101" charset="-122"/>
              </a:rPr>
              <a:t>法</a:t>
            </a:r>
            <a:r>
              <a:rPr sz="1700" b="1" spc="-409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1700" spc="-43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是两个整数，其中</a:t>
            </a:r>
            <a:r>
              <a:rPr sz="1700" spc="-4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0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，则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存在唯一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的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整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数</a:t>
            </a:r>
            <a:r>
              <a:rPr sz="1700" spc="-43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使得</a:t>
            </a:r>
            <a:endParaRPr sz="1700">
              <a:latin typeface="新宋体" panose="02010609030101010101" charset="-122"/>
              <a:cs typeface="新宋体" panose="02010609030101010101" charset="-122"/>
            </a:endParaRPr>
          </a:p>
          <a:p>
            <a:pPr marL="2235835">
              <a:lnSpc>
                <a:spcPct val="100000"/>
              </a:lnSpc>
              <a:spcBef>
                <a:spcPts val="1020"/>
              </a:spcBef>
              <a:tabLst>
                <a:tab pos="4064635" algn="l"/>
              </a:tabLst>
            </a:pP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bq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7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	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0 &lt;=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&lt;</a:t>
            </a:r>
            <a:r>
              <a:rPr sz="17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Def. 9.1.3</a:t>
            </a:r>
            <a:r>
              <a:rPr sz="17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（不完全商，余数）</a:t>
            </a:r>
            <a:endParaRPr sz="1700">
              <a:latin typeface="新宋体" panose="02010609030101010101" charset="-122"/>
              <a:cs typeface="新宋体" panose="02010609030101010101" charset="-122"/>
            </a:endParaRPr>
          </a:p>
          <a:p>
            <a:pPr marL="12700" marR="99695" indent="-635">
              <a:lnSpc>
                <a:spcPct val="130000"/>
              </a:lnSpc>
              <a:spcBef>
                <a:spcPts val="405"/>
              </a:spcBef>
            </a:pPr>
            <a:r>
              <a:rPr sz="17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Def.</a:t>
            </a:r>
            <a:r>
              <a:rPr sz="17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9.1.4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（整数部分）设</a:t>
            </a:r>
            <a:r>
              <a:rPr sz="1700" spc="-4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是一个实数，称</a:t>
            </a:r>
            <a:r>
              <a:rPr sz="1700" spc="-445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的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整数部分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为小于或等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于</a:t>
            </a:r>
            <a:r>
              <a:rPr sz="1700" spc="-434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的最 大整数，记</a:t>
            </a:r>
            <a:r>
              <a:rPr sz="1700" spc="400" dirty="0">
                <a:latin typeface="新宋体" panose="02010609030101010101" charset="-122"/>
                <a:cs typeface="新宋体" panose="02010609030101010101" charset="-122"/>
              </a:rPr>
              <a:t>为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]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。这时，有</a:t>
            </a:r>
            <a:endParaRPr sz="1700">
              <a:latin typeface="新宋体" panose="02010609030101010101" charset="-122"/>
              <a:cs typeface="新宋体" panose="02010609030101010101" charset="-122"/>
            </a:endParaRPr>
          </a:p>
          <a:p>
            <a:pPr marR="290830" algn="ctr">
              <a:lnSpc>
                <a:spcPct val="100000"/>
              </a:lnSpc>
              <a:spcBef>
                <a:spcPts val="1020"/>
              </a:spcBef>
            </a:pPr>
            <a:r>
              <a:rPr sz="1700" spc="-5" dirty="0">
                <a:latin typeface="Times New Roman" panose="02020603050405020304"/>
                <a:cs typeface="Times New Roman" panose="02020603050405020304"/>
              </a:rPr>
              <a:t>[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] &lt;=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x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&lt; [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x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] +</a:t>
            </a:r>
            <a:r>
              <a:rPr sz="1700" spc="-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1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The.</a:t>
            </a:r>
            <a:r>
              <a:rPr sz="17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b="1" spc="-5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9.1.6</a:t>
            </a:r>
            <a:r>
              <a:rPr sz="1700" b="1" dirty="0">
                <a:solidFill>
                  <a:srgbClr val="0000F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（</a:t>
            </a:r>
            <a:r>
              <a:rPr sz="1700" b="1" dirty="0">
                <a:latin typeface="新宋体" panose="02010609030101010101" charset="-122"/>
                <a:cs typeface="新宋体" panose="02010609030101010101" charset="-122"/>
              </a:rPr>
              <a:t>欧几里得除法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）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设</a:t>
            </a:r>
            <a:r>
              <a:rPr sz="1700" spc="-42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是两个整数，其中</a:t>
            </a:r>
            <a:r>
              <a:rPr sz="1700" spc="-44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1700" i="1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&gt;</a:t>
            </a:r>
            <a:r>
              <a:rPr sz="17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，则对任意正整数</a:t>
            </a:r>
            <a:endParaRPr sz="1700">
              <a:latin typeface="新宋体" panose="02010609030101010101" charset="-122"/>
              <a:cs typeface="新宋体" panose="02010609030101010101" charset="-122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，存在唯一的整数</a:t>
            </a:r>
            <a:r>
              <a:rPr sz="1700" spc="-440" dirty="0">
                <a:latin typeface="新宋体" panose="02010609030101010101" charset="-122"/>
                <a:cs typeface="新宋体" panose="02010609030101010101" charset="-122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、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</a:t>
            </a:r>
            <a:r>
              <a:rPr sz="1700" dirty="0">
                <a:latin typeface="新宋体" panose="02010609030101010101" charset="-122"/>
                <a:cs typeface="新宋体" panose="02010609030101010101" charset="-122"/>
              </a:rPr>
              <a:t>使得</a:t>
            </a:r>
            <a:endParaRPr sz="1700">
              <a:latin typeface="新宋体" panose="02010609030101010101" charset="-122"/>
              <a:cs typeface="新宋体" panose="02010609030101010101" charset="-122"/>
            </a:endParaRPr>
          </a:p>
          <a:p>
            <a:pPr marR="290195" algn="ctr">
              <a:lnSpc>
                <a:spcPct val="100000"/>
              </a:lnSpc>
              <a:spcBef>
                <a:spcPts val="1020"/>
              </a:spcBef>
              <a:tabLst>
                <a:tab pos="1827530" algn="l"/>
              </a:tabLst>
            </a:pP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=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bq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7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1700" i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，	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0 &lt;=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r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&lt;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b </a:t>
            </a:r>
            <a:r>
              <a:rPr sz="1700" spc="-5" dirty="0">
                <a:latin typeface="Times New Roman" panose="02020603050405020304"/>
                <a:cs typeface="Times New Roman" panose="02020603050405020304"/>
              </a:rPr>
              <a:t>+</a:t>
            </a:r>
            <a:r>
              <a:rPr sz="1700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i="1" spc="-5" dirty="0">
                <a:latin typeface="Times New Roman" panose="02020603050405020304"/>
                <a:cs typeface="Times New Roman" panose="02020603050405020304"/>
              </a:rPr>
              <a:t>c</a:t>
            </a:r>
            <a:endParaRPr sz="1700">
              <a:latin typeface="Times New Roman" panose="02020603050405020304"/>
              <a:cs typeface="Times New Roman" panose="02020603050405020304"/>
            </a:endParaRPr>
          </a:p>
          <a:p>
            <a:pPr marL="12700" marR="121285">
              <a:lnSpc>
                <a:spcPct val="130000"/>
              </a:lnSpc>
              <a:spcBef>
                <a:spcPts val="405"/>
              </a:spcBef>
            </a:pPr>
            <a:r>
              <a:rPr sz="1700" b="1" spc="-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Def.</a:t>
            </a:r>
            <a:r>
              <a:rPr sz="17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700" spc="-5" dirty="0">
                <a:latin typeface="新宋体" panose="02010609030101010101" charset="-122"/>
                <a:cs typeface="新宋体" panose="02010609030101010101" charset="-122"/>
              </a:rPr>
              <a:t>（最小非负余数，最小余数，最大非正余数，最大负余数，绝对值最小值 余数）</a:t>
            </a:r>
            <a:endParaRPr sz="1700">
              <a:latin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k2MjhiNjhmNjVjZGMyMmQ3ZDZmZTljN2EzZDBmMz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D181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4389</Words>
  <Application>Microsoft Office PowerPoint</Application>
  <PresentationFormat>自定义</PresentationFormat>
  <Paragraphs>539</Paragraphs>
  <Slides>53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53</vt:i4>
      </vt:variant>
    </vt:vector>
  </HeadingPairs>
  <TitlesOfParts>
    <vt:vector size="70" baseType="lpstr">
      <vt:lpstr>等线</vt:lpstr>
      <vt:lpstr>等线 Light</vt:lpstr>
      <vt:lpstr>楷体</vt:lpstr>
      <vt:lpstr>宋体</vt:lpstr>
      <vt:lpstr>新宋体</vt:lpstr>
      <vt:lpstr>Arial</vt:lpstr>
      <vt:lpstr>Calibri</vt:lpstr>
      <vt:lpstr>Calibri Light</vt:lpstr>
      <vt:lpstr>Cambria</vt:lpstr>
      <vt:lpstr>MT Extra</vt:lpstr>
      <vt:lpstr>Symbol</vt:lpstr>
      <vt:lpstr>Times New Roman</vt:lpstr>
      <vt:lpstr>Wingdings</vt:lpstr>
      <vt:lpstr>Office Theme</vt:lpstr>
      <vt:lpstr>1_自定义设计方案</vt:lpstr>
      <vt:lpstr>自定义设计方案</vt:lpstr>
      <vt:lpstr>Office 主题​​</vt:lpstr>
      <vt:lpstr>PowerPoint 演示文稿</vt:lpstr>
      <vt:lpstr>PowerPoint 演示文稿</vt:lpstr>
      <vt:lpstr>PowerPoint 演示文稿</vt:lpstr>
      <vt:lpstr>第九章 密码学数学基础</vt:lpstr>
      <vt:lpstr>第九章 密码学数学基础</vt:lpstr>
      <vt:lpstr>第九章 密码学数学基础</vt:lpstr>
      <vt:lpstr>第九章 密码学数学基础</vt:lpstr>
      <vt:lpstr>9.1.1 整除的概念</vt:lpstr>
      <vt:lpstr>9.1.1 欧几里得除法</vt:lpstr>
      <vt:lpstr>第九章 密码学数学基础</vt:lpstr>
      <vt:lpstr>9.1.2 最大公因数、最小公倍数</vt:lpstr>
      <vt:lpstr>第九章 密码学数学基础</vt:lpstr>
      <vt:lpstr>9.1.3 广义欧几里得除法</vt:lpstr>
      <vt:lpstr>9.1.3 广义欧几里得除法</vt:lpstr>
      <vt:lpstr>9.1.3 广义欧几里得除法</vt:lpstr>
      <vt:lpstr>9.1.3 广义欧几里得除法</vt:lpstr>
      <vt:lpstr>9.1.3 广义欧几里得除法</vt:lpstr>
      <vt:lpstr>第九章 密码学数学基础</vt:lpstr>
      <vt:lpstr>9.1.3 算术基本定理、素数定理</vt:lpstr>
      <vt:lpstr>9.1 小结（模运算、整除）</vt:lpstr>
      <vt:lpstr>第九章 密码学数学基础</vt:lpstr>
      <vt:lpstr>第九章 密码学数学基础</vt:lpstr>
      <vt:lpstr>第九章 密码学数学基础</vt:lpstr>
      <vt:lpstr>9.2.1 同余的概念、剩余类</vt:lpstr>
      <vt:lpstr>9.2.1 同余的概念、剩余类</vt:lpstr>
      <vt:lpstr>9.2.1 同余的概念、剩余类</vt:lpstr>
      <vt:lpstr>第九章 密码学数学基础</vt:lpstr>
      <vt:lpstr>9.2.2 欧拉定理、费马小定理</vt:lpstr>
      <vt:lpstr>9.2.2 欧拉定理、费马小定理</vt:lpstr>
      <vt:lpstr>9.2.2 欧拉定理、费马小定理</vt:lpstr>
      <vt:lpstr>第九章 密码学数学基础</vt:lpstr>
      <vt:lpstr>9.2.3 模重复平方计算法</vt:lpstr>
      <vt:lpstr>9.2 小结（同余）</vt:lpstr>
      <vt:lpstr>第九章 密码学数学基础</vt:lpstr>
      <vt:lpstr>9.3 同余式— 模 m 的 n 次同余式</vt:lpstr>
      <vt:lpstr>9.3 同余式— 一 次同余式</vt:lpstr>
      <vt:lpstr>9.3 一次同余式组（中国剩余定理（CRT））</vt:lpstr>
      <vt:lpstr>9.3 一次同余式组（中国剩余定理（CRT））</vt:lpstr>
      <vt:lpstr>9.3 同余式— 二次同余式（平方剩余）</vt:lpstr>
      <vt:lpstr>9.3 同余式— 模素数 p 的平方剩余（欧拉判别法则）</vt:lpstr>
      <vt:lpstr>9.3 同余式— 模素数 p 的平方剩余（勒让德符号）</vt:lpstr>
      <vt:lpstr>9.3 同余式— 模奇数 m 的平方剩余（雅克比符号）</vt:lpstr>
      <vt:lpstr>9.3 小结（同余式）</vt:lpstr>
      <vt:lpstr>第九章 密码学数学基础</vt:lpstr>
      <vt:lpstr>9.4.1 整数的原根 — 指数</vt:lpstr>
      <vt:lpstr>9.4.1 整数的原根 — 原根</vt:lpstr>
      <vt:lpstr>9.4.1 整数的原根 — 原根</vt:lpstr>
      <vt:lpstr>9.4.2 素性测试 —费马素性测试</vt:lpstr>
      <vt:lpstr>9.4.2 素性测试 —费马素性测试</vt:lpstr>
      <vt:lpstr>9.4.2 素性测试 — Solovay-Strassen 素性测试</vt:lpstr>
      <vt:lpstr>9.4.2 素性测试 — Miller-Rabin 测试</vt:lpstr>
      <vt:lpstr>9.4.2 素性测试 — Miller-Rabin 测试</vt:lpstr>
      <vt:lpstr>9.4 小结（原根、素性测试）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&lt;4D6963726F736F667420506F776572506F696E74202D20332E2032303136B4BA2DC3DCC2EBD1A7CAFDC2DBBBF9B4A12E707074205BBCE6C8DDC4A3CABD5D&gt;</dc:title>
  <dc:creator>mark</dc:creator>
  <cp:lastModifiedBy>亦辰</cp:lastModifiedBy>
  <cp:revision>36</cp:revision>
  <dcterms:created xsi:type="dcterms:W3CDTF">2019-10-24T02:13:00Z</dcterms:created>
  <dcterms:modified xsi:type="dcterms:W3CDTF">2024-11-11T09:46:33Z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2016-03-26T08:00:00Z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2019-10-24T08:00:00Z</vt:filetime>
  </property>
  <property fmtid="{D5CDD505-2E9C-101B-9397-08002B2CF9AE}" pid="5" name="ICV">
    <vt:lpwstr>B6AF07F4F0444C41ADB2984AAB24E9BF_12</vt:lpwstr>
  </property>
  <property fmtid="{D5CDD505-2E9C-101B-9397-08002B2CF9AE}" pid="6" name="KSOProductBuildVer">
    <vt:lpwstr>2052-12.1.0.17857</vt:lpwstr>
  </property>
</Properties>
</file>