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</p:sldMasterIdLst>
  <p:sldIdLst>
    <p:sldId id="347" r:id="rId3"/>
    <p:sldId id="348" r:id="rId4"/>
    <p:sldId id="257" r:id="rId5"/>
    <p:sldId id="258" r:id="rId6"/>
    <p:sldId id="259" r:id="rId7"/>
    <p:sldId id="260" r:id="rId8"/>
    <p:sldId id="262" r:id="rId9"/>
    <p:sldId id="264" r:id="rId10"/>
    <p:sldId id="265" r:id="rId11"/>
    <p:sldId id="350" r:id="rId12"/>
    <p:sldId id="349" r:id="rId13"/>
    <p:sldId id="352" r:id="rId14"/>
    <p:sldId id="269" r:id="rId15"/>
    <p:sldId id="270" r:id="rId16"/>
    <p:sldId id="272" r:id="rId17"/>
    <p:sldId id="273" r:id="rId18"/>
    <p:sldId id="353" r:id="rId19"/>
    <p:sldId id="277" r:id="rId20"/>
    <p:sldId id="278" r:id="rId21"/>
    <p:sldId id="354" r:id="rId22"/>
    <p:sldId id="376" r:id="rId23"/>
    <p:sldId id="377" r:id="rId24"/>
    <p:sldId id="381" r:id="rId25"/>
    <p:sldId id="382" r:id="rId26"/>
    <p:sldId id="383" r:id="rId27"/>
    <p:sldId id="384" r:id="rId28"/>
    <p:sldId id="385" r:id="rId29"/>
    <p:sldId id="386" r:id="rId30"/>
    <p:sldId id="284" r:id="rId31"/>
    <p:sldId id="285" r:id="rId32"/>
    <p:sldId id="286" r:id="rId33"/>
    <p:sldId id="291" r:id="rId34"/>
    <p:sldId id="293" r:id="rId35"/>
    <p:sldId id="294" r:id="rId36"/>
  </p:sldIdLst>
  <p:sldSz cx="10693400" cy="7562850"/>
  <p:notesSz cx="10693400" cy="756285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7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4660"/>
  </p:normalViewPr>
  <p:slideViewPr>
    <p:cSldViewPr showGuides="1">
      <p:cViewPr varScale="1">
        <p:scale>
          <a:sx n="95" d="100"/>
          <a:sy n="95" d="100"/>
        </p:scale>
        <p:origin x="1326" y="84"/>
      </p:cViewPr>
      <p:guideLst>
        <p:guide orient="horz" pos="2847"/>
        <p:guide pos="22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76210" y="2850895"/>
            <a:ext cx="2140978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45149" y="6639614"/>
            <a:ext cx="248920" cy="22415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5013" y="2012950"/>
            <a:ext cx="4535487" cy="47990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22900" y="2012950"/>
            <a:ext cx="4535488" cy="47990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F726-690E-4017-BA96-02616FCB107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8D58-B0C6-43AA-ADA9-BC664252D5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403225"/>
            <a:ext cx="9223375" cy="1460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6600" y="1854200"/>
            <a:ext cx="452437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6600" y="2762250"/>
            <a:ext cx="4524375" cy="406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13375" y="1854200"/>
            <a:ext cx="4546600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13375" y="2762250"/>
            <a:ext cx="4546600" cy="406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F726-690E-4017-BA96-02616FCB107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8D58-B0C6-43AA-ADA9-BC664252D5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F726-690E-4017-BA96-02616FCB107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8D58-B0C6-43AA-ADA9-BC664252D5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F726-690E-4017-BA96-02616FCB107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8D58-B0C6-43AA-ADA9-BC664252D5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04825"/>
            <a:ext cx="3449638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6600" y="1089025"/>
            <a:ext cx="5413375" cy="5373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9638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F726-690E-4017-BA96-02616FCB107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8D58-B0C6-43AA-ADA9-BC664252D5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04825"/>
            <a:ext cx="3449638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46600" y="1089025"/>
            <a:ext cx="5413375" cy="53736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9638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F726-690E-4017-BA96-02616FCB107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8D58-B0C6-43AA-ADA9-BC664252D5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F726-690E-4017-BA96-02616FCB107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8D58-B0C6-43AA-ADA9-BC664252D5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53338" y="403225"/>
            <a:ext cx="2305050" cy="64087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403225"/>
            <a:ext cx="6765925" cy="64087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F726-690E-4017-BA96-02616FCB107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8D58-B0C6-43AA-ADA9-BC664252D5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74812" y="837692"/>
            <a:ext cx="1143774" cy="695960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新宋体" panose="02010609030101010101" charset="-122"/>
                <a:cs typeface="新宋体" panose="02010609030101010101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4936" y="1826005"/>
            <a:ext cx="8303526" cy="448818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新宋体" panose="02010609030101010101" charset="-122"/>
                <a:cs typeface="新宋体" panose="02010609030101010101" charset="-122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45149" y="6639614"/>
            <a:ext cx="248920" cy="22415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74812" y="837692"/>
            <a:ext cx="1143774" cy="695960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新宋体" panose="02010609030101010101" charset="-122"/>
                <a:cs typeface="新宋体" panose="02010609030101010101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9145149" y="6639614"/>
            <a:ext cx="248920" cy="22415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74812" y="837692"/>
            <a:ext cx="1143774" cy="695960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新宋体" panose="02010609030101010101" charset="-122"/>
                <a:cs typeface="新宋体" panose="02010609030101010101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9145149" y="6639614"/>
            <a:ext cx="248920" cy="22415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9145149" y="6639614"/>
            <a:ext cx="248920" cy="22415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/>
          <a:lstStyle/>
          <a:p>
            <a:fld id="{8DEE8533-AFD5-43A4-8E06-A93BB8FA30FD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45149" y="6639614"/>
            <a:ext cx="248920" cy="224154"/>
          </a:xfrm>
          <a:prstGeom prst="rect">
            <a:avLst/>
          </a:prstGeom>
        </p:spPr>
        <p:txBody>
          <a:bodyPr/>
          <a:lstStyle/>
          <a:p>
            <a:fld id="{28357C7A-71AE-4313-A7E2-F6EE34690D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6675" y="1238250"/>
            <a:ext cx="8020050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6675" y="3971925"/>
            <a:ext cx="8020050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F726-690E-4017-BA96-02616FCB107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8D58-B0C6-43AA-ADA9-BC664252D5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F726-690E-4017-BA96-02616FCB107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8D58-B0C6-43AA-ADA9-BC664252D5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250" y="1885950"/>
            <a:ext cx="9221788" cy="31448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250" y="5060950"/>
            <a:ext cx="9221788" cy="1654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F726-690E-4017-BA96-02616FCB107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8D58-B0C6-43AA-ADA9-BC664252D5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title"/>
          </p:nvPr>
        </p:nvSpPr>
        <p:spPr>
          <a:xfrm>
            <a:off x="1310773" y="562610"/>
            <a:ext cx="410273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>
            <a:endParaRPr/>
          </a:p>
        </p:txBody>
      </p:sp>
      <p:sp>
        <p:nvSpPr>
          <p:cNvPr id="8" name="Holder 3"/>
          <p:cNvSpPr>
            <a:spLocks noGrp="1"/>
          </p:cNvSpPr>
          <p:nvPr>
            <p:ph type="body" idx="1"/>
          </p:nvPr>
        </p:nvSpPr>
        <p:spPr>
          <a:xfrm>
            <a:off x="3128154" y="1709115"/>
            <a:ext cx="5231130" cy="2957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D1813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9" name="Holder 4"/>
          <p:cNvSpPr>
            <a:spLocks noGrp="1"/>
          </p:cNvSpPr>
          <p:nvPr>
            <p:ph type="ftr" sz="quarter" idx="3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" name="Holder 5"/>
          <p:cNvSpPr>
            <a:spLocks noGrp="1"/>
          </p:cNvSpPr>
          <p:nvPr>
            <p:ph type="dt" sz="half" idx="2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11" name="Holder 6"/>
          <p:cNvSpPr>
            <a:spLocks noGrp="1"/>
          </p:cNvSpPr>
          <p:nvPr>
            <p:ph type="sldNum" sz="quarter" idx="4"/>
          </p:nvPr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  <p:pic>
        <p:nvPicPr>
          <p:cNvPr id="12" name="图片 11" descr="图片包含 游戏机&#10;&#10;描述已自动生成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337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5013" y="2012950"/>
            <a:ext cx="9223375" cy="4799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5013" y="7010400"/>
            <a:ext cx="24066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9F726-690E-4017-BA96-02616FCB1071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41713" y="7010400"/>
            <a:ext cx="36099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51738" y="7010400"/>
            <a:ext cx="24066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E8D58-B0C6-43AA-ADA9-BC664252D5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wmf"/><Relationship Id="rId9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qs.org/rfcs/rfc1321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l.nist.gov/fipspubs/fip113.ht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27" y="6183299"/>
            <a:ext cx="4963547" cy="13182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4800" y="0"/>
            <a:ext cx="10083800" cy="608471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4190"/>
            <a:endParaRPr lang="zh-CN" altLang="en-US" sz="1985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2331" y="1718660"/>
            <a:ext cx="5668731" cy="131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4190"/>
            <a:r>
              <a:rPr lang="zh-CN" altLang="en-US" sz="7940" b="1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现代密码学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62511" y="4095090"/>
            <a:ext cx="4568373" cy="93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4190">
              <a:lnSpc>
                <a:spcPct val="150000"/>
              </a:lnSpc>
            </a:pPr>
            <a:r>
              <a:rPr lang="zh-CN" altLang="en-US" sz="1985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计算机科学与技术学院、国家保密学院</a:t>
            </a:r>
            <a:endParaRPr lang="en-US" altLang="zh-CN" sz="1985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defTabSz="504190">
              <a:lnSpc>
                <a:spcPct val="150000"/>
              </a:lnSpc>
            </a:pPr>
            <a:r>
              <a:rPr lang="zh-CN" altLang="en-US" sz="1985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刘泽超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object 2"/>
          <p:cNvSpPr txBox="1"/>
          <p:nvPr/>
        </p:nvSpPr>
        <p:spPr>
          <a:xfrm>
            <a:off x="1282579" y="695198"/>
            <a:ext cx="53595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基于分组密码的</a:t>
            </a:r>
            <a:r>
              <a:rPr lang="en-US" altLang="zh-CN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Hash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函数</a:t>
            </a:r>
          </a:p>
        </p:txBody>
      </p:sp>
      <p:graphicFrame>
        <p:nvGraphicFramePr>
          <p:cNvPr id="8" name="内容占位符 78851"/>
          <p:cNvGraphicFramePr/>
          <p:nvPr/>
        </p:nvGraphicFramePr>
        <p:xfrm>
          <a:off x="1433513" y="1419225"/>
          <a:ext cx="76184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4" imgW="83515200" imgH="11582400" progId="Equation.DSMT4">
                  <p:embed/>
                </p:oleObj>
              </mc:Choice>
              <mc:Fallback>
                <p:oleObj name="Equation" r:id="rId4" imgW="83515200" imgH="11582400" progId="Equation.DSMT4">
                  <p:embed/>
                  <p:pic>
                    <p:nvPicPr>
                      <p:cNvPr id="0" name="内容占位符 78851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1419225"/>
                        <a:ext cx="7618412" cy="10572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4"/>
          <p:cNvGrpSpPr/>
          <p:nvPr/>
        </p:nvGrpSpPr>
        <p:grpSpPr bwMode="auto">
          <a:xfrm>
            <a:off x="1828800" y="2579687"/>
            <a:ext cx="6718300" cy="4021138"/>
            <a:chOff x="612" y="890"/>
            <a:chExt cx="4232" cy="2533"/>
          </a:xfrm>
        </p:grpSpPr>
        <p:pic>
          <p:nvPicPr>
            <p:cNvPr id="11" name="Picture 1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890"/>
              <a:ext cx="3986" cy="18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1066" y="2750"/>
              <a:ext cx="29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基于分组密码的</a:t>
              </a:r>
              <a:r>
                <a:rPr lang="en-US" altLang="zh-CN">
                  <a:solidFill>
                    <a:srgbClr val="0000FF"/>
                  </a:solidFill>
                </a:rPr>
                <a:t>CBC </a:t>
              </a:r>
              <a:r>
                <a:rPr lang="zh-CN" altLang="en-US">
                  <a:solidFill>
                    <a:srgbClr val="0000FF"/>
                  </a:solidFill>
                </a:rPr>
                <a:t>工作模式的</a:t>
              </a:r>
              <a:r>
                <a:rPr lang="en-US" altLang="zh-CN">
                  <a:solidFill>
                    <a:srgbClr val="0000FF"/>
                  </a:solidFill>
                </a:rPr>
                <a:t>Hash </a:t>
              </a:r>
              <a:r>
                <a:rPr lang="zh-CN" altLang="en-US">
                  <a:solidFill>
                    <a:srgbClr val="0000FF"/>
                  </a:solidFill>
                </a:rPr>
                <a:t>函数</a:t>
              </a:r>
              <a:r>
                <a:rPr lang="en-US" altLang="zh-CN" i="1">
                  <a:solidFill>
                    <a:srgbClr val="0000FF"/>
                  </a:solidFill>
                </a:rPr>
                <a:t>H</a:t>
              </a:r>
              <a:endParaRPr lang="zh-CN" altLang="en-US" i="1">
                <a:solidFill>
                  <a:srgbClr val="0000FF"/>
                </a:solidFill>
              </a:endParaRPr>
            </a:p>
          </p:txBody>
        </p:sp>
        <p:sp>
          <p:nvSpPr>
            <p:cNvPr id="13" name="Rectangle 19"/>
            <p:cNvSpPr>
              <a:spLocks noChangeArrowheads="1"/>
            </p:cNvSpPr>
            <p:nvPr/>
          </p:nvSpPr>
          <p:spPr bwMode="auto">
            <a:xfrm>
              <a:off x="612" y="2976"/>
              <a:ext cx="15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首先选取一个初始向量</a:t>
              </a:r>
            </a:p>
          </p:txBody>
        </p:sp>
        <p:pic>
          <p:nvPicPr>
            <p:cNvPr id="14" name="Picture 2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" y="3012"/>
              <a:ext cx="91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3288" y="2972"/>
              <a:ext cx="15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令                  然后计算</a:t>
              </a:r>
            </a:p>
          </p:txBody>
        </p:sp>
        <p:pic>
          <p:nvPicPr>
            <p:cNvPr id="16" name="Picture 2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5" y="3012"/>
              <a:ext cx="50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3249"/>
              <a:ext cx="246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文本框 17"/>
          <p:cNvSpPr txBox="1"/>
          <p:nvPr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 flipV="1">
            <a:off x="-1" y="1170567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object 2"/>
          <p:cNvSpPr txBox="1"/>
          <p:nvPr/>
        </p:nvSpPr>
        <p:spPr>
          <a:xfrm>
            <a:off x="1282579" y="695198"/>
            <a:ext cx="53595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基于分组密码的</a:t>
            </a:r>
            <a:r>
              <a:rPr lang="en-US" altLang="zh-CN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Hash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函数</a:t>
            </a:r>
          </a:p>
        </p:txBody>
      </p:sp>
      <p:grpSp>
        <p:nvGrpSpPr>
          <p:cNvPr id="63" name="Group 37"/>
          <p:cNvGrpSpPr/>
          <p:nvPr/>
        </p:nvGrpSpPr>
        <p:grpSpPr bwMode="auto">
          <a:xfrm>
            <a:off x="2057399" y="2901950"/>
            <a:ext cx="7087749" cy="3317875"/>
            <a:chOff x="113" y="1570"/>
            <a:chExt cx="4232" cy="1994"/>
          </a:xfrm>
        </p:grpSpPr>
        <p:pic>
          <p:nvPicPr>
            <p:cNvPr id="64" name="Picture 3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1570"/>
              <a:ext cx="4083" cy="1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Rectangle 39"/>
            <p:cNvSpPr>
              <a:spLocks noChangeArrowheads="1"/>
            </p:cNvSpPr>
            <p:nvPr/>
          </p:nvSpPr>
          <p:spPr bwMode="auto">
            <a:xfrm>
              <a:off x="1066" y="2840"/>
              <a:ext cx="29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</a:rPr>
                <a:t>基于分组密码的</a:t>
              </a:r>
              <a:r>
                <a:rPr lang="en-US" altLang="zh-CN" dirty="0">
                  <a:solidFill>
                    <a:srgbClr val="0000FF"/>
                  </a:solidFill>
                </a:rPr>
                <a:t>CFB </a:t>
              </a:r>
              <a:r>
                <a:rPr lang="zh-CN" altLang="en-US" dirty="0">
                  <a:solidFill>
                    <a:srgbClr val="0000FF"/>
                  </a:solidFill>
                </a:rPr>
                <a:t>工作模式的</a:t>
              </a:r>
              <a:r>
                <a:rPr lang="en-US" altLang="zh-CN" dirty="0">
                  <a:solidFill>
                    <a:srgbClr val="0000FF"/>
                  </a:solidFill>
                </a:rPr>
                <a:t>Hash </a:t>
              </a:r>
              <a:r>
                <a:rPr lang="zh-CN" altLang="en-US" dirty="0">
                  <a:solidFill>
                    <a:srgbClr val="0000FF"/>
                  </a:solidFill>
                </a:rPr>
                <a:t>函数</a:t>
              </a:r>
              <a:r>
                <a:rPr lang="en-US" altLang="zh-CN" i="1" dirty="0">
                  <a:solidFill>
                    <a:srgbClr val="0000FF"/>
                  </a:solidFill>
                </a:rPr>
                <a:t>H</a:t>
              </a:r>
              <a:endParaRPr lang="zh-CN" altLang="en-US" i="1" dirty="0">
                <a:solidFill>
                  <a:srgbClr val="0000FF"/>
                </a:solidFill>
              </a:endParaRPr>
            </a:p>
          </p:txBody>
        </p:sp>
        <p:grpSp>
          <p:nvGrpSpPr>
            <p:cNvPr id="66" name="Group 40"/>
            <p:cNvGrpSpPr/>
            <p:nvPr/>
          </p:nvGrpSpPr>
          <p:grpSpPr bwMode="auto">
            <a:xfrm>
              <a:off x="113" y="3112"/>
              <a:ext cx="4232" cy="235"/>
              <a:chOff x="612" y="2972"/>
              <a:chExt cx="4232" cy="235"/>
            </a:xfrm>
          </p:grpSpPr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3288" y="2972"/>
                <a:ext cx="15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令                  然后计算</a:t>
                </a:r>
              </a:p>
            </p:txBody>
          </p:sp>
          <p:grpSp>
            <p:nvGrpSpPr>
              <p:cNvPr id="69" name="Group 42"/>
              <p:cNvGrpSpPr/>
              <p:nvPr/>
            </p:nvGrpSpPr>
            <p:grpSpPr bwMode="auto">
              <a:xfrm>
                <a:off x="612" y="2976"/>
                <a:ext cx="3392" cy="231"/>
                <a:chOff x="612" y="2976"/>
                <a:chExt cx="3392" cy="231"/>
              </a:xfrm>
            </p:grpSpPr>
            <p:sp>
              <p:nvSpPr>
                <p:cNvPr id="70" name="Rectangle 43"/>
                <p:cNvSpPr>
                  <a:spLocks noChangeArrowheads="1"/>
                </p:cNvSpPr>
                <p:nvPr/>
              </p:nvSpPr>
              <p:spPr bwMode="auto">
                <a:xfrm>
                  <a:off x="612" y="2976"/>
                  <a:ext cx="155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/>
                    <a:t>首先选取一个初始向量</a:t>
                  </a:r>
                </a:p>
              </p:txBody>
            </p:sp>
            <p:pic>
              <p:nvPicPr>
                <p:cNvPr id="71" name="Picture 44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54" y="3011"/>
                  <a:ext cx="922" cy="1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72" name="Picture 45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15" y="3018"/>
                  <a:ext cx="489" cy="1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pic>
          <p:nvPicPr>
            <p:cNvPr id="67" name="Picture 4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" y="3384"/>
              <a:ext cx="2466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73" name="内容占位符 78851"/>
          <p:cNvGraphicFramePr/>
          <p:nvPr/>
        </p:nvGraphicFramePr>
        <p:xfrm>
          <a:off x="1433513" y="1419225"/>
          <a:ext cx="76184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8" imgW="83515200" imgH="11582400" progId="Equation.DSMT4">
                  <p:embed/>
                </p:oleObj>
              </mc:Choice>
              <mc:Fallback>
                <p:oleObj name="Equation" r:id="rId8" imgW="83515200" imgH="11582400" progId="Equation.DSMT4">
                  <p:embed/>
                  <p:pic>
                    <p:nvPicPr>
                      <p:cNvPr id="0" name="内容占位符 78851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1419225"/>
                        <a:ext cx="7618412" cy="10572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文本框 73"/>
          <p:cNvSpPr txBox="1"/>
          <p:nvPr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object 2"/>
          <p:cNvSpPr txBox="1"/>
          <p:nvPr/>
        </p:nvSpPr>
        <p:spPr>
          <a:xfrm>
            <a:off x="1282579" y="695198"/>
            <a:ext cx="34545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Hash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算法</a:t>
            </a:r>
            <a:r>
              <a:rPr lang="en-US" altLang="zh-CN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MD5</a:t>
            </a:r>
            <a:endParaRPr lang="zh-CN" altLang="en-US" sz="3200" b="1" kern="0" spc="-5" dirty="0">
              <a:solidFill>
                <a:sysClr val="windowText" lastClr="0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1282579" y="1685549"/>
            <a:ext cx="7505700" cy="27315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350"/>
              </a:lnSpc>
              <a:buFont typeface="Times New Roman" panose="02020603050405020304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1992</a:t>
            </a:r>
            <a:r>
              <a:rPr sz="2800" b="1" dirty="0">
                <a:latin typeface="新宋体" panose="02010609030101010101" charset="-122"/>
                <a:cs typeface="新宋体" panose="02010609030101010101" charset="-122"/>
              </a:rPr>
              <a:t>年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Ron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Rivest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新宋体" panose="02010609030101010101" charset="-122"/>
                <a:cs typeface="新宋体" panose="02010609030101010101" charset="-122"/>
              </a:rPr>
              <a:t>完成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MD5</a:t>
            </a:r>
            <a:r>
              <a:rPr sz="28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(RFC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1321)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ts val="2870"/>
              </a:lnSpc>
              <a:buClr>
                <a:srgbClr val="000000"/>
              </a:buClr>
              <a:buFont typeface="Times New Roman" panose="02020603050405020304"/>
              <a:buChar char="–"/>
              <a:tabLst>
                <a:tab pos="755015" algn="l"/>
                <a:tab pos="756285" algn="l"/>
              </a:tabLst>
            </a:pPr>
            <a:r>
              <a:rPr sz="2400" b="1" u="heavy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http://www.faqs.org/rfcs/rfc1321.html</a:t>
            </a:r>
            <a:endParaRPr lang="en-US" altLang="zh-CN" sz="2400" b="1" u="heavy" spc="-5" dirty="0">
              <a:solidFill>
                <a:srgbClr val="009A9A"/>
              </a:solidFill>
              <a:uFill>
                <a:solidFill>
                  <a:srgbClr val="009999"/>
                </a:solidFill>
              </a:uFill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ts val="2870"/>
              </a:lnSpc>
              <a:buClr>
                <a:srgbClr val="000000"/>
              </a:buClr>
              <a:buFont typeface="Times New Roman" panose="02020603050405020304"/>
              <a:buChar char="–"/>
              <a:tabLst>
                <a:tab pos="755015" algn="l"/>
                <a:tab pos="756285" algn="l"/>
              </a:tabLst>
            </a:pP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MD5</a:t>
            </a:r>
            <a:r>
              <a:rPr sz="2800" spc="-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Digest</a:t>
            </a:r>
            <a:r>
              <a:rPr sz="2800" spc="-5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endParaRPr sz="28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10"/>
              </a:spcBef>
              <a:buFont typeface="Times New Roman" panose="02020603050405020304"/>
              <a:buChar char="–"/>
              <a:tabLst>
                <a:tab pos="755015" algn="l"/>
                <a:tab pos="756285" algn="l"/>
              </a:tabLst>
            </a:pP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输入：任意长度的消息</a:t>
            </a:r>
          </a:p>
          <a:p>
            <a:pPr marL="755650" lvl="1" indent="-285750">
              <a:lnSpc>
                <a:spcPct val="100000"/>
              </a:lnSpc>
              <a:buFont typeface="Times New Roman" panose="02020603050405020304"/>
              <a:buChar char="–"/>
              <a:tabLst>
                <a:tab pos="755015" algn="l"/>
                <a:tab pos="756285" algn="l"/>
              </a:tabLst>
            </a:pP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输入分组长度</a:t>
            </a:r>
            <a:r>
              <a:rPr sz="2400" spc="-5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512</a:t>
            </a: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bit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buFont typeface="Times New Roman" panose="02020603050405020304"/>
              <a:buChar char="–"/>
              <a:tabLst>
                <a:tab pos="755015" algn="l"/>
                <a:tab pos="756285" algn="l"/>
              </a:tabLst>
            </a:pP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输出</a:t>
            </a:r>
            <a:r>
              <a:rPr sz="2400" spc="-5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128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bit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消息</a:t>
            </a:r>
            <a:endParaRPr sz="2400" dirty="0">
              <a:latin typeface="新宋体" panose="02010609030101010101" charset="-122"/>
              <a:cs typeface="新宋体" panose="02010609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957" y="3171825"/>
            <a:ext cx="5092333" cy="314989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737" y="1495425"/>
            <a:ext cx="8150763" cy="45389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  <a:tab pos="356235" algn="l"/>
              </a:tabLst>
            </a:pP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新宋体" panose="02010609030101010101" charset="-122"/>
                <a:cs typeface="新宋体" panose="02010609030101010101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2800" b="1" dirty="0" err="1">
                <a:solidFill>
                  <a:srgbClr val="FF0000"/>
                </a:solidFill>
                <a:highlight>
                  <a:srgbClr val="FFFF00"/>
                </a:highlight>
                <a:latin typeface="新宋体" panose="02010609030101010101" charset="-122"/>
                <a:cs typeface="新宋体" panose="02010609030101010101" charset="-122"/>
              </a:rPr>
              <a:t>消息填充</a:t>
            </a:r>
            <a:endParaRPr sz="2800" dirty="0">
              <a:solidFill>
                <a:srgbClr val="FF0000"/>
              </a:solidFill>
              <a:highlight>
                <a:srgbClr val="FFFF00"/>
              </a:highlight>
              <a:latin typeface="新宋体" panose="02010609030101010101" charset="-122"/>
              <a:cs typeface="新宋体" panose="02010609030101010101" charset="-122"/>
            </a:endParaRPr>
          </a:p>
          <a:p>
            <a:pPr marL="355600" marR="183515" indent="-342900">
              <a:lnSpc>
                <a:spcPct val="100000"/>
              </a:lnSpc>
              <a:spcBef>
                <a:spcPts val="670"/>
              </a:spcBef>
              <a:buFont typeface="Times New Roman" panose="02020603050405020304"/>
              <a:buChar char="•"/>
              <a:tabLst>
                <a:tab pos="354965" algn="l"/>
                <a:tab pos="356235" algn="l"/>
              </a:tabLst>
            </a:pPr>
            <a:r>
              <a:rPr sz="2800" spc="-5" dirty="0">
                <a:latin typeface="新宋体" panose="02010609030101010101" charset="-122"/>
                <a:cs typeface="新宋体" panose="02010609030101010101" charset="-122"/>
              </a:rPr>
              <a:t>对消息进行填充，</a:t>
            </a:r>
            <a:r>
              <a:rPr sz="2800" spc="-5" dirty="0">
                <a:highlight>
                  <a:srgbClr val="FFFF00"/>
                </a:highlight>
                <a:latin typeface="新宋体" panose="02010609030101010101" charset="-122"/>
                <a:cs typeface="新宋体" panose="02010609030101010101" charset="-122"/>
              </a:rPr>
              <a:t>使其比特数与</a:t>
            </a:r>
            <a:r>
              <a:rPr sz="2800" spc="-5" dirty="0">
                <a:highlight>
                  <a:srgbClr val="FFFF00"/>
                </a:highlight>
                <a:latin typeface="Times New Roman" panose="02020603050405020304"/>
                <a:cs typeface="Times New Roman" panose="02020603050405020304"/>
              </a:rPr>
              <a:t>448</a:t>
            </a:r>
            <a:r>
              <a:rPr sz="2800" dirty="0">
                <a:highlight>
                  <a:srgbClr val="FFFF00"/>
                </a:highlight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2800" spc="-5" dirty="0">
                <a:highlight>
                  <a:srgbClr val="FFFF00"/>
                </a:highlight>
                <a:latin typeface="Times New Roman" panose="02020603050405020304"/>
                <a:cs typeface="Times New Roman" panose="02020603050405020304"/>
              </a:rPr>
              <a:t>512</a:t>
            </a:r>
            <a:r>
              <a:rPr sz="2800" spc="-5" dirty="0">
                <a:highlight>
                  <a:srgbClr val="FFFF00"/>
                </a:highlight>
                <a:latin typeface="新宋体" panose="02010609030101010101" charset="-122"/>
                <a:cs typeface="新宋体" panose="02010609030101010101" charset="-122"/>
              </a:rPr>
              <a:t>同余</a:t>
            </a:r>
            <a:r>
              <a:rPr sz="2800" spc="-5" dirty="0">
                <a:latin typeface="新宋体" panose="02010609030101010101" charset="-122"/>
                <a:cs typeface="新宋体" panose="02010609030101010101" charset="-122"/>
              </a:rPr>
              <a:t>，  </a:t>
            </a: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即填充长度为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512</a:t>
            </a:r>
            <a:r>
              <a:rPr sz="2800" spc="-5" dirty="0">
                <a:latin typeface="新宋体" panose="02010609030101010101" charset="-122"/>
                <a:cs typeface="新宋体" panose="02010609030101010101" charset="-122"/>
              </a:rPr>
              <a:t>的整数倍减去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64,</a:t>
            </a: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留出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64</a:t>
            </a: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比特在</a:t>
            </a:r>
          </a:p>
          <a:p>
            <a:pPr marL="355600">
              <a:lnSpc>
                <a:spcPct val="100000"/>
              </a:lnSpc>
            </a:pPr>
            <a:r>
              <a:rPr lang="zh-CN" altLang="en-US" sz="2800" dirty="0">
                <a:latin typeface="新宋体" panose="02010609030101010101" charset="-122"/>
                <a:cs typeface="新宋体" panose="02010609030101010101" charset="-122"/>
              </a:rPr>
              <a:t>下一步</a:t>
            </a:r>
            <a:r>
              <a:rPr sz="2800" dirty="0" err="1">
                <a:latin typeface="新宋体" panose="02010609030101010101" charset="-122"/>
                <a:cs typeface="新宋体" panose="02010609030101010101" charset="-122"/>
              </a:rPr>
              <a:t>中使用</a:t>
            </a: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：</a:t>
            </a:r>
          </a:p>
          <a:p>
            <a:pPr marL="711200">
              <a:lnSpc>
                <a:spcPct val="100000"/>
              </a:lnSpc>
              <a:spcBef>
                <a:spcPts val="580"/>
              </a:spcBef>
            </a:pPr>
            <a:r>
              <a:rPr sz="2600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600" i="1" spc="-3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250" spc="-52" baseline="-24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600" spc="-60" dirty="0">
                <a:latin typeface="Symbol" panose="05050102010706020507"/>
                <a:cs typeface="Symbol" panose="05050102010706020507"/>
              </a:rPr>
              <a:t></a:t>
            </a:r>
            <a:r>
              <a:rPr sz="2600" spc="-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70" dirty="0">
                <a:latin typeface="Times New Roman" panose="02020603050405020304"/>
                <a:cs typeface="Times New Roman" panose="02020603050405020304"/>
              </a:rPr>
              <a:t>448</a:t>
            </a:r>
            <a:r>
              <a:rPr lang="en-US" altLang="zh-CN" sz="2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70" dirty="0">
                <a:latin typeface="Times New Roman" panose="02020603050405020304"/>
                <a:cs typeface="Times New Roman" panose="02020603050405020304"/>
              </a:rPr>
              <a:t>mod</a:t>
            </a:r>
            <a:r>
              <a:rPr lang="en-US" altLang="zh-CN" sz="26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70" dirty="0">
                <a:latin typeface="Times New Roman" panose="02020603050405020304"/>
                <a:cs typeface="Times New Roman" panose="02020603050405020304"/>
              </a:rPr>
              <a:t>512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717550">
              <a:lnSpc>
                <a:spcPct val="100000"/>
              </a:lnSpc>
              <a:spcBef>
                <a:spcPts val="820"/>
              </a:spcBef>
            </a:pPr>
            <a:r>
              <a:rPr sz="2600" i="1" spc="-2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600" i="1" spc="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600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00" i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60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600" spc="-60" dirty="0">
                <a:latin typeface="Symbol" panose="05050102010706020507"/>
                <a:cs typeface="Symbol" panose="05050102010706020507"/>
              </a:rPr>
              <a:t></a:t>
            </a:r>
            <a:r>
              <a:rPr sz="2600" spc="-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448</a:t>
            </a:r>
            <a:r>
              <a:rPr lang="en-US" altLang="zh-CN" sz="2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mod</a:t>
            </a:r>
            <a:r>
              <a:rPr lang="en-US" altLang="zh-CN" sz="2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55" dirty="0">
                <a:latin typeface="Times New Roman" panose="02020603050405020304"/>
                <a:cs typeface="Times New Roman" panose="02020603050405020304"/>
              </a:rPr>
              <a:t>512,</a:t>
            </a:r>
            <a:r>
              <a:rPr lang="en-US" altLang="zh-CN" sz="26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spc="-55" dirty="0"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600" i="1" spc="-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6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spc="-3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250" spc="-52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250" spc="67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90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600" spc="-90" dirty="0">
                <a:latin typeface="Symbol" panose="05050102010706020507"/>
                <a:cs typeface="Symbol" panose="05050102010706020507"/>
              </a:rPr>
              <a:t></a:t>
            </a:r>
            <a:r>
              <a:rPr sz="2600" spc="-90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6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600" i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600" spc="-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spc="-120" dirty="0">
                <a:latin typeface="Symbol" panose="05050102010706020507"/>
                <a:cs typeface="Symbol" panose="05050102010706020507"/>
              </a:rPr>
              <a:t></a:t>
            </a:r>
            <a:r>
              <a:rPr sz="2600" spc="-120" dirty="0">
                <a:latin typeface="Times New Roman" panose="02020603050405020304"/>
                <a:cs typeface="Times New Roman" panose="02020603050405020304"/>
              </a:rPr>
              <a:t>512</a:t>
            </a:r>
            <a:endParaRPr sz="2600" dirty="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20"/>
              </a:spcBef>
              <a:buFont typeface="Times New Roman" panose="02020603050405020304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新宋体" panose="02010609030101010101" charset="-122"/>
                <a:cs typeface="新宋体" panose="02010609030101010101" charset="-122"/>
              </a:rPr>
              <a:t>填充方法：填充比特串的最高位为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spc="-5" dirty="0">
                <a:latin typeface="新宋体" panose="02010609030101010101" charset="-122"/>
                <a:cs typeface="新宋体" panose="02010609030101010101" charset="-122"/>
              </a:rPr>
              <a:t>，其余各位均 </a:t>
            </a:r>
            <a:r>
              <a:rPr sz="2800" spc="5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。最少要</a:t>
            </a:r>
            <a:r>
              <a:rPr sz="2800" spc="-10" dirty="0">
                <a:latin typeface="新宋体" panose="02010609030101010101" charset="-122"/>
                <a:cs typeface="新宋体" panose="02010609030101010101" charset="-122"/>
              </a:rPr>
              <a:t>补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spc="-5" dirty="0">
                <a:latin typeface="新宋体" panose="02010609030101010101" charset="-122"/>
                <a:cs typeface="新宋体" panose="02010609030101010101" charset="-122"/>
              </a:rPr>
              <a:t>比特，最多补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512</a:t>
            </a:r>
            <a:r>
              <a:rPr sz="2800" spc="-5" dirty="0">
                <a:latin typeface="新宋体" panose="02010609030101010101" charset="-122"/>
                <a:cs typeface="新宋体" panose="02010609030101010101" charset="-122"/>
              </a:rPr>
              <a:t>比特（补一个 组）。</a:t>
            </a:r>
            <a:endParaRPr sz="28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2257425">
              <a:lnSpc>
                <a:spcPts val="2515"/>
              </a:lnSpc>
            </a:pPr>
            <a:r>
              <a:rPr sz="2800" i="1" spc="-13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spc="-195" baseline="-24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187" baseline="-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Symbol" panose="05050102010706020507"/>
                <a:cs typeface="Symbol" panose="05050102010706020507"/>
              </a:rPr>
              <a:t></a:t>
            </a:r>
            <a:r>
              <a:rPr sz="2800" spc="-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i="1" spc="-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2800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spc="-215" dirty="0">
                <a:latin typeface="Times New Roman" panose="02020603050405020304"/>
                <a:cs typeface="Times New Roman" panose="02020603050405020304"/>
              </a:rPr>
              <a:t>Padding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" name="图片 4" descr="图片包含 游戏机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object 2"/>
          <p:cNvSpPr txBox="1"/>
          <p:nvPr/>
        </p:nvSpPr>
        <p:spPr>
          <a:xfrm>
            <a:off x="1282579" y="695198"/>
            <a:ext cx="53595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ysClr val="windowText" lastClr="000000"/>
                </a:solidFill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</a:rPr>
              <a:t>MD5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</a:rPr>
              <a:t>算法过程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：</a:t>
            </a:r>
            <a:endParaRPr lang="zh-CN" altLang="en-US" sz="3200" b="1" kern="0" spc="-5" dirty="0">
              <a:solidFill>
                <a:sysClr val="windowText" lastClr="000000"/>
              </a:solidFill>
              <a:highlight>
                <a:srgbClr val="FFFF00"/>
              </a:highligh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768" y="1571625"/>
            <a:ext cx="8303131" cy="3856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新宋体" panose="02010609030101010101" charset="-122"/>
                <a:cs typeface="新宋体" panose="02010609030101010101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2800" b="1" dirty="0" err="1">
                <a:solidFill>
                  <a:srgbClr val="FF0000"/>
                </a:solidFill>
                <a:highlight>
                  <a:srgbClr val="FFFF00"/>
                </a:highlight>
                <a:latin typeface="新宋体" panose="02010609030101010101" charset="-122"/>
                <a:cs typeface="新宋体" panose="02010609030101010101" charset="-122"/>
              </a:rPr>
              <a:t>附加消息长度</a:t>
            </a:r>
            <a:endParaRPr sz="2800" dirty="0">
              <a:solidFill>
                <a:srgbClr val="FF0000"/>
              </a:solidFill>
              <a:highlight>
                <a:srgbClr val="FFFF00"/>
              </a:highlight>
              <a:latin typeface="新宋体" panose="02010609030101010101" charset="-122"/>
              <a:cs typeface="新宋体" panose="02010609030101010101" charset="-122"/>
            </a:endParaRPr>
          </a:p>
          <a:p>
            <a:pPr marL="358140">
              <a:lnSpc>
                <a:spcPct val="100000"/>
              </a:lnSpc>
              <a:spcBef>
                <a:spcPts val="1955"/>
              </a:spcBef>
              <a:tabLst>
                <a:tab pos="3195320" algn="l"/>
              </a:tabLst>
            </a:pPr>
            <a:r>
              <a:rPr sz="2500" i="1" spc="25" dirty="0"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2175" spc="7" baseline="-25000" dirty="0">
                <a:latin typeface="Times New Roman" panose="02020603050405020304"/>
                <a:cs typeface="Times New Roman" panose="02020603050405020304"/>
              </a:rPr>
              <a:t>2  </a:t>
            </a:r>
            <a:r>
              <a:rPr sz="2500" spc="15" dirty="0">
                <a:latin typeface="Symbol" panose="05050102010706020507"/>
                <a:cs typeface="Symbol" panose="05050102010706020507"/>
              </a:rPr>
              <a:t></a:t>
            </a:r>
            <a:r>
              <a:rPr sz="25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i="1" spc="25" dirty="0"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2175" spc="7" baseline="-25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175" spc="-179" baseline="-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20" dirty="0"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25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i="1" spc="70" dirty="0">
                <a:latin typeface="Times New Roman" panose="02020603050405020304"/>
                <a:cs typeface="Times New Roman" panose="02020603050405020304"/>
              </a:rPr>
              <a:t>Length</a:t>
            </a:r>
            <a:r>
              <a:rPr lang="en-US" altLang="zh-CN" sz="2500" i="1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i="1" spc="70" dirty="0">
                <a:latin typeface="Times New Roman" panose="02020603050405020304"/>
                <a:cs typeface="Times New Roman" panose="02020603050405020304"/>
              </a:rPr>
              <a:t>M	</a:t>
            </a:r>
            <a:r>
              <a:rPr sz="2500" spc="15" dirty="0">
                <a:latin typeface="Symbol" panose="05050102010706020507"/>
                <a:cs typeface="Symbol" panose="05050102010706020507"/>
              </a:rPr>
              <a:t></a:t>
            </a:r>
            <a:r>
              <a:rPr sz="25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i="1" spc="25" dirty="0"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2500" spc="20" dirty="0">
                <a:latin typeface="Times New Roman" panose="02020603050405020304"/>
                <a:cs typeface="Times New Roman" panose="02020603050405020304"/>
              </a:rPr>
              <a:t>|| </a:t>
            </a:r>
            <a:r>
              <a:rPr sz="2500" i="1" spc="70" dirty="0">
                <a:latin typeface="Times New Roman" panose="02020603050405020304"/>
                <a:cs typeface="Times New Roman" panose="02020603050405020304"/>
              </a:rPr>
              <a:t>Padding </a:t>
            </a:r>
            <a:r>
              <a:rPr sz="2500" spc="20" dirty="0">
                <a:latin typeface="Times New Roman" panose="02020603050405020304"/>
                <a:cs typeface="Times New Roman" panose="02020603050405020304"/>
              </a:rPr>
              <a:t>||</a:t>
            </a:r>
            <a:r>
              <a:rPr sz="2500" spc="-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i="1" spc="65" dirty="0">
                <a:latin typeface="Times New Roman" panose="02020603050405020304"/>
                <a:cs typeface="Times New Roman" panose="02020603050405020304"/>
              </a:rPr>
              <a:t>Length</a:t>
            </a:r>
            <a:endParaRPr sz="2500" dirty="0">
              <a:latin typeface="Times New Roman" panose="02020603050405020304"/>
              <a:cs typeface="Times New Roman" panose="02020603050405020304"/>
            </a:endParaRPr>
          </a:p>
          <a:p>
            <a:pPr marL="342265" marR="222885" indent="20955">
              <a:lnSpc>
                <a:spcPct val="137000"/>
              </a:lnSpc>
              <a:spcBef>
                <a:spcPts val="60"/>
              </a:spcBef>
            </a:pPr>
            <a:r>
              <a:rPr sz="2500" i="1" spc="65" dirty="0">
                <a:latin typeface="Times New Roman" panose="02020603050405020304"/>
                <a:cs typeface="Times New Roman" panose="02020603050405020304"/>
              </a:rPr>
              <a:t>Length</a:t>
            </a:r>
            <a:r>
              <a:rPr sz="2500" i="1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dirty="0">
                <a:latin typeface="Symbol" panose="05050102010706020507"/>
                <a:cs typeface="Symbol" panose="05050102010706020507"/>
              </a:rPr>
              <a:t>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5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i="1" spc="2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500" i="1" spc="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5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65" dirty="0">
                <a:latin typeface="Times New Roman" panose="02020603050405020304"/>
                <a:cs typeface="Times New Roman" panose="02020603050405020304"/>
              </a:rPr>
              <a:t>mod</a:t>
            </a:r>
            <a:r>
              <a:rPr sz="25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5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75" spc="82" baseline="44000" dirty="0">
                <a:latin typeface="Times New Roman" panose="02020603050405020304"/>
                <a:cs typeface="Times New Roman" panose="02020603050405020304"/>
              </a:rPr>
              <a:t>64</a:t>
            </a:r>
            <a:r>
              <a:rPr sz="2175" spc="-112" baseline="4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500" spc="-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165" dirty="0">
                <a:latin typeface="宋体" panose="02010600030101010101" pitchFamily="2" charset="-122"/>
                <a:cs typeface="宋体" panose="02010600030101010101" pitchFamily="2" charset="-122"/>
              </a:rPr>
              <a:t>低位字节优先</a:t>
            </a:r>
            <a:r>
              <a:rPr sz="2500" spc="80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sz="2500" spc="165" dirty="0">
                <a:latin typeface="宋体" panose="02010600030101010101" pitchFamily="2" charset="-122"/>
                <a:cs typeface="宋体" panose="02010600030101010101" pitchFamily="2" charset="-122"/>
              </a:rPr>
              <a:t>表示为</a:t>
            </a:r>
            <a:r>
              <a:rPr sz="2500" spc="80" dirty="0">
                <a:latin typeface="宋体" panose="02010600030101010101" pitchFamily="2" charset="-122"/>
                <a:cs typeface="宋体" panose="02010600030101010101" pitchFamily="2" charset="-122"/>
              </a:rPr>
              <a:t>64bit</a:t>
            </a:r>
            <a:r>
              <a:rPr sz="2500" spc="30" dirty="0">
                <a:latin typeface="宋体" panose="02010600030101010101" pitchFamily="2" charset="-122"/>
                <a:cs typeface="宋体" panose="02010600030101010101" pitchFamily="2" charset="-122"/>
              </a:rPr>
              <a:t>长</a:t>
            </a:r>
            <a:endParaRPr sz="25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4965" marR="5080" indent="-342265">
              <a:lnSpc>
                <a:spcPts val="3020"/>
              </a:lnSpc>
              <a:spcBef>
                <a:spcPts val="1740"/>
              </a:spcBef>
              <a:buFont typeface="Times New Roman" panose="02020603050405020304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800" spc="5" dirty="0">
                <a:latin typeface="新宋体" panose="02010609030101010101" charset="-122"/>
                <a:cs typeface="新宋体" panose="02010609030101010101" charset="-122"/>
              </a:rPr>
              <a:t>过程</a:t>
            </a:r>
            <a:r>
              <a:rPr sz="2800" spc="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）和（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spc="-5" dirty="0">
                <a:latin typeface="新宋体" panose="02010609030101010101" charset="-122"/>
                <a:cs typeface="新宋体" panose="02010609030101010101" charset="-122"/>
              </a:rPr>
              <a:t>）执行后，消息的长度为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512</a:t>
            </a: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的倍数</a:t>
            </a:r>
            <a:r>
              <a:rPr lang="zh-CN" altLang="en-US" sz="28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800" dirty="0" err="1">
                <a:latin typeface="新宋体" panose="02010609030101010101" charset="-122"/>
                <a:cs typeface="新宋体" panose="02010609030101010101" charset="-122"/>
              </a:rPr>
              <a:t>假设扩展后的长度为</a:t>
            </a:r>
            <a:r>
              <a:rPr sz="2800" spc="-73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×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512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比特，将消息</a:t>
            </a:r>
            <a:r>
              <a:rPr sz="2800" spc="-5" dirty="0">
                <a:latin typeface="新宋体" panose="02010609030101010101" charset="-122"/>
                <a:cs typeface="新宋体" panose="02010609030101010101" charset="-122"/>
              </a:rPr>
              <a:t>以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512</a:t>
            </a: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比特为单位进行分组，</a:t>
            </a:r>
            <a:r>
              <a:rPr sz="2800" spc="-10" dirty="0">
                <a:latin typeface="新宋体" panose="02010609030101010101" charset="-122"/>
                <a:cs typeface="新宋体" panose="02010609030101010101" charset="-122"/>
              </a:rPr>
              <a:t>用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775" baseline="-21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775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,…,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775" i="1" baseline="-210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775" baseline="-21000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表示。</a:t>
            </a:r>
          </a:p>
          <a:p>
            <a:pPr marL="355600" marR="183515" indent="-342900">
              <a:lnSpc>
                <a:spcPts val="3020"/>
              </a:lnSpc>
              <a:spcBef>
                <a:spcPts val="685"/>
              </a:spcBef>
              <a:buFont typeface="Times New Roman" panose="02020603050405020304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同样扩展后的消息以字</a:t>
            </a:r>
            <a:r>
              <a:rPr sz="2800" spc="-1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spc="-5" dirty="0">
                <a:latin typeface="新宋体" panose="02010609030101010101" charset="-122"/>
                <a:cs typeface="新宋体" panose="02010609030101010101" charset="-122"/>
              </a:rPr>
              <a:t>比特）为单位可表示 </a:t>
            </a: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800" spc="-71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775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[0…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-1]</a:t>
            </a: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＝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×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16</a:t>
            </a: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。</a:t>
            </a:r>
          </a:p>
        </p:txBody>
      </p:sp>
      <p:pic>
        <p:nvPicPr>
          <p:cNvPr id="5" name="图片 4" descr="图片包含 游戏机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object 2"/>
          <p:cNvSpPr txBox="1"/>
          <p:nvPr/>
        </p:nvSpPr>
        <p:spPr>
          <a:xfrm>
            <a:off x="1282579" y="695198"/>
            <a:ext cx="53595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MD5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算法过程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：</a:t>
            </a:r>
            <a:endParaRPr lang="zh-CN" altLang="en-US" sz="3200" b="1" kern="0" spc="-5" dirty="0">
              <a:solidFill>
                <a:sysClr val="windowText" lastClr="0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10773" y="1495425"/>
            <a:ext cx="7967345" cy="243271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354965" algn="l"/>
                <a:tab pos="355600" algn="l"/>
              </a:tabLst>
            </a:pP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新宋体" panose="02010609030101010101" charset="-122"/>
                <a:cs typeface="新宋体" panose="02010609030101010101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2800" b="1" dirty="0" err="1">
                <a:solidFill>
                  <a:srgbClr val="FF0000"/>
                </a:solidFill>
                <a:highlight>
                  <a:srgbClr val="FFFF00"/>
                </a:highlight>
                <a:latin typeface="新宋体" panose="02010609030101010101" charset="-122"/>
                <a:cs typeface="新宋体" panose="02010609030101010101" charset="-122"/>
              </a:rPr>
              <a:t>初始化</a:t>
            </a:r>
            <a:r>
              <a:rPr lang="zh-CN" altLang="en-US" sz="2800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/>
                <a:cs typeface="Times New Roman" panose="02020603050405020304"/>
              </a:rPr>
              <a:t>链接向量</a:t>
            </a:r>
            <a:endParaRPr sz="2800" dirty="0">
              <a:solidFill>
                <a:srgbClr val="FF0000"/>
              </a:solidFill>
              <a:highlight>
                <a:srgbClr val="FFFF00"/>
              </a:highlight>
              <a:latin typeface="新宋体" panose="02010609030101010101" charset="-122"/>
              <a:cs typeface="新宋体" panose="02010609030101010101" charset="-122"/>
            </a:endParaRPr>
          </a:p>
          <a:p>
            <a:pPr marL="355600" marR="6477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sz="2800" spc="-5" dirty="0">
                <a:latin typeface="Times New Roman" panose="02020603050405020304"/>
                <a:cs typeface="Times New Roman" panose="02020603050405020304"/>
              </a:rPr>
              <a:t>缓冲区</a:t>
            </a:r>
            <a:r>
              <a:rPr sz="2800" spc="5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128bit</a:t>
            </a:r>
            <a:r>
              <a:rPr sz="28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记为</a:t>
            </a:r>
            <a:r>
              <a:rPr sz="2800" spc="-77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800" i="1" spc="-5" dirty="0" err="1">
                <a:latin typeface="Times New Roman" panose="02020603050405020304"/>
                <a:cs typeface="Times New Roman" panose="02020603050405020304"/>
              </a:rPr>
              <a:t>CVq</a:t>
            </a:r>
            <a:r>
              <a:rPr sz="2800" spc="-5" dirty="0" err="1">
                <a:latin typeface="新宋体" panose="02010609030101010101" charset="-122"/>
                <a:cs typeface="新宋体" panose="02010609030101010101" charset="-122"/>
              </a:rPr>
              <a:t>，用于存放散列函数的中</a:t>
            </a:r>
            <a:r>
              <a:rPr sz="2800" dirty="0" err="1">
                <a:latin typeface="新宋体" panose="02010609030101010101" charset="-122"/>
                <a:cs typeface="新宋体" panose="02010609030101010101" charset="-122"/>
              </a:rPr>
              <a:t>间及最终结果</a:t>
            </a: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800" spc="-73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CV</a:t>
            </a:r>
            <a:r>
              <a:rPr sz="2775" baseline="-21000" dirty="0">
                <a:latin typeface="Times New Roman" panose="02020603050405020304"/>
                <a:cs typeface="Times New Roman" panose="02020603050405020304"/>
              </a:rPr>
              <a:t>0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IV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为初始化值。</a:t>
            </a: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lang="zh-CN" altLang="en-US" sz="2800" spc="-5" dirty="0">
                <a:latin typeface="Times New Roman" panose="02020603050405020304"/>
                <a:cs typeface="Times New Roman" panose="02020603050405020304"/>
              </a:rPr>
              <a:t>缓冲区</a:t>
            </a: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可表示为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个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32bit</a:t>
            </a:r>
            <a:r>
              <a:rPr sz="2800" spc="-5" dirty="0">
                <a:latin typeface="新宋体" panose="02010609030101010101" charset="-122"/>
                <a:cs typeface="新宋体" panose="02010609030101010101" charset="-122"/>
              </a:rPr>
              <a:t>的寄存器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(A,B,C,D)</a:t>
            </a:r>
            <a:r>
              <a:rPr sz="28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800" dirty="0" err="1">
                <a:latin typeface="新宋体" panose="02010609030101010101" charset="-122"/>
                <a:cs typeface="新宋体" panose="02010609030101010101" charset="-122"/>
              </a:rPr>
              <a:t>它们也</a:t>
            </a:r>
            <a:r>
              <a:rPr sz="2800" spc="-5" dirty="0" err="1">
                <a:latin typeface="新宋体" panose="02010609030101010101" charset="-122"/>
                <a:cs typeface="新宋体" panose="02010609030101010101" charset="-122"/>
              </a:rPr>
              <a:t>称为链接变量，其初始化如下</a:t>
            </a:r>
            <a:r>
              <a:rPr sz="2800" spc="-5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endParaRPr sz="2800" dirty="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98700" y="4237226"/>
            <a:ext cx="5289549" cy="1377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pic>
        <p:nvPicPr>
          <p:cNvPr id="6" name="图片 5" descr="图片包含 游戏机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object 2"/>
          <p:cNvSpPr txBox="1"/>
          <p:nvPr/>
        </p:nvSpPr>
        <p:spPr>
          <a:xfrm>
            <a:off x="1282579" y="695198"/>
            <a:ext cx="53595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MD5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算法过程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：</a:t>
            </a:r>
            <a:endParaRPr lang="zh-CN" altLang="en-US" sz="3200" b="1" kern="0" spc="-5" dirty="0">
              <a:solidFill>
                <a:sysClr val="windowText" lastClr="0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10773" y="1419225"/>
            <a:ext cx="7957820" cy="1522467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5"/>
              </a:spcBef>
              <a:tabLst>
                <a:tab pos="354965" algn="l"/>
                <a:tab pos="356235" algn="l"/>
              </a:tabLst>
            </a:pPr>
            <a:r>
              <a:rPr lang="zh-CN" altLang="en-US" sz="3200" b="1" spc="-5" dirty="0">
                <a:solidFill>
                  <a:srgbClr val="FF0000"/>
                </a:solidFill>
                <a:highlight>
                  <a:srgbClr val="FFFF00"/>
                </a:highlight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lang="en-US" altLang="zh-CN" sz="3200" b="1" spc="-5" dirty="0">
                <a:solidFill>
                  <a:srgbClr val="FF0000"/>
                </a:solidFill>
                <a:highlight>
                  <a:srgbClr val="FFFF00"/>
                </a:highlight>
                <a:latin typeface="新宋体" panose="02010609030101010101" charset="-122"/>
                <a:cs typeface="新宋体" panose="02010609030101010101" charset="-122"/>
              </a:rPr>
              <a:t>4</a:t>
            </a:r>
            <a:r>
              <a:rPr lang="zh-CN" altLang="en-US" sz="3200" b="1" spc="-5" dirty="0">
                <a:solidFill>
                  <a:srgbClr val="FF0000"/>
                </a:solidFill>
                <a:highlight>
                  <a:srgbClr val="FFFF00"/>
                </a:highlight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3200" b="1" spc="-5" dirty="0" err="1">
                <a:solidFill>
                  <a:srgbClr val="FF0000"/>
                </a:solidFill>
                <a:highlight>
                  <a:srgbClr val="FFFF00"/>
                </a:highlight>
                <a:latin typeface="新宋体" panose="02010609030101010101" charset="-122"/>
                <a:cs typeface="新宋体" panose="02010609030101010101" charset="-122"/>
              </a:rPr>
              <a:t>处理消息分组</a:t>
            </a:r>
            <a:endParaRPr sz="3200" dirty="0">
              <a:solidFill>
                <a:srgbClr val="FF0000"/>
              </a:solidFill>
              <a:highlight>
                <a:srgbClr val="FFFF00"/>
              </a:highlight>
              <a:latin typeface="新宋体" panose="02010609030101010101" charset="-122"/>
              <a:cs typeface="新宋体" panose="02010609030101010101" charset="-122"/>
            </a:endParaRPr>
          </a:p>
          <a:p>
            <a:pPr marL="355600" marR="5080" indent="-342900">
              <a:lnSpc>
                <a:spcPts val="3460"/>
              </a:lnSpc>
              <a:spcBef>
                <a:spcPts val="815"/>
              </a:spcBef>
              <a:buFont typeface="Times New Roman" panose="02020603050405020304"/>
              <a:buChar char="•"/>
              <a:tabLst>
                <a:tab pos="354965" algn="l"/>
                <a:tab pos="356235" algn="l"/>
              </a:tabLst>
            </a:pP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以消息分组</a:t>
            </a:r>
            <a:r>
              <a:rPr sz="2800" spc="-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512bits</a:t>
            </a:r>
            <a:r>
              <a:rPr sz="2800" spc="-5" dirty="0">
                <a:latin typeface="新宋体" panose="02010609030101010101" charset="-122"/>
                <a:cs typeface="新宋体" panose="02010609030101010101" charset="-122"/>
              </a:rPr>
              <a:t>）为单位，每一分组 </a:t>
            </a:r>
            <a:r>
              <a:rPr sz="2800" i="1" spc="-5" dirty="0">
                <a:latin typeface="Times New Roman" panose="02020603050405020304"/>
                <a:cs typeface="Times New Roman" panose="02020603050405020304"/>
              </a:rPr>
              <a:t>Yq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i="1" spc="-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0,1,…,</a:t>
            </a:r>
            <a:r>
              <a:rPr sz="2800" i="1" spc="-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-1)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经过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800" spc="-5" dirty="0">
                <a:latin typeface="新宋体" panose="02010609030101010101" charset="-122"/>
                <a:cs typeface="新宋体" panose="02010609030101010101" charset="-122"/>
              </a:rPr>
              <a:t>个循环的压缩算</a:t>
            </a:r>
            <a:r>
              <a:rPr sz="2800" spc="-10" dirty="0">
                <a:latin typeface="新宋体" panose="02010609030101010101" charset="-122"/>
                <a:cs typeface="新宋体" panose="02010609030101010101" charset="-122"/>
              </a:rPr>
              <a:t>法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,  </a:t>
            </a:r>
            <a:r>
              <a:rPr sz="2800" spc="-5" dirty="0">
                <a:latin typeface="新宋体" panose="02010609030101010101" charset="-122"/>
                <a:cs typeface="新宋体" panose="02010609030101010101" charset="-122"/>
              </a:rPr>
              <a:t>表示为：</a:t>
            </a:r>
            <a:endParaRPr sz="2800" dirty="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773" y="4370147"/>
            <a:ext cx="327392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6235" algn="l"/>
              </a:tabLst>
            </a:pPr>
            <a:r>
              <a:rPr lang="zh-CN" altLang="en-US" sz="3200" b="1" spc="-5" dirty="0">
                <a:solidFill>
                  <a:srgbClr val="FF0000"/>
                </a:solidFill>
                <a:latin typeface="新宋体" panose="02010609030101010101" charset="-122"/>
              </a:rPr>
              <a:t>（</a:t>
            </a:r>
            <a:r>
              <a:rPr lang="en-US" altLang="zh-CN" sz="3200" b="1" spc="-5" dirty="0">
                <a:solidFill>
                  <a:srgbClr val="FF0000"/>
                </a:solidFill>
                <a:latin typeface="新宋体" panose="02010609030101010101" charset="-122"/>
              </a:rPr>
              <a:t>5</a:t>
            </a:r>
            <a:r>
              <a:rPr lang="zh-CN" altLang="en-US" sz="3200" b="1" spc="-5" dirty="0">
                <a:solidFill>
                  <a:srgbClr val="FF0000"/>
                </a:solidFill>
                <a:latin typeface="新宋体" panose="02010609030101010101" charset="-122"/>
              </a:rPr>
              <a:t>）</a:t>
            </a:r>
            <a:r>
              <a:rPr sz="3200" b="1" spc="-5" dirty="0" err="1">
                <a:solidFill>
                  <a:srgbClr val="FF0000"/>
                </a:solidFill>
                <a:latin typeface="新宋体" panose="02010609030101010101" charset="-122"/>
              </a:rPr>
              <a:t>输出结果</a:t>
            </a:r>
            <a:endParaRPr sz="3200" dirty="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0100" y="5076825"/>
            <a:ext cx="22098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75986" y="3095625"/>
            <a:ext cx="3164999" cy="792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37067" y="3115632"/>
            <a:ext cx="81915" cy="772160"/>
          </a:xfrm>
          <a:custGeom>
            <a:avLst/>
            <a:gdLst/>
            <a:ahLst/>
            <a:cxnLst/>
            <a:rect l="l" t="t" r="r" b="b"/>
            <a:pathLst>
              <a:path w="81914" h="772160">
                <a:moveTo>
                  <a:pt x="20743" y="385825"/>
                </a:moveTo>
                <a:lnTo>
                  <a:pt x="19050" y="384809"/>
                </a:lnTo>
                <a:lnTo>
                  <a:pt x="18288" y="384809"/>
                </a:lnTo>
                <a:lnTo>
                  <a:pt x="18288" y="384047"/>
                </a:lnTo>
                <a:lnTo>
                  <a:pt x="14478" y="382523"/>
                </a:lnTo>
                <a:lnTo>
                  <a:pt x="13716" y="382523"/>
                </a:lnTo>
                <a:lnTo>
                  <a:pt x="9906" y="381761"/>
                </a:lnTo>
                <a:lnTo>
                  <a:pt x="9144" y="381761"/>
                </a:lnTo>
                <a:lnTo>
                  <a:pt x="5334" y="380999"/>
                </a:lnTo>
                <a:lnTo>
                  <a:pt x="4572" y="380999"/>
                </a:lnTo>
                <a:lnTo>
                  <a:pt x="2286" y="381761"/>
                </a:lnTo>
                <a:lnTo>
                  <a:pt x="0" y="383285"/>
                </a:lnTo>
                <a:lnTo>
                  <a:pt x="0" y="388619"/>
                </a:lnTo>
                <a:lnTo>
                  <a:pt x="2286" y="390143"/>
                </a:lnTo>
                <a:lnTo>
                  <a:pt x="4572" y="390905"/>
                </a:lnTo>
                <a:lnTo>
                  <a:pt x="5334" y="390905"/>
                </a:lnTo>
                <a:lnTo>
                  <a:pt x="9144" y="390143"/>
                </a:lnTo>
                <a:lnTo>
                  <a:pt x="9906" y="390143"/>
                </a:lnTo>
                <a:lnTo>
                  <a:pt x="13716" y="389381"/>
                </a:lnTo>
                <a:lnTo>
                  <a:pt x="14478" y="389381"/>
                </a:lnTo>
                <a:lnTo>
                  <a:pt x="18288" y="387095"/>
                </a:lnTo>
                <a:lnTo>
                  <a:pt x="19050" y="387095"/>
                </a:lnTo>
                <a:lnTo>
                  <a:pt x="20743" y="385825"/>
                </a:lnTo>
                <a:close/>
              </a:path>
              <a:path w="81914" h="772160">
                <a:moveTo>
                  <a:pt x="8382" y="381609"/>
                </a:moveTo>
                <a:lnTo>
                  <a:pt x="8382" y="380999"/>
                </a:lnTo>
                <a:lnTo>
                  <a:pt x="5334" y="380999"/>
                </a:lnTo>
                <a:lnTo>
                  <a:pt x="8382" y="381609"/>
                </a:lnTo>
                <a:close/>
              </a:path>
              <a:path w="81914" h="772160">
                <a:moveTo>
                  <a:pt x="72390" y="759713"/>
                </a:moveTo>
                <a:lnTo>
                  <a:pt x="48852" y="717588"/>
                </a:lnTo>
                <a:lnTo>
                  <a:pt x="48006" y="449579"/>
                </a:lnTo>
                <a:lnTo>
                  <a:pt x="47244" y="442721"/>
                </a:lnTo>
                <a:lnTo>
                  <a:pt x="35515" y="401700"/>
                </a:lnTo>
                <a:lnTo>
                  <a:pt x="20743" y="385825"/>
                </a:lnTo>
                <a:lnTo>
                  <a:pt x="19050" y="387095"/>
                </a:lnTo>
                <a:lnTo>
                  <a:pt x="18288" y="387095"/>
                </a:lnTo>
                <a:lnTo>
                  <a:pt x="14478" y="389381"/>
                </a:lnTo>
                <a:lnTo>
                  <a:pt x="13716" y="389381"/>
                </a:lnTo>
                <a:lnTo>
                  <a:pt x="9906" y="390143"/>
                </a:lnTo>
                <a:lnTo>
                  <a:pt x="9144" y="390143"/>
                </a:lnTo>
                <a:lnTo>
                  <a:pt x="5334" y="390905"/>
                </a:lnTo>
                <a:lnTo>
                  <a:pt x="8382" y="390905"/>
                </a:lnTo>
                <a:lnTo>
                  <a:pt x="8382" y="391058"/>
                </a:lnTo>
                <a:lnTo>
                  <a:pt x="11430" y="391667"/>
                </a:lnTo>
                <a:lnTo>
                  <a:pt x="11430" y="391972"/>
                </a:lnTo>
                <a:lnTo>
                  <a:pt x="14478" y="393191"/>
                </a:lnTo>
                <a:lnTo>
                  <a:pt x="14478" y="393572"/>
                </a:lnTo>
                <a:lnTo>
                  <a:pt x="16764" y="394715"/>
                </a:lnTo>
                <a:lnTo>
                  <a:pt x="32752" y="419226"/>
                </a:lnTo>
                <a:lnTo>
                  <a:pt x="40181" y="456419"/>
                </a:lnTo>
                <a:lnTo>
                  <a:pt x="41568" y="502651"/>
                </a:lnTo>
                <a:lnTo>
                  <a:pt x="41568" y="723651"/>
                </a:lnTo>
                <a:lnTo>
                  <a:pt x="45998" y="741863"/>
                </a:lnTo>
                <a:lnTo>
                  <a:pt x="64008" y="765809"/>
                </a:lnTo>
                <a:lnTo>
                  <a:pt x="67056" y="768095"/>
                </a:lnTo>
                <a:lnTo>
                  <a:pt x="67818" y="768095"/>
                </a:lnTo>
                <a:lnTo>
                  <a:pt x="71628" y="770381"/>
                </a:lnTo>
                <a:lnTo>
                  <a:pt x="71628" y="759713"/>
                </a:lnTo>
                <a:lnTo>
                  <a:pt x="72390" y="759713"/>
                </a:lnTo>
                <a:close/>
              </a:path>
              <a:path w="81914" h="772160">
                <a:moveTo>
                  <a:pt x="11430" y="382066"/>
                </a:moveTo>
                <a:lnTo>
                  <a:pt x="11430" y="380237"/>
                </a:lnTo>
                <a:lnTo>
                  <a:pt x="7620" y="380999"/>
                </a:lnTo>
                <a:lnTo>
                  <a:pt x="8382" y="380999"/>
                </a:lnTo>
                <a:lnTo>
                  <a:pt x="8382" y="381609"/>
                </a:lnTo>
                <a:lnTo>
                  <a:pt x="9144" y="381761"/>
                </a:lnTo>
                <a:lnTo>
                  <a:pt x="9906" y="381761"/>
                </a:lnTo>
                <a:lnTo>
                  <a:pt x="11430" y="382066"/>
                </a:lnTo>
                <a:close/>
              </a:path>
              <a:path w="81914" h="772160">
                <a:moveTo>
                  <a:pt x="8382" y="391058"/>
                </a:moveTo>
                <a:lnTo>
                  <a:pt x="8382" y="390905"/>
                </a:lnTo>
                <a:lnTo>
                  <a:pt x="7620" y="390905"/>
                </a:lnTo>
                <a:lnTo>
                  <a:pt x="8382" y="391058"/>
                </a:lnTo>
                <a:close/>
              </a:path>
              <a:path w="81914" h="772160">
                <a:moveTo>
                  <a:pt x="14478" y="382523"/>
                </a:moveTo>
                <a:lnTo>
                  <a:pt x="14478" y="378713"/>
                </a:lnTo>
                <a:lnTo>
                  <a:pt x="10668" y="380237"/>
                </a:lnTo>
                <a:lnTo>
                  <a:pt x="11430" y="380237"/>
                </a:lnTo>
                <a:lnTo>
                  <a:pt x="11430" y="382066"/>
                </a:lnTo>
                <a:lnTo>
                  <a:pt x="13716" y="382523"/>
                </a:lnTo>
                <a:lnTo>
                  <a:pt x="14478" y="382523"/>
                </a:lnTo>
                <a:close/>
              </a:path>
              <a:path w="81914" h="772160">
                <a:moveTo>
                  <a:pt x="11430" y="391972"/>
                </a:moveTo>
                <a:lnTo>
                  <a:pt x="11430" y="391667"/>
                </a:lnTo>
                <a:lnTo>
                  <a:pt x="10668" y="391667"/>
                </a:lnTo>
                <a:lnTo>
                  <a:pt x="11430" y="391972"/>
                </a:lnTo>
                <a:close/>
              </a:path>
              <a:path w="81914" h="772160">
                <a:moveTo>
                  <a:pt x="81534" y="9905"/>
                </a:moveTo>
                <a:lnTo>
                  <a:pt x="80772" y="0"/>
                </a:lnTo>
                <a:lnTo>
                  <a:pt x="76962" y="761"/>
                </a:lnTo>
                <a:lnTo>
                  <a:pt x="76200" y="761"/>
                </a:lnTo>
                <a:lnTo>
                  <a:pt x="72390" y="1523"/>
                </a:lnTo>
                <a:lnTo>
                  <a:pt x="71628" y="1523"/>
                </a:lnTo>
                <a:lnTo>
                  <a:pt x="67818" y="3047"/>
                </a:lnTo>
                <a:lnTo>
                  <a:pt x="67818" y="3809"/>
                </a:lnTo>
                <a:lnTo>
                  <a:pt x="67056" y="3809"/>
                </a:lnTo>
                <a:lnTo>
                  <a:pt x="63246" y="6095"/>
                </a:lnTo>
                <a:lnTo>
                  <a:pt x="39360" y="52490"/>
                </a:lnTo>
                <a:lnTo>
                  <a:pt x="38100" y="68579"/>
                </a:lnTo>
                <a:lnTo>
                  <a:pt x="38100" y="328421"/>
                </a:lnTo>
                <a:lnTo>
                  <a:pt x="36558" y="341119"/>
                </a:lnTo>
                <a:lnTo>
                  <a:pt x="17526" y="377189"/>
                </a:lnTo>
                <a:lnTo>
                  <a:pt x="13716" y="378713"/>
                </a:lnTo>
                <a:lnTo>
                  <a:pt x="14478" y="378713"/>
                </a:lnTo>
                <a:lnTo>
                  <a:pt x="14478" y="382523"/>
                </a:lnTo>
                <a:lnTo>
                  <a:pt x="18288" y="384047"/>
                </a:lnTo>
                <a:lnTo>
                  <a:pt x="18288" y="384809"/>
                </a:lnTo>
                <a:lnTo>
                  <a:pt x="19050" y="384809"/>
                </a:lnTo>
                <a:lnTo>
                  <a:pt x="20743" y="385825"/>
                </a:lnTo>
                <a:lnTo>
                  <a:pt x="22098" y="384809"/>
                </a:lnTo>
                <a:lnTo>
                  <a:pt x="39939" y="361203"/>
                </a:lnTo>
                <a:lnTo>
                  <a:pt x="44438" y="342624"/>
                </a:lnTo>
                <a:lnTo>
                  <a:pt x="44438" y="121874"/>
                </a:lnTo>
                <a:lnTo>
                  <a:pt x="45891" y="75508"/>
                </a:lnTo>
                <a:lnTo>
                  <a:pt x="53359" y="38229"/>
                </a:lnTo>
                <a:lnTo>
                  <a:pt x="69342" y="13715"/>
                </a:lnTo>
                <a:lnTo>
                  <a:pt x="71628" y="12572"/>
                </a:lnTo>
                <a:lnTo>
                  <a:pt x="71628" y="12191"/>
                </a:lnTo>
                <a:lnTo>
                  <a:pt x="74676" y="10972"/>
                </a:lnTo>
                <a:lnTo>
                  <a:pt x="74676" y="10667"/>
                </a:lnTo>
                <a:lnTo>
                  <a:pt x="77724" y="10058"/>
                </a:lnTo>
                <a:lnTo>
                  <a:pt x="77724" y="9905"/>
                </a:lnTo>
                <a:lnTo>
                  <a:pt x="81534" y="9905"/>
                </a:lnTo>
                <a:close/>
              </a:path>
              <a:path w="81914" h="772160">
                <a:moveTo>
                  <a:pt x="14478" y="393572"/>
                </a:moveTo>
                <a:lnTo>
                  <a:pt x="14478" y="393191"/>
                </a:lnTo>
                <a:lnTo>
                  <a:pt x="13716" y="393191"/>
                </a:lnTo>
                <a:lnTo>
                  <a:pt x="14478" y="393572"/>
                </a:lnTo>
                <a:close/>
              </a:path>
              <a:path w="81914" h="772160">
                <a:moveTo>
                  <a:pt x="41568" y="723651"/>
                </a:moveTo>
                <a:lnTo>
                  <a:pt x="41568" y="502651"/>
                </a:lnTo>
                <a:lnTo>
                  <a:pt x="39431" y="554279"/>
                </a:lnTo>
                <a:lnTo>
                  <a:pt x="36288" y="607657"/>
                </a:lnTo>
                <a:lnTo>
                  <a:pt x="34656" y="659144"/>
                </a:lnTo>
                <a:lnTo>
                  <a:pt x="37054" y="705094"/>
                </a:lnTo>
                <a:lnTo>
                  <a:pt x="41568" y="723651"/>
                </a:lnTo>
                <a:close/>
              </a:path>
              <a:path w="81914" h="772160">
                <a:moveTo>
                  <a:pt x="51183" y="278691"/>
                </a:moveTo>
                <a:lnTo>
                  <a:pt x="49584" y="227146"/>
                </a:lnTo>
                <a:lnTo>
                  <a:pt x="46502" y="173647"/>
                </a:lnTo>
                <a:lnTo>
                  <a:pt x="44438" y="121874"/>
                </a:lnTo>
                <a:lnTo>
                  <a:pt x="44438" y="342624"/>
                </a:lnTo>
                <a:lnTo>
                  <a:pt x="48802" y="324604"/>
                </a:lnTo>
                <a:lnTo>
                  <a:pt x="51183" y="278691"/>
                </a:lnTo>
                <a:close/>
              </a:path>
              <a:path w="81914" h="772160">
                <a:moveTo>
                  <a:pt x="72390" y="12191"/>
                </a:moveTo>
                <a:lnTo>
                  <a:pt x="71628" y="12191"/>
                </a:lnTo>
                <a:lnTo>
                  <a:pt x="71628" y="12572"/>
                </a:lnTo>
                <a:lnTo>
                  <a:pt x="72390" y="12191"/>
                </a:lnTo>
                <a:close/>
              </a:path>
              <a:path w="81914" h="772160">
                <a:moveTo>
                  <a:pt x="75438" y="761237"/>
                </a:moveTo>
                <a:lnTo>
                  <a:pt x="71628" y="759713"/>
                </a:lnTo>
                <a:lnTo>
                  <a:pt x="71628" y="770381"/>
                </a:lnTo>
                <a:lnTo>
                  <a:pt x="72390" y="770381"/>
                </a:lnTo>
                <a:lnTo>
                  <a:pt x="74676" y="770839"/>
                </a:lnTo>
                <a:lnTo>
                  <a:pt x="74676" y="761237"/>
                </a:lnTo>
                <a:lnTo>
                  <a:pt x="75438" y="761237"/>
                </a:lnTo>
                <a:close/>
              </a:path>
              <a:path w="81914" h="772160">
                <a:moveTo>
                  <a:pt x="75438" y="10667"/>
                </a:moveTo>
                <a:lnTo>
                  <a:pt x="74676" y="10667"/>
                </a:lnTo>
                <a:lnTo>
                  <a:pt x="74676" y="10972"/>
                </a:lnTo>
                <a:lnTo>
                  <a:pt x="75438" y="10667"/>
                </a:lnTo>
                <a:close/>
              </a:path>
              <a:path w="81914" h="772160">
                <a:moveTo>
                  <a:pt x="78486" y="761999"/>
                </a:moveTo>
                <a:lnTo>
                  <a:pt x="74676" y="761237"/>
                </a:lnTo>
                <a:lnTo>
                  <a:pt x="74676" y="770839"/>
                </a:lnTo>
                <a:lnTo>
                  <a:pt x="76200" y="771143"/>
                </a:lnTo>
                <a:lnTo>
                  <a:pt x="76962" y="771143"/>
                </a:lnTo>
                <a:lnTo>
                  <a:pt x="77724" y="771296"/>
                </a:lnTo>
                <a:lnTo>
                  <a:pt x="77724" y="761999"/>
                </a:lnTo>
                <a:lnTo>
                  <a:pt x="78486" y="761999"/>
                </a:lnTo>
                <a:close/>
              </a:path>
              <a:path w="81914" h="772160">
                <a:moveTo>
                  <a:pt x="78486" y="9905"/>
                </a:moveTo>
                <a:lnTo>
                  <a:pt x="77724" y="9905"/>
                </a:lnTo>
                <a:lnTo>
                  <a:pt x="77724" y="10058"/>
                </a:lnTo>
                <a:lnTo>
                  <a:pt x="78486" y="9905"/>
                </a:lnTo>
                <a:close/>
              </a:path>
              <a:path w="81914" h="772160">
                <a:moveTo>
                  <a:pt x="81534" y="761999"/>
                </a:moveTo>
                <a:lnTo>
                  <a:pt x="77724" y="761999"/>
                </a:lnTo>
                <a:lnTo>
                  <a:pt x="77724" y="771296"/>
                </a:lnTo>
                <a:lnTo>
                  <a:pt x="80772" y="771905"/>
                </a:lnTo>
                <a:lnTo>
                  <a:pt x="81534" y="761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pic>
        <p:nvPicPr>
          <p:cNvPr id="9" name="图片 8" descr="图片包含 游戏机&#10;&#10;描述已自动生成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  <p:sp>
        <p:nvSpPr>
          <p:cNvPr id="15" name="矩形 14"/>
          <p:cNvSpPr/>
          <p:nvPr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object 2"/>
          <p:cNvSpPr txBox="1"/>
          <p:nvPr/>
        </p:nvSpPr>
        <p:spPr>
          <a:xfrm>
            <a:off x="1282579" y="695198"/>
            <a:ext cx="53595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MD5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算法过程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  <a:sym typeface="Wingdings" panose="05000000000000000000" pitchFamily="2" charset="2"/>
              </a:rPr>
              <a:t>：</a:t>
            </a:r>
            <a:endParaRPr lang="zh-CN" altLang="en-US" sz="3200" b="1" kern="0" spc="-5" dirty="0">
              <a:solidFill>
                <a:sysClr val="windowText" lastClr="0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pic>
        <p:nvPicPr>
          <p:cNvPr id="9" name="图片 8" descr="图片包含 游戏机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  <p:sp>
        <p:nvSpPr>
          <p:cNvPr id="15" name="矩形 14"/>
          <p:cNvSpPr/>
          <p:nvPr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object 2"/>
          <p:cNvSpPr txBox="1"/>
          <p:nvPr/>
        </p:nvSpPr>
        <p:spPr>
          <a:xfrm>
            <a:off x="1282579" y="695198"/>
            <a:ext cx="53595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MD5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的分组处理过程</a:t>
            </a:r>
          </a:p>
        </p:txBody>
      </p:sp>
      <p:grpSp>
        <p:nvGrpSpPr>
          <p:cNvPr id="17" name="组合 149607"/>
          <p:cNvGrpSpPr/>
          <p:nvPr/>
        </p:nvGrpSpPr>
        <p:grpSpPr bwMode="auto">
          <a:xfrm>
            <a:off x="1460500" y="1463675"/>
            <a:ext cx="7172325" cy="5594350"/>
            <a:chOff x="476" y="754"/>
            <a:chExt cx="4518" cy="3524"/>
          </a:xfrm>
        </p:grpSpPr>
        <p:sp>
          <p:nvSpPr>
            <p:cNvPr id="18" name="文本框 149508"/>
            <p:cNvSpPr txBox="1">
              <a:spLocks noChangeArrowheads="1"/>
            </p:cNvSpPr>
            <p:nvPr/>
          </p:nvSpPr>
          <p:spPr bwMode="auto">
            <a:xfrm>
              <a:off x="2088" y="754"/>
              <a:ext cx="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0"/>
                <a:t>CV</a:t>
              </a:r>
              <a:r>
                <a:rPr lang="en-US" altLang="zh-CN" sz="1800" b="0" baseline="-25000"/>
                <a:t>q</a:t>
              </a:r>
              <a:r>
                <a:rPr lang="en-US" altLang="zh-CN" sz="1800" b="0" i="0"/>
                <a:t>128</a:t>
              </a:r>
              <a:r>
                <a:rPr lang="zh-CN" altLang="en-US" sz="1800" b="0" i="0"/>
                <a:t>位</a:t>
              </a:r>
            </a:p>
          </p:txBody>
        </p:sp>
        <p:sp>
          <p:nvSpPr>
            <p:cNvPr id="19" name="文本框 149509"/>
            <p:cNvSpPr txBox="1">
              <a:spLocks noChangeArrowheads="1"/>
            </p:cNvSpPr>
            <p:nvPr/>
          </p:nvSpPr>
          <p:spPr bwMode="auto">
            <a:xfrm>
              <a:off x="578" y="774"/>
              <a:ext cx="6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800" b="0"/>
                <a:t>Y</a:t>
              </a:r>
              <a:r>
                <a:rPr lang="en-US" altLang="zh-CN" sz="1800" b="0" baseline="-25000"/>
                <a:t>q</a:t>
              </a:r>
              <a:r>
                <a:rPr lang="en-US" altLang="zh-CN" sz="1800" b="0" i="0"/>
                <a:t>512</a:t>
              </a:r>
              <a:r>
                <a:rPr lang="zh-CN" altLang="en-US" sz="1800" b="0" i="0"/>
                <a:t>位</a:t>
              </a:r>
            </a:p>
          </p:txBody>
        </p:sp>
        <p:sp>
          <p:nvSpPr>
            <p:cNvPr id="20" name="直接连接符 149510"/>
            <p:cNvSpPr>
              <a:spLocks noChangeShapeType="1"/>
            </p:cNvSpPr>
            <p:nvPr/>
          </p:nvSpPr>
          <p:spPr bwMode="auto">
            <a:xfrm>
              <a:off x="2930" y="789"/>
              <a:ext cx="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直接连接符 149511"/>
            <p:cNvSpPr>
              <a:spLocks noChangeShapeType="1"/>
            </p:cNvSpPr>
            <p:nvPr/>
          </p:nvSpPr>
          <p:spPr bwMode="auto">
            <a:xfrm>
              <a:off x="1490" y="1011"/>
              <a:ext cx="2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矩形 149512"/>
            <p:cNvSpPr>
              <a:spLocks noChangeArrowheads="1"/>
            </p:cNvSpPr>
            <p:nvPr/>
          </p:nvSpPr>
          <p:spPr bwMode="auto">
            <a:xfrm>
              <a:off x="1295" y="1293"/>
              <a:ext cx="2768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3" name="直接连接符 149513"/>
            <p:cNvSpPr>
              <a:spLocks noChangeShapeType="1"/>
            </p:cNvSpPr>
            <p:nvPr/>
          </p:nvSpPr>
          <p:spPr bwMode="auto">
            <a:xfrm>
              <a:off x="1484" y="101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直接连接符 149514"/>
            <p:cNvSpPr>
              <a:spLocks noChangeShapeType="1"/>
            </p:cNvSpPr>
            <p:nvPr/>
          </p:nvSpPr>
          <p:spPr bwMode="auto">
            <a:xfrm>
              <a:off x="2279" y="101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直接连接符 149515"/>
            <p:cNvSpPr>
              <a:spLocks noChangeShapeType="1"/>
            </p:cNvSpPr>
            <p:nvPr/>
          </p:nvSpPr>
          <p:spPr bwMode="auto">
            <a:xfrm>
              <a:off x="3002" y="101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直接连接符 149517"/>
            <p:cNvSpPr>
              <a:spLocks noChangeShapeType="1"/>
            </p:cNvSpPr>
            <p:nvPr/>
          </p:nvSpPr>
          <p:spPr bwMode="auto">
            <a:xfrm>
              <a:off x="3725" y="101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文本框 149518"/>
            <p:cNvSpPr txBox="1">
              <a:spLocks noChangeArrowheads="1"/>
            </p:cNvSpPr>
            <p:nvPr/>
          </p:nvSpPr>
          <p:spPr bwMode="auto">
            <a:xfrm>
              <a:off x="1746" y="1297"/>
              <a:ext cx="190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800" b="0"/>
                <a:t>F</a:t>
              </a:r>
              <a:r>
                <a:rPr lang="en-US" altLang="zh-CN" sz="1800" b="0" i="0"/>
                <a:t>, </a:t>
              </a:r>
              <a:r>
                <a:rPr lang="en-US" altLang="zh-CN" sz="1800" b="0"/>
                <a:t>T</a:t>
              </a:r>
              <a:r>
                <a:rPr lang="en-US" altLang="zh-CN" sz="1800" b="0" i="0"/>
                <a:t>[1…16], </a:t>
              </a:r>
              <a:r>
                <a:rPr lang="en-US" altLang="zh-CN" sz="1800" b="0"/>
                <a:t>X</a:t>
              </a:r>
              <a:r>
                <a:rPr lang="en-US" altLang="zh-CN" sz="1800" b="0" i="0"/>
                <a:t>[</a:t>
              </a:r>
              <a:r>
                <a:rPr lang="en-US" altLang="zh-CN" sz="1800" b="0"/>
                <a:t>i</a:t>
              </a:r>
              <a:r>
                <a:rPr lang="en-US" altLang="zh-CN" sz="1800" b="0" i="0"/>
                <a:t>],            16</a:t>
              </a:r>
              <a:r>
                <a:rPr lang="zh-CN" altLang="en-US" sz="1800" b="0" i="0"/>
                <a:t>步</a:t>
              </a:r>
            </a:p>
          </p:txBody>
        </p:sp>
        <p:sp>
          <p:nvSpPr>
            <p:cNvPr id="28" name="文本框 149519"/>
            <p:cNvSpPr txBox="1">
              <a:spLocks noChangeArrowheads="1"/>
            </p:cNvSpPr>
            <p:nvPr/>
          </p:nvSpPr>
          <p:spPr bwMode="auto">
            <a:xfrm>
              <a:off x="1970" y="1041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0" i="0"/>
                <a:t>B</a:t>
              </a:r>
            </a:p>
          </p:txBody>
        </p:sp>
        <p:sp>
          <p:nvSpPr>
            <p:cNvPr id="29" name="文本框 149520"/>
            <p:cNvSpPr txBox="1">
              <a:spLocks noChangeArrowheads="1"/>
            </p:cNvSpPr>
            <p:nvPr/>
          </p:nvSpPr>
          <p:spPr bwMode="auto">
            <a:xfrm>
              <a:off x="1237" y="1027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0" i="0"/>
                <a:t>A</a:t>
              </a:r>
            </a:p>
          </p:txBody>
        </p:sp>
        <p:sp>
          <p:nvSpPr>
            <p:cNvPr id="30" name="文本框 149521"/>
            <p:cNvSpPr txBox="1">
              <a:spLocks noChangeArrowheads="1"/>
            </p:cNvSpPr>
            <p:nvPr/>
          </p:nvSpPr>
          <p:spPr bwMode="auto">
            <a:xfrm>
              <a:off x="3362" y="106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0" i="0"/>
                <a:t>D</a:t>
              </a:r>
            </a:p>
          </p:txBody>
        </p:sp>
        <p:sp>
          <p:nvSpPr>
            <p:cNvPr id="31" name="文本框 149522"/>
            <p:cNvSpPr txBox="1">
              <a:spLocks noChangeArrowheads="1"/>
            </p:cNvSpPr>
            <p:nvPr/>
          </p:nvSpPr>
          <p:spPr bwMode="auto">
            <a:xfrm>
              <a:off x="2694" y="104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0" i="0"/>
                <a:t>C</a:t>
              </a:r>
            </a:p>
          </p:txBody>
        </p:sp>
        <p:sp>
          <p:nvSpPr>
            <p:cNvPr id="32" name="矩形 149524"/>
            <p:cNvSpPr>
              <a:spLocks noChangeArrowheads="1"/>
            </p:cNvSpPr>
            <p:nvPr/>
          </p:nvSpPr>
          <p:spPr bwMode="auto">
            <a:xfrm>
              <a:off x="1307" y="1821"/>
              <a:ext cx="2758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3" name="直接连接符 149525"/>
            <p:cNvSpPr>
              <a:spLocks noChangeShapeType="1"/>
            </p:cNvSpPr>
            <p:nvPr/>
          </p:nvSpPr>
          <p:spPr bwMode="auto">
            <a:xfrm>
              <a:off x="1514" y="154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直接连接符 149526"/>
            <p:cNvSpPr>
              <a:spLocks noChangeShapeType="1"/>
            </p:cNvSpPr>
            <p:nvPr/>
          </p:nvSpPr>
          <p:spPr bwMode="auto">
            <a:xfrm>
              <a:off x="2291" y="154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直接连接符 149527"/>
            <p:cNvSpPr>
              <a:spLocks noChangeShapeType="1"/>
            </p:cNvSpPr>
            <p:nvPr/>
          </p:nvSpPr>
          <p:spPr bwMode="auto">
            <a:xfrm>
              <a:off x="3014" y="154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直接连接符 149529"/>
            <p:cNvSpPr>
              <a:spLocks noChangeShapeType="1"/>
            </p:cNvSpPr>
            <p:nvPr/>
          </p:nvSpPr>
          <p:spPr bwMode="auto">
            <a:xfrm>
              <a:off x="3737" y="154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文本框 149531"/>
            <p:cNvSpPr txBox="1">
              <a:spLocks noChangeArrowheads="1"/>
            </p:cNvSpPr>
            <p:nvPr/>
          </p:nvSpPr>
          <p:spPr bwMode="auto">
            <a:xfrm>
              <a:off x="1982" y="156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0" i="0" dirty="0"/>
                <a:t>B</a:t>
              </a:r>
            </a:p>
          </p:txBody>
        </p:sp>
        <p:sp>
          <p:nvSpPr>
            <p:cNvPr id="38" name="文本框 149532"/>
            <p:cNvSpPr txBox="1">
              <a:spLocks noChangeArrowheads="1"/>
            </p:cNvSpPr>
            <p:nvPr/>
          </p:nvSpPr>
          <p:spPr bwMode="auto">
            <a:xfrm>
              <a:off x="1249" y="1555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0" i="0"/>
                <a:t>A</a:t>
              </a:r>
            </a:p>
          </p:txBody>
        </p:sp>
        <p:sp>
          <p:nvSpPr>
            <p:cNvPr id="39" name="文本框 149533"/>
            <p:cNvSpPr txBox="1">
              <a:spLocks noChangeArrowheads="1"/>
            </p:cNvSpPr>
            <p:nvPr/>
          </p:nvSpPr>
          <p:spPr bwMode="auto">
            <a:xfrm>
              <a:off x="3374" y="159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0" i="0"/>
                <a:t>D</a:t>
              </a:r>
            </a:p>
          </p:txBody>
        </p:sp>
        <p:sp>
          <p:nvSpPr>
            <p:cNvPr id="40" name="文本框 149534"/>
            <p:cNvSpPr txBox="1">
              <a:spLocks noChangeArrowheads="1"/>
            </p:cNvSpPr>
            <p:nvPr/>
          </p:nvSpPr>
          <p:spPr bwMode="auto">
            <a:xfrm>
              <a:off x="2706" y="157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0" i="0"/>
                <a:t>C</a:t>
              </a:r>
            </a:p>
          </p:txBody>
        </p:sp>
        <p:sp>
          <p:nvSpPr>
            <p:cNvPr id="41" name="矩形 149536"/>
            <p:cNvSpPr>
              <a:spLocks noChangeArrowheads="1"/>
            </p:cNvSpPr>
            <p:nvPr/>
          </p:nvSpPr>
          <p:spPr bwMode="auto">
            <a:xfrm>
              <a:off x="1304" y="2355"/>
              <a:ext cx="2801" cy="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2" name="直接连接符 149537"/>
            <p:cNvSpPr>
              <a:spLocks noChangeShapeType="1"/>
            </p:cNvSpPr>
            <p:nvPr/>
          </p:nvSpPr>
          <p:spPr bwMode="auto">
            <a:xfrm>
              <a:off x="1511" y="20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直接连接符 149538"/>
            <p:cNvSpPr>
              <a:spLocks noChangeShapeType="1"/>
            </p:cNvSpPr>
            <p:nvPr/>
          </p:nvSpPr>
          <p:spPr bwMode="auto">
            <a:xfrm>
              <a:off x="2288" y="20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直接连接符 149539"/>
            <p:cNvSpPr>
              <a:spLocks noChangeShapeType="1"/>
            </p:cNvSpPr>
            <p:nvPr/>
          </p:nvSpPr>
          <p:spPr bwMode="auto">
            <a:xfrm>
              <a:off x="3011" y="20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直接连接符 149541"/>
            <p:cNvSpPr>
              <a:spLocks noChangeShapeType="1"/>
            </p:cNvSpPr>
            <p:nvPr/>
          </p:nvSpPr>
          <p:spPr bwMode="auto">
            <a:xfrm>
              <a:off x="3734" y="20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文本框 149543"/>
            <p:cNvSpPr txBox="1">
              <a:spLocks noChangeArrowheads="1"/>
            </p:cNvSpPr>
            <p:nvPr/>
          </p:nvSpPr>
          <p:spPr bwMode="auto">
            <a:xfrm>
              <a:off x="1979" y="210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0" i="0"/>
                <a:t>B</a:t>
              </a:r>
            </a:p>
          </p:txBody>
        </p:sp>
        <p:sp>
          <p:nvSpPr>
            <p:cNvPr id="47" name="文本框 149544"/>
            <p:cNvSpPr txBox="1">
              <a:spLocks noChangeArrowheads="1"/>
            </p:cNvSpPr>
            <p:nvPr/>
          </p:nvSpPr>
          <p:spPr bwMode="auto">
            <a:xfrm>
              <a:off x="1246" y="208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0" i="0"/>
                <a:t>A</a:t>
              </a:r>
            </a:p>
          </p:txBody>
        </p:sp>
        <p:sp>
          <p:nvSpPr>
            <p:cNvPr id="48" name="文本框 149545"/>
            <p:cNvSpPr txBox="1">
              <a:spLocks noChangeArrowheads="1"/>
            </p:cNvSpPr>
            <p:nvPr/>
          </p:nvSpPr>
          <p:spPr bwMode="auto">
            <a:xfrm>
              <a:off x="3371" y="2124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0" i="0"/>
                <a:t>D</a:t>
              </a:r>
            </a:p>
          </p:txBody>
        </p:sp>
        <p:sp>
          <p:nvSpPr>
            <p:cNvPr id="49" name="文本框 149546"/>
            <p:cNvSpPr txBox="1">
              <a:spLocks noChangeArrowheads="1"/>
            </p:cNvSpPr>
            <p:nvPr/>
          </p:nvSpPr>
          <p:spPr bwMode="auto">
            <a:xfrm>
              <a:off x="2703" y="210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0" i="0"/>
                <a:t>C</a:t>
              </a:r>
            </a:p>
          </p:txBody>
        </p:sp>
        <p:sp>
          <p:nvSpPr>
            <p:cNvPr id="50" name="矩形 149548"/>
            <p:cNvSpPr>
              <a:spLocks noChangeArrowheads="1"/>
            </p:cNvSpPr>
            <p:nvPr/>
          </p:nvSpPr>
          <p:spPr bwMode="auto">
            <a:xfrm>
              <a:off x="1304" y="2877"/>
              <a:ext cx="2761" cy="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1" name="直接连接符 149549"/>
            <p:cNvSpPr>
              <a:spLocks noChangeShapeType="1"/>
            </p:cNvSpPr>
            <p:nvPr/>
          </p:nvSpPr>
          <p:spPr bwMode="auto">
            <a:xfrm>
              <a:off x="1511" y="259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直接连接符 149550"/>
            <p:cNvSpPr>
              <a:spLocks noChangeShapeType="1"/>
            </p:cNvSpPr>
            <p:nvPr/>
          </p:nvSpPr>
          <p:spPr bwMode="auto">
            <a:xfrm>
              <a:off x="2288" y="259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直接连接符 149551"/>
            <p:cNvSpPr>
              <a:spLocks noChangeShapeType="1"/>
            </p:cNvSpPr>
            <p:nvPr/>
          </p:nvSpPr>
          <p:spPr bwMode="auto">
            <a:xfrm>
              <a:off x="3011" y="259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直接连接符 149553"/>
            <p:cNvSpPr>
              <a:spLocks noChangeShapeType="1"/>
            </p:cNvSpPr>
            <p:nvPr/>
          </p:nvSpPr>
          <p:spPr bwMode="auto">
            <a:xfrm>
              <a:off x="3734" y="259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文本框 149555"/>
            <p:cNvSpPr txBox="1">
              <a:spLocks noChangeArrowheads="1"/>
            </p:cNvSpPr>
            <p:nvPr/>
          </p:nvSpPr>
          <p:spPr bwMode="auto">
            <a:xfrm>
              <a:off x="1979" y="2625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0" i="0"/>
                <a:t>B</a:t>
              </a:r>
            </a:p>
          </p:txBody>
        </p:sp>
        <p:sp>
          <p:nvSpPr>
            <p:cNvPr id="56" name="文本框 149556"/>
            <p:cNvSpPr txBox="1">
              <a:spLocks noChangeArrowheads="1"/>
            </p:cNvSpPr>
            <p:nvPr/>
          </p:nvSpPr>
          <p:spPr bwMode="auto">
            <a:xfrm>
              <a:off x="1246" y="261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0" i="0"/>
                <a:t>A</a:t>
              </a:r>
            </a:p>
          </p:txBody>
        </p:sp>
        <p:sp>
          <p:nvSpPr>
            <p:cNvPr id="57" name="文本框 149557"/>
            <p:cNvSpPr txBox="1">
              <a:spLocks noChangeArrowheads="1"/>
            </p:cNvSpPr>
            <p:nvPr/>
          </p:nvSpPr>
          <p:spPr bwMode="auto">
            <a:xfrm>
              <a:off x="3371" y="2646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0" i="0"/>
                <a:t>D</a:t>
              </a:r>
            </a:p>
          </p:txBody>
        </p:sp>
        <p:sp>
          <p:nvSpPr>
            <p:cNvPr id="58" name="文本框 149558"/>
            <p:cNvSpPr txBox="1">
              <a:spLocks noChangeArrowheads="1"/>
            </p:cNvSpPr>
            <p:nvPr/>
          </p:nvSpPr>
          <p:spPr bwMode="auto">
            <a:xfrm>
              <a:off x="2703" y="262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0" i="0"/>
                <a:t>C</a:t>
              </a:r>
            </a:p>
          </p:txBody>
        </p:sp>
        <p:sp>
          <p:nvSpPr>
            <p:cNvPr id="59" name="矩形 149560"/>
            <p:cNvSpPr>
              <a:spLocks noChangeArrowheads="1"/>
            </p:cNvSpPr>
            <p:nvPr/>
          </p:nvSpPr>
          <p:spPr bwMode="auto">
            <a:xfrm>
              <a:off x="1241" y="3450"/>
              <a:ext cx="33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0" name="文本框 149561"/>
            <p:cNvSpPr txBox="1">
              <a:spLocks noChangeArrowheads="1"/>
            </p:cNvSpPr>
            <p:nvPr/>
          </p:nvSpPr>
          <p:spPr bwMode="auto">
            <a:xfrm>
              <a:off x="2090" y="3507"/>
              <a:ext cx="1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0" i="0"/>
                <a:t>+</a:t>
              </a:r>
            </a:p>
          </p:txBody>
        </p:sp>
        <p:sp>
          <p:nvSpPr>
            <p:cNvPr id="61" name="矩形 149562"/>
            <p:cNvSpPr>
              <a:spLocks noChangeArrowheads="1"/>
            </p:cNvSpPr>
            <p:nvPr/>
          </p:nvSpPr>
          <p:spPr bwMode="auto">
            <a:xfrm>
              <a:off x="2057" y="3471"/>
              <a:ext cx="33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2" name="文本框 149563"/>
            <p:cNvSpPr txBox="1">
              <a:spLocks noChangeArrowheads="1"/>
            </p:cNvSpPr>
            <p:nvPr/>
          </p:nvSpPr>
          <p:spPr bwMode="auto">
            <a:xfrm>
              <a:off x="1337" y="3498"/>
              <a:ext cx="1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800" b="0" i="0"/>
                <a:t>+</a:t>
              </a:r>
            </a:p>
          </p:txBody>
        </p:sp>
        <p:sp>
          <p:nvSpPr>
            <p:cNvPr id="63" name="矩形 149564"/>
            <p:cNvSpPr>
              <a:spLocks noChangeArrowheads="1"/>
            </p:cNvSpPr>
            <p:nvPr/>
          </p:nvSpPr>
          <p:spPr bwMode="auto">
            <a:xfrm>
              <a:off x="2873" y="3492"/>
              <a:ext cx="33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4" name="文本框 149565"/>
            <p:cNvSpPr txBox="1">
              <a:spLocks noChangeArrowheads="1"/>
            </p:cNvSpPr>
            <p:nvPr/>
          </p:nvSpPr>
          <p:spPr bwMode="auto">
            <a:xfrm>
              <a:off x="2922" y="3511"/>
              <a:ext cx="1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0" i="0"/>
                <a:t>+</a:t>
              </a:r>
            </a:p>
          </p:txBody>
        </p:sp>
        <p:sp>
          <p:nvSpPr>
            <p:cNvPr id="65" name="矩形 149566"/>
            <p:cNvSpPr>
              <a:spLocks noChangeArrowheads="1"/>
            </p:cNvSpPr>
            <p:nvPr/>
          </p:nvSpPr>
          <p:spPr bwMode="auto">
            <a:xfrm>
              <a:off x="3650" y="3471"/>
              <a:ext cx="33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6" name="文本框 149567"/>
            <p:cNvSpPr txBox="1">
              <a:spLocks noChangeArrowheads="1"/>
            </p:cNvSpPr>
            <p:nvPr/>
          </p:nvSpPr>
          <p:spPr bwMode="auto">
            <a:xfrm>
              <a:off x="3699" y="3490"/>
              <a:ext cx="1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0" i="0"/>
                <a:t>+</a:t>
              </a:r>
            </a:p>
          </p:txBody>
        </p:sp>
        <p:sp>
          <p:nvSpPr>
            <p:cNvPr id="67" name="直接连接符 149568"/>
            <p:cNvSpPr>
              <a:spLocks noChangeShapeType="1"/>
            </p:cNvSpPr>
            <p:nvPr/>
          </p:nvSpPr>
          <p:spPr bwMode="auto">
            <a:xfrm>
              <a:off x="1350" y="3126"/>
              <a:ext cx="0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直接连接符 149569"/>
            <p:cNvSpPr>
              <a:spLocks noChangeShapeType="1"/>
            </p:cNvSpPr>
            <p:nvPr/>
          </p:nvSpPr>
          <p:spPr bwMode="auto">
            <a:xfrm>
              <a:off x="2174" y="3126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直接连接符 149570"/>
            <p:cNvSpPr>
              <a:spLocks noChangeShapeType="1"/>
            </p:cNvSpPr>
            <p:nvPr/>
          </p:nvSpPr>
          <p:spPr bwMode="auto">
            <a:xfrm>
              <a:off x="2993" y="3135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直接连接符 149571"/>
            <p:cNvSpPr>
              <a:spLocks noChangeShapeType="1"/>
            </p:cNvSpPr>
            <p:nvPr/>
          </p:nvSpPr>
          <p:spPr bwMode="auto">
            <a:xfrm>
              <a:off x="3767" y="3126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直接连接符 149572"/>
            <p:cNvSpPr>
              <a:spLocks noChangeShapeType="1"/>
            </p:cNvSpPr>
            <p:nvPr/>
          </p:nvSpPr>
          <p:spPr bwMode="auto">
            <a:xfrm>
              <a:off x="1481" y="3168"/>
              <a:ext cx="0" cy="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直接连接符 149573"/>
            <p:cNvSpPr>
              <a:spLocks noChangeShapeType="1"/>
            </p:cNvSpPr>
            <p:nvPr/>
          </p:nvSpPr>
          <p:spPr bwMode="auto">
            <a:xfrm flipV="1">
              <a:off x="1481" y="3158"/>
              <a:ext cx="2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直接连接符 149574"/>
            <p:cNvSpPr>
              <a:spLocks noChangeShapeType="1"/>
            </p:cNvSpPr>
            <p:nvPr/>
          </p:nvSpPr>
          <p:spPr bwMode="auto">
            <a:xfrm>
              <a:off x="2297" y="3216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直接连接符 149575"/>
            <p:cNvSpPr>
              <a:spLocks noChangeShapeType="1"/>
            </p:cNvSpPr>
            <p:nvPr/>
          </p:nvSpPr>
          <p:spPr bwMode="auto">
            <a:xfrm flipV="1">
              <a:off x="2297" y="3204"/>
              <a:ext cx="1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直接连接符 149576"/>
            <p:cNvSpPr>
              <a:spLocks noChangeShapeType="1"/>
            </p:cNvSpPr>
            <p:nvPr/>
          </p:nvSpPr>
          <p:spPr bwMode="auto">
            <a:xfrm>
              <a:off x="3113" y="3303"/>
              <a:ext cx="0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直接连接符 149577"/>
            <p:cNvSpPr>
              <a:spLocks noChangeShapeType="1"/>
            </p:cNvSpPr>
            <p:nvPr/>
          </p:nvSpPr>
          <p:spPr bwMode="auto">
            <a:xfrm flipV="1">
              <a:off x="3113" y="3294"/>
              <a:ext cx="9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直接连接符 149578"/>
            <p:cNvSpPr>
              <a:spLocks noChangeShapeType="1"/>
            </p:cNvSpPr>
            <p:nvPr/>
          </p:nvSpPr>
          <p:spPr bwMode="auto">
            <a:xfrm>
              <a:off x="3902" y="3351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直接连接符 149579"/>
            <p:cNvSpPr>
              <a:spLocks noChangeShapeType="1"/>
            </p:cNvSpPr>
            <p:nvPr/>
          </p:nvSpPr>
          <p:spPr bwMode="auto">
            <a:xfrm>
              <a:off x="3905" y="3349"/>
              <a:ext cx="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直接连接符 149580"/>
            <p:cNvSpPr>
              <a:spLocks noChangeShapeType="1"/>
            </p:cNvSpPr>
            <p:nvPr/>
          </p:nvSpPr>
          <p:spPr bwMode="auto">
            <a:xfrm>
              <a:off x="4059" y="3158"/>
              <a:ext cx="0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直接连接符 149581"/>
            <p:cNvSpPr>
              <a:spLocks noChangeShapeType="1"/>
            </p:cNvSpPr>
            <p:nvPr/>
          </p:nvSpPr>
          <p:spPr bwMode="auto">
            <a:xfrm flipH="1">
              <a:off x="1412" y="3744"/>
              <a:ext cx="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直接连接符 149582"/>
            <p:cNvSpPr>
              <a:spLocks noChangeShapeType="1"/>
            </p:cNvSpPr>
            <p:nvPr/>
          </p:nvSpPr>
          <p:spPr bwMode="auto">
            <a:xfrm>
              <a:off x="3038" y="3786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直接连接符 149583"/>
            <p:cNvSpPr>
              <a:spLocks noChangeShapeType="1"/>
            </p:cNvSpPr>
            <p:nvPr/>
          </p:nvSpPr>
          <p:spPr bwMode="auto">
            <a:xfrm>
              <a:off x="3815" y="3759"/>
              <a:ext cx="0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直接连接符 149584"/>
            <p:cNvSpPr>
              <a:spLocks noChangeShapeType="1"/>
            </p:cNvSpPr>
            <p:nvPr/>
          </p:nvSpPr>
          <p:spPr bwMode="auto">
            <a:xfrm>
              <a:off x="2231" y="3759"/>
              <a:ext cx="0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直接连接符 149585"/>
            <p:cNvSpPr>
              <a:spLocks noChangeShapeType="1"/>
            </p:cNvSpPr>
            <p:nvPr/>
          </p:nvSpPr>
          <p:spPr bwMode="auto">
            <a:xfrm>
              <a:off x="1409" y="3950"/>
              <a:ext cx="24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直接连接符 149586"/>
            <p:cNvSpPr>
              <a:spLocks noChangeShapeType="1"/>
            </p:cNvSpPr>
            <p:nvPr/>
          </p:nvSpPr>
          <p:spPr bwMode="auto">
            <a:xfrm>
              <a:off x="2608" y="3951"/>
              <a:ext cx="0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直接连接符 149587"/>
            <p:cNvSpPr>
              <a:spLocks noChangeShapeType="1"/>
            </p:cNvSpPr>
            <p:nvPr/>
          </p:nvSpPr>
          <p:spPr bwMode="auto">
            <a:xfrm>
              <a:off x="4060" y="3267"/>
              <a:ext cx="9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直接连接符 149588"/>
            <p:cNvSpPr>
              <a:spLocks noChangeShapeType="1"/>
            </p:cNvSpPr>
            <p:nvPr/>
          </p:nvSpPr>
          <p:spPr bwMode="auto">
            <a:xfrm>
              <a:off x="2930" y="897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直接连接符 149589"/>
            <p:cNvSpPr>
              <a:spLocks noChangeShapeType="1"/>
            </p:cNvSpPr>
            <p:nvPr/>
          </p:nvSpPr>
          <p:spPr bwMode="auto">
            <a:xfrm>
              <a:off x="4994" y="897"/>
              <a:ext cx="0" cy="23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文本框 149590"/>
            <p:cNvSpPr txBox="1">
              <a:spLocks noChangeArrowheads="1"/>
            </p:cNvSpPr>
            <p:nvPr/>
          </p:nvSpPr>
          <p:spPr bwMode="auto">
            <a:xfrm>
              <a:off x="2789" y="4039"/>
              <a:ext cx="8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800" b="0"/>
                <a:t>CV</a:t>
              </a:r>
              <a:r>
                <a:rPr lang="en-US" altLang="zh-CN" sz="1800" b="0" baseline="-25000"/>
                <a:t>q</a:t>
              </a:r>
              <a:r>
                <a:rPr lang="en-US" altLang="zh-CN" sz="1800" b="0" i="0" baseline="-25000"/>
                <a:t>+1</a:t>
              </a:r>
              <a:r>
                <a:rPr lang="en-US" altLang="zh-CN" sz="1800" b="0" i="0"/>
                <a:t>128</a:t>
              </a:r>
              <a:r>
                <a:rPr lang="zh-CN" altLang="en-US" sz="1800" b="0" i="0"/>
                <a:t>位</a:t>
              </a:r>
            </a:p>
          </p:txBody>
        </p:sp>
        <p:sp>
          <p:nvSpPr>
            <p:cNvPr id="90" name="直接连接符 149591"/>
            <p:cNvSpPr>
              <a:spLocks noChangeShapeType="1"/>
            </p:cNvSpPr>
            <p:nvPr/>
          </p:nvSpPr>
          <p:spPr bwMode="auto">
            <a:xfrm>
              <a:off x="482" y="873"/>
              <a:ext cx="0" cy="2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直接连接符 149592"/>
            <p:cNvSpPr>
              <a:spLocks noChangeShapeType="1"/>
            </p:cNvSpPr>
            <p:nvPr/>
          </p:nvSpPr>
          <p:spPr bwMode="auto">
            <a:xfrm>
              <a:off x="482" y="299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直接连接符 149593"/>
            <p:cNvSpPr>
              <a:spLocks noChangeShapeType="1"/>
            </p:cNvSpPr>
            <p:nvPr/>
          </p:nvSpPr>
          <p:spPr bwMode="auto">
            <a:xfrm>
              <a:off x="482" y="193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直接连接符 149594"/>
            <p:cNvSpPr>
              <a:spLocks noChangeShapeType="1"/>
            </p:cNvSpPr>
            <p:nvPr/>
          </p:nvSpPr>
          <p:spPr bwMode="auto">
            <a:xfrm>
              <a:off x="476" y="2481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直接连接符 149595"/>
            <p:cNvSpPr>
              <a:spLocks noChangeShapeType="1"/>
            </p:cNvSpPr>
            <p:nvPr/>
          </p:nvSpPr>
          <p:spPr bwMode="auto">
            <a:xfrm>
              <a:off x="482" y="1425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文本框 149602"/>
            <p:cNvSpPr txBox="1">
              <a:spLocks noChangeArrowheads="1"/>
            </p:cNvSpPr>
            <p:nvPr/>
          </p:nvSpPr>
          <p:spPr bwMode="auto">
            <a:xfrm>
              <a:off x="1565" y="1839"/>
              <a:ext cx="226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800" b="0" dirty="0"/>
                <a:t>G</a:t>
              </a:r>
              <a:r>
                <a:rPr lang="en-US" altLang="zh-CN" sz="1800" b="0" i="0" dirty="0"/>
                <a:t>, </a:t>
              </a:r>
              <a:r>
                <a:rPr lang="en-US" altLang="zh-CN" sz="1800" b="0" dirty="0"/>
                <a:t>T</a:t>
              </a:r>
              <a:r>
                <a:rPr lang="en-US" altLang="zh-CN" sz="1800" b="0" i="0" dirty="0"/>
                <a:t>[17…32], </a:t>
              </a:r>
              <a:r>
                <a:rPr lang="en-US" altLang="zh-CN" sz="1800" b="0" dirty="0"/>
                <a:t>X</a:t>
              </a:r>
              <a:r>
                <a:rPr lang="en-US" altLang="zh-CN" sz="1800" b="0" i="0" dirty="0"/>
                <a:t>[</a:t>
              </a:r>
              <a:r>
                <a:rPr lang="en-US" altLang="zh-CN" sz="1800" b="0" dirty="0"/>
                <a:t>p</a:t>
              </a:r>
              <a:r>
                <a:rPr lang="en-US" altLang="zh-CN" sz="1800" b="0" i="0" baseline="-25000" dirty="0"/>
                <a:t>2</a:t>
              </a:r>
              <a:r>
                <a:rPr lang="en-US" altLang="zh-CN" sz="1800" b="0" i="0" dirty="0"/>
                <a:t>(</a:t>
              </a:r>
              <a:r>
                <a:rPr lang="en-US" altLang="zh-CN" sz="1800" b="0" dirty="0" err="1"/>
                <a:t>i</a:t>
              </a:r>
              <a:r>
                <a:rPr lang="en-US" altLang="zh-CN" sz="1800" b="0" i="0" dirty="0"/>
                <a:t>)],      16</a:t>
              </a:r>
              <a:r>
                <a:rPr lang="zh-CN" altLang="en-US" sz="1800" b="0" i="0" dirty="0"/>
                <a:t>步</a:t>
              </a:r>
            </a:p>
          </p:txBody>
        </p:sp>
        <p:sp>
          <p:nvSpPr>
            <p:cNvPr id="96" name="文本框 149603"/>
            <p:cNvSpPr txBox="1">
              <a:spLocks noChangeArrowheads="1"/>
            </p:cNvSpPr>
            <p:nvPr/>
          </p:nvSpPr>
          <p:spPr bwMode="auto">
            <a:xfrm>
              <a:off x="1566" y="2356"/>
              <a:ext cx="226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800" b="0"/>
                <a:t>H</a:t>
              </a:r>
              <a:r>
                <a:rPr lang="en-US" altLang="zh-CN" sz="1800" b="0" i="0"/>
                <a:t>, </a:t>
              </a:r>
              <a:r>
                <a:rPr lang="en-US" altLang="zh-CN" sz="1800" b="0"/>
                <a:t>T</a:t>
              </a:r>
              <a:r>
                <a:rPr lang="en-US" altLang="zh-CN" sz="1800" b="0" i="0"/>
                <a:t>[33…48], </a:t>
              </a:r>
              <a:r>
                <a:rPr lang="en-US" altLang="zh-CN" sz="1800" b="0"/>
                <a:t>X</a:t>
              </a:r>
              <a:r>
                <a:rPr lang="en-US" altLang="zh-CN" sz="1800" b="0" i="0"/>
                <a:t>[</a:t>
              </a:r>
              <a:r>
                <a:rPr lang="en-US" altLang="zh-CN" sz="1800" b="0"/>
                <a:t>p</a:t>
              </a:r>
              <a:r>
                <a:rPr lang="en-US" altLang="zh-CN" sz="1800" b="0" i="0" baseline="-25000"/>
                <a:t>3</a:t>
              </a:r>
              <a:r>
                <a:rPr lang="en-US" altLang="zh-CN" sz="1800" b="0" i="0"/>
                <a:t>(</a:t>
              </a:r>
              <a:r>
                <a:rPr lang="en-US" altLang="zh-CN" sz="1800" b="0"/>
                <a:t>i</a:t>
              </a:r>
              <a:r>
                <a:rPr lang="en-US" altLang="zh-CN" sz="1800" b="0" i="0"/>
                <a:t>)],      16</a:t>
              </a:r>
              <a:r>
                <a:rPr lang="zh-CN" altLang="en-US" sz="1800" b="0" i="0"/>
                <a:t>步</a:t>
              </a:r>
            </a:p>
          </p:txBody>
        </p:sp>
        <p:sp>
          <p:nvSpPr>
            <p:cNvPr id="97" name="文本框 149604"/>
            <p:cNvSpPr txBox="1">
              <a:spLocks noChangeArrowheads="1"/>
            </p:cNvSpPr>
            <p:nvPr/>
          </p:nvSpPr>
          <p:spPr bwMode="auto">
            <a:xfrm>
              <a:off x="1566" y="2886"/>
              <a:ext cx="226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800" b="0"/>
                <a:t>I</a:t>
              </a:r>
              <a:r>
                <a:rPr lang="en-US" altLang="zh-CN" sz="1800" b="0" i="0"/>
                <a:t>, </a:t>
              </a:r>
              <a:r>
                <a:rPr lang="en-US" altLang="zh-CN" sz="1800" b="0"/>
                <a:t>T</a:t>
              </a:r>
              <a:r>
                <a:rPr lang="en-US" altLang="zh-CN" sz="1800" b="0" i="0"/>
                <a:t>[49…64], </a:t>
              </a:r>
              <a:r>
                <a:rPr lang="en-US" altLang="zh-CN" sz="1800" b="0"/>
                <a:t>X</a:t>
              </a:r>
              <a:r>
                <a:rPr lang="en-US" altLang="zh-CN" sz="1800" b="0" i="0"/>
                <a:t>[</a:t>
              </a:r>
              <a:r>
                <a:rPr lang="en-US" altLang="zh-CN" sz="1800" b="0"/>
                <a:t>p</a:t>
              </a:r>
              <a:r>
                <a:rPr lang="en-US" altLang="zh-CN" sz="1800" b="0" i="0" baseline="-25000"/>
                <a:t>4</a:t>
              </a:r>
              <a:r>
                <a:rPr lang="en-US" altLang="zh-CN" sz="1800" b="0" i="0"/>
                <a:t>(</a:t>
              </a:r>
              <a:r>
                <a:rPr lang="en-US" altLang="zh-CN" sz="1800" b="0"/>
                <a:t>i</a:t>
              </a:r>
              <a:r>
                <a:rPr lang="en-US" altLang="zh-CN" sz="1800" b="0" i="0"/>
                <a:t>)],      16</a:t>
              </a:r>
              <a:r>
                <a:rPr lang="zh-CN" altLang="en-US" sz="1800" b="0" i="0"/>
                <a:t>步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114373" y="2528888"/>
            <a:ext cx="492443" cy="27003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MD5 </a:t>
            </a:r>
            <a:r>
              <a:rPr lang="zh-CN" altLang="en-US" sz="2000" b="1" dirty="0">
                <a:solidFill>
                  <a:srgbClr val="FF0000"/>
                </a:solidFill>
              </a:rPr>
              <a:t>分组处理过程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60500" y="1806135"/>
            <a:ext cx="8079106" cy="4001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pic>
        <p:nvPicPr>
          <p:cNvPr id="5" name="图片 4" descr="图片包含 游戏机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object 2"/>
          <p:cNvSpPr txBox="1"/>
          <p:nvPr/>
        </p:nvSpPr>
        <p:spPr>
          <a:xfrm>
            <a:off x="1282579" y="695198"/>
            <a:ext cx="53595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MD5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的每一步迭代过程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311" y="1698051"/>
            <a:ext cx="4239316" cy="4558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89142" y="4848225"/>
            <a:ext cx="504190" cy="76200"/>
          </a:xfrm>
          <a:custGeom>
            <a:avLst/>
            <a:gdLst/>
            <a:ahLst/>
            <a:cxnLst/>
            <a:rect l="l" t="t" r="r" b="b"/>
            <a:pathLst>
              <a:path w="504189" h="76200">
                <a:moveTo>
                  <a:pt x="76200" y="28955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3"/>
                </a:lnTo>
                <a:lnTo>
                  <a:pt x="64008" y="28955"/>
                </a:lnTo>
                <a:lnTo>
                  <a:pt x="76200" y="28955"/>
                </a:lnTo>
                <a:close/>
              </a:path>
              <a:path w="504189" h="76200">
                <a:moveTo>
                  <a:pt x="503681" y="48005"/>
                </a:moveTo>
                <a:lnTo>
                  <a:pt x="503681" y="28955"/>
                </a:lnTo>
                <a:lnTo>
                  <a:pt x="64008" y="28955"/>
                </a:lnTo>
                <a:lnTo>
                  <a:pt x="64008" y="48005"/>
                </a:lnTo>
                <a:lnTo>
                  <a:pt x="503681" y="48005"/>
                </a:lnTo>
                <a:close/>
              </a:path>
              <a:path w="504189" h="76200">
                <a:moveTo>
                  <a:pt x="76200" y="76200"/>
                </a:moveTo>
                <a:lnTo>
                  <a:pt x="76200" y="48005"/>
                </a:lnTo>
                <a:lnTo>
                  <a:pt x="64008" y="48005"/>
                </a:lnTo>
                <a:lnTo>
                  <a:pt x="64008" y="7010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333399"/>
          </a:solidFill>
          <a:ln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02214" y="1751377"/>
            <a:ext cx="2745484" cy="1554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pic>
        <p:nvPicPr>
          <p:cNvPr id="6" name="图片 5" descr="图片包含 游戏机&#10;&#10;描述已自动生成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object 2"/>
          <p:cNvSpPr txBox="1"/>
          <p:nvPr/>
        </p:nvSpPr>
        <p:spPr>
          <a:xfrm>
            <a:off x="1282579" y="695198"/>
            <a:ext cx="53595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MD5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的每一步迭代过程</a:t>
            </a:r>
          </a:p>
        </p:txBody>
      </p:sp>
      <p:sp>
        <p:nvSpPr>
          <p:cNvPr id="11" name="文本占位符 139266"/>
          <p:cNvSpPr txBox="1">
            <a:spLocks noChangeArrowheads="1"/>
          </p:cNvSpPr>
          <p:nvPr/>
        </p:nvSpPr>
        <p:spPr>
          <a:xfrm>
            <a:off x="4889500" y="3816457"/>
            <a:ext cx="7777163" cy="496887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kern="0" dirty="0">
                <a:solidFill>
                  <a:sysClr val="windowText" lastClr="000000"/>
                </a:solidFill>
              </a:rPr>
              <a:t>   </a:t>
            </a:r>
            <a:r>
              <a:rPr lang="en-US" altLang="zh-CN" sz="2800" kern="0" dirty="0">
                <a:solidFill>
                  <a:sysClr val="windowText" lastClr="000000"/>
                </a:solidFill>
              </a:rPr>
              <a:t>   </a:t>
            </a:r>
          </a:p>
          <a:p>
            <a:r>
              <a:rPr lang="zh-CN" altLang="en-US" sz="2800" kern="0" dirty="0">
                <a:solidFill>
                  <a:sysClr val="windowText" lastClr="000000"/>
                </a:solidFill>
              </a:rPr>
              <a:t>   </a:t>
            </a:r>
            <a:r>
              <a:rPr lang="en-US" altLang="zh-CN" sz="2800" i="1" kern="0" dirty="0">
                <a:solidFill>
                  <a:sysClr val="windowText" lastClr="000000"/>
                </a:solidFill>
              </a:rPr>
              <a:t>T</a:t>
            </a:r>
            <a:r>
              <a:rPr lang="en-US" altLang="zh-CN" sz="2800" kern="0" dirty="0">
                <a:solidFill>
                  <a:sysClr val="windowText" lastClr="000000"/>
                </a:solidFill>
              </a:rPr>
              <a:t>[</a:t>
            </a:r>
            <a:r>
              <a:rPr lang="en-US" altLang="zh-CN" sz="2800" i="1" kern="0" dirty="0" err="1">
                <a:solidFill>
                  <a:sysClr val="windowText" lastClr="000000"/>
                </a:solidFill>
              </a:rPr>
              <a:t>i</a:t>
            </a:r>
            <a:r>
              <a:rPr lang="en-US" altLang="zh-CN" sz="2800" kern="0" dirty="0">
                <a:solidFill>
                  <a:sysClr val="windowText" lastClr="000000"/>
                </a:solidFill>
              </a:rPr>
              <a:t>]</a:t>
            </a:r>
            <a:r>
              <a:rPr lang="zh-CN" altLang="en-US" sz="2800" kern="0" dirty="0">
                <a:solidFill>
                  <a:sysClr val="windowText" lastClr="000000"/>
                </a:solidFill>
              </a:rPr>
              <a:t>定义为：</a:t>
            </a:r>
          </a:p>
          <a:p>
            <a:r>
              <a:rPr lang="en-US" altLang="zh-CN" sz="2800" kern="0" dirty="0">
                <a:solidFill>
                  <a:sysClr val="windowText" lastClr="000000"/>
                </a:solidFill>
              </a:rPr>
              <a:t>   </a:t>
            </a:r>
            <a:r>
              <a:rPr lang="en-US" altLang="zh-CN" sz="2800" i="1" kern="0" dirty="0">
                <a:solidFill>
                  <a:sysClr val="windowText" lastClr="000000"/>
                </a:solidFill>
              </a:rPr>
              <a:t>T</a:t>
            </a:r>
            <a:r>
              <a:rPr lang="en-US" altLang="zh-CN" sz="2800" kern="0" dirty="0">
                <a:solidFill>
                  <a:sysClr val="windowText" lastClr="000000"/>
                </a:solidFill>
              </a:rPr>
              <a:t>[</a:t>
            </a:r>
            <a:r>
              <a:rPr lang="en-US" altLang="zh-CN" sz="2800" i="1" kern="0" dirty="0" err="1">
                <a:solidFill>
                  <a:sysClr val="windowText" lastClr="000000"/>
                </a:solidFill>
              </a:rPr>
              <a:t>i</a:t>
            </a:r>
            <a:r>
              <a:rPr lang="en-US" altLang="zh-CN" sz="2800" kern="0" dirty="0">
                <a:solidFill>
                  <a:sysClr val="windowText" lastClr="000000"/>
                </a:solidFill>
              </a:rPr>
              <a:t>]=</a:t>
            </a:r>
            <a:r>
              <a:rPr lang="en-US" altLang="zh-CN" sz="2800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</a:t>
            </a:r>
            <a:r>
              <a:rPr lang="en-US" altLang="zh-CN" sz="2800" kern="0" dirty="0">
                <a:solidFill>
                  <a:sysClr val="windowText" lastClr="000000"/>
                </a:solidFill>
              </a:rPr>
              <a:t>2</a:t>
            </a:r>
            <a:r>
              <a:rPr lang="en-US" altLang="zh-CN" sz="2800" kern="0" baseline="30000" dirty="0">
                <a:solidFill>
                  <a:sysClr val="windowText" lastClr="000000"/>
                </a:solidFill>
              </a:rPr>
              <a:t>32</a:t>
            </a:r>
            <a:r>
              <a:rPr lang="en-US" altLang="zh-CN" sz="2800" kern="0" dirty="0">
                <a:solidFill>
                  <a:sysClr val="windowText" lastClr="000000"/>
                </a:solidFill>
              </a:rPr>
              <a:t>|sin(</a:t>
            </a:r>
            <a:r>
              <a:rPr lang="en-US" altLang="zh-CN" sz="2800" i="1" kern="0" dirty="0" err="1">
                <a:solidFill>
                  <a:sysClr val="windowText" lastClr="000000"/>
                </a:solidFill>
              </a:rPr>
              <a:t>i</a:t>
            </a:r>
            <a:r>
              <a:rPr lang="en-US" altLang="zh-CN" sz="2800" kern="0" dirty="0">
                <a:solidFill>
                  <a:sysClr val="windowText" lastClr="000000"/>
                </a:solidFill>
              </a:rPr>
              <a:t>)|</a:t>
            </a:r>
            <a:r>
              <a:rPr lang="en-US" altLang="zh-CN" sz="2800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</a:t>
            </a:r>
            <a:r>
              <a:rPr lang="zh-CN" altLang="en-US" sz="2800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800" i="1" kern="0" dirty="0" err="1">
                <a:solidFill>
                  <a:sysClr val="windowText" lastClr="00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=1, 2,</a:t>
            </a:r>
            <a:r>
              <a:rPr lang="en-US" altLang="zh-CN" sz="2800" kern="0" dirty="0">
                <a:solidFill>
                  <a:sysClr val="windowText" lastClr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800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,64</a:t>
            </a:r>
            <a:r>
              <a:rPr lang="zh-CN" altLang="en-US" sz="2800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，</a:t>
            </a:r>
            <a:endParaRPr lang="en-US" altLang="zh-CN" sz="2800" kern="0" dirty="0">
              <a:solidFill>
                <a:sysClr val="windowText" lastClr="000000"/>
              </a:solidFill>
              <a:sym typeface="Symbol" panose="05050102010706020507" pitchFamily="18" charset="2"/>
            </a:endParaRPr>
          </a:p>
          <a:p>
            <a:r>
              <a:rPr lang="en-US" altLang="zh-CN" sz="2800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800" kern="0" dirty="0">
                <a:solidFill>
                  <a:sysClr val="windowText" lastClr="000000"/>
                </a:solidFill>
              </a:rPr>
              <a:t>  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27" y="6183299"/>
            <a:ext cx="4963547" cy="13182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4800" y="0"/>
            <a:ext cx="10083800" cy="608471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4190"/>
            <a:endParaRPr lang="zh-CN" altLang="en-US" sz="1985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93800" y="1478136"/>
            <a:ext cx="8305800" cy="2645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4190">
              <a:lnSpc>
                <a:spcPct val="150000"/>
              </a:lnSpc>
            </a:pPr>
            <a:r>
              <a:rPr lang="zh-CN" altLang="en-US" sz="6000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第六讲</a:t>
            </a:r>
            <a:endParaRPr lang="en-US" altLang="zh-CN" sz="6000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defTabSz="504190">
              <a:lnSpc>
                <a:spcPct val="150000"/>
              </a:lnSpc>
            </a:pPr>
            <a:r>
              <a:rPr lang="zh-CN" altLang="en-US" sz="6000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散列函数和消息认证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pic>
        <p:nvPicPr>
          <p:cNvPr id="6" name="图片 5" descr="图片包含 游戏机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object 2"/>
          <p:cNvSpPr txBox="1"/>
          <p:nvPr/>
        </p:nvSpPr>
        <p:spPr>
          <a:xfrm>
            <a:off x="1282579" y="695198"/>
            <a:ext cx="53595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MD5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的每一步迭代过程</a:t>
            </a:r>
          </a:p>
        </p:txBody>
      </p:sp>
      <p:sp>
        <p:nvSpPr>
          <p:cNvPr id="13" name="文本占位符 150530"/>
          <p:cNvSpPr txBox="1">
            <a:spLocks noChangeArrowheads="1"/>
          </p:cNvSpPr>
          <p:nvPr/>
        </p:nvSpPr>
        <p:spPr>
          <a:xfrm>
            <a:off x="971746" y="1509001"/>
            <a:ext cx="8208963" cy="4392613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MD5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压缩的每个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512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比特消息分组要经过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4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轮处理，第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1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轮以其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32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比特连续分组的初始顺序使用，而第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2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至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4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轮处理按如下三个置换计算出的顺序使用</a:t>
            </a:r>
            <a:r>
              <a:rPr lang="zh-CN" altLang="en-US" sz="2800" kern="0" dirty="0">
                <a:solidFill>
                  <a:sysClr val="windowText" lastClr="000000"/>
                </a:solidFill>
              </a:rPr>
              <a:t>：</a:t>
            </a:r>
          </a:p>
          <a:p>
            <a:pPr algn="ctr"/>
            <a:r>
              <a:rPr lang="zh-CN" altLang="en-US" sz="2400" kern="0" dirty="0">
                <a:solidFill>
                  <a:sysClr val="windowText" lastClr="000000"/>
                </a:solidFill>
              </a:rPr>
              <a:t>    </a:t>
            </a:r>
            <a:r>
              <a:rPr lang="en-US" altLang="zh-CN" sz="2400" i="1" kern="0" dirty="0">
                <a:solidFill>
                  <a:sysClr val="windowText" lastClr="000000"/>
                </a:solidFill>
              </a:rPr>
              <a:t>p</a:t>
            </a:r>
            <a:r>
              <a:rPr lang="en-US" altLang="zh-CN" sz="2400" kern="0" baseline="-25000" dirty="0">
                <a:solidFill>
                  <a:sysClr val="windowText" lastClr="000000"/>
                </a:solidFill>
              </a:rPr>
              <a:t>2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(</a:t>
            </a:r>
            <a:r>
              <a:rPr lang="en-US" altLang="zh-CN" sz="2400" i="1" kern="0" dirty="0" err="1">
                <a:solidFill>
                  <a:sysClr val="windowText" lastClr="000000"/>
                </a:solidFill>
              </a:rPr>
              <a:t>i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)=(1+5</a:t>
            </a:r>
            <a:r>
              <a:rPr lang="en-US" altLang="zh-CN" sz="2400" i="1" kern="0" dirty="0">
                <a:solidFill>
                  <a:sysClr val="windowText" lastClr="000000"/>
                </a:solidFill>
              </a:rPr>
              <a:t>i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)mod 16</a:t>
            </a:r>
          </a:p>
          <a:p>
            <a:pPr algn="ctr"/>
            <a:r>
              <a:rPr lang="en-US" altLang="zh-CN" sz="2400" i="1" kern="0" dirty="0">
                <a:solidFill>
                  <a:sysClr val="windowText" lastClr="000000"/>
                </a:solidFill>
              </a:rPr>
              <a:t>    p</a:t>
            </a:r>
            <a:r>
              <a:rPr lang="en-US" altLang="zh-CN" sz="2400" kern="0" baseline="-25000" dirty="0">
                <a:solidFill>
                  <a:sysClr val="windowText" lastClr="000000"/>
                </a:solidFill>
              </a:rPr>
              <a:t>3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(</a:t>
            </a:r>
            <a:r>
              <a:rPr lang="en-US" altLang="zh-CN" sz="2400" i="1" kern="0" dirty="0" err="1">
                <a:solidFill>
                  <a:sysClr val="windowText" lastClr="000000"/>
                </a:solidFill>
              </a:rPr>
              <a:t>i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)=(5+3</a:t>
            </a:r>
            <a:r>
              <a:rPr lang="en-US" altLang="zh-CN" sz="2400" i="1" kern="0" dirty="0">
                <a:solidFill>
                  <a:sysClr val="windowText" lastClr="000000"/>
                </a:solidFill>
              </a:rPr>
              <a:t>i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)mod 16</a:t>
            </a:r>
          </a:p>
          <a:p>
            <a:pPr algn="ctr"/>
            <a:r>
              <a:rPr lang="en-US" altLang="zh-CN" sz="2400" kern="0" dirty="0">
                <a:solidFill>
                  <a:sysClr val="windowText" lastClr="000000"/>
                </a:solidFill>
              </a:rPr>
              <a:t>    </a:t>
            </a:r>
            <a:r>
              <a:rPr lang="en-US" altLang="zh-CN" sz="2400" i="1" kern="0" dirty="0">
                <a:solidFill>
                  <a:sysClr val="windowText" lastClr="000000"/>
                </a:solidFill>
              </a:rPr>
              <a:t>p</a:t>
            </a:r>
            <a:r>
              <a:rPr lang="en-US" altLang="zh-CN" sz="2400" kern="0" baseline="-25000" dirty="0">
                <a:solidFill>
                  <a:sysClr val="windowText" lastClr="000000"/>
                </a:solidFill>
              </a:rPr>
              <a:t>4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(</a:t>
            </a:r>
            <a:r>
              <a:rPr lang="en-US" altLang="zh-CN" sz="2400" i="1" kern="0" dirty="0" err="1">
                <a:solidFill>
                  <a:sysClr val="windowText" lastClr="000000"/>
                </a:solidFill>
              </a:rPr>
              <a:t>i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)=7</a:t>
            </a:r>
            <a:r>
              <a:rPr lang="en-US" altLang="zh-CN" sz="2400" i="1" kern="0" dirty="0">
                <a:solidFill>
                  <a:sysClr val="windowText" lastClr="000000"/>
                </a:solidFill>
              </a:rPr>
              <a:t>i </a:t>
            </a:r>
            <a:r>
              <a:rPr lang="en-US" altLang="zh-CN" sz="2400" kern="0" dirty="0">
                <a:solidFill>
                  <a:sysClr val="windowText" lastClr="000000"/>
                </a:solidFill>
              </a:rPr>
              <a:t>mod 16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，</a:t>
            </a:r>
          </a:p>
          <a:p>
            <a:pPr algn="ctr"/>
            <a:r>
              <a:rPr lang="zh-CN" altLang="en-US" sz="2400" kern="0" dirty="0">
                <a:solidFill>
                  <a:sysClr val="windowText" lastClr="000000"/>
                </a:solidFill>
              </a:rPr>
              <a:t>   这里 </a:t>
            </a:r>
            <a:r>
              <a:rPr lang="en-US" altLang="zh-CN" sz="2400" i="1" kern="0" dirty="0" err="1">
                <a:solidFill>
                  <a:sysClr val="windowText" lastClr="00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=0, 1,</a:t>
            </a:r>
            <a:r>
              <a:rPr lang="en-US" altLang="zh-CN" sz="2400" kern="0" dirty="0">
                <a:solidFill>
                  <a:sysClr val="windowText" lastClr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,15</a:t>
            </a:r>
            <a:r>
              <a:rPr lang="zh-CN" altLang="en-US" sz="2400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。</a:t>
            </a:r>
            <a:endParaRPr lang="en-US" altLang="zh-CN" sz="2400" kern="0" dirty="0">
              <a:solidFill>
                <a:sysClr val="windowText" lastClr="000000"/>
              </a:solidFill>
            </a:endParaRPr>
          </a:p>
        </p:txBody>
      </p:sp>
      <p:sp>
        <p:nvSpPr>
          <p:cNvPr id="15" name="文本占位符 151554"/>
          <p:cNvSpPr txBox="1">
            <a:spLocks noChangeArrowheads="1"/>
          </p:cNvSpPr>
          <p:nvPr/>
        </p:nvSpPr>
        <p:spPr>
          <a:xfrm>
            <a:off x="1001712" y="4238625"/>
            <a:ext cx="6478588" cy="116046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kern="0" dirty="0">
                <a:solidFill>
                  <a:sysClr val="windowText" lastClr="000000"/>
                </a:solidFill>
              </a:rPr>
              <a:t>4</a:t>
            </a:r>
            <a:r>
              <a:rPr lang="zh-CN" altLang="en-US" sz="2400" kern="0" dirty="0">
                <a:solidFill>
                  <a:sysClr val="windowText" lastClr="000000"/>
                </a:solidFill>
              </a:rPr>
              <a:t>轮中每一步的循环左移位数见下表。</a:t>
            </a:r>
          </a:p>
        </p:txBody>
      </p:sp>
      <p:graphicFrame>
        <p:nvGraphicFramePr>
          <p:cNvPr id="18" name="内容占位符 151786"/>
          <p:cNvGraphicFramePr/>
          <p:nvPr/>
        </p:nvGraphicFramePr>
        <p:xfrm>
          <a:off x="1319651" y="4727394"/>
          <a:ext cx="8137525" cy="2306752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79205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      </a:t>
                      </a:r>
                      <a:r>
                        <a:rPr lang="zh-CN" altLang="en-US" sz="1600" dirty="0"/>
                        <a:t>步数</a:t>
                      </a:r>
                    </a:p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轮数</a:t>
                      </a:r>
                    </a:p>
                  </a:txBody>
                  <a:tcPr marT="45714" marB="4571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2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3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4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5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6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7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8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dirty="0"/>
                        <a:t>9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10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11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12</a:t>
                      </a:r>
                      <a:endParaRPr lang="zh-CN" altLang="en-US" sz="1800" dirty="0"/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13</a:t>
                      </a:r>
                      <a:endParaRPr lang="zh-CN" altLang="en-US" sz="1800" dirty="0"/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14</a:t>
                      </a:r>
                      <a:endParaRPr lang="zh-CN" altLang="en-US" sz="1800" dirty="0"/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15</a:t>
                      </a:r>
                      <a:endParaRPr lang="zh-CN" altLang="en-US" sz="1800" dirty="0"/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16</a:t>
                      </a:r>
                      <a:endParaRPr lang="zh-CN" altLang="en-US" sz="1800" dirty="0"/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1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/>
                        <a:t>   </a:t>
                      </a:r>
                      <a:r>
                        <a:rPr lang="en-US" altLang="zh-CN" sz="1800"/>
                        <a:t>1</a:t>
                      </a:r>
                    </a:p>
                  </a:txBody>
                  <a:tcPr marT="45714" marB="4571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7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12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17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22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7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12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17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22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7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12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17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22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7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12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17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22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1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/>
                        <a:t>   </a:t>
                      </a:r>
                      <a:r>
                        <a:rPr lang="en-US" altLang="zh-CN" sz="1800"/>
                        <a:t>2</a:t>
                      </a:r>
                    </a:p>
                  </a:txBody>
                  <a:tcPr marT="45714" marB="4571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5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9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14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20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5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9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14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20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5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dirty="0"/>
                        <a:t>9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14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20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5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9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14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20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1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/>
                        <a:t>   </a:t>
                      </a:r>
                      <a:r>
                        <a:rPr lang="en-US" altLang="zh-CN" sz="1800"/>
                        <a:t>3</a:t>
                      </a:r>
                    </a:p>
                  </a:txBody>
                  <a:tcPr marT="45714" marB="4571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4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11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16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23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4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11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16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23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4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11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16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23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4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11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16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23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45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/>
                        <a:t>   </a:t>
                      </a:r>
                      <a:r>
                        <a:rPr lang="en-US" altLang="zh-CN" sz="1800"/>
                        <a:t>4</a:t>
                      </a:r>
                    </a:p>
                  </a:txBody>
                  <a:tcPr marT="45714" marB="4571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6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10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15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21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6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10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15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dirty="0"/>
                        <a:t>21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dirty="0"/>
                        <a:t>6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10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15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21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6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10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15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dirty="0"/>
                        <a:t>21</a:t>
                      </a: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直接连接符 151678"/>
          <p:cNvSpPr>
            <a:spLocks noChangeShapeType="1"/>
          </p:cNvSpPr>
          <p:nvPr/>
        </p:nvSpPr>
        <p:spPr bwMode="auto">
          <a:xfrm>
            <a:off x="1319651" y="4728591"/>
            <a:ext cx="1008062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55700" y="2105025"/>
            <a:ext cx="8121015" cy="281495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57200" indent="-457200" algn="just">
              <a:spcBef>
                <a:spcPts val="60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SHA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是美国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NIST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NSA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设计的一种标准算法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SHA (Secure Hash Algorithm)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，用于数字签字标准算法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DSS (Digital Signature Standard)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，亦可用于其它需要用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Hash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算法的情况。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SHA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具有较高的安全性。</a:t>
            </a:r>
          </a:p>
          <a:p>
            <a:pPr marL="914400" lvl="1" indent="-457200" algn="just"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输入消息长度小于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800" baseline="30000">
                <a:latin typeface="Times New Roman" panose="02020603050405020304" pitchFamily="18" charset="0"/>
                <a:sym typeface="+mn-ea"/>
              </a:rPr>
              <a:t>64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 bit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marL="914400" lvl="1" indent="-457200" algn="just"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输出压缩值为</a:t>
            </a:r>
            <a:r>
              <a:rPr lang="en-US" altLang="zh-CN" sz="2800">
                <a:latin typeface="Times New Roman" panose="02020603050405020304" pitchFamily="18" charset="0"/>
                <a:sym typeface="+mn-ea"/>
              </a:rPr>
              <a:t>160 bit</a:t>
            </a:r>
            <a:endParaRPr sz="2800">
              <a:latin typeface="新宋体" panose="02010609030101010101" charset="-122"/>
              <a:cs typeface="新宋体" panose="02010609030101010101" charset="-122"/>
            </a:endParaRPr>
          </a:p>
        </p:txBody>
      </p:sp>
      <p:pic>
        <p:nvPicPr>
          <p:cNvPr id="5" name="图片 4" descr="图片包含 游戏机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A2FAD1D-40F7-491C-9615-92CF2589455E}"/>
              </a:ext>
            </a:extLst>
          </p:cNvPr>
          <p:cNvSpPr txBox="1"/>
          <p:nvPr/>
        </p:nvSpPr>
        <p:spPr>
          <a:xfrm>
            <a:off x="1282579" y="695198"/>
            <a:ext cx="34545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Hash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算法</a:t>
            </a:r>
            <a:r>
              <a:rPr lang="en-US" altLang="zh-CN" sz="3200" b="1" kern="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SHA</a:t>
            </a:r>
            <a:endParaRPr lang="zh-CN" altLang="en-US" sz="3200" b="1" kern="0" spc="-5" dirty="0">
              <a:solidFill>
                <a:sysClr val="windowText" lastClr="00000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pic>
        <p:nvPicPr>
          <p:cNvPr id="5" name="图片 4" descr="图片包含 游戏机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  <p:sp>
        <p:nvSpPr>
          <p:cNvPr id="222211" name="文本占位符 222210"/>
          <p:cNvSpPr>
            <a:spLocks noGrp="1"/>
          </p:cNvSpPr>
          <p:nvPr>
            <p:ph type="body" sz="half" idx="1"/>
          </p:nvPr>
        </p:nvSpPr>
        <p:spPr>
          <a:xfrm>
            <a:off x="1155700" y="1343025"/>
            <a:ext cx="8172450" cy="4573270"/>
          </a:xfrm>
        </p:spPr>
        <p:txBody>
          <a:bodyPr lIns="90000" tIns="46800" rIns="90000" bIns="46800"/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Tx/>
              <a:buFontTx/>
              <a:buNone/>
            </a:pPr>
            <a:r>
              <a:rPr lang="zh-CN" altLang="en-US" sz="2800" b="0" dirty="0">
                <a:latin typeface="Times New Roman" panose="02020603050405020304" pitchFamily="18" charset="0"/>
              </a:rPr>
              <a:t>   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</a:rPr>
              <a:t>输入长度少于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64</a:t>
            </a:r>
            <a:r>
              <a:rPr lang="zh-CN" altLang="en-US" dirty="0">
                <a:latin typeface="Times New Roman" panose="02020603050405020304" pitchFamily="18" charset="0"/>
              </a:rPr>
              <a:t>比特，输出</a:t>
            </a:r>
            <a:r>
              <a:rPr lang="en-US" altLang="zh-CN" dirty="0">
                <a:latin typeface="Times New Roman" panose="02020603050405020304" pitchFamily="18" charset="0"/>
              </a:rPr>
              <a:t>160</a:t>
            </a:r>
            <a:r>
              <a:rPr lang="zh-CN" altLang="en-US" dirty="0">
                <a:latin typeface="Times New Roman" panose="02020603050405020304" pitchFamily="18" charset="0"/>
              </a:rPr>
              <a:t>比特。输入分成</a:t>
            </a:r>
            <a:r>
              <a:rPr lang="en-US" altLang="zh-CN" dirty="0">
                <a:latin typeface="Times New Roman" panose="02020603050405020304" pitchFamily="18" charset="0"/>
              </a:rPr>
              <a:t>512</a:t>
            </a:r>
            <a:r>
              <a:rPr lang="zh-CN" altLang="en-US" dirty="0">
                <a:latin typeface="Times New Roman" panose="02020603050405020304" pitchFamily="18" charset="0"/>
              </a:rPr>
              <a:t>比特块。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</a:rPr>
              <a:t>附加信息位使长度</a:t>
            </a:r>
            <a:r>
              <a:rPr lang="en-US" altLang="zh-CN" dirty="0">
                <a:latin typeface="Times New Roman" panose="02020603050405020304" pitchFamily="18" charset="0"/>
              </a:rPr>
              <a:t>mod512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</a:rPr>
              <a:t>448</a:t>
            </a:r>
            <a:r>
              <a:rPr lang="zh-CN" altLang="en-US" dirty="0">
                <a:latin typeface="Times New Roman" panose="02020603050405020304" pitchFamily="18" charset="0"/>
              </a:rPr>
              <a:t>同余。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</a:rPr>
              <a:t>一组</a:t>
            </a:r>
            <a:r>
              <a:rPr lang="en-US" altLang="zh-CN" dirty="0">
                <a:latin typeface="Times New Roman" panose="02020603050405020304" pitchFamily="18" charset="0"/>
              </a:rPr>
              <a:t>64</a:t>
            </a:r>
            <a:r>
              <a:rPr lang="zh-CN" altLang="en-US" dirty="0">
                <a:latin typeface="Times New Roman" panose="02020603050405020304" pitchFamily="18" charset="0"/>
              </a:rPr>
              <a:t>比特附在后面，看作是</a:t>
            </a:r>
            <a:r>
              <a:rPr lang="en-US" altLang="zh-CN" dirty="0">
                <a:latin typeface="Times New Roman" panose="02020603050405020304" pitchFamily="18" charset="0"/>
              </a:rPr>
              <a:t>64</a:t>
            </a:r>
            <a:r>
              <a:rPr lang="zh-CN" altLang="en-US" dirty="0">
                <a:latin typeface="Times New Roman" panose="02020603050405020304" pitchFamily="18" charset="0"/>
              </a:rPr>
              <a:t>比特的整数，包含原来未加附加位的信息长度。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MD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缓冲器初始化。缓冲区分为５个寄存器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(A,B,C,D,E)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，每个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32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比特，初始值分别为：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A=67  45  32  10          B=EF CD AB 89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        C=98  BA DC FE        D=10  32  54  76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        E=C3  D2  E1 F0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A859F6B8-7014-4093-9117-B43CFC93A674}"/>
              </a:ext>
            </a:extLst>
          </p:cNvPr>
          <p:cNvSpPr txBox="1"/>
          <p:nvPr/>
        </p:nvSpPr>
        <p:spPr>
          <a:xfrm>
            <a:off x="1282579" y="695198"/>
            <a:ext cx="34545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SHA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的描述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pic>
        <p:nvPicPr>
          <p:cNvPr id="5" name="图片 4" descr="图片包含 游戏机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  <p:sp>
        <p:nvSpPr>
          <p:cNvPr id="223235" name="文本占位符 223234"/>
          <p:cNvSpPr>
            <a:spLocks noGrp="1"/>
          </p:cNvSpPr>
          <p:nvPr>
            <p:ph type="body" sz="half" idx="1"/>
          </p:nvPr>
        </p:nvSpPr>
        <p:spPr>
          <a:xfrm>
            <a:off x="1079500" y="1724025"/>
            <a:ext cx="8172450" cy="4869815"/>
          </a:xfrm>
        </p:spPr>
        <p:txBody>
          <a:bodyPr lIns="90000" tIns="46800" rIns="90000" bIns="46800"/>
          <a:lstStyle/>
          <a:p>
            <a:pPr marL="342900" indent="-342900">
              <a:spcBef>
                <a:spcPct val="3000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算法的核心是４轮操作，每轮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20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步，每轮的结构类似但是逻辑函数不同，分别为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 ,f</a:t>
            </a:r>
            <a:r>
              <a:rPr lang="en-US" altLang="zh-CN" baseline="-250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 ,f</a:t>
            </a:r>
            <a:r>
              <a:rPr lang="en-US" altLang="zh-CN" baseline="-25000" dirty="0">
                <a:latin typeface="Times New Roman" panose="02020603050405020304" pitchFamily="18" charset="0"/>
                <a:sym typeface="+mn-ea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 ,f</a:t>
            </a:r>
            <a:r>
              <a:rPr lang="en-US" altLang="zh-CN" baseline="-25000" dirty="0">
                <a:latin typeface="Times New Roman" panose="02020603050405020304" pitchFamily="18" charset="0"/>
                <a:sym typeface="+mn-ea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每轮输入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512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比特，输出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160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比特。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3000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ABCDE,</a:t>
            </a:r>
            <a:r>
              <a:rPr lang="zh-CN" altLang="en-US" dirty="0">
                <a:latin typeface="Times New Roman" panose="02020603050405020304" pitchFamily="18" charset="0"/>
              </a:rPr>
              <a:t>每轮用的常数</a:t>
            </a:r>
            <a:r>
              <a:rPr lang="en-US" altLang="zh-CN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t,</a:t>
            </a:r>
            <a:r>
              <a:rPr lang="en-US" altLang="zh-CN" dirty="0">
                <a:latin typeface="Times New Roman" panose="02020603050405020304" pitchFamily="18" charset="0"/>
              </a:rPr>
              <a:t>,0≤t≤79,</a:t>
            </a:r>
            <a:r>
              <a:rPr lang="zh-CN" altLang="en-US" dirty="0">
                <a:latin typeface="Times New Roman" panose="02020603050405020304" pitchFamily="18" charset="0"/>
              </a:rPr>
              <a:t>其实只有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个不同的常数</a:t>
            </a:r>
          </a:p>
          <a:p>
            <a:pPr>
              <a:spcBef>
                <a:spcPct val="30000"/>
              </a:spcBef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            </a:t>
            </a:r>
            <a:r>
              <a:rPr lang="en-US" altLang="zh-CN" dirty="0">
                <a:latin typeface="Times New Roman" panose="02020603050405020304" pitchFamily="18" charset="0"/>
              </a:rPr>
              <a:t>5A827999       0 ≤t≤19</a:t>
            </a:r>
          </a:p>
          <a:p>
            <a:pPr>
              <a:spcBef>
                <a:spcPct val="30000"/>
              </a:spcBef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   6ED9EBA1   20≤t≤39</a:t>
            </a:r>
          </a:p>
          <a:p>
            <a:pPr>
              <a:spcBef>
                <a:spcPct val="30000"/>
              </a:spcBef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</a:t>
            </a:r>
            <a:r>
              <a:rPr lang="en-US" altLang="zh-CN" dirty="0" err="1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＝   </a:t>
            </a:r>
            <a:r>
              <a:rPr lang="en-US" altLang="zh-CN" dirty="0">
                <a:latin typeface="Times New Roman" panose="02020603050405020304" pitchFamily="18" charset="0"/>
              </a:rPr>
              <a:t>8F1BDBDC  40≤t≤59</a:t>
            </a:r>
          </a:p>
          <a:p>
            <a:pPr>
              <a:spcBef>
                <a:spcPct val="30000"/>
              </a:spcBef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   CA62C1D6   60≤t≤79</a:t>
            </a:r>
          </a:p>
          <a:p>
            <a:pPr marL="342900" indent="-342900">
              <a:spcBef>
                <a:spcPct val="3000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</a:rPr>
              <a:t>当</a:t>
            </a:r>
            <a:r>
              <a:rPr lang="en-US" altLang="zh-CN" dirty="0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组运算结束后，由第</a:t>
            </a:r>
            <a:r>
              <a:rPr lang="en-US" altLang="zh-CN" dirty="0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步的输出</a:t>
            </a:r>
            <a:r>
              <a:rPr lang="en-US" altLang="zh-CN" dirty="0">
                <a:latin typeface="Times New Roman" panose="02020603050405020304" pitchFamily="18" charset="0"/>
              </a:rPr>
              <a:t>160</a:t>
            </a:r>
            <a:r>
              <a:rPr lang="zh-CN" altLang="en-US" dirty="0">
                <a:latin typeface="Times New Roman" panose="02020603050405020304" pitchFamily="18" charset="0"/>
              </a:rPr>
              <a:t>比特作</a:t>
            </a:r>
            <a:r>
              <a:rPr lang="en-US" altLang="zh-CN" dirty="0">
                <a:latin typeface="Times New Roman" panose="02020603050405020304" pitchFamily="18" charset="0"/>
              </a:rPr>
              <a:t>H(m)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  <a:p>
            <a:pPr>
              <a:spcBef>
                <a:spcPct val="300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l"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spcBef>
                <a:spcPct val="30000"/>
              </a:spcBef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3AECB7C5-A443-4182-B21E-59444A48491F}"/>
              </a:ext>
            </a:extLst>
          </p:cNvPr>
          <p:cNvSpPr txBox="1"/>
          <p:nvPr/>
        </p:nvSpPr>
        <p:spPr>
          <a:xfrm>
            <a:off x="1282579" y="695198"/>
            <a:ext cx="577506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SHA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对</a:t>
            </a:r>
            <a:r>
              <a:rPr lang="en-US" altLang="zh-CN" sz="3200" b="1" kern="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512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比特组的信息的处理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pic>
        <p:nvPicPr>
          <p:cNvPr id="5" name="图片 4" descr="图片包含 游戏机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  <p:sp>
        <p:nvSpPr>
          <p:cNvPr id="3" name="灯片编号占位符 2"/>
          <p:cNvSpPr/>
          <p:nvPr/>
        </p:nvSpPr>
        <p:spPr>
          <a:xfrm>
            <a:off x="4800600" y="7008813"/>
            <a:ext cx="1903413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/>
          <a:lstStyle>
            <a:lvl1pPr marL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0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+mn-ea"/>
                <a:cs typeface="+mn-cs"/>
              </a:defRPr>
            </a:lvl1pPr>
            <a:lvl2pPr marL="457200" lvl="1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5pPr>
            <a:lvl6pPr marL="2286000" lvl="5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6pPr>
            <a:lvl7pPr marL="2743200" lvl="6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7pPr>
            <a:lvl8pPr marL="3200400" lvl="7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8pPr>
            <a:lvl9pPr marL="3657600" lvl="8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60C4675-D242-4B1C-9AED-B990808FEAF1}"/>
              </a:ext>
            </a:extLst>
          </p:cNvPr>
          <p:cNvGrpSpPr/>
          <p:nvPr/>
        </p:nvGrpSpPr>
        <p:grpSpPr>
          <a:xfrm>
            <a:off x="-63367" y="1153466"/>
            <a:ext cx="8224575" cy="5957888"/>
            <a:chOff x="-63367" y="1153466"/>
            <a:chExt cx="8224575" cy="5957888"/>
          </a:xfrm>
        </p:grpSpPr>
        <p:sp>
          <p:nvSpPr>
            <p:cNvPr id="8" name="矩形 7"/>
            <p:cNvSpPr/>
            <p:nvPr/>
          </p:nvSpPr>
          <p:spPr>
            <a:xfrm flipV="1">
              <a:off x="-63367" y="1166756"/>
              <a:ext cx="7151491" cy="72000"/>
            </a:xfrm>
            <a:prstGeom prst="rect">
              <a:avLst/>
            </a:prstGeom>
            <a:gradFill flip="none" rotWithShape="1">
              <a:gsLst>
                <a:gs pos="0">
                  <a:srgbClr val="004FA5">
                    <a:shade val="30000"/>
                    <a:satMod val="115000"/>
                  </a:srgbClr>
                </a:gs>
                <a:gs pos="50000">
                  <a:srgbClr val="004FA5">
                    <a:shade val="67500"/>
                    <a:satMod val="115000"/>
                  </a:srgbClr>
                </a:gs>
                <a:gs pos="100000">
                  <a:srgbClr val="004FA5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8484" name="直接连接符 188483"/>
            <p:cNvSpPr/>
            <p:nvPr/>
          </p:nvSpPr>
          <p:spPr>
            <a:xfrm>
              <a:off x="7828238" y="5143044"/>
              <a:ext cx="0" cy="576263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88503" name="组合 188502"/>
            <p:cNvGrpSpPr/>
            <p:nvPr/>
          </p:nvGrpSpPr>
          <p:grpSpPr>
            <a:xfrm>
              <a:off x="2386142" y="1153466"/>
              <a:ext cx="5775066" cy="5957888"/>
              <a:chOff x="884" y="174"/>
              <a:chExt cx="3810" cy="4050"/>
            </a:xfrm>
          </p:grpSpPr>
          <p:sp>
            <p:nvSpPr>
              <p:cNvPr id="188432" name="圆角矩形 188431"/>
              <p:cNvSpPr/>
              <p:nvPr/>
            </p:nvSpPr>
            <p:spPr>
              <a:xfrm>
                <a:off x="1882" y="3385"/>
                <a:ext cx="363" cy="272"/>
              </a:xfrm>
              <a:prstGeom prst="roundRect">
                <a:avLst>
                  <a:gd name="adj" fmla="val 16667"/>
                </a:avLst>
              </a:prstGeom>
              <a:solidFill>
                <a:srgbClr val="00FFFF"/>
              </a:solidFill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lstStyle/>
              <a:p>
                <a:r>
                  <a:rPr lang="zh-CN" altLang="en-US" dirty="0">
                    <a:effectLst>
                      <a:outerShdw blurRad="38100" dist="38100" dir="2700000">
                        <a:srgbClr val="FFFFFF"/>
                      </a:outerShdw>
                    </a:effectLst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＋</a:t>
                </a:r>
              </a:p>
            </p:txBody>
          </p:sp>
          <p:sp>
            <p:nvSpPr>
              <p:cNvPr id="188433" name="圆角矩形 188432"/>
              <p:cNvSpPr/>
              <p:nvPr/>
            </p:nvSpPr>
            <p:spPr>
              <a:xfrm>
                <a:off x="2608" y="3385"/>
                <a:ext cx="363" cy="272"/>
              </a:xfrm>
              <a:prstGeom prst="roundRect">
                <a:avLst>
                  <a:gd name="adj" fmla="val 16667"/>
                </a:avLst>
              </a:prstGeom>
              <a:solidFill>
                <a:srgbClr val="00FFFF"/>
              </a:solidFill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lstStyle/>
              <a:p>
                <a:r>
                  <a:rPr lang="zh-CN" altLang="en-US" dirty="0">
                    <a:effectLst>
                      <a:outerShdw blurRad="38100" dist="38100" dir="2700000">
                        <a:srgbClr val="FFFFFF"/>
                      </a:outerShdw>
                    </a:effectLst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＋</a:t>
                </a:r>
              </a:p>
            </p:txBody>
          </p:sp>
          <p:sp>
            <p:nvSpPr>
              <p:cNvPr id="188434" name="圆角矩形 188433"/>
              <p:cNvSpPr/>
              <p:nvPr/>
            </p:nvSpPr>
            <p:spPr>
              <a:xfrm>
                <a:off x="3333" y="3385"/>
                <a:ext cx="363" cy="272"/>
              </a:xfrm>
              <a:prstGeom prst="roundRect">
                <a:avLst>
                  <a:gd name="adj" fmla="val 16667"/>
                </a:avLst>
              </a:prstGeom>
              <a:solidFill>
                <a:srgbClr val="00FFFF"/>
              </a:solidFill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lstStyle/>
              <a:p>
                <a:r>
                  <a:rPr lang="zh-CN" altLang="en-US" dirty="0">
                    <a:effectLst>
                      <a:outerShdw blurRad="38100" dist="38100" dir="2700000">
                        <a:srgbClr val="FFFFFF"/>
                      </a:outerShdw>
                    </a:effectLst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＋</a:t>
                </a:r>
              </a:p>
            </p:txBody>
          </p:sp>
          <p:sp>
            <p:nvSpPr>
              <p:cNvPr id="188435" name="圆角矩形 188434"/>
              <p:cNvSpPr/>
              <p:nvPr/>
            </p:nvSpPr>
            <p:spPr>
              <a:xfrm>
                <a:off x="2971" y="3385"/>
                <a:ext cx="363" cy="272"/>
              </a:xfrm>
              <a:prstGeom prst="roundRect">
                <a:avLst>
                  <a:gd name="adj" fmla="val 16667"/>
                </a:avLst>
              </a:prstGeom>
              <a:solidFill>
                <a:srgbClr val="00FFFF"/>
              </a:solidFill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lstStyle/>
              <a:p>
                <a:r>
                  <a:rPr lang="zh-CN" altLang="en-US" dirty="0">
                    <a:effectLst>
                      <a:outerShdw blurRad="38100" dist="38100" dir="2700000">
                        <a:srgbClr val="FFFFFF"/>
                      </a:outerShdw>
                    </a:effectLst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＋</a:t>
                </a:r>
              </a:p>
            </p:txBody>
          </p:sp>
          <p:sp>
            <p:nvSpPr>
              <p:cNvPr id="188436" name="圆角矩形 188435"/>
              <p:cNvSpPr/>
              <p:nvPr/>
            </p:nvSpPr>
            <p:spPr>
              <a:xfrm>
                <a:off x="2245" y="3385"/>
                <a:ext cx="363" cy="272"/>
              </a:xfrm>
              <a:prstGeom prst="roundRect">
                <a:avLst>
                  <a:gd name="adj" fmla="val 16667"/>
                </a:avLst>
              </a:prstGeom>
              <a:solidFill>
                <a:srgbClr val="00FFFF"/>
              </a:solidFill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lstStyle/>
              <a:p>
                <a:r>
                  <a:rPr lang="zh-CN" altLang="en-US" dirty="0">
                    <a:effectLst>
                      <a:outerShdw blurRad="38100" dist="38100" dir="2700000">
                        <a:srgbClr val="FFFFFF"/>
                      </a:outerShdw>
                    </a:effectLst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＋</a:t>
                </a:r>
              </a:p>
            </p:txBody>
          </p:sp>
          <p:sp>
            <p:nvSpPr>
              <p:cNvPr id="188438" name="圆角矩形 188437"/>
              <p:cNvSpPr/>
              <p:nvPr/>
            </p:nvSpPr>
            <p:spPr>
              <a:xfrm>
                <a:off x="1882" y="866"/>
                <a:ext cx="1814" cy="272"/>
              </a:xfrm>
              <a:prstGeom prst="roundRect">
                <a:avLst>
                  <a:gd name="adj" fmla="val 16667"/>
                </a:avLst>
              </a:prstGeom>
              <a:solidFill>
                <a:srgbClr val="00FFFF"/>
              </a:solidFill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楷体_GB2312" pitchFamily="49" charset="-122"/>
                  </a:rPr>
                  <a:t>f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_GB2312" pitchFamily="49" charset="-122"/>
                  </a:rPr>
                  <a:t> ,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楷体_GB2312" pitchFamily="49" charset="-122"/>
                  </a:rPr>
                  <a:t>W, K[0…19]</a:t>
                </a:r>
              </a:p>
            </p:txBody>
          </p:sp>
          <p:sp>
            <p:nvSpPr>
              <p:cNvPr id="188440" name="圆角矩形 188439"/>
              <p:cNvSpPr/>
              <p:nvPr/>
            </p:nvSpPr>
            <p:spPr>
              <a:xfrm>
                <a:off x="1882" y="1410"/>
                <a:ext cx="1814" cy="272"/>
              </a:xfrm>
              <a:prstGeom prst="roundRect">
                <a:avLst>
                  <a:gd name="adj" fmla="val 16667"/>
                </a:avLst>
              </a:prstGeom>
              <a:solidFill>
                <a:srgbClr val="00FFFF"/>
              </a:solidFill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f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W, K[20…39]</a:t>
                </a:r>
              </a:p>
            </p:txBody>
          </p:sp>
          <p:sp>
            <p:nvSpPr>
              <p:cNvPr id="188441" name="圆角矩形 188440"/>
              <p:cNvSpPr/>
              <p:nvPr/>
            </p:nvSpPr>
            <p:spPr>
              <a:xfrm>
                <a:off x="1882" y="1955"/>
                <a:ext cx="1814" cy="272"/>
              </a:xfrm>
              <a:prstGeom prst="roundRect">
                <a:avLst>
                  <a:gd name="adj" fmla="val 16667"/>
                </a:avLst>
              </a:prstGeom>
              <a:solidFill>
                <a:srgbClr val="00FFFF"/>
              </a:solidFill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f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W, K[40…59]</a:t>
                </a:r>
              </a:p>
            </p:txBody>
          </p:sp>
          <p:sp>
            <p:nvSpPr>
              <p:cNvPr id="188442" name="圆角矩形 188441"/>
              <p:cNvSpPr/>
              <p:nvPr/>
            </p:nvSpPr>
            <p:spPr>
              <a:xfrm>
                <a:off x="1882" y="2499"/>
                <a:ext cx="1814" cy="272"/>
              </a:xfrm>
              <a:prstGeom prst="roundRect">
                <a:avLst>
                  <a:gd name="adj" fmla="val 16667"/>
                </a:avLst>
              </a:prstGeom>
              <a:solidFill>
                <a:srgbClr val="00FFFF"/>
              </a:solidFill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f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4</a:t>
                </a:r>
                <a:r>
                  <a:rPr lang="en-US" altLang="zh-CN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, W, K[60…79]</a:t>
                </a:r>
              </a:p>
            </p:txBody>
          </p:sp>
          <p:sp>
            <p:nvSpPr>
              <p:cNvPr id="188445" name="直接连接符 188444"/>
              <p:cNvSpPr/>
              <p:nvPr/>
            </p:nvSpPr>
            <p:spPr>
              <a:xfrm>
                <a:off x="884" y="210"/>
                <a:ext cx="0" cy="2404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8446" name="直接连接符 188445"/>
              <p:cNvSpPr/>
              <p:nvPr/>
            </p:nvSpPr>
            <p:spPr>
              <a:xfrm>
                <a:off x="884" y="2614"/>
                <a:ext cx="998" cy="0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47" name="直接连接符 188446"/>
              <p:cNvSpPr/>
              <p:nvPr/>
            </p:nvSpPr>
            <p:spPr>
              <a:xfrm>
                <a:off x="884" y="2070"/>
                <a:ext cx="998" cy="0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48" name="直接连接符 188447"/>
              <p:cNvSpPr/>
              <p:nvPr/>
            </p:nvSpPr>
            <p:spPr>
              <a:xfrm>
                <a:off x="884" y="1525"/>
                <a:ext cx="998" cy="0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49" name="直接连接符 188448"/>
              <p:cNvSpPr/>
              <p:nvPr/>
            </p:nvSpPr>
            <p:spPr>
              <a:xfrm>
                <a:off x="884" y="981"/>
                <a:ext cx="998" cy="0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51" name="直接连接符 188450"/>
              <p:cNvSpPr/>
              <p:nvPr/>
            </p:nvSpPr>
            <p:spPr>
              <a:xfrm>
                <a:off x="2136" y="583"/>
                <a:ext cx="0" cy="272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52" name="直接连接符 188451"/>
              <p:cNvSpPr/>
              <p:nvPr/>
            </p:nvSpPr>
            <p:spPr>
              <a:xfrm>
                <a:off x="2453" y="583"/>
                <a:ext cx="0" cy="272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53" name="直接连接符 188452"/>
              <p:cNvSpPr/>
              <p:nvPr/>
            </p:nvSpPr>
            <p:spPr>
              <a:xfrm>
                <a:off x="2771" y="583"/>
                <a:ext cx="0" cy="272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54" name="直接连接符 188453"/>
              <p:cNvSpPr/>
              <p:nvPr/>
            </p:nvSpPr>
            <p:spPr>
              <a:xfrm>
                <a:off x="3088" y="583"/>
                <a:ext cx="0" cy="272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55" name="直接连接符 188454"/>
              <p:cNvSpPr/>
              <p:nvPr/>
            </p:nvSpPr>
            <p:spPr>
              <a:xfrm>
                <a:off x="3406" y="583"/>
                <a:ext cx="0" cy="272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56" name="直接连接符 188455"/>
              <p:cNvSpPr/>
              <p:nvPr/>
            </p:nvSpPr>
            <p:spPr>
              <a:xfrm>
                <a:off x="2154" y="1127"/>
                <a:ext cx="0" cy="272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57" name="直接连接符 188456"/>
              <p:cNvSpPr/>
              <p:nvPr/>
            </p:nvSpPr>
            <p:spPr>
              <a:xfrm>
                <a:off x="2471" y="1127"/>
                <a:ext cx="0" cy="272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58" name="直接连接符 188457"/>
              <p:cNvSpPr/>
              <p:nvPr/>
            </p:nvSpPr>
            <p:spPr>
              <a:xfrm>
                <a:off x="2789" y="1127"/>
                <a:ext cx="0" cy="272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59" name="直接连接符 188458"/>
              <p:cNvSpPr/>
              <p:nvPr/>
            </p:nvSpPr>
            <p:spPr>
              <a:xfrm>
                <a:off x="3106" y="1127"/>
                <a:ext cx="0" cy="272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60" name="直接连接符 188459"/>
              <p:cNvSpPr/>
              <p:nvPr/>
            </p:nvSpPr>
            <p:spPr>
              <a:xfrm>
                <a:off x="3424" y="1127"/>
                <a:ext cx="0" cy="272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61" name="直接连接符 188460"/>
              <p:cNvSpPr/>
              <p:nvPr/>
            </p:nvSpPr>
            <p:spPr>
              <a:xfrm>
                <a:off x="2154" y="1671"/>
                <a:ext cx="0" cy="272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62" name="直接连接符 188461"/>
              <p:cNvSpPr/>
              <p:nvPr/>
            </p:nvSpPr>
            <p:spPr>
              <a:xfrm>
                <a:off x="2471" y="1671"/>
                <a:ext cx="0" cy="272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63" name="直接连接符 188462"/>
              <p:cNvSpPr/>
              <p:nvPr/>
            </p:nvSpPr>
            <p:spPr>
              <a:xfrm>
                <a:off x="2789" y="1671"/>
                <a:ext cx="0" cy="272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64" name="直接连接符 188463"/>
              <p:cNvSpPr/>
              <p:nvPr/>
            </p:nvSpPr>
            <p:spPr>
              <a:xfrm>
                <a:off x="3106" y="1671"/>
                <a:ext cx="0" cy="272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65" name="直接连接符 188464"/>
              <p:cNvSpPr/>
              <p:nvPr/>
            </p:nvSpPr>
            <p:spPr>
              <a:xfrm>
                <a:off x="3424" y="1671"/>
                <a:ext cx="0" cy="272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66" name="直接连接符 188465"/>
              <p:cNvSpPr/>
              <p:nvPr/>
            </p:nvSpPr>
            <p:spPr>
              <a:xfrm>
                <a:off x="2154" y="2216"/>
                <a:ext cx="0" cy="272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67" name="直接连接符 188466"/>
              <p:cNvSpPr/>
              <p:nvPr/>
            </p:nvSpPr>
            <p:spPr>
              <a:xfrm>
                <a:off x="2471" y="2216"/>
                <a:ext cx="0" cy="272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68" name="直接连接符 188467"/>
              <p:cNvSpPr/>
              <p:nvPr/>
            </p:nvSpPr>
            <p:spPr>
              <a:xfrm>
                <a:off x="2789" y="2216"/>
                <a:ext cx="0" cy="272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69" name="直接连接符 188468"/>
              <p:cNvSpPr/>
              <p:nvPr/>
            </p:nvSpPr>
            <p:spPr>
              <a:xfrm>
                <a:off x="3106" y="2216"/>
                <a:ext cx="0" cy="272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70" name="直接连接符 188469"/>
              <p:cNvSpPr/>
              <p:nvPr/>
            </p:nvSpPr>
            <p:spPr>
              <a:xfrm>
                <a:off x="3424" y="2216"/>
                <a:ext cx="0" cy="272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71" name="直接连接符 188470"/>
              <p:cNvSpPr/>
              <p:nvPr/>
            </p:nvSpPr>
            <p:spPr>
              <a:xfrm>
                <a:off x="2064" y="3657"/>
                <a:ext cx="0" cy="272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72" name="直接连接符 188471"/>
              <p:cNvSpPr/>
              <p:nvPr/>
            </p:nvSpPr>
            <p:spPr>
              <a:xfrm>
                <a:off x="2426" y="3657"/>
                <a:ext cx="0" cy="272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73" name="直接连接符 188472"/>
              <p:cNvSpPr/>
              <p:nvPr/>
            </p:nvSpPr>
            <p:spPr>
              <a:xfrm>
                <a:off x="2789" y="3657"/>
                <a:ext cx="0" cy="272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74" name="直接连接符 188473"/>
              <p:cNvSpPr/>
              <p:nvPr/>
            </p:nvSpPr>
            <p:spPr>
              <a:xfrm>
                <a:off x="3152" y="3657"/>
                <a:ext cx="0" cy="272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75" name="直接连接符 188474"/>
              <p:cNvSpPr/>
              <p:nvPr/>
            </p:nvSpPr>
            <p:spPr>
              <a:xfrm>
                <a:off x="3515" y="3657"/>
                <a:ext cx="0" cy="272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76" name="直接连接符 188475"/>
              <p:cNvSpPr/>
              <p:nvPr/>
            </p:nvSpPr>
            <p:spPr>
              <a:xfrm>
                <a:off x="2109" y="583"/>
                <a:ext cx="1315" cy="0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8477" name="直接连接符 188476"/>
              <p:cNvSpPr/>
              <p:nvPr/>
            </p:nvSpPr>
            <p:spPr>
              <a:xfrm>
                <a:off x="2744" y="174"/>
                <a:ext cx="0" cy="409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8479" name="直接连接符 188478"/>
              <p:cNvSpPr/>
              <p:nvPr/>
            </p:nvSpPr>
            <p:spPr>
              <a:xfrm>
                <a:off x="2743" y="358"/>
                <a:ext cx="1951" cy="0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8480" name="直接连接符 188479"/>
              <p:cNvSpPr/>
              <p:nvPr/>
            </p:nvSpPr>
            <p:spPr>
              <a:xfrm>
                <a:off x="4694" y="300"/>
                <a:ext cx="0" cy="2813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8483" name="直接连接符 188482"/>
              <p:cNvSpPr/>
              <p:nvPr/>
            </p:nvSpPr>
            <p:spPr>
              <a:xfrm>
                <a:off x="4468" y="3113"/>
                <a:ext cx="226" cy="0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8485" name="直接连接符 188484"/>
              <p:cNvSpPr/>
              <p:nvPr/>
            </p:nvSpPr>
            <p:spPr>
              <a:xfrm>
                <a:off x="2154" y="2886"/>
                <a:ext cx="2314" cy="0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8486" name="直接连接符 188485"/>
              <p:cNvSpPr/>
              <p:nvPr/>
            </p:nvSpPr>
            <p:spPr>
              <a:xfrm>
                <a:off x="2517" y="2976"/>
                <a:ext cx="1951" cy="0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8487" name="直接连接符 188486"/>
              <p:cNvSpPr/>
              <p:nvPr/>
            </p:nvSpPr>
            <p:spPr>
              <a:xfrm>
                <a:off x="2880" y="3067"/>
                <a:ext cx="1588" cy="0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8488" name="直接连接符 188487"/>
              <p:cNvSpPr/>
              <p:nvPr/>
            </p:nvSpPr>
            <p:spPr>
              <a:xfrm>
                <a:off x="3243" y="3158"/>
                <a:ext cx="1225" cy="0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8489" name="直接连接符 188488"/>
              <p:cNvSpPr/>
              <p:nvPr/>
            </p:nvSpPr>
            <p:spPr>
              <a:xfrm>
                <a:off x="3606" y="3249"/>
                <a:ext cx="862" cy="0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8490" name="直接连接符 188489"/>
              <p:cNvSpPr/>
              <p:nvPr/>
            </p:nvSpPr>
            <p:spPr>
              <a:xfrm>
                <a:off x="2154" y="2886"/>
                <a:ext cx="0" cy="499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91" name="直接连接符 188490"/>
              <p:cNvSpPr/>
              <p:nvPr/>
            </p:nvSpPr>
            <p:spPr>
              <a:xfrm>
                <a:off x="2517" y="2976"/>
                <a:ext cx="0" cy="409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92" name="直接连接符 188491"/>
              <p:cNvSpPr/>
              <p:nvPr/>
            </p:nvSpPr>
            <p:spPr>
              <a:xfrm>
                <a:off x="2880" y="3067"/>
                <a:ext cx="0" cy="318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93" name="直接连接符 188492"/>
              <p:cNvSpPr/>
              <p:nvPr/>
            </p:nvSpPr>
            <p:spPr>
              <a:xfrm>
                <a:off x="3243" y="3158"/>
                <a:ext cx="0" cy="227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94" name="直接连接符 188493"/>
              <p:cNvSpPr/>
              <p:nvPr/>
            </p:nvSpPr>
            <p:spPr>
              <a:xfrm>
                <a:off x="3606" y="3249"/>
                <a:ext cx="0" cy="136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95" name="直接连接符 188494"/>
              <p:cNvSpPr/>
              <p:nvPr/>
            </p:nvSpPr>
            <p:spPr>
              <a:xfrm>
                <a:off x="1973" y="2750"/>
                <a:ext cx="0" cy="635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97" name="直接连接符 188496"/>
              <p:cNvSpPr/>
              <p:nvPr/>
            </p:nvSpPr>
            <p:spPr>
              <a:xfrm>
                <a:off x="2336" y="2750"/>
                <a:ext cx="0" cy="635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98" name="直接连接符 188497"/>
              <p:cNvSpPr/>
              <p:nvPr/>
            </p:nvSpPr>
            <p:spPr>
              <a:xfrm>
                <a:off x="2699" y="2750"/>
                <a:ext cx="0" cy="635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499" name="直接连接符 188498"/>
              <p:cNvSpPr/>
              <p:nvPr/>
            </p:nvSpPr>
            <p:spPr>
              <a:xfrm>
                <a:off x="3061" y="2750"/>
                <a:ext cx="0" cy="635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500" name="直接连接符 188499"/>
              <p:cNvSpPr/>
              <p:nvPr/>
            </p:nvSpPr>
            <p:spPr>
              <a:xfrm>
                <a:off x="3424" y="2750"/>
                <a:ext cx="0" cy="635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88501" name="直接连接符 188500"/>
              <p:cNvSpPr/>
              <p:nvPr/>
            </p:nvSpPr>
            <p:spPr>
              <a:xfrm>
                <a:off x="2064" y="3929"/>
                <a:ext cx="1451" cy="0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8502" name="直接连接符 188501"/>
              <p:cNvSpPr/>
              <p:nvPr/>
            </p:nvSpPr>
            <p:spPr>
              <a:xfrm>
                <a:off x="2789" y="3833"/>
                <a:ext cx="0" cy="391"/>
              </a:xfrm>
              <a:prstGeom prst="line">
                <a:avLst/>
              </a:prstGeom>
              <a:ln w="31750" cap="flat" cmpd="sng">
                <a:solidFill>
                  <a:srgbClr val="9933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188514" name="文本框 188513"/>
            <p:cNvSpPr txBox="1"/>
            <p:nvPr/>
          </p:nvSpPr>
          <p:spPr>
            <a:xfrm>
              <a:off x="4699000" y="1171575"/>
              <a:ext cx="865188" cy="350838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160</a:t>
              </a:r>
            </a:p>
          </p:txBody>
        </p:sp>
        <p:sp>
          <p:nvSpPr>
            <p:cNvPr id="188515" name="文本框 188514"/>
            <p:cNvSpPr txBox="1"/>
            <p:nvPr/>
          </p:nvSpPr>
          <p:spPr>
            <a:xfrm>
              <a:off x="6146800" y="1382713"/>
              <a:ext cx="647700" cy="350837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32</a:t>
              </a:r>
            </a:p>
          </p:txBody>
        </p:sp>
        <p:sp>
          <p:nvSpPr>
            <p:cNvPr id="188516" name="文本框 188515"/>
            <p:cNvSpPr txBox="1"/>
            <p:nvPr/>
          </p:nvSpPr>
          <p:spPr>
            <a:xfrm>
              <a:off x="4356100" y="1743075"/>
              <a:ext cx="431800" cy="350838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A</a:t>
              </a:r>
            </a:p>
          </p:txBody>
        </p:sp>
        <p:sp>
          <p:nvSpPr>
            <p:cNvPr id="188517" name="文本框 188516"/>
            <p:cNvSpPr txBox="1"/>
            <p:nvPr/>
          </p:nvSpPr>
          <p:spPr>
            <a:xfrm>
              <a:off x="5346700" y="1743075"/>
              <a:ext cx="431800" cy="350838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C</a:t>
              </a:r>
            </a:p>
          </p:txBody>
        </p:sp>
        <p:sp>
          <p:nvSpPr>
            <p:cNvPr id="188518" name="文本框 188517"/>
            <p:cNvSpPr txBox="1"/>
            <p:nvPr/>
          </p:nvSpPr>
          <p:spPr>
            <a:xfrm>
              <a:off x="5849938" y="1743075"/>
              <a:ext cx="431800" cy="350838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D</a:t>
              </a:r>
            </a:p>
          </p:txBody>
        </p:sp>
        <p:sp>
          <p:nvSpPr>
            <p:cNvPr id="188519" name="文本框 188518"/>
            <p:cNvSpPr txBox="1"/>
            <p:nvPr/>
          </p:nvSpPr>
          <p:spPr>
            <a:xfrm>
              <a:off x="4841875" y="1743075"/>
              <a:ext cx="431800" cy="350838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188520" name="文本框 188519"/>
            <p:cNvSpPr txBox="1"/>
            <p:nvPr/>
          </p:nvSpPr>
          <p:spPr>
            <a:xfrm>
              <a:off x="6261100" y="1743075"/>
              <a:ext cx="431800" cy="350838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E</a:t>
              </a:r>
            </a:p>
          </p:txBody>
        </p:sp>
        <p:sp>
          <p:nvSpPr>
            <p:cNvPr id="188521" name="文本框 188520"/>
            <p:cNvSpPr txBox="1"/>
            <p:nvPr/>
          </p:nvSpPr>
          <p:spPr>
            <a:xfrm>
              <a:off x="4356100" y="2606675"/>
              <a:ext cx="431800" cy="350838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A</a:t>
              </a:r>
            </a:p>
          </p:txBody>
        </p:sp>
        <p:sp>
          <p:nvSpPr>
            <p:cNvPr id="188522" name="文本框 188521"/>
            <p:cNvSpPr txBox="1"/>
            <p:nvPr/>
          </p:nvSpPr>
          <p:spPr>
            <a:xfrm>
              <a:off x="5346700" y="2606675"/>
              <a:ext cx="431800" cy="350838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C</a:t>
              </a:r>
            </a:p>
          </p:txBody>
        </p:sp>
        <p:sp>
          <p:nvSpPr>
            <p:cNvPr id="188523" name="文本框 188522"/>
            <p:cNvSpPr txBox="1"/>
            <p:nvPr/>
          </p:nvSpPr>
          <p:spPr>
            <a:xfrm>
              <a:off x="5849938" y="2606675"/>
              <a:ext cx="431800" cy="350838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D</a:t>
              </a:r>
            </a:p>
          </p:txBody>
        </p:sp>
        <p:sp>
          <p:nvSpPr>
            <p:cNvPr id="188524" name="文本框 188523"/>
            <p:cNvSpPr txBox="1"/>
            <p:nvPr/>
          </p:nvSpPr>
          <p:spPr>
            <a:xfrm>
              <a:off x="4841875" y="2606675"/>
              <a:ext cx="431800" cy="350838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188525" name="文本框 188524"/>
            <p:cNvSpPr txBox="1"/>
            <p:nvPr/>
          </p:nvSpPr>
          <p:spPr>
            <a:xfrm>
              <a:off x="6261100" y="2606675"/>
              <a:ext cx="431800" cy="350838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E</a:t>
              </a:r>
            </a:p>
          </p:txBody>
        </p:sp>
        <p:sp>
          <p:nvSpPr>
            <p:cNvPr id="188526" name="文本框 188525"/>
            <p:cNvSpPr txBox="1"/>
            <p:nvPr/>
          </p:nvSpPr>
          <p:spPr>
            <a:xfrm>
              <a:off x="4356100" y="3430587"/>
              <a:ext cx="431800" cy="350838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A</a:t>
              </a:r>
            </a:p>
          </p:txBody>
        </p:sp>
        <p:sp>
          <p:nvSpPr>
            <p:cNvPr id="188527" name="文本框 188526"/>
            <p:cNvSpPr txBox="1"/>
            <p:nvPr/>
          </p:nvSpPr>
          <p:spPr>
            <a:xfrm>
              <a:off x="5295900" y="3400425"/>
              <a:ext cx="431800" cy="350838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C</a:t>
              </a:r>
            </a:p>
          </p:txBody>
        </p:sp>
        <p:sp>
          <p:nvSpPr>
            <p:cNvPr id="188528" name="文本框 188527"/>
            <p:cNvSpPr txBox="1"/>
            <p:nvPr/>
          </p:nvSpPr>
          <p:spPr>
            <a:xfrm>
              <a:off x="5849938" y="3400425"/>
              <a:ext cx="431800" cy="350838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D</a:t>
              </a:r>
            </a:p>
          </p:txBody>
        </p:sp>
        <p:sp>
          <p:nvSpPr>
            <p:cNvPr id="188529" name="文本框 188528"/>
            <p:cNvSpPr txBox="1"/>
            <p:nvPr/>
          </p:nvSpPr>
          <p:spPr>
            <a:xfrm>
              <a:off x="4841875" y="3400425"/>
              <a:ext cx="431800" cy="350838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188530" name="文本框 188529"/>
            <p:cNvSpPr txBox="1"/>
            <p:nvPr/>
          </p:nvSpPr>
          <p:spPr>
            <a:xfrm>
              <a:off x="6261100" y="3400425"/>
              <a:ext cx="431800" cy="350838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E</a:t>
              </a:r>
            </a:p>
          </p:txBody>
        </p:sp>
        <p:sp>
          <p:nvSpPr>
            <p:cNvPr id="188531" name="文本框 188530"/>
            <p:cNvSpPr txBox="1"/>
            <p:nvPr/>
          </p:nvSpPr>
          <p:spPr>
            <a:xfrm>
              <a:off x="4356100" y="4192588"/>
              <a:ext cx="431800" cy="350837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A</a:t>
              </a:r>
            </a:p>
          </p:txBody>
        </p:sp>
        <p:sp>
          <p:nvSpPr>
            <p:cNvPr id="188532" name="文本框 188531"/>
            <p:cNvSpPr txBox="1"/>
            <p:nvPr/>
          </p:nvSpPr>
          <p:spPr>
            <a:xfrm>
              <a:off x="5346700" y="4192588"/>
              <a:ext cx="431800" cy="350837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C</a:t>
              </a:r>
            </a:p>
          </p:txBody>
        </p:sp>
        <p:sp>
          <p:nvSpPr>
            <p:cNvPr id="188533" name="文本框 188532"/>
            <p:cNvSpPr txBox="1"/>
            <p:nvPr/>
          </p:nvSpPr>
          <p:spPr>
            <a:xfrm>
              <a:off x="5849938" y="4192588"/>
              <a:ext cx="431800" cy="350837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D</a:t>
              </a:r>
            </a:p>
          </p:txBody>
        </p:sp>
        <p:sp>
          <p:nvSpPr>
            <p:cNvPr id="188534" name="文本框 188533"/>
            <p:cNvSpPr txBox="1"/>
            <p:nvPr/>
          </p:nvSpPr>
          <p:spPr>
            <a:xfrm>
              <a:off x="4841875" y="4192588"/>
              <a:ext cx="431800" cy="350837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188535" name="文本框 188534"/>
            <p:cNvSpPr txBox="1"/>
            <p:nvPr/>
          </p:nvSpPr>
          <p:spPr>
            <a:xfrm>
              <a:off x="6261100" y="4162425"/>
              <a:ext cx="431800" cy="350837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E</a:t>
              </a:r>
            </a:p>
          </p:txBody>
        </p:sp>
        <p:sp>
          <p:nvSpPr>
            <p:cNvPr id="188536" name="文本框 188535"/>
            <p:cNvSpPr txBox="1"/>
            <p:nvPr/>
          </p:nvSpPr>
          <p:spPr>
            <a:xfrm>
              <a:off x="4744227" y="6639703"/>
              <a:ext cx="865188" cy="350837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160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51100" y="1266825"/>
              <a:ext cx="865188" cy="369570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512</a:t>
              </a:r>
            </a:p>
          </p:txBody>
        </p:sp>
      </p:grpSp>
      <p:sp>
        <p:nvSpPr>
          <p:cNvPr id="96" name="object 2">
            <a:extLst>
              <a:ext uri="{FF2B5EF4-FFF2-40B4-BE49-F238E27FC236}">
                <a16:creationId xmlns:a16="http://schemas.microsoft.com/office/drawing/2014/main" id="{2463C606-0244-459A-8A7D-D9B7EBAD76AB}"/>
              </a:ext>
            </a:extLst>
          </p:cNvPr>
          <p:cNvSpPr txBox="1"/>
          <p:nvPr/>
        </p:nvSpPr>
        <p:spPr>
          <a:xfrm>
            <a:off x="1282579" y="695198"/>
            <a:ext cx="577506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SHA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对</a:t>
            </a:r>
            <a:r>
              <a:rPr lang="en-US" altLang="zh-CN" sz="3200" b="1" kern="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512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比特组的信息的处理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pic>
        <p:nvPicPr>
          <p:cNvPr id="5" name="图片 4" descr="图片包含 游戏机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 flipV="1">
            <a:off x="-139567" y="1169296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  <p:sp>
        <p:nvSpPr>
          <p:cNvPr id="191491" name="文本占位符 191490"/>
          <p:cNvSpPr>
            <a:spLocks noGrp="1"/>
          </p:cNvSpPr>
          <p:nvPr>
            <p:ph type="body" sz="half" idx="1"/>
          </p:nvPr>
        </p:nvSpPr>
        <p:spPr>
          <a:xfrm>
            <a:off x="1155383" y="1495108"/>
            <a:ext cx="9072562" cy="4624985"/>
          </a:xfrm>
        </p:spPr>
        <p:txBody>
          <a:bodyPr lIns="90000" tIns="46800" rIns="90000" bIns="46800"/>
          <a:lstStyle/>
          <a:p>
            <a:pPr>
              <a:spcBef>
                <a:spcPct val="30000"/>
              </a:spcBef>
              <a:buClr>
                <a:schemeClr val="tx1"/>
              </a:buClr>
            </a:pPr>
            <a:r>
              <a:rPr lang="en-US" altLang="zh-CN" dirty="0">
                <a:latin typeface="Times New Roman" panose="02020603050405020304" pitchFamily="18" charset="0"/>
              </a:rPr>
              <a:t>SHA</a:t>
            </a:r>
            <a:r>
              <a:rPr lang="zh-CN" altLang="en-US" dirty="0">
                <a:latin typeface="Times New Roman" panose="02020603050405020304" pitchFamily="18" charset="0"/>
              </a:rPr>
              <a:t>每一步是如下计算的：</a:t>
            </a:r>
          </a:p>
          <a:p>
            <a:pPr>
              <a:spcBef>
                <a:spcPct val="3000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(A,B,C,D,E) ←</a:t>
            </a:r>
          </a:p>
          <a:p>
            <a:pPr>
              <a:spcBef>
                <a:spcPct val="3000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((</a:t>
            </a:r>
            <a:r>
              <a:rPr lang="en-US" altLang="zh-CN" dirty="0" err="1">
                <a:latin typeface="Times New Roman" panose="02020603050405020304" pitchFamily="18" charset="0"/>
              </a:rPr>
              <a:t>E+f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dirty="0" err="1">
                <a:latin typeface="Times New Roman" panose="02020603050405020304" pitchFamily="18" charset="0"/>
              </a:rPr>
              <a:t>t,B,C,D</a:t>
            </a:r>
            <a:r>
              <a:rPr lang="en-US" altLang="zh-CN" dirty="0">
                <a:latin typeface="Times New Roman" panose="02020603050405020304" pitchFamily="18" charset="0"/>
              </a:rPr>
              <a:t>))+S</a:t>
            </a:r>
            <a:r>
              <a:rPr lang="en-US" altLang="zh-CN" baseline="30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(A)+</a:t>
            </a:r>
            <a:r>
              <a:rPr lang="en-US" altLang="zh-CN" dirty="0" err="1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),A,S</a:t>
            </a:r>
            <a:r>
              <a:rPr lang="en-US" altLang="zh-CN" baseline="30000" dirty="0">
                <a:latin typeface="Times New Roman" panose="02020603050405020304" pitchFamily="18" charset="0"/>
              </a:rPr>
              <a:t>30</a:t>
            </a:r>
            <a:r>
              <a:rPr lang="en-US" altLang="zh-CN" dirty="0">
                <a:latin typeface="Times New Roman" panose="02020603050405020304" pitchFamily="18" charset="0"/>
              </a:rPr>
              <a:t>(B),C,D)</a:t>
            </a:r>
          </a:p>
          <a:p>
            <a:pPr marL="342900" indent="-342900">
              <a:spcBef>
                <a:spcPct val="3000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为步数，</a:t>
            </a:r>
          </a:p>
          <a:p>
            <a:pPr marL="342900" indent="-342900">
              <a:spcBef>
                <a:spcPct val="3000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f (</a:t>
            </a:r>
            <a:r>
              <a:rPr lang="en-US" altLang="zh-CN" dirty="0" err="1">
                <a:latin typeface="Times New Roman" panose="02020603050405020304" pitchFamily="18" charset="0"/>
              </a:rPr>
              <a:t>t,B,C,D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为第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步的逻辑函数。</a:t>
            </a:r>
          </a:p>
          <a:p>
            <a:pPr marL="342900" indent="-342900">
              <a:spcBef>
                <a:spcPct val="3000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</a:rPr>
              <a:t>S</a:t>
            </a:r>
            <a:r>
              <a:rPr lang="en-US" altLang="zh-CN" baseline="30000" dirty="0" err="1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为左旋转移位</a:t>
            </a:r>
            <a:r>
              <a:rPr lang="en-US" altLang="zh-CN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位。</a:t>
            </a:r>
          </a:p>
          <a:p>
            <a:pPr marL="342900" indent="-342900">
              <a:spcBef>
                <a:spcPct val="3000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为由</a:t>
            </a:r>
            <a:r>
              <a:rPr lang="en-US" altLang="zh-CN" dirty="0">
                <a:latin typeface="Times New Roman" panose="02020603050405020304" pitchFamily="18" charset="0"/>
              </a:rPr>
              <a:t>512</a:t>
            </a:r>
            <a:r>
              <a:rPr lang="zh-CN" altLang="en-US" dirty="0">
                <a:latin typeface="Times New Roman" panose="02020603050405020304" pitchFamily="18" charset="0"/>
              </a:rPr>
              <a:t>比特的输入组导出</a:t>
            </a:r>
            <a:r>
              <a:rPr lang="en-US" altLang="zh-CN" dirty="0">
                <a:latin typeface="Times New Roman" panose="02020603050405020304" pitchFamily="18" charset="0"/>
              </a:rPr>
              <a:t>32</a:t>
            </a:r>
            <a:r>
              <a:rPr lang="zh-CN" altLang="en-US" dirty="0">
                <a:latin typeface="Times New Roman" panose="02020603050405020304" pitchFamily="18" charset="0"/>
              </a:rPr>
              <a:t>比特的第</a:t>
            </a:r>
            <a:r>
              <a:rPr lang="en-US" altLang="zh-CN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块。</a:t>
            </a:r>
          </a:p>
          <a:p>
            <a:pPr marL="342900" indent="-342900">
              <a:spcBef>
                <a:spcPct val="3000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为附加的常数。</a:t>
            </a:r>
          </a:p>
          <a:p>
            <a:pPr marL="342900" indent="-342900">
              <a:spcBef>
                <a:spcPct val="3000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</a:rPr>
              <a:t>mod 2</a:t>
            </a:r>
            <a:r>
              <a:rPr lang="en-US" altLang="zh-CN" baseline="30000" dirty="0">
                <a:latin typeface="Times New Roman" panose="02020603050405020304" pitchFamily="18" charset="0"/>
              </a:rPr>
              <a:t>32</a:t>
            </a:r>
            <a:r>
              <a:rPr lang="zh-CN" altLang="en-US" dirty="0">
                <a:latin typeface="Times New Roman" panose="02020603050405020304" pitchFamily="18" charset="0"/>
              </a:rPr>
              <a:t>的加法。</a:t>
            </a:r>
          </a:p>
          <a:p>
            <a:pPr>
              <a:spcBef>
                <a:spcPct val="30000"/>
              </a:spcBef>
              <a:buClr>
                <a:schemeClr val="tx1"/>
              </a:buClr>
              <a:buSzTx/>
              <a:buFontTx/>
              <a:buChar char="–"/>
            </a:pP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1C0D9C26-1142-4572-8347-675B08D8B3DC}"/>
              </a:ext>
            </a:extLst>
          </p:cNvPr>
          <p:cNvSpPr txBox="1"/>
          <p:nvPr/>
        </p:nvSpPr>
        <p:spPr>
          <a:xfrm>
            <a:off x="1282579" y="695198"/>
            <a:ext cx="577506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SHA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计算步骤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pic>
        <p:nvPicPr>
          <p:cNvPr id="5" name="图片 4" descr="图片包含 游戏机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  <p:grpSp>
        <p:nvGrpSpPr>
          <p:cNvPr id="193602" name="组合 193601"/>
          <p:cNvGrpSpPr/>
          <p:nvPr/>
        </p:nvGrpSpPr>
        <p:grpSpPr>
          <a:xfrm>
            <a:off x="2527300" y="1790383"/>
            <a:ext cx="6107113" cy="4340225"/>
            <a:chOff x="1120" y="721"/>
            <a:chExt cx="3847" cy="2734"/>
          </a:xfrm>
        </p:grpSpPr>
        <p:sp>
          <p:nvSpPr>
            <p:cNvPr id="193541" name="圆角矩形 193540"/>
            <p:cNvSpPr/>
            <p:nvPr/>
          </p:nvSpPr>
          <p:spPr>
            <a:xfrm>
              <a:off x="1120" y="727"/>
              <a:ext cx="590" cy="272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/>
            <a:p>
              <a:pPr algn="ctr"/>
              <a:r>
                <a:rPr lang="en-US" altLang="zh-CN" dirty="0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A</a:t>
              </a:r>
            </a:p>
          </p:txBody>
        </p:sp>
        <p:sp>
          <p:nvSpPr>
            <p:cNvPr id="193543" name="圆角矩形 193542"/>
            <p:cNvSpPr/>
            <p:nvPr/>
          </p:nvSpPr>
          <p:spPr>
            <a:xfrm>
              <a:off x="3502" y="721"/>
              <a:ext cx="590" cy="272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/>
            <a:p>
              <a:pPr algn="ctr"/>
              <a:r>
                <a:rPr lang="en-US" altLang="zh-CN" dirty="0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E</a:t>
              </a:r>
            </a:p>
          </p:txBody>
        </p:sp>
        <p:sp>
          <p:nvSpPr>
            <p:cNvPr id="193544" name="圆角矩形 193543"/>
            <p:cNvSpPr/>
            <p:nvPr/>
          </p:nvSpPr>
          <p:spPr>
            <a:xfrm>
              <a:off x="2889" y="727"/>
              <a:ext cx="590" cy="272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/>
            <a:p>
              <a:pPr algn="ctr"/>
              <a:r>
                <a:rPr lang="en-US" altLang="zh-CN" dirty="0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D</a:t>
              </a:r>
            </a:p>
          </p:txBody>
        </p:sp>
        <p:sp>
          <p:nvSpPr>
            <p:cNvPr id="193545" name="圆角矩形 193544"/>
            <p:cNvSpPr/>
            <p:nvPr/>
          </p:nvSpPr>
          <p:spPr>
            <a:xfrm>
              <a:off x="2299" y="727"/>
              <a:ext cx="590" cy="272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/>
            <a:p>
              <a:pPr algn="ctr"/>
              <a:r>
                <a:rPr lang="en-US" altLang="zh-CN" dirty="0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C</a:t>
              </a:r>
            </a:p>
          </p:txBody>
        </p:sp>
        <p:sp>
          <p:nvSpPr>
            <p:cNvPr id="193546" name="圆角矩形 193545"/>
            <p:cNvSpPr/>
            <p:nvPr/>
          </p:nvSpPr>
          <p:spPr>
            <a:xfrm>
              <a:off x="1710" y="727"/>
              <a:ext cx="590" cy="272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/>
            <a:p>
              <a:pPr algn="ctr"/>
              <a:r>
                <a:rPr lang="en-US" altLang="zh-CN" dirty="0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193547" name="圆角矩形 193546"/>
            <p:cNvSpPr/>
            <p:nvPr/>
          </p:nvSpPr>
          <p:spPr>
            <a:xfrm>
              <a:off x="1156" y="3183"/>
              <a:ext cx="590" cy="272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/>
            <a:p>
              <a:r>
                <a:rPr lang="en-US" altLang="zh-CN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A</a:t>
              </a:r>
            </a:p>
          </p:txBody>
        </p:sp>
        <p:sp>
          <p:nvSpPr>
            <p:cNvPr id="193548" name="圆角矩形 193547"/>
            <p:cNvSpPr/>
            <p:nvPr/>
          </p:nvSpPr>
          <p:spPr>
            <a:xfrm>
              <a:off x="3515" y="3183"/>
              <a:ext cx="590" cy="272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/>
            <a:p>
              <a:r>
                <a:rPr lang="en-US" altLang="zh-CN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E</a:t>
              </a:r>
            </a:p>
          </p:txBody>
        </p:sp>
        <p:sp>
          <p:nvSpPr>
            <p:cNvPr id="193549" name="圆角矩形 193548"/>
            <p:cNvSpPr/>
            <p:nvPr/>
          </p:nvSpPr>
          <p:spPr>
            <a:xfrm>
              <a:off x="2925" y="3183"/>
              <a:ext cx="590" cy="272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/>
            <a:p>
              <a:r>
                <a:rPr lang="en-US" altLang="zh-CN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D</a:t>
              </a:r>
            </a:p>
          </p:txBody>
        </p:sp>
        <p:sp>
          <p:nvSpPr>
            <p:cNvPr id="193550" name="圆角矩形 193549"/>
            <p:cNvSpPr/>
            <p:nvPr/>
          </p:nvSpPr>
          <p:spPr>
            <a:xfrm>
              <a:off x="2335" y="3183"/>
              <a:ext cx="590" cy="272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/>
            <a:p>
              <a:r>
                <a:rPr lang="en-US" altLang="zh-CN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C</a:t>
              </a:r>
            </a:p>
          </p:txBody>
        </p:sp>
        <p:sp>
          <p:nvSpPr>
            <p:cNvPr id="193551" name="圆角矩形 193550"/>
            <p:cNvSpPr/>
            <p:nvPr/>
          </p:nvSpPr>
          <p:spPr>
            <a:xfrm>
              <a:off x="1746" y="3183"/>
              <a:ext cx="590" cy="272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/>
            <a:p>
              <a:r>
                <a:rPr lang="en-US" altLang="zh-CN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193558" name="圆角矩形 193557"/>
            <p:cNvSpPr/>
            <p:nvPr/>
          </p:nvSpPr>
          <p:spPr>
            <a:xfrm>
              <a:off x="2426" y="1253"/>
              <a:ext cx="454" cy="227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/>
            <a:p>
              <a:pPr algn="ctr"/>
              <a:r>
                <a:rPr lang="en-US" altLang="zh-CN" i="1" dirty="0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f</a:t>
              </a:r>
            </a:p>
          </p:txBody>
        </p:sp>
        <p:sp>
          <p:nvSpPr>
            <p:cNvPr id="193559" name="圆角矩形 193558"/>
            <p:cNvSpPr/>
            <p:nvPr/>
          </p:nvSpPr>
          <p:spPr>
            <a:xfrm>
              <a:off x="1338" y="1570"/>
              <a:ext cx="454" cy="227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/>
            <a:p>
              <a:r>
                <a:rPr lang="en-US" altLang="zh-CN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S</a:t>
              </a:r>
              <a:r>
                <a:rPr lang="en-US" altLang="zh-CN" baseline="30000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5</a:t>
              </a:r>
            </a:p>
          </p:txBody>
        </p:sp>
        <p:sp>
          <p:nvSpPr>
            <p:cNvPr id="193560" name="圆角矩形 193559"/>
            <p:cNvSpPr/>
            <p:nvPr/>
          </p:nvSpPr>
          <p:spPr>
            <a:xfrm>
              <a:off x="1837" y="2024"/>
              <a:ext cx="454" cy="227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/>
            <a:p>
              <a:r>
                <a:rPr lang="en-US" altLang="zh-CN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S</a:t>
              </a:r>
              <a:r>
                <a:rPr lang="en-US" altLang="zh-CN" baseline="30000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30</a:t>
              </a:r>
            </a:p>
          </p:txBody>
        </p:sp>
        <p:sp>
          <p:nvSpPr>
            <p:cNvPr id="193561" name="圆角矩形 193560"/>
            <p:cNvSpPr/>
            <p:nvPr/>
          </p:nvSpPr>
          <p:spPr>
            <a:xfrm>
              <a:off x="3605" y="1989"/>
              <a:ext cx="454" cy="227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/>
            <a:p>
              <a:pPr algn="ctr"/>
              <a:r>
                <a:rPr lang="en-US" altLang="zh-CN" dirty="0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+</a:t>
              </a:r>
            </a:p>
          </p:txBody>
        </p:sp>
        <p:sp>
          <p:nvSpPr>
            <p:cNvPr id="193562" name="圆角矩形 193561"/>
            <p:cNvSpPr/>
            <p:nvPr/>
          </p:nvSpPr>
          <p:spPr>
            <a:xfrm>
              <a:off x="3606" y="2397"/>
              <a:ext cx="454" cy="227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/>
            <a:p>
              <a:pPr algn="ctr"/>
              <a:r>
                <a:rPr lang="en-US" altLang="zh-CN" dirty="0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+</a:t>
              </a:r>
            </a:p>
          </p:txBody>
        </p:sp>
        <p:sp>
          <p:nvSpPr>
            <p:cNvPr id="193563" name="圆角矩形 193562"/>
            <p:cNvSpPr/>
            <p:nvPr/>
          </p:nvSpPr>
          <p:spPr>
            <a:xfrm>
              <a:off x="3605" y="1580"/>
              <a:ext cx="454" cy="227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/>
            <a:p>
              <a:pPr algn="ctr"/>
              <a:r>
                <a:rPr lang="en-US" altLang="zh-CN" dirty="0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+</a:t>
              </a:r>
            </a:p>
          </p:txBody>
        </p:sp>
        <p:sp>
          <p:nvSpPr>
            <p:cNvPr id="193564" name="圆角矩形 193563"/>
            <p:cNvSpPr/>
            <p:nvPr/>
          </p:nvSpPr>
          <p:spPr>
            <a:xfrm>
              <a:off x="3605" y="1172"/>
              <a:ext cx="454" cy="227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/>
            <a:lstStyle/>
            <a:p>
              <a:pPr algn="ctr"/>
              <a:r>
                <a:rPr lang="en-US" altLang="zh-CN" dirty="0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+</a:t>
              </a:r>
            </a:p>
          </p:txBody>
        </p:sp>
        <p:sp>
          <p:nvSpPr>
            <p:cNvPr id="193565" name="直接连接符 193564"/>
            <p:cNvSpPr/>
            <p:nvPr/>
          </p:nvSpPr>
          <p:spPr>
            <a:xfrm>
              <a:off x="1564" y="981"/>
              <a:ext cx="1" cy="589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3567" name="直接连接符 193566"/>
            <p:cNvSpPr/>
            <p:nvPr/>
          </p:nvSpPr>
          <p:spPr>
            <a:xfrm>
              <a:off x="2608" y="981"/>
              <a:ext cx="0" cy="272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3568" name="直接连接符 193567"/>
            <p:cNvSpPr/>
            <p:nvPr/>
          </p:nvSpPr>
          <p:spPr>
            <a:xfrm>
              <a:off x="2064" y="981"/>
              <a:ext cx="544" cy="272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3569" name="直接连接符 193568"/>
            <p:cNvSpPr/>
            <p:nvPr/>
          </p:nvSpPr>
          <p:spPr>
            <a:xfrm flipH="1">
              <a:off x="2608" y="981"/>
              <a:ext cx="499" cy="272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3570" name="直接连接符 193569"/>
            <p:cNvSpPr/>
            <p:nvPr/>
          </p:nvSpPr>
          <p:spPr>
            <a:xfrm>
              <a:off x="2064" y="981"/>
              <a:ext cx="0" cy="1043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3572" name="直接连接符 193571"/>
            <p:cNvSpPr/>
            <p:nvPr/>
          </p:nvSpPr>
          <p:spPr>
            <a:xfrm>
              <a:off x="3833" y="1389"/>
              <a:ext cx="0" cy="181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3573" name="直接连接符 193572"/>
            <p:cNvSpPr/>
            <p:nvPr/>
          </p:nvSpPr>
          <p:spPr>
            <a:xfrm>
              <a:off x="3833" y="1797"/>
              <a:ext cx="0" cy="182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3574" name="直接连接符 193573"/>
            <p:cNvSpPr/>
            <p:nvPr/>
          </p:nvSpPr>
          <p:spPr>
            <a:xfrm>
              <a:off x="3833" y="2205"/>
              <a:ext cx="0" cy="182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3575" name="直接连接符 193574"/>
            <p:cNvSpPr/>
            <p:nvPr/>
          </p:nvSpPr>
          <p:spPr>
            <a:xfrm>
              <a:off x="3833" y="981"/>
              <a:ext cx="0" cy="181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3576" name="直接连接符 193575"/>
            <p:cNvSpPr/>
            <p:nvPr/>
          </p:nvSpPr>
          <p:spPr>
            <a:xfrm>
              <a:off x="1202" y="981"/>
              <a:ext cx="0" cy="1678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3577" name="直接连接符 193576"/>
            <p:cNvSpPr/>
            <p:nvPr/>
          </p:nvSpPr>
          <p:spPr>
            <a:xfrm>
              <a:off x="2381" y="981"/>
              <a:ext cx="0" cy="1678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3578" name="直接连接符 193577"/>
            <p:cNvSpPr/>
            <p:nvPr/>
          </p:nvSpPr>
          <p:spPr>
            <a:xfrm>
              <a:off x="3198" y="981"/>
              <a:ext cx="0" cy="1678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3579" name="直接连接符 193578"/>
            <p:cNvSpPr/>
            <p:nvPr/>
          </p:nvSpPr>
          <p:spPr>
            <a:xfrm>
              <a:off x="2064" y="2251"/>
              <a:ext cx="0" cy="408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3580" name="直接连接符 193579"/>
            <p:cNvSpPr/>
            <p:nvPr/>
          </p:nvSpPr>
          <p:spPr>
            <a:xfrm>
              <a:off x="1474" y="2976"/>
              <a:ext cx="0" cy="182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3581" name="直接连接符 193580"/>
            <p:cNvSpPr/>
            <p:nvPr/>
          </p:nvSpPr>
          <p:spPr>
            <a:xfrm>
              <a:off x="2018" y="2976"/>
              <a:ext cx="0" cy="182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3582" name="直接连接符 193581"/>
            <p:cNvSpPr/>
            <p:nvPr/>
          </p:nvSpPr>
          <p:spPr>
            <a:xfrm>
              <a:off x="2608" y="2976"/>
              <a:ext cx="0" cy="182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3583" name="直接连接符 193582"/>
            <p:cNvSpPr/>
            <p:nvPr/>
          </p:nvSpPr>
          <p:spPr>
            <a:xfrm>
              <a:off x="3198" y="2976"/>
              <a:ext cx="0" cy="182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3584" name="直接连接符 193583"/>
            <p:cNvSpPr/>
            <p:nvPr/>
          </p:nvSpPr>
          <p:spPr>
            <a:xfrm>
              <a:off x="3833" y="2976"/>
              <a:ext cx="0" cy="182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3587" name="直接连接符 193586"/>
            <p:cNvSpPr/>
            <p:nvPr/>
          </p:nvSpPr>
          <p:spPr>
            <a:xfrm>
              <a:off x="3198" y="2659"/>
              <a:ext cx="635" cy="317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3588" name="直接连接符 193587"/>
            <p:cNvSpPr/>
            <p:nvPr/>
          </p:nvSpPr>
          <p:spPr>
            <a:xfrm>
              <a:off x="2381" y="2659"/>
              <a:ext cx="817" cy="317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3589" name="直接连接符 193588"/>
            <p:cNvSpPr/>
            <p:nvPr/>
          </p:nvSpPr>
          <p:spPr>
            <a:xfrm>
              <a:off x="2064" y="2659"/>
              <a:ext cx="544" cy="317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3591" name="直接连接符 193590"/>
            <p:cNvSpPr/>
            <p:nvPr/>
          </p:nvSpPr>
          <p:spPr>
            <a:xfrm>
              <a:off x="1202" y="2659"/>
              <a:ext cx="816" cy="317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3595" name="直接连接符 193594"/>
            <p:cNvSpPr/>
            <p:nvPr/>
          </p:nvSpPr>
          <p:spPr>
            <a:xfrm>
              <a:off x="3833" y="2614"/>
              <a:ext cx="0" cy="136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3596" name="直接连接符 193595"/>
            <p:cNvSpPr/>
            <p:nvPr/>
          </p:nvSpPr>
          <p:spPr>
            <a:xfrm flipV="1">
              <a:off x="1474" y="2750"/>
              <a:ext cx="2359" cy="226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3597" name="直接连接符 193596"/>
            <p:cNvSpPr/>
            <p:nvPr/>
          </p:nvSpPr>
          <p:spPr>
            <a:xfrm flipH="1">
              <a:off x="4059" y="2115"/>
              <a:ext cx="726" cy="0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3599" name="直接连接符 193598"/>
            <p:cNvSpPr/>
            <p:nvPr/>
          </p:nvSpPr>
          <p:spPr>
            <a:xfrm flipH="1">
              <a:off x="4059" y="2523"/>
              <a:ext cx="726" cy="0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3600" name="文本框 193599"/>
            <p:cNvSpPr txBox="1"/>
            <p:nvPr/>
          </p:nvSpPr>
          <p:spPr>
            <a:xfrm>
              <a:off x="4468" y="1939"/>
              <a:ext cx="454" cy="221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W</a:t>
              </a:r>
              <a:r>
                <a:rPr lang="en-US" altLang="zh-CN" baseline="-2500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t</a:t>
              </a:r>
            </a:p>
          </p:txBody>
        </p:sp>
        <p:sp>
          <p:nvSpPr>
            <p:cNvPr id="193601" name="文本框 193600"/>
            <p:cNvSpPr txBox="1"/>
            <p:nvPr/>
          </p:nvSpPr>
          <p:spPr>
            <a:xfrm>
              <a:off x="4513" y="2347"/>
              <a:ext cx="454" cy="221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K</a:t>
              </a:r>
              <a:r>
                <a:rPr lang="en-US" altLang="zh-CN" baseline="-25000"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华文新魏" panose="02010800040101010101" pitchFamily="2" charset="-122"/>
                </a:rPr>
                <a:t>t</a:t>
              </a:r>
            </a:p>
          </p:txBody>
        </p:sp>
      </p:grpSp>
      <p:sp>
        <p:nvSpPr>
          <p:cNvPr id="54" name="object 2">
            <a:extLst>
              <a:ext uri="{FF2B5EF4-FFF2-40B4-BE49-F238E27FC236}">
                <a16:creationId xmlns:a16="http://schemas.microsoft.com/office/drawing/2014/main" id="{52A0B2F5-867B-42C1-87EC-F56DD838B59D}"/>
              </a:ext>
            </a:extLst>
          </p:cNvPr>
          <p:cNvSpPr txBox="1"/>
          <p:nvPr/>
        </p:nvSpPr>
        <p:spPr>
          <a:xfrm>
            <a:off x="1282579" y="695198"/>
            <a:ext cx="577506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SHA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计算步骤</a:t>
            </a:r>
          </a:p>
        </p:txBody>
      </p:sp>
      <p:sp>
        <p:nvSpPr>
          <p:cNvPr id="55" name="直接连接符 54">
            <a:extLst>
              <a:ext uri="{FF2B5EF4-FFF2-40B4-BE49-F238E27FC236}">
                <a16:creationId xmlns:a16="http://schemas.microsoft.com/office/drawing/2014/main" id="{227092C9-D0EA-47A2-AC6C-A71C60202157}"/>
              </a:ext>
            </a:extLst>
          </p:cNvPr>
          <p:cNvSpPr/>
          <p:nvPr/>
        </p:nvSpPr>
        <p:spPr>
          <a:xfrm>
            <a:off x="3600451" y="3286811"/>
            <a:ext cx="2871784" cy="13286"/>
          </a:xfrm>
          <a:prstGeom prst="line">
            <a:avLst/>
          </a:prstGeom>
          <a:ln w="31750" cap="flat" cmpd="sng">
            <a:solidFill>
              <a:srgbClr val="99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6" name="直接连接符 55">
            <a:extLst>
              <a:ext uri="{FF2B5EF4-FFF2-40B4-BE49-F238E27FC236}">
                <a16:creationId xmlns:a16="http://schemas.microsoft.com/office/drawing/2014/main" id="{8CD4E3FA-D85C-41D1-A12A-6554913D1856}"/>
              </a:ext>
            </a:extLst>
          </p:cNvPr>
          <p:cNvSpPr/>
          <p:nvPr/>
        </p:nvSpPr>
        <p:spPr>
          <a:xfrm flipV="1">
            <a:off x="5335588" y="2765593"/>
            <a:ext cx="1136647" cy="12076"/>
          </a:xfrm>
          <a:prstGeom prst="line">
            <a:avLst/>
          </a:prstGeom>
          <a:ln w="31750" cap="flat" cmpd="sng">
            <a:solidFill>
              <a:srgbClr val="9933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pic>
        <p:nvPicPr>
          <p:cNvPr id="5" name="图片 4" descr="图片包含 游戏机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  <p:sp>
        <p:nvSpPr>
          <p:cNvPr id="192515" name="文本占位符 192514"/>
          <p:cNvSpPr>
            <a:spLocks noGrp="1"/>
          </p:cNvSpPr>
          <p:nvPr>
            <p:ph type="body" sz="half" idx="1"/>
          </p:nvPr>
        </p:nvSpPr>
        <p:spPr>
          <a:xfrm>
            <a:off x="1231900" y="2180908"/>
            <a:ext cx="8604250" cy="2811145"/>
          </a:xfrm>
        </p:spPr>
        <p:txBody>
          <a:bodyPr lIns="90000" tIns="46800" rIns="90000" bIns="46800"/>
          <a:lstStyle/>
          <a:p>
            <a:pPr>
              <a:spcBef>
                <a:spcPct val="30000"/>
              </a:spcBef>
              <a:buClr>
                <a:schemeClr val="tx1"/>
              </a:buClr>
              <a:buSzTx/>
              <a:buFontTx/>
              <a:buNone/>
            </a:pPr>
            <a:r>
              <a:rPr lang="zh-CN" altLang="en-US" sz="2800" b="0" dirty="0"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</a:rPr>
              <a:t>每个函数的输入为</a:t>
            </a:r>
            <a:r>
              <a:rPr lang="en-US" altLang="zh-CN">
                <a:latin typeface="Times New Roman" panose="02020603050405020304" pitchFamily="18" charset="0"/>
              </a:rPr>
              <a:t>32</a:t>
            </a:r>
            <a:r>
              <a:rPr lang="zh-CN" altLang="en-US" dirty="0">
                <a:latin typeface="Times New Roman" panose="02020603050405020304" pitchFamily="18" charset="0"/>
              </a:rPr>
              <a:t>比特，输出是一个</a:t>
            </a:r>
            <a:r>
              <a:rPr lang="en-US" altLang="zh-CN">
                <a:latin typeface="Times New Roman" panose="02020603050405020304" pitchFamily="18" charset="0"/>
              </a:rPr>
              <a:t>32</a:t>
            </a:r>
            <a:r>
              <a:rPr lang="zh-CN" altLang="en-US" dirty="0">
                <a:latin typeface="Times New Roman" panose="02020603050405020304" pitchFamily="18" charset="0"/>
              </a:rPr>
              <a:t>比特字，有一系列逻辑运算而得到的。输出的第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位为</a:t>
            </a:r>
            <a:r>
              <a:rPr lang="en-US" altLang="zh-CN">
                <a:latin typeface="Times New Roman" panose="02020603050405020304" pitchFamily="18" charset="0"/>
              </a:rPr>
              <a:t>BCD3</a:t>
            </a:r>
            <a:r>
              <a:rPr lang="zh-CN" altLang="en-US" dirty="0">
                <a:latin typeface="Times New Roman" panose="02020603050405020304" pitchFamily="18" charset="0"/>
              </a:rPr>
              <a:t>输入第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位的函数。</a:t>
            </a:r>
          </a:p>
          <a:p>
            <a:pPr>
              <a:spcBef>
                <a:spcPct val="30000"/>
              </a:spcBef>
              <a:buClr>
                <a:schemeClr val="tx1"/>
              </a:buClr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>
                <a:latin typeface="Times New Roman" panose="02020603050405020304" pitchFamily="18" charset="0"/>
              </a:rPr>
              <a:t>(B∧C) ∨( B∧D)                            0 ≤t≤19</a:t>
            </a:r>
          </a:p>
          <a:p>
            <a:pPr>
              <a:spcBef>
                <a:spcPct val="3000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           B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>
                <a:latin typeface="Times New Roman" panose="02020603050405020304" pitchFamily="18" charset="0"/>
              </a:rPr>
              <a:t> C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>
                <a:latin typeface="Times New Roman" panose="02020603050405020304" pitchFamily="18" charset="0"/>
              </a:rPr>
              <a:t> D                                        20≤t≤39</a:t>
            </a:r>
          </a:p>
          <a:p>
            <a:pPr>
              <a:spcBef>
                <a:spcPct val="3000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zh-CN" err="1">
                <a:latin typeface="Times New Roman" panose="02020603050405020304" pitchFamily="18" charset="0"/>
              </a:rPr>
              <a:t>f(t,B,C,D</a:t>
            </a:r>
            <a:r>
              <a:rPr lang="en-US" altLang="zh-CN">
                <a:latin typeface="Times New Roman" panose="02020603050405020304" pitchFamily="18" charset="0"/>
              </a:rPr>
              <a:t>)=(B ∧ C) ∨(B ∧ D) ∨(C ∧ D)      40≤t≤59 </a:t>
            </a:r>
          </a:p>
          <a:p>
            <a:pPr>
              <a:spcBef>
                <a:spcPct val="3000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           B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>
                <a:latin typeface="Times New Roman" panose="02020603050405020304" pitchFamily="18" charset="0"/>
              </a:rPr>
              <a:t> C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>
                <a:latin typeface="Times New Roman" panose="02020603050405020304" pitchFamily="18" charset="0"/>
              </a:rPr>
              <a:t> D                                        60≤t≤79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29829E0-08DD-43C0-AC7F-B97FB0043349}"/>
              </a:ext>
            </a:extLst>
          </p:cNvPr>
          <p:cNvSpPr txBox="1"/>
          <p:nvPr/>
        </p:nvSpPr>
        <p:spPr>
          <a:xfrm>
            <a:off x="1282579" y="695198"/>
            <a:ext cx="577506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SHA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计算步骤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pic>
        <p:nvPicPr>
          <p:cNvPr id="5" name="图片 4" descr="图片包含 游戏机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  <p:sp>
        <p:nvSpPr>
          <p:cNvPr id="196611" name="文本占位符 196610"/>
          <p:cNvSpPr>
            <a:spLocks noGrp="1"/>
          </p:cNvSpPr>
          <p:nvPr>
            <p:ph type="body" sz="half" idx="1"/>
          </p:nvPr>
        </p:nvSpPr>
        <p:spPr>
          <a:xfrm>
            <a:off x="1079183" y="2105025"/>
            <a:ext cx="8856662" cy="2532104"/>
          </a:xfrm>
        </p:spPr>
        <p:txBody>
          <a:bodyPr lIns="90000" tIns="46800" rIns="90000" bIns="46800"/>
          <a:lstStyle/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</a:rPr>
              <a:t>最主要不同点，</a:t>
            </a:r>
            <a:r>
              <a:rPr lang="en-US" altLang="zh-CN" dirty="0">
                <a:latin typeface="Times New Roman" panose="02020603050405020304" pitchFamily="18" charset="0"/>
              </a:rPr>
              <a:t>SHA</a:t>
            </a:r>
            <a:r>
              <a:rPr lang="zh-CN" altLang="en-US" dirty="0">
                <a:latin typeface="Times New Roman" panose="02020603050405020304" pitchFamily="18" charset="0"/>
              </a:rPr>
              <a:t>比</a:t>
            </a:r>
            <a:r>
              <a:rPr lang="en-US" altLang="zh-CN" dirty="0">
                <a:latin typeface="Times New Roman" panose="02020603050405020304" pitchFamily="18" charset="0"/>
              </a:rPr>
              <a:t>MD5</a:t>
            </a:r>
            <a:r>
              <a:rPr lang="zh-CN" altLang="en-US" dirty="0">
                <a:latin typeface="Times New Roman" panose="02020603050405020304" pitchFamily="18" charset="0"/>
              </a:rPr>
              <a:t>长了</a:t>
            </a:r>
            <a:r>
              <a:rPr lang="en-US" altLang="zh-CN" dirty="0">
                <a:latin typeface="Times New Roman" panose="02020603050405020304" pitchFamily="18" charset="0"/>
              </a:rPr>
              <a:t>32</a:t>
            </a:r>
            <a:r>
              <a:rPr lang="zh-CN" altLang="en-US" dirty="0">
                <a:latin typeface="Times New Roman" panose="02020603050405020304" pitchFamily="18" charset="0"/>
              </a:rPr>
              <a:t>比特，如果采用强行攻击， </a:t>
            </a:r>
            <a:r>
              <a:rPr lang="en-US" altLang="zh-CN" dirty="0">
                <a:latin typeface="Times New Roman" panose="02020603050405020304" pitchFamily="18" charset="0"/>
              </a:rPr>
              <a:t>SHA</a:t>
            </a:r>
            <a:r>
              <a:rPr lang="zh-CN" altLang="en-US" dirty="0">
                <a:latin typeface="Times New Roman" panose="02020603050405020304" pitchFamily="18" charset="0"/>
              </a:rPr>
              <a:t>显然比</a:t>
            </a:r>
            <a:r>
              <a:rPr lang="en-US" altLang="zh-CN" dirty="0">
                <a:latin typeface="Times New Roman" panose="02020603050405020304" pitchFamily="18" charset="0"/>
              </a:rPr>
              <a:t>MD5</a:t>
            </a:r>
            <a:r>
              <a:rPr lang="zh-CN" altLang="en-US" dirty="0">
                <a:latin typeface="Times New Roman" panose="02020603050405020304" pitchFamily="18" charset="0"/>
              </a:rPr>
              <a:t>抗攻击能力强。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MD5</a:t>
            </a:r>
            <a:r>
              <a:rPr lang="zh-CN" altLang="en-US" dirty="0">
                <a:latin typeface="Times New Roman" panose="02020603050405020304" pitchFamily="18" charset="0"/>
              </a:rPr>
              <a:t>已有了密码分析的攻击方法，故较脆弱。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</a:rPr>
              <a:t>MD5</a:t>
            </a:r>
            <a:r>
              <a:rPr lang="zh-CN" altLang="en-US" dirty="0">
                <a:latin typeface="Times New Roman" panose="02020603050405020304" pitchFamily="18" charset="0"/>
              </a:rPr>
              <a:t>效率比</a:t>
            </a:r>
            <a:r>
              <a:rPr lang="en-US" altLang="zh-CN" dirty="0">
                <a:latin typeface="Times New Roman" panose="02020603050405020304" pitchFamily="18" charset="0"/>
              </a:rPr>
              <a:t>SHA</a:t>
            </a:r>
            <a:r>
              <a:rPr lang="zh-CN" altLang="en-US" dirty="0">
                <a:latin typeface="Times New Roman" panose="02020603050405020304" pitchFamily="18" charset="0"/>
              </a:rPr>
              <a:t>高。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</a:rPr>
              <a:t>两者都比较容易实现。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</a:rPr>
              <a:t>Rivest</a:t>
            </a:r>
            <a:r>
              <a:rPr lang="zh-CN" altLang="en-US" dirty="0">
                <a:latin typeface="Times New Roman" panose="02020603050405020304" pitchFamily="18" charset="0"/>
              </a:rPr>
              <a:t>公开了</a:t>
            </a:r>
            <a:r>
              <a:rPr lang="en-US" altLang="zh-CN" dirty="0">
                <a:latin typeface="Times New Roman" panose="02020603050405020304" pitchFamily="18" charset="0"/>
              </a:rPr>
              <a:t>MD5</a:t>
            </a:r>
            <a:r>
              <a:rPr lang="zh-CN" altLang="en-US" dirty="0">
                <a:latin typeface="Times New Roman" panose="02020603050405020304" pitchFamily="18" charset="0"/>
              </a:rPr>
              <a:t>的设计决策，但</a:t>
            </a:r>
            <a:r>
              <a:rPr lang="en-US" altLang="zh-CN" dirty="0">
                <a:latin typeface="Times New Roman" panose="02020603050405020304" pitchFamily="18" charset="0"/>
              </a:rPr>
              <a:t>SHA</a:t>
            </a:r>
            <a:r>
              <a:rPr lang="zh-CN" altLang="en-US" dirty="0">
                <a:latin typeface="Times New Roman" panose="02020603050405020304" pitchFamily="18" charset="0"/>
              </a:rPr>
              <a:t>的设计者则不愿公开。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01AAA8CF-281E-44C4-9D2E-A4618B70DA26}"/>
              </a:ext>
            </a:extLst>
          </p:cNvPr>
          <p:cNvSpPr txBox="1"/>
          <p:nvPr/>
        </p:nvSpPr>
        <p:spPr>
          <a:xfrm>
            <a:off x="1282579" y="695198"/>
            <a:ext cx="577506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SHA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与</a:t>
            </a:r>
            <a:r>
              <a:rPr lang="en-US" altLang="zh-CN" sz="3200" b="1" kern="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MD5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的比较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773" y="1555115"/>
            <a:ext cx="7937500" cy="44361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Message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Authentication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800" spc="-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MAC</a:t>
            </a:r>
            <a:r>
              <a:rPr sz="2800" spc="-5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endParaRPr sz="28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755650" marR="163195" lvl="1" indent="-285750">
              <a:lnSpc>
                <a:spcPct val="88000"/>
              </a:lnSpc>
              <a:spcBef>
                <a:spcPts val="785"/>
              </a:spcBef>
              <a:buFont typeface="Times New Roman" panose="02020603050405020304"/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使用一个密钥生成一个固定大小的小数据块，并加入 到消息中，称</a:t>
            </a:r>
            <a:r>
              <a:rPr sz="2400" spc="-62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MAC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，或密码校验和（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cryptographic 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checksum</a:t>
            </a:r>
            <a:r>
              <a:rPr sz="2400" spc="-5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。</a:t>
            </a: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MAC</a:t>
            </a: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的作用：</a:t>
            </a:r>
          </a:p>
          <a:p>
            <a:pPr marL="755650" lvl="1" indent="-285750">
              <a:lnSpc>
                <a:spcPct val="100000"/>
              </a:lnSpc>
              <a:spcBef>
                <a:spcPts val="300"/>
              </a:spcBef>
              <a:buFont typeface="Times New Roman" panose="02020603050405020304"/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接收者可以确信消息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未被改变；</a:t>
            </a:r>
          </a:p>
          <a:p>
            <a:pPr marL="755650" lvl="1" indent="-285750">
              <a:lnSpc>
                <a:spcPct val="100000"/>
              </a:lnSpc>
              <a:spcBef>
                <a:spcPts val="290"/>
              </a:spcBef>
              <a:buFont typeface="Times New Roman" panose="02020603050405020304"/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接收者可以确信消息来自所声称的发送者；</a:t>
            </a:r>
          </a:p>
          <a:p>
            <a:pPr marL="755650" marR="154940" lvl="1" indent="-285750">
              <a:lnSpc>
                <a:spcPts val="2590"/>
              </a:lnSpc>
              <a:spcBef>
                <a:spcPts val="615"/>
              </a:spcBef>
              <a:buFont typeface="Times New Roman" panose="02020603050405020304"/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如果消息中包含顺序码（如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HDLC,X.25,TC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），则接 收者可以保证消息的正常顺序；</a:t>
            </a:r>
          </a:p>
          <a:p>
            <a:pPr marL="355600" marR="5080" indent="-342900">
              <a:lnSpc>
                <a:spcPts val="302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MAC</a:t>
            </a:r>
            <a:r>
              <a:rPr sz="2800" spc="-5" dirty="0">
                <a:latin typeface="新宋体" panose="02010609030101010101" charset="-122"/>
                <a:cs typeface="新宋体" panose="02010609030101010101" charset="-122"/>
              </a:rPr>
              <a:t>函数类似于加密函数，但不需要可逆性。因 此在数学上比加密算法被攻击的弱点要少。</a:t>
            </a:r>
            <a:endParaRPr sz="2800" dirty="0">
              <a:latin typeface="新宋体" panose="02010609030101010101" charset="-122"/>
              <a:cs typeface="新宋体" panose="02010609030101010101" charset="-122"/>
            </a:endParaRPr>
          </a:p>
        </p:txBody>
      </p:sp>
      <p:pic>
        <p:nvPicPr>
          <p:cNvPr id="5" name="图片 4" descr="图片包含 游戏机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object 2"/>
          <p:cNvSpPr txBox="1"/>
          <p:nvPr/>
        </p:nvSpPr>
        <p:spPr>
          <a:xfrm>
            <a:off x="1282579" y="695198"/>
            <a:ext cx="53595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消息认证码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773" y="1353635"/>
            <a:ext cx="8058784" cy="196088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0"/>
              </a:spcBef>
              <a:buFont typeface="Times New Roman" panose="02020603050405020304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新宋体" panose="02010609030101010101" charset="-122"/>
                <a:cs typeface="新宋体" panose="02010609030101010101" charset="-122"/>
              </a:rPr>
              <a:t>网络安全威胁：</a:t>
            </a:r>
            <a:endParaRPr sz="2800">
              <a:latin typeface="新宋体" panose="02010609030101010101" charset="-122"/>
              <a:cs typeface="新宋体" panose="02010609030101010101" charset="-122"/>
            </a:endParaRPr>
          </a:p>
          <a:p>
            <a:pPr marL="755650" marR="5080" lvl="1" indent="-285750">
              <a:lnSpc>
                <a:spcPts val="2590"/>
              </a:lnSpc>
              <a:spcBef>
                <a:spcPts val="625"/>
              </a:spcBef>
              <a:buFont typeface="Times New Roman" panose="02020603050405020304"/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被动攻击</a:t>
            </a:r>
            <a:r>
              <a:rPr sz="2400" spc="-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Passive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Attack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）：敌手通过侦听和截获等手 段获取数据；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755650" marR="107950" lvl="1" indent="-285750">
              <a:lnSpc>
                <a:spcPts val="2590"/>
              </a:lnSpc>
              <a:spcBef>
                <a:spcPts val="580"/>
              </a:spcBef>
              <a:buFont typeface="Times New Roman" panose="02020603050405020304"/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主动攻击</a:t>
            </a:r>
            <a:r>
              <a:rPr sz="2400" spc="-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Active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Attack</a:t>
            </a:r>
            <a:r>
              <a:rPr sz="2400" spc="-5" dirty="0">
                <a:latin typeface="新宋体" panose="02010609030101010101" charset="-122"/>
                <a:cs typeface="新宋体" panose="02010609030101010101" charset="-122"/>
              </a:rPr>
              <a:t>）：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敌手通过伪造、重放、篡 改、乱序等手段改变数据；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65646" y="3760331"/>
            <a:ext cx="7460054" cy="148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61799" y="5393382"/>
            <a:ext cx="5332730" cy="78486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480060">
              <a:lnSpc>
                <a:spcPct val="100000"/>
              </a:lnSpc>
              <a:spcBef>
                <a:spcPts val="685"/>
              </a:spcBef>
            </a:pP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图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spc="48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无线网络中的四种通信安全威胁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）监听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；（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）篡改；（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）伪造；（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）阻断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8" name="Holder 6"/>
          <p:cNvSpPr txBox="1"/>
          <p:nvPr/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en-US" altLang="zh-CN" spc="-5" smtClean="0"/>
              <a:t>3</a:t>
            </a:fld>
            <a:endParaRPr lang="en-US" altLang="zh-CN" spc="-5" dirty="0"/>
          </a:p>
        </p:txBody>
      </p:sp>
      <p:pic>
        <p:nvPicPr>
          <p:cNvPr id="9" name="图片 8" descr="图片包含 游戏机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  <p:sp>
        <p:nvSpPr>
          <p:cNvPr id="13" name="矩形 12"/>
          <p:cNvSpPr/>
          <p:nvPr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object 2"/>
          <p:cNvSpPr txBox="1"/>
          <p:nvPr/>
        </p:nvSpPr>
        <p:spPr>
          <a:xfrm>
            <a:off x="1282579" y="695198"/>
            <a:ext cx="247205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引言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9164" y="1571625"/>
            <a:ext cx="293144" cy="530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86861" y="2747477"/>
            <a:ext cx="948554" cy="786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21891" y="2831342"/>
            <a:ext cx="732553" cy="646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89987" y="3111453"/>
            <a:ext cx="897255" cy="86360"/>
          </a:xfrm>
          <a:custGeom>
            <a:avLst/>
            <a:gdLst/>
            <a:ahLst/>
            <a:cxnLst/>
            <a:rect l="l" t="t" r="r" b="b"/>
            <a:pathLst>
              <a:path w="897254" h="86360">
                <a:moveTo>
                  <a:pt x="825245" y="57150"/>
                </a:moveTo>
                <a:lnTo>
                  <a:pt x="825245" y="28956"/>
                </a:lnTo>
                <a:lnTo>
                  <a:pt x="0" y="28956"/>
                </a:lnTo>
                <a:lnTo>
                  <a:pt x="0" y="57150"/>
                </a:lnTo>
                <a:lnTo>
                  <a:pt x="825245" y="57150"/>
                </a:lnTo>
                <a:close/>
              </a:path>
              <a:path w="897254" h="86360">
                <a:moveTo>
                  <a:pt x="896873" y="43434"/>
                </a:moveTo>
                <a:lnTo>
                  <a:pt x="810767" y="0"/>
                </a:lnTo>
                <a:lnTo>
                  <a:pt x="810767" y="28956"/>
                </a:lnTo>
                <a:lnTo>
                  <a:pt x="825245" y="28956"/>
                </a:lnTo>
                <a:lnTo>
                  <a:pt x="825245" y="78931"/>
                </a:lnTo>
                <a:lnTo>
                  <a:pt x="896873" y="43434"/>
                </a:lnTo>
                <a:close/>
              </a:path>
              <a:path w="897254" h="86360">
                <a:moveTo>
                  <a:pt x="825245" y="78931"/>
                </a:moveTo>
                <a:lnTo>
                  <a:pt x="825245" y="57150"/>
                </a:lnTo>
                <a:lnTo>
                  <a:pt x="810767" y="57150"/>
                </a:lnTo>
                <a:lnTo>
                  <a:pt x="810767" y="86106"/>
                </a:lnTo>
                <a:lnTo>
                  <a:pt x="825245" y="789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6535" y="2135331"/>
            <a:ext cx="86360" cy="589915"/>
          </a:xfrm>
          <a:custGeom>
            <a:avLst/>
            <a:gdLst/>
            <a:ahLst/>
            <a:cxnLst/>
            <a:rect l="l" t="t" r="r" b="b"/>
            <a:pathLst>
              <a:path w="86360" h="589914">
                <a:moveTo>
                  <a:pt x="86106" y="504444"/>
                </a:moveTo>
                <a:lnTo>
                  <a:pt x="0" y="504444"/>
                </a:lnTo>
                <a:lnTo>
                  <a:pt x="28956" y="561340"/>
                </a:lnTo>
                <a:lnTo>
                  <a:pt x="28956" y="518921"/>
                </a:lnTo>
                <a:lnTo>
                  <a:pt x="57150" y="518921"/>
                </a:lnTo>
                <a:lnTo>
                  <a:pt x="57150" y="562355"/>
                </a:lnTo>
                <a:lnTo>
                  <a:pt x="86106" y="504444"/>
                </a:lnTo>
                <a:close/>
              </a:path>
              <a:path w="86360" h="589914">
                <a:moveTo>
                  <a:pt x="57150" y="504444"/>
                </a:moveTo>
                <a:lnTo>
                  <a:pt x="57150" y="0"/>
                </a:lnTo>
                <a:lnTo>
                  <a:pt x="28956" y="0"/>
                </a:lnTo>
                <a:lnTo>
                  <a:pt x="28956" y="504444"/>
                </a:lnTo>
                <a:lnTo>
                  <a:pt x="57150" y="504444"/>
                </a:lnTo>
                <a:close/>
              </a:path>
              <a:path w="86360" h="589914">
                <a:moveTo>
                  <a:pt x="57150" y="562355"/>
                </a:moveTo>
                <a:lnTo>
                  <a:pt x="57150" y="518921"/>
                </a:lnTo>
                <a:lnTo>
                  <a:pt x="28956" y="518921"/>
                </a:lnTo>
                <a:lnTo>
                  <a:pt x="28956" y="561340"/>
                </a:lnTo>
                <a:lnTo>
                  <a:pt x="43434" y="589788"/>
                </a:lnTo>
                <a:lnTo>
                  <a:pt x="57150" y="562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88635" y="2966674"/>
            <a:ext cx="1434465" cy="388620"/>
          </a:xfrm>
          <a:custGeom>
            <a:avLst/>
            <a:gdLst/>
            <a:ahLst/>
            <a:cxnLst/>
            <a:rect l="l" t="t" r="r" b="b"/>
            <a:pathLst>
              <a:path w="1434465" h="388620">
                <a:moveTo>
                  <a:pt x="1434084" y="187451"/>
                </a:moveTo>
                <a:lnTo>
                  <a:pt x="1426464" y="241553"/>
                </a:lnTo>
                <a:lnTo>
                  <a:pt x="1415796" y="308609"/>
                </a:lnTo>
                <a:lnTo>
                  <a:pt x="1399032" y="366521"/>
                </a:lnTo>
                <a:lnTo>
                  <a:pt x="1388364" y="384047"/>
                </a:lnTo>
                <a:lnTo>
                  <a:pt x="1376934" y="384047"/>
                </a:lnTo>
                <a:lnTo>
                  <a:pt x="1347216" y="326135"/>
                </a:lnTo>
                <a:lnTo>
                  <a:pt x="1330452" y="236981"/>
                </a:lnTo>
                <a:lnTo>
                  <a:pt x="1322070" y="174497"/>
                </a:lnTo>
                <a:lnTo>
                  <a:pt x="1313688" y="120395"/>
                </a:lnTo>
                <a:lnTo>
                  <a:pt x="1303020" y="67055"/>
                </a:lnTo>
                <a:lnTo>
                  <a:pt x="1294638" y="35813"/>
                </a:lnTo>
                <a:lnTo>
                  <a:pt x="1282446" y="13715"/>
                </a:lnTo>
                <a:lnTo>
                  <a:pt x="1268730" y="4571"/>
                </a:lnTo>
                <a:lnTo>
                  <a:pt x="1261872" y="9143"/>
                </a:lnTo>
                <a:lnTo>
                  <a:pt x="1253490" y="13715"/>
                </a:lnTo>
                <a:lnTo>
                  <a:pt x="1238250" y="49529"/>
                </a:lnTo>
                <a:lnTo>
                  <a:pt x="1241298" y="44957"/>
                </a:lnTo>
                <a:lnTo>
                  <a:pt x="1229868" y="84581"/>
                </a:lnTo>
                <a:lnTo>
                  <a:pt x="1222135" y="134959"/>
                </a:lnTo>
                <a:lnTo>
                  <a:pt x="1213916" y="187083"/>
                </a:lnTo>
                <a:lnTo>
                  <a:pt x="1204610" y="239545"/>
                </a:lnTo>
                <a:lnTo>
                  <a:pt x="1193617" y="290937"/>
                </a:lnTo>
                <a:lnTo>
                  <a:pt x="1180338" y="339851"/>
                </a:lnTo>
                <a:lnTo>
                  <a:pt x="1152906" y="379475"/>
                </a:lnTo>
                <a:lnTo>
                  <a:pt x="1143000" y="366521"/>
                </a:lnTo>
                <a:lnTo>
                  <a:pt x="1126998" y="316991"/>
                </a:lnTo>
                <a:lnTo>
                  <a:pt x="1117092" y="272795"/>
                </a:lnTo>
                <a:lnTo>
                  <a:pt x="1106424" y="205739"/>
                </a:lnTo>
                <a:lnTo>
                  <a:pt x="1100328" y="165353"/>
                </a:lnTo>
                <a:lnTo>
                  <a:pt x="1093470" y="120395"/>
                </a:lnTo>
                <a:lnTo>
                  <a:pt x="1082802" y="67055"/>
                </a:lnTo>
                <a:lnTo>
                  <a:pt x="1070610" y="31241"/>
                </a:lnTo>
                <a:lnTo>
                  <a:pt x="1062228" y="13715"/>
                </a:lnTo>
                <a:lnTo>
                  <a:pt x="1052322" y="4571"/>
                </a:lnTo>
                <a:lnTo>
                  <a:pt x="1041654" y="4571"/>
                </a:lnTo>
                <a:lnTo>
                  <a:pt x="1022604" y="40385"/>
                </a:lnTo>
                <a:lnTo>
                  <a:pt x="1005840" y="124967"/>
                </a:lnTo>
                <a:lnTo>
                  <a:pt x="995934" y="196595"/>
                </a:lnTo>
                <a:lnTo>
                  <a:pt x="986790" y="254507"/>
                </a:lnTo>
                <a:lnTo>
                  <a:pt x="980694" y="281177"/>
                </a:lnTo>
                <a:lnTo>
                  <a:pt x="975360" y="308609"/>
                </a:lnTo>
                <a:lnTo>
                  <a:pt x="966978" y="330707"/>
                </a:lnTo>
                <a:lnTo>
                  <a:pt x="964692" y="343661"/>
                </a:lnTo>
                <a:lnTo>
                  <a:pt x="954786" y="361949"/>
                </a:lnTo>
                <a:lnTo>
                  <a:pt x="944880" y="379475"/>
                </a:lnTo>
                <a:lnTo>
                  <a:pt x="935736" y="384047"/>
                </a:lnTo>
                <a:lnTo>
                  <a:pt x="928878" y="379475"/>
                </a:lnTo>
                <a:lnTo>
                  <a:pt x="906780" y="335279"/>
                </a:lnTo>
                <a:lnTo>
                  <a:pt x="895350" y="276605"/>
                </a:lnTo>
                <a:lnTo>
                  <a:pt x="880872" y="187451"/>
                </a:lnTo>
                <a:lnTo>
                  <a:pt x="870966" y="124967"/>
                </a:lnTo>
                <a:lnTo>
                  <a:pt x="862584" y="84581"/>
                </a:lnTo>
                <a:lnTo>
                  <a:pt x="855726" y="57911"/>
                </a:lnTo>
                <a:lnTo>
                  <a:pt x="843534" y="18287"/>
                </a:lnTo>
                <a:lnTo>
                  <a:pt x="836676" y="9143"/>
                </a:lnTo>
                <a:lnTo>
                  <a:pt x="828294" y="0"/>
                </a:lnTo>
                <a:lnTo>
                  <a:pt x="816864" y="9143"/>
                </a:lnTo>
                <a:lnTo>
                  <a:pt x="799338" y="53339"/>
                </a:lnTo>
                <a:lnTo>
                  <a:pt x="785622" y="124967"/>
                </a:lnTo>
                <a:lnTo>
                  <a:pt x="778764" y="169925"/>
                </a:lnTo>
                <a:lnTo>
                  <a:pt x="771906" y="214121"/>
                </a:lnTo>
                <a:lnTo>
                  <a:pt x="762000" y="272795"/>
                </a:lnTo>
                <a:lnTo>
                  <a:pt x="751332" y="326135"/>
                </a:lnTo>
                <a:lnTo>
                  <a:pt x="730758" y="371093"/>
                </a:lnTo>
                <a:lnTo>
                  <a:pt x="717804" y="388619"/>
                </a:lnTo>
                <a:lnTo>
                  <a:pt x="710184" y="388619"/>
                </a:lnTo>
                <a:lnTo>
                  <a:pt x="700278" y="371093"/>
                </a:lnTo>
                <a:lnTo>
                  <a:pt x="690372" y="352805"/>
                </a:lnTo>
                <a:lnTo>
                  <a:pt x="685038" y="335279"/>
                </a:lnTo>
                <a:lnTo>
                  <a:pt x="681228" y="308609"/>
                </a:lnTo>
                <a:lnTo>
                  <a:pt x="668274" y="236981"/>
                </a:lnTo>
                <a:lnTo>
                  <a:pt x="659130" y="169925"/>
                </a:lnTo>
                <a:lnTo>
                  <a:pt x="653796" y="124967"/>
                </a:lnTo>
                <a:lnTo>
                  <a:pt x="646938" y="93725"/>
                </a:lnTo>
                <a:lnTo>
                  <a:pt x="637032" y="53339"/>
                </a:lnTo>
                <a:lnTo>
                  <a:pt x="630174" y="31241"/>
                </a:lnTo>
                <a:lnTo>
                  <a:pt x="625602" y="26669"/>
                </a:lnTo>
                <a:lnTo>
                  <a:pt x="620268" y="18287"/>
                </a:lnTo>
                <a:lnTo>
                  <a:pt x="616458" y="9143"/>
                </a:lnTo>
                <a:lnTo>
                  <a:pt x="611124" y="4571"/>
                </a:lnTo>
                <a:lnTo>
                  <a:pt x="604266" y="9143"/>
                </a:lnTo>
                <a:lnTo>
                  <a:pt x="571434" y="73930"/>
                </a:lnTo>
                <a:lnTo>
                  <a:pt x="561405" y="124502"/>
                </a:lnTo>
                <a:lnTo>
                  <a:pt x="553431" y="181051"/>
                </a:lnTo>
                <a:lnTo>
                  <a:pt x="545857" y="238971"/>
                </a:lnTo>
                <a:lnTo>
                  <a:pt x="537032" y="293658"/>
                </a:lnTo>
                <a:lnTo>
                  <a:pt x="525303" y="340504"/>
                </a:lnTo>
                <a:lnTo>
                  <a:pt x="509016" y="374903"/>
                </a:lnTo>
                <a:lnTo>
                  <a:pt x="507492" y="379475"/>
                </a:lnTo>
                <a:lnTo>
                  <a:pt x="510540" y="374903"/>
                </a:lnTo>
                <a:lnTo>
                  <a:pt x="503682" y="384047"/>
                </a:lnTo>
                <a:lnTo>
                  <a:pt x="497586" y="388619"/>
                </a:lnTo>
                <a:lnTo>
                  <a:pt x="469392" y="343661"/>
                </a:lnTo>
                <a:lnTo>
                  <a:pt x="457962" y="299466"/>
                </a:lnTo>
                <a:lnTo>
                  <a:pt x="451104" y="259079"/>
                </a:lnTo>
                <a:lnTo>
                  <a:pt x="440436" y="196595"/>
                </a:lnTo>
                <a:lnTo>
                  <a:pt x="429006" y="124967"/>
                </a:lnTo>
                <a:lnTo>
                  <a:pt x="418338" y="76199"/>
                </a:lnTo>
                <a:lnTo>
                  <a:pt x="405384" y="26669"/>
                </a:lnTo>
                <a:lnTo>
                  <a:pt x="387858" y="9143"/>
                </a:lnTo>
                <a:lnTo>
                  <a:pt x="374142" y="18287"/>
                </a:lnTo>
                <a:lnTo>
                  <a:pt x="364236" y="40385"/>
                </a:lnTo>
                <a:lnTo>
                  <a:pt x="361950" y="49529"/>
                </a:lnTo>
                <a:lnTo>
                  <a:pt x="350520" y="89153"/>
                </a:lnTo>
                <a:lnTo>
                  <a:pt x="339852" y="138683"/>
                </a:lnTo>
                <a:lnTo>
                  <a:pt x="332994" y="179069"/>
                </a:lnTo>
                <a:lnTo>
                  <a:pt x="319278" y="276605"/>
                </a:lnTo>
                <a:lnTo>
                  <a:pt x="309372" y="326135"/>
                </a:lnTo>
                <a:lnTo>
                  <a:pt x="297180" y="357377"/>
                </a:lnTo>
                <a:lnTo>
                  <a:pt x="290322" y="371094"/>
                </a:lnTo>
                <a:lnTo>
                  <a:pt x="284988" y="379475"/>
                </a:lnTo>
                <a:lnTo>
                  <a:pt x="278130" y="384047"/>
                </a:lnTo>
                <a:lnTo>
                  <a:pt x="268224" y="379475"/>
                </a:lnTo>
                <a:lnTo>
                  <a:pt x="244602" y="335280"/>
                </a:lnTo>
                <a:lnTo>
                  <a:pt x="235458" y="285749"/>
                </a:lnTo>
                <a:lnTo>
                  <a:pt x="228600" y="249935"/>
                </a:lnTo>
                <a:lnTo>
                  <a:pt x="218694" y="192023"/>
                </a:lnTo>
                <a:lnTo>
                  <a:pt x="210312" y="143255"/>
                </a:lnTo>
                <a:lnTo>
                  <a:pt x="200406" y="93725"/>
                </a:lnTo>
                <a:lnTo>
                  <a:pt x="189738" y="49529"/>
                </a:lnTo>
                <a:lnTo>
                  <a:pt x="174498" y="9143"/>
                </a:lnTo>
                <a:lnTo>
                  <a:pt x="164592" y="0"/>
                </a:lnTo>
                <a:lnTo>
                  <a:pt x="153924" y="9143"/>
                </a:lnTo>
                <a:lnTo>
                  <a:pt x="128016" y="84581"/>
                </a:lnTo>
                <a:lnTo>
                  <a:pt x="119634" y="138683"/>
                </a:lnTo>
                <a:lnTo>
                  <a:pt x="114300" y="179069"/>
                </a:lnTo>
                <a:lnTo>
                  <a:pt x="109728" y="218694"/>
                </a:lnTo>
                <a:lnTo>
                  <a:pt x="104394" y="249935"/>
                </a:lnTo>
                <a:lnTo>
                  <a:pt x="97536" y="294894"/>
                </a:lnTo>
                <a:lnTo>
                  <a:pt x="82296" y="348234"/>
                </a:lnTo>
                <a:lnTo>
                  <a:pt x="49530" y="388620"/>
                </a:lnTo>
                <a:lnTo>
                  <a:pt x="38100" y="374903"/>
                </a:lnTo>
                <a:lnTo>
                  <a:pt x="34290" y="371094"/>
                </a:lnTo>
                <a:lnTo>
                  <a:pt x="27432" y="348234"/>
                </a:lnTo>
                <a:lnTo>
                  <a:pt x="20574" y="316991"/>
                </a:lnTo>
                <a:lnTo>
                  <a:pt x="9144" y="263652"/>
                </a:lnTo>
                <a:lnTo>
                  <a:pt x="2286" y="223265"/>
                </a:lnTo>
                <a:lnTo>
                  <a:pt x="0" y="201167"/>
                </a:lnTo>
              </a:path>
            </a:pathLst>
          </a:custGeom>
          <a:ln w="16510">
            <a:solidFill>
              <a:srgbClr val="009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87111" y="2966674"/>
            <a:ext cx="1435735" cy="388620"/>
          </a:xfrm>
          <a:custGeom>
            <a:avLst/>
            <a:gdLst/>
            <a:ahLst/>
            <a:cxnLst/>
            <a:rect l="l" t="t" r="r" b="b"/>
            <a:pathLst>
              <a:path w="1435734" h="388620">
                <a:moveTo>
                  <a:pt x="1435608" y="201167"/>
                </a:moveTo>
                <a:lnTo>
                  <a:pt x="1427988" y="147827"/>
                </a:lnTo>
                <a:lnTo>
                  <a:pt x="1417320" y="80771"/>
                </a:lnTo>
                <a:lnTo>
                  <a:pt x="1400556" y="22097"/>
                </a:lnTo>
                <a:lnTo>
                  <a:pt x="1389888" y="4571"/>
                </a:lnTo>
                <a:lnTo>
                  <a:pt x="1378458" y="4571"/>
                </a:lnTo>
                <a:lnTo>
                  <a:pt x="1348740" y="62483"/>
                </a:lnTo>
                <a:lnTo>
                  <a:pt x="1331976" y="151637"/>
                </a:lnTo>
                <a:lnTo>
                  <a:pt x="1323594" y="214121"/>
                </a:lnTo>
                <a:lnTo>
                  <a:pt x="1315212" y="268223"/>
                </a:lnTo>
                <a:lnTo>
                  <a:pt x="1304544" y="321563"/>
                </a:lnTo>
                <a:lnTo>
                  <a:pt x="1294638" y="352805"/>
                </a:lnTo>
                <a:lnTo>
                  <a:pt x="1283970" y="374903"/>
                </a:lnTo>
                <a:lnTo>
                  <a:pt x="1270254" y="384047"/>
                </a:lnTo>
                <a:lnTo>
                  <a:pt x="1261872" y="379475"/>
                </a:lnTo>
                <a:lnTo>
                  <a:pt x="1255014" y="374903"/>
                </a:lnTo>
                <a:lnTo>
                  <a:pt x="1239774" y="339851"/>
                </a:lnTo>
                <a:lnTo>
                  <a:pt x="1242822" y="343661"/>
                </a:lnTo>
                <a:lnTo>
                  <a:pt x="1231392" y="304037"/>
                </a:lnTo>
                <a:lnTo>
                  <a:pt x="1220724" y="241553"/>
                </a:lnTo>
                <a:lnTo>
                  <a:pt x="1210818" y="187451"/>
                </a:lnTo>
                <a:lnTo>
                  <a:pt x="1201674" y="129539"/>
                </a:lnTo>
                <a:lnTo>
                  <a:pt x="1193292" y="89153"/>
                </a:lnTo>
                <a:lnTo>
                  <a:pt x="1181862" y="49529"/>
                </a:lnTo>
                <a:lnTo>
                  <a:pt x="1168146" y="22097"/>
                </a:lnTo>
                <a:lnTo>
                  <a:pt x="1154430" y="9143"/>
                </a:lnTo>
                <a:lnTo>
                  <a:pt x="1144524" y="22097"/>
                </a:lnTo>
                <a:lnTo>
                  <a:pt x="1140714" y="31241"/>
                </a:lnTo>
                <a:lnTo>
                  <a:pt x="1133856" y="53339"/>
                </a:lnTo>
                <a:lnTo>
                  <a:pt x="1126998" y="71627"/>
                </a:lnTo>
                <a:lnTo>
                  <a:pt x="1117092" y="116585"/>
                </a:lnTo>
                <a:lnTo>
                  <a:pt x="1107948" y="182879"/>
                </a:lnTo>
                <a:lnTo>
                  <a:pt x="1101090" y="223265"/>
                </a:lnTo>
                <a:lnTo>
                  <a:pt x="1094994" y="268223"/>
                </a:lnTo>
                <a:lnTo>
                  <a:pt x="1084326" y="321563"/>
                </a:lnTo>
                <a:lnTo>
                  <a:pt x="1062228" y="374903"/>
                </a:lnTo>
                <a:lnTo>
                  <a:pt x="1053846" y="384047"/>
                </a:lnTo>
                <a:lnTo>
                  <a:pt x="1041654" y="379475"/>
                </a:lnTo>
                <a:lnTo>
                  <a:pt x="1015746" y="312419"/>
                </a:lnTo>
                <a:lnTo>
                  <a:pt x="1007364" y="263651"/>
                </a:lnTo>
                <a:lnTo>
                  <a:pt x="995934" y="192023"/>
                </a:lnTo>
                <a:lnTo>
                  <a:pt x="988314" y="134111"/>
                </a:lnTo>
                <a:lnTo>
                  <a:pt x="982218" y="107441"/>
                </a:lnTo>
                <a:lnTo>
                  <a:pt x="976884" y="80771"/>
                </a:lnTo>
                <a:lnTo>
                  <a:pt x="968502" y="57911"/>
                </a:lnTo>
                <a:lnTo>
                  <a:pt x="964692" y="44957"/>
                </a:lnTo>
                <a:lnTo>
                  <a:pt x="956310" y="26669"/>
                </a:lnTo>
                <a:lnTo>
                  <a:pt x="946404" y="9143"/>
                </a:lnTo>
                <a:lnTo>
                  <a:pt x="937260" y="4571"/>
                </a:lnTo>
                <a:lnTo>
                  <a:pt x="930402" y="9143"/>
                </a:lnTo>
                <a:lnTo>
                  <a:pt x="908304" y="53339"/>
                </a:lnTo>
                <a:lnTo>
                  <a:pt x="896874" y="112013"/>
                </a:lnTo>
                <a:lnTo>
                  <a:pt x="882396" y="201167"/>
                </a:lnTo>
                <a:lnTo>
                  <a:pt x="872490" y="263651"/>
                </a:lnTo>
                <a:lnTo>
                  <a:pt x="864108" y="304037"/>
                </a:lnTo>
                <a:lnTo>
                  <a:pt x="857250" y="330707"/>
                </a:lnTo>
                <a:lnTo>
                  <a:pt x="845058" y="371093"/>
                </a:lnTo>
                <a:lnTo>
                  <a:pt x="838200" y="379475"/>
                </a:lnTo>
                <a:lnTo>
                  <a:pt x="829818" y="388619"/>
                </a:lnTo>
                <a:lnTo>
                  <a:pt x="818388" y="379475"/>
                </a:lnTo>
                <a:lnTo>
                  <a:pt x="807720" y="361949"/>
                </a:lnTo>
                <a:lnTo>
                  <a:pt x="800862" y="335279"/>
                </a:lnTo>
                <a:lnTo>
                  <a:pt x="792480" y="304037"/>
                </a:lnTo>
                <a:lnTo>
                  <a:pt x="787146" y="263651"/>
                </a:lnTo>
                <a:lnTo>
                  <a:pt x="780288" y="218693"/>
                </a:lnTo>
                <a:lnTo>
                  <a:pt x="773430" y="174497"/>
                </a:lnTo>
                <a:lnTo>
                  <a:pt x="763524" y="116585"/>
                </a:lnTo>
                <a:lnTo>
                  <a:pt x="752856" y="62483"/>
                </a:lnTo>
                <a:lnTo>
                  <a:pt x="732282" y="18287"/>
                </a:lnTo>
                <a:lnTo>
                  <a:pt x="718566" y="0"/>
                </a:lnTo>
                <a:lnTo>
                  <a:pt x="711708" y="0"/>
                </a:lnTo>
                <a:lnTo>
                  <a:pt x="691896" y="35813"/>
                </a:lnTo>
                <a:lnTo>
                  <a:pt x="681228" y="80771"/>
                </a:lnTo>
                <a:lnTo>
                  <a:pt x="669036" y="151637"/>
                </a:lnTo>
                <a:lnTo>
                  <a:pt x="660654" y="218693"/>
                </a:lnTo>
                <a:lnTo>
                  <a:pt x="653796" y="259079"/>
                </a:lnTo>
                <a:lnTo>
                  <a:pt x="648462" y="294893"/>
                </a:lnTo>
                <a:lnTo>
                  <a:pt x="638556" y="335279"/>
                </a:lnTo>
                <a:lnTo>
                  <a:pt x="630174" y="357377"/>
                </a:lnTo>
                <a:lnTo>
                  <a:pt x="627126" y="361949"/>
                </a:lnTo>
                <a:lnTo>
                  <a:pt x="621792" y="371093"/>
                </a:lnTo>
                <a:lnTo>
                  <a:pt x="616458" y="374903"/>
                </a:lnTo>
                <a:lnTo>
                  <a:pt x="612648" y="384047"/>
                </a:lnTo>
                <a:lnTo>
                  <a:pt x="605790" y="379475"/>
                </a:lnTo>
                <a:lnTo>
                  <a:pt x="599694" y="374903"/>
                </a:lnTo>
                <a:lnTo>
                  <a:pt x="592836" y="366521"/>
                </a:lnTo>
                <a:lnTo>
                  <a:pt x="585978" y="357377"/>
                </a:lnTo>
                <a:lnTo>
                  <a:pt x="583692" y="348233"/>
                </a:lnTo>
                <a:lnTo>
                  <a:pt x="576834" y="330707"/>
                </a:lnTo>
                <a:lnTo>
                  <a:pt x="569976" y="299465"/>
                </a:lnTo>
                <a:lnTo>
                  <a:pt x="560070" y="245363"/>
                </a:lnTo>
                <a:lnTo>
                  <a:pt x="553437" y="192640"/>
                </a:lnTo>
                <a:lnTo>
                  <a:pt x="545334" y="137245"/>
                </a:lnTo>
                <a:lnTo>
                  <a:pt x="534313" y="82379"/>
                </a:lnTo>
                <a:lnTo>
                  <a:pt x="518922" y="31241"/>
                </a:lnTo>
                <a:lnTo>
                  <a:pt x="498348" y="0"/>
                </a:lnTo>
                <a:lnTo>
                  <a:pt x="489966" y="4571"/>
                </a:lnTo>
                <a:lnTo>
                  <a:pt x="470916" y="44957"/>
                </a:lnTo>
                <a:lnTo>
                  <a:pt x="459486" y="89153"/>
                </a:lnTo>
                <a:lnTo>
                  <a:pt x="452628" y="129539"/>
                </a:lnTo>
                <a:lnTo>
                  <a:pt x="441960" y="192023"/>
                </a:lnTo>
                <a:lnTo>
                  <a:pt x="430530" y="263651"/>
                </a:lnTo>
                <a:lnTo>
                  <a:pt x="419862" y="312419"/>
                </a:lnTo>
                <a:lnTo>
                  <a:pt x="406908" y="361949"/>
                </a:lnTo>
                <a:lnTo>
                  <a:pt x="389382" y="379475"/>
                </a:lnTo>
                <a:lnTo>
                  <a:pt x="375666" y="371093"/>
                </a:lnTo>
                <a:lnTo>
                  <a:pt x="365760" y="348233"/>
                </a:lnTo>
                <a:lnTo>
                  <a:pt x="363474" y="339851"/>
                </a:lnTo>
                <a:lnTo>
                  <a:pt x="352044" y="299465"/>
                </a:lnTo>
                <a:lnTo>
                  <a:pt x="341376" y="249935"/>
                </a:lnTo>
                <a:lnTo>
                  <a:pt x="334518" y="210311"/>
                </a:lnTo>
                <a:lnTo>
                  <a:pt x="327660" y="160781"/>
                </a:lnTo>
                <a:lnTo>
                  <a:pt x="319278" y="112013"/>
                </a:lnTo>
                <a:lnTo>
                  <a:pt x="310896" y="62483"/>
                </a:lnTo>
                <a:lnTo>
                  <a:pt x="298704" y="31241"/>
                </a:lnTo>
                <a:lnTo>
                  <a:pt x="290322" y="18287"/>
                </a:lnTo>
                <a:lnTo>
                  <a:pt x="284988" y="9143"/>
                </a:lnTo>
                <a:lnTo>
                  <a:pt x="278130" y="4571"/>
                </a:lnTo>
                <a:lnTo>
                  <a:pt x="269748" y="9143"/>
                </a:lnTo>
                <a:lnTo>
                  <a:pt x="261366" y="18287"/>
                </a:lnTo>
                <a:lnTo>
                  <a:pt x="246126" y="53339"/>
                </a:lnTo>
                <a:lnTo>
                  <a:pt x="228600" y="138683"/>
                </a:lnTo>
                <a:lnTo>
                  <a:pt x="220218" y="196595"/>
                </a:lnTo>
                <a:lnTo>
                  <a:pt x="211836" y="245363"/>
                </a:lnTo>
                <a:lnTo>
                  <a:pt x="201930" y="294893"/>
                </a:lnTo>
                <a:lnTo>
                  <a:pt x="191262" y="339851"/>
                </a:lnTo>
                <a:lnTo>
                  <a:pt x="176022" y="379475"/>
                </a:lnTo>
                <a:lnTo>
                  <a:pt x="165354" y="388619"/>
                </a:lnTo>
                <a:lnTo>
                  <a:pt x="155448" y="379475"/>
                </a:lnTo>
                <a:lnTo>
                  <a:pt x="145542" y="366521"/>
                </a:lnTo>
                <a:lnTo>
                  <a:pt x="138684" y="348233"/>
                </a:lnTo>
                <a:lnTo>
                  <a:pt x="129540" y="304037"/>
                </a:lnTo>
                <a:lnTo>
                  <a:pt x="121158" y="249935"/>
                </a:lnTo>
                <a:lnTo>
                  <a:pt x="114300" y="210311"/>
                </a:lnTo>
                <a:lnTo>
                  <a:pt x="111252" y="169925"/>
                </a:lnTo>
                <a:lnTo>
                  <a:pt x="105918" y="138683"/>
                </a:lnTo>
                <a:lnTo>
                  <a:pt x="99060" y="93725"/>
                </a:lnTo>
                <a:lnTo>
                  <a:pt x="90678" y="62483"/>
                </a:lnTo>
                <a:lnTo>
                  <a:pt x="83820" y="40385"/>
                </a:lnTo>
                <a:lnTo>
                  <a:pt x="67056" y="13715"/>
                </a:lnTo>
                <a:lnTo>
                  <a:pt x="51054" y="0"/>
                </a:lnTo>
                <a:lnTo>
                  <a:pt x="39624" y="9143"/>
                </a:lnTo>
                <a:lnTo>
                  <a:pt x="27080" y="41601"/>
                </a:lnTo>
                <a:lnTo>
                  <a:pt x="17564" y="85329"/>
                </a:lnTo>
                <a:lnTo>
                  <a:pt x="10123" y="130018"/>
                </a:lnTo>
                <a:lnTo>
                  <a:pt x="3810" y="165353"/>
                </a:lnTo>
                <a:lnTo>
                  <a:pt x="0" y="187451"/>
                </a:lnTo>
              </a:path>
            </a:pathLst>
          </a:custGeom>
          <a:ln w="6883">
            <a:solidFill>
              <a:srgbClr val="0096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52315" y="3058114"/>
            <a:ext cx="966469" cy="85725"/>
          </a:xfrm>
          <a:custGeom>
            <a:avLst/>
            <a:gdLst/>
            <a:ahLst/>
            <a:cxnLst/>
            <a:rect l="l" t="t" r="r" b="b"/>
            <a:pathLst>
              <a:path w="966470" h="85725">
                <a:moveTo>
                  <a:pt x="894588" y="57150"/>
                </a:moveTo>
                <a:lnTo>
                  <a:pt x="894588" y="28194"/>
                </a:lnTo>
                <a:lnTo>
                  <a:pt x="0" y="28194"/>
                </a:lnTo>
                <a:lnTo>
                  <a:pt x="0" y="57150"/>
                </a:lnTo>
                <a:lnTo>
                  <a:pt x="894588" y="57150"/>
                </a:lnTo>
                <a:close/>
              </a:path>
              <a:path w="966470" h="85725">
                <a:moveTo>
                  <a:pt x="966216" y="42672"/>
                </a:moveTo>
                <a:lnTo>
                  <a:pt x="880110" y="0"/>
                </a:lnTo>
                <a:lnTo>
                  <a:pt x="880110" y="28194"/>
                </a:lnTo>
                <a:lnTo>
                  <a:pt x="894588" y="28194"/>
                </a:lnTo>
                <a:lnTo>
                  <a:pt x="894588" y="78169"/>
                </a:lnTo>
                <a:lnTo>
                  <a:pt x="966216" y="42672"/>
                </a:lnTo>
                <a:close/>
              </a:path>
              <a:path w="966470" h="85725">
                <a:moveTo>
                  <a:pt x="894588" y="78169"/>
                </a:moveTo>
                <a:lnTo>
                  <a:pt x="894588" y="57150"/>
                </a:lnTo>
                <a:lnTo>
                  <a:pt x="880110" y="57150"/>
                </a:lnTo>
                <a:lnTo>
                  <a:pt x="880110" y="85344"/>
                </a:lnTo>
                <a:lnTo>
                  <a:pt x="894588" y="78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34737" y="2425146"/>
            <a:ext cx="2514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M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32763" y="1599887"/>
            <a:ext cx="19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K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53132" y="2555444"/>
            <a:ext cx="589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10" dirty="0">
                <a:latin typeface="Times New Roman" panose="02020603050405020304"/>
                <a:cs typeface="Times New Roman" panose="02020603050405020304"/>
              </a:rPr>
              <a:t>MAC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29093" y="3646092"/>
            <a:ext cx="1699490" cy="2885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48225" y="4318715"/>
            <a:ext cx="4241165" cy="1544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8465" indent="-405765">
              <a:lnSpc>
                <a:spcPct val="100000"/>
              </a:lnSpc>
              <a:spcBef>
                <a:spcPts val="95"/>
              </a:spcBef>
              <a:buSzPct val="150000"/>
              <a:buFont typeface="Times New Roman" panose="02020603050405020304"/>
              <a:buChar char="•"/>
              <a:tabLst>
                <a:tab pos="418465" algn="l"/>
                <a:tab pos="419100" algn="l"/>
              </a:tabLst>
            </a:pP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：双方共享的一个密钥；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18465" indent="-405765">
              <a:lnSpc>
                <a:spcPct val="100000"/>
              </a:lnSpc>
              <a:spcBef>
                <a:spcPts val="720"/>
              </a:spcBef>
              <a:buSzPct val="150000"/>
              <a:buFont typeface="Times New Roman" panose="02020603050405020304"/>
              <a:buChar char="•"/>
              <a:tabLst>
                <a:tab pos="418465" algn="l"/>
                <a:tab pos="419100" algn="l"/>
              </a:tabLst>
            </a:pP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：变长的消息；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18465" indent="-405765">
              <a:lnSpc>
                <a:spcPct val="100000"/>
              </a:lnSpc>
              <a:spcBef>
                <a:spcPts val="720"/>
              </a:spcBef>
              <a:buSzPct val="150000"/>
              <a:buFont typeface="Times New Roman" panose="02020603050405020304"/>
              <a:buChar char="•"/>
              <a:tabLst>
                <a:tab pos="418465" algn="l"/>
                <a:tab pos="419100" algn="l"/>
              </a:tabLst>
            </a:pP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MAC</a:t>
            </a:r>
            <a:r>
              <a:rPr sz="20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950" b="1" i="1" spc="7" baseline="-21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950" b="1" i="1" spc="240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：定长的认证码；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18465" indent="-405765">
              <a:lnSpc>
                <a:spcPct val="100000"/>
              </a:lnSpc>
              <a:spcBef>
                <a:spcPts val="720"/>
              </a:spcBef>
              <a:buSzPct val="150000"/>
              <a:buFont typeface="Times New Roman" panose="02020603050405020304"/>
              <a:buChar char="•"/>
              <a:tabLst>
                <a:tab pos="418465" algn="l"/>
                <a:tab pos="419100" algn="l"/>
                <a:tab pos="1111250" algn="l"/>
              </a:tabLst>
            </a:pP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MAC	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一般为多对一函数；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pic>
        <p:nvPicPr>
          <p:cNvPr id="17" name="图片 16" descr="图片包含 游戏机&#10;&#10;描述已自动生成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object 2"/>
          <p:cNvSpPr txBox="1"/>
          <p:nvPr/>
        </p:nvSpPr>
        <p:spPr>
          <a:xfrm>
            <a:off x="1282579" y="695198"/>
            <a:ext cx="53595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MAC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函数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773" y="4644730"/>
            <a:ext cx="516636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MAC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函数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MAC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950" i="1" spc="7" baseline="-21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950" i="1" spc="22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Times New Roman" panose="02020603050405020304"/>
              <a:buChar char="–"/>
              <a:tabLst>
                <a:tab pos="755015" algn="l"/>
                <a:tab pos="755650" algn="l"/>
              </a:tabLst>
            </a:pP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00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为通信双</a:t>
            </a:r>
            <a:r>
              <a:rPr sz="2000" spc="480" dirty="0">
                <a:latin typeface="新宋体" panose="02010609030101010101" charset="-122"/>
                <a:cs typeface="新宋体" panose="02010609030101010101" charset="-122"/>
              </a:rPr>
              <a:t>方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和</a:t>
            </a:r>
            <a:r>
              <a:rPr sz="2000" spc="-509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B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共享的一个密钥；</a:t>
            </a:r>
            <a:endParaRPr sz="20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Times New Roman" panose="02020603050405020304"/>
              <a:buChar char="–"/>
              <a:tabLst>
                <a:tab pos="755015" algn="l"/>
                <a:tab pos="755650" algn="l"/>
              </a:tabLst>
            </a:pP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为原始消息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spc="-52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MAC</a:t>
            </a:r>
            <a:r>
              <a:rPr sz="2000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为消息认证码；</a:t>
            </a:r>
          </a:p>
        </p:txBody>
      </p:sp>
      <p:sp>
        <p:nvSpPr>
          <p:cNvPr id="3" name="object 3"/>
          <p:cNvSpPr/>
          <p:nvPr/>
        </p:nvSpPr>
        <p:spPr>
          <a:xfrm>
            <a:off x="1456067" y="2300858"/>
            <a:ext cx="467359" cy="1304925"/>
          </a:xfrm>
          <a:custGeom>
            <a:avLst/>
            <a:gdLst/>
            <a:ahLst/>
            <a:cxnLst/>
            <a:rect l="l" t="t" r="r" b="b"/>
            <a:pathLst>
              <a:path w="467360" h="1304925">
                <a:moveTo>
                  <a:pt x="467106" y="1304544"/>
                </a:moveTo>
                <a:lnTo>
                  <a:pt x="467105" y="0"/>
                </a:lnTo>
                <a:lnTo>
                  <a:pt x="0" y="0"/>
                </a:lnTo>
                <a:lnTo>
                  <a:pt x="0" y="1304544"/>
                </a:lnTo>
                <a:lnTo>
                  <a:pt x="4571" y="1304544"/>
                </a:lnTo>
                <a:lnTo>
                  <a:pt x="4571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457200" y="9144"/>
                </a:lnTo>
                <a:lnTo>
                  <a:pt x="457200" y="4572"/>
                </a:lnTo>
                <a:lnTo>
                  <a:pt x="461771" y="9144"/>
                </a:lnTo>
                <a:lnTo>
                  <a:pt x="461772" y="1304544"/>
                </a:lnTo>
                <a:lnTo>
                  <a:pt x="467106" y="1304544"/>
                </a:lnTo>
                <a:close/>
              </a:path>
              <a:path w="467360" h="1304925">
                <a:moveTo>
                  <a:pt x="9906" y="9144"/>
                </a:moveTo>
                <a:lnTo>
                  <a:pt x="9906" y="4572"/>
                </a:lnTo>
                <a:lnTo>
                  <a:pt x="4571" y="9144"/>
                </a:lnTo>
                <a:lnTo>
                  <a:pt x="9906" y="9144"/>
                </a:lnTo>
                <a:close/>
              </a:path>
              <a:path w="467360" h="1304925">
                <a:moveTo>
                  <a:pt x="9906" y="1295400"/>
                </a:moveTo>
                <a:lnTo>
                  <a:pt x="9906" y="9144"/>
                </a:lnTo>
                <a:lnTo>
                  <a:pt x="4571" y="9144"/>
                </a:lnTo>
                <a:lnTo>
                  <a:pt x="4571" y="1295400"/>
                </a:lnTo>
                <a:lnTo>
                  <a:pt x="9906" y="1295400"/>
                </a:lnTo>
                <a:close/>
              </a:path>
              <a:path w="467360" h="1304925">
                <a:moveTo>
                  <a:pt x="461772" y="1295400"/>
                </a:moveTo>
                <a:lnTo>
                  <a:pt x="4571" y="1295400"/>
                </a:lnTo>
                <a:lnTo>
                  <a:pt x="9906" y="1299972"/>
                </a:lnTo>
                <a:lnTo>
                  <a:pt x="9906" y="1304544"/>
                </a:lnTo>
                <a:lnTo>
                  <a:pt x="457200" y="1304544"/>
                </a:lnTo>
                <a:lnTo>
                  <a:pt x="457200" y="1299972"/>
                </a:lnTo>
                <a:lnTo>
                  <a:pt x="461772" y="1295400"/>
                </a:lnTo>
                <a:close/>
              </a:path>
              <a:path w="467360" h="1304925">
                <a:moveTo>
                  <a:pt x="9906" y="1304544"/>
                </a:moveTo>
                <a:lnTo>
                  <a:pt x="9906" y="1299972"/>
                </a:lnTo>
                <a:lnTo>
                  <a:pt x="4571" y="1295400"/>
                </a:lnTo>
                <a:lnTo>
                  <a:pt x="4571" y="1304544"/>
                </a:lnTo>
                <a:lnTo>
                  <a:pt x="9906" y="1304544"/>
                </a:lnTo>
                <a:close/>
              </a:path>
              <a:path w="467360" h="1304925">
                <a:moveTo>
                  <a:pt x="461771" y="9144"/>
                </a:moveTo>
                <a:lnTo>
                  <a:pt x="457200" y="4572"/>
                </a:lnTo>
                <a:lnTo>
                  <a:pt x="457200" y="9144"/>
                </a:lnTo>
                <a:lnTo>
                  <a:pt x="461771" y="9144"/>
                </a:lnTo>
                <a:close/>
              </a:path>
              <a:path w="467360" h="1304925">
                <a:moveTo>
                  <a:pt x="461772" y="1295400"/>
                </a:moveTo>
                <a:lnTo>
                  <a:pt x="461771" y="9144"/>
                </a:lnTo>
                <a:lnTo>
                  <a:pt x="457200" y="9144"/>
                </a:lnTo>
                <a:lnTo>
                  <a:pt x="457200" y="1295400"/>
                </a:lnTo>
                <a:lnTo>
                  <a:pt x="461772" y="1295400"/>
                </a:lnTo>
                <a:close/>
              </a:path>
              <a:path w="467360" h="1304925">
                <a:moveTo>
                  <a:pt x="461772" y="1304544"/>
                </a:moveTo>
                <a:lnTo>
                  <a:pt x="461772" y="1295400"/>
                </a:lnTo>
                <a:lnTo>
                  <a:pt x="457200" y="1299972"/>
                </a:lnTo>
                <a:lnTo>
                  <a:pt x="457200" y="1304544"/>
                </a:lnTo>
                <a:lnTo>
                  <a:pt x="461772" y="130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74425" y="2794888"/>
            <a:ext cx="229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 panose="02020603050405020304"/>
                <a:cs typeface="Times New Roman" panose="02020603050405020304"/>
              </a:rPr>
              <a:t>M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9620" y="3600831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9239" y="3715131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70154" y="42672"/>
                </a:moveTo>
                <a:lnTo>
                  <a:pt x="470154" y="33527"/>
                </a:lnTo>
                <a:lnTo>
                  <a:pt x="0" y="33527"/>
                </a:lnTo>
                <a:lnTo>
                  <a:pt x="0" y="42672"/>
                </a:lnTo>
                <a:lnTo>
                  <a:pt x="470154" y="42672"/>
                </a:lnTo>
                <a:close/>
              </a:path>
              <a:path w="533400" h="76200">
                <a:moveTo>
                  <a:pt x="533400" y="38100"/>
                </a:moveTo>
                <a:lnTo>
                  <a:pt x="457200" y="0"/>
                </a:lnTo>
                <a:lnTo>
                  <a:pt x="457200" y="33527"/>
                </a:lnTo>
                <a:lnTo>
                  <a:pt x="470154" y="33527"/>
                </a:lnTo>
                <a:lnTo>
                  <a:pt x="470154" y="69723"/>
                </a:lnTo>
                <a:lnTo>
                  <a:pt x="533400" y="38100"/>
                </a:lnTo>
                <a:close/>
              </a:path>
              <a:path w="533400" h="76200">
                <a:moveTo>
                  <a:pt x="470154" y="69723"/>
                </a:moveTo>
                <a:lnTo>
                  <a:pt x="470154" y="42672"/>
                </a:lnTo>
                <a:lnTo>
                  <a:pt x="457200" y="42672"/>
                </a:lnTo>
                <a:lnTo>
                  <a:pt x="457200" y="76200"/>
                </a:lnTo>
                <a:lnTo>
                  <a:pt x="470154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79839" y="3715131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70154" y="42672"/>
                </a:moveTo>
                <a:lnTo>
                  <a:pt x="470154" y="33527"/>
                </a:lnTo>
                <a:lnTo>
                  <a:pt x="0" y="33527"/>
                </a:lnTo>
                <a:lnTo>
                  <a:pt x="0" y="42672"/>
                </a:lnTo>
                <a:lnTo>
                  <a:pt x="470154" y="42672"/>
                </a:lnTo>
                <a:close/>
              </a:path>
              <a:path w="533400" h="76200">
                <a:moveTo>
                  <a:pt x="533400" y="38100"/>
                </a:moveTo>
                <a:lnTo>
                  <a:pt x="457200" y="0"/>
                </a:lnTo>
                <a:lnTo>
                  <a:pt x="457200" y="33527"/>
                </a:lnTo>
                <a:lnTo>
                  <a:pt x="470154" y="33527"/>
                </a:lnTo>
                <a:lnTo>
                  <a:pt x="470154" y="69723"/>
                </a:lnTo>
                <a:lnTo>
                  <a:pt x="533400" y="38100"/>
                </a:lnTo>
                <a:close/>
              </a:path>
              <a:path w="533400" h="76200">
                <a:moveTo>
                  <a:pt x="470154" y="69723"/>
                </a:moveTo>
                <a:lnTo>
                  <a:pt x="470154" y="42672"/>
                </a:lnTo>
                <a:lnTo>
                  <a:pt x="457200" y="42672"/>
                </a:lnTo>
                <a:lnTo>
                  <a:pt x="457200" y="76200"/>
                </a:lnTo>
                <a:lnTo>
                  <a:pt x="470154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13239" y="3600831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0"/>
                </a:moveTo>
                <a:lnTo>
                  <a:pt x="0" y="381000"/>
                </a:lnTo>
                <a:lnTo>
                  <a:pt x="457199" y="381000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8667" y="3596258"/>
            <a:ext cx="467359" cy="390525"/>
          </a:xfrm>
          <a:custGeom>
            <a:avLst/>
            <a:gdLst/>
            <a:ahLst/>
            <a:cxnLst/>
            <a:rect l="l" t="t" r="r" b="b"/>
            <a:pathLst>
              <a:path w="467360" h="390525">
                <a:moveTo>
                  <a:pt x="467106" y="390144"/>
                </a:moveTo>
                <a:lnTo>
                  <a:pt x="467106" y="0"/>
                </a:lnTo>
                <a:lnTo>
                  <a:pt x="0" y="0"/>
                </a:lnTo>
                <a:lnTo>
                  <a:pt x="0" y="390144"/>
                </a:lnTo>
                <a:lnTo>
                  <a:pt x="4571" y="390144"/>
                </a:lnTo>
                <a:lnTo>
                  <a:pt x="4571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457199" y="9144"/>
                </a:lnTo>
                <a:lnTo>
                  <a:pt x="457199" y="4572"/>
                </a:lnTo>
                <a:lnTo>
                  <a:pt x="461771" y="9144"/>
                </a:lnTo>
                <a:lnTo>
                  <a:pt x="461771" y="390144"/>
                </a:lnTo>
                <a:lnTo>
                  <a:pt x="467106" y="390144"/>
                </a:lnTo>
                <a:close/>
              </a:path>
              <a:path w="467360" h="390525">
                <a:moveTo>
                  <a:pt x="9906" y="9144"/>
                </a:moveTo>
                <a:lnTo>
                  <a:pt x="9906" y="4572"/>
                </a:lnTo>
                <a:lnTo>
                  <a:pt x="4571" y="9144"/>
                </a:lnTo>
                <a:lnTo>
                  <a:pt x="9906" y="9144"/>
                </a:lnTo>
                <a:close/>
              </a:path>
              <a:path w="467360" h="390525">
                <a:moveTo>
                  <a:pt x="9906" y="381000"/>
                </a:moveTo>
                <a:lnTo>
                  <a:pt x="9906" y="9144"/>
                </a:lnTo>
                <a:lnTo>
                  <a:pt x="4571" y="9144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467360" h="390525">
                <a:moveTo>
                  <a:pt x="461771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6" y="390144"/>
                </a:lnTo>
                <a:lnTo>
                  <a:pt x="457199" y="390144"/>
                </a:lnTo>
                <a:lnTo>
                  <a:pt x="457199" y="385572"/>
                </a:lnTo>
                <a:lnTo>
                  <a:pt x="461771" y="381000"/>
                </a:lnTo>
                <a:close/>
              </a:path>
              <a:path w="467360" h="390525">
                <a:moveTo>
                  <a:pt x="9906" y="390144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144"/>
                </a:lnTo>
                <a:lnTo>
                  <a:pt x="9906" y="390144"/>
                </a:lnTo>
                <a:close/>
              </a:path>
              <a:path w="467360" h="390525">
                <a:moveTo>
                  <a:pt x="461771" y="9144"/>
                </a:moveTo>
                <a:lnTo>
                  <a:pt x="457199" y="4572"/>
                </a:lnTo>
                <a:lnTo>
                  <a:pt x="457199" y="9144"/>
                </a:lnTo>
                <a:lnTo>
                  <a:pt x="461771" y="9144"/>
                </a:lnTo>
                <a:close/>
              </a:path>
              <a:path w="467360" h="390525">
                <a:moveTo>
                  <a:pt x="461771" y="381000"/>
                </a:moveTo>
                <a:lnTo>
                  <a:pt x="461771" y="9144"/>
                </a:lnTo>
                <a:lnTo>
                  <a:pt x="457199" y="9144"/>
                </a:lnTo>
                <a:lnTo>
                  <a:pt x="457199" y="381000"/>
                </a:lnTo>
                <a:lnTo>
                  <a:pt x="461771" y="381000"/>
                </a:lnTo>
                <a:close/>
              </a:path>
              <a:path w="467360" h="390525">
                <a:moveTo>
                  <a:pt x="461771" y="390144"/>
                </a:moveTo>
                <a:lnTo>
                  <a:pt x="461771" y="381000"/>
                </a:lnTo>
                <a:lnTo>
                  <a:pt x="457199" y="385572"/>
                </a:lnTo>
                <a:lnTo>
                  <a:pt x="457199" y="390144"/>
                </a:lnTo>
                <a:lnTo>
                  <a:pt x="461771" y="390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13239" y="3665092"/>
            <a:ext cx="457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95"/>
              </a:spcBef>
            </a:pPr>
            <a:r>
              <a:rPr sz="1400" b="1" i="1" spc="-10" dirty="0">
                <a:latin typeface="Times New Roman" panose="02020603050405020304"/>
                <a:cs typeface="Times New Roman" panose="02020603050405020304"/>
              </a:rPr>
              <a:t>MAC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9267" y="2300858"/>
            <a:ext cx="467359" cy="1304925"/>
          </a:xfrm>
          <a:custGeom>
            <a:avLst/>
            <a:gdLst/>
            <a:ahLst/>
            <a:cxnLst/>
            <a:rect l="l" t="t" r="r" b="b"/>
            <a:pathLst>
              <a:path w="467360" h="1304925">
                <a:moveTo>
                  <a:pt x="467106" y="1304544"/>
                </a:moveTo>
                <a:lnTo>
                  <a:pt x="467106" y="0"/>
                </a:lnTo>
                <a:lnTo>
                  <a:pt x="0" y="0"/>
                </a:lnTo>
                <a:lnTo>
                  <a:pt x="0" y="1304544"/>
                </a:lnTo>
                <a:lnTo>
                  <a:pt x="4572" y="1304544"/>
                </a:lnTo>
                <a:lnTo>
                  <a:pt x="4572" y="9143"/>
                </a:lnTo>
                <a:lnTo>
                  <a:pt x="9905" y="4571"/>
                </a:lnTo>
                <a:lnTo>
                  <a:pt x="9905" y="9143"/>
                </a:lnTo>
                <a:lnTo>
                  <a:pt x="457200" y="9143"/>
                </a:lnTo>
                <a:lnTo>
                  <a:pt x="457200" y="4571"/>
                </a:lnTo>
                <a:lnTo>
                  <a:pt x="461772" y="9143"/>
                </a:lnTo>
                <a:lnTo>
                  <a:pt x="461772" y="1304544"/>
                </a:lnTo>
                <a:lnTo>
                  <a:pt x="467106" y="1304544"/>
                </a:lnTo>
                <a:close/>
              </a:path>
              <a:path w="467360" h="1304925">
                <a:moveTo>
                  <a:pt x="9905" y="9143"/>
                </a:moveTo>
                <a:lnTo>
                  <a:pt x="9905" y="4571"/>
                </a:lnTo>
                <a:lnTo>
                  <a:pt x="4572" y="9143"/>
                </a:lnTo>
                <a:lnTo>
                  <a:pt x="9905" y="9143"/>
                </a:lnTo>
                <a:close/>
              </a:path>
              <a:path w="467360" h="1304925">
                <a:moveTo>
                  <a:pt x="9905" y="1295400"/>
                </a:moveTo>
                <a:lnTo>
                  <a:pt x="9905" y="9143"/>
                </a:lnTo>
                <a:lnTo>
                  <a:pt x="4572" y="9143"/>
                </a:lnTo>
                <a:lnTo>
                  <a:pt x="4572" y="1295400"/>
                </a:lnTo>
                <a:lnTo>
                  <a:pt x="9905" y="1295400"/>
                </a:lnTo>
                <a:close/>
              </a:path>
              <a:path w="467360" h="1304925">
                <a:moveTo>
                  <a:pt x="461772" y="1295400"/>
                </a:moveTo>
                <a:lnTo>
                  <a:pt x="4572" y="1295400"/>
                </a:lnTo>
                <a:lnTo>
                  <a:pt x="9905" y="1299972"/>
                </a:lnTo>
                <a:lnTo>
                  <a:pt x="9905" y="1304544"/>
                </a:lnTo>
                <a:lnTo>
                  <a:pt x="457200" y="1304544"/>
                </a:lnTo>
                <a:lnTo>
                  <a:pt x="457200" y="1299972"/>
                </a:lnTo>
                <a:lnTo>
                  <a:pt x="461772" y="1295400"/>
                </a:lnTo>
                <a:close/>
              </a:path>
              <a:path w="467360" h="1304925">
                <a:moveTo>
                  <a:pt x="9905" y="1304544"/>
                </a:moveTo>
                <a:lnTo>
                  <a:pt x="9905" y="1299972"/>
                </a:lnTo>
                <a:lnTo>
                  <a:pt x="4572" y="1295400"/>
                </a:lnTo>
                <a:lnTo>
                  <a:pt x="4572" y="1304544"/>
                </a:lnTo>
                <a:lnTo>
                  <a:pt x="9905" y="1304544"/>
                </a:lnTo>
                <a:close/>
              </a:path>
              <a:path w="467360" h="1304925">
                <a:moveTo>
                  <a:pt x="461772" y="9143"/>
                </a:moveTo>
                <a:lnTo>
                  <a:pt x="457200" y="4571"/>
                </a:lnTo>
                <a:lnTo>
                  <a:pt x="457200" y="9143"/>
                </a:lnTo>
                <a:lnTo>
                  <a:pt x="461772" y="9143"/>
                </a:lnTo>
                <a:close/>
              </a:path>
              <a:path w="467360" h="1304925">
                <a:moveTo>
                  <a:pt x="461772" y="1295400"/>
                </a:moveTo>
                <a:lnTo>
                  <a:pt x="461772" y="9143"/>
                </a:lnTo>
                <a:lnTo>
                  <a:pt x="457200" y="9143"/>
                </a:lnTo>
                <a:lnTo>
                  <a:pt x="457200" y="1295400"/>
                </a:lnTo>
                <a:lnTo>
                  <a:pt x="461772" y="1295400"/>
                </a:lnTo>
                <a:close/>
              </a:path>
              <a:path w="467360" h="1304925">
                <a:moveTo>
                  <a:pt x="461772" y="1304544"/>
                </a:moveTo>
                <a:lnTo>
                  <a:pt x="461772" y="1295400"/>
                </a:lnTo>
                <a:lnTo>
                  <a:pt x="457200" y="1299972"/>
                </a:lnTo>
                <a:lnTo>
                  <a:pt x="457200" y="1304544"/>
                </a:lnTo>
                <a:lnTo>
                  <a:pt x="461772" y="130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17625" y="2794888"/>
            <a:ext cx="229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 panose="02020603050405020304"/>
                <a:cs typeface="Times New Roman" panose="02020603050405020304"/>
              </a:rPr>
              <a:t>M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70439" y="3715131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70153" y="42672"/>
                </a:moveTo>
                <a:lnTo>
                  <a:pt x="470153" y="33527"/>
                </a:lnTo>
                <a:lnTo>
                  <a:pt x="0" y="33527"/>
                </a:lnTo>
                <a:lnTo>
                  <a:pt x="0" y="42672"/>
                </a:lnTo>
                <a:lnTo>
                  <a:pt x="470153" y="42672"/>
                </a:lnTo>
                <a:close/>
              </a:path>
              <a:path w="533400" h="76200">
                <a:moveTo>
                  <a:pt x="533400" y="38100"/>
                </a:moveTo>
                <a:lnTo>
                  <a:pt x="457200" y="0"/>
                </a:lnTo>
                <a:lnTo>
                  <a:pt x="457200" y="33527"/>
                </a:lnTo>
                <a:lnTo>
                  <a:pt x="470153" y="33527"/>
                </a:lnTo>
                <a:lnTo>
                  <a:pt x="470153" y="69723"/>
                </a:lnTo>
                <a:lnTo>
                  <a:pt x="533400" y="38100"/>
                </a:lnTo>
                <a:close/>
              </a:path>
              <a:path w="533400" h="76200">
                <a:moveTo>
                  <a:pt x="470153" y="69723"/>
                </a:moveTo>
                <a:lnTo>
                  <a:pt x="470153" y="42672"/>
                </a:lnTo>
                <a:lnTo>
                  <a:pt x="457200" y="42672"/>
                </a:lnTo>
                <a:lnTo>
                  <a:pt x="457200" y="76200"/>
                </a:lnTo>
                <a:lnTo>
                  <a:pt x="4701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13139" y="3219831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76200" y="228600"/>
                </a:moveTo>
                <a:lnTo>
                  <a:pt x="0" y="228600"/>
                </a:lnTo>
                <a:lnTo>
                  <a:pt x="33528" y="295656"/>
                </a:lnTo>
                <a:lnTo>
                  <a:pt x="33528" y="241553"/>
                </a:lnTo>
                <a:lnTo>
                  <a:pt x="43434" y="241553"/>
                </a:lnTo>
                <a:lnTo>
                  <a:pt x="43434" y="294131"/>
                </a:lnTo>
                <a:lnTo>
                  <a:pt x="76200" y="228600"/>
                </a:lnTo>
                <a:close/>
              </a:path>
              <a:path w="76200" h="304800">
                <a:moveTo>
                  <a:pt x="43434" y="228600"/>
                </a:moveTo>
                <a:lnTo>
                  <a:pt x="43434" y="0"/>
                </a:lnTo>
                <a:lnTo>
                  <a:pt x="33528" y="0"/>
                </a:lnTo>
                <a:lnTo>
                  <a:pt x="33528" y="228600"/>
                </a:lnTo>
                <a:lnTo>
                  <a:pt x="43434" y="228600"/>
                </a:lnTo>
                <a:close/>
              </a:path>
              <a:path w="76200" h="304800">
                <a:moveTo>
                  <a:pt x="43434" y="294131"/>
                </a:moveTo>
                <a:lnTo>
                  <a:pt x="43434" y="241553"/>
                </a:lnTo>
                <a:lnTo>
                  <a:pt x="33528" y="241553"/>
                </a:lnTo>
                <a:lnTo>
                  <a:pt x="33528" y="295656"/>
                </a:lnTo>
                <a:lnTo>
                  <a:pt x="38100" y="304800"/>
                </a:lnTo>
                <a:lnTo>
                  <a:pt x="43434" y="294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00433" y="2914523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K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18067" y="3521089"/>
            <a:ext cx="478155" cy="475615"/>
          </a:xfrm>
          <a:custGeom>
            <a:avLst/>
            <a:gdLst/>
            <a:ahLst/>
            <a:cxnLst/>
            <a:rect l="l" t="t" r="r" b="b"/>
            <a:pathLst>
              <a:path w="478155" h="475614">
                <a:moveTo>
                  <a:pt x="477773" y="237475"/>
                </a:moveTo>
                <a:lnTo>
                  <a:pt x="477773" y="225283"/>
                </a:lnTo>
                <a:lnTo>
                  <a:pt x="477012" y="213091"/>
                </a:lnTo>
                <a:lnTo>
                  <a:pt x="467905" y="170488"/>
                </a:lnTo>
                <a:lnTo>
                  <a:pt x="453482" y="132615"/>
                </a:lnTo>
                <a:lnTo>
                  <a:pt x="434370" y="99474"/>
                </a:lnTo>
                <a:lnTo>
                  <a:pt x="384581" y="47386"/>
                </a:lnTo>
                <a:lnTo>
                  <a:pt x="323543" y="14229"/>
                </a:lnTo>
                <a:lnTo>
                  <a:pt x="256266" y="8"/>
                </a:lnTo>
                <a:lnTo>
                  <a:pt x="221851" y="0"/>
                </a:lnTo>
                <a:lnTo>
                  <a:pt x="187755" y="4727"/>
                </a:lnTo>
                <a:lnTo>
                  <a:pt x="123018" y="28390"/>
                </a:lnTo>
                <a:lnTo>
                  <a:pt x="67062" y="71002"/>
                </a:lnTo>
                <a:lnTo>
                  <a:pt x="24895" y="132567"/>
                </a:lnTo>
                <a:lnTo>
                  <a:pt x="10547" y="170459"/>
                </a:lnTo>
                <a:lnTo>
                  <a:pt x="1523" y="213091"/>
                </a:lnTo>
                <a:lnTo>
                  <a:pt x="0" y="237475"/>
                </a:lnTo>
                <a:lnTo>
                  <a:pt x="1524" y="261859"/>
                </a:lnTo>
                <a:lnTo>
                  <a:pt x="3048" y="274051"/>
                </a:lnTo>
                <a:lnTo>
                  <a:pt x="9906" y="300097"/>
                </a:lnTo>
                <a:lnTo>
                  <a:pt x="9906" y="226045"/>
                </a:lnTo>
                <a:lnTo>
                  <a:pt x="10667" y="213853"/>
                </a:lnTo>
                <a:lnTo>
                  <a:pt x="19768" y="172041"/>
                </a:lnTo>
                <a:lnTo>
                  <a:pt x="34122" y="135038"/>
                </a:lnTo>
                <a:lnTo>
                  <a:pt x="76054" y="75397"/>
                </a:lnTo>
                <a:lnTo>
                  <a:pt x="131396" y="34797"/>
                </a:lnTo>
                <a:lnTo>
                  <a:pt x="195078" y="13109"/>
                </a:lnTo>
                <a:lnTo>
                  <a:pt x="228463" y="9316"/>
                </a:lnTo>
                <a:lnTo>
                  <a:pt x="262031" y="10202"/>
                </a:lnTo>
                <a:lnTo>
                  <a:pt x="327185" y="25946"/>
                </a:lnTo>
                <a:lnTo>
                  <a:pt x="385470" y="60211"/>
                </a:lnTo>
                <a:lnTo>
                  <a:pt x="431818" y="112866"/>
                </a:lnTo>
                <a:lnTo>
                  <a:pt x="461159" y="183781"/>
                </a:lnTo>
                <a:lnTo>
                  <a:pt x="467868" y="226045"/>
                </a:lnTo>
                <a:lnTo>
                  <a:pt x="468630" y="237475"/>
                </a:lnTo>
                <a:lnTo>
                  <a:pt x="468630" y="298504"/>
                </a:lnTo>
                <a:lnTo>
                  <a:pt x="473425" y="279756"/>
                </a:lnTo>
                <a:lnTo>
                  <a:pt x="477773" y="237475"/>
                </a:lnTo>
                <a:close/>
              </a:path>
              <a:path w="478155" h="475614">
                <a:moveTo>
                  <a:pt x="468630" y="298504"/>
                </a:moveTo>
                <a:lnTo>
                  <a:pt x="468630" y="237475"/>
                </a:lnTo>
                <a:lnTo>
                  <a:pt x="467868" y="249667"/>
                </a:lnTo>
                <a:lnTo>
                  <a:pt x="460815" y="293205"/>
                </a:lnTo>
                <a:lnTo>
                  <a:pt x="447839" y="331953"/>
                </a:lnTo>
                <a:lnTo>
                  <a:pt x="429647" y="365878"/>
                </a:lnTo>
                <a:lnTo>
                  <a:pt x="380446" y="419119"/>
                </a:lnTo>
                <a:lnTo>
                  <a:pt x="318875" y="452652"/>
                </a:lnTo>
                <a:lnTo>
                  <a:pt x="250597" y="466204"/>
                </a:lnTo>
                <a:lnTo>
                  <a:pt x="215713" y="465400"/>
                </a:lnTo>
                <a:lnTo>
                  <a:pt x="147994" y="448461"/>
                </a:lnTo>
                <a:lnTo>
                  <a:pt x="87725" y="410853"/>
                </a:lnTo>
                <a:lnTo>
                  <a:pt x="40570" y="352300"/>
                </a:lnTo>
                <a:lnTo>
                  <a:pt x="23680" y="315083"/>
                </a:lnTo>
                <a:lnTo>
                  <a:pt x="12192" y="272527"/>
                </a:lnTo>
                <a:lnTo>
                  <a:pt x="9906" y="249667"/>
                </a:lnTo>
                <a:lnTo>
                  <a:pt x="9906" y="300097"/>
                </a:lnTo>
                <a:lnTo>
                  <a:pt x="29425" y="351374"/>
                </a:lnTo>
                <a:lnTo>
                  <a:pt x="72586" y="409794"/>
                </a:lnTo>
                <a:lnTo>
                  <a:pt x="127994" y="449653"/>
                </a:lnTo>
                <a:lnTo>
                  <a:pt x="191113" y="471289"/>
                </a:lnTo>
                <a:lnTo>
                  <a:pt x="224147" y="475380"/>
                </a:lnTo>
                <a:lnTo>
                  <a:pt x="257408" y="475043"/>
                </a:lnTo>
                <a:lnTo>
                  <a:pt x="322343" y="461254"/>
                </a:lnTo>
                <a:lnTo>
                  <a:pt x="381383" y="430263"/>
                </a:lnTo>
                <a:lnTo>
                  <a:pt x="429992" y="382410"/>
                </a:lnTo>
                <a:lnTo>
                  <a:pt x="463634" y="318034"/>
                </a:lnTo>
                <a:lnTo>
                  <a:pt x="468630" y="298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67667" y="360108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C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17839" y="2495930"/>
            <a:ext cx="2286000" cy="76200"/>
          </a:xfrm>
          <a:custGeom>
            <a:avLst/>
            <a:gdLst/>
            <a:ahLst/>
            <a:cxnLst/>
            <a:rect l="l" t="t" r="r" b="b"/>
            <a:pathLst>
              <a:path w="2286000" h="76200">
                <a:moveTo>
                  <a:pt x="2222754" y="42671"/>
                </a:moveTo>
                <a:lnTo>
                  <a:pt x="2222754" y="33527"/>
                </a:lnTo>
                <a:lnTo>
                  <a:pt x="0" y="33528"/>
                </a:lnTo>
                <a:lnTo>
                  <a:pt x="0" y="42672"/>
                </a:lnTo>
                <a:lnTo>
                  <a:pt x="2222754" y="42671"/>
                </a:lnTo>
                <a:close/>
              </a:path>
              <a:path w="2286000" h="76200">
                <a:moveTo>
                  <a:pt x="2286000" y="38099"/>
                </a:moveTo>
                <a:lnTo>
                  <a:pt x="2209800" y="0"/>
                </a:lnTo>
                <a:lnTo>
                  <a:pt x="2209800" y="33527"/>
                </a:lnTo>
                <a:lnTo>
                  <a:pt x="2222754" y="33527"/>
                </a:lnTo>
                <a:lnTo>
                  <a:pt x="2222754" y="69722"/>
                </a:lnTo>
                <a:lnTo>
                  <a:pt x="2286000" y="38099"/>
                </a:lnTo>
                <a:close/>
              </a:path>
              <a:path w="2286000" h="76200">
                <a:moveTo>
                  <a:pt x="2222754" y="69722"/>
                </a:moveTo>
                <a:lnTo>
                  <a:pt x="2222754" y="42671"/>
                </a:lnTo>
                <a:lnTo>
                  <a:pt x="2209800" y="42671"/>
                </a:lnTo>
                <a:lnTo>
                  <a:pt x="2209800" y="76199"/>
                </a:lnTo>
                <a:lnTo>
                  <a:pt x="2222754" y="69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61227" y="2491358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70153" y="42671"/>
                </a:moveTo>
                <a:lnTo>
                  <a:pt x="470153" y="32765"/>
                </a:lnTo>
                <a:lnTo>
                  <a:pt x="0" y="32765"/>
                </a:lnTo>
                <a:lnTo>
                  <a:pt x="0" y="42671"/>
                </a:lnTo>
                <a:lnTo>
                  <a:pt x="470153" y="42671"/>
                </a:lnTo>
                <a:close/>
              </a:path>
              <a:path w="533400" h="76200">
                <a:moveTo>
                  <a:pt x="533400" y="38100"/>
                </a:moveTo>
                <a:lnTo>
                  <a:pt x="457200" y="0"/>
                </a:lnTo>
                <a:lnTo>
                  <a:pt x="457200" y="32765"/>
                </a:lnTo>
                <a:lnTo>
                  <a:pt x="470153" y="32765"/>
                </a:lnTo>
                <a:lnTo>
                  <a:pt x="470153" y="69723"/>
                </a:lnTo>
                <a:lnTo>
                  <a:pt x="533400" y="38100"/>
                </a:lnTo>
                <a:close/>
              </a:path>
              <a:path w="533400" h="76200">
                <a:moveTo>
                  <a:pt x="470153" y="69723"/>
                </a:moveTo>
                <a:lnTo>
                  <a:pt x="470153" y="42671"/>
                </a:lnTo>
                <a:lnTo>
                  <a:pt x="457200" y="42671"/>
                </a:lnTo>
                <a:lnTo>
                  <a:pt x="457200" y="76200"/>
                </a:lnTo>
                <a:lnTo>
                  <a:pt x="4701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51827" y="2491358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70153" y="42671"/>
                </a:moveTo>
                <a:lnTo>
                  <a:pt x="470153" y="32765"/>
                </a:lnTo>
                <a:lnTo>
                  <a:pt x="0" y="32765"/>
                </a:lnTo>
                <a:lnTo>
                  <a:pt x="0" y="42671"/>
                </a:lnTo>
                <a:lnTo>
                  <a:pt x="470153" y="42671"/>
                </a:lnTo>
                <a:close/>
              </a:path>
              <a:path w="533400" h="76200">
                <a:moveTo>
                  <a:pt x="533400" y="38100"/>
                </a:moveTo>
                <a:lnTo>
                  <a:pt x="457200" y="0"/>
                </a:lnTo>
                <a:lnTo>
                  <a:pt x="457200" y="32765"/>
                </a:lnTo>
                <a:lnTo>
                  <a:pt x="470153" y="32765"/>
                </a:lnTo>
                <a:lnTo>
                  <a:pt x="470153" y="69723"/>
                </a:lnTo>
                <a:lnTo>
                  <a:pt x="533400" y="38100"/>
                </a:lnTo>
                <a:close/>
              </a:path>
              <a:path w="533400" h="76200">
                <a:moveTo>
                  <a:pt x="470153" y="69723"/>
                </a:moveTo>
                <a:lnTo>
                  <a:pt x="470153" y="42671"/>
                </a:lnTo>
                <a:lnTo>
                  <a:pt x="457200" y="42671"/>
                </a:lnTo>
                <a:lnTo>
                  <a:pt x="457200" y="76200"/>
                </a:lnTo>
                <a:lnTo>
                  <a:pt x="4701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99467" y="2300858"/>
            <a:ext cx="467359" cy="1304925"/>
          </a:xfrm>
          <a:custGeom>
            <a:avLst/>
            <a:gdLst/>
            <a:ahLst/>
            <a:cxnLst/>
            <a:rect l="l" t="t" r="r" b="b"/>
            <a:pathLst>
              <a:path w="467360" h="1304925">
                <a:moveTo>
                  <a:pt x="467106" y="1304543"/>
                </a:moveTo>
                <a:lnTo>
                  <a:pt x="467106" y="0"/>
                </a:lnTo>
                <a:lnTo>
                  <a:pt x="0" y="0"/>
                </a:lnTo>
                <a:lnTo>
                  <a:pt x="0" y="1304544"/>
                </a:lnTo>
                <a:lnTo>
                  <a:pt x="4572" y="1304544"/>
                </a:lnTo>
                <a:lnTo>
                  <a:pt x="4572" y="9143"/>
                </a:lnTo>
                <a:lnTo>
                  <a:pt x="9905" y="4571"/>
                </a:lnTo>
                <a:lnTo>
                  <a:pt x="9905" y="9143"/>
                </a:lnTo>
                <a:lnTo>
                  <a:pt x="457200" y="9143"/>
                </a:lnTo>
                <a:lnTo>
                  <a:pt x="457200" y="4571"/>
                </a:lnTo>
                <a:lnTo>
                  <a:pt x="461759" y="9143"/>
                </a:lnTo>
                <a:lnTo>
                  <a:pt x="461759" y="1304543"/>
                </a:lnTo>
                <a:lnTo>
                  <a:pt x="467106" y="1304543"/>
                </a:lnTo>
                <a:close/>
              </a:path>
              <a:path w="467360" h="1304925">
                <a:moveTo>
                  <a:pt x="9905" y="9143"/>
                </a:moveTo>
                <a:lnTo>
                  <a:pt x="9905" y="4571"/>
                </a:lnTo>
                <a:lnTo>
                  <a:pt x="4572" y="9143"/>
                </a:lnTo>
                <a:lnTo>
                  <a:pt x="9905" y="9143"/>
                </a:lnTo>
                <a:close/>
              </a:path>
              <a:path w="467360" h="1304925">
                <a:moveTo>
                  <a:pt x="9905" y="1295400"/>
                </a:moveTo>
                <a:lnTo>
                  <a:pt x="9905" y="9143"/>
                </a:lnTo>
                <a:lnTo>
                  <a:pt x="4572" y="9143"/>
                </a:lnTo>
                <a:lnTo>
                  <a:pt x="4572" y="1295400"/>
                </a:lnTo>
                <a:lnTo>
                  <a:pt x="9905" y="1295400"/>
                </a:lnTo>
                <a:close/>
              </a:path>
              <a:path w="467360" h="1304925">
                <a:moveTo>
                  <a:pt x="461759" y="1295399"/>
                </a:moveTo>
                <a:lnTo>
                  <a:pt x="4572" y="1295400"/>
                </a:lnTo>
                <a:lnTo>
                  <a:pt x="9905" y="1299972"/>
                </a:lnTo>
                <a:lnTo>
                  <a:pt x="9905" y="1304544"/>
                </a:lnTo>
                <a:lnTo>
                  <a:pt x="457200" y="1304543"/>
                </a:lnTo>
                <a:lnTo>
                  <a:pt x="457200" y="1299971"/>
                </a:lnTo>
                <a:lnTo>
                  <a:pt x="461759" y="1295399"/>
                </a:lnTo>
                <a:close/>
              </a:path>
              <a:path w="467360" h="1304925">
                <a:moveTo>
                  <a:pt x="9905" y="1304544"/>
                </a:moveTo>
                <a:lnTo>
                  <a:pt x="9905" y="1299972"/>
                </a:lnTo>
                <a:lnTo>
                  <a:pt x="4572" y="1295400"/>
                </a:lnTo>
                <a:lnTo>
                  <a:pt x="4572" y="1304544"/>
                </a:lnTo>
                <a:lnTo>
                  <a:pt x="9905" y="1304544"/>
                </a:lnTo>
                <a:close/>
              </a:path>
              <a:path w="467360" h="1304925">
                <a:moveTo>
                  <a:pt x="461759" y="9143"/>
                </a:moveTo>
                <a:lnTo>
                  <a:pt x="457200" y="4571"/>
                </a:lnTo>
                <a:lnTo>
                  <a:pt x="457200" y="9143"/>
                </a:lnTo>
                <a:lnTo>
                  <a:pt x="461759" y="9143"/>
                </a:lnTo>
                <a:close/>
              </a:path>
              <a:path w="467360" h="1304925">
                <a:moveTo>
                  <a:pt x="461759" y="1295399"/>
                </a:moveTo>
                <a:lnTo>
                  <a:pt x="461759" y="9143"/>
                </a:lnTo>
                <a:lnTo>
                  <a:pt x="457200" y="9143"/>
                </a:lnTo>
                <a:lnTo>
                  <a:pt x="457200" y="1295399"/>
                </a:lnTo>
                <a:lnTo>
                  <a:pt x="461759" y="1295399"/>
                </a:lnTo>
                <a:close/>
              </a:path>
              <a:path w="467360" h="1304925">
                <a:moveTo>
                  <a:pt x="461759" y="1304543"/>
                </a:moveTo>
                <a:lnTo>
                  <a:pt x="461759" y="1295399"/>
                </a:lnTo>
                <a:lnTo>
                  <a:pt x="457200" y="1299971"/>
                </a:lnTo>
                <a:lnTo>
                  <a:pt x="457200" y="1304543"/>
                </a:lnTo>
                <a:lnTo>
                  <a:pt x="461759" y="1304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917825" y="2794888"/>
            <a:ext cx="229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 panose="02020603050405020304"/>
                <a:cs typeface="Times New Roman" panose="02020603050405020304"/>
              </a:rPr>
              <a:t>M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242427" y="2529078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85127" y="276263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3528" y="76199"/>
                </a:lnTo>
                <a:lnTo>
                  <a:pt x="33528" y="63245"/>
                </a:lnTo>
                <a:lnTo>
                  <a:pt x="43433" y="63245"/>
                </a:lnTo>
                <a:lnTo>
                  <a:pt x="43433" y="76199"/>
                </a:lnTo>
                <a:lnTo>
                  <a:pt x="76200" y="76199"/>
                </a:lnTo>
                <a:close/>
              </a:path>
              <a:path w="76200" h="304800">
                <a:moveTo>
                  <a:pt x="43433" y="76199"/>
                </a:moveTo>
                <a:lnTo>
                  <a:pt x="43433" y="63245"/>
                </a:lnTo>
                <a:lnTo>
                  <a:pt x="33528" y="63245"/>
                </a:lnTo>
                <a:lnTo>
                  <a:pt x="33528" y="76199"/>
                </a:lnTo>
                <a:lnTo>
                  <a:pt x="43433" y="76199"/>
                </a:lnTo>
                <a:close/>
              </a:path>
              <a:path w="76200" h="304800">
                <a:moveTo>
                  <a:pt x="43433" y="304799"/>
                </a:moveTo>
                <a:lnTo>
                  <a:pt x="43433" y="76199"/>
                </a:lnTo>
                <a:lnTo>
                  <a:pt x="33528" y="76199"/>
                </a:lnTo>
                <a:lnTo>
                  <a:pt x="33528" y="304799"/>
                </a:lnTo>
                <a:lnTo>
                  <a:pt x="43433" y="304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910711" y="3042538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K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790067" y="2296954"/>
            <a:ext cx="478155" cy="476250"/>
          </a:xfrm>
          <a:custGeom>
            <a:avLst/>
            <a:gdLst/>
            <a:ahLst/>
            <a:cxnLst/>
            <a:rect l="l" t="t" r="r" b="b"/>
            <a:pathLst>
              <a:path w="478154" h="476250">
                <a:moveTo>
                  <a:pt x="477773" y="237838"/>
                </a:moveTo>
                <a:lnTo>
                  <a:pt x="477773" y="225646"/>
                </a:lnTo>
                <a:lnTo>
                  <a:pt x="477012" y="213454"/>
                </a:lnTo>
                <a:lnTo>
                  <a:pt x="467830" y="170768"/>
                </a:lnTo>
                <a:lnTo>
                  <a:pt x="453354" y="132825"/>
                </a:lnTo>
                <a:lnTo>
                  <a:pt x="434208" y="99623"/>
                </a:lnTo>
                <a:lnTo>
                  <a:pt x="384397" y="47445"/>
                </a:lnTo>
                <a:lnTo>
                  <a:pt x="323388" y="14238"/>
                </a:lnTo>
                <a:lnTo>
                  <a:pt x="256168" y="2"/>
                </a:lnTo>
                <a:lnTo>
                  <a:pt x="221788" y="0"/>
                </a:lnTo>
                <a:lnTo>
                  <a:pt x="187726" y="4740"/>
                </a:lnTo>
                <a:lnTo>
                  <a:pt x="123052" y="28452"/>
                </a:lnTo>
                <a:lnTo>
                  <a:pt x="67135" y="71141"/>
                </a:lnTo>
                <a:lnTo>
                  <a:pt x="24962" y="132808"/>
                </a:lnTo>
                <a:lnTo>
                  <a:pt x="10589" y="170758"/>
                </a:lnTo>
                <a:lnTo>
                  <a:pt x="1523" y="213454"/>
                </a:lnTo>
                <a:lnTo>
                  <a:pt x="0" y="237838"/>
                </a:lnTo>
                <a:lnTo>
                  <a:pt x="1524" y="262222"/>
                </a:lnTo>
                <a:lnTo>
                  <a:pt x="3048" y="274414"/>
                </a:lnTo>
                <a:lnTo>
                  <a:pt x="9906" y="300335"/>
                </a:lnTo>
                <a:lnTo>
                  <a:pt x="9905" y="225646"/>
                </a:lnTo>
                <a:lnTo>
                  <a:pt x="10667" y="214216"/>
                </a:lnTo>
                <a:lnTo>
                  <a:pt x="19735" y="172307"/>
                </a:lnTo>
                <a:lnTo>
                  <a:pt x="34063" y="135223"/>
                </a:lnTo>
                <a:lnTo>
                  <a:pt x="75962" y="75460"/>
                </a:lnTo>
                <a:lnTo>
                  <a:pt x="131290" y="34789"/>
                </a:lnTo>
                <a:lnTo>
                  <a:pt x="194974" y="13075"/>
                </a:lnTo>
                <a:lnTo>
                  <a:pt x="228364" y="9284"/>
                </a:lnTo>
                <a:lnTo>
                  <a:pt x="261940" y="10181"/>
                </a:lnTo>
                <a:lnTo>
                  <a:pt x="327115" y="25971"/>
                </a:lnTo>
                <a:lnTo>
                  <a:pt x="385424" y="60309"/>
                </a:lnTo>
                <a:lnTo>
                  <a:pt x="431795" y="113059"/>
                </a:lnTo>
                <a:lnTo>
                  <a:pt x="461154" y="184085"/>
                </a:lnTo>
                <a:lnTo>
                  <a:pt x="467868" y="226408"/>
                </a:lnTo>
                <a:lnTo>
                  <a:pt x="468630" y="237838"/>
                </a:lnTo>
                <a:lnTo>
                  <a:pt x="468630" y="298613"/>
                </a:lnTo>
                <a:lnTo>
                  <a:pt x="473385" y="280085"/>
                </a:lnTo>
                <a:lnTo>
                  <a:pt x="477773" y="237838"/>
                </a:lnTo>
                <a:close/>
              </a:path>
              <a:path w="478154" h="476250">
                <a:moveTo>
                  <a:pt x="468630" y="298613"/>
                </a:moveTo>
                <a:lnTo>
                  <a:pt x="468630" y="237838"/>
                </a:lnTo>
                <a:lnTo>
                  <a:pt x="467868" y="250030"/>
                </a:lnTo>
                <a:lnTo>
                  <a:pt x="460883" y="293496"/>
                </a:lnTo>
                <a:lnTo>
                  <a:pt x="447953" y="332182"/>
                </a:lnTo>
                <a:lnTo>
                  <a:pt x="429786" y="366054"/>
                </a:lnTo>
                <a:lnTo>
                  <a:pt x="380587" y="419215"/>
                </a:lnTo>
                <a:lnTo>
                  <a:pt x="318972" y="452704"/>
                </a:lnTo>
                <a:lnTo>
                  <a:pt x="250626" y="466243"/>
                </a:lnTo>
                <a:lnTo>
                  <a:pt x="215705" y="465445"/>
                </a:lnTo>
                <a:lnTo>
                  <a:pt x="147921" y="448542"/>
                </a:lnTo>
                <a:lnTo>
                  <a:pt x="87617" y="411000"/>
                </a:lnTo>
                <a:lnTo>
                  <a:pt x="40479" y="352541"/>
                </a:lnTo>
                <a:lnTo>
                  <a:pt x="23624" y="315382"/>
                </a:lnTo>
                <a:lnTo>
                  <a:pt x="12192" y="272890"/>
                </a:lnTo>
                <a:lnTo>
                  <a:pt x="9906" y="249268"/>
                </a:lnTo>
                <a:lnTo>
                  <a:pt x="9906" y="300335"/>
                </a:lnTo>
                <a:lnTo>
                  <a:pt x="29515" y="351739"/>
                </a:lnTo>
                <a:lnTo>
                  <a:pt x="72711" y="410147"/>
                </a:lnTo>
                <a:lnTo>
                  <a:pt x="128113" y="449984"/>
                </a:lnTo>
                <a:lnTo>
                  <a:pt x="191197" y="471595"/>
                </a:lnTo>
                <a:lnTo>
                  <a:pt x="224207" y="475673"/>
                </a:lnTo>
                <a:lnTo>
                  <a:pt x="257441" y="475325"/>
                </a:lnTo>
                <a:lnTo>
                  <a:pt x="322323" y="461518"/>
                </a:lnTo>
                <a:lnTo>
                  <a:pt x="381320" y="430521"/>
                </a:lnTo>
                <a:lnTo>
                  <a:pt x="429909" y="382679"/>
                </a:lnTo>
                <a:lnTo>
                  <a:pt x="463568" y="318336"/>
                </a:lnTo>
                <a:lnTo>
                  <a:pt x="468630" y="298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939667" y="237655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 panose="02020603050405020304"/>
                <a:cs typeface="Times New Roman" panose="02020603050405020304"/>
              </a:rPr>
              <a:t>C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61227" y="3753231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47620" y="253403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47620" y="3219831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152009" y="2909188"/>
            <a:ext cx="781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Equal</a:t>
            </a:r>
            <a:r>
              <a:rPr sz="18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?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60639" y="1886330"/>
            <a:ext cx="3124200" cy="76200"/>
          </a:xfrm>
          <a:custGeom>
            <a:avLst/>
            <a:gdLst/>
            <a:ahLst/>
            <a:cxnLst/>
            <a:rect l="l" t="t" r="r" b="b"/>
            <a:pathLst>
              <a:path w="3124200" h="76200">
                <a:moveTo>
                  <a:pt x="76200" y="33528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4"/>
                </a:lnTo>
                <a:lnTo>
                  <a:pt x="64008" y="33528"/>
                </a:lnTo>
                <a:lnTo>
                  <a:pt x="76200" y="33528"/>
                </a:lnTo>
                <a:close/>
              </a:path>
              <a:path w="3124200" h="76200">
                <a:moveTo>
                  <a:pt x="3060954" y="42671"/>
                </a:moveTo>
                <a:lnTo>
                  <a:pt x="3060954" y="33527"/>
                </a:lnTo>
                <a:lnTo>
                  <a:pt x="64008" y="33528"/>
                </a:lnTo>
                <a:lnTo>
                  <a:pt x="64008" y="42672"/>
                </a:lnTo>
                <a:lnTo>
                  <a:pt x="3060954" y="42671"/>
                </a:lnTo>
                <a:close/>
              </a:path>
              <a:path w="3124200" h="76200">
                <a:moveTo>
                  <a:pt x="76200" y="76200"/>
                </a:moveTo>
                <a:lnTo>
                  <a:pt x="76200" y="42672"/>
                </a:lnTo>
                <a:lnTo>
                  <a:pt x="64008" y="42672"/>
                </a:lnTo>
                <a:lnTo>
                  <a:pt x="64008" y="70104"/>
                </a:lnTo>
                <a:lnTo>
                  <a:pt x="76200" y="76200"/>
                </a:lnTo>
                <a:close/>
              </a:path>
              <a:path w="3124200" h="76200">
                <a:moveTo>
                  <a:pt x="3124200" y="38099"/>
                </a:moveTo>
                <a:lnTo>
                  <a:pt x="3048000" y="0"/>
                </a:lnTo>
                <a:lnTo>
                  <a:pt x="3048000" y="33527"/>
                </a:lnTo>
                <a:lnTo>
                  <a:pt x="3060954" y="33527"/>
                </a:lnTo>
                <a:lnTo>
                  <a:pt x="3060954" y="69722"/>
                </a:lnTo>
                <a:lnTo>
                  <a:pt x="3124200" y="38099"/>
                </a:lnTo>
                <a:close/>
              </a:path>
              <a:path w="3124200" h="76200">
                <a:moveTo>
                  <a:pt x="3060954" y="69722"/>
                </a:moveTo>
                <a:lnTo>
                  <a:pt x="3060954" y="42671"/>
                </a:lnTo>
                <a:lnTo>
                  <a:pt x="3048000" y="42671"/>
                </a:lnTo>
                <a:lnTo>
                  <a:pt x="3048000" y="76199"/>
                </a:lnTo>
                <a:lnTo>
                  <a:pt x="3060954" y="69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04039" y="1886330"/>
            <a:ext cx="2743200" cy="76200"/>
          </a:xfrm>
          <a:custGeom>
            <a:avLst/>
            <a:gdLst/>
            <a:ahLst/>
            <a:cxnLst/>
            <a:rect l="l" t="t" r="r" b="b"/>
            <a:pathLst>
              <a:path w="2743200" h="76200">
                <a:moveTo>
                  <a:pt x="76200" y="33527"/>
                </a:moveTo>
                <a:lnTo>
                  <a:pt x="76200" y="0"/>
                </a:lnTo>
                <a:lnTo>
                  <a:pt x="0" y="38099"/>
                </a:lnTo>
                <a:lnTo>
                  <a:pt x="64007" y="70103"/>
                </a:lnTo>
                <a:lnTo>
                  <a:pt x="64007" y="33527"/>
                </a:lnTo>
                <a:lnTo>
                  <a:pt x="76200" y="33527"/>
                </a:lnTo>
                <a:close/>
              </a:path>
              <a:path w="2743200" h="76200">
                <a:moveTo>
                  <a:pt x="2679953" y="42671"/>
                </a:moveTo>
                <a:lnTo>
                  <a:pt x="2679953" y="33527"/>
                </a:lnTo>
                <a:lnTo>
                  <a:pt x="64007" y="33527"/>
                </a:lnTo>
                <a:lnTo>
                  <a:pt x="64007" y="42671"/>
                </a:lnTo>
                <a:lnTo>
                  <a:pt x="2679953" y="42671"/>
                </a:lnTo>
                <a:close/>
              </a:path>
              <a:path w="2743200" h="76200">
                <a:moveTo>
                  <a:pt x="76200" y="76199"/>
                </a:moveTo>
                <a:lnTo>
                  <a:pt x="76200" y="42671"/>
                </a:lnTo>
                <a:lnTo>
                  <a:pt x="64007" y="42671"/>
                </a:lnTo>
                <a:lnTo>
                  <a:pt x="64007" y="70103"/>
                </a:lnTo>
                <a:lnTo>
                  <a:pt x="76200" y="76199"/>
                </a:lnTo>
                <a:close/>
              </a:path>
              <a:path w="2743200" h="76200">
                <a:moveTo>
                  <a:pt x="2743187" y="38099"/>
                </a:moveTo>
                <a:lnTo>
                  <a:pt x="2666987" y="0"/>
                </a:lnTo>
                <a:lnTo>
                  <a:pt x="2666987" y="33527"/>
                </a:lnTo>
                <a:lnTo>
                  <a:pt x="2679953" y="33527"/>
                </a:lnTo>
                <a:lnTo>
                  <a:pt x="2679953" y="69716"/>
                </a:lnTo>
                <a:lnTo>
                  <a:pt x="2743187" y="38099"/>
                </a:lnTo>
                <a:close/>
              </a:path>
              <a:path w="2743200" h="76200">
                <a:moveTo>
                  <a:pt x="2679953" y="69716"/>
                </a:moveTo>
                <a:lnTo>
                  <a:pt x="2679953" y="42671"/>
                </a:lnTo>
                <a:lnTo>
                  <a:pt x="2666987" y="42671"/>
                </a:lnTo>
                <a:lnTo>
                  <a:pt x="2666987" y="76199"/>
                </a:lnTo>
                <a:lnTo>
                  <a:pt x="2679953" y="69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75039" y="1724025"/>
            <a:ext cx="1371600" cy="381000"/>
          </a:xfrm>
          <a:custGeom>
            <a:avLst/>
            <a:gdLst/>
            <a:ahLst/>
            <a:cxnLst/>
            <a:rect l="l" t="t" r="r" b="b"/>
            <a:pathLst>
              <a:path w="1371600" h="381000">
                <a:moveTo>
                  <a:pt x="0" y="0"/>
                </a:moveTo>
                <a:lnTo>
                  <a:pt x="0" y="381000"/>
                </a:lnTo>
                <a:lnTo>
                  <a:pt x="1371599" y="380999"/>
                </a:lnTo>
                <a:lnTo>
                  <a:pt x="1371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453773" y="1742566"/>
            <a:ext cx="12433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(Source)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261227" y="1724025"/>
            <a:ext cx="1828800" cy="381000"/>
          </a:xfrm>
          <a:custGeom>
            <a:avLst/>
            <a:gdLst/>
            <a:ahLst/>
            <a:cxnLst/>
            <a:rect l="l" t="t" r="r" b="b"/>
            <a:pathLst>
              <a:path w="1828800" h="381000">
                <a:moveTo>
                  <a:pt x="0" y="0"/>
                </a:moveTo>
                <a:lnTo>
                  <a:pt x="0" y="380999"/>
                </a:lnTo>
                <a:lnTo>
                  <a:pt x="1828800" y="380999"/>
                </a:lnTo>
                <a:lnTo>
                  <a:pt x="1828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339973" y="1742566"/>
            <a:ext cx="17176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B</a:t>
            </a:r>
            <a:r>
              <a:rPr sz="20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(Destination)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203839" y="3600831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0"/>
                </a:moveTo>
                <a:lnTo>
                  <a:pt x="0" y="381000"/>
                </a:lnTo>
                <a:lnTo>
                  <a:pt x="457200" y="3810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9267" y="3596258"/>
            <a:ext cx="467359" cy="390525"/>
          </a:xfrm>
          <a:custGeom>
            <a:avLst/>
            <a:gdLst/>
            <a:ahLst/>
            <a:cxnLst/>
            <a:rect l="l" t="t" r="r" b="b"/>
            <a:pathLst>
              <a:path w="467360" h="390525">
                <a:moveTo>
                  <a:pt x="467106" y="390144"/>
                </a:moveTo>
                <a:lnTo>
                  <a:pt x="467106" y="0"/>
                </a:lnTo>
                <a:lnTo>
                  <a:pt x="0" y="0"/>
                </a:lnTo>
                <a:lnTo>
                  <a:pt x="0" y="390144"/>
                </a:lnTo>
                <a:lnTo>
                  <a:pt x="4572" y="390144"/>
                </a:lnTo>
                <a:lnTo>
                  <a:pt x="4572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457200" y="9144"/>
                </a:lnTo>
                <a:lnTo>
                  <a:pt x="457200" y="4572"/>
                </a:lnTo>
                <a:lnTo>
                  <a:pt x="461772" y="9144"/>
                </a:lnTo>
                <a:lnTo>
                  <a:pt x="461772" y="390144"/>
                </a:lnTo>
                <a:lnTo>
                  <a:pt x="467106" y="390144"/>
                </a:lnTo>
                <a:close/>
              </a:path>
              <a:path w="467360" h="390525">
                <a:moveTo>
                  <a:pt x="9905" y="9144"/>
                </a:moveTo>
                <a:lnTo>
                  <a:pt x="9905" y="4572"/>
                </a:lnTo>
                <a:lnTo>
                  <a:pt x="4572" y="9144"/>
                </a:lnTo>
                <a:lnTo>
                  <a:pt x="9905" y="9144"/>
                </a:lnTo>
                <a:close/>
              </a:path>
              <a:path w="467360" h="390525">
                <a:moveTo>
                  <a:pt x="9905" y="381000"/>
                </a:moveTo>
                <a:lnTo>
                  <a:pt x="9905" y="9144"/>
                </a:lnTo>
                <a:lnTo>
                  <a:pt x="4572" y="9144"/>
                </a:lnTo>
                <a:lnTo>
                  <a:pt x="4572" y="381000"/>
                </a:lnTo>
                <a:lnTo>
                  <a:pt x="9905" y="381000"/>
                </a:lnTo>
                <a:close/>
              </a:path>
              <a:path w="467360" h="390525">
                <a:moveTo>
                  <a:pt x="461772" y="381000"/>
                </a:moveTo>
                <a:lnTo>
                  <a:pt x="4572" y="381000"/>
                </a:lnTo>
                <a:lnTo>
                  <a:pt x="9905" y="385572"/>
                </a:lnTo>
                <a:lnTo>
                  <a:pt x="9905" y="390144"/>
                </a:lnTo>
                <a:lnTo>
                  <a:pt x="457200" y="390144"/>
                </a:lnTo>
                <a:lnTo>
                  <a:pt x="457200" y="385572"/>
                </a:lnTo>
                <a:lnTo>
                  <a:pt x="461772" y="381000"/>
                </a:lnTo>
                <a:close/>
              </a:path>
              <a:path w="467360" h="390525">
                <a:moveTo>
                  <a:pt x="9905" y="390144"/>
                </a:moveTo>
                <a:lnTo>
                  <a:pt x="9905" y="385572"/>
                </a:lnTo>
                <a:lnTo>
                  <a:pt x="4572" y="381000"/>
                </a:lnTo>
                <a:lnTo>
                  <a:pt x="4572" y="390144"/>
                </a:lnTo>
                <a:lnTo>
                  <a:pt x="9905" y="390144"/>
                </a:lnTo>
                <a:close/>
              </a:path>
              <a:path w="467360" h="390525">
                <a:moveTo>
                  <a:pt x="461772" y="9144"/>
                </a:moveTo>
                <a:lnTo>
                  <a:pt x="457200" y="4572"/>
                </a:lnTo>
                <a:lnTo>
                  <a:pt x="457200" y="9144"/>
                </a:lnTo>
                <a:lnTo>
                  <a:pt x="461772" y="9144"/>
                </a:lnTo>
                <a:close/>
              </a:path>
              <a:path w="467360" h="390525">
                <a:moveTo>
                  <a:pt x="461772" y="381000"/>
                </a:moveTo>
                <a:lnTo>
                  <a:pt x="461772" y="9144"/>
                </a:lnTo>
                <a:lnTo>
                  <a:pt x="457200" y="9144"/>
                </a:lnTo>
                <a:lnTo>
                  <a:pt x="457200" y="381000"/>
                </a:lnTo>
                <a:lnTo>
                  <a:pt x="461772" y="381000"/>
                </a:lnTo>
                <a:close/>
              </a:path>
              <a:path w="467360" h="390525">
                <a:moveTo>
                  <a:pt x="461772" y="390144"/>
                </a:moveTo>
                <a:lnTo>
                  <a:pt x="461772" y="381000"/>
                </a:lnTo>
                <a:lnTo>
                  <a:pt x="457200" y="385572"/>
                </a:lnTo>
                <a:lnTo>
                  <a:pt x="457200" y="390144"/>
                </a:lnTo>
                <a:lnTo>
                  <a:pt x="461772" y="390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203839" y="3665092"/>
            <a:ext cx="457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95"/>
              </a:spcBef>
            </a:pPr>
            <a:r>
              <a:rPr sz="1400" b="1" i="1" spc="-10" dirty="0">
                <a:latin typeface="Times New Roman" panose="02020603050405020304"/>
                <a:cs typeface="Times New Roman" panose="02020603050405020304"/>
              </a:rPr>
              <a:t>MAC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804039" y="3600831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0"/>
                </a:moveTo>
                <a:lnTo>
                  <a:pt x="0" y="381000"/>
                </a:lnTo>
                <a:lnTo>
                  <a:pt x="457200" y="3810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99467" y="3596258"/>
            <a:ext cx="467359" cy="390525"/>
          </a:xfrm>
          <a:custGeom>
            <a:avLst/>
            <a:gdLst/>
            <a:ahLst/>
            <a:cxnLst/>
            <a:rect l="l" t="t" r="r" b="b"/>
            <a:pathLst>
              <a:path w="467360" h="390525">
                <a:moveTo>
                  <a:pt x="467106" y="390144"/>
                </a:moveTo>
                <a:lnTo>
                  <a:pt x="467106" y="0"/>
                </a:lnTo>
                <a:lnTo>
                  <a:pt x="0" y="0"/>
                </a:lnTo>
                <a:lnTo>
                  <a:pt x="0" y="390144"/>
                </a:lnTo>
                <a:lnTo>
                  <a:pt x="4572" y="390144"/>
                </a:lnTo>
                <a:lnTo>
                  <a:pt x="4572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457200" y="9144"/>
                </a:lnTo>
                <a:lnTo>
                  <a:pt x="457200" y="4572"/>
                </a:lnTo>
                <a:lnTo>
                  <a:pt x="461759" y="9144"/>
                </a:lnTo>
                <a:lnTo>
                  <a:pt x="461759" y="390144"/>
                </a:lnTo>
                <a:lnTo>
                  <a:pt x="467106" y="390144"/>
                </a:lnTo>
                <a:close/>
              </a:path>
              <a:path w="467360" h="390525">
                <a:moveTo>
                  <a:pt x="9905" y="9144"/>
                </a:moveTo>
                <a:lnTo>
                  <a:pt x="9905" y="4572"/>
                </a:lnTo>
                <a:lnTo>
                  <a:pt x="4572" y="9144"/>
                </a:lnTo>
                <a:lnTo>
                  <a:pt x="9905" y="9144"/>
                </a:lnTo>
                <a:close/>
              </a:path>
              <a:path w="467360" h="390525">
                <a:moveTo>
                  <a:pt x="9905" y="381000"/>
                </a:moveTo>
                <a:lnTo>
                  <a:pt x="9905" y="9144"/>
                </a:lnTo>
                <a:lnTo>
                  <a:pt x="4572" y="9144"/>
                </a:lnTo>
                <a:lnTo>
                  <a:pt x="4572" y="381000"/>
                </a:lnTo>
                <a:lnTo>
                  <a:pt x="9905" y="381000"/>
                </a:lnTo>
                <a:close/>
              </a:path>
              <a:path w="467360" h="390525">
                <a:moveTo>
                  <a:pt x="461759" y="381000"/>
                </a:moveTo>
                <a:lnTo>
                  <a:pt x="4572" y="381000"/>
                </a:lnTo>
                <a:lnTo>
                  <a:pt x="9905" y="385572"/>
                </a:lnTo>
                <a:lnTo>
                  <a:pt x="9905" y="390144"/>
                </a:lnTo>
                <a:lnTo>
                  <a:pt x="457200" y="390144"/>
                </a:lnTo>
                <a:lnTo>
                  <a:pt x="457200" y="385572"/>
                </a:lnTo>
                <a:lnTo>
                  <a:pt x="461759" y="381000"/>
                </a:lnTo>
                <a:close/>
              </a:path>
              <a:path w="467360" h="390525">
                <a:moveTo>
                  <a:pt x="9905" y="390144"/>
                </a:moveTo>
                <a:lnTo>
                  <a:pt x="9905" y="385572"/>
                </a:lnTo>
                <a:lnTo>
                  <a:pt x="4572" y="381000"/>
                </a:lnTo>
                <a:lnTo>
                  <a:pt x="4572" y="390144"/>
                </a:lnTo>
                <a:lnTo>
                  <a:pt x="9905" y="390144"/>
                </a:lnTo>
                <a:close/>
              </a:path>
              <a:path w="467360" h="390525">
                <a:moveTo>
                  <a:pt x="461759" y="9144"/>
                </a:moveTo>
                <a:lnTo>
                  <a:pt x="457200" y="4572"/>
                </a:lnTo>
                <a:lnTo>
                  <a:pt x="457200" y="9144"/>
                </a:lnTo>
                <a:lnTo>
                  <a:pt x="461759" y="9144"/>
                </a:lnTo>
                <a:close/>
              </a:path>
              <a:path w="467360" h="390525">
                <a:moveTo>
                  <a:pt x="461759" y="381000"/>
                </a:moveTo>
                <a:lnTo>
                  <a:pt x="461759" y="9144"/>
                </a:lnTo>
                <a:lnTo>
                  <a:pt x="457200" y="9144"/>
                </a:lnTo>
                <a:lnTo>
                  <a:pt x="457200" y="381000"/>
                </a:lnTo>
                <a:lnTo>
                  <a:pt x="461759" y="381000"/>
                </a:lnTo>
                <a:close/>
              </a:path>
              <a:path w="467360" h="390525">
                <a:moveTo>
                  <a:pt x="461759" y="390144"/>
                </a:moveTo>
                <a:lnTo>
                  <a:pt x="461759" y="381000"/>
                </a:lnTo>
                <a:lnTo>
                  <a:pt x="457200" y="385572"/>
                </a:lnTo>
                <a:lnTo>
                  <a:pt x="457200" y="390144"/>
                </a:lnTo>
                <a:lnTo>
                  <a:pt x="461759" y="390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804039" y="3665092"/>
            <a:ext cx="457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95"/>
              </a:spcBef>
            </a:pPr>
            <a:r>
              <a:rPr sz="1400" b="1" i="1" spc="-10" dirty="0">
                <a:latin typeface="Times New Roman" panose="02020603050405020304"/>
                <a:cs typeface="Times New Roman" panose="02020603050405020304"/>
              </a:rPr>
              <a:t>MAC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785227" y="230543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0"/>
                </a:moveTo>
                <a:lnTo>
                  <a:pt x="0" y="380999"/>
                </a:lnTo>
                <a:lnTo>
                  <a:pt x="457200" y="380999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80667" y="2300858"/>
            <a:ext cx="467359" cy="390525"/>
          </a:xfrm>
          <a:custGeom>
            <a:avLst/>
            <a:gdLst/>
            <a:ahLst/>
            <a:cxnLst/>
            <a:rect l="l" t="t" r="r" b="b"/>
            <a:pathLst>
              <a:path w="467359" h="390525">
                <a:moveTo>
                  <a:pt x="467105" y="390144"/>
                </a:moveTo>
                <a:lnTo>
                  <a:pt x="467105" y="0"/>
                </a:lnTo>
                <a:lnTo>
                  <a:pt x="0" y="0"/>
                </a:lnTo>
                <a:lnTo>
                  <a:pt x="0" y="390144"/>
                </a:lnTo>
                <a:lnTo>
                  <a:pt x="4559" y="390144"/>
                </a:lnTo>
                <a:lnTo>
                  <a:pt x="4559" y="9143"/>
                </a:lnTo>
                <a:lnTo>
                  <a:pt x="9906" y="4571"/>
                </a:lnTo>
                <a:lnTo>
                  <a:pt x="9906" y="9143"/>
                </a:lnTo>
                <a:lnTo>
                  <a:pt x="457200" y="9143"/>
                </a:lnTo>
                <a:lnTo>
                  <a:pt x="457200" y="4571"/>
                </a:lnTo>
                <a:lnTo>
                  <a:pt x="461759" y="9143"/>
                </a:lnTo>
                <a:lnTo>
                  <a:pt x="461759" y="390144"/>
                </a:lnTo>
                <a:lnTo>
                  <a:pt x="467105" y="390144"/>
                </a:lnTo>
                <a:close/>
              </a:path>
              <a:path w="467359" h="390525">
                <a:moveTo>
                  <a:pt x="9906" y="9143"/>
                </a:moveTo>
                <a:lnTo>
                  <a:pt x="9906" y="4571"/>
                </a:lnTo>
                <a:lnTo>
                  <a:pt x="4559" y="9143"/>
                </a:lnTo>
                <a:lnTo>
                  <a:pt x="9906" y="9143"/>
                </a:lnTo>
                <a:close/>
              </a:path>
              <a:path w="467359" h="390525">
                <a:moveTo>
                  <a:pt x="9906" y="381000"/>
                </a:moveTo>
                <a:lnTo>
                  <a:pt x="9906" y="9143"/>
                </a:lnTo>
                <a:lnTo>
                  <a:pt x="4559" y="9143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467359" h="390525">
                <a:moveTo>
                  <a:pt x="461759" y="381000"/>
                </a:moveTo>
                <a:lnTo>
                  <a:pt x="4559" y="381000"/>
                </a:lnTo>
                <a:lnTo>
                  <a:pt x="9906" y="385571"/>
                </a:lnTo>
                <a:lnTo>
                  <a:pt x="9906" y="390144"/>
                </a:lnTo>
                <a:lnTo>
                  <a:pt x="457200" y="390144"/>
                </a:lnTo>
                <a:lnTo>
                  <a:pt x="457200" y="385571"/>
                </a:lnTo>
                <a:lnTo>
                  <a:pt x="461759" y="381000"/>
                </a:lnTo>
                <a:close/>
              </a:path>
              <a:path w="467359" h="390525">
                <a:moveTo>
                  <a:pt x="9906" y="390144"/>
                </a:moveTo>
                <a:lnTo>
                  <a:pt x="9906" y="385571"/>
                </a:lnTo>
                <a:lnTo>
                  <a:pt x="4559" y="381000"/>
                </a:lnTo>
                <a:lnTo>
                  <a:pt x="4559" y="390144"/>
                </a:lnTo>
                <a:lnTo>
                  <a:pt x="9906" y="390144"/>
                </a:lnTo>
                <a:close/>
              </a:path>
              <a:path w="467359" h="390525">
                <a:moveTo>
                  <a:pt x="461759" y="9143"/>
                </a:moveTo>
                <a:lnTo>
                  <a:pt x="457200" y="4571"/>
                </a:lnTo>
                <a:lnTo>
                  <a:pt x="457200" y="9143"/>
                </a:lnTo>
                <a:lnTo>
                  <a:pt x="461759" y="9143"/>
                </a:lnTo>
                <a:close/>
              </a:path>
              <a:path w="467359" h="390525">
                <a:moveTo>
                  <a:pt x="461759" y="381000"/>
                </a:moveTo>
                <a:lnTo>
                  <a:pt x="461759" y="9143"/>
                </a:lnTo>
                <a:lnTo>
                  <a:pt x="457200" y="9143"/>
                </a:lnTo>
                <a:lnTo>
                  <a:pt x="457200" y="381000"/>
                </a:lnTo>
                <a:lnTo>
                  <a:pt x="461759" y="381000"/>
                </a:lnTo>
                <a:close/>
              </a:path>
              <a:path w="467359" h="390525">
                <a:moveTo>
                  <a:pt x="461759" y="390144"/>
                </a:moveTo>
                <a:lnTo>
                  <a:pt x="461759" y="381000"/>
                </a:lnTo>
                <a:lnTo>
                  <a:pt x="457200" y="385571"/>
                </a:lnTo>
                <a:lnTo>
                  <a:pt x="457200" y="390144"/>
                </a:lnTo>
                <a:lnTo>
                  <a:pt x="461759" y="390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785227" y="2369692"/>
            <a:ext cx="457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95"/>
              </a:spcBef>
            </a:pPr>
            <a:r>
              <a:rPr sz="1400" b="1" i="1" spc="-10" dirty="0">
                <a:latin typeface="Times New Roman" panose="02020603050405020304"/>
                <a:cs typeface="Times New Roman" panose="02020603050405020304"/>
              </a:rPr>
              <a:t>MAC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997081" y="2991231"/>
            <a:ext cx="578485" cy="228600"/>
          </a:xfrm>
          <a:custGeom>
            <a:avLst/>
            <a:gdLst/>
            <a:ahLst/>
            <a:cxnLst/>
            <a:rect l="l" t="t" r="r" b="b"/>
            <a:pathLst>
              <a:path w="578485" h="228600">
                <a:moveTo>
                  <a:pt x="406908" y="171450"/>
                </a:moveTo>
                <a:lnTo>
                  <a:pt x="406908" y="57150"/>
                </a:lnTo>
                <a:lnTo>
                  <a:pt x="0" y="57150"/>
                </a:lnTo>
                <a:lnTo>
                  <a:pt x="0" y="171450"/>
                </a:lnTo>
                <a:lnTo>
                  <a:pt x="406908" y="171450"/>
                </a:lnTo>
                <a:close/>
              </a:path>
              <a:path w="578485" h="228600">
                <a:moveTo>
                  <a:pt x="578358" y="114300"/>
                </a:moveTo>
                <a:lnTo>
                  <a:pt x="406908" y="0"/>
                </a:lnTo>
                <a:lnTo>
                  <a:pt x="406908" y="228600"/>
                </a:lnTo>
                <a:lnTo>
                  <a:pt x="578358" y="1143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54409" y="3048381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42672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00688" y="3048381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2098">
            <a:solidFill>
              <a:srgbClr val="99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92509" y="2982087"/>
            <a:ext cx="592455" cy="247015"/>
          </a:xfrm>
          <a:custGeom>
            <a:avLst/>
            <a:gdLst/>
            <a:ahLst/>
            <a:cxnLst/>
            <a:rect l="l" t="t" r="r" b="b"/>
            <a:pathLst>
              <a:path w="592454" h="247014">
                <a:moveTo>
                  <a:pt x="411480" y="61721"/>
                </a:moveTo>
                <a:lnTo>
                  <a:pt x="0" y="61721"/>
                </a:lnTo>
                <a:lnTo>
                  <a:pt x="0" y="185165"/>
                </a:lnTo>
                <a:lnTo>
                  <a:pt x="4572" y="185165"/>
                </a:lnTo>
                <a:lnTo>
                  <a:pt x="4572" y="70865"/>
                </a:lnTo>
                <a:lnTo>
                  <a:pt x="9144" y="66293"/>
                </a:lnTo>
                <a:lnTo>
                  <a:pt x="9144" y="70865"/>
                </a:lnTo>
                <a:lnTo>
                  <a:pt x="406908" y="70865"/>
                </a:lnTo>
                <a:lnTo>
                  <a:pt x="406908" y="66293"/>
                </a:lnTo>
                <a:lnTo>
                  <a:pt x="411480" y="61721"/>
                </a:lnTo>
                <a:close/>
              </a:path>
              <a:path w="592454" h="247014">
                <a:moveTo>
                  <a:pt x="9144" y="70865"/>
                </a:moveTo>
                <a:lnTo>
                  <a:pt x="9144" y="66293"/>
                </a:lnTo>
                <a:lnTo>
                  <a:pt x="4572" y="70865"/>
                </a:lnTo>
                <a:lnTo>
                  <a:pt x="9144" y="70865"/>
                </a:lnTo>
                <a:close/>
              </a:path>
              <a:path w="592454" h="247014">
                <a:moveTo>
                  <a:pt x="9144" y="176021"/>
                </a:moveTo>
                <a:lnTo>
                  <a:pt x="9144" y="70865"/>
                </a:lnTo>
                <a:lnTo>
                  <a:pt x="4572" y="70865"/>
                </a:lnTo>
                <a:lnTo>
                  <a:pt x="4572" y="176021"/>
                </a:lnTo>
                <a:lnTo>
                  <a:pt x="9144" y="176021"/>
                </a:lnTo>
                <a:close/>
              </a:path>
              <a:path w="592454" h="247014">
                <a:moveTo>
                  <a:pt x="416814" y="228853"/>
                </a:moveTo>
                <a:lnTo>
                  <a:pt x="416814" y="176021"/>
                </a:lnTo>
                <a:lnTo>
                  <a:pt x="4572" y="176021"/>
                </a:lnTo>
                <a:lnTo>
                  <a:pt x="9144" y="180593"/>
                </a:lnTo>
                <a:lnTo>
                  <a:pt x="9144" y="185165"/>
                </a:lnTo>
                <a:lnTo>
                  <a:pt x="406908" y="185165"/>
                </a:lnTo>
                <a:lnTo>
                  <a:pt x="406908" y="180593"/>
                </a:lnTo>
                <a:lnTo>
                  <a:pt x="411480" y="185165"/>
                </a:lnTo>
                <a:lnTo>
                  <a:pt x="411480" y="232409"/>
                </a:lnTo>
                <a:lnTo>
                  <a:pt x="416814" y="228853"/>
                </a:lnTo>
                <a:close/>
              </a:path>
              <a:path w="592454" h="247014">
                <a:moveTo>
                  <a:pt x="9144" y="185165"/>
                </a:moveTo>
                <a:lnTo>
                  <a:pt x="9144" y="180593"/>
                </a:lnTo>
                <a:lnTo>
                  <a:pt x="4572" y="176021"/>
                </a:lnTo>
                <a:lnTo>
                  <a:pt x="4572" y="185165"/>
                </a:lnTo>
                <a:lnTo>
                  <a:pt x="9144" y="185165"/>
                </a:lnTo>
                <a:close/>
              </a:path>
              <a:path w="592454" h="247014">
                <a:moveTo>
                  <a:pt x="592074" y="123443"/>
                </a:moveTo>
                <a:lnTo>
                  <a:pt x="406908" y="0"/>
                </a:lnTo>
                <a:lnTo>
                  <a:pt x="406908" y="61721"/>
                </a:lnTo>
                <a:lnTo>
                  <a:pt x="409194" y="61721"/>
                </a:lnTo>
                <a:lnTo>
                  <a:pt x="409194" y="12953"/>
                </a:lnTo>
                <a:lnTo>
                  <a:pt x="416814" y="9143"/>
                </a:lnTo>
                <a:lnTo>
                  <a:pt x="416814" y="18033"/>
                </a:lnTo>
                <a:lnTo>
                  <a:pt x="574929" y="123443"/>
                </a:lnTo>
                <a:lnTo>
                  <a:pt x="580644" y="119633"/>
                </a:lnTo>
                <a:lnTo>
                  <a:pt x="580644" y="131063"/>
                </a:lnTo>
                <a:lnTo>
                  <a:pt x="592074" y="123443"/>
                </a:lnTo>
                <a:close/>
              </a:path>
              <a:path w="592454" h="247014">
                <a:moveTo>
                  <a:pt x="411480" y="70865"/>
                </a:moveTo>
                <a:lnTo>
                  <a:pt x="411480" y="61721"/>
                </a:lnTo>
                <a:lnTo>
                  <a:pt x="406908" y="66293"/>
                </a:lnTo>
                <a:lnTo>
                  <a:pt x="406908" y="70865"/>
                </a:lnTo>
                <a:lnTo>
                  <a:pt x="411480" y="70865"/>
                </a:lnTo>
                <a:close/>
              </a:path>
              <a:path w="592454" h="247014">
                <a:moveTo>
                  <a:pt x="411480" y="185165"/>
                </a:moveTo>
                <a:lnTo>
                  <a:pt x="406908" y="180593"/>
                </a:lnTo>
                <a:lnTo>
                  <a:pt x="406908" y="185165"/>
                </a:lnTo>
                <a:lnTo>
                  <a:pt x="411480" y="185165"/>
                </a:lnTo>
                <a:close/>
              </a:path>
              <a:path w="592454" h="247014">
                <a:moveTo>
                  <a:pt x="411480" y="232409"/>
                </a:moveTo>
                <a:lnTo>
                  <a:pt x="411480" y="185165"/>
                </a:lnTo>
                <a:lnTo>
                  <a:pt x="406908" y="185165"/>
                </a:lnTo>
                <a:lnTo>
                  <a:pt x="406908" y="246887"/>
                </a:lnTo>
                <a:lnTo>
                  <a:pt x="409194" y="245363"/>
                </a:lnTo>
                <a:lnTo>
                  <a:pt x="409194" y="233933"/>
                </a:lnTo>
                <a:lnTo>
                  <a:pt x="411480" y="232409"/>
                </a:lnTo>
                <a:close/>
              </a:path>
              <a:path w="592454" h="247014">
                <a:moveTo>
                  <a:pt x="416814" y="18033"/>
                </a:moveTo>
                <a:lnTo>
                  <a:pt x="416814" y="9143"/>
                </a:lnTo>
                <a:lnTo>
                  <a:pt x="409194" y="12953"/>
                </a:lnTo>
                <a:lnTo>
                  <a:pt x="416814" y="18033"/>
                </a:lnTo>
                <a:close/>
              </a:path>
              <a:path w="592454" h="247014">
                <a:moveTo>
                  <a:pt x="416814" y="70865"/>
                </a:moveTo>
                <a:lnTo>
                  <a:pt x="416814" y="18033"/>
                </a:lnTo>
                <a:lnTo>
                  <a:pt x="409194" y="12953"/>
                </a:lnTo>
                <a:lnTo>
                  <a:pt x="409194" y="61721"/>
                </a:lnTo>
                <a:lnTo>
                  <a:pt x="411480" y="61721"/>
                </a:lnTo>
                <a:lnTo>
                  <a:pt x="411480" y="70865"/>
                </a:lnTo>
                <a:lnTo>
                  <a:pt x="416814" y="70865"/>
                </a:lnTo>
                <a:close/>
              </a:path>
              <a:path w="592454" h="247014">
                <a:moveTo>
                  <a:pt x="580644" y="131063"/>
                </a:moveTo>
                <a:lnTo>
                  <a:pt x="580644" y="127253"/>
                </a:lnTo>
                <a:lnTo>
                  <a:pt x="574929" y="123443"/>
                </a:lnTo>
                <a:lnTo>
                  <a:pt x="409194" y="233933"/>
                </a:lnTo>
                <a:lnTo>
                  <a:pt x="416814" y="237743"/>
                </a:lnTo>
                <a:lnTo>
                  <a:pt x="416814" y="240283"/>
                </a:lnTo>
                <a:lnTo>
                  <a:pt x="580644" y="131063"/>
                </a:lnTo>
                <a:close/>
              </a:path>
              <a:path w="592454" h="247014">
                <a:moveTo>
                  <a:pt x="416814" y="240283"/>
                </a:moveTo>
                <a:lnTo>
                  <a:pt x="416814" y="237743"/>
                </a:lnTo>
                <a:lnTo>
                  <a:pt x="409194" y="233933"/>
                </a:lnTo>
                <a:lnTo>
                  <a:pt x="409194" y="245363"/>
                </a:lnTo>
                <a:lnTo>
                  <a:pt x="416814" y="240283"/>
                </a:lnTo>
                <a:close/>
              </a:path>
              <a:path w="592454" h="247014">
                <a:moveTo>
                  <a:pt x="580644" y="127253"/>
                </a:moveTo>
                <a:lnTo>
                  <a:pt x="580644" y="119633"/>
                </a:lnTo>
                <a:lnTo>
                  <a:pt x="574929" y="123443"/>
                </a:lnTo>
                <a:lnTo>
                  <a:pt x="580644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85067" y="3043808"/>
            <a:ext cx="95250" cy="123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978279" y="2604388"/>
            <a:ext cx="5086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Send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pic>
        <p:nvPicPr>
          <p:cNvPr id="55" name="图片 54" descr="图片包含 游戏机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object 2"/>
          <p:cNvSpPr txBox="1"/>
          <p:nvPr/>
        </p:nvSpPr>
        <p:spPr>
          <a:xfrm>
            <a:off x="1282579" y="695198"/>
            <a:ext cx="53595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MAC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函数用于消息认证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757" y="1842465"/>
            <a:ext cx="8044815" cy="334772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Times New Roman" panose="02020603050405020304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如果一个攻击者得到</a:t>
            </a:r>
            <a:r>
              <a:rPr sz="2000" spc="-53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和</a:t>
            </a:r>
            <a:r>
              <a:rPr sz="2000" spc="-50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950" i="1" spc="7" baseline="-21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950" i="1" spc="30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，则攻击者构造一个消息</a:t>
            </a:r>
            <a:r>
              <a:rPr sz="2000" spc="-52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M’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使得</a:t>
            </a: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i="1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950" i="1" baseline="-21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M’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=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950" i="1" spc="7" baseline="-21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950" i="1" spc="22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应具有计算复杂性意义下的不可行性。</a:t>
            </a:r>
            <a:endParaRPr sz="20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355600" marR="5080" indent="-342900">
              <a:lnSpc>
                <a:spcPct val="150000"/>
              </a:lnSpc>
              <a:spcBef>
                <a:spcPts val="480"/>
              </a:spcBef>
              <a:buFont typeface="Times New Roman" panose="02020603050405020304"/>
              <a:buChar char="•"/>
              <a:tabLst>
                <a:tab pos="354965" algn="l"/>
                <a:tab pos="355600" algn="l"/>
              </a:tabLst>
            </a:pP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950" i="1" spc="7" baseline="-21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950" i="1" spc="22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应均匀分布，即：随机选择消息</a:t>
            </a:r>
            <a:r>
              <a:rPr sz="2000" spc="-51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和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M’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950" i="1" baseline="-21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950" i="1" spc="15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 =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950" i="1" spc="7" baseline="-21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950" i="1" spc="22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M’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的概 率是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en-US" altLang="zh-CN" sz="1950" spc="15" baseline="26000" dirty="0">
                <a:latin typeface="新宋体" panose="02010609030101010101" charset="-122"/>
                <a:cs typeface="新宋体" panose="02010609030101010101" charset="-122"/>
              </a:rPr>
              <a:t>-</a:t>
            </a:r>
            <a:r>
              <a:rPr sz="1950" i="1" spc="15" baseline="26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1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其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中</a:t>
            </a:r>
            <a:r>
              <a:rPr sz="2000" spc="-52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2000" spc="-5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MAC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的位数。</a:t>
            </a:r>
          </a:p>
          <a:p>
            <a:pPr marL="354965" marR="73025" indent="-342265" algn="just">
              <a:lnSpc>
                <a:spcPct val="150000"/>
              </a:lnSpc>
              <a:spcBef>
                <a:spcPts val="480"/>
              </a:spcBef>
              <a:buFont typeface="Times New Roman" panose="02020603050405020304"/>
              <a:buChar char="•"/>
              <a:tabLst>
                <a:tab pos="356235" algn="l"/>
              </a:tabLst>
            </a:pP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令</a:t>
            </a:r>
            <a:r>
              <a:rPr sz="2000" spc="-50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M’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的某些变换，即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M’</a:t>
            </a:r>
            <a:r>
              <a:rPr sz="2000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0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，（例如：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000"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可以涉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及</a:t>
            </a:r>
            <a:r>
              <a:rPr sz="2000" spc="-509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中一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个或多个给定位的反转），在这种情况下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950" i="1" baseline="-21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950" i="1" spc="-7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950" i="1" spc="7" baseline="-21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950" i="1" spc="30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M’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-5" dirty="0" err="1">
                <a:latin typeface="新宋体" panose="02010609030101010101" charset="-122"/>
                <a:cs typeface="新宋体" panose="02010609030101010101" charset="-122"/>
              </a:rPr>
              <a:t>的概率是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en-US" altLang="zh-CN" sz="1950" spc="15" baseline="26000" dirty="0">
                <a:latin typeface="新宋体" panose="02010609030101010101" charset="-122"/>
                <a:cs typeface="Times New Roman" panose="02020603050405020304"/>
              </a:rPr>
              <a:t>-</a:t>
            </a:r>
            <a:r>
              <a:rPr sz="1950" i="1" spc="15" baseline="26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1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其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中</a:t>
            </a:r>
            <a:r>
              <a:rPr sz="2000" spc="-51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2000" spc="-5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MAC</a:t>
            </a:r>
            <a:r>
              <a:rPr sz="2000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的位数。</a:t>
            </a:r>
          </a:p>
        </p:txBody>
      </p:sp>
      <p:pic>
        <p:nvPicPr>
          <p:cNvPr id="5" name="图片 4" descr="图片包含 游戏机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object 2"/>
          <p:cNvSpPr txBox="1"/>
          <p:nvPr/>
        </p:nvSpPr>
        <p:spPr>
          <a:xfrm>
            <a:off x="1282579" y="695198"/>
            <a:ext cx="53595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MAC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应具备的性质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755" y="1839722"/>
            <a:ext cx="8006715" cy="4179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390"/>
              </a:lnSpc>
              <a:spcBef>
                <a:spcPts val="95"/>
              </a:spcBef>
              <a:buFont typeface="Times New Roman" panose="02020603050405020304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算法来源</a:t>
            </a:r>
            <a:endParaRPr sz="20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1" indent="-285750">
              <a:lnSpc>
                <a:spcPts val="2150"/>
              </a:lnSpc>
              <a:buChar char="–"/>
              <a:tabLst>
                <a:tab pos="755015" algn="l"/>
                <a:tab pos="756285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FIPS publication (FIPS PUB 113)</a:t>
            </a:r>
            <a:r>
              <a:rPr sz="1800" spc="-35" dirty="0">
                <a:solidFill>
                  <a:srgbClr val="009A9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u="sng" spc="-5" dirty="0">
                <a:solidFill>
                  <a:srgbClr val="009A9A"/>
                </a:solidFill>
                <a:uFill>
                  <a:solidFill>
                    <a:srgbClr val="009999"/>
                  </a:solidFill>
                </a:uFill>
                <a:latin typeface="Times New Roman" panose="02020603050405020304"/>
                <a:cs typeface="Times New Roman" panose="02020603050405020304"/>
                <a:hlinkClick r:id="rId2"/>
              </a:rPr>
              <a:t>http://www.itl.nist.gov/fipspubs/fip113.htm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buChar char="–"/>
              <a:tabLst>
                <a:tab pos="755015" algn="l"/>
                <a:tab pos="756285" algn="l"/>
              </a:tabLst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ANSI standard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 (X9.17)</a:t>
            </a: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Times New Roman" panose="02020603050405020304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使用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CBC(Cipher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Block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Chaining)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方式，初始向量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IV=0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 panose="02020603050405020304"/>
              <a:buChar char="•"/>
            </a:pPr>
            <a:endParaRPr sz="2450" dirty="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ts val="1920"/>
              </a:lnSpc>
              <a:buFont typeface="Times New Roman" panose="02020603050405020304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将数据按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64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位分组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950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950" baseline="-2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…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950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，必要时最后一个数据块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用</a:t>
            </a:r>
            <a:r>
              <a:rPr sz="2000" spc="-52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向右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填充。</a:t>
            </a:r>
            <a:endParaRPr sz="20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Font typeface="Times New Roman" panose="02020603050405020304"/>
              <a:buChar char="•"/>
              <a:tabLst>
                <a:tab pos="354965" algn="l"/>
                <a:tab pos="356235" algn="l"/>
              </a:tabLst>
            </a:pP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运用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DES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算法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密钥为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20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354965" indent="-342265">
              <a:lnSpc>
                <a:spcPts val="2380"/>
              </a:lnSpc>
              <a:buFont typeface="Times New Roman" panose="02020603050405020304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数据认证码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(DAC)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的计算如下：</a:t>
            </a:r>
          </a:p>
          <a:p>
            <a:pPr marL="927100">
              <a:lnSpc>
                <a:spcPts val="2580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7" baseline="-21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spc="-165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(D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7100" marR="4961255">
              <a:lnSpc>
                <a:spcPct val="80000"/>
              </a:lnSpc>
              <a:spcBef>
                <a:spcPts val="295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7" baseline="-21000" dirty="0"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(D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5" dirty="0">
                <a:latin typeface="Symbol" panose="05050102010706020507"/>
                <a:cs typeface="Symbol" panose="05050102010706020507"/>
              </a:rPr>
              <a:t>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)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3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7" baseline="-21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spc="-120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(D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-5" dirty="0">
                <a:latin typeface="Symbol" panose="05050102010706020507"/>
                <a:cs typeface="Symbol" panose="05050102010706020507"/>
              </a:rPr>
              <a:t>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ts val="2015"/>
              </a:lnSpc>
            </a:pPr>
            <a:r>
              <a:rPr sz="2400" dirty="0">
                <a:latin typeface="Arial" panose="020B0604020202020204"/>
                <a:cs typeface="Arial" panose="020B0604020202020204"/>
              </a:rPr>
              <a:t>…</a:t>
            </a:r>
          </a:p>
          <a:p>
            <a:pPr marL="927100">
              <a:lnSpc>
                <a:spcPts val="2595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N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7" baseline="-21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(D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5" dirty="0">
                <a:latin typeface="Symbol" panose="05050102010706020507"/>
                <a:cs typeface="Symbol" panose="05050102010706020507"/>
              </a:rPr>
              <a:t>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N-1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" name="图片 4" descr="图片包含 游戏机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object 2"/>
          <p:cNvSpPr txBox="1"/>
          <p:nvPr/>
        </p:nvSpPr>
        <p:spPr>
          <a:xfrm>
            <a:off x="1282579" y="695198"/>
            <a:ext cx="53595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基于</a:t>
            </a:r>
            <a:r>
              <a:rPr lang="en-US" altLang="zh-CN" sz="3200" b="1" kern="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DES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的</a:t>
            </a:r>
            <a:r>
              <a:rPr lang="en-US" altLang="zh-CN" sz="3200" b="1" kern="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CBC-MAC</a:t>
            </a:r>
            <a:endParaRPr lang="zh-CN" altLang="en-US" sz="3200" b="1" kern="0" spc="-5" dirty="0">
              <a:solidFill>
                <a:sysClr val="windowText" lastClr="00000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7461" y="1474508"/>
            <a:ext cx="6425356" cy="4168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20373" y="5814060"/>
            <a:ext cx="199453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950" b="1" baseline="-21000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950" b="1" spc="7" baseline="-21000" dirty="0"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(D</a:t>
            </a:r>
            <a:r>
              <a:rPr sz="1950" b="1" baseline="-21000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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950" b="1" baseline="-21000" dirty="0">
                <a:latin typeface="Times New Roman" panose="02020603050405020304"/>
                <a:cs typeface="Times New Roman" panose="02020603050405020304"/>
              </a:rPr>
              <a:t>i-1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)  O</a:t>
            </a:r>
            <a:r>
              <a:rPr sz="1950" b="1" baseline="-21000" dirty="0">
                <a:latin typeface="Times New Roman" panose="02020603050405020304"/>
                <a:cs typeface="Times New Roman" panose="02020603050405020304"/>
              </a:rPr>
              <a:t>0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b="1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{0}</a:t>
            </a:r>
            <a:r>
              <a:rPr sz="1950" b="1" baseline="26000" dirty="0">
                <a:latin typeface="Times New Roman" panose="02020603050405020304"/>
                <a:cs typeface="Times New Roman" panose="02020603050405020304"/>
              </a:rPr>
              <a:t>64</a:t>
            </a:r>
            <a:endParaRPr sz="1950" baseline="26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0173" y="6118098"/>
            <a:ext cx="12484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 =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1,2,…,N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60867" y="5936487"/>
            <a:ext cx="81915" cy="467359"/>
          </a:xfrm>
          <a:custGeom>
            <a:avLst/>
            <a:gdLst/>
            <a:ahLst/>
            <a:cxnLst/>
            <a:rect l="l" t="t" r="r" b="b"/>
            <a:pathLst>
              <a:path w="81914" h="467360">
                <a:moveTo>
                  <a:pt x="24574" y="233400"/>
                </a:moveTo>
                <a:lnTo>
                  <a:pt x="18288" y="230885"/>
                </a:lnTo>
                <a:lnTo>
                  <a:pt x="14020" y="229463"/>
                </a:lnTo>
                <a:lnTo>
                  <a:pt x="9906" y="229361"/>
                </a:lnTo>
                <a:lnTo>
                  <a:pt x="5334" y="228599"/>
                </a:lnTo>
                <a:lnTo>
                  <a:pt x="2286" y="228599"/>
                </a:lnTo>
                <a:lnTo>
                  <a:pt x="0" y="230885"/>
                </a:lnTo>
                <a:lnTo>
                  <a:pt x="0" y="236219"/>
                </a:lnTo>
                <a:lnTo>
                  <a:pt x="2286" y="238505"/>
                </a:lnTo>
                <a:lnTo>
                  <a:pt x="5334" y="238505"/>
                </a:lnTo>
                <a:lnTo>
                  <a:pt x="9144" y="237743"/>
                </a:lnTo>
                <a:lnTo>
                  <a:pt x="12954" y="237743"/>
                </a:lnTo>
                <a:lnTo>
                  <a:pt x="17526" y="236219"/>
                </a:lnTo>
                <a:lnTo>
                  <a:pt x="24574" y="233400"/>
                </a:lnTo>
                <a:close/>
              </a:path>
              <a:path w="81914" h="467360">
                <a:moveTo>
                  <a:pt x="28956" y="230885"/>
                </a:moveTo>
                <a:lnTo>
                  <a:pt x="28956" y="218693"/>
                </a:lnTo>
                <a:lnTo>
                  <a:pt x="28194" y="219455"/>
                </a:lnTo>
                <a:lnTo>
                  <a:pt x="23622" y="223265"/>
                </a:lnTo>
                <a:lnTo>
                  <a:pt x="18948" y="227025"/>
                </a:lnTo>
                <a:lnTo>
                  <a:pt x="14020" y="227304"/>
                </a:lnTo>
                <a:lnTo>
                  <a:pt x="8382" y="228599"/>
                </a:lnTo>
                <a:lnTo>
                  <a:pt x="5334" y="228599"/>
                </a:lnTo>
                <a:lnTo>
                  <a:pt x="9906" y="229361"/>
                </a:lnTo>
                <a:lnTo>
                  <a:pt x="14020" y="229463"/>
                </a:lnTo>
                <a:lnTo>
                  <a:pt x="18288" y="230885"/>
                </a:lnTo>
                <a:lnTo>
                  <a:pt x="24574" y="233400"/>
                </a:lnTo>
                <a:lnTo>
                  <a:pt x="25146" y="233171"/>
                </a:lnTo>
                <a:lnTo>
                  <a:pt x="28956" y="230885"/>
                </a:lnTo>
                <a:close/>
              </a:path>
              <a:path w="81914" h="467360">
                <a:moveTo>
                  <a:pt x="57683" y="447751"/>
                </a:moveTo>
                <a:lnTo>
                  <a:pt x="53340" y="441959"/>
                </a:lnTo>
                <a:lnTo>
                  <a:pt x="53340" y="442721"/>
                </a:lnTo>
                <a:lnTo>
                  <a:pt x="50292" y="436625"/>
                </a:lnTo>
                <a:lnTo>
                  <a:pt x="48006" y="427481"/>
                </a:lnTo>
                <a:lnTo>
                  <a:pt x="48006" y="271271"/>
                </a:lnTo>
                <a:lnTo>
                  <a:pt x="47244" y="267461"/>
                </a:lnTo>
                <a:lnTo>
                  <a:pt x="47244" y="262889"/>
                </a:lnTo>
                <a:lnTo>
                  <a:pt x="42672" y="251459"/>
                </a:lnTo>
                <a:lnTo>
                  <a:pt x="40386" y="247649"/>
                </a:lnTo>
                <a:lnTo>
                  <a:pt x="35814" y="241553"/>
                </a:lnTo>
                <a:lnTo>
                  <a:pt x="35052" y="241553"/>
                </a:lnTo>
                <a:lnTo>
                  <a:pt x="35052" y="240791"/>
                </a:lnTo>
                <a:lnTo>
                  <a:pt x="25908" y="233933"/>
                </a:lnTo>
                <a:lnTo>
                  <a:pt x="24574" y="233400"/>
                </a:lnTo>
                <a:lnTo>
                  <a:pt x="17526" y="236219"/>
                </a:lnTo>
                <a:lnTo>
                  <a:pt x="12954" y="237743"/>
                </a:lnTo>
                <a:lnTo>
                  <a:pt x="9144" y="237743"/>
                </a:lnTo>
                <a:lnTo>
                  <a:pt x="5334" y="238505"/>
                </a:lnTo>
                <a:lnTo>
                  <a:pt x="8382" y="238505"/>
                </a:lnTo>
                <a:lnTo>
                  <a:pt x="17526" y="240791"/>
                </a:lnTo>
                <a:lnTo>
                  <a:pt x="23622" y="243839"/>
                </a:lnTo>
                <a:lnTo>
                  <a:pt x="23622" y="244411"/>
                </a:lnTo>
                <a:lnTo>
                  <a:pt x="28194" y="247840"/>
                </a:lnTo>
                <a:lnTo>
                  <a:pt x="28194" y="247649"/>
                </a:lnTo>
                <a:lnTo>
                  <a:pt x="28956" y="248411"/>
                </a:lnTo>
                <a:lnTo>
                  <a:pt x="32766" y="252983"/>
                </a:lnTo>
                <a:lnTo>
                  <a:pt x="38100" y="424433"/>
                </a:lnTo>
                <a:lnTo>
                  <a:pt x="38862" y="429005"/>
                </a:lnTo>
                <a:lnTo>
                  <a:pt x="38862" y="432815"/>
                </a:lnTo>
                <a:lnTo>
                  <a:pt x="40386" y="437387"/>
                </a:lnTo>
                <a:lnTo>
                  <a:pt x="43434" y="445007"/>
                </a:lnTo>
                <a:lnTo>
                  <a:pt x="50292" y="454151"/>
                </a:lnTo>
                <a:lnTo>
                  <a:pt x="51054" y="454151"/>
                </a:lnTo>
                <a:lnTo>
                  <a:pt x="51054" y="454913"/>
                </a:lnTo>
                <a:lnTo>
                  <a:pt x="57150" y="459485"/>
                </a:lnTo>
                <a:lnTo>
                  <a:pt x="57150" y="447293"/>
                </a:lnTo>
                <a:lnTo>
                  <a:pt x="57683" y="447751"/>
                </a:lnTo>
                <a:close/>
              </a:path>
              <a:path w="81914" h="467360">
                <a:moveTo>
                  <a:pt x="23622" y="244411"/>
                </a:moveTo>
                <a:lnTo>
                  <a:pt x="23622" y="243839"/>
                </a:lnTo>
                <a:lnTo>
                  <a:pt x="22860" y="243839"/>
                </a:lnTo>
                <a:lnTo>
                  <a:pt x="23622" y="244411"/>
                </a:lnTo>
                <a:close/>
              </a:path>
              <a:path w="81914" h="467360">
                <a:moveTo>
                  <a:pt x="28422" y="219151"/>
                </a:moveTo>
                <a:lnTo>
                  <a:pt x="28194" y="219347"/>
                </a:lnTo>
                <a:lnTo>
                  <a:pt x="28422" y="219151"/>
                </a:lnTo>
                <a:close/>
              </a:path>
              <a:path w="81914" h="467360">
                <a:moveTo>
                  <a:pt x="28956" y="218693"/>
                </a:moveTo>
                <a:lnTo>
                  <a:pt x="28422" y="219151"/>
                </a:lnTo>
                <a:lnTo>
                  <a:pt x="28194" y="219455"/>
                </a:lnTo>
                <a:lnTo>
                  <a:pt x="28956" y="218693"/>
                </a:lnTo>
                <a:close/>
              </a:path>
              <a:path w="81914" h="467360">
                <a:moveTo>
                  <a:pt x="28956" y="248411"/>
                </a:moveTo>
                <a:lnTo>
                  <a:pt x="28194" y="247649"/>
                </a:lnTo>
                <a:lnTo>
                  <a:pt x="28651" y="248183"/>
                </a:lnTo>
                <a:lnTo>
                  <a:pt x="28956" y="248411"/>
                </a:lnTo>
                <a:close/>
              </a:path>
              <a:path w="81914" h="467360">
                <a:moveTo>
                  <a:pt x="28651" y="248183"/>
                </a:moveTo>
                <a:lnTo>
                  <a:pt x="28194" y="247649"/>
                </a:lnTo>
                <a:lnTo>
                  <a:pt x="28194" y="247840"/>
                </a:lnTo>
                <a:lnTo>
                  <a:pt x="28651" y="248183"/>
                </a:lnTo>
                <a:close/>
              </a:path>
              <a:path w="81914" h="467360">
                <a:moveTo>
                  <a:pt x="81534" y="9905"/>
                </a:moveTo>
                <a:lnTo>
                  <a:pt x="80772" y="0"/>
                </a:lnTo>
                <a:lnTo>
                  <a:pt x="76200" y="761"/>
                </a:lnTo>
                <a:lnTo>
                  <a:pt x="72085" y="863"/>
                </a:lnTo>
                <a:lnTo>
                  <a:pt x="67818" y="2285"/>
                </a:lnTo>
                <a:lnTo>
                  <a:pt x="60198" y="5333"/>
                </a:lnTo>
                <a:lnTo>
                  <a:pt x="51054" y="12191"/>
                </a:lnTo>
                <a:lnTo>
                  <a:pt x="51054" y="12953"/>
                </a:lnTo>
                <a:lnTo>
                  <a:pt x="50292" y="12953"/>
                </a:lnTo>
                <a:lnTo>
                  <a:pt x="45720" y="19049"/>
                </a:lnTo>
                <a:lnTo>
                  <a:pt x="43434" y="22859"/>
                </a:lnTo>
                <a:lnTo>
                  <a:pt x="38862" y="34289"/>
                </a:lnTo>
                <a:lnTo>
                  <a:pt x="38100" y="38861"/>
                </a:lnTo>
                <a:lnTo>
                  <a:pt x="38100" y="198881"/>
                </a:lnTo>
                <a:lnTo>
                  <a:pt x="35814" y="208025"/>
                </a:lnTo>
                <a:lnTo>
                  <a:pt x="34290" y="211073"/>
                </a:lnTo>
                <a:lnTo>
                  <a:pt x="32766" y="213359"/>
                </a:lnTo>
                <a:lnTo>
                  <a:pt x="28422" y="219151"/>
                </a:lnTo>
                <a:lnTo>
                  <a:pt x="28956" y="218693"/>
                </a:lnTo>
                <a:lnTo>
                  <a:pt x="28956" y="230885"/>
                </a:lnTo>
                <a:lnTo>
                  <a:pt x="35052" y="226313"/>
                </a:lnTo>
                <a:lnTo>
                  <a:pt x="35052" y="225551"/>
                </a:lnTo>
                <a:lnTo>
                  <a:pt x="35814" y="225551"/>
                </a:lnTo>
                <a:lnTo>
                  <a:pt x="40386" y="219455"/>
                </a:lnTo>
                <a:lnTo>
                  <a:pt x="45354" y="199003"/>
                </a:lnTo>
                <a:lnTo>
                  <a:pt x="45354" y="72266"/>
                </a:lnTo>
                <a:lnTo>
                  <a:pt x="51816" y="26669"/>
                </a:lnTo>
                <a:lnTo>
                  <a:pt x="53340" y="24383"/>
                </a:lnTo>
                <a:lnTo>
                  <a:pt x="53340" y="25145"/>
                </a:lnTo>
                <a:lnTo>
                  <a:pt x="57150" y="20065"/>
                </a:lnTo>
                <a:lnTo>
                  <a:pt x="57150" y="19811"/>
                </a:lnTo>
                <a:lnTo>
                  <a:pt x="57912" y="19049"/>
                </a:lnTo>
                <a:lnTo>
                  <a:pt x="57912" y="19240"/>
                </a:lnTo>
                <a:lnTo>
                  <a:pt x="62484" y="15811"/>
                </a:lnTo>
                <a:lnTo>
                  <a:pt x="62484" y="15239"/>
                </a:lnTo>
                <a:lnTo>
                  <a:pt x="68580" y="12191"/>
                </a:lnTo>
                <a:lnTo>
                  <a:pt x="77724" y="9905"/>
                </a:lnTo>
                <a:lnTo>
                  <a:pt x="81534" y="9905"/>
                </a:lnTo>
                <a:close/>
              </a:path>
              <a:path w="81914" h="467360">
                <a:moveTo>
                  <a:pt x="28956" y="248538"/>
                </a:moveTo>
                <a:lnTo>
                  <a:pt x="28651" y="248183"/>
                </a:lnTo>
                <a:lnTo>
                  <a:pt x="28956" y="248538"/>
                </a:lnTo>
                <a:close/>
              </a:path>
              <a:path w="81914" h="467360">
                <a:moveTo>
                  <a:pt x="50362" y="178388"/>
                </a:moveTo>
                <a:lnTo>
                  <a:pt x="48444" y="126082"/>
                </a:lnTo>
                <a:lnTo>
                  <a:pt x="45354" y="72266"/>
                </a:lnTo>
                <a:lnTo>
                  <a:pt x="45354" y="199003"/>
                </a:lnTo>
                <a:lnTo>
                  <a:pt x="50362" y="178388"/>
                </a:lnTo>
                <a:close/>
              </a:path>
              <a:path w="81914" h="467360">
                <a:moveTo>
                  <a:pt x="57912" y="19049"/>
                </a:moveTo>
                <a:lnTo>
                  <a:pt x="57150" y="19811"/>
                </a:lnTo>
                <a:lnTo>
                  <a:pt x="57585" y="19485"/>
                </a:lnTo>
                <a:lnTo>
                  <a:pt x="57912" y="19049"/>
                </a:lnTo>
                <a:close/>
              </a:path>
              <a:path w="81914" h="467360">
                <a:moveTo>
                  <a:pt x="57585" y="19485"/>
                </a:moveTo>
                <a:lnTo>
                  <a:pt x="57150" y="19811"/>
                </a:lnTo>
                <a:lnTo>
                  <a:pt x="57150" y="20065"/>
                </a:lnTo>
                <a:lnTo>
                  <a:pt x="57585" y="19485"/>
                </a:lnTo>
                <a:close/>
              </a:path>
              <a:path w="81914" h="467360">
                <a:moveTo>
                  <a:pt x="57912" y="448055"/>
                </a:moveTo>
                <a:lnTo>
                  <a:pt x="57683" y="447751"/>
                </a:lnTo>
                <a:lnTo>
                  <a:pt x="57150" y="447293"/>
                </a:lnTo>
                <a:lnTo>
                  <a:pt x="57912" y="448055"/>
                </a:lnTo>
                <a:close/>
              </a:path>
              <a:path w="81914" h="467360">
                <a:moveTo>
                  <a:pt x="57912" y="459943"/>
                </a:moveTo>
                <a:lnTo>
                  <a:pt x="57912" y="448055"/>
                </a:lnTo>
                <a:lnTo>
                  <a:pt x="57150" y="447293"/>
                </a:lnTo>
                <a:lnTo>
                  <a:pt x="57150" y="459485"/>
                </a:lnTo>
                <a:lnTo>
                  <a:pt x="57912" y="459943"/>
                </a:lnTo>
                <a:close/>
              </a:path>
              <a:path w="81914" h="467360">
                <a:moveTo>
                  <a:pt x="57912" y="19240"/>
                </a:moveTo>
                <a:lnTo>
                  <a:pt x="57912" y="19049"/>
                </a:lnTo>
                <a:lnTo>
                  <a:pt x="57585" y="19485"/>
                </a:lnTo>
                <a:lnTo>
                  <a:pt x="57912" y="19240"/>
                </a:lnTo>
                <a:close/>
              </a:path>
              <a:path w="81914" h="467360">
                <a:moveTo>
                  <a:pt x="81534" y="457199"/>
                </a:moveTo>
                <a:lnTo>
                  <a:pt x="77724" y="457199"/>
                </a:lnTo>
                <a:lnTo>
                  <a:pt x="72085" y="455904"/>
                </a:lnTo>
                <a:lnTo>
                  <a:pt x="67157" y="455625"/>
                </a:lnTo>
                <a:lnTo>
                  <a:pt x="62484" y="451865"/>
                </a:lnTo>
                <a:lnTo>
                  <a:pt x="57683" y="447751"/>
                </a:lnTo>
                <a:lnTo>
                  <a:pt x="57912" y="448055"/>
                </a:lnTo>
                <a:lnTo>
                  <a:pt x="57912" y="459943"/>
                </a:lnTo>
                <a:lnTo>
                  <a:pt x="60960" y="461771"/>
                </a:lnTo>
                <a:lnTo>
                  <a:pt x="72085" y="466222"/>
                </a:lnTo>
                <a:lnTo>
                  <a:pt x="76962" y="466343"/>
                </a:lnTo>
                <a:lnTo>
                  <a:pt x="80772" y="467105"/>
                </a:lnTo>
                <a:lnTo>
                  <a:pt x="81534" y="457199"/>
                </a:lnTo>
                <a:close/>
              </a:path>
              <a:path w="81914" h="467360">
                <a:moveTo>
                  <a:pt x="63246" y="15239"/>
                </a:moveTo>
                <a:lnTo>
                  <a:pt x="62484" y="15239"/>
                </a:lnTo>
                <a:lnTo>
                  <a:pt x="62484" y="15811"/>
                </a:lnTo>
                <a:lnTo>
                  <a:pt x="63246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pic>
        <p:nvPicPr>
          <p:cNvPr id="7" name="图片 6" descr="图片包含 游戏机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6CF27DA6-4597-4CCB-B7B1-FCD122ED92CD}"/>
              </a:ext>
            </a:extLst>
          </p:cNvPr>
          <p:cNvSpPr txBox="1"/>
          <p:nvPr/>
        </p:nvSpPr>
        <p:spPr>
          <a:xfrm>
            <a:off x="1282579" y="695198"/>
            <a:ext cx="53595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基于</a:t>
            </a:r>
            <a:r>
              <a:rPr lang="en-US" altLang="zh-CN" sz="3200" b="1" kern="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DES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的</a:t>
            </a:r>
            <a:r>
              <a:rPr lang="en-US" altLang="zh-CN" sz="3200" b="1" kern="0" spc="-5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CBC-MAC</a:t>
            </a:r>
            <a:endParaRPr lang="zh-CN" altLang="en-US" sz="3200" b="1" kern="0" spc="-5" dirty="0">
              <a:solidFill>
                <a:sysClr val="windowText" lastClr="00000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1310773" y="1584638"/>
            <a:ext cx="8213725" cy="364458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Times New Roman" panose="02020603050405020304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消息认证</a:t>
            </a:r>
            <a:r>
              <a:rPr sz="2800" spc="-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Authentication</a:t>
            </a:r>
            <a:r>
              <a:rPr sz="2800" spc="-5" dirty="0">
                <a:latin typeface="新宋体" panose="02010609030101010101" charset="-122"/>
                <a:cs typeface="新宋体" panose="02010609030101010101" charset="-122"/>
              </a:rPr>
              <a:t>）的目的：</a:t>
            </a:r>
            <a:endParaRPr sz="28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755650" marR="439420" lvl="1" indent="-285750">
              <a:lnSpc>
                <a:spcPts val="2460"/>
              </a:lnSpc>
              <a:spcBef>
                <a:spcPts val="865"/>
              </a:spcBef>
              <a:buFont typeface="Times New Roman" panose="02020603050405020304"/>
              <a:buChar char="–"/>
              <a:tabLst>
                <a:tab pos="755015" algn="l"/>
                <a:tab pos="755650" algn="l"/>
              </a:tabLst>
            </a:pP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验证消息的完整性，确认数据在传送和存储过程中未 受到主动攻击。</a:t>
            </a: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 panose="02020603050405020304"/>
              <a:buChar char="–"/>
            </a:pPr>
            <a:endParaRPr sz="30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Font typeface="Times New Roman" panose="02020603050405020304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新宋体" panose="02010609030101010101" charset="-122"/>
                <a:cs typeface="新宋体" panose="02010609030101010101" charset="-122"/>
              </a:rPr>
              <a:t>消息认证的方式：</a:t>
            </a:r>
            <a:endParaRPr sz="28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755650" marR="365125" lvl="1" indent="-285750">
              <a:lnSpc>
                <a:spcPts val="2590"/>
              </a:lnSpc>
              <a:spcBef>
                <a:spcPts val="600"/>
              </a:spcBef>
              <a:buFont typeface="Times New Roman" panose="02020603050405020304"/>
              <a:buChar char="–"/>
              <a:tabLst>
                <a:tab pos="755015" algn="l"/>
                <a:tab pos="755650" algn="l"/>
              </a:tabLst>
            </a:pPr>
            <a:r>
              <a:rPr sz="2400" b="1" spc="-5" dirty="0" err="1">
                <a:latin typeface="新宋体" panose="02010609030101010101" charset="-122"/>
                <a:cs typeface="新宋体" panose="02010609030101010101" charset="-122"/>
              </a:rPr>
              <a:t>散列函数（</a:t>
            </a:r>
            <a:r>
              <a:rPr sz="2400" b="1" dirty="0" err="1"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b="1" spc="-5" dirty="0" err="1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：将任意长度的消息变换为定长的 消息摘要，并加以认证；</a:t>
            </a:r>
          </a:p>
          <a:p>
            <a:pPr marL="755650" marR="5080" lvl="1" indent="-285750">
              <a:lnSpc>
                <a:spcPts val="2590"/>
              </a:lnSpc>
              <a:spcBef>
                <a:spcPts val="580"/>
              </a:spcBef>
              <a:buFont typeface="Times New Roman" panose="02020603050405020304"/>
              <a:buChar char="–"/>
              <a:tabLst>
                <a:tab pos="755015" algn="l"/>
                <a:tab pos="755650" algn="l"/>
              </a:tabLst>
            </a:pPr>
            <a:r>
              <a:rPr sz="2400" b="1" dirty="0">
                <a:latin typeface="新宋体" panose="02010609030101010101" charset="-122"/>
                <a:cs typeface="新宋体" panose="02010609030101010101" charset="-122"/>
              </a:rPr>
              <a:t>消息认证码（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MA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：依赖公开的函数（密钥控制下） 对消息处理，生成定长的认证标识，并加以认证；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6" name="Holder 6"/>
          <p:cNvSpPr txBox="1"/>
          <p:nvPr/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en-US" altLang="zh-CN" spc="-5" smtClean="0"/>
              <a:t>4</a:t>
            </a:fld>
            <a:endParaRPr lang="en-US" altLang="zh-CN" spc="-5" dirty="0"/>
          </a:p>
        </p:txBody>
      </p:sp>
      <p:pic>
        <p:nvPicPr>
          <p:cNvPr id="7" name="图片 6" descr="图片包含 游戏机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object 2"/>
          <p:cNvSpPr txBox="1"/>
          <p:nvPr/>
        </p:nvSpPr>
        <p:spPr>
          <a:xfrm>
            <a:off x="1282579" y="695198"/>
            <a:ext cx="247205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引言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8" name="Holder 6"/>
          <p:cNvSpPr txBox="1"/>
          <p:nvPr/>
        </p:nvSpPr>
        <p:spPr>
          <a:xfrm>
            <a:off x="9602349" y="6928411"/>
            <a:ext cx="2489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lang="en-US" altLang="zh-CN" spc="-5" smtClean="0"/>
              <a:t>5</a:t>
            </a:fld>
            <a:endParaRPr lang="en-US" altLang="zh-CN" spc="-5" dirty="0"/>
          </a:p>
        </p:txBody>
      </p:sp>
      <p:pic>
        <p:nvPicPr>
          <p:cNvPr id="9" name="图片 8" descr="图片包含 游戏机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object 2"/>
          <p:cNvSpPr txBox="1"/>
          <p:nvPr/>
        </p:nvSpPr>
        <p:spPr>
          <a:xfrm>
            <a:off x="1282579" y="695198"/>
            <a:ext cx="247205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本讲主要内容</a:t>
            </a:r>
          </a:p>
        </p:txBody>
      </p:sp>
      <p:sp>
        <p:nvSpPr>
          <p:cNvPr id="15" name="object 3"/>
          <p:cNvSpPr/>
          <p:nvPr/>
        </p:nvSpPr>
        <p:spPr>
          <a:xfrm>
            <a:off x="1622183" y="1952625"/>
            <a:ext cx="188213" cy="196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4"/>
          <p:cNvSpPr/>
          <p:nvPr/>
        </p:nvSpPr>
        <p:spPr>
          <a:xfrm>
            <a:off x="1622183" y="2738628"/>
            <a:ext cx="188213" cy="195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/>
          <p:cNvSpPr/>
          <p:nvPr/>
        </p:nvSpPr>
        <p:spPr>
          <a:xfrm>
            <a:off x="1622183" y="3678175"/>
            <a:ext cx="188213" cy="1958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/>
          <p:cNvSpPr/>
          <p:nvPr/>
        </p:nvSpPr>
        <p:spPr>
          <a:xfrm>
            <a:off x="1622183" y="4617721"/>
            <a:ext cx="188213" cy="1958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7"/>
          <p:cNvSpPr txBox="1"/>
          <p:nvPr/>
        </p:nvSpPr>
        <p:spPr>
          <a:xfrm>
            <a:off x="1958472" y="1872140"/>
            <a:ext cx="6055227" cy="312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10" dirty="0">
                <a:latin typeface="宋体" panose="02010600030101010101" pitchFamily="2" charset="-122"/>
              </a:rPr>
              <a:t>Hash</a:t>
            </a:r>
            <a:r>
              <a:rPr lang="zh-CN" altLang="en-US" sz="2800" b="1" spc="-10" dirty="0">
                <a:latin typeface="宋体" panose="02010600030101010101" pitchFamily="2" charset="-122"/>
              </a:rPr>
              <a:t>函数</a:t>
            </a:r>
            <a:endParaRPr sz="2800" b="1" spc="-10" dirty="0">
              <a:latin typeface="宋体" panose="02010600030101010101" pitchFamily="2" charset="-122"/>
            </a:endParaRPr>
          </a:p>
          <a:p>
            <a:pPr marL="12700" marR="1765300">
              <a:lnSpc>
                <a:spcPct val="220000"/>
              </a:lnSpc>
            </a:pPr>
            <a:r>
              <a:rPr lang="zh-CN" altLang="en-US" sz="2800" b="1" spc="-10" dirty="0">
                <a:latin typeface="宋体" panose="02010600030101010101" pitchFamily="2" charset="-122"/>
              </a:rPr>
              <a:t>基于分组密码的</a:t>
            </a:r>
            <a:r>
              <a:rPr lang="en-US" altLang="zh-CN" sz="2800" b="1" spc="-10" dirty="0">
                <a:latin typeface="宋体" panose="02010600030101010101" pitchFamily="2" charset="-122"/>
              </a:rPr>
              <a:t>Hash</a:t>
            </a:r>
            <a:r>
              <a:rPr lang="zh-CN" altLang="en-US" sz="2800" b="1" spc="-10" dirty="0">
                <a:latin typeface="宋体" panose="02010600030101010101" pitchFamily="2" charset="-122"/>
              </a:rPr>
              <a:t>函数</a:t>
            </a:r>
            <a:endParaRPr lang="en-US" altLang="zh-CN" sz="2800" b="1" spc="-10" dirty="0">
              <a:latin typeface="宋体" panose="02010600030101010101" pitchFamily="2" charset="-122"/>
            </a:endParaRPr>
          </a:p>
          <a:p>
            <a:pPr marL="12700" marR="1765300">
              <a:lnSpc>
                <a:spcPct val="220000"/>
              </a:lnSpc>
            </a:pPr>
            <a:r>
              <a:rPr lang="en-US" sz="2800" b="1" spc="-10" dirty="0">
                <a:latin typeface="宋体" panose="02010600030101010101" pitchFamily="2" charset="-122"/>
              </a:rPr>
              <a:t>Hash</a:t>
            </a:r>
            <a:r>
              <a:rPr lang="zh-CN" altLang="en-US" sz="2800" b="1" spc="-10" dirty="0">
                <a:latin typeface="宋体" panose="02010600030101010101" pitchFamily="2" charset="-122"/>
              </a:rPr>
              <a:t>算法</a:t>
            </a:r>
            <a:r>
              <a:rPr lang="en-US" altLang="zh-CN" sz="2800" b="1" spc="-5" dirty="0">
                <a:highlight>
                  <a:srgbClr val="FFFF00"/>
                </a:highlight>
                <a:latin typeface="Arial" panose="020B0604020202020204"/>
                <a:cs typeface="Arial" panose="020B0604020202020204"/>
              </a:rPr>
              <a:t>MD5</a:t>
            </a:r>
          </a:p>
          <a:p>
            <a:pPr marL="12700" marR="1765300">
              <a:lnSpc>
                <a:spcPct val="220000"/>
              </a:lnSpc>
            </a:pPr>
            <a:r>
              <a:rPr lang="en-US" sz="2800" b="1" spc="-10" dirty="0">
                <a:latin typeface="宋体" panose="02010600030101010101" pitchFamily="2" charset="-122"/>
              </a:rPr>
              <a:t>H</a:t>
            </a:r>
            <a:r>
              <a:rPr lang="en-US" altLang="zh-CN" sz="2800" b="1" spc="-10" dirty="0">
                <a:latin typeface="宋体" panose="02010600030101010101" pitchFamily="2" charset="-122"/>
              </a:rPr>
              <a:t>ash</a:t>
            </a:r>
            <a:r>
              <a:rPr lang="zh-CN" altLang="en-US" sz="2800" b="1" spc="-10" dirty="0">
                <a:latin typeface="宋体" panose="02010600030101010101" pitchFamily="2" charset="-122"/>
              </a:rPr>
              <a:t>算法</a:t>
            </a:r>
            <a:r>
              <a:rPr lang="en-US" altLang="zh-CN" sz="2800" b="1" spc="-5" dirty="0">
                <a:latin typeface="Arial" panose="020B0604020202020204"/>
                <a:cs typeface="Arial" panose="020B0604020202020204"/>
              </a:rPr>
              <a:t>SHA</a:t>
            </a:r>
            <a:endParaRPr sz="2800" b="1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6"/>
          <p:cNvSpPr/>
          <p:nvPr/>
        </p:nvSpPr>
        <p:spPr>
          <a:xfrm>
            <a:off x="1612900" y="5490591"/>
            <a:ext cx="188213" cy="1958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文本框 9"/>
          <p:cNvSpPr txBox="1"/>
          <p:nvPr/>
        </p:nvSpPr>
        <p:spPr>
          <a:xfrm>
            <a:off x="1841500" y="5305425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消息认证码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pic>
        <p:nvPicPr>
          <p:cNvPr id="5" name="图片 4" descr="图片包含 游戏机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object 2"/>
          <p:cNvSpPr txBox="1"/>
          <p:nvPr/>
        </p:nvSpPr>
        <p:spPr>
          <a:xfrm>
            <a:off x="1282579" y="695198"/>
            <a:ext cx="247205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Hash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函数定义</a:t>
            </a:r>
          </a:p>
        </p:txBody>
      </p:sp>
      <p:sp>
        <p:nvSpPr>
          <p:cNvPr id="12" name="object 3"/>
          <p:cNvSpPr txBox="1"/>
          <p:nvPr/>
        </p:nvSpPr>
        <p:spPr>
          <a:xfrm>
            <a:off x="1310746" y="1571625"/>
            <a:ext cx="8379353" cy="4434547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marR="5080" indent="-342900">
              <a:lnSpc>
                <a:spcPts val="1920"/>
              </a:lnSpc>
              <a:spcBef>
                <a:spcPts val="560"/>
              </a:spcBef>
              <a:buFont typeface="Times New Roman" panose="02020603050405020304"/>
              <a:buChar char="•"/>
              <a:tabLst>
                <a:tab pos="354965" algn="l"/>
                <a:tab pos="356235" algn="l"/>
              </a:tabLst>
            </a:pP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散列函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数</a:t>
            </a:r>
            <a:r>
              <a:rPr sz="2000" spc="-52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H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是一个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公开的函数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，它将任意长度的消息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变换为固定长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度的散列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码</a:t>
            </a:r>
            <a:r>
              <a:rPr sz="2000" spc="-52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2000" dirty="0">
              <a:latin typeface="新宋体" panose="02010609030101010101" charset="-122"/>
              <a:cs typeface="新宋体" panose="02010609030101010101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 panose="02020603050405020304"/>
              <a:buChar char="•"/>
            </a:pP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ts val="2460"/>
              </a:lnSpc>
              <a:buFont typeface="Times New Roman" panose="02020603050405020304"/>
              <a:buChar char="•"/>
              <a:tabLst>
                <a:tab pos="354965" algn="l"/>
                <a:tab pos="355600" algn="l"/>
              </a:tabLst>
            </a:pPr>
            <a:r>
              <a:rPr sz="2000" b="1" i="1" spc="-4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100" b="1" i="1" spc="-40" dirty="0">
                <a:latin typeface="新宋体" panose="02010609030101010101" charset="-122"/>
                <a:cs typeface="新宋体" panose="02010609030101010101" charset="-122"/>
              </a:rPr>
              <a:t>＝</a:t>
            </a:r>
            <a:r>
              <a:rPr sz="2000" b="1" i="1" spc="-4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ts val="2220"/>
              </a:lnSpc>
              <a:tabLst>
                <a:tab pos="755015" algn="l"/>
              </a:tabLst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–	</a:t>
            </a:r>
            <a:r>
              <a:rPr sz="1800" i="1" spc="-5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i="1" spc="-50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1800" dirty="0">
                <a:latin typeface="新宋体" panose="02010609030101010101" charset="-122"/>
                <a:cs typeface="新宋体" panose="02010609030101010101" charset="-122"/>
              </a:rPr>
              <a:t>变长消息，</a:t>
            </a:r>
            <a:r>
              <a:rPr sz="1800" i="1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dirty="0">
                <a:latin typeface="新宋体" panose="02010609030101010101" charset="-122"/>
                <a:cs typeface="新宋体" panose="02010609030101010101" charset="-122"/>
              </a:rPr>
              <a:t>：定长的散列值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Font typeface="Times New Roman" panose="02020603050405020304"/>
              <a:buChar char="•"/>
              <a:tabLst>
                <a:tab pos="354965" algn="l"/>
                <a:tab pos="356235" algn="l"/>
              </a:tabLst>
            </a:pPr>
            <a:r>
              <a:rPr sz="2000" spc="-5" dirty="0" err="1">
                <a:latin typeface="新宋体" panose="02010609030101010101" charset="-122"/>
                <a:cs typeface="新宋体" panose="02010609030101010101" charset="-122"/>
              </a:rPr>
              <a:t>散列函数是一种算法，算法的输出内容称</a:t>
            </a:r>
            <a:r>
              <a:rPr sz="2000" dirty="0" err="1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000" b="1" dirty="0" err="1">
                <a:latin typeface="新宋体" panose="02010609030101010101" charset="-122"/>
                <a:cs typeface="新宋体" panose="02010609030101010101" charset="-122"/>
              </a:rPr>
              <a:t>散列码</a:t>
            </a:r>
            <a:r>
              <a:rPr sz="2000" dirty="0" err="1">
                <a:latin typeface="新宋体" panose="02010609030101010101" charset="-122"/>
                <a:cs typeface="新宋体" panose="02010609030101010101" charset="-122"/>
              </a:rPr>
              <a:t>或</a:t>
            </a:r>
            <a:r>
              <a:rPr sz="2000" spc="-5" dirty="0" err="1">
                <a:latin typeface="新宋体" panose="02010609030101010101" charset="-122"/>
                <a:cs typeface="新宋体" panose="02010609030101010101" charset="-122"/>
              </a:rPr>
              <a:t>者</a:t>
            </a:r>
            <a:r>
              <a:rPr sz="2000" b="1" dirty="0" err="1">
                <a:latin typeface="新宋体" panose="02010609030101010101" charset="-122"/>
                <a:cs typeface="新宋体" panose="02010609030101010101" charset="-122"/>
              </a:rPr>
              <a:t>消息摘要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lang="en-US" altLang="zh-CN" sz="2000" spc="-5" dirty="0">
              <a:latin typeface="新宋体" panose="02010609030101010101" charset="-122"/>
              <a:cs typeface="新宋体" panose="02010609030101010101" charset="-122"/>
            </a:endParaRPr>
          </a:p>
          <a:p>
            <a:pPr marL="355600" indent="-342900">
              <a:lnSpc>
                <a:spcPct val="100000"/>
              </a:lnSpc>
              <a:buFont typeface="Times New Roman" panose="02020603050405020304"/>
              <a:buChar char="•"/>
              <a:tabLst>
                <a:tab pos="354965" algn="l"/>
                <a:tab pos="356235" algn="l"/>
              </a:tabLst>
            </a:pPr>
            <a:endParaRPr lang="en-US" altLang="zh-CN" sz="2000" b="1" spc="-5" dirty="0">
              <a:latin typeface="新宋体" panose="02010609030101010101" charset="-122"/>
              <a:cs typeface="新宋体" panose="02010609030101010101" charset="-122"/>
            </a:endParaRPr>
          </a:p>
          <a:p>
            <a:pPr marL="355600" indent="-342900">
              <a:lnSpc>
                <a:spcPct val="100000"/>
              </a:lnSpc>
              <a:buFont typeface="Times New Roman" panose="02020603050405020304"/>
              <a:buChar char="•"/>
              <a:tabLst>
                <a:tab pos="354965" algn="l"/>
                <a:tab pos="356235" algn="l"/>
              </a:tabLst>
            </a:pP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消息摘要要唯一地对应原始消息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，如果原始消息改变并且再次通过散列函数，它将生成不同的消息摘要，因此散列函数能用来检测消息地完整性，保证消息从建立开始到收到为止没有被改变和破坏。</a:t>
            </a:r>
            <a:endParaRPr sz="2000" dirty="0">
              <a:latin typeface="新宋体" panose="02010609030101010101" charset="-122"/>
              <a:cs typeface="新宋体" panose="02010609030101010101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 panose="02020603050405020304"/>
              <a:buChar char="•"/>
            </a:pPr>
            <a:endParaRPr sz="2050" dirty="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ts val="2160"/>
              </a:lnSpc>
              <a:buFont typeface="Times New Roman" panose="02020603050405020304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散列函数又称为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哈希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000" b="1" spc="-51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Hash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）函数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、数字指纹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Digital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354965" marR="1291590">
              <a:lnSpc>
                <a:spcPts val="1920"/>
              </a:lnSpc>
              <a:spcBef>
                <a:spcPts val="225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fingerprint)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、压缩</a:t>
            </a:r>
            <a:r>
              <a:rPr sz="2000" spc="-1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Compression)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函数、数据认证码</a:t>
            </a:r>
            <a:r>
              <a:rPr sz="2000" spc="-1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Data 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Authentication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）等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94936" y="1647825"/>
            <a:ext cx="8303526" cy="448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342900">
              <a:lnSpc>
                <a:spcPct val="100000"/>
              </a:lnSpc>
              <a:spcBef>
                <a:spcPts val="100"/>
              </a:spcBef>
              <a:buFont typeface="Times New Roman" panose="02020603050405020304"/>
              <a:buChar char="•"/>
              <a:tabLst>
                <a:tab pos="469900" algn="l"/>
                <a:tab pos="471170" algn="l"/>
              </a:tabLst>
            </a:pPr>
            <a:r>
              <a:rPr i="1" dirty="0">
                <a:latin typeface="Times New Roman" panose="02020603050405020304"/>
                <a:cs typeface="Times New Roman" panose="02020603050405020304"/>
              </a:rPr>
              <a:t>H </a:t>
            </a:r>
            <a:r>
              <a:rPr dirty="0"/>
              <a:t>能用于任意大小的分组;</a:t>
            </a:r>
          </a:p>
          <a:p>
            <a:pPr marL="471170" indent="-342900">
              <a:lnSpc>
                <a:spcPct val="100000"/>
              </a:lnSpc>
              <a:buFont typeface="Times New Roman" panose="02020603050405020304"/>
              <a:buChar char="•"/>
              <a:tabLst>
                <a:tab pos="469900" algn="l"/>
                <a:tab pos="471170" algn="l"/>
              </a:tabLst>
            </a:pPr>
            <a:r>
              <a:rPr i="1" dirty="0">
                <a:latin typeface="Times New Roman" panose="02020603050405020304"/>
                <a:cs typeface="Times New Roman" panose="02020603050405020304"/>
              </a:rPr>
              <a:t>H </a:t>
            </a:r>
            <a:r>
              <a:rPr dirty="0"/>
              <a:t>能产生定长的输出;</a:t>
            </a:r>
          </a:p>
          <a:p>
            <a:pPr marL="115570">
              <a:lnSpc>
                <a:spcPct val="100000"/>
              </a:lnSpc>
              <a:spcBef>
                <a:spcPts val="50"/>
              </a:spcBef>
              <a:buFont typeface="Times New Roman" panose="02020603050405020304"/>
              <a:buChar char="•"/>
            </a:pPr>
            <a:endParaRPr sz="2850" dirty="0">
              <a:latin typeface="Times New Roman" panose="02020603050405020304"/>
              <a:cs typeface="Times New Roman" panose="02020603050405020304"/>
            </a:endParaRPr>
          </a:p>
          <a:p>
            <a:pPr marL="471170" marR="424815" indent="-342900">
              <a:lnSpc>
                <a:spcPts val="2440"/>
              </a:lnSpc>
              <a:buFont typeface="Times New Roman" panose="02020603050405020304"/>
              <a:buChar char="•"/>
              <a:tabLst>
                <a:tab pos="469900" algn="l"/>
                <a:tab pos="471170" algn="l"/>
              </a:tabLst>
            </a:pPr>
            <a:r>
              <a:rPr dirty="0"/>
              <a:t>对任何给定的</a:t>
            </a:r>
            <a:r>
              <a:rPr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dirty="0"/>
              <a:t>，</a:t>
            </a:r>
            <a:r>
              <a:rPr i="1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dirty="0"/>
              <a:t>要相对易于计算，使得硬件和软件 实现成为实际可能;</a:t>
            </a:r>
          </a:p>
          <a:p>
            <a:pPr marL="115570">
              <a:lnSpc>
                <a:spcPct val="100000"/>
              </a:lnSpc>
              <a:spcBef>
                <a:spcPts val="35"/>
              </a:spcBef>
              <a:buFont typeface="Times New Roman" panose="02020603050405020304"/>
              <a:buChar char="•"/>
            </a:pPr>
            <a:endParaRPr sz="2850" dirty="0">
              <a:latin typeface="Times New Roman" panose="02020603050405020304"/>
              <a:cs typeface="Times New Roman" panose="02020603050405020304"/>
            </a:endParaRPr>
          </a:p>
          <a:p>
            <a:pPr marL="471170" marR="272415" indent="-342900">
              <a:lnSpc>
                <a:spcPct val="80000"/>
              </a:lnSpc>
              <a:buFont typeface="Times New Roman" panose="02020603050405020304"/>
              <a:buChar char="•"/>
              <a:tabLst>
                <a:tab pos="469900" algn="l"/>
                <a:tab pos="471170" algn="l"/>
              </a:tabLst>
            </a:pPr>
            <a:r>
              <a:rPr dirty="0"/>
              <a:t>对任何给定的码</a:t>
            </a:r>
            <a:r>
              <a:rPr spc="-615" dirty="0"/>
              <a:t> </a:t>
            </a:r>
            <a:r>
              <a:rPr i="1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，寻找</a:t>
            </a:r>
            <a:r>
              <a:rPr spc="-610" dirty="0"/>
              <a:t> </a:t>
            </a:r>
            <a:r>
              <a:rPr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使得</a:t>
            </a:r>
            <a:r>
              <a:rPr spc="-615" dirty="0"/>
              <a:t> </a:t>
            </a:r>
            <a:r>
              <a:rPr i="1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pc="-5" dirty="0"/>
              <a:t>＝</a:t>
            </a:r>
            <a:r>
              <a:rPr i="1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在计算上是不可 行的，即</a:t>
            </a:r>
            <a:r>
              <a:rPr b="1" spc="-5" dirty="0">
                <a:latin typeface="新宋体" panose="02010609030101010101" charset="-122"/>
                <a:cs typeface="新宋体" panose="02010609030101010101" charset="-122"/>
              </a:rPr>
              <a:t>单向性</a:t>
            </a:r>
            <a:r>
              <a:rPr spc="-5" dirty="0"/>
              <a:t>（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one-way</a:t>
            </a:r>
            <a:r>
              <a:rPr spc="-5" dirty="0"/>
              <a:t>）;</a:t>
            </a:r>
          </a:p>
          <a:p>
            <a:pPr marL="115570">
              <a:lnSpc>
                <a:spcPct val="100000"/>
              </a:lnSpc>
              <a:spcBef>
                <a:spcPts val="5"/>
              </a:spcBef>
              <a:buFont typeface="Times New Roman" panose="02020603050405020304"/>
              <a:buChar char="•"/>
            </a:pPr>
            <a:endParaRPr sz="2500" dirty="0">
              <a:latin typeface="Times New Roman" panose="02020603050405020304"/>
              <a:cs typeface="Times New Roman" panose="02020603050405020304"/>
            </a:endParaRPr>
          </a:p>
          <a:p>
            <a:pPr marL="471170" indent="-342900">
              <a:lnSpc>
                <a:spcPts val="2590"/>
              </a:lnSpc>
              <a:buFont typeface="Times New Roman" panose="02020603050405020304"/>
              <a:buChar char="•"/>
              <a:tabLst>
                <a:tab pos="469900" algn="l"/>
                <a:tab pos="471170" algn="l"/>
              </a:tabLst>
            </a:pPr>
            <a:r>
              <a:rPr dirty="0"/>
              <a:t>对任意给定的分组</a:t>
            </a:r>
            <a:r>
              <a:rPr spc="-615" dirty="0"/>
              <a:t> </a:t>
            </a:r>
            <a:r>
              <a:rPr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dirty="0"/>
              <a:t>，寻找不等于</a:t>
            </a:r>
            <a:r>
              <a:rPr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的</a:t>
            </a:r>
            <a:r>
              <a:rPr spc="-610" dirty="0"/>
              <a:t> </a:t>
            </a:r>
            <a:r>
              <a:rPr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dirty="0"/>
              <a:t>，使得</a:t>
            </a:r>
            <a:r>
              <a:rPr spc="-620" dirty="0"/>
              <a:t> </a:t>
            </a:r>
            <a:r>
              <a:rPr i="1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pc="-5" dirty="0"/>
              <a:t>＝</a:t>
            </a:r>
            <a:r>
              <a:rPr i="1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i="1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 marL="471170">
              <a:lnSpc>
                <a:spcPts val="2590"/>
              </a:lnSpc>
            </a:pPr>
            <a:r>
              <a:rPr dirty="0"/>
              <a:t>在计算上是不可行的，即</a:t>
            </a:r>
            <a:r>
              <a:rPr b="1" dirty="0">
                <a:latin typeface="新宋体" panose="02010609030101010101" charset="-122"/>
                <a:cs typeface="新宋体" panose="02010609030101010101" charset="-122"/>
              </a:rPr>
              <a:t>弱抗冲突</a:t>
            </a:r>
            <a:r>
              <a:rPr b="1" spc="-5" dirty="0">
                <a:latin typeface="新宋体" panose="02010609030101010101" charset="-122"/>
                <a:cs typeface="新宋体" panose="02010609030101010101" charset="-122"/>
              </a:rPr>
              <a:t>性</a:t>
            </a:r>
            <a:r>
              <a:rPr spc="-5" dirty="0"/>
              <a:t>(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Weak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Collision-free</a:t>
            </a:r>
            <a:r>
              <a:rPr spc="-5" dirty="0"/>
              <a:t>);</a:t>
            </a:r>
          </a:p>
          <a:p>
            <a:pPr marL="471170" marR="212725" indent="-342900">
              <a:lnSpc>
                <a:spcPct val="80000"/>
              </a:lnSpc>
              <a:spcBef>
                <a:spcPts val="575"/>
              </a:spcBef>
              <a:buFont typeface="Times New Roman" panose="02020603050405020304"/>
              <a:buChar char="•"/>
              <a:tabLst>
                <a:tab pos="469900" algn="l"/>
                <a:tab pos="471170" algn="l"/>
              </a:tabLst>
            </a:pPr>
            <a:r>
              <a:rPr dirty="0"/>
              <a:t>寻找对任意的</a:t>
            </a:r>
            <a:r>
              <a:rPr spc="-610" dirty="0"/>
              <a:t> 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对使得</a:t>
            </a:r>
            <a:r>
              <a:rPr spc="-610" dirty="0"/>
              <a:t> </a:t>
            </a:r>
            <a:r>
              <a:rPr i="1" spc="-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pc="-5" dirty="0"/>
              <a:t>＝</a:t>
            </a:r>
            <a:r>
              <a:rPr i="1" spc="-5" dirty="0">
                <a:latin typeface="Times New Roman" panose="02020603050405020304"/>
                <a:cs typeface="Times New Roman" panose="02020603050405020304"/>
              </a:rPr>
              <a:t>H 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i="1" spc="-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在计算上是不可行 的，即</a:t>
            </a:r>
            <a:r>
              <a:rPr b="1" spc="-5" dirty="0">
                <a:latin typeface="新宋体" panose="02010609030101010101" charset="-122"/>
                <a:cs typeface="新宋体" panose="02010609030101010101" charset="-122"/>
              </a:rPr>
              <a:t>强抗冲突性</a:t>
            </a:r>
            <a:r>
              <a:rPr spc="-5" dirty="0"/>
              <a:t>(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Strong</a:t>
            </a:r>
            <a:r>
              <a:rPr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Collision-free</a:t>
            </a:r>
            <a:r>
              <a:rPr spc="-5" dirty="0"/>
              <a:t>);</a:t>
            </a:r>
          </a:p>
        </p:txBody>
      </p:sp>
      <p:pic>
        <p:nvPicPr>
          <p:cNvPr id="5" name="图片 4" descr="图片包含 游戏机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object 2"/>
          <p:cNvSpPr txBox="1"/>
          <p:nvPr/>
        </p:nvSpPr>
        <p:spPr>
          <a:xfrm>
            <a:off x="1282579" y="695198"/>
            <a:ext cx="42927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Hash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函数的要求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773" y="1799793"/>
            <a:ext cx="7031990" cy="320664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Times New Roman" panose="02020603050405020304"/>
              <a:buChar char="•"/>
              <a:tabLst>
                <a:tab pos="355600" algn="l"/>
                <a:tab pos="356235" algn="l"/>
              </a:tabLst>
            </a:pPr>
            <a:r>
              <a:rPr sz="3200" dirty="0" err="1">
                <a:latin typeface="新宋体" panose="02010609030101010101" charset="-122"/>
                <a:cs typeface="新宋体" panose="02010609030101010101" charset="-122"/>
              </a:rPr>
              <a:t>具体</a:t>
            </a:r>
            <a:r>
              <a:rPr lang="zh-CN" altLang="en-US" sz="3200" dirty="0">
                <a:latin typeface="新宋体" panose="02010609030101010101" charset="-122"/>
                <a:cs typeface="新宋体" panose="02010609030101010101" charset="-122"/>
              </a:rPr>
              <a:t>思想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: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Font typeface="Times New Roman" panose="02020603050405020304"/>
              <a:buChar char="–"/>
              <a:tabLst>
                <a:tab pos="755650" algn="l"/>
              </a:tabLst>
            </a:pP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把原始消</a:t>
            </a:r>
            <a:r>
              <a:rPr sz="2800" spc="-5" dirty="0">
                <a:latin typeface="新宋体" panose="02010609030101010101" charset="-122"/>
                <a:cs typeface="新宋体" panose="02010609030101010101" charset="-122"/>
              </a:rPr>
              <a:t>息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5" dirty="0">
                <a:latin typeface="新宋体" panose="02010609030101010101" charset="-122"/>
                <a:cs typeface="新宋体" panose="02010609030101010101" charset="-122"/>
              </a:rPr>
              <a:t>分成一些固定长度的块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775" i="1" baseline="-21000" dirty="0">
                <a:latin typeface="Times New Roman" panose="02020603050405020304"/>
                <a:cs typeface="Times New Roman" panose="02020603050405020304"/>
              </a:rPr>
              <a:t>i</a:t>
            </a:r>
            <a:endParaRPr sz="2775" baseline="-21000" dirty="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Font typeface="Times New Roman" panose="02020603050405020304"/>
              <a:buChar char="–"/>
              <a:tabLst>
                <a:tab pos="755650" algn="l"/>
              </a:tabLst>
            </a:pP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最后一</a:t>
            </a:r>
            <a:r>
              <a:rPr sz="2800" spc="675" dirty="0">
                <a:latin typeface="新宋体" panose="02010609030101010101" charset="-122"/>
                <a:cs typeface="新宋体" panose="02010609030101010101" charset="-122"/>
              </a:rPr>
              <a:t>块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padding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并使其包含消息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长度</a:t>
            </a:r>
          </a:p>
          <a:p>
            <a:pPr marL="755650" lvl="1" indent="-285750">
              <a:lnSpc>
                <a:spcPct val="100000"/>
              </a:lnSpc>
              <a:spcBef>
                <a:spcPts val="675"/>
              </a:spcBef>
              <a:buFont typeface="Times New Roman" panose="02020603050405020304"/>
              <a:buChar char="–"/>
              <a:tabLst>
                <a:tab pos="755650" algn="l"/>
              </a:tabLst>
            </a:pP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设定初始</a:t>
            </a:r>
            <a:r>
              <a:rPr sz="2800" spc="-5" dirty="0">
                <a:latin typeface="新宋体" panose="02010609030101010101" charset="-122"/>
                <a:cs typeface="新宋体" panose="02010609030101010101" charset="-122"/>
              </a:rPr>
              <a:t>值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CV</a:t>
            </a:r>
            <a:r>
              <a:rPr sz="2775" baseline="-21000" dirty="0">
                <a:latin typeface="Times New Roman" panose="02020603050405020304"/>
                <a:cs typeface="Times New Roman" panose="02020603050405020304"/>
              </a:rPr>
              <a:t>0</a:t>
            </a: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Font typeface="Times New Roman" panose="02020603050405020304"/>
              <a:buChar char="–"/>
              <a:tabLst>
                <a:tab pos="755650" algn="l"/>
                <a:tab pos="2632075" algn="l"/>
              </a:tabLst>
            </a:pP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压缩函数</a:t>
            </a:r>
            <a:r>
              <a:rPr sz="2800" spc="-72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,	</a:t>
            </a:r>
            <a:r>
              <a:rPr sz="2800" i="1" spc="-5" dirty="0">
                <a:latin typeface="Times New Roman" panose="02020603050405020304"/>
                <a:cs typeface="Times New Roman" panose="02020603050405020304"/>
              </a:rPr>
              <a:t>CV</a:t>
            </a:r>
            <a:r>
              <a:rPr sz="2775" i="1" spc="-7" baseline="-21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5" dirty="0">
                <a:latin typeface="新宋体" panose="02010609030101010101" charset="-122"/>
                <a:cs typeface="新宋体" panose="02010609030101010101" charset="-122"/>
              </a:rPr>
              <a:t>＝</a:t>
            </a:r>
            <a:r>
              <a:rPr sz="2800" i="1" spc="-5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CV</a:t>
            </a:r>
            <a:r>
              <a:rPr sz="2775" i="1" baseline="-21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75" baseline="-21000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i="1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775" i="1" baseline="-21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75" baseline="-21000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 marL="755015" lvl="1" indent="-285750">
              <a:lnSpc>
                <a:spcPct val="100000"/>
              </a:lnSpc>
              <a:spcBef>
                <a:spcPts val="670"/>
              </a:spcBef>
              <a:buFont typeface="Times New Roman" panose="02020603050405020304"/>
              <a:buChar char="–"/>
              <a:tabLst>
                <a:tab pos="755650" algn="l"/>
              </a:tabLst>
            </a:pP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最后一个</a:t>
            </a:r>
            <a:r>
              <a:rPr sz="2800" spc="-73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800" i="1" spc="-5" dirty="0">
                <a:latin typeface="Times New Roman" panose="02020603050405020304"/>
                <a:cs typeface="Times New Roman" panose="02020603050405020304"/>
              </a:rPr>
              <a:t>CV</a:t>
            </a:r>
            <a:r>
              <a:rPr sz="2775" i="1" spc="-7" baseline="-21000" dirty="0"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800" spc="5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Hash</a:t>
            </a: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值</a:t>
            </a:r>
          </a:p>
        </p:txBody>
      </p:sp>
      <p:pic>
        <p:nvPicPr>
          <p:cNvPr id="5" name="图片 4" descr="图片包含 游戏机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object 2"/>
          <p:cNvSpPr txBox="1"/>
          <p:nvPr/>
        </p:nvSpPr>
        <p:spPr>
          <a:xfrm>
            <a:off x="1282579" y="695198"/>
            <a:ext cx="42927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Hash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函数的一般结构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325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  <p:sp>
        <p:nvSpPr>
          <p:cNvPr id="7" name="矩形 6"/>
          <p:cNvSpPr/>
          <p:nvPr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000" y="1409700"/>
            <a:ext cx="7991475" cy="4743450"/>
          </a:xfrm>
          <a:prstGeom prst="rect">
            <a:avLst/>
          </a:prstGeom>
        </p:spPr>
      </p:pic>
      <p:sp>
        <p:nvSpPr>
          <p:cNvPr id="9" name="object 2"/>
          <p:cNvSpPr txBox="1"/>
          <p:nvPr/>
        </p:nvSpPr>
        <p:spPr>
          <a:xfrm>
            <a:off x="1282579" y="695198"/>
            <a:ext cx="42927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Hash</a:t>
            </a:r>
            <a:r>
              <a:rPr lang="zh-CN" altLang="en-US" sz="3200" b="1" kern="0" spc="-5" dirty="0">
                <a:solidFill>
                  <a:sysClr val="windowText" lastClr="000000"/>
                </a:solidFill>
                <a:latin typeface="黑体" panose="02010609060101010101" charset="-122"/>
                <a:ea typeface="黑体" panose="02010609060101010101" charset="-122"/>
              </a:rPr>
              <a:t>函数的一般结构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2ViYzJmMDAzMTM5OWY2NWViMjNjNTdhZjA0ZmNiOT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2204</Words>
  <Application>Microsoft Office PowerPoint</Application>
  <PresentationFormat>自定义</PresentationFormat>
  <Paragraphs>444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等线</vt:lpstr>
      <vt:lpstr>等线 Light</vt:lpstr>
      <vt:lpstr>黑体</vt:lpstr>
      <vt:lpstr>楷体</vt:lpstr>
      <vt:lpstr>宋体</vt:lpstr>
      <vt:lpstr>新宋体</vt:lpstr>
      <vt:lpstr>Arial</vt:lpstr>
      <vt:lpstr>Calibri</vt:lpstr>
      <vt:lpstr>Symbol</vt:lpstr>
      <vt:lpstr>Times New Roman</vt:lpstr>
      <vt:lpstr>Wingdings</vt:lpstr>
      <vt:lpstr>Office Theme</vt:lpstr>
      <vt:lpstr>自定义设计方案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&lt;4D6963726F736F667420506F776572506F696E74202D20362E2032303136B4BA2DCFD6B4FAC3DCC2EBD1A72DC9A2C1D0BAAFCAFDD3EBCFFBCFA2C8CFD6A4C2EB2E707074205BBCE6C8DDC4A3CABD5D&gt;</dc:title>
  <dc:creator>mark</dc:creator>
  <cp:lastModifiedBy>亦辰</cp:lastModifiedBy>
  <cp:revision>59</cp:revision>
  <dcterms:created xsi:type="dcterms:W3CDTF">2019-10-24T02:16:00Z</dcterms:created>
  <dcterms:modified xsi:type="dcterms:W3CDTF">2024-11-11T09:54:39Z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2016-04-15T16:00:00Z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2019-10-25T16:00:00Z</vt:filetime>
  </property>
  <property fmtid="{D5CDD505-2E9C-101B-9397-08002B2CF9AE}" pid="5" name="ICV">
    <vt:lpwstr>EACEED699B624A1F9645E6B2161D5862_12</vt:lpwstr>
  </property>
  <property fmtid="{D5CDD505-2E9C-101B-9397-08002B2CF9AE}" pid="6" name="KSOProductBuildVer">
    <vt:lpwstr>2052-12.1.0.18276</vt:lpwstr>
  </property>
</Properties>
</file>