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347" r:id="rId3"/>
    <p:sldId id="34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32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C246D-3584-469A-99D2-FDE10ECD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D54E3-BD70-40DE-B20D-A2AF8B5AD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0B388-EF78-400D-B22C-0705687FD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2E239-ACA5-4CA7-8388-2BA79535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EFFB5-F8EE-43CD-9D15-15E6B83F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37868-FD0F-4E00-8918-02E054B9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6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8F2B-B161-488A-9FAF-3FF1E041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16C865-343D-4EF5-93C9-03C7DDE0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28B7E-4A4D-41E9-9C3A-D31B2A2DF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D0B90-C7C3-4523-809C-66A2086F0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9FA72F-EECE-4B3D-B90C-085E57FE6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5D403-B6CE-4A87-A800-18324453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19B499-93C1-4FF4-BB68-34B4083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9ED140-2D3A-421F-9C1C-64F5D1AE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4DF3A-F86A-486C-8757-DA56E672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FD9767-9940-44F8-896C-892311E5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39818F-D040-4FDE-B97E-06A58882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F2E43-1634-4894-92DE-333F9B4E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2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949ED-0AF1-4844-831C-271867F4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1A347-2629-4700-B631-769EFE45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048C9A-B675-4FA2-AE1F-5EFAEA8D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6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569E0-7148-4059-93F0-C457BD0B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47CAB-3939-4323-93D7-5CA503607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75253-03D3-400B-B186-05FA46C89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CC3B5F-C093-4A06-A119-D420DEED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AC934-90E4-4D2F-B858-BE2F315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BB5FF-2B40-4E02-87CE-6A4A9536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28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5EC28-1389-4BF9-820E-E5995DB2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2FDA2B-6B13-4F64-B5E5-970454056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329CE-749C-4095-93B6-17B8EC499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EAD9C-F6B2-4404-8AFC-CDC8AF37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6FC4F-7548-4B86-B5E7-83113210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D048C-F68C-4BA7-9379-3AE4686A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6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A96A-B2B7-48C6-976F-886BFB81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B515F0-E343-4BBF-9F2E-818E7BA3B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F087C-E8B7-47CF-B723-341F76A7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8EB9A-2C48-4781-B180-AAE62672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B9FC2B-C5A8-4A50-A624-4480A8BB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8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F86D4-C789-4EAC-8AC4-A3285A0DB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C059E-131C-4A41-878C-9B0DCFE6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8E7BC-7E34-4966-982A-43DED7FE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CF880-B856-4639-B399-F2002EBD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D2171-A2AB-4B0D-B258-A68946BB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39A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39A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39A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170A2-D74A-4789-8A19-7D8742B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1698D1-5ABA-4107-88CA-071B22AB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9F108-6E81-4B97-984A-56D12EE6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92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97935-ED11-44AA-8285-CDE736706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DF5411-37D5-4E52-AE6C-A674E889B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77437-A143-4709-89C4-C9D3C186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04E4C-0177-484A-95CB-34B4DB28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C140B-5023-406C-B968-BDC0BAE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F38ED-5EDA-47BA-9D67-43B23FCF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FD158-0649-4156-BCDC-3755CF13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F4AB9-E04F-47A2-BCC0-8E907CA9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A8523-489F-434E-982F-63E1BBF2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1DAF2-FF34-4C29-A4DE-98539C81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7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175F8-0A06-4E30-BBDD-E3EE32AA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F6F62-4F4D-4D6C-A42F-688CAC40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82DF7-8663-4179-9A01-053C4D97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1887C-381E-4271-B4B1-40444DCD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70C35-3A80-4DD2-A179-903F4926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8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5748" y="2262631"/>
            <a:ext cx="8281902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339A"/>
                </a:solidFill>
                <a:latin typeface="楷体"/>
                <a:cs typeface="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7973" y="1467866"/>
            <a:ext cx="7988300" cy="3025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C2222145-8F44-41BC-8AF6-151FB6FD6CCD}"/>
              </a:ext>
            </a:extLst>
          </p:cNvPr>
          <p:cNvSpPr txBox="1">
            <a:spLocks/>
          </p:cNvSpPr>
          <p:nvPr userDrawn="1"/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44B81F4-3207-47AA-A908-3067A47FE55E}"/>
              </a:ext>
            </a:extLst>
          </p:cNvPr>
          <p:cNvSpPr txBox="1">
            <a:spLocks/>
          </p:cNvSpPr>
          <p:nvPr userDrawn="1"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pPr marL="25400">
                <a:lnSpc>
                  <a:spcPts val="1645"/>
                </a:lnSpc>
              </a:pPr>
              <a:t>‹#›</a:t>
            </a:fld>
            <a:endParaRPr lang="en-US" altLang="zh-CN" spc="-5" dirty="0"/>
          </a:p>
        </p:txBody>
      </p:sp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C3DE5968-8812-4CAB-BFC2-EAE9BF8C202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0DD2732-94E9-474D-B5BF-C37B70F3755B}"/>
              </a:ext>
            </a:extLst>
          </p:cNvPr>
          <p:cNvSpPr/>
          <p:nvPr userDrawn="1"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770864-192F-4916-ADDD-D4C428AE088F}"/>
              </a:ext>
            </a:extLst>
          </p:cNvPr>
          <p:cNvSpPr/>
          <p:nvPr userDrawn="1"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1BCCF8-5B8C-4132-8A95-9AFCFF0318C2}"/>
              </a:ext>
            </a:extLst>
          </p:cNvPr>
          <p:cNvSpPr txBox="1"/>
          <p:nvPr userDrawn="1"/>
        </p:nvSpPr>
        <p:spPr>
          <a:xfrm>
            <a:off x="59563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D51251-774A-42E0-9278-D0BCC802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67E4E-786A-4B4A-A05E-577393BA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E94A-96B2-4560-BD28-082B745C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A9B85-2AFF-4B6A-B36A-4CD2766DE5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F6923-F863-48BD-908D-789ECF7E6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A8ADE-4E9D-4295-9061-503787372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B974-9EF1-4F3A-8C7D-0361A399D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5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3" Type="http://schemas.openxmlformats.org/officeDocument/2006/relationships/image" Target="../media/image52.jpg"/><Relationship Id="rId7" Type="http://schemas.openxmlformats.org/officeDocument/2006/relationships/image" Target="../media/image56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Bob@abc.co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jpg"/><Relationship Id="rId4" Type="http://schemas.openxmlformats.org/officeDocument/2006/relationships/image" Target="../media/image95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jpg"/><Relationship Id="rId4" Type="http://schemas.openxmlformats.org/officeDocument/2006/relationships/image" Target="../media/image99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jpg"/><Relationship Id="rId4" Type="http://schemas.openxmlformats.org/officeDocument/2006/relationships/image" Target="../media/image103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A68273-BAA0-4194-92A2-F8B0DE194A72}"/>
              </a:ext>
            </a:extLst>
          </p:cNvPr>
          <p:cNvSpPr txBox="1"/>
          <p:nvPr/>
        </p:nvSpPr>
        <p:spPr>
          <a:xfrm>
            <a:off x="2512331" y="1718660"/>
            <a:ext cx="5668731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/>
            <a:r>
              <a:rPr lang="zh-CN" altLang="en-US" sz="794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现代密码学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04435-09A2-4DE6-8488-037717E76F9E}"/>
              </a:ext>
            </a:extLst>
          </p:cNvPr>
          <p:cNvSpPr txBox="1"/>
          <p:nvPr/>
        </p:nvSpPr>
        <p:spPr>
          <a:xfrm>
            <a:off x="3062511" y="4095090"/>
            <a:ext cx="4568373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  <a:endParaRPr lang="en-US" altLang="zh-CN" sz="2400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刘泽超</a:t>
            </a:r>
          </a:p>
        </p:txBody>
      </p:sp>
    </p:spTree>
    <p:extLst>
      <p:ext uri="{BB962C8B-B14F-4D97-AF65-F5344CB8AC3E}">
        <p14:creationId xmlns:p14="http://schemas.microsoft.com/office/powerpoint/2010/main" val="322204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5325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公钥密码算法思考的主要问题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6973" y="1800225"/>
            <a:ext cx="8147050" cy="404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indent="-363855">
              <a:lnSpc>
                <a:spcPts val="4245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dirty="0">
                <a:latin typeface="新宋体"/>
                <a:cs typeface="新宋体"/>
              </a:rPr>
              <a:t>私钥和公钥是如何生成的，它们之间有着怎样的关系；</a:t>
            </a:r>
            <a:endParaRPr sz="2400" dirty="0">
              <a:latin typeface="新宋体"/>
              <a:cs typeface="新宋体"/>
            </a:endParaRPr>
          </a:p>
          <a:p>
            <a:pPr marL="376555" indent="-363855">
              <a:lnSpc>
                <a:spcPct val="100000"/>
              </a:lnSpc>
              <a:spcBef>
                <a:spcPts val="1295"/>
              </a:spcBef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dirty="0">
                <a:latin typeface="新宋体"/>
                <a:cs typeface="新宋体"/>
              </a:rPr>
              <a:t>安全的密钥长度是多少；</a:t>
            </a:r>
            <a:endParaRPr sz="2400" dirty="0">
              <a:latin typeface="新宋体"/>
              <a:cs typeface="新宋体"/>
            </a:endParaRPr>
          </a:p>
          <a:p>
            <a:pPr marL="376555" indent="-363855">
              <a:lnSpc>
                <a:spcPct val="100000"/>
              </a:lnSpc>
              <a:spcBef>
                <a:spcPts val="1295"/>
              </a:spcBef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dirty="0">
                <a:latin typeface="新宋体"/>
                <a:cs typeface="新宋体"/>
              </a:rPr>
              <a:t>公钥密码体制的安全性依赖的数学难题是什么；</a:t>
            </a:r>
            <a:endParaRPr sz="2400" dirty="0">
              <a:latin typeface="新宋体"/>
              <a:cs typeface="新宋体"/>
            </a:endParaRPr>
          </a:p>
          <a:p>
            <a:pPr marL="376555" indent="-363855">
              <a:lnSpc>
                <a:spcPct val="100000"/>
              </a:lnSpc>
              <a:spcBef>
                <a:spcPts val="1295"/>
              </a:spcBef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dirty="0">
                <a:latin typeface="新宋体"/>
                <a:cs typeface="新宋体"/>
              </a:rPr>
              <a:t>如何实现加密算法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latin typeface="新宋体"/>
                <a:cs typeface="新宋体"/>
              </a:rPr>
              <a:t>公钥加密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dirty="0">
                <a:latin typeface="新宋体"/>
                <a:cs typeface="新宋体"/>
              </a:rPr>
              <a:t>，以及解密算</a:t>
            </a:r>
            <a:r>
              <a:rPr sz="2400" b="1" spc="-5" dirty="0">
                <a:latin typeface="新宋体"/>
                <a:cs typeface="新宋体"/>
              </a:rPr>
              <a:t>法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latin typeface="新宋体"/>
                <a:cs typeface="新宋体"/>
              </a:rPr>
              <a:t>私钥解</a:t>
            </a:r>
            <a:r>
              <a:rPr sz="2400" b="1" spc="-5" dirty="0">
                <a:latin typeface="新宋体"/>
                <a:cs typeface="新宋体"/>
              </a:rPr>
              <a:t>密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5" dirty="0">
                <a:latin typeface="新宋体"/>
                <a:cs typeface="新宋体"/>
              </a:rPr>
              <a:t>，</a:t>
            </a:r>
            <a:endParaRPr sz="24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新宋体"/>
                <a:cs typeface="新宋体"/>
              </a:rPr>
              <a:t>反之亦然（数字签名）；</a:t>
            </a:r>
            <a:endParaRPr sz="2400" dirty="0">
              <a:latin typeface="新宋体"/>
              <a:cs typeface="新宋体"/>
            </a:endParaRPr>
          </a:p>
          <a:p>
            <a:pPr marL="376555" indent="-363855">
              <a:lnSpc>
                <a:spcPct val="100000"/>
              </a:lnSpc>
              <a:spcBef>
                <a:spcPts val="1535"/>
              </a:spcBef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现在这种公钥密码体制的安全分析。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常用算法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2183" y="1944623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2183" y="2859023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2183" y="3773423"/>
            <a:ext cx="163068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2183" y="4687823"/>
            <a:ext cx="163068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2183" y="5602223"/>
            <a:ext cx="163068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9496" y="1621314"/>
            <a:ext cx="5482203" cy="4671151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445"/>
              </a:spcBef>
            </a:pPr>
            <a:r>
              <a:rPr sz="2400" b="1" spc="-5" dirty="0">
                <a:highlight>
                  <a:srgbClr val="FFFF00"/>
                </a:highlight>
                <a:latin typeface="宋体"/>
                <a:cs typeface="宋体"/>
              </a:rPr>
              <a:t>背包问题</a:t>
            </a:r>
            <a:r>
              <a:rPr sz="2400" b="1" dirty="0">
                <a:highlight>
                  <a:srgbClr val="FFFF00"/>
                </a:highlight>
                <a:latin typeface="宋体"/>
                <a:cs typeface="宋体"/>
              </a:rPr>
              <a:t>（NP</a:t>
            </a:r>
            <a:r>
              <a:rPr sz="2400" b="1" spc="-5" dirty="0">
                <a:highlight>
                  <a:srgbClr val="FFFF00"/>
                </a:highlight>
                <a:latin typeface="宋体"/>
                <a:cs typeface="宋体"/>
              </a:rPr>
              <a:t>问题）。</a:t>
            </a:r>
            <a:endParaRPr sz="2400" dirty="0">
              <a:highlight>
                <a:srgbClr val="FFFF00"/>
              </a:highlight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US" altLang="zh-CN" sz="2000" b="1" spc="-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-5" dirty="0" err="1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背包算法</a:t>
            </a:r>
            <a:endParaRPr sz="2000" dirty="0">
              <a:highlight>
                <a:srgbClr val="FFFF00"/>
              </a:highlight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sz="2400" b="1" dirty="0" err="1">
                <a:highlight>
                  <a:srgbClr val="FFFF00"/>
                </a:highlight>
                <a:latin typeface="宋体"/>
                <a:cs typeface="宋体"/>
              </a:rPr>
              <a:t>基于大整数素因子分解问题</a:t>
            </a:r>
            <a:r>
              <a:rPr sz="2400" b="1" dirty="0">
                <a:latin typeface="宋体"/>
                <a:cs typeface="宋体"/>
              </a:rPr>
              <a:t>。</a:t>
            </a:r>
            <a:endParaRPr lang="en-US" altLang="zh-CN" sz="2400" dirty="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lang="en-US" altLang="zh-CN" sz="2000" b="1" spc="-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-5" dirty="0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RSA</a:t>
            </a:r>
            <a:endParaRPr lang="en-US" altLang="zh-CN" sz="2000" b="1" spc="-5" dirty="0">
              <a:solidFill>
                <a:srgbClr val="0000FF"/>
              </a:solidFill>
              <a:highlight>
                <a:srgbClr val="FFFF00"/>
              </a:highlight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sz="2400" b="1" dirty="0" err="1">
                <a:highlight>
                  <a:srgbClr val="FFFF00"/>
                </a:highlight>
                <a:latin typeface="宋体"/>
                <a:cs typeface="宋体"/>
              </a:rPr>
              <a:t>基于有限域乘法群上的离散对数问题</a:t>
            </a:r>
            <a:r>
              <a:rPr sz="2400" b="1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66370">
              <a:lnSpc>
                <a:spcPct val="100000"/>
              </a:lnSpc>
              <a:spcBef>
                <a:spcPts val="1120"/>
              </a:spcBef>
            </a:pPr>
            <a:r>
              <a:rPr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El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G</a:t>
            </a:r>
            <a:r>
              <a:rPr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amal</a:t>
            </a:r>
            <a:endParaRPr sz="2000" dirty="0">
              <a:highlight>
                <a:srgbClr val="FFFF00"/>
              </a:highlight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sz="2400" b="1" dirty="0">
                <a:latin typeface="宋体"/>
                <a:cs typeface="宋体"/>
              </a:rPr>
              <a:t>椭</a:t>
            </a:r>
            <a:r>
              <a:rPr lang="zh-CN" altLang="en-US" sz="2400" b="1" dirty="0">
                <a:latin typeface="宋体"/>
                <a:cs typeface="宋体"/>
              </a:rPr>
              <a:t>圆</a:t>
            </a:r>
            <a:r>
              <a:rPr sz="2400" b="1" dirty="0" err="1">
                <a:latin typeface="宋体"/>
                <a:cs typeface="宋体"/>
              </a:rPr>
              <a:t>曲线上的离散对数问题</a:t>
            </a:r>
            <a:r>
              <a:rPr sz="2400" b="1" dirty="0">
                <a:latin typeface="宋体"/>
                <a:cs typeface="宋体"/>
              </a:rPr>
              <a:t>。</a:t>
            </a:r>
            <a:endParaRPr lang="en-US" altLang="zh-CN" sz="2400" dirty="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lang="en-US" altLang="zh-CN" sz="2400" b="1" spc="-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ECC</a:t>
            </a:r>
            <a:endParaRPr sz="2000" dirty="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800"/>
              </a:spcBef>
            </a:pPr>
            <a:r>
              <a:rPr sz="2400" b="1" dirty="0" err="1">
                <a:latin typeface="宋体"/>
                <a:cs typeface="宋体"/>
              </a:rPr>
              <a:t>基于身份</a:t>
            </a:r>
            <a:r>
              <a:rPr lang="zh-CN" altLang="en-US" sz="2400" b="1" dirty="0">
                <a:latin typeface="宋体"/>
                <a:cs typeface="宋体"/>
              </a:rPr>
              <a:t>、属性</a:t>
            </a:r>
            <a:r>
              <a:rPr sz="2400" b="1" dirty="0" err="1">
                <a:latin typeface="宋体"/>
                <a:cs typeface="宋体"/>
              </a:rPr>
              <a:t>的密码体制</a:t>
            </a:r>
            <a:endParaRPr sz="2400" dirty="0">
              <a:latin typeface="宋体"/>
              <a:cs typeface="宋体"/>
            </a:endParaRPr>
          </a:p>
          <a:p>
            <a:pPr marL="166370">
              <a:lnSpc>
                <a:spcPct val="100000"/>
              </a:lnSpc>
              <a:spcBef>
                <a:spcPts val="1120"/>
              </a:spcBef>
            </a:pP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IBE</a:t>
            </a:r>
            <a:r>
              <a:rPr lang="zh-CN" altLang="en-US" sz="2000" b="1" spc="-5" dirty="0">
                <a:solidFill>
                  <a:srgbClr val="0000FF"/>
                </a:solidFill>
                <a:latin typeface="宋体"/>
                <a:cs typeface="宋体"/>
              </a:rPr>
              <a:t>、</a:t>
            </a:r>
            <a:r>
              <a:rPr lang="en-US" altLang="zh-CN" sz="2000" b="1" spc="-5" dirty="0">
                <a:solidFill>
                  <a:srgbClr val="0000FF"/>
                </a:solidFill>
                <a:latin typeface="宋体"/>
                <a:cs typeface="宋体"/>
              </a:rPr>
              <a:t>ABE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34573" y="1605787"/>
            <a:ext cx="841819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3925">
              <a:lnSpc>
                <a:spcPct val="145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已知一长</a:t>
            </a:r>
            <a:r>
              <a:rPr sz="2400" b="1" spc="-10" dirty="0">
                <a:solidFill>
                  <a:srgbClr val="00339A"/>
                </a:solidFill>
                <a:latin typeface="宋体"/>
                <a:cs typeface="宋体"/>
              </a:rPr>
              <a:t>度</a:t>
            </a:r>
            <a:r>
              <a:rPr sz="2400" b="1" spc="2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b </a:t>
            </a:r>
            <a:r>
              <a:rPr sz="2400" b="1" spc="-10" dirty="0" err="1">
                <a:solidFill>
                  <a:srgbClr val="00339A"/>
                </a:solidFill>
                <a:latin typeface="宋体"/>
                <a:cs typeface="宋体"/>
              </a:rPr>
              <a:t>的背包</a:t>
            </a:r>
            <a:r>
              <a:rPr lang="zh-CN" altLang="en-US" sz="2400" b="1" spc="-10" dirty="0">
                <a:solidFill>
                  <a:srgbClr val="00339A"/>
                </a:solidFill>
                <a:latin typeface="宋体"/>
                <a:cs typeface="宋体"/>
              </a:rPr>
              <a:t>以</a:t>
            </a:r>
            <a:r>
              <a:rPr sz="2400" b="1" spc="-10" dirty="0" err="1">
                <a:solidFill>
                  <a:srgbClr val="00339A"/>
                </a:solidFill>
                <a:latin typeface="宋体"/>
                <a:cs typeface="宋体"/>
              </a:rPr>
              <a:t>及长度分别</a:t>
            </a:r>
            <a:r>
              <a:rPr sz="2400" b="1" spc="-15" dirty="0" err="1">
                <a:solidFill>
                  <a:srgbClr val="00339A"/>
                </a:solidFill>
                <a:latin typeface="宋体"/>
                <a:cs typeface="宋体"/>
              </a:rPr>
              <a:t>为</a:t>
            </a:r>
            <a:r>
              <a:rPr sz="2400" b="1" spc="30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a</a:t>
            </a:r>
            <a:r>
              <a:rPr sz="2400" b="1" spc="-7" baseline="-20833" dirty="0">
                <a:solidFill>
                  <a:srgbClr val="00339A"/>
                </a:solidFill>
                <a:latin typeface="宋体"/>
                <a:cs typeface="宋体"/>
              </a:rPr>
              <a:t>1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,a</a:t>
            </a:r>
            <a:r>
              <a:rPr sz="2400" b="1" spc="-7" baseline="-20833" dirty="0">
                <a:solidFill>
                  <a:srgbClr val="00339A"/>
                </a:solidFill>
                <a:latin typeface="宋体"/>
                <a:cs typeface="宋体"/>
              </a:rPr>
              <a:t>2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,…</a:t>
            </a:r>
            <a:r>
              <a:rPr sz="2400" b="1" spc="30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,a</a:t>
            </a:r>
            <a:r>
              <a:rPr sz="2400" b="1" spc="-7" baseline="-20833" dirty="0">
                <a:solidFill>
                  <a:srgbClr val="00339A"/>
                </a:solidFill>
                <a:latin typeface="宋体"/>
                <a:cs typeface="宋体"/>
              </a:rPr>
              <a:t>n</a:t>
            </a:r>
            <a:r>
              <a:rPr sz="2400" b="1" spc="22" baseline="-20833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2400" b="1" spc="-10" dirty="0">
                <a:solidFill>
                  <a:srgbClr val="00339A"/>
                </a:solidFill>
                <a:latin typeface="宋体"/>
                <a:cs typeface="宋体"/>
              </a:rPr>
              <a:t>的</a:t>
            </a:r>
            <a:r>
              <a:rPr sz="2400" b="1" spc="1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2400" b="1" spc="-5" dirty="0" err="1">
                <a:solidFill>
                  <a:srgbClr val="00339A"/>
                </a:solidFill>
                <a:latin typeface="宋体"/>
                <a:cs typeface="宋体"/>
              </a:rPr>
              <a:t>n</a:t>
            </a:r>
            <a:r>
              <a:rPr sz="2400" b="1" dirty="0" err="1">
                <a:solidFill>
                  <a:srgbClr val="00339A"/>
                </a:solidFill>
                <a:latin typeface="宋体"/>
                <a:cs typeface="宋体"/>
              </a:rPr>
              <a:t>个物品。假定这些物品的半径和背包相同，若从</a:t>
            </a:r>
            <a:r>
              <a:rPr sz="2400" b="1" spc="-10" dirty="0" err="1">
                <a:solidFill>
                  <a:srgbClr val="00339A"/>
                </a:solidFill>
                <a:latin typeface="宋体"/>
                <a:cs typeface="宋体"/>
              </a:rPr>
              <a:t>这</a:t>
            </a:r>
            <a:r>
              <a:rPr sz="2400" b="1" spc="1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2400" b="1" dirty="0" err="1">
                <a:solidFill>
                  <a:srgbClr val="00339A"/>
                </a:solidFill>
                <a:latin typeface="宋体"/>
                <a:cs typeface="宋体"/>
              </a:rPr>
              <a:t>n</a:t>
            </a:r>
            <a:r>
              <a:rPr sz="2400" b="1" spc="-5" dirty="0" err="1">
                <a:solidFill>
                  <a:srgbClr val="00339A"/>
                </a:solidFill>
                <a:latin typeface="宋体"/>
                <a:cs typeface="宋体"/>
              </a:rPr>
              <a:t>个物品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中选出若干物品使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得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恰好</a:t>
            </a: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装满这个背包。</a:t>
            </a:r>
            <a:endParaRPr sz="2400" dirty="0">
              <a:latin typeface="宋体"/>
              <a:cs typeface="宋体"/>
            </a:endParaRPr>
          </a:p>
          <a:p>
            <a:pPr marL="12700" marR="327660" indent="504825">
              <a:lnSpc>
                <a:spcPct val="145000"/>
              </a:lnSpc>
              <a:spcBef>
                <a:spcPts val="575"/>
              </a:spcBef>
            </a:pP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公式化的描述为：给定一个正整数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集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A={</a:t>
            </a:r>
            <a:r>
              <a:rPr sz="2400" b="1" i="1" spc="-5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spc="-7" baseline="-20833" dirty="0">
                <a:solidFill>
                  <a:srgbClr val="006500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r>
              <a:rPr sz="2400" b="1" i="1" spc="-5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spc="-7" baseline="-20833" dirty="0">
                <a:solidFill>
                  <a:srgbClr val="0065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,…,</a:t>
            </a:r>
            <a:r>
              <a:rPr sz="2400" b="1" i="1" spc="-5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i="1" spc="-7" baseline="-20833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}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已 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知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是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的某子集中元素的和。问题是，找到一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个</a:t>
            </a:r>
            <a:r>
              <a:rPr sz="2400" b="1" i="1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元的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0</a:t>
            </a:r>
            <a:r>
              <a:rPr sz="2400" b="1" spc="-55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、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5631" y="4904824"/>
            <a:ext cx="13525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1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0457" y="5130465"/>
            <a:ext cx="583565" cy="477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1635" algn="l"/>
              </a:tabLst>
            </a:pPr>
            <a:r>
              <a:rPr sz="2950" spc="5" dirty="0">
                <a:latin typeface="Symbol"/>
                <a:cs typeface="Symbol"/>
              </a:rPr>
              <a:t></a:t>
            </a:r>
            <a:r>
              <a:rPr sz="2950" spc="5" dirty="0">
                <a:latin typeface="Times New Roman"/>
                <a:cs typeface="Times New Roman"/>
              </a:rPr>
              <a:t>	</a:t>
            </a:r>
            <a:r>
              <a:rPr sz="2950" i="1" spc="5" dirty="0">
                <a:latin typeface="Times New Roman"/>
                <a:cs typeface="Times New Roman"/>
              </a:rPr>
              <a:t>b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4573" y="4238625"/>
            <a:ext cx="4264527" cy="150050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向量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X=</a:t>
            </a:r>
            <a:r>
              <a:rPr sz="2400" b="1" i="1" spc="-5" dirty="0">
                <a:solidFill>
                  <a:srgbClr val="006500"/>
                </a:solidFill>
                <a:latin typeface="Arial"/>
                <a:cs typeface="Arial"/>
              </a:rPr>
              <a:t>(x</a:t>
            </a:r>
            <a:r>
              <a:rPr sz="2400" b="1" spc="-7" baseline="-20833" dirty="0">
                <a:solidFill>
                  <a:srgbClr val="006500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,</a:t>
            </a:r>
            <a:r>
              <a:rPr sz="2400" b="1" i="1" spc="-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400" b="1" spc="-7" baseline="-20833" dirty="0">
                <a:solidFill>
                  <a:srgbClr val="0065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,…,</a:t>
            </a:r>
            <a:r>
              <a:rPr sz="2400" b="1" i="1" spc="-5" dirty="0">
                <a:solidFill>
                  <a:srgbClr val="006500"/>
                </a:solidFill>
                <a:latin typeface="Arial"/>
                <a:cs typeface="Arial"/>
              </a:rPr>
              <a:t>x</a:t>
            </a:r>
            <a:r>
              <a:rPr sz="2400" b="1" i="1" spc="-7" baseline="-20833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使得：</a:t>
            </a:r>
            <a:endParaRPr sz="2400" dirty="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  <a:spcBef>
                <a:spcPts val="2205"/>
              </a:spcBef>
            </a:pPr>
            <a:r>
              <a:rPr lang="en-US" altLang="zh-CN" sz="4450" spc="-5" dirty="0">
                <a:latin typeface="Symbol"/>
                <a:cs typeface="Symbol"/>
              </a:rPr>
              <a:t>  </a:t>
            </a:r>
            <a:r>
              <a:rPr sz="4450" spc="-5" dirty="0">
                <a:latin typeface="Symbol"/>
                <a:cs typeface="Symbol"/>
              </a:rPr>
              <a:t></a:t>
            </a:r>
            <a:r>
              <a:rPr sz="4450" spc="-5" dirty="0">
                <a:latin typeface="Times New Roman"/>
                <a:cs typeface="Times New Roman"/>
              </a:rPr>
              <a:t> </a:t>
            </a:r>
            <a:r>
              <a:rPr sz="4425" i="1" spc="7" baseline="14124" dirty="0">
                <a:latin typeface="Times New Roman"/>
                <a:cs typeface="Times New Roman"/>
              </a:rPr>
              <a:t>a </a:t>
            </a:r>
            <a:r>
              <a:rPr sz="1700" i="1" spc="5" dirty="0">
                <a:latin typeface="Times New Roman"/>
                <a:cs typeface="Times New Roman"/>
              </a:rPr>
              <a:t>i </a:t>
            </a:r>
            <a:r>
              <a:rPr sz="4425" i="1" spc="7" baseline="14124" dirty="0">
                <a:latin typeface="Times New Roman"/>
                <a:cs typeface="Times New Roman"/>
              </a:rPr>
              <a:t>x</a:t>
            </a:r>
            <a:r>
              <a:rPr sz="4425" i="1" spc="-352" baseline="14124" dirty="0">
                <a:latin typeface="Times New Roman"/>
                <a:cs typeface="Times New Roman"/>
              </a:rPr>
              <a:t> </a:t>
            </a:r>
            <a:r>
              <a:rPr sz="1700" i="1" spc="5" dirty="0">
                <a:latin typeface="Times New Roman"/>
                <a:cs typeface="Times New Roman"/>
              </a:rPr>
              <a:t>i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959" y="5633256"/>
            <a:ext cx="5701342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55625" algn="ctr">
              <a:lnSpc>
                <a:spcPct val="100000"/>
              </a:lnSpc>
              <a:spcBef>
                <a:spcPts val="130"/>
              </a:spcBef>
            </a:pPr>
            <a:r>
              <a:rPr sz="1700" i="1" spc="5" dirty="0">
                <a:latin typeface="Times New Roman"/>
                <a:cs typeface="Times New Roman"/>
              </a:rPr>
              <a:t>i</a:t>
            </a:r>
            <a:r>
              <a:rPr sz="1700" i="1" spc="-135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Symbol"/>
                <a:cs typeface="Symbol"/>
              </a:rPr>
              <a:t></a:t>
            </a:r>
            <a:r>
              <a:rPr sz="1700" spc="75" dirty="0">
                <a:latin typeface="Times New Roman"/>
                <a:cs typeface="Times New Roman"/>
              </a:rPr>
              <a:t>1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242945" algn="l"/>
              </a:tabLst>
            </a:pPr>
            <a:r>
              <a:rPr sz="2200" b="1" spc="-10" dirty="0">
                <a:latin typeface="宋体"/>
                <a:cs typeface="宋体"/>
              </a:rPr>
              <a:t>其中</a:t>
            </a:r>
            <a:r>
              <a:rPr sz="2200" b="1" spc="-5" dirty="0">
                <a:latin typeface="宋体"/>
                <a:cs typeface="宋体"/>
              </a:rPr>
              <a:t>a</a:t>
            </a:r>
            <a:r>
              <a:rPr sz="2200" b="1" spc="-7" baseline="-20833" dirty="0">
                <a:latin typeface="宋体"/>
                <a:cs typeface="宋体"/>
              </a:rPr>
              <a:t>1</a:t>
            </a:r>
            <a:r>
              <a:rPr sz="2200" b="1" spc="-5" dirty="0">
                <a:latin typeface="宋体"/>
                <a:cs typeface="宋体"/>
              </a:rPr>
              <a:t>,</a:t>
            </a:r>
            <a:r>
              <a:rPr sz="2200" b="1" spc="35" dirty="0">
                <a:latin typeface="宋体"/>
                <a:cs typeface="宋体"/>
              </a:rPr>
              <a:t> </a:t>
            </a:r>
            <a:r>
              <a:rPr sz="2200" b="1" spc="-5" dirty="0">
                <a:latin typeface="宋体"/>
                <a:cs typeface="宋体"/>
              </a:rPr>
              <a:t>a</a:t>
            </a:r>
            <a:r>
              <a:rPr sz="2200" b="1" spc="-7" baseline="-20833" dirty="0">
                <a:latin typeface="宋体"/>
                <a:cs typeface="宋体"/>
              </a:rPr>
              <a:t>2</a:t>
            </a:r>
            <a:r>
              <a:rPr sz="2200" b="1" spc="-5" dirty="0">
                <a:latin typeface="宋体"/>
                <a:cs typeface="宋体"/>
              </a:rPr>
              <a:t>, </a:t>
            </a:r>
            <a:r>
              <a:rPr sz="2200" b="1" spc="-10" dirty="0">
                <a:latin typeface="宋体"/>
                <a:cs typeface="宋体"/>
              </a:rPr>
              <a:t>…</a:t>
            </a:r>
            <a:r>
              <a:rPr sz="2200" b="1" spc="10" dirty="0">
                <a:latin typeface="宋体"/>
                <a:cs typeface="宋体"/>
              </a:rPr>
              <a:t> </a:t>
            </a:r>
            <a:r>
              <a:rPr sz="2200" b="1" dirty="0">
                <a:latin typeface="宋体"/>
                <a:cs typeface="宋体"/>
              </a:rPr>
              <a:t>,</a:t>
            </a:r>
            <a:r>
              <a:rPr sz="2200" b="1" spc="5" dirty="0">
                <a:latin typeface="宋体"/>
                <a:cs typeface="宋体"/>
              </a:rPr>
              <a:t> </a:t>
            </a:r>
            <a:r>
              <a:rPr sz="2200" b="1" spc="-10" dirty="0" err="1">
                <a:latin typeface="宋体"/>
                <a:cs typeface="宋体"/>
              </a:rPr>
              <a:t>a</a:t>
            </a:r>
            <a:r>
              <a:rPr sz="2200" b="1" spc="-15" baseline="-20833" dirty="0" err="1">
                <a:latin typeface="宋体"/>
                <a:cs typeface="宋体"/>
              </a:rPr>
              <a:t>n</a:t>
            </a:r>
            <a:r>
              <a:rPr sz="2200" b="1" spc="-10" dirty="0" err="1">
                <a:latin typeface="宋体"/>
                <a:cs typeface="宋体"/>
              </a:rPr>
              <a:t>和</a:t>
            </a:r>
            <a:r>
              <a:rPr sz="2200" b="1" spc="-20" dirty="0">
                <a:latin typeface="宋体"/>
                <a:cs typeface="宋体"/>
              </a:rPr>
              <a:t> </a:t>
            </a:r>
            <a:r>
              <a:rPr sz="2200" b="1" spc="-5" dirty="0">
                <a:latin typeface="宋体"/>
                <a:cs typeface="宋体"/>
              </a:rPr>
              <a:t>b</a:t>
            </a:r>
            <a:r>
              <a:rPr sz="2200" b="1" spc="-35" dirty="0">
                <a:latin typeface="宋体"/>
                <a:cs typeface="宋体"/>
              </a:rPr>
              <a:t> </a:t>
            </a:r>
            <a:r>
              <a:rPr sz="2200" b="1" spc="-10" dirty="0">
                <a:latin typeface="宋体"/>
                <a:cs typeface="宋体"/>
              </a:rPr>
              <a:t>都是正整</a:t>
            </a:r>
            <a:r>
              <a:rPr sz="2400" b="1" spc="-10" dirty="0">
                <a:latin typeface="宋体"/>
                <a:cs typeface="宋体"/>
              </a:rPr>
              <a:t>数。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8272" y="4510794"/>
            <a:ext cx="2832735" cy="885825"/>
          </a:xfrm>
          <a:custGeom>
            <a:avLst/>
            <a:gdLst/>
            <a:ahLst/>
            <a:cxnLst/>
            <a:rect l="l" t="t" r="r" b="b"/>
            <a:pathLst>
              <a:path w="2832734" h="885825">
                <a:moveTo>
                  <a:pt x="991361" y="610446"/>
                </a:moveTo>
                <a:lnTo>
                  <a:pt x="991361" y="457200"/>
                </a:lnTo>
                <a:lnTo>
                  <a:pt x="0" y="885444"/>
                </a:lnTo>
                <a:lnTo>
                  <a:pt x="991361" y="610446"/>
                </a:lnTo>
                <a:close/>
              </a:path>
              <a:path w="2832734" h="885825">
                <a:moveTo>
                  <a:pt x="2832354" y="380999"/>
                </a:moveTo>
                <a:lnTo>
                  <a:pt x="2832354" y="76199"/>
                </a:lnTo>
                <a:lnTo>
                  <a:pt x="2826448" y="46612"/>
                </a:lnTo>
                <a:lnTo>
                  <a:pt x="2810255" y="22383"/>
                </a:lnTo>
                <a:lnTo>
                  <a:pt x="2786062" y="6012"/>
                </a:lnTo>
                <a:lnTo>
                  <a:pt x="2756154" y="0"/>
                </a:lnTo>
                <a:lnTo>
                  <a:pt x="698753" y="0"/>
                </a:lnTo>
                <a:lnTo>
                  <a:pt x="669166" y="6012"/>
                </a:lnTo>
                <a:lnTo>
                  <a:pt x="644937" y="22383"/>
                </a:lnTo>
                <a:lnTo>
                  <a:pt x="628566" y="46612"/>
                </a:lnTo>
                <a:lnTo>
                  <a:pt x="622553" y="76200"/>
                </a:lnTo>
                <a:lnTo>
                  <a:pt x="622553" y="381000"/>
                </a:lnTo>
                <a:lnTo>
                  <a:pt x="628566" y="410908"/>
                </a:lnTo>
                <a:lnTo>
                  <a:pt x="644937" y="435102"/>
                </a:lnTo>
                <a:lnTo>
                  <a:pt x="669166" y="451294"/>
                </a:lnTo>
                <a:lnTo>
                  <a:pt x="698753" y="457200"/>
                </a:lnTo>
                <a:lnTo>
                  <a:pt x="991361" y="457200"/>
                </a:lnTo>
                <a:lnTo>
                  <a:pt x="991361" y="610446"/>
                </a:lnTo>
                <a:lnTo>
                  <a:pt x="1543811" y="457200"/>
                </a:lnTo>
                <a:lnTo>
                  <a:pt x="2756154" y="457199"/>
                </a:lnTo>
                <a:lnTo>
                  <a:pt x="2786062" y="451294"/>
                </a:lnTo>
                <a:lnTo>
                  <a:pt x="2810255" y="435101"/>
                </a:lnTo>
                <a:lnTo>
                  <a:pt x="2826448" y="410908"/>
                </a:lnTo>
                <a:lnTo>
                  <a:pt x="2832354" y="380999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1709" y="4506221"/>
            <a:ext cx="2874645" cy="904875"/>
          </a:xfrm>
          <a:custGeom>
            <a:avLst/>
            <a:gdLst/>
            <a:ahLst/>
            <a:cxnLst/>
            <a:rect l="l" t="t" r="r" b="b"/>
            <a:pathLst>
              <a:path w="2874645" h="904875">
                <a:moveTo>
                  <a:pt x="1027879" y="467106"/>
                </a:moveTo>
                <a:lnTo>
                  <a:pt x="1004468" y="467106"/>
                </a:lnTo>
                <a:lnTo>
                  <a:pt x="0" y="900684"/>
                </a:lnTo>
                <a:lnTo>
                  <a:pt x="1523" y="904494"/>
                </a:lnTo>
                <a:lnTo>
                  <a:pt x="35813" y="894987"/>
                </a:lnTo>
                <a:lnTo>
                  <a:pt x="35813" y="885444"/>
                </a:lnTo>
                <a:lnTo>
                  <a:pt x="103379" y="866701"/>
                </a:lnTo>
                <a:lnTo>
                  <a:pt x="1027879" y="467106"/>
                </a:lnTo>
                <a:close/>
              </a:path>
              <a:path w="2874645" h="904875">
                <a:moveTo>
                  <a:pt x="103379" y="866701"/>
                </a:moveTo>
                <a:lnTo>
                  <a:pt x="35813" y="885444"/>
                </a:lnTo>
                <a:lnTo>
                  <a:pt x="38726" y="894180"/>
                </a:lnTo>
                <a:lnTo>
                  <a:pt x="41737" y="893345"/>
                </a:lnTo>
                <a:lnTo>
                  <a:pt x="103379" y="866701"/>
                </a:lnTo>
                <a:close/>
              </a:path>
              <a:path w="2874645" h="904875">
                <a:moveTo>
                  <a:pt x="38726" y="894180"/>
                </a:moveTo>
                <a:lnTo>
                  <a:pt x="35813" y="885444"/>
                </a:lnTo>
                <a:lnTo>
                  <a:pt x="35813" y="894987"/>
                </a:lnTo>
                <a:lnTo>
                  <a:pt x="38726" y="894180"/>
                </a:lnTo>
                <a:close/>
              </a:path>
              <a:path w="2874645" h="904875">
                <a:moveTo>
                  <a:pt x="41737" y="893345"/>
                </a:moveTo>
                <a:lnTo>
                  <a:pt x="38726" y="894180"/>
                </a:lnTo>
                <a:lnTo>
                  <a:pt x="38861" y="894588"/>
                </a:lnTo>
                <a:lnTo>
                  <a:pt x="41737" y="893345"/>
                </a:lnTo>
                <a:close/>
              </a:path>
              <a:path w="2874645" h="904875">
                <a:moveTo>
                  <a:pt x="2807969" y="465720"/>
                </a:moveTo>
                <a:lnTo>
                  <a:pt x="2807969" y="455676"/>
                </a:lnTo>
                <a:lnTo>
                  <a:pt x="2800349" y="457200"/>
                </a:lnTo>
                <a:lnTo>
                  <a:pt x="1579625" y="457200"/>
                </a:lnTo>
                <a:lnTo>
                  <a:pt x="103379" y="866701"/>
                </a:lnTo>
                <a:lnTo>
                  <a:pt x="41737" y="893345"/>
                </a:lnTo>
                <a:lnTo>
                  <a:pt x="1581911" y="466344"/>
                </a:lnTo>
                <a:lnTo>
                  <a:pt x="1581911" y="467106"/>
                </a:lnTo>
                <a:lnTo>
                  <a:pt x="2793491" y="467106"/>
                </a:lnTo>
                <a:lnTo>
                  <a:pt x="2801111" y="466344"/>
                </a:lnTo>
                <a:lnTo>
                  <a:pt x="2807969" y="465720"/>
                </a:lnTo>
                <a:close/>
              </a:path>
              <a:path w="2874645" h="904875">
                <a:moveTo>
                  <a:pt x="2874263" y="386334"/>
                </a:moveTo>
                <a:lnTo>
                  <a:pt x="2874263" y="80772"/>
                </a:lnTo>
                <a:lnTo>
                  <a:pt x="2872739" y="64770"/>
                </a:lnTo>
                <a:lnTo>
                  <a:pt x="2855213" y="29718"/>
                </a:lnTo>
                <a:lnTo>
                  <a:pt x="2850641" y="23622"/>
                </a:lnTo>
                <a:lnTo>
                  <a:pt x="2844545" y="19050"/>
                </a:lnTo>
                <a:lnTo>
                  <a:pt x="2838449" y="13716"/>
                </a:lnTo>
                <a:lnTo>
                  <a:pt x="2831591" y="9906"/>
                </a:lnTo>
                <a:lnTo>
                  <a:pt x="2824733" y="6858"/>
                </a:lnTo>
                <a:lnTo>
                  <a:pt x="2817113" y="3810"/>
                </a:lnTo>
                <a:lnTo>
                  <a:pt x="2809493" y="1524"/>
                </a:lnTo>
                <a:lnTo>
                  <a:pt x="2800349" y="685"/>
                </a:lnTo>
                <a:lnTo>
                  <a:pt x="2793491" y="0"/>
                </a:lnTo>
                <a:lnTo>
                  <a:pt x="735329" y="0"/>
                </a:lnTo>
                <a:lnTo>
                  <a:pt x="727709" y="762"/>
                </a:lnTo>
                <a:lnTo>
                  <a:pt x="719327" y="1524"/>
                </a:lnTo>
                <a:lnTo>
                  <a:pt x="678432" y="23874"/>
                </a:lnTo>
                <a:lnTo>
                  <a:pt x="658367" y="57150"/>
                </a:lnTo>
                <a:lnTo>
                  <a:pt x="654557" y="80772"/>
                </a:lnTo>
                <a:lnTo>
                  <a:pt x="654557" y="386334"/>
                </a:lnTo>
                <a:lnTo>
                  <a:pt x="661265" y="417799"/>
                </a:lnTo>
                <a:lnTo>
                  <a:pt x="664463" y="422534"/>
                </a:lnTo>
                <a:lnTo>
                  <a:pt x="664463" y="73914"/>
                </a:lnTo>
                <a:lnTo>
                  <a:pt x="665987" y="66294"/>
                </a:lnTo>
                <a:lnTo>
                  <a:pt x="665987" y="67056"/>
                </a:lnTo>
                <a:lnTo>
                  <a:pt x="667511" y="59436"/>
                </a:lnTo>
                <a:lnTo>
                  <a:pt x="667511" y="60198"/>
                </a:lnTo>
                <a:lnTo>
                  <a:pt x="695202" y="22341"/>
                </a:lnTo>
                <a:lnTo>
                  <a:pt x="713993" y="13208"/>
                </a:lnTo>
                <a:lnTo>
                  <a:pt x="713993" y="12954"/>
                </a:lnTo>
                <a:lnTo>
                  <a:pt x="720851" y="11582"/>
                </a:lnTo>
                <a:lnTo>
                  <a:pt x="720851" y="11430"/>
                </a:lnTo>
                <a:lnTo>
                  <a:pt x="728471" y="9906"/>
                </a:lnTo>
                <a:lnTo>
                  <a:pt x="2800349" y="9906"/>
                </a:lnTo>
                <a:lnTo>
                  <a:pt x="2807969" y="11430"/>
                </a:lnTo>
                <a:lnTo>
                  <a:pt x="2807969" y="11582"/>
                </a:lnTo>
                <a:lnTo>
                  <a:pt x="2814827" y="12954"/>
                </a:lnTo>
                <a:lnTo>
                  <a:pt x="2814827" y="13208"/>
                </a:lnTo>
                <a:lnTo>
                  <a:pt x="2820923" y="15240"/>
                </a:lnTo>
                <a:lnTo>
                  <a:pt x="2833619" y="22341"/>
                </a:lnTo>
                <a:lnTo>
                  <a:pt x="2843703" y="30560"/>
                </a:lnTo>
                <a:lnTo>
                  <a:pt x="2851922" y="40644"/>
                </a:lnTo>
                <a:lnTo>
                  <a:pt x="2859023" y="53340"/>
                </a:lnTo>
                <a:lnTo>
                  <a:pt x="2861309" y="60198"/>
                </a:lnTo>
                <a:lnTo>
                  <a:pt x="2861309" y="59436"/>
                </a:lnTo>
                <a:lnTo>
                  <a:pt x="2862833" y="67056"/>
                </a:lnTo>
                <a:lnTo>
                  <a:pt x="2862833" y="66294"/>
                </a:lnTo>
                <a:lnTo>
                  <a:pt x="2864357" y="73914"/>
                </a:lnTo>
                <a:lnTo>
                  <a:pt x="2864357" y="423070"/>
                </a:lnTo>
                <a:lnTo>
                  <a:pt x="2867405" y="417576"/>
                </a:lnTo>
                <a:lnTo>
                  <a:pt x="2870453" y="409956"/>
                </a:lnTo>
                <a:lnTo>
                  <a:pt x="2872739" y="402336"/>
                </a:lnTo>
                <a:lnTo>
                  <a:pt x="2874263" y="386334"/>
                </a:lnTo>
                <a:close/>
              </a:path>
              <a:path w="2874645" h="904875">
                <a:moveTo>
                  <a:pt x="714755" y="454152"/>
                </a:moveTo>
                <a:lnTo>
                  <a:pt x="676899" y="426461"/>
                </a:lnTo>
                <a:lnTo>
                  <a:pt x="667511" y="406908"/>
                </a:lnTo>
                <a:lnTo>
                  <a:pt x="667511" y="407670"/>
                </a:lnTo>
                <a:lnTo>
                  <a:pt x="665987" y="400050"/>
                </a:lnTo>
                <a:lnTo>
                  <a:pt x="665987" y="400812"/>
                </a:lnTo>
                <a:lnTo>
                  <a:pt x="664463" y="393192"/>
                </a:lnTo>
                <a:lnTo>
                  <a:pt x="664463" y="422534"/>
                </a:lnTo>
                <a:lnTo>
                  <a:pt x="678441" y="443226"/>
                </a:lnTo>
                <a:lnTo>
                  <a:pt x="703869" y="460400"/>
                </a:lnTo>
                <a:lnTo>
                  <a:pt x="713993" y="462558"/>
                </a:lnTo>
                <a:lnTo>
                  <a:pt x="713993" y="454152"/>
                </a:lnTo>
                <a:lnTo>
                  <a:pt x="714755" y="454152"/>
                </a:lnTo>
                <a:close/>
              </a:path>
              <a:path w="2874645" h="904875">
                <a:moveTo>
                  <a:pt x="714755" y="12954"/>
                </a:moveTo>
                <a:lnTo>
                  <a:pt x="713993" y="12954"/>
                </a:lnTo>
                <a:lnTo>
                  <a:pt x="713993" y="13208"/>
                </a:lnTo>
                <a:lnTo>
                  <a:pt x="714755" y="12954"/>
                </a:lnTo>
                <a:close/>
              </a:path>
              <a:path w="2874645" h="904875">
                <a:moveTo>
                  <a:pt x="721613" y="455676"/>
                </a:moveTo>
                <a:lnTo>
                  <a:pt x="713993" y="454152"/>
                </a:lnTo>
                <a:lnTo>
                  <a:pt x="713993" y="462558"/>
                </a:lnTo>
                <a:lnTo>
                  <a:pt x="720851" y="464020"/>
                </a:lnTo>
                <a:lnTo>
                  <a:pt x="720851" y="455676"/>
                </a:lnTo>
                <a:lnTo>
                  <a:pt x="721613" y="455676"/>
                </a:lnTo>
                <a:close/>
              </a:path>
              <a:path w="2874645" h="904875">
                <a:moveTo>
                  <a:pt x="721613" y="11430"/>
                </a:moveTo>
                <a:lnTo>
                  <a:pt x="720851" y="11430"/>
                </a:lnTo>
                <a:lnTo>
                  <a:pt x="720851" y="11582"/>
                </a:lnTo>
                <a:lnTo>
                  <a:pt x="721613" y="11430"/>
                </a:lnTo>
                <a:close/>
              </a:path>
              <a:path w="2874645" h="904875">
                <a:moveTo>
                  <a:pt x="1050797" y="457200"/>
                </a:moveTo>
                <a:lnTo>
                  <a:pt x="728471" y="457200"/>
                </a:lnTo>
                <a:lnTo>
                  <a:pt x="720851" y="455676"/>
                </a:lnTo>
                <a:lnTo>
                  <a:pt x="720851" y="464020"/>
                </a:lnTo>
                <a:lnTo>
                  <a:pt x="735329" y="467106"/>
                </a:lnTo>
                <a:lnTo>
                  <a:pt x="1004468" y="467106"/>
                </a:lnTo>
                <a:lnTo>
                  <a:pt x="1025651" y="457962"/>
                </a:lnTo>
                <a:lnTo>
                  <a:pt x="1027932" y="467083"/>
                </a:lnTo>
                <a:lnTo>
                  <a:pt x="1050797" y="457200"/>
                </a:lnTo>
                <a:close/>
              </a:path>
              <a:path w="2874645" h="904875">
                <a:moveTo>
                  <a:pt x="1027932" y="467083"/>
                </a:moveTo>
                <a:lnTo>
                  <a:pt x="1025651" y="457962"/>
                </a:lnTo>
                <a:lnTo>
                  <a:pt x="1004468" y="467106"/>
                </a:lnTo>
                <a:lnTo>
                  <a:pt x="1027932" y="467083"/>
                </a:lnTo>
                <a:close/>
              </a:path>
              <a:path w="2874645" h="904875">
                <a:moveTo>
                  <a:pt x="1581911" y="467106"/>
                </a:moveTo>
                <a:lnTo>
                  <a:pt x="1581911" y="466344"/>
                </a:lnTo>
                <a:lnTo>
                  <a:pt x="1580387" y="467106"/>
                </a:lnTo>
                <a:lnTo>
                  <a:pt x="1581911" y="467106"/>
                </a:lnTo>
                <a:close/>
              </a:path>
              <a:path w="2874645" h="904875">
                <a:moveTo>
                  <a:pt x="2807969" y="11582"/>
                </a:moveTo>
                <a:lnTo>
                  <a:pt x="2807969" y="11430"/>
                </a:lnTo>
                <a:lnTo>
                  <a:pt x="2807207" y="11430"/>
                </a:lnTo>
                <a:lnTo>
                  <a:pt x="2807969" y="11582"/>
                </a:lnTo>
                <a:close/>
              </a:path>
              <a:path w="2874645" h="904875">
                <a:moveTo>
                  <a:pt x="2814827" y="463674"/>
                </a:moveTo>
                <a:lnTo>
                  <a:pt x="2814827" y="454152"/>
                </a:lnTo>
                <a:lnTo>
                  <a:pt x="2807207" y="455676"/>
                </a:lnTo>
                <a:lnTo>
                  <a:pt x="2807969" y="455676"/>
                </a:lnTo>
                <a:lnTo>
                  <a:pt x="2807969" y="465720"/>
                </a:lnTo>
                <a:lnTo>
                  <a:pt x="2809493" y="465582"/>
                </a:lnTo>
                <a:lnTo>
                  <a:pt x="2814827" y="463674"/>
                </a:lnTo>
                <a:close/>
              </a:path>
              <a:path w="2874645" h="904875">
                <a:moveTo>
                  <a:pt x="2814827" y="13208"/>
                </a:moveTo>
                <a:lnTo>
                  <a:pt x="2814827" y="12954"/>
                </a:lnTo>
                <a:lnTo>
                  <a:pt x="2814065" y="12954"/>
                </a:lnTo>
                <a:lnTo>
                  <a:pt x="2814827" y="13208"/>
                </a:lnTo>
                <a:close/>
              </a:path>
              <a:path w="2874645" h="904875">
                <a:moveTo>
                  <a:pt x="2864357" y="423070"/>
                </a:moveTo>
                <a:lnTo>
                  <a:pt x="2864357" y="393192"/>
                </a:lnTo>
                <a:lnTo>
                  <a:pt x="2862833" y="400812"/>
                </a:lnTo>
                <a:lnTo>
                  <a:pt x="2862833" y="400050"/>
                </a:lnTo>
                <a:lnTo>
                  <a:pt x="2861309" y="407670"/>
                </a:lnTo>
                <a:lnTo>
                  <a:pt x="2861309" y="406908"/>
                </a:lnTo>
                <a:lnTo>
                  <a:pt x="2859023" y="413766"/>
                </a:lnTo>
                <a:lnTo>
                  <a:pt x="2833619" y="444764"/>
                </a:lnTo>
                <a:lnTo>
                  <a:pt x="2814065" y="454152"/>
                </a:lnTo>
                <a:lnTo>
                  <a:pt x="2814827" y="454152"/>
                </a:lnTo>
                <a:lnTo>
                  <a:pt x="2814827" y="463674"/>
                </a:lnTo>
                <a:lnTo>
                  <a:pt x="2827911" y="458997"/>
                </a:lnTo>
                <a:lnTo>
                  <a:pt x="2844412" y="448575"/>
                </a:lnTo>
                <a:lnTo>
                  <a:pt x="2857932" y="434654"/>
                </a:lnTo>
                <a:lnTo>
                  <a:pt x="2864357" y="423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71671" y="4562101"/>
            <a:ext cx="21678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这是一个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FD1813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问题。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90DE910-0ACF-4F76-A0BF-3089473FE58D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2159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rgbClr val="00339A"/>
                </a:solidFill>
                <a:latin typeface="楷体"/>
                <a:ea typeface="+mj-ea"/>
                <a:cs typeface="楷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背包问题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超递增序列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74669" y="1660026"/>
            <a:ext cx="1808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满足条件：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281" y="1495425"/>
            <a:ext cx="4504055" cy="139890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800" b="1" spc="-5" dirty="0">
                <a:latin typeface="宋体"/>
                <a:cs typeface="宋体"/>
              </a:rPr>
              <a:t>如果序</a:t>
            </a:r>
            <a:r>
              <a:rPr sz="2800" b="1" spc="-10" dirty="0">
                <a:latin typeface="宋体"/>
                <a:cs typeface="宋体"/>
              </a:rPr>
              <a:t>列</a:t>
            </a:r>
            <a:r>
              <a:rPr sz="2800" b="1" spc="-195" dirty="0">
                <a:latin typeface="宋体"/>
                <a:cs typeface="宋体"/>
              </a:rPr>
              <a:t> </a:t>
            </a:r>
            <a:r>
              <a:rPr sz="2800" b="1" dirty="0">
                <a:latin typeface="宋体"/>
                <a:cs typeface="宋体"/>
              </a:rPr>
              <a:t>a</a:t>
            </a:r>
            <a:r>
              <a:rPr sz="2775" b="1" baseline="-21021" dirty="0">
                <a:latin typeface="宋体"/>
                <a:cs typeface="宋体"/>
              </a:rPr>
              <a:t>1</a:t>
            </a:r>
            <a:r>
              <a:rPr sz="2800" b="1" dirty="0">
                <a:latin typeface="宋体"/>
                <a:cs typeface="宋体"/>
              </a:rPr>
              <a:t>,</a:t>
            </a:r>
            <a:r>
              <a:rPr sz="2800" b="1" spc="-15" dirty="0">
                <a:latin typeface="宋体"/>
                <a:cs typeface="宋体"/>
              </a:rPr>
              <a:t> </a:t>
            </a:r>
            <a:r>
              <a:rPr sz="2800" b="1" dirty="0">
                <a:latin typeface="宋体"/>
                <a:cs typeface="宋体"/>
              </a:rPr>
              <a:t>a</a:t>
            </a:r>
            <a:r>
              <a:rPr sz="2775" b="1" baseline="-21021" dirty="0">
                <a:latin typeface="宋体"/>
                <a:cs typeface="宋体"/>
              </a:rPr>
              <a:t>2</a:t>
            </a:r>
            <a:r>
              <a:rPr sz="2800" b="1" dirty="0">
                <a:latin typeface="宋体"/>
                <a:cs typeface="宋体"/>
              </a:rPr>
              <a:t>,</a:t>
            </a:r>
            <a:r>
              <a:rPr sz="2800" b="1" spc="1390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… </a:t>
            </a:r>
            <a:r>
              <a:rPr sz="2800" b="1" dirty="0">
                <a:latin typeface="宋体"/>
                <a:cs typeface="宋体"/>
              </a:rPr>
              <a:t>,</a:t>
            </a:r>
            <a:r>
              <a:rPr sz="2800" b="1" spc="-10" dirty="0">
                <a:latin typeface="宋体"/>
                <a:cs typeface="宋体"/>
              </a:rPr>
              <a:t> </a:t>
            </a:r>
            <a:r>
              <a:rPr sz="2800" b="1" spc="-5" dirty="0">
                <a:latin typeface="宋体"/>
                <a:cs typeface="宋体"/>
              </a:rPr>
              <a:t>a</a:t>
            </a:r>
            <a:r>
              <a:rPr sz="2775" b="1" spc="-7" baseline="-21021" dirty="0">
                <a:latin typeface="宋体"/>
                <a:cs typeface="宋体"/>
              </a:rPr>
              <a:t>n</a:t>
            </a:r>
            <a:endParaRPr sz="2775" baseline="-21021" dirty="0">
              <a:latin typeface="宋体"/>
              <a:cs typeface="宋体"/>
            </a:endParaRPr>
          </a:p>
          <a:p>
            <a:pPr marL="1544320">
              <a:lnSpc>
                <a:spcPct val="100000"/>
              </a:lnSpc>
              <a:spcBef>
                <a:spcPts val="1720"/>
              </a:spcBef>
              <a:tabLst>
                <a:tab pos="1896745" algn="l"/>
              </a:tabLst>
            </a:pPr>
            <a:r>
              <a:rPr sz="2450" i="1" spc="55" dirty="0">
                <a:latin typeface="Times New Roman"/>
                <a:cs typeface="Times New Roman"/>
              </a:rPr>
              <a:t>a</a:t>
            </a:r>
            <a:r>
              <a:rPr sz="2100" i="1" spc="82" baseline="-23809" dirty="0">
                <a:latin typeface="Times New Roman"/>
                <a:cs typeface="Times New Roman"/>
              </a:rPr>
              <a:t>i	</a:t>
            </a:r>
            <a:r>
              <a:rPr sz="2450" spc="10" dirty="0">
                <a:latin typeface="Symbol"/>
                <a:cs typeface="Symbol"/>
              </a:rPr>
              <a:t>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5550" baseline="-8258" dirty="0">
                <a:latin typeface="Symbol"/>
                <a:cs typeface="Symbol"/>
              </a:rPr>
              <a:t></a:t>
            </a:r>
            <a:r>
              <a:rPr sz="5550" spc="-1027" baseline="-8258" dirty="0">
                <a:latin typeface="Times New Roman"/>
                <a:cs typeface="Times New Roman"/>
              </a:rPr>
              <a:t> </a:t>
            </a:r>
            <a:r>
              <a:rPr sz="2450" i="1" spc="5" dirty="0">
                <a:latin typeface="Times New Roman"/>
                <a:cs typeface="Times New Roman"/>
              </a:rPr>
              <a:t>a </a:t>
            </a:r>
            <a:r>
              <a:rPr sz="2100" i="1" spc="15" baseline="-23809" dirty="0">
                <a:latin typeface="Times New Roman"/>
                <a:cs typeface="Times New Roman"/>
              </a:rPr>
              <a:t>j </a:t>
            </a:r>
            <a:r>
              <a:rPr sz="2450" spc="10" dirty="0">
                <a:latin typeface="Times New Roman"/>
                <a:cs typeface="Times New Roman"/>
              </a:rPr>
              <a:t>(</a:t>
            </a:r>
            <a:r>
              <a:rPr sz="2450" i="1" spc="10" dirty="0">
                <a:latin typeface="Times New Roman"/>
                <a:cs typeface="Times New Roman"/>
              </a:rPr>
              <a:t>i </a:t>
            </a:r>
            <a:r>
              <a:rPr sz="2450" spc="10" dirty="0">
                <a:latin typeface="Symbol"/>
                <a:cs typeface="Symbol"/>
              </a:rPr>
              <a:t>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spc="-15" dirty="0">
                <a:latin typeface="Times New Roman"/>
                <a:cs typeface="Times New Roman"/>
              </a:rPr>
              <a:t>2,3,..., </a:t>
            </a:r>
            <a:r>
              <a:rPr sz="2450" i="1" spc="40" dirty="0">
                <a:latin typeface="Times New Roman"/>
                <a:cs typeface="Times New Roman"/>
              </a:rPr>
              <a:t>n</a:t>
            </a:r>
            <a:r>
              <a:rPr sz="2450" spc="40" dirty="0">
                <a:latin typeface="Times New Roman"/>
                <a:cs typeface="Times New Roman"/>
              </a:rPr>
              <a:t>)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9317" y="2273436"/>
            <a:ext cx="27622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i="1" spc="10" dirty="0">
                <a:latin typeface="Times New Roman"/>
                <a:cs typeface="Times New Roman"/>
              </a:rPr>
              <a:t>i</a:t>
            </a:r>
            <a:r>
              <a:rPr sz="1400" i="1" spc="-2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Symbol"/>
                <a:cs typeface="Symbol"/>
              </a:rPr>
              <a:t></a:t>
            </a:r>
            <a:r>
              <a:rPr sz="1400" spc="-1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423" y="2891424"/>
            <a:ext cx="7548880" cy="344995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32735">
              <a:lnSpc>
                <a:spcPct val="100000"/>
              </a:lnSpc>
              <a:spcBef>
                <a:spcPts val="140"/>
              </a:spcBef>
            </a:pPr>
            <a:r>
              <a:rPr sz="1400" i="1" spc="10" dirty="0">
                <a:latin typeface="Times New Roman"/>
                <a:cs typeface="Times New Roman"/>
              </a:rPr>
              <a:t>j</a:t>
            </a:r>
            <a:r>
              <a:rPr sz="1400" i="1" spc="-20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Symbol"/>
                <a:cs typeface="Symbol"/>
              </a:rPr>
              <a:t></a:t>
            </a:r>
            <a:r>
              <a:rPr sz="1400" spc="-10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  <a:p>
            <a:pPr marL="1447800">
              <a:lnSpc>
                <a:spcPct val="100000"/>
              </a:lnSpc>
              <a:spcBef>
                <a:spcPts val="10"/>
              </a:spcBef>
            </a:pPr>
            <a:r>
              <a:rPr sz="2800" b="1" spc="-5" dirty="0">
                <a:latin typeface="宋体"/>
                <a:cs typeface="宋体"/>
              </a:rPr>
              <a:t>则称该序列为</a:t>
            </a:r>
            <a:r>
              <a:rPr sz="2800" b="1" dirty="0">
                <a:solidFill>
                  <a:srgbClr val="00339A"/>
                </a:solidFill>
                <a:latin typeface="宋体"/>
                <a:cs typeface="宋体"/>
              </a:rPr>
              <a:t>超递增序列</a:t>
            </a:r>
            <a:r>
              <a:rPr sz="2800" b="1" spc="-10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5140325" algn="l"/>
              </a:tabLst>
            </a:pPr>
            <a:r>
              <a:rPr sz="2800" b="1" spc="-5" dirty="0">
                <a:latin typeface="宋体"/>
                <a:cs typeface="宋体"/>
              </a:rPr>
              <a:t>例如</a:t>
            </a:r>
            <a:r>
              <a:rPr sz="2800" b="1" spc="-10" dirty="0">
                <a:latin typeface="宋体"/>
                <a:cs typeface="宋体"/>
              </a:rPr>
              <a:t>：</a:t>
            </a:r>
            <a:r>
              <a:rPr sz="2800" b="1" spc="35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{1，2，4，8，</a:t>
            </a:r>
            <a:r>
              <a:rPr sz="2800" b="1" spc="55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…</a:t>
            </a:r>
            <a:r>
              <a:rPr sz="2800" b="1" spc="15" dirty="0">
                <a:latin typeface="宋体"/>
                <a:cs typeface="宋体"/>
              </a:rPr>
              <a:t> </a:t>
            </a:r>
            <a:r>
              <a:rPr sz="2800" b="1" spc="-5" dirty="0">
                <a:latin typeface="宋体"/>
                <a:cs typeface="宋体"/>
              </a:rPr>
              <a:t>，2</a:t>
            </a:r>
            <a:r>
              <a:rPr sz="2775" b="1" spc="-7" baseline="25525" dirty="0">
                <a:latin typeface="宋体"/>
                <a:cs typeface="宋体"/>
              </a:rPr>
              <a:t>n	</a:t>
            </a:r>
            <a:r>
              <a:rPr sz="2800" b="1" spc="-10" dirty="0">
                <a:latin typeface="宋体"/>
                <a:cs typeface="宋体"/>
              </a:rPr>
              <a:t>}</a:t>
            </a:r>
            <a:endParaRPr sz="2800" dirty="0">
              <a:latin typeface="宋体"/>
              <a:cs typeface="宋体"/>
            </a:endParaRPr>
          </a:p>
          <a:p>
            <a:pPr marL="551180" marR="1445895" indent="716915">
              <a:lnSpc>
                <a:spcPct val="150000"/>
              </a:lnSpc>
              <a:tabLst>
                <a:tab pos="1266825" algn="l"/>
              </a:tabLst>
            </a:pPr>
            <a:r>
              <a:rPr sz="2800" b="1" spc="-5" dirty="0">
                <a:latin typeface="宋体"/>
                <a:cs typeface="宋体"/>
              </a:rPr>
              <a:t>{1，3，6，13，27，52， </a:t>
            </a:r>
            <a:r>
              <a:rPr sz="2800" b="1" spc="-10" dirty="0">
                <a:latin typeface="宋体"/>
                <a:cs typeface="宋体"/>
              </a:rPr>
              <a:t>…}  而	</a:t>
            </a:r>
            <a:r>
              <a:rPr sz="2800" b="1" spc="-5" dirty="0">
                <a:latin typeface="宋体"/>
                <a:cs typeface="宋体"/>
              </a:rPr>
              <a:t>{1，3，4，9，15，25}</a:t>
            </a:r>
            <a:r>
              <a:rPr sz="2800" b="1" spc="-55" dirty="0">
                <a:latin typeface="宋体"/>
                <a:cs typeface="宋体"/>
              </a:rPr>
              <a:t> </a:t>
            </a:r>
            <a:r>
              <a:rPr sz="2800" b="1" spc="-5" dirty="0">
                <a:latin typeface="宋体"/>
                <a:cs typeface="宋体"/>
              </a:rPr>
              <a:t>不</a:t>
            </a:r>
            <a:r>
              <a:rPr sz="2800" b="1" dirty="0">
                <a:latin typeface="宋体"/>
                <a:cs typeface="宋体"/>
              </a:rPr>
              <a:t>是</a:t>
            </a:r>
            <a:r>
              <a:rPr sz="2800" dirty="0">
                <a:latin typeface="宋体"/>
                <a:cs typeface="宋体"/>
              </a:rPr>
              <a:t>。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595630">
              <a:lnSpc>
                <a:spcPct val="100000"/>
              </a:lnSpc>
            </a:pP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如果序列为超递增序列，则背包问题则是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类问题。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4105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MH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背包密码的基本思想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31900" y="1495425"/>
            <a:ext cx="8143875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 indent="756920">
              <a:lnSpc>
                <a:spcPct val="150000"/>
              </a:lnSpc>
              <a:spcBef>
                <a:spcPts val="100"/>
              </a:spcBef>
            </a:pPr>
            <a:r>
              <a:rPr lang="zh-CN" altLang="en-US" sz="2400" b="1" dirty="0">
                <a:latin typeface="新宋体"/>
                <a:cs typeface="新宋体"/>
              </a:rPr>
              <a:t>利用</a:t>
            </a:r>
            <a:r>
              <a:rPr sz="2400" b="1" dirty="0" err="1">
                <a:latin typeface="新宋体"/>
                <a:cs typeface="新宋体"/>
              </a:rPr>
              <a:t>实际上存在两类不同的背包问题，一类在线性时间</a:t>
            </a:r>
            <a:r>
              <a:rPr sz="2400" b="1" dirty="0">
                <a:latin typeface="新宋体"/>
                <a:cs typeface="新宋体"/>
              </a:rPr>
              <a:t> </a:t>
            </a:r>
            <a:r>
              <a:rPr sz="2400" b="1" spc="-5" dirty="0">
                <a:latin typeface="新宋体"/>
                <a:cs typeface="新宋体"/>
              </a:rPr>
              <a:t>内可解</a:t>
            </a:r>
            <a:r>
              <a:rPr sz="2400" b="1" dirty="0">
                <a:latin typeface="新宋体"/>
                <a:cs typeface="新宋体"/>
              </a:rPr>
              <a:t>(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超递增背包问题</a:t>
            </a:r>
            <a:r>
              <a:rPr sz="2400" b="1" dirty="0">
                <a:latin typeface="新宋体"/>
                <a:cs typeface="新宋体"/>
              </a:rPr>
              <a:t>)，</a:t>
            </a:r>
            <a:r>
              <a:rPr sz="2400" b="1" spc="-5" dirty="0">
                <a:latin typeface="新宋体"/>
                <a:cs typeface="新宋体"/>
              </a:rPr>
              <a:t>而另一类不能</a:t>
            </a:r>
            <a:r>
              <a:rPr sz="2400" b="1" dirty="0">
                <a:latin typeface="新宋体"/>
                <a:cs typeface="新宋体"/>
              </a:rPr>
              <a:t>(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普通背包问题</a:t>
            </a:r>
            <a:r>
              <a:rPr sz="2400" b="1" dirty="0">
                <a:latin typeface="新宋体"/>
                <a:cs typeface="新宋体"/>
              </a:rPr>
              <a:t>)</a:t>
            </a:r>
            <a:r>
              <a:rPr sz="2400" b="1" spc="-5" dirty="0">
                <a:latin typeface="新宋体"/>
                <a:cs typeface="新宋体"/>
              </a:rPr>
              <a:t>。 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易解的背包问题可以转化成难解的背包问题。</a:t>
            </a: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公钥</a:t>
            </a:r>
            <a:r>
              <a:rPr sz="2400" b="1" dirty="0">
                <a:latin typeface="新宋体"/>
                <a:cs typeface="新宋体"/>
              </a:rPr>
              <a:t>使用难解 的背包问题，它可很容易地被用来加密明文但不能用来解密 密文。</a:t>
            </a: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私钥</a:t>
            </a:r>
            <a:r>
              <a:rPr sz="2400" b="1" dirty="0">
                <a:latin typeface="新宋体"/>
                <a:cs typeface="新宋体"/>
              </a:rPr>
              <a:t>使用易解的背包问题，它给出一个解密的简单方 法。不知道私钥的人要破解密文就不得不解一个难解的背包 问题。</a:t>
            </a:r>
            <a:endParaRPr sz="2400" dirty="0">
              <a:latin typeface="新宋体"/>
              <a:cs typeface="新宋体"/>
            </a:endParaRPr>
          </a:p>
          <a:p>
            <a:pPr marL="12700" marR="5080" indent="609600">
              <a:lnSpc>
                <a:spcPct val="150000"/>
              </a:lnSpc>
            </a:pP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将消息编码为背包问题的解。明文分组长度等于堆中物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品个数，密文是计算得到的和值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573" y="734821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公私钥对的生成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63173" y="1601216"/>
            <a:ext cx="7841615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latin typeface="宋体"/>
                <a:cs typeface="宋体"/>
              </a:rPr>
              <a:t>公</a:t>
            </a:r>
            <a:r>
              <a:rPr sz="2400" b="1" spc="-61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开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的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背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包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序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列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a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,a</a:t>
            </a:r>
            <a:r>
              <a:rPr sz="2400" b="1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,…,a</a:t>
            </a:r>
            <a:r>
              <a:rPr sz="2400" b="1" baseline="-20833" dirty="0">
                <a:latin typeface="宋体"/>
                <a:cs typeface="宋体"/>
              </a:rPr>
              <a:t>n</a:t>
            </a:r>
            <a:r>
              <a:rPr sz="2400" b="1" spc="-307" baseline="-20833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是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由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超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递</a:t>
            </a:r>
            <a:r>
              <a:rPr sz="2400" b="1" spc="-61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增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序</a:t>
            </a:r>
            <a:r>
              <a:rPr sz="2400" b="1" spc="-60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列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706245" algn="l"/>
              </a:tabLst>
            </a:pPr>
            <a:r>
              <a:rPr sz="2400" b="1" spc="-5" dirty="0">
                <a:latin typeface="宋体"/>
                <a:cs typeface="宋体"/>
              </a:rPr>
              <a:t>b</a:t>
            </a:r>
            <a:r>
              <a:rPr sz="2400" b="1" spc="-7" baseline="-20833" dirty="0">
                <a:latin typeface="宋体"/>
                <a:cs typeface="宋体"/>
              </a:rPr>
              <a:t>1</a:t>
            </a:r>
            <a:r>
              <a:rPr sz="2400" b="1" spc="-5" dirty="0">
                <a:latin typeface="宋体"/>
                <a:cs typeface="宋体"/>
              </a:rPr>
              <a:t>,b</a:t>
            </a:r>
            <a:r>
              <a:rPr sz="2400" b="1" spc="-7" baseline="-20833" dirty="0">
                <a:latin typeface="宋体"/>
                <a:cs typeface="宋体"/>
              </a:rPr>
              <a:t>2</a:t>
            </a:r>
            <a:r>
              <a:rPr sz="2400" b="1" spc="-5" dirty="0">
                <a:latin typeface="宋体"/>
                <a:cs typeface="宋体"/>
              </a:rPr>
              <a:t>,…,b</a:t>
            </a:r>
            <a:r>
              <a:rPr sz="2400" b="1" spc="-7" baseline="-20833" dirty="0">
                <a:latin typeface="宋体"/>
                <a:cs typeface="宋体"/>
              </a:rPr>
              <a:t>n	</a:t>
            </a:r>
            <a:r>
              <a:rPr sz="2400" b="1" dirty="0">
                <a:latin typeface="宋体"/>
                <a:cs typeface="宋体"/>
              </a:rPr>
              <a:t>进行以下变换得到的。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479" y="2881376"/>
            <a:ext cx="2322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/>
                <a:cs typeface="宋体"/>
              </a:rPr>
              <a:t>选取素数</a:t>
            </a:r>
            <a:r>
              <a:rPr sz="2400" b="1" spc="-5" dirty="0">
                <a:latin typeface="宋体"/>
                <a:cs typeface="宋体"/>
              </a:rPr>
              <a:t>p</a:t>
            </a:r>
            <a:r>
              <a:rPr sz="2400" b="1" spc="-10" dirty="0">
                <a:latin typeface="宋体"/>
                <a:cs typeface="宋体"/>
              </a:rPr>
              <a:t>和</a:t>
            </a:r>
            <a:r>
              <a:rPr sz="2400" b="1" spc="-5" dirty="0">
                <a:latin typeface="宋体"/>
                <a:cs typeface="宋体"/>
              </a:rPr>
              <a:t>u,</a:t>
            </a:r>
            <a:r>
              <a:rPr sz="2400" b="1" spc="-10" dirty="0">
                <a:latin typeface="宋体"/>
                <a:cs typeface="宋体"/>
              </a:rPr>
              <a:t>且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1885" y="3399535"/>
            <a:ext cx="7841615" cy="276860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利用已知</a:t>
            </a:r>
            <a:r>
              <a:rPr sz="2400" b="1" spc="-5" dirty="0">
                <a:solidFill>
                  <a:srgbClr val="650065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650065"/>
                </a:solidFill>
                <a:latin typeface="宋体"/>
                <a:cs typeface="宋体"/>
              </a:rPr>
              <a:t>并根据</a:t>
            </a:r>
            <a:r>
              <a:rPr sz="24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uv=1</a:t>
            </a:r>
            <a:r>
              <a:rPr sz="2400" b="1" spc="15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(mod</a:t>
            </a:r>
            <a:r>
              <a:rPr sz="2400" b="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50065"/>
                </a:solidFill>
                <a:latin typeface="Times New Roman"/>
                <a:cs typeface="Times New Roman"/>
              </a:rPr>
              <a:t>p)</a:t>
            </a:r>
            <a:r>
              <a:rPr sz="2400" b="1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，可求得</a:t>
            </a:r>
            <a:r>
              <a:rPr sz="2400" b="1" dirty="0">
                <a:solidFill>
                  <a:srgbClr val="650065"/>
                </a:solidFill>
                <a:latin typeface="Times New Roman"/>
                <a:cs typeface="Times New Roman"/>
              </a:rPr>
              <a:t>v</a:t>
            </a:r>
            <a:r>
              <a:rPr sz="2400" b="1" spc="-10" dirty="0">
                <a:solidFill>
                  <a:srgbClr val="650065"/>
                </a:solidFill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641350" marR="5080" indent="-616585">
              <a:lnSpc>
                <a:spcPct val="150000"/>
              </a:lnSpc>
            </a:pPr>
            <a:r>
              <a:rPr sz="2400" b="1" spc="65" dirty="0" err="1">
                <a:solidFill>
                  <a:srgbClr val="FD1813"/>
                </a:solidFill>
                <a:latin typeface="宋体"/>
                <a:cs typeface="宋体"/>
              </a:rPr>
              <a:t>下</a:t>
            </a:r>
            <a:r>
              <a:rPr sz="2400" b="1" spc="70" dirty="0" err="1">
                <a:solidFill>
                  <a:srgbClr val="FD1813"/>
                </a:solidFill>
                <a:latin typeface="宋体"/>
                <a:cs typeface="宋体"/>
              </a:rPr>
              <a:t>面</a:t>
            </a:r>
            <a:r>
              <a:rPr sz="2400" b="1" spc="65" dirty="0" err="1">
                <a:solidFill>
                  <a:srgbClr val="FD1813"/>
                </a:solidFill>
                <a:latin typeface="宋体"/>
                <a:cs typeface="宋体"/>
              </a:rPr>
              <a:t>作</a:t>
            </a:r>
            <a:r>
              <a:rPr sz="2400" b="1" spc="70" dirty="0" err="1">
                <a:solidFill>
                  <a:srgbClr val="FD1813"/>
                </a:solidFill>
                <a:latin typeface="宋体"/>
                <a:cs typeface="宋体"/>
              </a:rPr>
              <a:t>变</a:t>
            </a:r>
            <a:r>
              <a:rPr sz="2400" b="1" spc="65" dirty="0" err="1">
                <a:solidFill>
                  <a:srgbClr val="FD1813"/>
                </a:solidFill>
                <a:latin typeface="宋体"/>
                <a:cs typeface="宋体"/>
              </a:rPr>
              <a:t>换</a:t>
            </a:r>
            <a:r>
              <a:rPr sz="2400" b="1" spc="70" dirty="0" err="1">
                <a:solidFill>
                  <a:srgbClr val="FD1813"/>
                </a:solidFill>
                <a:latin typeface="宋体"/>
                <a:cs typeface="宋体"/>
              </a:rPr>
              <a:t>称</a:t>
            </a:r>
            <a:r>
              <a:rPr sz="2400" b="1" spc="65" dirty="0" err="1">
                <a:solidFill>
                  <a:srgbClr val="FD1813"/>
                </a:solidFill>
                <a:latin typeface="宋体"/>
                <a:cs typeface="宋体"/>
              </a:rPr>
              <a:t>为</a:t>
            </a:r>
            <a:r>
              <a:rPr lang="zh-CN" altLang="en-US" sz="2400" b="1" spc="70" dirty="0">
                <a:solidFill>
                  <a:srgbClr val="FD1813"/>
                </a:solidFill>
                <a:latin typeface="宋体"/>
                <a:cs typeface="宋体"/>
              </a:rPr>
              <a:t>默克尔</a:t>
            </a:r>
            <a:r>
              <a:rPr sz="2400" b="1" spc="70" dirty="0">
                <a:solidFill>
                  <a:srgbClr val="FD1813"/>
                </a:solidFill>
                <a:latin typeface="宋体"/>
                <a:cs typeface="宋体"/>
              </a:rPr>
              <a:t>-</a:t>
            </a:r>
            <a:r>
              <a:rPr sz="2400" b="1" spc="65" dirty="0">
                <a:solidFill>
                  <a:srgbClr val="FD1813"/>
                </a:solidFill>
                <a:latin typeface="宋体"/>
                <a:cs typeface="宋体"/>
              </a:rPr>
              <a:t>赫</a:t>
            </a:r>
            <a:r>
              <a:rPr sz="2400" b="1" spc="70" dirty="0">
                <a:solidFill>
                  <a:srgbClr val="FD1813"/>
                </a:solidFill>
                <a:latin typeface="宋体"/>
                <a:cs typeface="宋体"/>
              </a:rPr>
              <a:t>尔</a:t>
            </a:r>
            <a:r>
              <a:rPr sz="2400" b="1" spc="65" dirty="0">
                <a:solidFill>
                  <a:srgbClr val="FD1813"/>
                </a:solidFill>
                <a:latin typeface="宋体"/>
                <a:cs typeface="宋体"/>
              </a:rPr>
              <a:t>曼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(Merkle-Hellman</a:t>
            </a:r>
            <a:r>
              <a:rPr sz="2400" b="1" spc="70" dirty="0">
                <a:solidFill>
                  <a:srgbClr val="FD1813"/>
                </a:solidFill>
                <a:latin typeface="宋体"/>
                <a:cs typeface="宋体"/>
              </a:rPr>
              <a:t>)</a:t>
            </a:r>
            <a:r>
              <a:rPr sz="2400" b="1" spc="65" dirty="0">
                <a:solidFill>
                  <a:srgbClr val="FD1813"/>
                </a:solidFill>
                <a:latin typeface="宋体"/>
                <a:cs typeface="宋体"/>
              </a:rPr>
              <a:t>变</a:t>
            </a:r>
            <a:r>
              <a:rPr sz="2400" b="1" spc="70" dirty="0">
                <a:solidFill>
                  <a:srgbClr val="FD1813"/>
                </a:solidFill>
                <a:latin typeface="宋体"/>
                <a:cs typeface="宋体"/>
              </a:rPr>
              <a:t>换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：  </a:t>
            </a:r>
            <a:r>
              <a:rPr sz="2400" b="1" spc="-5" dirty="0">
                <a:latin typeface="宋体"/>
                <a:cs typeface="宋体"/>
              </a:rPr>
              <a:t>a</a:t>
            </a:r>
            <a:r>
              <a:rPr sz="2400" b="1" spc="-7" baseline="-20833" dirty="0">
                <a:latin typeface="宋体"/>
                <a:cs typeface="宋体"/>
              </a:rPr>
              <a:t>k</a:t>
            </a:r>
            <a:r>
              <a:rPr sz="2400" b="1" spc="-5" dirty="0">
                <a:latin typeface="宋体"/>
                <a:cs typeface="宋体"/>
              </a:rPr>
              <a:t>≡ub</a:t>
            </a:r>
            <a:r>
              <a:rPr sz="2400" b="1" spc="-7" baseline="-20833" dirty="0">
                <a:latin typeface="宋体"/>
                <a:cs typeface="宋体"/>
              </a:rPr>
              <a:t>k</a:t>
            </a:r>
            <a:r>
              <a:rPr sz="2400" b="1" spc="-5" dirty="0">
                <a:latin typeface="宋体"/>
                <a:cs typeface="宋体"/>
              </a:rPr>
              <a:t>（mod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p），k=1,2,…,n</a:t>
            </a:r>
            <a:endParaRPr sz="2400" dirty="0">
              <a:latin typeface="宋体"/>
              <a:cs typeface="宋体"/>
            </a:endParaRPr>
          </a:p>
          <a:p>
            <a:pPr marL="487045" marR="2501265">
              <a:lnSpc>
                <a:spcPct val="150000"/>
              </a:lnSpc>
            </a:pPr>
            <a:r>
              <a:rPr sz="2400" b="1" spc="-5" dirty="0">
                <a:latin typeface="宋体"/>
                <a:cs typeface="宋体"/>
              </a:rPr>
              <a:t>非超递增序列{a</a:t>
            </a:r>
            <a:r>
              <a:rPr sz="2400" b="1" spc="7" baseline="-20833" dirty="0">
                <a:latin typeface="宋体"/>
                <a:cs typeface="宋体"/>
              </a:rPr>
              <a:t>i</a:t>
            </a:r>
            <a:r>
              <a:rPr sz="2400" b="1" dirty="0">
                <a:latin typeface="宋体"/>
                <a:cs typeface="宋体"/>
              </a:rPr>
              <a:t>}和p作为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公钥； </a:t>
            </a:r>
            <a:endParaRPr lang="en-US" altLang="zh-CN" sz="2400" b="1" dirty="0">
              <a:solidFill>
                <a:srgbClr val="0000FF"/>
              </a:solidFill>
              <a:latin typeface="宋体"/>
              <a:cs typeface="宋体"/>
            </a:endParaRPr>
          </a:p>
          <a:p>
            <a:pPr marL="487045" marR="2501265">
              <a:lnSpc>
                <a:spcPct val="150000"/>
              </a:lnSpc>
            </a:pPr>
            <a:r>
              <a:rPr sz="2400" b="1" spc="-10" dirty="0" err="1">
                <a:latin typeface="宋体"/>
                <a:cs typeface="宋体"/>
              </a:rPr>
              <a:t>超递增序列</a:t>
            </a:r>
            <a:r>
              <a:rPr sz="2400" b="1" dirty="0">
                <a:latin typeface="宋体"/>
                <a:cs typeface="宋体"/>
              </a:rPr>
              <a:t>{b</a:t>
            </a:r>
            <a:r>
              <a:rPr sz="2400" b="1" baseline="-20833" dirty="0">
                <a:latin typeface="宋体"/>
                <a:cs typeface="宋体"/>
              </a:rPr>
              <a:t>i</a:t>
            </a:r>
            <a:r>
              <a:rPr sz="2400" b="1" dirty="0">
                <a:latin typeface="宋体"/>
                <a:cs typeface="宋体"/>
              </a:rPr>
              <a:t>}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v</a:t>
            </a:r>
            <a:r>
              <a:rPr sz="2400" b="1" spc="-5" dirty="0">
                <a:latin typeface="宋体"/>
                <a:cs typeface="宋体"/>
              </a:rPr>
              <a:t>作为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私钥；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7309" y="279250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2721" y="3267986"/>
            <a:ext cx="2774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Times New Roman"/>
                <a:cs typeface="Times New Roman"/>
              </a:rPr>
              <a:t>i </a:t>
            </a:r>
            <a:r>
              <a:rPr sz="1100" dirty="0">
                <a:latin typeface="Symbol"/>
                <a:cs typeface="Symbol"/>
              </a:rPr>
              <a:t>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3310" y="2814725"/>
            <a:ext cx="1215390" cy="46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8290" algn="l"/>
                <a:tab pos="572135" algn="l"/>
                <a:tab pos="1003935" algn="l"/>
              </a:tabLst>
            </a:pPr>
            <a:r>
              <a:rPr sz="1900" i="1" dirty="0">
                <a:latin typeface="Times New Roman"/>
                <a:cs typeface="Times New Roman"/>
              </a:rPr>
              <a:t>p	</a:t>
            </a:r>
            <a:r>
              <a:rPr sz="1900" dirty="0">
                <a:latin typeface="Symbol"/>
                <a:cs typeface="Symbol"/>
              </a:rPr>
              <a:t>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4275" spc="7" baseline="-8771" dirty="0">
                <a:latin typeface="Symbol"/>
                <a:cs typeface="Symbol"/>
              </a:rPr>
              <a:t></a:t>
            </a:r>
            <a:r>
              <a:rPr sz="4275" spc="7" baseline="-8771" dirty="0">
                <a:latin typeface="Times New Roman"/>
                <a:cs typeface="Times New Roman"/>
              </a:rPr>
              <a:t>	</a:t>
            </a:r>
            <a:r>
              <a:rPr sz="1900" i="1" dirty="0">
                <a:latin typeface="Times New Roman"/>
                <a:cs typeface="Times New Roman"/>
              </a:rPr>
              <a:t>b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1650" i="1" baseline="-25252" dirty="0">
                <a:latin typeface="Times New Roman"/>
                <a:cs typeface="Times New Roman"/>
              </a:rPr>
              <a:t>i</a:t>
            </a:r>
            <a:endParaRPr sz="1650" baseline="-25252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7563" y="2898902"/>
            <a:ext cx="2176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6180" algn="l"/>
              </a:tabLst>
            </a:pPr>
            <a:r>
              <a:rPr sz="3600" b="1" spc="-697" baseline="3472" dirty="0">
                <a:latin typeface="宋体"/>
                <a:cs typeface="宋体"/>
              </a:rPr>
              <a:t>，</a:t>
            </a:r>
            <a:r>
              <a:rPr sz="2350" spc="-465" dirty="0">
                <a:latin typeface="Times New Roman"/>
                <a:cs typeface="Times New Roman"/>
              </a:rPr>
              <a:t>1    </a:t>
            </a:r>
            <a:r>
              <a:rPr sz="2350" spc="10" dirty="0">
                <a:latin typeface="Symbol"/>
                <a:cs typeface="Symbol"/>
              </a:rPr>
              <a:t>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u</a:t>
            </a:r>
            <a:r>
              <a:rPr sz="2350" i="1" spc="145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Symbol"/>
                <a:cs typeface="Symbol"/>
              </a:rPr>
              <a:t></a:t>
            </a:r>
            <a:r>
              <a:rPr sz="2350" spc="10" dirty="0">
                <a:latin typeface="Times New Roman"/>
                <a:cs typeface="Times New Roman"/>
              </a:rPr>
              <a:t>	</a:t>
            </a:r>
            <a:r>
              <a:rPr sz="2350" i="1" spc="10" dirty="0">
                <a:latin typeface="Times New Roman"/>
                <a:cs typeface="Times New Roman"/>
              </a:rPr>
              <a:t>p </a:t>
            </a:r>
            <a:r>
              <a:rPr sz="2350" spc="10" dirty="0">
                <a:latin typeface="Symbol"/>
                <a:cs typeface="Symbol"/>
              </a:rPr>
              <a:t></a:t>
            </a:r>
            <a:r>
              <a:rPr sz="2350" spc="10" dirty="0">
                <a:latin typeface="Times New Roman"/>
                <a:cs typeface="Times New Roman"/>
              </a:rPr>
              <a:t> 1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3600" b="1" spc="-15" baseline="3472" dirty="0">
                <a:latin typeface="宋体"/>
                <a:cs typeface="宋体"/>
              </a:rPr>
              <a:t>。</a:t>
            </a:r>
            <a:endParaRPr sz="3600" baseline="3472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加解密的实现过程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34573" y="1647825"/>
            <a:ext cx="8076565" cy="461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消息</a:t>
            </a:r>
            <a:r>
              <a:rPr sz="2400" b="1" spc="-5" dirty="0">
                <a:latin typeface="Arial"/>
                <a:cs typeface="Arial"/>
              </a:rPr>
              <a:t>m=m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…m</a:t>
            </a:r>
            <a:r>
              <a:rPr sz="2400" b="1" spc="-7" baseline="-20833" dirty="0">
                <a:latin typeface="Arial"/>
                <a:cs typeface="Arial"/>
              </a:rPr>
              <a:t>n</a:t>
            </a:r>
            <a:r>
              <a:rPr sz="2400" b="1" spc="330" baseline="-20833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是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宋体"/>
                <a:cs typeface="宋体"/>
              </a:rPr>
              <a:t>位</a:t>
            </a:r>
            <a:r>
              <a:rPr sz="2400" b="1" spc="-5" dirty="0">
                <a:latin typeface="Arial"/>
                <a:cs typeface="Arial"/>
              </a:rPr>
              <a:t>0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二进制串</a:t>
            </a:r>
            <a:endParaRPr sz="2400" dirty="0">
              <a:latin typeface="宋体"/>
              <a:cs typeface="宋体"/>
            </a:endParaRPr>
          </a:p>
          <a:p>
            <a:pPr marL="273050">
              <a:lnSpc>
                <a:spcPct val="100000"/>
              </a:lnSpc>
              <a:spcBef>
                <a:spcPts val="2300"/>
              </a:spcBef>
            </a:pPr>
            <a:r>
              <a:rPr lang="en-US" altLang="zh-CN" sz="2400" b="1" spc="-5" dirty="0">
                <a:solidFill>
                  <a:srgbClr val="006500"/>
                </a:solidFill>
                <a:latin typeface="宋体"/>
                <a:cs typeface="宋体"/>
              </a:rPr>
              <a:t>     </a:t>
            </a:r>
            <a:r>
              <a:rPr sz="2400" b="1" spc="-5" dirty="0" err="1">
                <a:solidFill>
                  <a:srgbClr val="006500"/>
                </a:solidFill>
                <a:latin typeface="宋体"/>
                <a:cs typeface="宋体"/>
              </a:rPr>
              <a:t>加密过程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：</a:t>
            </a:r>
            <a:endParaRPr sz="2400" dirty="0">
              <a:latin typeface="宋体"/>
              <a:cs typeface="宋体"/>
            </a:endParaRPr>
          </a:p>
          <a:p>
            <a:pPr marL="1029335">
              <a:lnSpc>
                <a:spcPct val="100000"/>
              </a:lnSpc>
              <a:spcBef>
                <a:spcPts val="865"/>
              </a:spcBef>
              <a:tabLst>
                <a:tab pos="3433445" algn="l"/>
              </a:tabLst>
            </a:pPr>
            <a:r>
              <a:rPr lang="en-US" altLang="zh-CN" sz="2400" b="1" spc="-5" dirty="0">
                <a:solidFill>
                  <a:srgbClr val="FD1813"/>
                </a:solidFill>
                <a:latin typeface="Arial"/>
                <a:cs typeface="Arial"/>
              </a:rPr>
              <a:t>       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c=a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1 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+</a:t>
            </a:r>
            <a:r>
              <a:rPr sz="2400" b="1" spc="10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a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2</a:t>
            </a:r>
            <a:r>
              <a:rPr sz="2400" b="1" spc="15" baseline="-20833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+… +</a:t>
            </a:r>
            <a:r>
              <a:rPr sz="2400" b="1" spc="-25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b="1" spc="-5" dirty="0" err="1">
                <a:solidFill>
                  <a:srgbClr val="FD1813"/>
                </a:solidFill>
                <a:latin typeface="Arial"/>
                <a:cs typeface="Arial"/>
              </a:rPr>
              <a:t>a</a:t>
            </a:r>
            <a:r>
              <a:rPr sz="2400" b="1" spc="-7" baseline="-20833" dirty="0" err="1">
                <a:solidFill>
                  <a:srgbClr val="FD1813"/>
                </a:solidFill>
                <a:latin typeface="Arial"/>
                <a:cs typeface="Arial"/>
              </a:rPr>
              <a:t>n</a:t>
            </a:r>
            <a:r>
              <a:rPr sz="2400" b="1" spc="-5" dirty="0" err="1">
                <a:solidFill>
                  <a:srgbClr val="FD1813"/>
                </a:solidFill>
                <a:latin typeface="Arial"/>
                <a:cs typeface="Arial"/>
              </a:rPr>
              <a:t>m</a:t>
            </a:r>
            <a:r>
              <a:rPr sz="2400" b="1" spc="-7" baseline="-20833" dirty="0" err="1">
                <a:solidFill>
                  <a:srgbClr val="FD1813"/>
                </a:solidFill>
                <a:latin typeface="Arial"/>
                <a:cs typeface="Arial"/>
              </a:rPr>
              <a:t>n</a:t>
            </a:r>
            <a:endParaRPr lang="en-US" altLang="zh-CN" sz="2400" spc="-7" baseline="-20833" dirty="0">
              <a:latin typeface="Arial"/>
              <a:cs typeface="Arial"/>
            </a:endParaRPr>
          </a:p>
          <a:p>
            <a:pPr marL="1029335">
              <a:lnSpc>
                <a:spcPct val="100000"/>
              </a:lnSpc>
              <a:spcBef>
                <a:spcPts val="865"/>
              </a:spcBef>
              <a:tabLst>
                <a:tab pos="3433445" algn="l"/>
              </a:tabLst>
            </a:pPr>
            <a:r>
              <a:rPr lang="en-US" altLang="zh-CN" sz="2400" b="1" dirty="0">
                <a:solidFill>
                  <a:srgbClr val="FD1813"/>
                </a:solidFill>
                <a:latin typeface="Arial"/>
                <a:cs typeface="Arial"/>
              </a:rPr>
              <a:t>       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c</a:t>
            </a:r>
            <a:r>
              <a:rPr sz="2400" b="1" spc="-35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是消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息</a:t>
            </a:r>
            <a:r>
              <a:rPr sz="2400" b="1" spc="-56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m</a:t>
            </a:r>
            <a:r>
              <a:rPr sz="2400" b="1" spc="-30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b="1" spc="-5" dirty="0" err="1">
                <a:solidFill>
                  <a:srgbClr val="FD1813"/>
                </a:solidFill>
                <a:latin typeface="宋体"/>
                <a:cs typeface="宋体"/>
              </a:rPr>
              <a:t>的密文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endParaRPr lang="en-US" altLang="zh-CN" sz="2400" b="1" spc="-5" dirty="0">
              <a:solidFill>
                <a:srgbClr val="FD1813"/>
              </a:solidFill>
              <a:latin typeface="宋体"/>
              <a:cs typeface="宋体"/>
            </a:endParaRPr>
          </a:p>
          <a:p>
            <a:pPr marL="1029335">
              <a:lnSpc>
                <a:spcPct val="100000"/>
              </a:lnSpc>
              <a:spcBef>
                <a:spcPts val="865"/>
              </a:spcBef>
              <a:tabLst>
                <a:tab pos="3433445" algn="l"/>
              </a:tabLst>
            </a:pPr>
            <a:r>
              <a:rPr sz="2400" b="1" spc="-5" dirty="0" err="1">
                <a:solidFill>
                  <a:srgbClr val="006500"/>
                </a:solidFill>
                <a:latin typeface="宋体"/>
              </a:rPr>
              <a:t>解密过程</a:t>
            </a:r>
            <a:r>
              <a:rPr sz="2400" b="1" spc="-5" dirty="0">
                <a:solidFill>
                  <a:srgbClr val="006500"/>
                </a:solidFill>
                <a:latin typeface="宋体"/>
              </a:rPr>
              <a:t>：</a:t>
            </a:r>
          </a:p>
          <a:p>
            <a:pPr marL="1114425">
              <a:lnSpc>
                <a:spcPct val="100000"/>
              </a:lnSpc>
              <a:spcBef>
                <a:spcPts val="865"/>
              </a:spcBef>
            </a:pPr>
            <a:r>
              <a:rPr lang="en-US" altLang="zh-CN" sz="2400" b="1" spc="-5" dirty="0">
                <a:solidFill>
                  <a:srgbClr val="FD1813"/>
                </a:solidFill>
                <a:latin typeface="宋体"/>
                <a:cs typeface="宋体"/>
              </a:rPr>
              <a:t>   </a:t>
            </a:r>
            <a:r>
              <a:rPr sz="2400" b="1" spc="-5" dirty="0" err="1">
                <a:solidFill>
                  <a:srgbClr val="FD1813"/>
                </a:solidFill>
                <a:latin typeface="宋体"/>
                <a:cs typeface="宋体"/>
              </a:rPr>
              <a:t>利用超递增序列</a:t>
            </a:r>
            <a:r>
              <a:rPr sz="2400" b="1" dirty="0">
                <a:solidFill>
                  <a:srgbClr val="FD1813"/>
                </a:solidFill>
                <a:latin typeface="Times New Roman"/>
                <a:cs typeface="Times New Roman"/>
              </a:rPr>
              <a:t>{</a:t>
            </a:r>
            <a:r>
              <a:rPr sz="2400" b="1" spc="20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b</a:t>
            </a:r>
            <a:r>
              <a:rPr sz="2400" b="1" spc="-7" baseline="-20833" dirty="0">
                <a:solidFill>
                  <a:srgbClr val="FD1813"/>
                </a:solidFill>
                <a:latin typeface="Times New Roman"/>
                <a:cs typeface="Times New Roman"/>
              </a:rPr>
              <a:t>i</a:t>
            </a:r>
            <a:r>
              <a:rPr sz="2400" b="1" baseline="-20833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D1813"/>
                </a:solidFill>
                <a:latin typeface="Times New Roman"/>
                <a:cs typeface="Times New Roman"/>
              </a:rPr>
              <a:t>}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求</a:t>
            </a:r>
            <a:r>
              <a:rPr sz="2400" b="1" spc="-60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D1813"/>
                </a:solidFill>
                <a:latin typeface="Times New Roman"/>
                <a:cs typeface="Times New Roman"/>
              </a:rPr>
              <a:t>vc</a:t>
            </a:r>
            <a:r>
              <a:rPr sz="2400" b="1" spc="-10" dirty="0">
                <a:solidFill>
                  <a:srgbClr val="FD181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的解，可得消息</a:t>
            </a:r>
            <a:r>
              <a:rPr sz="2400" b="1" dirty="0">
                <a:solidFill>
                  <a:srgbClr val="FD1813"/>
                </a:solidFill>
                <a:latin typeface="Times New Roman"/>
                <a:cs typeface="Times New Roman"/>
              </a:rPr>
              <a:t>m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926465">
              <a:lnSpc>
                <a:spcPct val="100000"/>
              </a:lnSpc>
              <a:spcBef>
                <a:spcPts val="2305"/>
              </a:spcBef>
              <a:tabLst>
                <a:tab pos="526669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sz="2400" b="1" spc="-5" dirty="0">
                <a:latin typeface="宋体"/>
                <a:cs typeface="宋体"/>
              </a:rPr>
              <a:t>这是因</a:t>
            </a:r>
            <a:r>
              <a:rPr sz="2400" b="1" spc="-10" dirty="0">
                <a:latin typeface="宋体"/>
                <a:cs typeface="宋体"/>
              </a:rPr>
              <a:t>为</a:t>
            </a:r>
            <a:r>
              <a:rPr sz="2400" b="1" spc="-575" dirty="0">
                <a:latin typeface="宋体"/>
                <a:cs typeface="宋体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vc </a:t>
            </a:r>
            <a:r>
              <a:rPr sz="2400" b="1" spc="-5" dirty="0">
                <a:latin typeface="Arial"/>
                <a:cs typeface="Arial"/>
              </a:rPr>
              <a:t>=va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15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5" dirty="0">
                <a:latin typeface="Arial"/>
                <a:cs typeface="Arial"/>
              </a:rPr>
              <a:t>va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15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	… </a:t>
            </a:r>
            <a:r>
              <a:rPr sz="2400" b="1" spc="-5" dirty="0">
                <a:latin typeface="Arial"/>
                <a:cs typeface="Arial"/>
              </a:rPr>
              <a:t>+v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7" baseline="-20833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n</a:t>
            </a:r>
            <a:endParaRPr sz="2400" baseline="-20833" dirty="0">
              <a:latin typeface="Arial"/>
              <a:cs typeface="Arial"/>
            </a:endParaRPr>
          </a:p>
          <a:p>
            <a:pPr marL="2679065">
              <a:lnSpc>
                <a:spcPct val="100000"/>
              </a:lnSpc>
              <a:spcBef>
                <a:spcPts val="865"/>
              </a:spcBef>
              <a:tabLst>
                <a:tab pos="5016500" algn="l"/>
                <a:tab pos="6657975" algn="l"/>
              </a:tabLst>
            </a:pPr>
            <a:r>
              <a:rPr sz="2400" b="1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1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7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	…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b</a:t>
            </a:r>
            <a:r>
              <a:rPr sz="2400" b="1" spc="-7" baseline="-20833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n	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047239" algn="l"/>
                <a:tab pos="455358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uv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b="1" spc="-5" dirty="0">
                <a:latin typeface="Times New Roman"/>
                <a:cs typeface="Times New Roman"/>
              </a:rPr>
              <a:t>1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(mod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p)	a</a:t>
            </a:r>
            <a:r>
              <a:rPr sz="2400" b="1" spc="-7" baseline="-20833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b="1" spc="-5" dirty="0">
                <a:latin typeface="Times New Roman"/>
                <a:cs typeface="Times New Roman"/>
              </a:rPr>
              <a:t>u b</a:t>
            </a:r>
            <a:r>
              <a:rPr sz="2400" b="1" spc="-7" baseline="-20833" dirty="0">
                <a:latin typeface="Times New Roman"/>
                <a:cs typeface="Times New Roman"/>
              </a:rPr>
              <a:t>k</a:t>
            </a:r>
            <a:r>
              <a:rPr sz="2400" b="1" spc="32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(mod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p)	b</a:t>
            </a:r>
            <a:r>
              <a:rPr sz="2400" b="1" spc="-7" baseline="-20833" dirty="0">
                <a:latin typeface="Times New Roman"/>
                <a:cs typeface="Times New Roman"/>
              </a:rPr>
              <a:t>k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b="1" spc="-5" dirty="0">
                <a:latin typeface="Times New Roman"/>
                <a:cs typeface="Times New Roman"/>
              </a:rPr>
              <a:t>va</a:t>
            </a:r>
            <a:r>
              <a:rPr sz="2400" b="1" spc="-7" baseline="-20833" dirty="0">
                <a:latin typeface="Times New Roman"/>
                <a:cs typeface="Times New Roman"/>
              </a:rPr>
              <a:t>k </a:t>
            </a:r>
            <a:r>
              <a:rPr sz="2400" b="1" dirty="0">
                <a:latin typeface="Times New Roman"/>
                <a:cs typeface="Times New Roman"/>
              </a:rPr>
              <a:t>(mod </a:t>
            </a:r>
            <a:r>
              <a:rPr sz="2400" b="1" spc="-5" dirty="0">
                <a:latin typeface="Times New Roman"/>
                <a:cs typeface="Times New Roman"/>
              </a:rPr>
              <a:t>p)</a:t>
            </a:r>
            <a:r>
              <a:rPr sz="2400" b="1" spc="-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(k=1,…,n)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918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举例说明（公私钥对生成）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08131" y="1546352"/>
            <a:ext cx="73247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 indent="-8382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{1,3,7,13,26,65,119,267</a:t>
            </a:r>
            <a:r>
              <a:rPr sz="2400" dirty="0">
                <a:solidFill>
                  <a:srgbClr val="FD1813"/>
                </a:solidFill>
                <a:latin typeface="Arial"/>
                <a:cs typeface="Arial"/>
              </a:rPr>
              <a:t>}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是超递增序列，是私有密钥。  </a:t>
            </a:r>
            <a:r>
              <a:rPr sz="2400" dirty="0">
                <a:latin typeface="Arial"/>
                <a:cs typeface="Arial"/>
              </a:rPr>
              <a:t>1+3+7+13+26+65+119+267=501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宋体"/>
                <a:cs typeface="宋体"/>
              </a:rPr>
              <a:t>取</a:t>
            </a:r>
            <a:r>
              <a:rPr sz="2400" spc="-5" dirty="0">
                <a:latin typeface="Arial"/>
                <a:cs typeface="Arial"/>
              </a:rPr>
              <a:t>p=523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spc="-5" dirty="0">
                <a:latin typeface="Arial"/>
                <a:cs typeface="Arial"/>
              </a:rPr>
              <a:t>u=467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dirty="0">
                <a:latin typeface="宋体"/>
                <a:cs typeface="宋体"/>
              </a:rPr>
              <a:t>可得</a:t>
            </a:r>
            <a:r>
              <a:rPr sz="2400" spc="-5" dirty="0">
                <a:latin typeface="Arial"/>
                <a:cs typeface="Arial"/>
              </a:rPr>
              <a:t>v=28</a:t>
            </a:r>
            <a:r>
              <a:rPr sz="240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4925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宋体"/>
                <a:cs typeface="宋体"/>
              </a:rPr>
              <a:t>通过</a:t>
            </a:r>
            <a:r>
              <a:rPr sz="2400" spc="-555" dirty="0">
                <a:latin typeface="宋体"/>
                <a:cs typeface="宋体"/>
              </a:rPr>
              <a:t> </a:t>
            </a:r>
            <a:r>
              <a:rPr sz="2400" spc="-5" dirty="0">
                <a:latin typeface="Arial"/>
                <a:cs typeface="Arial"/>
              </a:rPr>
              <a:t>uv=13076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523 </a:t>
            </a:r>
            <a:r>
              <a:rPr sz="2400" dirty="0">
                <a:latin typeface="宋体"/>
                <a:cs typeface="宋体"/>
              </a:rPr>
              <a:t>可验证。然后，计算：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755" y="3740911"/>
            <a:ext cx="370840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=467*1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467 mod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523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=467*7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131 mod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523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=467*26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113 mod 523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7</a:t>
            </a:r>
            <a:r>
              <a:rPr sz="2400" spc="-5" dirty="0">
                <a:latin typeface="Arial"/>
                <a:cs typeface="Arial"/>
              </a:rPr>
              <a:t>=467*119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135 mod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8922" y="3740911"/>
            <a:ext cx="3797300" cy="2219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=467*3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355 mod</a:t>
            </a:r>
            <a:r>
              <a:rPr sz="2400" dirty="0">
                <a:latin typeface="Arial"/>
                <a:cs typeface="Arial"/>
              </a:rPr>
              <a:t> 523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=467*13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318 mod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523</a:t>
            </a:r>
            <a:endParaRPr sz="24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6</a:t>
            </a:r>
            <a:r>
              <a:rPr sz="2400" spc="-5" dirty="0">
                <a:latin typeface="Arial"/>
                <a:cs typeface="Arial"/>
              </a:rPr>
              <a:t>=467*65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21 mod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523</a:t>
            </a:r>
            <a:endParaRPr sz="2400">
              <a:latin typeface="Arial"/>
              <a:cs typeface="Arial"/>
            </a:endParaRPr>
          </a:p>
          <a:p>
            <a:pPr marL="10033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-7" baseline="-20833" dirty="0">
                <a:latin typeface="Arial"/>
                <a:cs typeface="Arial"/>
              </a:rPr>
              <a:t>8</a:t>
            </a:r>
            <a:r>
              <a:rPr sz="2400" spc="-5" dirty="0">
                <a:latin typeface="Arial"/>
                <a:cs typeface="Arial"/>
              </a:rPr>
              <a:t>=467*267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400" spc="-5" dirty="0">
                <a:latin typeface="Arial"/>
                <a:cs typeface="Arial"/>
              </a:rPr>
              <a:t>215 mod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327" y="6118352"/>
            <a:ext cx="843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{467,355,131,318,113,21,135,215}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是背包序列，是公开密钥。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8" y="694436"/>
            <a:ext cx="36069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err="1">
                <a:solidFill>
                  <a:srgbClr val="000000"/>
                </a:solidFill>
                <a:latin typeface="黑体"/>
                <a:cs typeface="黑体"/>
              </a:rPr>
              <a:t>举例说明</a:t>
            </a:r>
            <a:r>
              <a:rPr lang="zh-CN" altLang="en-US" sz="3200" spc="-10" dirty="0">
                <a:solidFill>
                  <a:srgbClr val="000000"/>
                </a:solidFill>
                <a:latin typeface="Arial"/>
                <a:cs typeface="Arial"/>
              </a:rPr>
              <a:t>（</a:t>
            </a:r>
            <a:r>
              <a:rPr sz="3200" spc="-5" dirty="0" err="1">
                <a:solidFill>
                  <a:srgbClr val="000000"/>
                </a:solidFill>
                <a:latin typeface="黑体"/>
                <a:cs typeface="黑体"/>
              </a:rPr>
              <a:t>加解密</a:t>
            </a:r>
            <a:r>
              <a:rPr lang="zh-CN" altLang="en-US" sz="3200" spc="-5" dirty="0">
                <a:solidFill>
                  <a:srgbClr val="000000"/>
                </a:solidFill>
                <a:latin typeface="Arial"/>
                <a:cs typeface="Arial"/>
              </a:rPr>
              <a:t>）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63173" y="1428242"/>
            <a:ext cx="7846059" cy="532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54245" indent="461645">
              <a:lnSpc>
                <a:spcPct val="145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设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明文</a:t>
            </a:r>
            <a:r>
              <a:rPr sz="2400" b="1" dirty="0">
                <a:latin typeface="宋体"/>
                <a:cs typeface="宋体"/>
              </a:rPr>
              <a:t>m=10101100 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加密过程：</a:t>
            </a:r>
            <a:endParaRPr sz="2400" dirty="0">
              <a:latin typeface="宋体"/>
              <a:cs typeface="宋体"/>
            </a:endParaRPr>
          </a:p>
          <a:p>
            <a:pPr marL="78232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宋体"/>
                <a:cs typeface="宋体"/>
              </a:rPr>
              <a:t>a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+a</a:t>
            </a:r>
            <a:r>
              <a:rPr sz="2400" b="1" baseline="-20833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+a</a:t>
            </a:r>
            <a:r>
              <a:rPr sz="2400" b="1" baseline="-20833" dirty="0">
                <a:latin typeface="宋体"/>
                <a:cs typeface="宋体"/>
              </a:rPr>
              <a:t>5</a:t>
            </a:r>
            <a:r>
              <a:rPr sz="2400" b="1" dirty="0">
                <a:latin typeface="宋体"/>
                <a:cs typeface="宋体"/>
              </a:rPr>
              <a:t>+a</a:t>
            </a:r>
            <a:r>
              <a:rPr sz="2400" b="1" baseline="-20833" dirty="0">
                <a:latin typeface="宋体"/>
                <a:cs typeface="宋体"/>
              </a:rPr>
              <a:t>6</a:t>
            </a:r>
            <a:r>
              <a:rPr sz="2400" b="1" dirty="0">
                <a:latin typeface="宋体"/>
                <a:cs typeface="宋体"/>
              </a:rPr>
              <a:t>=467+131+113+21=732（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密</a:t>
            </a:r>
            <a:r>
              <a:rPr sz="2400" b="1" spc="5" dirty="0">
                <a:solidFill>
                  <a:srgbClr val="006500"/>
                </a:solidFill>
                <a:latin typeface="宋体"/>
                <a:cs typeface="宋体"/>
              </a:rPr>
              <a:t>文</a:t>
            </a:r>
            <a:r>
              <a:rPr sz="2400" b="1" spc="-10" dirty="0">
                <a:latin typeface="宋体"/>
                <a:cs typeface="宋体"/>
              </a:rPr>
              <a:t>）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spc="-5" dirty="0" err="1">
                <a:solidFill>
                  <a:srgbClr val="FD1813"/>
                </a:solidFill>
                <a:latin typeface="宋体"/>
                <a:cs typeface="宋体"/>
              </a:rPr>
              <a:t>解密</a:t>
            </a:r>
            <a:r>
              <a:rPr lang="zh-CN" altLang="en-US" sz="2400" b="1" spc="-5" dirty="0">
                <a:solidFill>
                  <a:srgbClr val="FD1813"/>
                </a:solidFill>
                <a:latin typeface="宋体"/>
                <a:cs typeface="宋体"/>
              </a:rPr>
              <a:t>过程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：</a:t>
            </a:r>
            <a:endParaRPr sz="2400" dirty="0">
              <a:latin typeface="宋体"/>
              <a:cs typeface="宋体"/>
            </a:endParaRPr>
          </a:p>
          <a:p>
            <a:pPr marL="1090930" marR="5080" indent="-616585">
              <a:lnSpc>
                <a:spcPct val="145000"/>
              </a:lnSpc>
            </a:pPr>
            <a:r>
              <a:rPr sz="2400" b="1" spc="-5" dirty="0">
                <a:latin typeface="宋体"/>
                <a:cs typeface="宋体"/>
              </a:rPr>
              <a:t>接</a:t>
            </a:r>
            <a:r>
              <a:rPr lang="zh-CN" altLang="en-US" sz="2400" b="1" spc="-5" dirty="0">
                <a:latin typeface="宋体"/>
                <a:cs typeface="宋体"/>
              </a:rPr>
              <a:t>收</a:t>
            </a:r>
            <a:r>
              <a:rPr sz="2400" b="1" spc="-5" dirty="0">
                <a:latin typeface="宋体"/>
                <a:cs typeface="宋体"/>
              </a:rPr>
              <a:t>方收</a:t>
            </a:r>
            <a:r>
              <a:rPr sz="2400" b="1" dirty="0">
                <a:latin typeface="宋体"/>
                <a:cs typeface="宋体"/>
              </a:rPr>
              <a:t>到</a:t>
            </a:r>
            <a:r>
              <a:rPr sz="2400" b="1" dirty="0">
                <a:solidFill>
                  <a:srgbClr val="006500"/>
                </a:solidFill>
                <a:latin typeface="宋体"/>
                <a:cs typeface="宋体"/>
              </a:rPr>
              <a:t>密文</a:t>
            </a:r>
            <a:r>
              <a:rPr sz="2400" b="1" dirty="0">
                <a:latin typeface="宋体"/>
                <a:cs typeface="宋体"/>
              </a:rPr>
              <a:t>732</a:t>
            </a:r>
            <a:r>
              <a:rPr sz="2400" b="1" spc="-5" dirty="0">
                <a:latin typeface="宋体"/>
                <a:cs typeface="宋体"/>
              </a:rPr>
              <a:t>后，乘以</a:t>
            </a:r>
            <a:r>
              <a:rPr sz="2400" b="1" dirty="0">
                <a:latin typeface="宋体"/>
                <a:cs typeface="宋体"/>
              </a:rPr>
              <a:t>v=28，</a:t>
            </a:r>
            <a:r>
              <a:rPr sz="2400" b="1" spc="-5" dirty="0">
                <a:latin typeface="宋体"/>
                <a:cs typeface="宋体"/>
              </a:rPr>
              <a:t>再取模</a:t>
            </a:r>
            <a:r>
              <a:rPr sz="2400" b="1" dirty="0">
                <a:latin typeface="宋体"/>
                <a:cs typeface="宋体"/>
              </a:rPr>
              <a:t>523，</a:t>
            </a:r>
            <a:r>
              <a:rPr sz="2400" b="1" spc="-5" dirty="0">
                <a:latin typeface="宋体"/>
                <a:cs typeface="宋体"/>
              </a:rPr>
              <a:t>即得：  732*28=20496=99 mod</a:t>
            </a:r>
            <a:r>
              <a:rPr sz="2400" b="1" spc="4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532</a:t>
            </a:r>
            <a:endParaRPr sz="2400" dirty="0">
              <a:latin typeface="宋体"/>
              <a:cs typeface="宋体"/>
            </a:endParaRPr>
          </a:p>
          <a:p>
            <a:pPr marL="1090930" marR="844550" indent="-616585">
              <a:lnSpc>
                <a:spcPct val="145000"/>
              </a:lnSpc>
            </a:pPr>
            <a:r>
              <a:rPr sz="2400" b="1" dirty="0">
                <a:latin typeface="宋体"/>
                <a:cs typeface="宋体"/>
              </a:rPr>
              <a:t>解 超 递 增 序 列 背 包 问 题 ：  m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+3m</a:t>
            </a:r>
            <a:r>
              <a:rPr sz="2400" b="1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+7m</a:t>
            </a:r>
            <a:r>
              <a:rPr sz="2400" b="1" baseline="-20833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+13m</a:t>
            </a:r>
            <a:r>
              <a:rPr sz="2400" b="1" baseline="-20833" dirty="0">
                <a:latin typeface="宋体"/>
                <a:cs typeface="宋体"/>
              </a:rPr>
              <a:t>4</a:t>
            </a:r>
            <a:r>
              <a:rPr sz="2400" b="1" dirty="0">
                <a:latin typeface="宋体"/>
                <a:cs typeface="宋体"/>
              </a:rPr>
              <a:t>+26m</a:t>
            </a:r>
            <a:r>
              <a:rPr sz="2400" b="1" baseline="-20833" dirty="0">
                <a:latin typeface="宋体"/>
                <a:cs typeface="宋体"/>
              </a:rPr>
              <a:t>5</a:t>
            </a:r>
            <a:r>
              <a:rPr sz="2400" b="1" dirty="0">
                <a:latin typeface="宋体"/>
                <a:cs typeface="宋体"/>
              </a:rPr>
              <a:t>+65m</a:t>
            </a:r>
            <a:r>
              <a:rPr sz="2400" b="1" baseline="-20833" dirty="0">
                <a:latin typeface="宋体"/>
                <a:cs typeface="宋体"/>
              </a:rPr>
              <a:t>6</a:t>
            </a:r>
            <a:r>
              <a:rPr sz="2400" b="1" dirty="0">
                <a:latin typeface="宋体"/>
                <a:cs typeface="宋体"/>
              </a:rPr>
              <a:t>+119m</a:t>
            </a:r>
            <a:r>
              <a:rPr sz="2400" b="1" baseline="-20833" dirty="0">
                <a:latin typeface="宋体"/>
                <a:cs typeface="宋体"/>
              </a:rPr>
              <a:t>7</a:t>
            </a:r>
            <a:r>
              <a:rPr sz="2400" b="1" dirty="0">
                <a:latin typeface="宋体"/>
                <a:cs typeface="宋体"/>
              </a:rPr>
              <a:t>+267m</a:t>
            </a:r>
            <a:r>
              <a:rPr sz="2400" b="1" baseline="-20833" dirty="0">
                <a:latin typeface="宋体"/>
                <a:cs typeface="宋体"/>
              </a:rPr>
              <a:t>8</a:t>
            </a:r>
            <a:r>
              <a:rPr sz="2400" b="1" dirty="0">
                <a:latin typeface="宋体"/>
                <a:cs typeface="宋体"/>
              </a:rPr>
              <a:t>=99 </a:t>
            </a:r>
            <a:endParaRPr sz="2400" dirty="0">
              <a:latin typeface="宋体"/>
              <a:cs typeface="宋体"/>
            </a:endParaRPr>
          </a:p>
          <a:p>
            <a:pPr marL="12700" marR="2843530" indent="1078230">
              <a:lnSpc>
                <a:spcPct val="145000"/>
              </a:lnSpc>
            </a:pPr>
            <a:r>
              <a:rPr sz="2400" b="1" dirty="0">
                <a:latin typeface="宋体"/>
                <a:cs typeface="宋体"/>
              </a:rPr>
              <a:t>m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=m</a:t>
            </a:r>
            <a:r>
              <a:rPr sz="2400" b="1" baseline="-20833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=m</a:t>
            </a:r>
            <a:r>
              <a:rPr sz="2400" b="1" baseline="-20833" dirty="0">
                <a:latin typeface="宋体"/>
                <a:cs typeface="宋体"/>
              </a:rPr>
              <a:t>5</a:t>
            </a:r>
            <a:r>
              <a:rPr sz="2400" b="1" dirty="0">
                <a:latin typeface="宋体"/>
                <a:cs typeface="宋体"/>
              </a:rPr>
              <a:t>=m</a:t>
            </a:r>
            <a:r>
              <a:rPr sz="2400" b="1" baseline="-20833" dirty="0">
                <a:latin typeface="宋体"/>
                <a:cs typeface="宋体"/>
              </a:rPr>
              <a:t>6</a:t>
            </a:r>
            <a:r>
              <a:rPr sz="2400" b="1" dirty="0">
                <a:latin typeface="宋体"/>
                <a:cs typeface="宋体"/>
              </a:rPr>
              <a:t>=1, m</a:t>
            </a:r>
            <a:r>
              <a:rPr sz="2400" b="1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=m</a:t>
            </a:r>
            <a:r>
              <a:rPr sz="2400" b="1" baseline="-20833" dirty="0">
                <a:latin typeface="宋体"/>
                <a:cs typeface="宋体"/>
              </a:rPr>
              <a:t>4</a:t>
            </a:r>
            <a:r>
              <a:rPr sz="2400" b="1" dirty="0">
                <a:latin typeface="宋体"/>
                <a:cs typeface="宋体"/>
              </a:rPr>
              <a:t>=m</a:t>
            </a:r>
            <a:r>
              <a:rPr sz="2400" b="1" baseline="-20833" dirty="0">
                <a:latin typeface="宋体"/>
                <a:cs typeface="宋体"/>
              </a:rPr>
              <a:t>7</a:t>
            </a:r>
            <a:r>
              <a:rPr sz="2400" b="1" dirty="0">
                <a:latin typeface="宋体"/>
                <a:cs typeface="宋体"/>
              </a:rPr>
              <a:t>=m</a:t>
            </a:r>
            <a:r>
              <a:rPr sz="2400" b="1" baseline="-20833" dirty="0">
                <a:latin typeface="宋体"/>
                <a:cs typeface="宋体"/>
              </a:rPr>
              <a:t>8</a:t>
            </a:r>
            <a:r>
              <a:rPr sz="2400" b="1" dirty="0">
                <a:latin typeface="宋体"/>
                <a:cs typeface="宋体"/>
              </a:rPr>
              <a:t>=0  </a:t>
            </a:r>
            <a:r>
              <a:rPr sz="2400" b="1" spc="-5" dirty="0">
                <a:latin typeface="宋体"/>
                <a:cs typeface="宋体"/>
              </a:rPr>
              <a:t>即得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明文</a:t>
            </a:r>
            <a:r>
              <a:rPr sz="2400" b="1" dirty="0">
                <a:latin typeface="宋体"/>
                <a:cs typeface="宋体"/>
              </a:rPr>
              <a:t>10101100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安全性分析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5631" y="1724025"/>
            <a:ext cx="15849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5631" y="4575428"/>
            <a:ext cx="158495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2777" y="1571625"/>
            <a:ext cx="8403590" cy="4270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585" indent="5715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背包问题</a:t>
            </a:r>
            <a:r>
              <a:rPr sz="2400" b="1" dirty="0">
                <a:latin typeface="宋体"/>
                <a:cs typeface="宋体"/>
              </a:rPr>
              <a:t>是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NP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问题</a:t>
            </a:r>
            <a:r>
              <a:rPr sz="2400" b="1" dirty="0">
                <a:latin typeface="宋体"/>
                <a:cs typeface="宋体"/>
              </a:rPr>
              <a:t>，至今还没有有效的求解方法。若</a:t>
            </a:r>
            <a:r>
              <a:rPr sz="2400" b="1" spc="-10" dirty="0">
                <a:latin typeface="宋体"/>
                <a:cs typeface="宋体"/>
              </a:rPr>
              <a:t>对</a:t>
            </a:r>
            <a:r>
              <a:rPr sz="2400" b="1" spc="-54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n</a:t>
            </a:r>
            <a:r>
              <a:rPr sz="2400" b="1" spc="622" baseline="24305" dirty="0"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种 </a:t>
            </a:r>
            <a:r>
              <a:rPr sz="2400" b="1" dirty="0">
                <a:latin typeface="宋体"/>
                <a:cs typeface="宋体"/>
              </a:rPr>
              <a:t>所有可能进行穷举搜索</a:t>
            </a:r>
            <a:r>
              <a:rPr sz="2400" b="1" spc="-10" dirty="0">
                <a:latin typeface="宋体"/>
                <a:cs typeface="宋体"/>
              </a:rPr>
              <a:t>，</a:t>
            </a:r>
            <a:r>
              <a:rPr sz="2400" b="1" spc="-53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当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宋体"/>
                <a:cs typeface="宋体"/>
              </a:rPr>
              <a:t>很大时</a:t>
            </a:r>
            <a:r>
              <a:rPr sz="2400" b="1" dirty="0">
                <a:latin typeface="宋体"/>
                <a:cs typeface="宋体"/>
              </a:rPr>
              <a:t>在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实际上</a:t>
            </a:r>
            <a:r>
              <a:rPr sz="2400" b="1" dirty="0">
                <a:latin typeface="宋体"/>
                <a:cs typeface="宋体"/>
              </a:rPr>
              <a:t>是不可能的。 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以</a:t>
            </a:r>
            <a:r>
              <a:rPr sz="2400" b="1" spc="-54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n=100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为例：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00" b="1" spc="-7" baseline="24305" dirty="0">
                <a:solidFill>
                  <a:srgbClr val="0000FF"/>
                </a:solidFill>
                <a:latin typeface="Arial"/>
                <a:cs typeface="Arial"/>
              </a:rPr>
              <a:t>100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=1.27*10</a:t>
            </a:r>
            <a:r>
              <a:rPr sz="2400" b="1" spc="-7" baseline="24305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 baseline="24305" dirty="0">
              <a:latin typeface="Arial"/>
              <a:cs typeface="Arial"/>
            </a:endParaRPr>
          </a:p>
          <a:p>
            <a:pPr marL="18415" marR="213360" indent="667385">
              <a:lnSpc>
                <a:spcPct val="130000"/>
              </a:lnSpc>
            </a:pPr>
            <a:r>
              <a:rPr sz="2400" b="1" spc="-5" dirty="0">
                <a:latin typeface="宋体"/>
                <a:cs typeface="宋体"/>
              </a:rPr>
              <a:t>以每秒搜索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0</a:t>
            </a:r>
            <a:r>
              <a:rPr sz="2400" b="1" baseline="24305" dirty="0">
                <a:latin typeface="Arial"/>
                <a:cs typeface="Arial"/>
              </a:rPr>
              <a:t>7</a:t>
            </a:r>
            <a:r>
              <a:rPr sz="2400" b="1" dirty="0">
                <a:latin typeface="宋体"/>
                <a:cs typeface="宋体"/>
              </a:rPr>
              <a:t>种方案的超高速电子计算机进行穷举，一 </a:t>
            </a:r>
            <a:r>
              <a:rPr sz="2400" b="1" spc="-5" dirty="0">
                <a:latin typeface="宋体"/>
                <a:cs typeface="宋体"/>
              </a:rPr>
              <a:t>年只能完</a:t>
            </a:r>
            <a:r>
              <a:rPr sz="2400" b="1" dirty="0">
                <a:latin typeface="宋体"/>
                <a:cs typeface="宋体"/>
              </a:rPr>
              <a:t>成</a:t>
            </a:r>
            <a:r>
              <a:rPr sz="2400" b="1" spc="-5" dirty="0">
                <a:latin typeface="Arial"/>
                <a:cs typeface="Arial"/>
              </a:rPr>
              <a:t>3.2*10</a:t>
            </a:r>
            <a:r>
              <a:rPr sz="2400" b="1" spc="-7" baseline="24305" dirty="0">
                <a:latin typeface="Arial"/>
                <a:cs typeface="Arial"/>
              </a:rPr>
              <a:t>14</a:t>
            </a:r>
            <a:r>
              <a:rPr sz="2400" b="1" dirty="0">
                <a:latin typeface="宋体"/>
                <a:cs typeface="宋体"/>
              </a:rPr>
              <a:t>次，所以共要：</a:t>
            </a:r>
            <a:endParaRPr sz="2400" dirty="0">
              <a:latin typeface="宋体"/>
              <a:cs typeface="宋体"/>
            </a:endParaRPr>
          </a:p>
          <a:p>
            <a:pPr marL="685800">
              <a:lnSpc>
                <a:spcPct val="100000"/>
              </a:lnSpc>
              <a:spcBef>
                <a:spcPts val="860"/>
              </a:spcBef>
            </a:pPr>
            <a:r>
              <a:rPr sz="2400" b="1" spc="-5" dirty="0">
                <a:latin typeface="Arial"/>
                <a:cs typeface="Arial"/>
              </a:rPr>
              <a:t>1.27*10</a:t>
            </a:r>
            <a:r>
              <a:rPr sz="2400" b="1" spc="-7" baseline="24305" dirty="0">
                <a:latin typeface="Arial"/>
                <a:cs typeface="Arial"/>
              </a:rPr>
              <a:t>30 </a:t>
            </a:r>
            <a:r>
              <a:rPr sz="2400" b="1" dirty="0">
                <a:latin typeface="Arial"/>
                <a:cs typeface="Arial"/>
              </a:rPr>
              <a:t>/ </a:t>
            </a:r>
            <a:r>
              <a:rPr sz="2400" b="1" spc="-5" dirty="0">
                <a:latin typeface="Arial"/>
                <a:cs typeface="Arial"/>
              </a:rPr>
              <a:t>3.2*10</a:t>
            </a:r>
            <a:r>
              <a:rPr sz="2400" b="1" spc="-7" baseline="24305" dirty="0">
                <a:latin typeface="Arial"/>
                <a:cs typeface="Arial"/>
              </a:rPr>
              <a:t>14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9A"/>
                </a:solidFill>
                <a:latin typeface="Arial"/>
                <a:cs typeface="Arial"/>
              </a:rPr>
              <a:t>4*10</a:t>
            </a:r>
            <a:r>
              <a:rPr sz="2400" b="1" spc="-7" baseline="24305" dirty="0">
                <a:solidFill>
                  <a:srgbClr val="00339A"/>
                </a:solidFill>
                <a:latin typeface="Arial"/>
                <a:cs typeface="Arial"/>
              </a:rPr>
              <a:t>15 </a:t>
            </a:r>
            <a:r>
              <a:rPr sz="2400" b="1" spc="-10" dirty="0">
                <a:solidFill>
                  <a:srgbClr val="00339A"/>
                </a:solidFill>
                <a:latin typeface="宋体"/>
                <a:cs typeface="宋体"/>
              </a:rPr>
              <a:t>年</a:t>
            </a:r>
            <a:endParaRPr sz="2400" dirty="0">
              <a:latin typeface="宋体"/>
              <a:cs typeface="宋体"/>
            </a:endParaRPr>
          </a:p>
          <a:p>
            <a:pPr marL="18415" marR="5080">
              <a:lnSpc>
                <a:spcPct val="130000"/>
              </a:lnSpc>
            </a:pPr>
            <a:r>
              <a:rPr sz="2400" b="1" spc="-5" dirty="0" err="1">
                <a:latin typeface="宋体"/>
                <a:cs typeface="宋体"/>
              </a:rPr>
              <a:t>事实上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lang="zh-CN" altLang="en-US" sz="2400" b="1" spc="-5" dirty="0">
                <a:latin typeface="宋体"/>
                <a:cs typeface="宋体"/>
              </a:rPr>
              <a:t>默克尔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dirty="0">
                <a:latin typeface="宋体"/>
                <a:cs typeface="宋体"/>
              </a:rPr>
              <a:t>赫尔曼变换将超递增序列的特性隐蔽性不够，已被证明大多数基于背包问题的公钥密码</a:t>
            </a:r>
            <a:r>
              <a:rPr sz="2400" b="1" spc="5" dirty="0">
                <a:latin typeface="宋体"/>
                <a:cs typeface="宋体"/>
              </a:rPr>
              <a:t>是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不安全的</a:t>
            </a:r>
            <a:r>
              <a:rPr sz="2400" b="1" dirty="0">
                <a:latin typeface="宋体"/>
                <a:cs typeface="宋体"/>
              </a:rPr>
              <a:t>，现很少在</a:t>
            </a:r>
            <a:r>
              <a:rPr sz="2400" b="1" spc="-5" dirty="0">
                <a:latin typeface="宋体"/>
                <a:cs typeface="宋体"/>
              </a:rPr>
              <a:t>使用，但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它的思想是值得借鉴的</a:t>
            </a:r>
            <a:r>
              <a:rPr sz="2400" b="1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EFA1D-83E1-4E82-911F-6DB75B23E1F7}"/>
              </a:ext>
            </a:extLst>
          </p:cNvPr>
          <p:cNvSpPr txBox="1"/>
          <p:nvPr/>
        </p:nvSpPr>
        <p:spPr>
          <a:xfrm>
            <a:off x="1193800" y="1478136"/>
            <a:ext cx="8305800" cy="26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第七讲</a:t>
            </a:r>
            <a:endParaRPr lang="en-US" altLang="zh-CN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6000" b="1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公钥密码体制</a:t>
            </a:r>
            <a:endParaRPr lang="zh-CN" altLang="en-US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4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背包密码小结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1944623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2933700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7" y="4837176"/>
            <a:ext cx="163068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5073" y="1701038"/>
            <a:ext cx="7990205" cy="474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25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背包密码算法</a:t>
            </a:r>
            <a:r>
              <a:rPr sz="2400" b="1" spc="-10" dirty="0">
                <a:latin typeface="宋体"/>
                <a:cs typeface="宋体"/>
              </a:rPr>
              <a:t>是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第一个公开密钥算法</a:t>
            </a:r>
            <a:r>
              <a:rPr sz="2400" b="1" dirty="0">
                <a:latin typeface="宋体"/>
                <a:cs typeface="宋体"/>
              </a:rPr>
              <a:t>，但大多数不适合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数字 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签名。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25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背包算法的安全性源</a:t>
            </a:r>
            <a:r>
              <a:rPr sz="2400" b="1" spc="-5" dirty="0">
                <a:latin typeface="宋体"/>
                <a:cs typeface="宋体"/>
              </a:rPr>
              <a:t>于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背包问题</a:t>
            </a:r>
            <a:r>
              <a:rPr sz="2400" b="1" spc="-5" dirty="0">
                <a:latin typeface="宋体"/>
                <a:cs typeface="宋体"/>
              </a:rPr>
              <a:t>，它是一个</a:t>
            </a:r>
            <a:r>
              <a:rPr sz="2400" b="1" dirty="0">
                <a:latin typeface="宋体"/>
                <a:cs typeface="宋体"/>
              </a:rPr>
              <a:t>NP</a:t>
            </a:r>
            <a:r>
              <a:rPr sz="2400" b="1" spc="-5" dirty="0">
                <a:latin typeface="宋体"/>
                <a:cs typeface="宋体"/>
              </a:rPr>
              <a:t>问题</a:t>
            </a:r>
            <a:r>
              <a:rPr sz="2400" b="1" dirty="0">
                <a:latin typeface="宋体"/>
                <a:cs typeface="宋体"/>
              </a:rPr>
              <a:t>(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随着背 包中物品数目的增多而计算量呈指数增</a:t>
            </a:r>
            <a:r>
              <a:rPr sz="2400" b="1" spc="5" dirty="0">
                <a:solidFill>
                  <a:srgbClr val="0000FF"/>
                </a:solidFill>
                <a:latin typeface="宋体"/>
                <a:cs typeface="宋体"/>
              </a:rPr>
              <a:t>长</a:t>
            </a:r>
            <a:r>
              <a:rPr sz="2400" b="1" spc="5" dirty="0">
                <a:latin typeface="宋体"/>
                <a:cs typeface="宋体"/>
              </a:rPr>
              <a:t>)</a:t>
            </a:r>
            <a:r>
              <a:rPr sz="2400" b="1" dirty="0">
                <a:latin typeface="宋体"/>
                <a:cs typeface="宋体"/>
              </a:rPr>
              <a:t>。尽管这个算法 是不安全的，但由于它证明了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如何将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NP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问题用于公钥密码体 制</a:t>
            </a:r>
            <a:r>
              <a:rPr sz="2400" b="1" dirty="0">
                <a:latin typeface="宋体"/>
                <a:cs typeface="宋体"/>
              </a:rPr>
              <a:t>，是值得研究的。</a:t>
            </a:r>
            <a:endParaRPr sz="2400" dirty="0">
              <a:latin typeface="宋体"/>
              <a:cs typeface="宋体"/>
            </a:endParaRPr>
          </a:p>
          <a:p>
            <a:pPr marL="12700" marR="5080" algn="just">
              <a:lnSpc>
                <a:spcPct val="125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自从MH方案被破译后，又有许多其他的背包变型被提出，但 这些背包中的大多数都被用同样的密码分析方法攻破，少数 则采用更高级的分析方法，虽然有极个别的背包变型还没有 破解，但人们已不再信赖它们了。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696721"/>
            <a:ext cx="3493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RSA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公钥密码的简介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6973" y="1724025"/>
            <a:ext cx="8133715" cy="407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90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在Diffie和Hellman提出公钥密码体制的设想后两年，</a:t>
            </a:r>
            <a:endParaRPr sz="2400" dirty="0">
              <a:latin typeface="华文楷体"/>
              <a:cs typeface="华文楷体"/>
            </a:endParaRPr>
          </a:p>
          <a:p>
            <a:pPr marL="12700" marR="5080">
              <a:lnSpc>
                <a:spcPct val="200000"/>
              </a:lnSpc>
              <a:spcBef>
                <a:spcPts val="240"/>
              </a:spcBef>
            </a:pP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先后有Merkle和Hellman提出了MH背包公钥密码，Rivest、 Shamir、Adleman联合提出的简称为RSA公钥密码系统。RSA  虽稍后于MH背包公钥系统，但它到目前为止应用最广的一种 公钥密码。RSA的理论基础是数论的</a:t>
            </a:r>
            <a:r>
              <a:rPr sz="2400" b="1" spc="-5" dirty="0">
                <a:solidFill>
                  <a:srgbClr val="FD1813"/>
                </a:solidFill>
                <a:latin typeface="华文楷体"/>
                <a:cs typeface="华文楷体"/>
              </a:rPr>
              <a:t>欧拉定理</a:t>
            </a: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，它的安全性 依赖于大整数的</a:t>
            </a:r>
            <a:r>
              <a:rPr sz="2400" b="1" spc="-5" dirty="0">
                <a:solidFill>
                  <a:srgbClr val="FD1813"/>
                </a:solidFill>
                <a:latin typeface="华文楷体"/>
                <a:cs typeface="华文楷体"/>
              </a:rPr>
              <a:t>素因子分解</a:t>
            </a: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的困难性。</a:t>
            </a:r>
            <a:endParaRPr sz="2400" dirty="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715009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欧拉函数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3796745"/>
            <a:ext cx="7106284" cy="267716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b="1" spc="-10" dirty="0">
                <a:latin typeface="新宋体"/>
                <a:cs typeface="新宋体"/>
              </a:rPr>
              <a:t>例如</a:t>
            </a:r>
            <a:r>
              <a:rPr sz="2400" b="1" spc="-5" dirty="0">
                <a:latin typeface="新宋体"/>
                <a:cs typeface="新宋体"/>
              </a:rPr>
              <a:t>：24</a:t>
            </a:r>
            <a:r>
              <a:rPr sz="2400" b="1" spc="30" dirty="0">
                <a:latin typeface="新宋体"/>
                <a:cs typeface="新宋体"/>
              </a:rPr>
              <a:t> </a:t>
            </a:r>
            <a:r>
              <a:rPr sz="2400" b="1" spc="-5" dirty="0">
                <a:latin typeface="新宋体"/>
                <a:cs typeface="新宋体"/>
              </a:rPr>
              <a:t>=</a:t>
            </a:r>
            <a:r>
              <a:rPr sz="2400" b="1" spc="-10" dirty="0">
                <a:latin typeface="新宋体"/>
                <a:cs typeface="新宋体"/>
              </a:rPr>
              <a:t> </a:t>
            </a:r>
            <a:r>
              <a:rPr sz="2400" b="1" spc="-5" dirty="0">
                <a:latin typeface="新宋体"/>
                <a:cs typeface="新宋体"/>
              </a:rPr>
              <a:t>2</a:t>
            </a:r>
            <a:r>
              <a:rPr sz="2400" b="1" spc="-7" baseline="24305" dirty="0">
                <a:latin typeface="新宋体"/>
                <a:cs typeface="新宋体"/>
              </a:rPr>
              <a:t>3</a:t>
            </a:r>
            <a:r>
              <a:rPr sz="2400" b="1" spc="-5" dirty="0">
                <a:latin typeface="新宋体"/>
                <a:cs typeface="新宋体"/>
              </a:rPr>
              <a:t>*3，</a:t>
            </a:r>
            <a:r>
              <a:rPr sz="2400" b="1" spc="-5" dirty="0">
                <a:latin typeface="Microsoft Sans Serif"/>
                <a:cs typeface="Microsoft Sans Serif"/>
              </a:rPr>
              <a:t>φ</a:t>
            </a:r>
            <a:r>
              <a:rPr sz="2400" b="1" spc="-5" dirty="0">
                <a:latin typeface="新宋体"/>
                <a:cs typeface="新宋体"/>
              </a:rPr>
              <a:t>(24)=</a:t>
            </a:r>
            <a:r>
              <a:rPr sz="2400" b="1" spc="25" dirty="0">
                <a:latin typeface="新宋体"/>
                <a:cs typeface="新宋体"/>
              </a:rPr>
              <a:t> </a:t>
            </a:r>
            <a:r>
              <a:rPr sz="2400" b="1" dirty="0">
                <a:latin typeface="新宋体"/>
                <a:cs typeface="新宋体"/>
              </a:rPr>
              <a:t>2</a:t>
            </a:r>
            <a:r>
              <a:rPr sz="2400" b="1" baseline="24305" dirty="0">
                <a:latin typeface="新宋体"/>
                <a:cs typeface="新宋体"/>
              </a:rPr>
              <a:t>3-1</a:t>
            </a:r>
            <a:r>
              <a:rPr sz="2400" b="1" dirty="0">
                <a:latin typeface="新宋体"/>
                <a:cs typeface="新宋体"/>
              </a:rPr>
              <a:t>(2-1)*3</a:t>
            </a:r>
            <a:r>
              <a:rPr sz="2400" b="1" baseline="24305" dirty="0">
                <a:latin typeface="新宋体"/>
                <a:cs typeface="新宋体"/>
              </a:rPr>
              <a:t>1-1</a:t>
            </a:r>
            <a:r>
              <a:rPr sz="2400" b="1" dirty="0">
                <a:latin typeface="新宋体"/>
                <a:cs typeface="新宋体"/>
              </a:rPr>
              <a:t>(3-1)=8</a:t>
            </a:r>
            <a:endParaRPr sz="2400">
              <a:latin typeface="新宋体"/>
              <a:cs typeface="新宋体"/>
            </a:endParaRPr>
          </a:p>
          <a:p>
            <a:pPr marL="781685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新宋体"/>
                <a:cs typeface="新宋体"/>
              </a:rPr>
              <a:t>{1,5,7,11,13,17,19,23}</a:t>
            </a:r>
            <a:endParaRPr sz="2400">
              <a:latin typeface="新宋体"/>
              <a:cs typeface="新宋体"/>
            </a:endParaRPr>
          </a:p>
          <a:p>
            <a:pPr marL="782955">
              <a:lnSpc>
                <a:spcPct val="100000"/>
              </a:lnSpc>
              <a:spcBef>
                <a:spcPts val="1295"/>
              </a:spcBef>
            </a:pPr>
            <a:r>
              <a:rPr sz="2400" b="1" spc="-10" dirty="0">
                <a:solidFill>
                  <a:srgbClr val="650065"/>
                </a:solidFill>
                <a:latin typeface="新宋体"/>
                <a:cs typeface="新宋体"/>
              </a:rPr>
              <a:t>35=5*7，</a:t>
            </a:r>
            <a:r>
              <a:rPr sz="2400" b="1" spc="25" dirty="0">
                <a:solidFill>
                  <a:srgbClr val="650065"/>
                </a:solidFill>
                <a:latin typeface="新宋体"/>
                <a:cs typeface="新宋体"/>
              </a:rPr>
              <a:t> </a:t>
            </a:r>
            <a:r>
              <a:rPr sz="2400" b="1" dirty="0">
                <a:solidFill>
                  <a:srgbClr val="650065"/>
                </a:solidFill>
                <a:latin typeface="Microsoft Sans Serif"/>
                <a:cs typeface="Microsoft Sans Serif"/>
              </a:rPr>
              <a:t>φ</a:t>
            </a:r>
            <a:r>
              <a:rPr sz="2400" b="1" dirty="0">
                <a:solidFill>
                  <a:srgbClr val="650065"/>
                </a:solidFill>
                <a:latin typeface="新宋体"/>
                <a:cs typeface="新宋体"/>
              </a:rPr>
              <a:t>(35)=(5-1)(7-1)=24</a:t>
            </a:r>
            <a:endParaRPr sz="2400">
              <a:latin typeface="新宋体"/>
              <a:cs typeface="新宋体"/>
            </a:endParaRPr>
          </a:p>
          <a:p>
            <a:pPr marL="628015">
              <a:lnSpc>
                <a:spcPct val="100000"/>
              </a:lnSpc>
              <a:spcBef>
                <a:spcPts val="1300"/>
              </a:spcBef>
            </a:pPr>
            <a:r>
              <a:rPr sz="2400" b="1" dirty="0">
                <a:solidFill>
                  <a:srgbClr val="650065"/>
                </a:solidFill>
                <a:latin typeface="新宋体"/>
                <a:cs typeface="新宋体"/>
              </a:rPr>
              <a:t>{1,2,3,4,6,8,9,11,12,13,16,17,18,19,22,23,</a:t>
            </a:r>
            <a:endParaRPr sz="2400">
              <a:latin typeface="新宋体"/>
              <a:cs typeface="新宋体"/>
            </a:endParaRPr>
          </a:p>
          <a:p>
            <a:pPr marL="78232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solidFill>
                  <a:srgbClr val="650065"/>
                </a:solidFill>
                <a:latin typeface="新宋体"/>
                <a:cs typeface="新宋体"/>
              </a:rPr>
              <a:t>24,26,27,29,31,32,33,34}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5080" y="2840701"/>
            <a:ext cx="94615" cy="1917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50" spc="2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9545" y="2974178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9362" y="2738729"/>
            <a:ext cx="4000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spc="-40" dirty="0">
                <a:latin typeface="Times New Roman"/>
                <a:cs typeface="Times New Roman"/>
              </a:rPr>
              <a:t>a</a:t>
            </a:r>
            <a:r>
              <a:rPr sz="1575" spc="-60" baseline="-21164" dirty="0">
                <a:latin typeface="Times New Roman"/>
                <a:cs typeface="Times New Roman"/>
              </a:rPr>
              <a:t>1</a:t>
            </a:r>
            <a:r>
              <a:rPr sz="1575" spc="-179" baseline="-21164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Symbol"/>
                <a:cs typeface="Symbol"/>
              </a:rPr>
              <a:t></a:t>
            </a:r>
            <a:r>
              <a:rPr sz="1500" spc="-2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5251" y="2738729"/>
            <a:ext cx="4267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Times New Roman"/>
                <a:cs typeface="Times New Roman"/>
              </a:rPr>
              <a:t>a</a:t>
            </a:r>
            <a:r>
              <a:rPr sz="1500" i="1" spc="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Symbol"/>
                <a:cs typeface="Symbol"/>
              </a:rPr>
              <a:t></a:t>
            </a:r>
            <a:r>
              <a:rPr sz="1500" spc="-2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9882" y="2730782"/>
            <a:ext cx="116395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i="1" spc="-95" dirty="0">
                <a:latin typeface="Symbol"/>
                <a:cs typeface="Symbol"/>
              </a:rPr>
              <a:t></a:t>
            </a:r>
            <a:r>
              <a:rPr sz="2750" i="1" spc="-9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(</a:t>
            </a:r>
            <a:r>
              <a:rPr sz="2600" i="1" spc="70" dirty="0">
                <a:latin typeface="Times New Roman"/>
                <a:cs typeface="Times New Roman"/>
              </a:rPr>
              <a:t>n</a:t>
            </a:r>
            <a:r>
              <a:rPr sz="2600" spc="70" dirty="0">
                <a:latin typeface="Times New Roman"/>
                <a:cs typeface="Times New Roman"/>
              </a:rPr>
              <a:t>)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1687" y="2749558"/>
            <a:ext cx="10896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0" dirty="0">
                <a:latin typeface="Times New Roman"/>
                <a:cs typeface="Times New Roman"/>
              </a:rPr>
              <a:t>(</a:t>
            </a:r>
            <a:r>
              <a:rPr sz="2600" i="1" spc="-90" dirty="0">
                <a:latin typeface="Times New Roman"/>
                <a:cs typeface="Times New Roman"/>
              </a:rPr>
              <a:t>r</a:t>
            </a:r>
            <a:r>
              <a:rPr sz="2250" spc="-135" baseline="-24074" dirty="0">
                <a:latin typeface="Times New Roman"/>
                <a:cs typeface="Times New Roman"/>
              </a:rPr>
              <a:t>1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40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1)</a:t>
            </a:r>
            <a:r>
              <a:rPr sz="2600" i="1" spc="-65" dirty="0">
                <a:latin typeface="Times New Roman"/>
                <a:cs typeface="Times New Roman"/>
              </a:rPr>
              <a:t>r</a:t>
            </a:r>
            <a:r>
              <a:rPr sz="2250" spc="-97" baseline="-24074" dirty="0">
                <a:latin typeface="Times New Roman"/>
                <a:cs typeface="Times New Roman"/>
              </a:rPr>
              <a:t>2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5008" y="2749558"/>
            <a:ext cx="2849245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45"/>
              </a:lnSpc>
              <a:spcBef>
                <a:spcPts val="100"/>
              </a:spcBef>
              <a:tabLst>
                <a:tab pos="433070" algn="l"/>
                <a:tab pos="2367915" algn="l"/>
              </a:tabLst>
            </a:pPr>
            <a:r>
              <a:rPr sz="2600" spc="55" dirty="0">
                <a:latin typeface="Times New Roman"/>
                <a:cs typeface="Times New Roman"/>
              </a:rPr>
              <a:t>(</a:t>
            </a:r>
            <a:r>
              <a:rPr sz="2600" i="1" spc="55" dirty="0">
                <a:latin typeface="Times New Roman"/>
                <a:cs typeface="Times New Roman"/>
              </a:rPr>
              <a:t>r	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41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1)</a:t>
            </a:r>
            <a:r>
              <a:rPr sz="2600" spc="-15" dirty="0">
                <a:latin typeface="MT Extra"/>
                <a:cs typeface="MT Extra"/>
              </a:rPr>
              <a:t>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r</a:t>
            </a:r>
            <a:r>
              <a:rPr sz="2600" i="1" spc="85" dirty="0">
                <a:latin typeface="Times New Roman"/>
                <a:cs typeface="Times New Roman"/>
              </a:rPr>
              <a:t> </a:t>
            </a:r>
            <a:r>
              <a:rPr sz="2250" i="1" spc="30" baseline="44444" dirty="0">
                <a:latin typeface="Times New Roman"/>
                <a:cs typeface="Times New Roman"/>
              </a:rPr>
              <a:t>a</a:t>
            </a:r>
            <a:r>
              <a:rPr sz="1575" i="1" spc="30" baseline="42328" dirty="0">
                <a:latin typeface="Times New Roman"/>
                <a:cs typeface="Times New Roman"/>
              </a:rPr>
              <a:t>n</a:t>
            </a:r>
            <a:r>
              <a:rPr sz="1575" i="1" spc="75" baseline="42328" dirty="0">
                <a:latin typeface="Times New Roman"/>
                <a:cs typeface="Times New Roman"/>
              </a:rPr>
              <a:t> </a:t>
            </a:r>
            <a:r>
              <a:rPr sz="2250" spc="-30" baseline="44444" dirty="0">
                <a:latin typeface="Symbol"/>
                <a:cs typeface="Symbol"/>
              </a:rPr>
              <a:t></a:t>
            </a:r>
            <a:r>
              <a:rPr sz="2250" spc="-30" baseline="44444" dirty="0">
                <a:latin typeface="Times New Roman"/>
                <a:cs typeface="Times New Roman"/>
              </a:rPr>
              <a:t>1</a:t>
            </a:r>
            <a:r>
              <a:rPr sz="2250" spc="-217" baseline="44444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(</a:t>
            </a:r>
            <a:r>
              <a:rPr sz="2600" i="1" spc="55" dirty="0">
                <a:latin typeface="Times New Roman"/>
                <a:cs typeface="Times New Roman"/>
              </a:rPr>
              <a:t>r	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1)</a:t>
            </a:r>
            <a:endParaRPr sz="2600">
              <a:latin typeface="Times New Roman"/>
              <a:cs typeface="Times New Roman"/>
            </a:endParaRPr>
          </a:p>
          <a:p>
            <a:pPr marL="239395">
              <a:lnSpc>
                <a:spcPts val="1125"/>
              </a:lnSpc>
              <a:tabLst>
                <a:tab pos="1392555" algn="l"/>
                <a:tab pos="2170430" algn="l"/>
              </a:tabLst>
            </a:pPr>
            <a:r>
              <a:rPr sz="1500" dirty="0">
                <a:latin typeface="Times New Roman"/>
                <a:cs typeface="Times New Roman"/>
              </a:rPr>
              <a:t>2	</a:t>
            </a:r>
            <a:r>
              <a:rPr sz="1500" i="1" dirty="0">
                <a:latin typeface="Times New Roman"/>
                <a:cs typeface="Times New Roman"/>
              </a:rPr>
              <a:t>n	n</a:t>
            </a:r>
            <a:endParaRPr sz="15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785"/>
              </a:spcBef>
            </a:pPr>
            <a:r>
              <a:rPr sz="2400" b="1" spc="-10" dirty="0">
                <a:latin typeface="新宋体"/>
                <a:cs typeface="新宋体"/>
              </a:rPr>
              <a:t>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7076" y="1419225"/>
            <a:ext cx="7501890" cy="10706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95934">
              <a:lnSpc>
                <a:spcPct val="141500"/>
              </a:lnSpc>
              <a:spcBef>
                <a:spcPts val="55"/>
              </a:spcBef>
              <a:tabLst>
                <a:tab pos="4420235" algn="l"/>
              </a:tabLst>
            </a:pPr>
            <a:r>
              <a:rPr sz="2400" b="1" spc="-5" dirty="0">
                <a:latin typeface="新宋体"/>
                <a:cs typeface="新宋体"/>
              </a:rPr>
              <a:t>给定一个正整</a:t>
            </a:r>
            <a:r>
              <a:rPr sz="2400" b="1" spc="-10" dirty="0">
                <a:latin typeface="新宋体"/>
                <a:cs typeface="新宋体"/>
              </a:rPr>
              <a:t>数</a:t>
            </a:r>
            <a:r>
              <a:rPr sz="2400" b="1" spc="35" dirty="0">
                <a:latin typeface="新宋体"/>
                <a:cs typeface="新宋体"/>
              </a:rPr>
              <a:t> </a:t>
            </a:r>
            <a:r>
              <a:rPr sz="2400" b="1" spc="-5" dirty="0">
                <a:latin typeface="新宋体"/>
                <a:cs typeface="新宋体"/>
              </a:rPr>
              <a:t>n</a:t>
            </a:r>
            <a:r>
              <a:rPr sz="2400" b="1" spc="5" dirty="0">
                <a:latin typeface="新宋体"/>
                <a:cs typeface="新宋体"/>
              </a:rPr>
              <a:t> </a:t>
            </a:r>
            <a:r>
              <a:rPr sz="2400" b="1" spc="-10" dirty="0">
                <a:latin typeface="新宋体"/>
                <a:cs typeface="新宋体"/>
              </a:rPr>
              <a:t>，</a:t>
            </a:r>
            <a:r>
              <a:rPr sz="2400" b="1" spc="-15" dirty="0">
                <a:latin typeface="新宋体"/>
                <a:cs typeface="新宋体"/>
              </a:rPr>
              <a:t>用</a:t>
            </a:r>
            <a:r>
              <a:rPr sz="2400" b="1" spc="-720" dirty="0">
                <a:latin typeface="新宋体"/>
                <a:cs typeface="新宋体"/>
              </a:rPr>
              <a:t> </a:t>
            </a:r>
            <a:r>
              <a:rPr sz="3525" i="1" spc="-82" baseline="5910" dirty="0">
                <a:latin typeface="Symbol"/>
                <a:cs typeface="Symbol"/>
              </a:rPr>
              <a:t></a:t>
            </a:r>
            <a:r>
              <a:rPr sz="3300" spc="-82" baseline="6313" dirty="0">
                <a:latin typeface="Times New Roman"/>
                <a:cs typeface="Times New Roman"/>
              </a:rPr>
              <a:t>(</a:t>
            </a:r>
            <a:r>
              <a:rPr sz="3300" i="1" spc="-82" baseline="6313" dirty="0">
                <a:latin typeface="Times New Roman"/>
                <a:cs typeface="Times New Roman"/>
              </a:rPr>
              <a:t>n</a:t>
            </a:r>
            <a:r>
              <a:rPr sz="3300" spc="-82" baseline="6313" dirty="0">
                <a:latin typeface="Times New Roman"/>
                <a:cs typeface="Times New Roman"/>
              </a:rPr>
              <a:t>)	</a:t>
            </a:r>
            <a:r>
              <a:rPr sz="2400" b="1" spc="-5" dirty="0">
                <a:latin typeface="新宋体"/>
                <a:cs typeface="新宋体"/>
              </a:rPr>
              <a:t>表示</a:t>
            </a:r>
            <a:r>
              <a:rPr sz="2400" b="1" spc="-10" dirty="0">
                <a:latin typeface="新宋体"/>
                <a:cs typeface="新宋体"/>
              </a:rPr>
              <a:t>比</a:t>
            </a:r>
            <a:r>
              <a:rPr sz="2400" b="1" spc="10" dirty="0">
                <a:latin typeface="新宋体"/>
                <a:cs typeface="新宋体"/>
              </a:rPr>
              <a:t> </a:t>
            </a:r>
            <a:r>
              <a:rPr sz="2400" b="1" spc="-5" dirty="0">
                <a:latin typeface="新宋体"/>
                <a:cs typeface="新宋体"/>
              </a:rPr>
              <a:t>n</a:t>
            </a:r>
            <a:r>
              <a:rPr sz="2400" b="1" spc="-20" dirty="0">
                <a:latin typeface="新宋体"/>
                <a:cs typeface="新宋体"/>
              </a:rPr>
              <a:t> </a:t>
            </a:r>
            <a:r>
              <a:rPr sz="2400" b="1" spc="-10" dirty="0" err="1">
                <a:latin typeface="新宋体"/>
                <a:cs typeface="新宋体"/>
              </a:rPr>
              <a:t>小但</a:t>
            </a:r>
            <a:r>
              <a:rPr sz="2400" b="1" spc="-15" dirty="0" err="1">
                <a:latin typeface="新宋体"/>
                <a:cs typeface="新宋体"/>
              </a:rPr>
              <a:t>与</a:t>
            </a:r>
            <a:r>
              <a:rPr lang="zh-CN" altLang="en-US" sz="2400" b="1" spc="5" dirty="0">
                <a:latin typeface="新宋体"/>
                <a:cs typeface="新宋体"/>
              </a:rPr>
              <a:t> </a:t>
            </a:r>
            <a:r>
              <a:rPr sz="2400" b="1" spc="-5" dirty="0">
                <a:latin typeface="新宋体"/>
                <a:cs typeface="新宋体"/>
              </a:rPr>
              <a:t>n</a:t>
            </a:r>
            <a:r>
              <a:rPr lang="zh-CN" altLang="en-US" sz="2400" b="1" spc="-20" dirty="0">
                <a:latin typeface="新宋体"/>
                <a:cs typeface="新宋体"/>
              </a:rPr>
              <a:t> </a:t>
            </a:r>
            <a:r>
              <a:rPr sz="2400" b="1" spc="-10" dirty="0">
                <a:latin typeface="新宋体"/>
                <a:cs typeface="新宋体"/>
              </a:rPr>
              <a:t>互 </a:t>
            </a:r>
            <a:r>
              <a:rPr sz="2400" b="1" dirty="0">
                <a:latin typeface="新宋体"/>
                <a:cs typeface="新宋体"/>
              </a:rPr>
              <a:t>为素数的正整数的个数，也</a:t>
            </a:r>
            <a:r>
              <a:rPr sz="2400" b="1" spc="170" dirty="0">
                <a:latin typeface="新宋体"/>
                <a:cs typeface="新宋体"/>
              </a:rPr>
              <a:t>称</a:t>
            </a:r>
            <a:r>
              <a:rPr sz="3750" i="1" spc="-172" baseline="2222" dirty="0">
                <a:latin typeface="Symbol"/>
                <a:cs typeface="Symbol"/>
              </a:rPr>
              <a:t></a:t>
            </a:r>
            <a:r>
              <a:rPr sz="3525" spc="-172" baseline="2364" dirty="0">
                <a:latin typeface="Times New Roman"/>
                <a:cs typeface="Times New Roman"/>
              </a:rPr>
              <a:t>(</a:t>
            </a:r>
            <a:r>
              <a:rPr sz="3525" i="1" spc="-172" baseline="2364" dirty="0">
                <a:latin typeface="Times New Roman"/>
                <a:cs typeface="Times New Roman"/>
              </a:rPr>
              <a:t>n</a:t>
            </a:r>
            <a:r>
              <a:rPr sz="3525" spc="-172" baseline="2364" dirty="0">
                <a:latin typeface="Times New Roman"/>
                <a:cs typeface="Times New Roman"/>
              </a:rPr>
              <a:t>)</a:t>
            </a:r>
            <a:r>
              <a:rPr sz="3525" spc="-179" baseline="236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新宋体"/>
                <a:cs typeface="新宋体"/>
              </a:rPr>
              <a:t>为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欧拉函数</a:t>
            </a:r>
            <a:r>
              <a:rPr sz="2400" b="1" spc="-10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09846" y="3345014"/>
            <a:ext cx="18796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i="1" spc="114" dirty="0">
                <a:latin typeface="Times New Roman"/>
                <a:cs typeface="Times New Roman"/>
              </a:rPr>
              <a:t>a</a:t>
            </a:r>
            <a:r>
              <a:rPr sz="1425" i="1" spc="15" baseline="-20467" dirty="0">
                <a:latin typeface="Times New Roman"/>
                <a:cs typeface="Times New Roman"/>
              </a:rPr>
              <a:t>n</a:t>
            </a:r>
            <a:endParaRPr sz="1425" baseline="-204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3796" y="3346403"/>
            <a:ext cx="2677160" cy="44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100"/>
              </a:spcBef>
            </a:pPr>
            <a:r>
              <a:rPr sz="3600" b="1" baseline="8101" dirty="0">
                <a:latin typeface="新宋体"/>
                <a:cs typeface="新宋体"/>
              </a:rPr>
              <a:t>其 </a:t>
            </a:r>
            <a:r>
              <a:rPr sz="3600" b="1" spc="-15" baseline="8101" dirty="0">
                <a:latin typeface="新宋体"/>
                <a:cs typeface="新宋体"/>
              </a:rPr>
              <a:t>中</a:t>
            </a:r>
            <a:r>
              <a:rPr sz="3600" b="1" spc="-1177" baseline="8101" dirty="0">
                <a:latin typeface="新宋体"/>
                <a:cs typeface="新宋体"/>
              </a:rPr>
              <a:t> </a:t>
            </a:r>
            <a:r>
              <a:rPr sz="2300" i="1" spc="10" dirty="0">
                <a:latin typeface="Times New Roman"/>
                <a:cs typeface="Times New Roman"/>
              </a:rPr>
              <a:t>n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r </a:t>
            </a:r>
            <a:r>
              <a:rPr sz="2025" i="1" spc="-7" baseline="43209" dirty="0">
                <a:latin typeface="Times New Roman"/>
                <a:cs typeface="Times New Roman"/>
              </a:rPr>
              <a:t>a</a:t>
            </a:r>
            <a:r>
              <a:rPr sz="1425" spc="-7" baseline="40935" dirty="0">
                <a:latin typeface="Times New Roman"/>
                <a:cs typeface="Times New Roman"/>
              </a:rPr>
              <a:t>1 </a:t>
            </a:r>
            <a:r>
              <a:rPr sz="2300" i="1" spc="5" dirty="0">
                <a:latin typeface="Times New Roman"/>
                <a:cs typeface="Times New Roman"/>
              </a:rPr>
              <a:t>r </a:t>
            </a:r>
            <a:r>
              <a:rPr sz="2025" i="1" spc="-7" baseline="43209" dirty="0">
                <a:latin typeface="Times New Roman"/>
                <a:cs typeface="Times New Roman"/>
              </a:rPr>
              <a:t>a </a:t>
            </a:r>
            <a:r>
              <a:rPr sz="1425" spc="15" baseline="40935" dirty="0">
                <a:latin typeface="Times New Roman"/>
                <a:cs typeface="Times New Roman"/>
              </a:rPr>
              <a:t>2 </a:t>
            </a:r>
            <a:r>
              <a:rPr sz="2300" spc="20" dirty="0">
                <a:latin typeface="MT Extra"/>
                <a:cs typeface="MT Extra"/>
              </a:rPr>
              <a:t>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  <a:p>
            <a:pPr marL="1343025">
              <a:lnSpc>
                <a:spcPts val="1005"/>
              </a:lnSpc>
              <a:tabLst>
                <a:tab pos="1736089" algn="l"/>
                <a:tab pos="2578735" algn="l"/>
              </a:tabLst>
            </a:pPr>
            <a:r>
              <a:rPr sz="1350" spc="-5" dirty="0">
                <a:latin typeface="Times New Roman"/>
                <a:cs typeface="Times New Roman"/>
              </a:rPr>
              <a:t>1	2	</a:t>
            </a:r>
            <a:r>
              <a:rPr sz="1350" i="1" spc="-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58373" y="1343025"/>
            <a:ext cx="8344534" cy="52012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4096385" algn="l"/>
                <a:tab pos="4453890" algn="l"/>
              </a:tabLst>
            </a:pPr>
            <a:r>
              <a:rPr sz="2400" b="1" spc="-5" dirty="0">
                <a:solidFill>
                  <a:srgbClr val="00339A"/>
                </a:solidFill>
                <a:latin typeface="黑体"/>
                <a:cs typeface="黑体"/>
              </a:rPr>
              <a:t>若整</a:t>
            </a:r>
            <a:r>
              <a:rPr sz="2400" b="1" spc="-10" dirty="0">
                <a:solidFill>
                  <a:srgbClr val="00339A"/>
                </a:solidFill>
                <a:latin typeface="黑体"/>
                <a:cs typeface="黑体"/>
              </a:rPr>
              <a:t>数</a:t>
            </a:r>
            <a:r>
              <a:rPr sz="2400" b="1" spc="25" dirty="0">
                <a:solidFill>
                  <a:srgbClr val="00339A"/>
                </a:solidFill>
                <a:latin typeface="黑体"/>
                <a:cs typeface="黑体"/>
              </a:rPr>
              <a:t> </a:t>
            </a:r>
            <a:r>
              <a:rPr sz="2400" b="1" spc="-10" dirty="0">
                <a:solidFill>
                  <a:srgbClr val="00339A"/>
                </a:solidFill>
                <a:latin typeface="黑体"/>
                <a:cs typeface="黑体"/>
              </a:rPr>
              <a:t>a</a:t>
            </a:r>
            <a:r>
              <a:rPr sz="2400" b="1" spc="20" dirty="0">
                <a:solidFill>
                  <a:srgbClr val="00339A"/>
                </a:solidFill>
                <a:latin typeface="黑体"/>
                <a:cs typeface="黑体"/>
              </a:rPr>
              <a:t> </a:t>
            </a:r>
            <a:r>
              <a:rPr sz="2400" b="1" spc="-10" dirty="0">
                <a:solidFill>
                  <a:srgbClr val="00339A"/>
                </a:solidFill>
                <a:latin typeface="黑体"/>
                <a:cs typeface="黑体"/>
              </a:rPr>
              <a:t>和</a:t>
            </a:r>
            <a:r>
              <a:rPr sz="2400" b="1" spc="15" dirty="0">
                <a:solidFill>
                  <a:srgbClr val="00339A"/>
                </a:solidFill>
                <a:latin typeface="黑体"/>
                <a:cs typeface="黑体"/>
              </a:rPr>
              <a:t> </a:t>
            </a:r>
            <a:r>
              <a:rPr sz="2400" b="1" spc="-10" dirty="0">
                <a:solidFill>
                  <a:srgbClr val="00339A"/>
                </a:solidFill>
                <a:latin typeface="黑体"/>
                <a:cs typeface="黑体"/>
              </a:rPr>
              <a:t>n</a:t>
            </a:r>
            <a:r>
              <a:rPr sz="2400" b="1" dirty="0">
                <a:solidFill>
                  <a:srgbClr val="00339A"/>
                </a:solidFill>
                <a:latin typeface="黑体"/>
                <a:cs typeface="黑体"/>
              </a:rPr>
              <a:t> </a:t>
            </a:r>
            <a:r>
              <a:rPr sz="2400" b="1" spc="-5" dirty="0">
                <a:solidFill>
                  <a:srgbClr val="00339A"/>
                </a:solidFill>
                <a:latin typeface="黑体"/>
                <a:cs typeface="黑体"/>
              </a:rPr>
              <a:t>互素，</a:t>
            </a:r>
            <a:r>
              <a:rPr sz="2400" b="1" spc="-10" dirty="0">
                <a:solidFill>
                  <a:srgbClr val="FD1813"/>
                </a:solidFill>
                <a:latin typeface="黑体"/>
                <a:cs typeface="黑体"/>
              </a:rPr>
              <a:t>则</a:t>
            </a:r>
            <a:r>
              <a:rPr sz="2400" b="1" dirty="0">
                <a:solidFill>
                  <a:srgbClr val="FD1813"/>
                </a:solidFill>
                <a:latin typeface="黑体"/>
                <a:cs typeface="黑体"/>
              </a:rPr>
              <a:t>a</a:t>
            </a:r>
            <a:r>
              <a:rPr sz="2400" b="1" baseline="24305" dirty="0">
                <a:solidFill>
                  <a:srgbClr val="FD1813"/>
                </a:solidFill>
                <a:latin typeface="Times New Roman"/>
                <a:cs typeface="Times New Roman"/>
              </a:rPr>
              <a:t>φ(</a:t>
            </a:r>
            <a:r>
              <a:rPr sz="2400" b="1" baseline="24305" dirty="0">
                <a:solidFill>
                  <a:srgbClr val="FD1813"/>
                </a:solidFill>
                <a:latin typeface="黑体"/>
                <a:cs typeface="黑体"/>
              </a:rPr>
              <a:t>n)	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≡	</a:t>
            </a:r>
            <a:r>
              <a:rPr sz="2800" b="1" spc="-10" dirty="0">
                <a:solidFill>
                  <a:srgbClr val="FD1813"/>
                </a:solidFill>
                <a:latin typeface="黑体"/>
                <a:cs typeface="黑体"/>
              </a:rPr>
              <a:t>1 </a:t>
            </a:r>
            <a:r>
              <a:rPr sz="2800" b="1" spc="-5" dirty="0">
                <a:solidFill>
                  <a:srgbClr val="FD1813"/>
                </a:solidFill>
                <a:latin typeface="黑体"/>
                <a:cs typeface="黑体"/>
              </a:rPr>
              <a:t>(mod</a:t>
            </a:r>
            <a:r>
              <a:rPr sz="2800" b="1" spc="15" dirty="0">
                <a:solidFill>
                  <a:srgbClr val="FD1813"/>
                </a:solidFill>
                <a:latin typeface="黑体"/>
                <a:cs typeface="黑体"/>
              </a:rPr>
              <a:t> </a:t>
            </a:r>
            <a:r>
              <a:rPr sz="2800" b="1" dirty="0">
                <a:solidFill>
                  <a:srgbClr val="FD1813"/>
                </a:solidFill>
                <a:latin typeface="黑体"/>
                <a:cs typeface="黑体"/>
              </a:rPr>
              <a:t>n)</a:t>
            </a:r>
            <a:endParaRPr sz="2800" dirty="0">
              <a:latin typeface="黑体"/>
              <a:cs typeface="黑体"/>
            </a:endParaRPr>
          </a:p>
          <a:p>
            <a:pPr marL="355600" marR="5080" indent="-342900">
              <a:lnSpc>
                <a:spcPct val="102099"/>
              </a:lnSpc>
              <a:spcBef>
                <a:spcPts val="445"/>
              </a:spcBef>
            </a:pPr>
            <a:r>
              <a:rPr sz="2400" b="1" spc="-5" dirty="0">
                <a:latin typeface="黑体"/>
                <a:cs typeface="黑体"/>
              </a:rPr>
              <a:t>证明：设</a:t>
            </a:r>
            <a:r>
              <a:rPr sz="2400" b="1" dirty="0">
                <a:latin typeface="新宋体"/>
                <a:cs typeface="新宋体"/>
              </a:rPr>
              <a:t>φ</a:t>
            </a:r>
            <a:r>
              <a:rPr sz="2400" b="1" dirty="0">
                <a:latin typeface="黑体"/>
                <a:cs typeface="黑体"/>
              </a:rPr>
              <a:t>(n)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dirty="0">
                <a:latin typeface="宋体"/>
                <a:cs typeface="宋体"/>
              </a:rPr>
              <a:t>k</a:t>
            </a:r>
            <a:r>
              <a:rPr sz="2400" b="1" spc="-5" dirty="0">
                <a:latin typeface="宋体"/>
                <a:cs typeface="宋体"/>
              </a:rPr>
              <a:t>。又设</a:t>
            </a:r>
            <a:r>
              <a:rPr sz="2400" b="1" dirty="0">
                <a:latin typeface="宋体"/>
                <a:cs typeface="宋体"/>
              </a:rPr>
              <a:t>r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,r</a:t>
            </a:r>
            <a:r>
              <a:rPr sz="2400" b="1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,…,r</a:t>
            </a:r>
            <a:r>
              <a:rPr sz="2400" b="1" baseline="-20833" dirty="0">
                <a:latin typeface="宋体"/>
                <a:cs typeface="宋体"/>
              </a:rPr>
              <a:t>k</a:t>
            </a:r>
            <a:r>
              <a:rPr sz="2400" b="1" spc="-5" dirty="0">
                <a:latin typeface="宋体"/>
                <a:cs typeface="宋体"/>
              </a:rPr>
              <a:t>是小于</a:t>
            </a:r>
            <a:r>
              <a:rPr sz="2400" b="1" dirty="0">
                <a:latin typeface="宋体"/>
                <a:cs typeface="宋体"/>
              </a:rPr>
              <a:t>n</a:t>
            </a:r>
            <a:r>
              <a:rPr sz="2400" b="1" spc="-5" dirty="0">
                <a:latin typeface="宋体"/>
                <a:cs typeface="宋体"/>
              </a:rPr>
              <a:t>并与</a:t>
            </a:r>
            <a:r>
              <a:rPr sz="2400" b="1" dirty="0">
                <a:latin typeface="宋体"/>
                <a:cs typeface="宋体"/>
              </a:rPr>
              <a:t>n</a:t>
            </a:r>
            <a:r>
              <a:rPr sz="2400" b="1" spc="-5" dirty="0">
                <a:latin typeface="宋体"/>
                <a:cs typeface="宋体"/>
              </a:rPr>
              <a:t>互素的数，  且由于</a:t>
            </a:r>
            <a:r>
              <a:rPr sz="2400" b="1" dirty="0">
                <a:latin typeface="宋体"/>
                <a:cs typeface="宋体"/>
              </a:rPr>
              <a:t>a</a:t>
            </a:r>
            <a:r>
              <a:rPr sz="2400" b="1" spc="-5" dirty="0">
                <a:latin typeface="宋体"/>
                <a:cs typeface="宋体"/>
              </a:rPr>
              <a:t>是与</a:t>
            </a:r>
            <a:r>
              <a:rPr sz="2400" b="1" dirty="0">
                <a:latin typeface="宋体"/>
                <a:cs typeface="宋体"/>
              </a:rPr>
              <a:t>n</a:t>
            </a:r>
            <a:r>
              <a:rPr sz="2400" b="1" spc="-5" dirty="0">
                <a:latin typeface="宋体"/>
                <a:cs typeface="宋体"/>
              </a:rPr>
              <a:t>互素的数，则</a:t>
            </a:r>
            <a:r>
              <a:rPr sz="2400" b="1" dirty="0">
                <a:solidFill>
                  <a:srgbClr val="650065"/>
                </a:solidFill>
                <a:latin typeface="宋体"/>
                <a:cs typeface="宋体"/>
              </a:rPr>
              <a:t>ar</a:t>
            </a:r>
            <a:r>
              <a:rPr sz="2400" b="1" baseline="-20833" dirty="0">
                <a:solidFill>
                  <a:srgbClr val="650065"/>
                </a:solidFill>
                <a:latin typeface="宋体"/>
                <a:cs typeface="宋体"/>
              </a:rPr>
              <a:t>1</a:t>
            </a:r>
            <a:r>
              <a:rPr sz="2400" b="1" dirty="0">
                <a:solidFill>
                  <a:srgbClr val="650065"/>
                </a:solidFill>
                <a:latin typeface="宋体"/>
                <a:cs typeface="宋体"/>
              </a:rPr>
              <a:t>,ar</a:t>
            </a:r>
            <a:r>
              <a:rPr sz="2400" b="1" baseline="-20833" dirty="0">
                <a:solidFill>
                  <a:srgbClr val="650065"/>
                </a:solidFill>
                <a:latin typeface="宋体"/>
                <a:cs typeface="宋体"/>
              </a:rPr>
              <a:t>2</a:t>
            </a:r>
            <a:r>
              <a:rPr sz="2400" b="1" dirty="0">
                <a:solidFill>
                  <a:srgbClr val="650065"/>
                </a:solidFill>
                <a:latin typeface="宋体"/>
                <a:cs typeface="宋体"/>
              </a:rPr>
              <a:t>,…,ar</a:t>
            </a:r>
            <a:r>
              <a:rPr sz="2400" b="1" baseline="-20833" dirty="0">
                <a:solidFill>
                  <a:srgbClr val="650065"/>
                </a:solidFill>
                <a:latin typeface="宋体"/>
                <a:cs typeface="宋体"/>
              </a:rPr>
              <a:t>k</a:t>
            </a: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也和</a:t>
            </a:r>
            <a:r>
              <a:rPr sz="2400" b="1" dirty="0">
                <a:solidFill>
                  <a:srgbClr val="650065"/>
                </a:solidFill>
                <a:latin typeface="宋体"/>
                <a:cs typeface="宋体"/>
              </a:rPr>
              <a:t>n</a:t>
            </a: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互素且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两两 </a:t>
            </a: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不同。</a:t>
            </a:r>
            <a:endParaRPr sz="2400" dirty="0">
              <a:latin typeface="宋体"/>
              <a:cs typeface="宋体"/>
            </a:endParaRPr>
          </a:p>
          <a:p>
            <a:pPr marL="782320">
              <a:lnSpc>
                <a:spcPct val="100000"/>
              </a:lnSpc>
              <a:spcBef>
                <a:spcPts val="455"/>
              </a:spcBef>
              <a:tabLst>
                <a:tab pos="2548890" algn="l"/>
              </a:tabLst>
            </a:pPr>
            <a:r>
              <a:rPr sz="2400" b="1" spc="-10" dirty="0">
                <a:latin typeface="宋体"/>
                <a:cs typeface="宋体"/>
              </a:rPr>
              <a:t>若</a:t>
            </a:r>
            <a:r>
              <a:rPr sz="2400" b="1" spc="-5" dirty="0">
                <a:latin typeface="宋体"/>
                <a:cs typeface="宋体"/>
              </a:rPr>
              <a:t>：ar</a:t>
            </a:r>
            <a:r>
              <a:rPr sz="2400" b="1" spc="-7" baseline="-20833" dirty="0">
                <a:latin typeface="宋体"/>
                <a:cs typeface="宋体"/>
              </a:rPr>
              <a:t>i</a:t>
            </a:r>
            <a:r>
              <a:rPr sz="2400" b="1" spc="-5" dirty="0">
                <a:latin typeface="Arial"/>
                <a:cs typeface="Arial"/>
              </a:rPr>
              <a:t>≡</a:t>
            </a:r>
            <a:r>
              <a:rPr sz="2400" b="1" spc="-5" dirty="0">
                <a:latin typeface="宋体"/>
                <a:cs typeface="宋体"/>
              </a:rPr>
              <a:t>ar</a:t>
            </a:r>
            <a:r>
              <a:rPr sz="2400" b="1" spc="-7" baseline="-20833" dirty="0">
                <a:latin typeface="宋体"/>
                <a:cs typeface="宋体"/>
              </a:rPr>
              <a:t>j	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2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n)</a:t>
            </a:r>
            <a:endParaRPr sz="2400" dirty="0">
              <a:latin typeface="宋体"/>
              <a:cs typeface="宋体"/>
            </a:endParaRPr>
          </a:p>
          <a:p>
            <a:pPr marL="1706245" marR="967105" indent="-924560">
              <a:lnSpc>
                <a:spcPct val="115799"/>
              </a:lnSpc>
              <a:spcBef>
                <a:spcPts val="244"/>
              </a:spcBef>
            </a:pPr>
            <a:r>
              <a:rPr sz="2400" b="1" dirty="0">
                <a:latin typeface="宋体"/>
                <a:cs typeface="宋体"/>
              </a:rPr>
              <a:t>则根据数论定理，因a与n互素，所以存在ã满足：  </a:t>
            </a:r>
            <a:r>
              <a:rPr sz="2400" b="1" spc="-5" dirty="0">
                <a:latin typeface="宋体"/>
                <a:cs typeface="宋体"/>
              </a:rPr>
              <a:t>ãa</a:t>
            </a:r>
            <a:r>
              <a:rPr sz="2400" b="1" spc="-5" dirty="0">
                <a:latin typeface="Arial"/>
                <a:cs typeface="Arial"/>
              </a:rPr>
              <a:t>≡</a:t>
            </a:r>
            <a:r>
              <a:rPr sz="2400" b="1" spc="-5" dirty="0">
                <a:latin typeface="宋体"/>
                <a:cs typeface="宋体"/>
              </a:rPr>
              <a:t>1 (mod</a:t>
            </a:r>
            <a:r>
              <a:rPr sz="2400" b="1" spc="4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n)</a:t>
            </a:r>
            <a:endParaRPr sz="2400" dirty="0">
              <a:latin typeface="宋体"/>
              <a:cs typeface="宋体"/>
            </a:endParaRPr>
          </a:p>
          <a:p>
            <a:pPr marL="1552575">
              <a:lnSpc>
                <a:spcPct val="100000"/>
              </a:lnSpc>
              <a:spcBef>
                <a:spcPts val="575"/>
              </a:spcBef>
              <a:tabLst>
                <a:tab pos="3014345" algn="l"/>
              </a:tabLst>
            </a:pPr>
            <a:r>
              <a:rPr sz="2400" b="1" spc="-5" dirty="0">
                <a:latin typeface="宋体"/>
                <a:cs typeface="宋体"/>
              </a:rPr>
              <a:t>ãar</a:t>
            </a:r>
            <a:r>
              <a:rPr sz="2400" b="1" spc="-7" baseline="-20833" dirty="0">
                <a:latin typeface="宋体"/>
                <a:cs typeface="宋体"/>
              </a:rPr>
              <a:t>i</a:t>
            </a:r>
            <a:r>
              <a:rPr sz="2400" b="1" spc="-5" dirty="0">
                <a:latin typeface="Arial"/>
                <a:cs typeface="Arial"/>
              </a:rPr>
              <a:t>≡</a:t>
            </a:r>
            <a:r>
              <a:rPr sz="2400" b="1" spc="-5" dirty="0">
                <a:latin typeface="宋体"/>
                <a:cs typeface="宋体"/>
              </a:rPr>
              <a:t>ãar</a:t>
            </a:r>
            <a:r>
              <a:rPr sz="2400" b="1" spc="-7" baseline="-20833" dirty="0">
                <a:latin typeface="宋体"/>
                <a:cs typeface="宋体"/>
              </a:rPr>
              <a:t>j	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2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n)</a:t>
            </a:r>
            <a:endParaRPr sz="2400" dirty="0">
              <a:latin typeface="宋体"/>
              <a:cs typeface="宋体"/>
            </a:endParaRPr>
          </a:p>
          <a:p>
            <a:pPr marL="474345" marR="2567940" indent="462280">
              <a:lnSpc>
                <a:spcPts val="3579"/>
              </a:lnSpc>
              <a:spcBef>
                <a:spcPts val="110"/>
              </a:spcBef>
              <a:tabLst>
                <a:tab pos="2395220" algn="l"/>
              </a:tabLst>
            </a:pPr>
            <a:r>
              <a:rPr sz="2400" b="1" spc="-10" dirty="0">
                <a:latin typeface="宋体"/>
                <a:cs typeface="宋体"/>
              </a:rPr>
              <a:t>即</a:t>
            </a:r>
            <a:r>
              <a:rPr sz="2400" b="1" spc="-5" dirty="0">
                <a:latin typeface="宋体"/>
                <a:cs typeface="宋体"/>
              </a:rPr>
              <a:t>：r</a:t>
            </a:r>
            <a:r>
              <a:rPr sz="2400" b="1" spc="-7" baseline="-20833" dirty="0">
                <a:latin typeface="宋体"/>
                <a:cs typeface="宋体"/>
              </a:rPr>
              <a:t>i</a:t>
            </a:r>
            <a:r>
              <a:rPr sz="2400" b="1" spc="-5" dirty="0">
                <a:latin typeface="Arial"/>
                <a:cs typeface="Arial"/>
              </a:rPr>
              <a:t>≡</a:t>
            </a:r>
            <a:r>
              <a:rPr sz="2400" b="1" spc="-5" dirty="0">
                <a:latin typeface="宋体"/>
                <a:cs typeface="宋体"/>
              </a:rPr>
              <a:t>r</a:t>
            </a:r>
            <a:r>
              <a:rPr sz="2400" b="1" spc="-7" baseline="-20833" dirty="0">
                <a:latin typeface="宋体"/>
                <a:cs typeface="宋体"/>
              </a:rPr>
              <a:t>j	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-1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n)</a:t>
            </a:r>
            <a:r>
              <a:rPr sz="2400" b="1" spc="-3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（与假定矛盾）  </a:t>
            </a:r>
            <a:r>
              <a:rPr sz="2400" b="1" spc="-10" dirty="0">
                <a:latin typeface="宋体"/>
                <a:cs typeface="宋体"/>
              </a:rPr>
              <a:t>所以</a:t>
            </a:r>
            <a:r>
              <a:rPr sz="2400" b="1" dirty="0">
                <a:latin typeface="宋体"/>
                <a:cs typeface="宋体"/>
              </a:rPr>
              <a:t>，{r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,r</a:t>
            </a:r>
            <a:r>
              <a:rPr sz="2400" b="1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,…,r</a:t>
            </a:r>
            <a:r>
              <a:rPr sz="2400" b="1" baseline="-20833" dirty="0">
                <a:latin typeface="宋体"/>
                <a:cs typeface="宋体"/>
              </a:rPr>
              <a:t>k</a:t>
            </a:r>
            <a:r>
              <a:rPr sz="2400" b="1" dirty="0">
                <a:latin typeface="宋体"/>
                <a:cs typeface="宋体"/>
              </a:rPr>
              <a:t>}={ar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,ar</a:t>
            </a:r>
            <a:r>
              <a:rPr sz="2400" b="1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,…,ar</a:t>
            </a:r>
            <a:r>
              <a:rPr sz="2400" b="1" baseline="-20833" dirty="0">
                <a:latin typeface="宋体"/>
                <a:cs typeface="宋体"/>
              </a:rPr>
              <a:t>k</a:t>
            </a:r>
            <a:r>
              <a:rPr sz="2400" b="1" dirty="0">
                <a:latin typeface="宋体"/>
                <a:cs typeface="宋体"/>
              </a:rPr>
              <a:t>}</a:t>
            </a:r>
            <a:endParaRPr sz="2400" dirty="0">
              <a:latin typeface="宋体"/>
              <a:cs typeface="宋体"/>
            </a:endParaRPr>
          </a:p>
          <a:p>
            <a:pPr marL="474345">
              <a:lnSpc>
                <a:spcPct val="100000"/>
              </a:lnSpc>
              <a:spcBef>
                <a:spcPts val="215"/>
              </a:spcBef>
            </a:pPr>
            <a:r>
              <a:rPr sz="2400" b="1" spc="-10" dirty="0">
                <a:latin typeface="宋体"/>
                <a:cs typeface="宋体"/>
              </a:rPr>
              <a:t>所以，等式</a:t>
            </a:r>
            <a:r>
              <a:rPr sz="2400" b="1" dirty="0">
                <a:latin typeface="宋体"/>
                <a:cs typeface="宋体"/>
              </a:rPr>
              <a:t>a</a:t>
            </a:r>
            <a:r>
              <a:rPr sz="2400" b="1" baseline="24305" dirty="0">
                <a:latin typeface="宋体"/>
                <a:cs typeface="宋体"/>
              </a:rPr>
              <a:t>k</a:t>
            </a:r>
            <a:r>
              <a:rPr sz="2400" b="1" dirty="0">
                <a:latin typeface="宋体"/>
                <a:cs typeface="宋体"/>
              </a:rPr>
              <a:t>r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r</a:t>
            </a:r>
            <a:r>
              <a:rPr sz="2400" b="1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…r</a:t>
            </a:r>
            <a:r>
              <a:rPr sz="2400" b="1" baseline="-20833" dirty="0">
                <a:latin typeface="宋体"/>
                <a:cs typeface="宋体"/>
              </a:rPr>
              <a:t>k</a:t>
            </a:r>
            <a:r>
              <a:rPr sz="2400" b="1" spc="44" baseline="-20833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n)</a:t>
            </a:r>
            <a:r>
              <a:rPr sz="2400" b="1" spc="-5" dirty="0">
                <a:latin typeface="Arial"/>
                <a:cs typeface="Arial"/>
              </a:rPr>
              <a:t>≡</a:t>
            </a:r>
            <a:r>
              <a:rPr sz="2400" b="1" spc="-5" dirty="0">
                <a:latin typeface="宋体"/>
                <a:cs typeface="宋体"/>
              </a:rPr>
              <a:t>r</a:t>
            </a:r>
            <a:r>
              <a:rPr sz="2400" b="1" spc="-7" baseline="-20833" dirty="0">
                <a:latin typeface="宋体"/>
                <a:cs typeface="宋体"/>
              </a:rPr>
              <a:t>1</a:t>
            </a:r>
            <a:r>
              <a:rPr sz="2400" b="1" spc="-5" dirty="0">
                <a:latin typeface="宋体"/>
                <a:cs typeface="宋体"/>
              </a:rPr>
              <a:t>r</a:t>
            </a:r>
            <a:r>
              <a:rPr sz="2400" b="1" spc="-7" baseline="-20833" dirty="0">
                <a:latin typeface="宋体"/>
                <a:cs typeface="宋体"/>
              </a:rPr>
              <a:t>2</a:t>
            </a:r>
            <a:r>
              <a:rPr sz="2400" b="1" spc="-5" dirty="0">
                <a:latin typeface="宋体"/>
                <a:cs typeface="宋体"/>
              </a:rPr>
              <a:t>…r</a:t>
            </a:r>
            <a:r>
              <a:rPr sz="2400" b="1" spc="-7" baseline="-20833" dirty="0">
                <a:latin typeface="宋体"/>
                <a:cs typeface="宋体"/>
              </a:rPr>
              <a:t>k</a:t>
            </a:r>
            <a:r>
              <a:rPr sz="2400" b="1" spc="44" baseline="-20833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n)</a:t>
            </a:r>
            <a:r>
              <a:rPr sz="2400" b="1" spc="-10" dirty="0">
                <a:latin typeface="宋体"/>
                <a:cs typeface="宋体"/>
              </a:rPr>
              <a:t>成立。</a:t>
            </a:r>
            <a:endParaRPr sz="2400" dirty="0">
              <a:latin typeface="宋体"/>
              <a:cs typeface="宋体"/>
            </a:endParaRPr>
          </a:p>
          <a:p>
            <a:pPr marL="474345">
              <a:lnSpc>
                <a:spcPct val="100000"/>
              </a:lnSpc>
              <a:spcBef>
                <a:spcPts val="580"/>
              </a:spcBef>
            </a:pPr>
            <a:r>
              <a:rPr sz="2400" b="1" spc="-10" dirty="0">
                <a:latin typeface="宋体"/>
                <a:cs typeface="宋体"/>
              </a:rPr>
              <a:t>但</a:t>
            </a:r>
            <a:r>
              <a:rPr sz="2400" b="1" dirty="0">
                <a:latin typeface="宋体"/>
                <a:cs typeface="宋体"/>
              </a:rPr>
              <a:t>r</a:t>
            </a:r>
            <a:r>
              <a:rPr sz="2400" b="1" baseline="-20833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,r</a:t>
            </a:r>
            <a:r>
              <a:rPr sz="2400" b="1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,…,r</a:t>
            </a:r>
            <a:r>
              <a:rPr sz="2400" b="1" baseline="-20833" dirty="0">
                <a:latin typeface="宋体"/>
                <a:cs typeface="宋体"/>
              </a:rPr>
              <a:t>k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n</a:t>
            </a:r>
            <a:r>
              <a:rPr sz="2400" b="1" spc="-5" dirty="0">
                <a:latin typeface="宋体"/>
                <a:cs typeface="宋体"/>
              </a:rPr>
              <a:t>互素，</a:t>
            </a:r>
            <a:r>
              <a:rPr sz="2400" b="1" spc="-15" dirty="0">
                <a:latin typeface="宋体"/>
                <a:cs typeface="宋体"/>
              </a:rPr>
              <a:t>故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a</a:t>
            </a:r>
            <a:r>
              <a:rPr sz="2400" b="1" spc="-7" baseline="24305" dirty="0">
                <a:latin typeface="宋体"/>
                <a:cs typeface="宋体"/>
              </a:rPr>
              <a:t>k</a:t>
            </a:r>
            <a:r>
              <a:rPr sz="2400" b="1" spc="-5" dirty="0">
                <a:latin typeface="Arial"/>
                <a:cs typeface="Arial"/>
              </a:rPr>
              <a:t>≡</a:t>
            </a:r>
            <a:r>
              <a:rPr sz="2400" b="1" spc="-5" dirty="0">
                <a:latin typeface="宋体"/>
                <a:cs typeface="宋体"/>
              </a:rPr>
              <a:t>1</a:t>
            </a:r>
            <a:r>
              <a:rPr sz="2400" b="1" spc="-38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n)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6648981-ACF0-4323-8934-44109256AD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0773" y="715009"/>
            <a:ext cx="165671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err="1">
                <a:solidFill>
                  <a:srgbClr val="000000"/>
                </a:solidFill>
                <a:latin typeface="黑体"/>
                <a:cs typeface="黑体"/>
              </a:rPr>
              <a:t>欧拉</a:t>
            </a:r>
            <a:r>
              <a:rPr lang="zh-CN" altLang="en-US" sz="32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定理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58374" y="1343025"/>
            <a:ext cx="8176895" cy="4488408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3200" b="1" spc="-10" dirty="0">
                <a:highlight>
                  <a:srgbClr val="FFFF00"/>
                </a:highlight>
                <a:latin typeface="宋体"/>
                <a:cs typeface="宋体"/>
              </a:rPr>
              <a:t>计算</a:t>
            </a:r>
            <a:r>
              <a:rPr sz="3200" b="1" spc="10" dirty="0">
                <a:highlight>
                  <a:srgbClr val="FFFF00"/>
                </a:highlight>
                <a:latin typeface="Arial"/>
                <a:cs typeface="Arial"/>
              </a:rPr>
              <a:t>2</a:t>
            </a:r>
            <a:r>
              <a:rPr sz="3150" b="1" spc="15" baseline="25132" dirty="0">
                <a:highlight>
                  <a:srgbClr val="FFFF00"/>
                </a:highlight>
                <a:latin typeface="Arial"/>
                <a:cs typeface="Arial"/>
              </a:rPr>
              <a:t>1000000</a:t>
            </a:r>
            <a:r>
              <a:rPr sz="3150" b="1" spc="22" baseline="25132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3200" b="1" spc="-5" dirty="0">
                <a:highlight>
                  <a:srgbClr val="FFFF00"/>
                </a:highlight>
                <a:latin typeface="Arial"/>
                <a:cs typeface="Arial"/>
              </a:rPr>
              <a:t>mod </a:t>
            </a:r>
            <a:r>
              <a:rPr sz="3200" b="1" spc="-10" dirty="0">
                <a:highlight>
                  <a:srgbClr val="FFFF00"/>
                </a:highlight>
                <a:latin typeface="Arial"/>
                <a:cs typeface="Arial"/>
              </a:rPr>
              <a:t>77</a:t>
            </a:r>
            <a:r>
              <a:rPr sz="2400" b="1" spc="-10" dirty="0">
                <a:highlight>
                  <a:srgbClr val="FFFF00"/>
                </a:highlight>
                <a:latin typeface="黑体"/>
                <a:cs typeface="黑体"/>
              </a:rPr>
              <a:t>≡</a:t>
            </a:r>
            <a:r>
              <a:rPr sz="3200" b="1" spc="-10" dirty="0">
                <a:highlight>
                  <a:srgbClr val="FFFF00"/>
                </a:highlight>
                <a:latin typeface="宋体"/>
                <a:cs typeface="宋体"/>
              </a:rPr>
              <a:t>？</a:t>
            </a:r>
            <a:endParaRPr lang="en-US" altLang="zh-CN" sz="3200" spc="-10" dirty="0">
              <a:highlight>
                <a:srgbClr val="FFFF00"/>
              </a:highlight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800" b="1" dirty="0" err="1">
                <a:solidFill>
                  <a:srgbClr val="0000FF"/>
                </a:solidFill>
                <a:latin typeface="新宋体"/>
                <a:cs typeface="新宋体"/>
              </a:rPr>
              <a:t>显然，gcd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(2,77)=1，φ(77)=φ(7*11)=6*10=60。 </a:t>
            </a: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根据欧拉定理，2</a:t>
            </a:r>
            <a:r>
              <a:rPr sz="2775" b="1" baseline="25525" dirty="0">
                <a:solidFill>
                  <a:srgbClr val="FD1813"/>
                </a:solidFill>
                <a:latin typeface="新宋体"/>
                <a:cs typeface="新宋体"/>
              </a:rPr>
              <a:t>60</a:t>
            </a: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mod</a:t>
            </a:r>
            <a:r>
              <a:rPr sz="2800" b="1" spc="-5" dirty="0">
                <a:solidFill>
                  <a:srgbClr val="FD1813"/>
                </a:solidFill>
                <a:latin typeface="新宋体"/>
                <a:cs typeface="新宋体"/>
              </a:rPr>
              <a:t> </a:t>
            </a: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77=1</a:t>
            </a:r>
            <a:r>
              <a:rPr sz="2800" b="1" spc="-10" dirty="0">
                <a:solidFill>
                  <a:srgbClr val="FD1813"/>
                </a:solidFill>
                <a:latin typeface="新宋体"/>
                <a:cs typeface="新宋体"/>
              </a:rPr>
              <a:t>。</a:t>
            </a:r>
            <a:endParaRPr sz="28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spc="-10" dirty="0">
                <a:solidFill>
                  <a:srgbClr val="0000FF"/>
                </a:solidFill>
                <a:latin typeface="新宋体"/>
                <a:cs typeface="新宋体"/>
              </a:rPr>
              <a:t>由于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，1000000=16666*60+40</a:t>
            </a:r>
            <a:endParaRPr sz="28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solidFill>
                  <a:srgbClr val="0000FF"/>
                </a:solidFill>
                <a:latin typeface="新宋体"/>
                <a:cs typeface="新宋体"/>
              </a:rPr>
              <a:t>所以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，2</a:t>
            </a:r>
            <a:r>
              <a:rPr sz="2775" b="1" baseline="25525" dirty="0">
                <a:solidFill>
                  <a:srgbClr val="0000FF"/>
                </a:solidFill>
                <a:latin typeface="新宋体"/>
                <a:cs typeface="新宋体"/>
              </a:rPr>
              <a:t>1000000 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mod 77 = 2</a:t>
            </a:r>
            <a:r>
              <a:rPr sz="2775" b="1" baseline="25525" dirty="0">
                <a:solidFill>
                  <a:srgbClr val="0000FF"/>
                </a:solidFill>
                <a:latin typeface="新宋体"/>
                <a:cs typeface="新宋体"/>
              </a:rPr>
              <a:t>16666*60+40</a:t>
            </a:r>
            <a:r>
              <a:rPr sz="2775" b="1" spc="15" baseline="25525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mod 77 </a:t>
            </a:r>
            <a:endParaRPr sz="2800" dirty="0">
              <a:latin typeface="新宋体"/>
              <a:cs typeface="新宋体"/>
            </a:endParaRPr>
          </a:p>
          <a:p>
            <a:pPr marL="1268095">
              <a:lnSpc>
                <a:spcPct val="100000"/>
              </a:lnSpc>
              <a:spcBef>
                <a:spcPts val="1680"/>
              </a:spcBef>
              <a:tabLst>
                <a:tab pos="4868545" algn="l"/>
                <a:tab pos="7087234" algn="l"/>
              </a:tabLst>
            </a:pPr>
            <a:r>
              <a:rPr sz="2400" b="1" spc="-10" dirty="0">
                <a:latin typeface="宋体"/>
                <a:cs typeface="宋体"/>
              </a:rPr>
              <a:t>≡ 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2</a:t>
            </a:r>
            <a:r>
              <a:rPr sz="2775" b="1" baseline="25525" dirty="0">
                <a:solidFill>
                  <a:srgbClr val="0000FF"/>
                </a:solidFill>
                <a:latin typeface="新宋体"/>
                <a:cs typeface="新宋体"/>
              </a:rPr>
              <a:t>40 </a:t>
            </a:r>
            <a:r>
              <a:rPr sz="2800" b="1" spc="-5" dirty="0">
                <a:solidFill>
                  <a:srgbClr val="0000FF"/>
                </a:solidFill>
                <a:latin typeface="新宋体"/>
                <a:cs typeface="新宋体"/>
              </a:rPr>
              <a:t>mod</a:t>
            </a:r>
            <a:r>
              <a:rPr sz="2800" b="1" spc="220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新宋体"/>
                <a:cs typeface="新宋体"/>
              </a:rPr>
              <a:t>77</a:t>
            </a:r>
            <a:r>
              <a:rPr sz="2800" b="1" spc="15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800" b="1" spc="-5" dirty="0">
                <a:solidFill>
                  <a:srgbClr val="0000FF"/>
                </a:solidFill>
                <a:latin typeface="新宋体"/>
                <a:cs typeface="新宋体"/>
              </a:rPr>
              <a:t>1024</a:t>
            </a:r>
            <a:r>
              <a:rPr sz="2775" b="1" spc="-7" baseline="25525" dirty="0">
                <a:solidFill>
                  <a:srgbClr val="0000FF"/>
                </a:solidFill>
                <a:latin typeface="新宋体"/>
                <a:cs typeface="新宋体"/>
              </a:rPr>
              <a:t>4	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mod 77</a:t>
            </a:r>
            <a:r>
              <a:rPr sz="2800" b="1" spc="10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800" b="1" spc="-5" dirty="0">
                <a:solidFill>
                  <a:srgbClr val="0000FF"/>
                </a:solidFill>
                <a:latin typeface="新宋体"/>
                <a:cs typeface="新宋体"/>
              </a:rPr>
              <a:t>23</a:t>
            </a:r>
            <a:r>
              <a:rPr sz="2775" b="1" spc="-7" baseline="25525" dirty="0">
                <a:solidFill>
                  <a:srgbClr val="0000FF"/>
                </a:solidFill>
                <a:latin typeface="新宋体"/>
                <a:cs typeface="新宋体"/>
              </a:rPr>
              <a:t>4	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mod</a:t>
            </a:r>
            <a:r>
              <a:rPr sz="2800" b="1" spc="-95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77</a:t>
            </a:r>
            <a:endParaRPr sz="2800" dirty="0">
              <a:latin typeface="新宋体"/>
              <a:cs typeface="新宋体"/>
            </a:endParaRPr>
          </a:p>
          <a:p>
            <a:pPr marL="1268095">
              <a:lnSpc>
                <a:spcPct val="100000"/>
              </a:lnSpc>
              <a:spcBef>
                <a:spcPts val="1680"/>
              </a:spcBef>
              <a:tabLst>
                <a:tab pos="2411095" algn="l"/>
                <a:tab pos="4810125" algn="l"/>
              </a:tabLst>
            </a:pPr>
            <a:r>
              <a:rPr sz="2400" b="1" spc="-10" dirty="0">
                <a:latin typeface="宋体"/>
                <a:cs typeface="宋体"/>
              </a:rPr>
              <a:t>≡</a:t>
            </a:r>
            <a:r>
              <a:rPr sz="2400" b="1" spc="210" dirty="0">
                <a:latin typeface="宋体"/>
                <a:cs typeface="宋体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新宋体"/>
                <a:cs typeface="新宋体"/>
              </a:rPr>
              <a:t>67</a:t>
            </a:r>
            <a:r>
              <a:rPr sz="2775" b="1" spc="-7" baseline="25525" dirty="0">
                <a:solidFill>
                  <a:srgbClr val="0000FF"/>
                </a:solidFill>
                <a:latin typeface="新宋体"/>
                <a:cs typeface="新宋体"/>
              </a:rPr>
              <a:t>2	</a:t>
            </a: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mod 77</a:t>
            </a:r>
            <a:r>
              <a:rPr sz="2800" b="1" spc="10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800" b="1" spc="-5" dirty="0">
                <a:solidFill>
                  <a:srgbClr val="0000FF"/>
                </a:solidFill>
                <a:latin typeface="新宋体"/>
                <a:cs typeface="新宋体"/>
              </a:rPr>
              <a:t>23</a:t>
            </a:r>
            <a:r>
              <a:rPr sz="2800" b="1" spc="-10" dirty="0">
                <a:solidFill>
                  <a:srgbClr val="0000FF"/>
                </a:solidFill>
                <a:latin typeface="新宋体"/>
                <a:cs typeface="新宋体"/>
              </a:rPr>
              <a:t>。</a:t>
            </a:r>
            <a:endParaRPr sz="2800" dirty="0">
              <a:latin typeface="新宋体"/>
              <a:cs typeface="新宋体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4A1F2E5-1850-4F8B-A486-2F116B4685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0773" y="715009"/>
            <a:ext cx="165671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32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举例说明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1452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RSA</a:t>
            </a:r>
            <a:r>
              <a:rPr sz="3200" spc="-5" dirty="0">
                <a:solidFill>
                  <a:srgbClr val="000000"/>
                </a:solidFill>
                <a:highlight>
                  <a:srgbClr val="FFFF00"/>
                </a:highlight>
                <a:latin typeface="黑体"/>
                <a:cs typeface="黑体"/>
              </a:rPr>
              <a:t>的密钥对生成算法</a:t>
            </a:r>
            <a:endParaRPr sz="3200" dirty="0">
              <a:highlight>
                <a:srgbClr val="FFFF00"/>
              </a:highlight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63156" y="1664772"/>
            <a:ext cx="8684144" cy="4334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1.选取两个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大素</a:t>
            </a:r>
            <a:r>
              <a:rPr sz="2800" b="1" dirty="0">
                <a:solidFill>
                  <a:srgbClr val="FD1813"/>
                </a:solidFill>
                <a:latin typeface="宋体"/>
                <a:cs typeface="宋体"/>
              </a:rPr>
              <a:t>数</a:t>
            </a:r>
            <a:r>
              <a:rPr sz="2800" b="1" dirty="0">
                <a:latin typeface="宋体"/>
                <a:cs typeface="宋体"/>
              </a:rPr>
              <a:t>p和q，两个数长度接近且相差较</a:t>
            </a:r>
            <a:r>
              <a:rPr sz="2800" b="1" spc="-5" dirty="0">
                <a:latin typeface="宋体"/>
                <a:cs typeface="宋体"/>
              </a:rPr>
              <a:t>大。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latin typeface="宋体"/>
                <a:cs typeface="宋体"/>
              </a:rPr>
              <a:t>2.</a:t>
            </a:r>
            <a:r>
              <a:rPr sz="2800" b="1" spc="-15" dirty="0">
                <a:latin typeface="宋体"/>
                <a:cs typeface="宋体"/>
              </a:rPr>
              <a:t>计算</a:t>
            </a:r>
            <a:r>
              <a:rPr sz="2800" b="1" spc="-5" dirty="0">
                <a:latin typeface="宋体"/>
                <a:cs typeface="宋体"/>
              </a:rPr>
              <a:t>n=p*q,</a:t>
            </a:r>
            <a:r>
              <a:rPr sz="2400" b="1" spc="-5" dirty="0">
                <a:latin typeface="新宋体"/>
                <a:cs typeface="新宋体"/>
              </a:rPr>
              <a:t>φ</a:t>
            </a:r>
            <a:r>
              <a:rPr sz="2800" b="1" spc="-5" dirty="0">
                <a:latin typeface="宋体"/>
                <a:cs typeface="宋体"/>
              </a:rPr>
              <a:t>(n)=(p-1)(q-1)</a:t>
            </a:r>
            <a:endParaRPr sz="2800" dirty="0">
              <a:latin typeface="宋体"/>
              <a:cs typeface="宋体"/>
            </a:endParaRPr>
          </a:p>
          <a:p>
            <a:pPr marL="12700" marR="1474470">
              <a:lnSpc>
                <a:spcPct val="170000"/>
              </a:lnSpc>
            </a:pPr>
            <a:r>
              <a:rPr sz="2800" b="1" spc="-5" dirty="0">
                <a:latin typeface="宋体"/>
                <a:cs typeface="宋体"/>
              </a:rPr>
              <a:t>3.</a:t>
            </a:r>
            <a:r>
              <a:rPr sz="2800" b="1" spc="-20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随机选取整数</a:t>
            </a:r>
            <a:r>
              <a:rPr sz="2800" b="1" spc="-5" dirty="0">
                <a:latin typeface="宋体"/>
                <a:cs typeface="宋体"/>
              </a:rPr>
              <a:t>e，</a:t>
            </a:r>
            <a:r>
              <a:rPr sz="2800" b="1" spc="-10" dirty="0">
                <a:latin typeface="宋体"/>
                <a:cs typeface="宋体"/>
              </a:rPr>
              <a:t>满足</a:t>
            </a:r>
            <a:r>
              <a:rPr sz="2800" b="1" spc="-5" dirty="0">
                <a:latin typeface="宋体"/>
                <a:cs typeface="宋体"/>
              </a:rPr>
              <a:t>gcd(e,</a:t>
            </a:r>
            <a:r>
              <a:rPr sz="2400" b="1" spc="-5" dirty="0">
                <a:latin typeface="新宋体"/>
                <a:cs typeface="新宋体"/>
              </a:rPr>
              <a:t>φ</a:t>
            </a:r>
            <a:r>
              <a:rPr sz="2800" b="1" spc="-5" dirty="0">
                <a:latin typeface="宋体"/>
                <a:cs typeface="宋体"/>
              </a:rPr>
              <a:t>(n))=1  </a:t>
            </a:r>
            <a:endParaRPr lang="en-US" altLang="zh-CN" sz="2800" b="1" spc="-5" dirty="0">
              <a:latin typeface="宋体"/>
              <a:cs typeface="宋体"/>
            </a:endParaRPr>
          </a:p>
          <a:p>
            <a:pPr marL="12700" marR="1474470">
              <a:lnSpc>
                <a:spcPct val="170000"/>
              </a:lnSpc>
            </a:pPr>
            <a:r>
              <a:rPr sz="2800" b="1" spc="-5" dirty="0">
                <a:latin typeface="宋体"/>
                <a:cs typeface="宋体"/>
              </a:rPr>
              <a:t>4.</a:t>
            </a:r>
            <a:r>
              <a:rPr sz="2800" b="1" spc="-15" dirty="0">
                <a:latin typeface="宋体"/>
                <a:cs typeface="宋体"/>
              </a:rPr>
              <a:t> </a:t>
            </a:r>
            <a:r>
              <a:rPr sz="2800" b="1" spc="-10" dirty="0">
                <a:latin typeface="宋体"/>
                <a:cs typeface="宋体"/>
              </a:rPr>
              <a:t>计算d，满足</a:t>
            </a:r>
            <a:r>
              <a:rPr sz="2800" b="1" spc="-5" dirty="0">
                <a:latin typeface="宋体"/>
                <a:cs typeface="宋体"/>
              </a:rPr>
              <a:t>d*e</a:t>
            </a:r>
            <a:r>
              <a:rPr sz="2800" b="1" spc="1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800" b="1" spc="-5" dirty="0">
                <a:latin typeface="宋体"/>
                <a:cs typeface="宋体"/>
              </a:rPr>
              <a:t>1（mod</a:t>
            </a:r>
            <a:r>
              <a:rPr sz="2400" b="1" spc="-5" dirty="0">
                <a:latin typeface="新宋体"/>
                <a:cs typeface="新宋体"/>
              </a:rPr>
              <a:t>φ</a:t>
            </a:r>
            <a:r>
              <a:rPr sz="2800" b="1" spc="-5" dirty="0">
                <a:latin typeface="宋体"/>
                <a:cs typeface="宋体"/>
              </a:rPr>
              <a:t>(n)）。 </a:t>
            </a:r>
            <a:endParaRPr lang="en-US" altLang="zh-CN" sz="2800" b="1" spc="-5" dirty="0">
              <a:latin typeface="宋体"/>
              <a:cs typeface="宋体"/>
            </a:endParaRPr>
          </a:p>
          <a:p>
            <a:pPr marL="12700" marR="1474470">
              <a:lnSpc>
                <a:spcPct val="170000"/>
              </a:lnSpc>
            </a:pPr>
            <a:r>
              <a:rPr sz="2800" b="1" spc="-10" dirty="0" err="1">
                <a:solidFill>
                  <a:srgbClr val="650065"/>
                </a:solidFill>
                <a:latin typeface="宋体"/>
                <a:cs typeface="宋体"/>
              </a:rPr>
              <a:t>注</a:t>
            </a:r>
            <a:r>
              <a:rPr sz="2800" b="1" spc="-5" dirty="0" err="1">
                <a:solidFill>
                  <a:srgbClr val="650065"/>
                </a:solidFill>
                <a:latin typeface="宋体"/>
                <a:cs typeface="宋体"/>
              </a:rPr>
              <a:t>：p</a:t>
            </a:r>
            <a:r>
              <a:rPr sz="2800" b="1" spc="-10" dirty="0" err="1">
                <a:solidFill>
                  <a:srgbClr val="650065"/>
                </a:solidFill>
                <a:latin typeface="宋体"/>
                <a:cs typeface="宋体"/>
              </a:rPr>
              <a:t>和</a:t>
            </a:r>
            <a:r>
              <a:rPr sz="2800" b="1" spc="-5" dirty="0" err="1">
                <a:solidFill>
                  <a:srgbClr val="650065"/>
                </a:solidFill>
                <a:latin typeface="宋体"/>
                <a:cs typeface="宋体"/>
              </a:rPr>
              <a:t>q</a:t>
            </a:r>
            <a:r>
              <a:rPr sz="2800" b="1" spc="-10" dirty="0" err="1">
                <a:solidFill>
                  <a:srgbClr val="650065"/>
                </a:solidFill>
                <a:latin typeface="宋体"/>
                <a:cs typeface="宋体"/>
              </a:rPr>
              <a:t>保密</a:t>
            </a:r>
            <a:r>
              <a:rPr sz="2800" b="1" spc="-10" dirty="0">
                <a:solidFill>
                  <a:srgbClr val="650065"/>
                </a:solidFill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73025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solidFill>
                  <a:srgbClr val="00339A"/>
                </a:solidFill>
                <a:latin typeface="宋体"/>
                <a:cs typeface="宋体"/>
              </a:rPr>
              <a:t>e</a:t>
            </a:r>
            <a:r>
              <a:rPr sz="2800" b="1" spc="-10" dirty="0">
                <a:solidFill>
                  <a:srgbClr val="00339A"/>
                </a:solidFill>
                <a:latin typeface="宋体"/>
                <a:cs typeface="宋体"/>
              </a:rPr>
              <a:t>和</a:t>
            </a:r>
            <a:r>
              <a:rPr sz="2800" b="1" spc="-5" dirty="0">
                <a:solidFill>
                  <a:srgbClr val="00339A"/>
                </a:solidFill>
                <a:latin typeface="宋体"/>
                <a:cs typeface="宋体"/>
              </a:rPr>
              <a:t>n</a:t>
            </a:r>
            <a:r>
              <a:rPr sz="2800" b="1" spc="-10" dirty="0">
                <a:solidFill>
                  <a:srgbClr val="00339A"/>
                </a:solidFill>
                <a:latin typeface="宋体"/>
                <a:cs typeface="宋体"/>
              </a:rPr>
              <a:t>为公钥</a:t>
            </a:r>
            <a:r>
              <a:rPr sz="2800" b="1" dirty="0">
                <a:solidFill>
                  <a:srgbClr val="FD1813"/>
                </a:solidFill>
                <a:latin typeface="宋体"/>
                <a:cs typeface="宋体"/>
              </a:rPr>
              <a:t>，d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为私钥</a:t>
            </a:r>
            <a:r>
              <a:rPr sz="2800" b="1" spc="-10" dirty="0">
                <a:solidFill>
                  <a:srgbClr val="FE625E"/>
                </a:solidFill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677671"/>
            <a:ext cx="3329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RSA</a:t>
            </a: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的加解密过程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2183" y="2061210"/>
            <a:ext cx="188213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8473" y="1882393"/>
            <a:ext cx="474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加密算法：c=E(m)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m</a:t>
            </a:r>
            <a:r>
              <a:rPr sz="2775" b="1" spc="-7" baseline="25525" dirty="0">
                <a:solidFill>
                  <a:srgbClr val="0000FF"/>
                </a:solidFill>
                <a:latin typeface="楷体"/>
                <a:cs typeface="楷体"/>
              </a:rPr>
              <a:t>e</a:t>
            </a: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(mod</a:t>
            </a:r>
            <a:r>
              <a:rPr sz="2800" b="1" dirty="0">
                <a:solidFill>
                  <a:srgbClr val="0000FF"/>
                </a:solidFill>
                <a:latin typeface="楷体"/>
                <a:cs typeface="楷体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n)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2183" y="2809494"/>
            <a:ext cx="188213" cy="191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8473" y="2629154"/>
            <a:ext cx="47478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解密算法：m=D(c)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c</a:t>
            </a:r>
            <a:r>
              <a:rPr sz="2775" b="1" spc="-7" baseline="25525" dirty="0">
                <a:solidFill>
                  <a:srgbClr val="0000FF"/>
                </a:solidFill>
                <a:latin typeface="楷体"/>
                <a:cs typeface="楷体"/>
              </a:rPr>
              <a:t>d</a:t>
            </a: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(mod</a:t>
            </a:r>
            <a:r>
              <a:rPr sz="2800" b="1" dirty="0">
                <a:solidFill>
                  <a:srgbClr val="0000FF"/>
                </a:solidFill>
                <a:latin typeface="楷体"/>
                <a:cs typeface="楷体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n)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5557" y="3375913"/>
            <a:ext cx="10979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楷体"/>
                <a:cs typeface="楷体"/>
              </a:rPr>
              <a:t>证明：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2416" y="4122673"/>
            <a:ext cx="1878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楷体"/>
                <a:cs typeface="楷体"/>
              </a:rPr>
              <a:t>c</a:t>
            </a:r>
            <a:r>
              <a:rPr sz="2775" b="1" baseline="25525" dirty="0">
                <a:latin typeface="楷体"/>
                <a:cs typeface="楷体"/>
              </a:rPr>
              <a:t>d</a:t>
            </a:r>
            <a:r>
              <a:rPr sz="2800" b="1" dirty="0">
                <a:latin typeface="楷体"/>
                <a:cs typeface="楷体"/>
              </a:rPr>
              <a:t>=(m</a:t>
            </a:r>
            <a:r>
              <a:rPr sz="2775" b="1" baseline="25525" dirty="0">
                <a:latin typeface="楷体"/>
                <a:cs typeface="楷体"/>
              </a:rPr>
              <a:t>e</a:t>
            </a:r>
            <a:r>
              <a:rPr sz="2800" b="1" dirty="0">
                <a:latin typeface="楷体"/>
                <a:cs typeface="楷体"/>
              </a:rPr>
              <a:t>)</a:t>
            </a:r>
            <a:r>
              <a:rPr sz="2775" b="1" baseline="25525" dirty="0">
                <a:latin typeface="楷体"/>
                <a:cs typeface="楷体"/>
              </a:rPr>
              <a:t>d</a:t>
            </a:r>
            <a:r>
              <a:rPr sz="2800" b="1" dirty="0">
                <a:latin typeface="楷体"/>
                <a:cs typeface="楷体"/>
              </a:rPr>
              <a:t>=m</a:t>
            </a:r>
            <a:r>
              <a:rPr sz="2775" b="1" baseline="25525" dirty="0">
                <a:latin typeface="楷体"/>
                <a:cs typeface="楷体"/>
              </a:rPr>
              <a:t>ed</a:t>
            </a:r>
            <a:endParaRPr sz="2775" baseline="25525" dirty="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3939" y="4015994"/>
            <a:ext cx="15170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5" baseline="-16865" dirty="0">
                <a:latin typeface="楷体"/>
                <a:cs typeface="楷体"/>
              </a:rPr>
              <a:t>=</a:t>
            </a:r>
            <a:r>
              <a:rPr sz="4200" b="1" spc="-97" baseline="-16865" dirty="0">
                <a:latin typeface="楷体"/>
                <a:cs typeface="楷体"/>
              </a:rPr>
              <a:t> </a:t>
            </a:r>
            <a:r>
              <a:rPr sz="4200" b="1" baseline="-16865" dirty="0">
                <a:solidFill>
                  <a:srgbClr val="FD1813"/>
                </a:solidFill>
                <a:latin typeface="楷体"/>
                <a:cs typeface="楷体"/>
              </a:rPr>
              <a:t>m</a:t>
            </a:r>
            <a:r>
              <a:rPr sz="1850" b="1" dirty="0">
                <a:solidFill>
                  <a:srgbClr val="FD1813"/>
                </a:solidFill>
                <a:latin typeface="楷体"/>
                <a:cs typeface="楷体"/>
              </a:rPr>
              <a:t>kφ(n)+1</a:t>
            </a:r>
            <a:endParaRPr sz="1850">
              <a:latin typeface="楷体"/>
              <a:cs typeface="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22183" y="5793485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58473" y="4869434"/>
            <a:ext cx="728472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楷体"/>
                <a:cs typeface="楷体"/>
              </a:rPr>
              <a:t>=m*m</a:t>
            </a:r>
            <a:r>
              <a:rPr sz="2775" b="1" baseline="25525" dirty="0">
                <a:latin typeface="楷体"/>
                <a:cs typeface="楷体"/>
              </a:rPr>
              <a:t>kφ(n)</a:t>
            </a:r>
            <a:r>
              <a:rPr sz="2800" b="1" dirty="0">
                <a:latin typeface="楷体"/>
                <a:cs typeface="楷体"/>
              </a:rPr>
              <a:t>= </a:t>
            </a:r>
            <a:r>
              <a:rPr sz="2800" b="1" spc="-5" dirty="0">
                <a:latin typeface="楷体"/>
                <a:cs typeface="楷体"/>
              </a:rPr>
              <a:t>m*</a:t>
            </a:r>
            <a:r>
              <a:rPr sz="2800" b="1" spc="-5" dirty="0">
                <a:solidFill>
                  <a:srgbClr val="FD1813"/>
                </a:solidFill>
                <a:latin typeface="楷体"/>
                <a:cs typeface="楷体"/>
              </a:rPr>
              <a:t>(m</a:t>
            </a:r>
            <a:r>
              <a:rPr sz="2775" b="1" spc="-7" baseline="25525" dirty="0">
                <a:solidFill>
                  <a:srgbClr val="FD1813"/>
                </a:solidFill>
                <a:latin typeface="楷体"/>
                <a:cs typeface="楷体"/>
              </a:rPr>
              <a:t>φ(n)</a:t>
            </a:r>
            <a:r>
              <a:rPr sz="2800" b="1" spc="-5" dirty="0">
                <a:solidFill>
                  <a:srgbClr val="FD1813"/>
                </a:solidFill>
                <a:latin typeface="楷体"/>
                <a:cs typeface="楷体"/>
              </a:rPr>
              <a:t>)</a:t>
            </a:r>
            <a:r>
              <a:rPr sz="2775" b="1" spc="-7" baseline="25525" dirty="0">
                <a:solidFill>
                  <a:srgbClr val="FD1813"/>
                </a:solidFill>
                <a:latin typeface="楷体"/>
                <a:cs typeface="楷体"/>
              </a:rPr>
              <a:t>k</a:t>
            </a:r>
            <a:r>
              <a:rPr sz="2400" b="1" spc="-5" dirty="0">
                <a:latin typeface="宋体"/>
                <a:cs typeface="宋体"/>
              </a:rPr>
              <a:t>≡</a:t>
            </a:r>
            <a:r>
              <a:rPr sz="2800" b="1" spc="-5" dirty="0">
                <a:latin typeface="楷体"/>
                <a:cs typeface="楷体"/>
              </a:rPr>
              <a:t>m*1 </a:t>
            </a:r>
            <a:r>
              <a:rPr sz="2400" b="1" spc="-10" dirty="0">
                <a:latin typeface="宋体"/>
                <a:cs typeface="宋体"/>
              </a:rPr>
              <a:t>≡</a:t>
            </a:r>
            <a:r>
              <a:rPr sz="2800" b="1" spc="-10" dirty="0">
                <a:latin typeface="楷体"/>
                <a:cs typeface="楷体"/>
              </a:rPr>
              <a:t>m </a:t>
            </a:r>
            <a:r>
              <a:rPr sz="2800" b="1" spc="-5" dirty="0">
                <a:latin typeface="楷体"/>
                <a:cs typeface="楷体"/>
              </a:rPr>
              <a:t>(mod</a:t>
            </a:r>
            <a:r>
              <a:rPr sz="2800" b="1" spc="30" dirty="0">
                <a:latin typeface="楷体"/>
                <a:cs typeface="楷体"/>
              </a:rPr>
              <a:t> </a:t>
            </a:r>
            <a:r>
              <a:rPr sz="2800" b="1" dirty="0">
                <a:latin typeface="楷体"/>
                <a:cs typeface="楷体"/>
              </a:rPr>
              <a:t>n)</a:t>
            </a:r>
            <a:endParaRPr sz="28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明文</a:t>
            </a:r>
            <a:r>
              <a:rPr sz="2800" b="1" dirty="0">
                <a:solidFill>
                  <a:srgbClr val="0000FF"/>
                </a:solidFill>
                <a:latin typeface="楷体"/>
                <a:cs typeface="楷体"/>
              </a:rPr>
              <a:t>m</a:t>
            </a:r>
            <a:r>
              <a:rPr sz="2800" b="1" spc="-5" dirty="0">
                <a:solidFill>
                  <a:srgbClr val="0000FF"/>
                </a:solidFill>
                <a:latin typeface="楷体"/>
                <a:cs typeface="楷体"/>
              </a:rPr>
              <a:t>的长度小于</a:t>
            </a:r>
            <a:r>
              <a:rPr sz="2800" b="1" dirty="0">
                <a:solidFill>
                  <a:srgbClr val="0000FF"/>
                </a:solidFill>
                <a:latin typeface="楷体"/>
                <a:cs typeface="楷体"/>
              </a:rPr>
              <a:t>log</a:t>
            </a:r>
            <a:r>
              <a:rPr sz="2775" b="1" baseline="-21021" dirty="0">
                <a:solidFill>
                  <a:srgbClr val="0000FF"/>
                </a:solidFill>
                <a:latin typeface="楷体"/>
                <a:cs typeface="楷体"/>
              </a:rPr>
              <a:t>z</a:t>
            </a:r>
            <a:r>
              <a:rPr sz="2800" b="1" dirty="0">
                <a:solidFill>
                  <a:srgbClr val="0000FF"/>
                </a:solidFill>
                <a:latin typeface="楷体"/>
                <a:cs typeface="楷体"/>
              </a:rPr>
              <a:t>n</a:t>
            </a:r>
            <a:r>
              <a:rPr sz="2800" b="1" spc="10" dirty="0">
                <a:solidFill>
                  <a:srgbClr val="0000FF"/>
                </a:solidFill>
                <a:latin typeface="楷体"/>
                <a:cs typeface="楷体"/>
              </a:rPr>
              <a:t> </a:t>
            </a:r>
            <a:r>
              <a:rPr sz="2800" b="1" dirty="0">
                <a:solidFill>
                  <a:srgbClr val="0000FF"/>
                </a:solidFill>
                <a:latin typeface="楷体"/>
                <a:cs typeface="楷体"/>
              </a:rPr>
              <a:t>位，</a:t>
            </a:r>
            <a:r>
              <a:rPr sz="2800" b="1" spc="-10" dirty="0">
                <a:solidFill>
                  <a:srgbClr val="0000FF"/>
                </a:solidFill>
                <a:latin typeface="楷体"/>
                <a:cs typeface="楷体"/>
              </a:rPr>
              <a:t>即</a:t>
            </a:r>
            <a:r>
              <a:rPr sz="2800" b="1" spc="5" dirty="0">
                <a:solidFill>
                  <a:srgbClr val="0000FF"/>
                </a:solidFill>
                <a:latin typeface="楷体"/>
                <a:cs typeface="楷体"/>
              </a:rPr>
              <a:t> </a:t>
            </a:r>
            <a:r>
              <a:rPr sz="2800" b="1" dirty="0">
                <a:solidFill>
                  <a:srgbClr val="0000FF"/>
                </a:solidFill>
                <a:latin typeface="楷体"/>
                <a:cs typeface="楷体"/>
              </a:rPr>
              <a:t>m&lt;n</a:t>
            </a:r>
            <a:r>
              <a:rPr sz="2800" b="1" spc="-10" dirty="0">
                <a:solidFill>
                  <a:srgbClr val="0000FF"/>
                </a:solidFill>
                <a:latin typeface="楷体"/>
                <a:cs typeface="楷体"/>
              </a:rPr>
              <a:t>。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04610" y="2787395"/>
            <a:ext cx="3862070" cy="2232660"/>
          </a:xfrm>
          <a:custGeom>
            <a:avLst/>
            <a:gdLst/>
            <a:ahLst/>
            <a:cxnLst/>
            <a:rect l="l" t="t" r="r" b="b"/>
            <a:pathLst>
              <a:path w="3862070" h="2232660">
                <a:moveTo>
                  <a:pt x="1830323" y="1415244"/>
                </a:moveTo>
                <a:lnTo>
                  <a:pt x="1830324" y="1143000"/>
                </a:lnTo>
                <a:lnTo>
                  <a:pt x="0" y="2232660"/>
                </a:lnTo>
                <a:lnTo>
                  <a:pt x="1830323" y="1415244"/>
                </a:lnTo>
                <a:close/>
              </a:path>
              <a:path w="3862070" h="2232660">
                <a:moveTo>
                  <a:pt x="3861816" y="952499"/>
                </a:moveTo>
                <a:lnTo>
                  <a:pt x="3861816" y="190499"/>
                </a:lnTo>
                <a:lnTo>
                  <a:pt x="3856821" y="146837"/>
                </a:lnTo>
                <a:lnTo>
                  <a:pt x="3842577" y="106746"/>
                </a:lnTo>
                <a:lnTo>
                  <a:pt x="3820188" y="71374"/>
                </a:lnTo>
                <a:lnTo>
                  <a:pt x="3790761" y="41867"/>
                </a:lnTo>
                <a:lnTo>
                  <a:pt x="3755402" y="19372"/>
                </a:lnTo>
                <a:lnTo>
                  <a:pt x="3715218" y="5034"/>
                </a:lnTo>
                <a:lnTo>
                  <a:pt x="3671316" y="0"/>
                </a:lnTo>
                <a:lnTo>
                  <a:pt x="1613915" y="0"/>
                </a:lnTo>
                <a:lnTo>
                  <a:pt x="1570253" y="5034"/>
                </a:lnTo>
                <a:lnTo>
                  <a:pt x="1530162" y="19372"/>
                </a:lnTo>
                <a:lnTo>
                  <a:pt x="1494790" y="41867"/>
                </a:lnTo>
                <a:lnTo>
                  <a:pt x="1465283" y="71374"/>
                </a:lnTo>
                <a:lnTo>
                  <a:pt x="1442788" y="106746"/>
                </a:lnTo>
                <a:lnTo>
                  <a:pt x="1428450" y="146837"/>
                </a:lnTo>
                <a:lnTo>
                  <a:pt x="1423415" y="190500"/>
                </a:lnTo>
                <a:lnTo>
                  <a:pt x="1423415" y="952500"/>
                </a:lnTo>
                <a:lnTo>
                  <a:pt x="1428450" y="996402"/>
                </a:lnTo>
                <a:lnTo>
                  <a:pt x="1442788" y="1036586"/>
                </a:lnTo>
                <a:lnTo>
                  <a:pt x="1465283" y="1071945"/>
                </a:lnTo>
                <a:lnTo>
                  <a:pt x="1494790" y="1101372"/>
                </a:lnTo>
                <a:lnTo>
                  <a:pt x="1530162" y="1123761"/>
                </a:lnTo>
                <a:lnTo>
                  <a:pt x="1570253" y="1138005"/>
                </a:lnTo>
                <a:lnTo>
                  <a:pt x="1613915" y="1143000"/>
                </a:lnTo>
                <a:lnTo>
                  <a:pt x="1830324" y="1143000"/>
                </a:lnTo>
                <a:lnTo>
                  <a:pt x="1830323" y="1415244"/>
                </a:lnTo>
                <a:lnTo>
                  <a:pt x="2439924" y="1143000"/>
                </a:lnTo>
                <a:lnTo>
                  <a:pt x="3671316" y="1142999"/>
                </a:lnTo>
                <a:lnTo>
                  <a:pt x="3715218" y="1138005"/>
                </a:lnTo>
                <a:lnTo>
                  <a:pt x="3755402" y="1123761"/>
                </a:lnTo>
                <a:lnTo>
                  <a:pt x="3790761" y="1101372"/>
                </a:lnTo>
                <a:lnTo>
                  <a:pt x="3820188" y="1071945"/>
                </a:lnTo>
                <a:lnTo>
                  <a:pt x="3842577" y="1036586"/>
                </a:lnTo>
                <a:lnTo>
                  <a:pt x="3856821" y="996402"/>
                </a:lnTo>
                <a:lnTo>
                  <a:pt x="3861816" y="9524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9571" y="2782823"/>
            <a:ext cx="3902710" cy="2257425"/>
          </a:xfrm>
          <a:custGeom>
            <a:avLst/>
            <a:gdLst/>
            <a:ahLst/>
            <a:cxnLst/>
            <a:rect l="l" t="t" r="r" b="b"/>
            <a:pathLst>
              <a:path w="3902709" h="2257425">
                <a:moveTo>
                  <a:pt x="3726179" y="1151440"/>
                </a:moveTo>
                <a:lnTo>
                  <a:pt x="3726179" y="1142238"/>
                </a:lnTo>
                <a:lnTo>
                  <a:pt x="3716274" y="1143000"/>
                </a:lnTo>
                <a:lnTo>
                  <a:pt x="2474214" y="1143000"/>
                </a:lnTo>
                <a:lnTo>
                  <a:pt x="107454" y="2199325"/>
                </a:lnTo>
                <a:lnTo>
                  <a:pt x="37338" y="2241042"/>
                </a:lnTo>
                <a:lnTo>
                  <a:pt x="32894" y="2232896"/>
                </a:lnTo>
                <a:lnTo>
                  <a:pt x="0" y="2252472"/>
                </a:lnTo>
                <a:lnTo>
                  <a:pt x="2286" y="2257044"/>
                </a:lnTo>
                <a:lnTo>
                  <a:pt x="2476500" y="1152144"/>
                </a:lnTo>
                <a:lnTo>
                  <a:pt x="2476500" y="1152906"/>
                </a:lnTo>
                <a:lnTo>
                  <a:pt x="3707129" y="1152906"/>
                </a:lnTo>
                <a:lnTo>
                  <a:pt x="3726179" y="1151440"/>
                </a:lnTo>
                <a:close/>
              </a:path>
              <a:path w="3902709" h="2257425">
                <a:moveTo>
                  <a:pt x="34871" y="2231720"/>
                </a:moveTo>
                <a:lnTo>
                  <a:pt x="32766" y="2232660"/>
                </a:lnTo>
                <a:lnTo>
                  <a:pt x="32894" y="2232896"/>
                </a:lnTo>
                <a:lnTo>
                  <a:pt x="34871" y="2231720"/>
                </a:lnTo>
                <a:close/>
              </a:path>
              <a:path w="3902709" h="2257425">
                <a:moveTo>
                  <a:pt x="107454" y="2199325"/>
                </a:moveTo>
                <a:lnTo>
                  <a:pt x="34871" y="2231720"/>
                </a:lnTo>
                <a:lnTo>
                  <a:pt x="32894" y="2232896"/>
                </a:lnTo>
                <a:lnTo>
                  <a:pt x="37338" y="2241042"/>
                </a:lnTo>
                <a:lnTo>
                  <a:pt x="107454" y="2199325"/>
                </a:lnTo>
                <a:close/>
              </a:path>
              <a:path w="3902709" h="2257425">
                <a:moveTo>
                  <a:pt x="1865376" y="1153427"/>
                </a:moveTo>
                <a:lnTo>
                  <a:pt x="1865376" y="1152906"/>
                </a:lnTo>
                <a:lnTo>
                  <a:pt x="1847724" y="1152906"/>
                </a:lnTo>
                <a:lnTo>
                  <a:pt x="34871" y="2231720"/>
                </a:lnTo>
                <a:lnTo>
                  <a:pt x="107454" y="2199325"/>
                </a:lnTo>
                <a:lnTo>
                  <a:pt x="1865376" y="1153427"/>
                </a:lnTo>
                <a:close/>
              </a:path>
              <a:path w="3902709" h="2257425">
                <a:moveTo>
                  <a:pt x="3902202" y="957834"/>
                </a:moveTo>
                <a:lnTo>
                  <a:pt x="3902202" y="195072"/>
                </a:lnTo>
                <a:lnTo>
                  <a:pt x="3899916" y="166116"/>
                </a:lnTo>
                <a:lnTo>
                  <a:pt x="3884956" y="115495"/>
                </a:lnTo>
                <a:lnTo>
                  <a:pt x="3863340" y="78486"/>
                </a:lnTo>
                <a:lnTo>
                  <a:pt x="3831336" y="44958"/>
                </a:lnTo>
                <a:lnTo>
                  <a:pt x="3786782" y="17059"/>
                </a:lnTo>
                <a:lnTo>
                  <a:pt x="3745992" y="3810"/>
                </a:lnTo>
                <a:lnTo>
                  <a:pt x="3707130" y="0"/>
                </a:lnTo>
                <a:lnTo>
                  <a:pt x="1648968" y="0"/>
                </a:lnTo>
                <a:lnTo>
                  <a:pt x="1610106" y="3810"/>
                </a:lnTo>
                <a:lnTo>
                  <a:pt x="1535863" y="36283"/>
                </a:lnTo>
                <a:lnTo>
                  <a:pt x="1497987" y="71928"/>
                </a:lnTo>
                <a:lnTo>
                  <a:pt x="1470640" y="116185"/>
                </a:lnTo>
                <a:lnTo>
                  <a:pt x="1456182" y="166116"/>
                </a:lnTo>
                <a:lnTo>
                  <a:pt x="1453896" y="195072"/>
                </a:lnTo>
                <a:lnTo>
                  <a:pt x="1453896" y="957834"/>
                </a:lnTo>
                <a:lnTo>
                  <a:pt x="1459266" y="1002722"/>
                </a:lnTo>
                <a:lnTo>
                  <a:pt x="1463802" y="1015362"/>
                </a:lnTo>
                <a:lnTo>
                  <a:pt x="1463802" y="185928"/>
                </a:lnTo>
                <a:lnTo>
                  <a:pt x="1464564" y="176022"/>
                </a:lnTo>
                <a:lnTo>
                  <a:pt x="1464564" y="176784"/>
                </a:lnTo>
                <a:lnTo>
                  <a:pt x="1465326" y="171831"/>
                </a:lnTo>
                <a:lnTo>
                  <a:pt x="1465326" y="167640"/>
                </a:lnTo>
                <a:lnTo>
                  <a:pt x="1467612" y="157734"/>
                </a:lnTo>
                <a:lnTo>
                  <a:pt x="1467612" y="158496"/>
                </a:lnTo>
                <a:lnTo>
                  <a:pt x="1469136" y="148590"/>
                </a:lnTo>
                <a:lnTo>
                  <a:pt x="1469136" y="149352"/>
                </a:lnTo>
                <a:lnTo>
                  <a:pt x="1472184" y="140208"/>
                </a:lnTo>
                <a:lnTo>
                  <a:pt x="1474470" y="133921"/>
                </a:lnTo>
                <a:lnTo>
                  <a:pt x="1474470" y="131826"/>
                </a:lnTo>
                <a:lnTo>
                  <a:pt x="1478280" y="122682"/>
                </a:lnTo>
                <a:lnTo>
                  <a:pt x="1478280" y="123444"/>
                </a:lnTo>
                <a:lnTo>
                  <a:pt x="1485900" y="106680"/>
                </a:lnTo>
                <a:lnTo>
                  <a:pt x="1495044" y="91440"/>
                </a:lnTo>
                <a:lnTo>
                  <a:pt x="1500378" y="84582"/>
                </a:lnTo>
                <a:lnTo>
                  <a:pt x="1505712" y="76962"/>
                </a:lnTo>
                <a:lnTo>
                  <a:pt x="1505712" y="77724"/>
                </a:lnTo>
                <a:lnTo>
                  <a:pt x="1511808" y="70104"/>
                </a:lnTo>
                <a:lnTo>
                  <a:pt x="1511808" y="70866"/>
                </a:lnTo>
                <a:lnTo>
                  <a:pt x="1517904" y="64008"/>
                </a:lnTo>
                <a:lnTo>
                  <a:pt x="1524000" y="58589"/>
                </a:lnTo>
                <a:lnTo>
                  <a:pt x="1524000" y="57912"/>
                </a:lnTo>
                <a:lnTo>
                  <a:pt x="1531620" y="51816"/>
                </a:lnTo>
                <a:lnTo>
                  <a:pt x="1531620" y="51968"/>
                </a:lnTo>
                <a:lnTo>
                  <a:pt x="1538478" y="46482"/>
                </a:lnTo>
                <a:lnTo>
                  <a:pt x="1545336" y="41148"/>
                </a:lnTo>
                <a:lnTo>
                  <a:pt x="1560576" y="32004"/>
                </a:lnTo>
                <a:lnTo>
                  <a:pt x="1576578" y="24730"/>
                </a:lnTo>
                <a:lnTo>
                  <a:pt x="1576578" y="24384"/>
                </a:lnTo>
                <a:lnTo>
                  <a:pt x="1585722" y="20574"/>
                </a:lnTo>
                <a:lnTo>
                  <a:pt x="1585722" y="21336"/>
                </a:lnTo>
                <a:lnTo>
                  <a:pt x="1594104" y="18288"/>
                </a:lnTo>
                <a:lnTo>
                  <a:pt x="1602486" y="15494"/>
                </a:lnTo>
                <a:lnTo>
                  <a:pt x="1602486" y="15240"/>
                </a:lnTo>
                <a:lnTo>
                  <a:pt x="1611630" y="13833"/>
                </a:lnTo>
                <a:lnTo>
                  <a:pt x="1621536" y="11430"/>
                </a:lnTo>
                <a:lnTo>
                  <a:pt x="1621536" y="12074"/>
                </a:lnTo>
                <a:lnTo>
                  <a:pt x="1629918" y="10785"/>
                </a:lnTo>
                <a:lnTo>
                  <a:pt x="1639824" y="9906"/>
                </a:lnTo>
                <a:lnTo>
                  <a:pt x="3716274" y="9906"/>
                </a:lnTo>
                <a:lnTo>
                  <a:pt x="3726179" y="10668"/>
                </a:lnTo>
                <a:lnTo>
                  <a:pt x="3734562" y="12074"/>
                </a:lnTo>
                <a:lnTo>
                  <a:pt x="3734562" y="11430"/>
                </a:lnTo>
                <a:lnTo>
                  <a:pt x="3744468" y="13716"/>
                </a:lnTo>
                <a:lnTo>
                  <a:pt x="3753612" y="15240"/>
                </a:lnTo>
                <a:lnTo>
                  <a:pt x="3753612" y="15494"/>
                </a:lnTo>
                <a:lnTo>
                  <a:pt x="3761994" y="18288"/>
                </a:lnTo>
                <a:lnTo>
                  <a:pt x="3770376" y="21336"/>
                </a:lnTo>
                <a:lnTo>
                  <a:pt x="3770376" y="20574"/>
                </a:lnTo>
                <a:lnTo>
                  <a:pt x="3778758" y="24384"/>
                </a:lnTo>
                <a:lnTo>
                  <a:pt x="3788986" y="28969"/>
                </a:lnTo>
                <a:lnTo>
                  <a:pt x="3799003" y="34032"/>
                </a:lnTo>
                <a:lnTo>
                  <a:pt x="3808613" y="39796"/>
                </a:lnTo>
                <a:lnTo>
                  <a:pt x="3817620" y="46482"/>
                </a:lnTo>
                <a:lnTo>
                  <a:pt x="3824478" y="51968"/>
                </a:lnTo>
                <a:lnTo>
                  <a:pt x="3824478" y="51816"/>
                </a:lnTo>
                <a:lnTo>
                  <a:pt x="3832098" y="57912"/>
                </a:lnTo>
                <a:lnTo>
                  <a:pt x="3832098" y="58589"/>
                </a:lnTo>
                <a:lnTo>
                  <a:pt x="3838194" y="64008"/>
                </a:lnTo>
                <a:lnTo>
                  <a:pt x="3850386" y="77724"/>
                </a:lnTo>
                <a:lnTo>
                  <a:pt x="3850386" y="77914"/>
                </a:lnTo>
                <a:lnTo>
                  <a:pt x="3855720" y="84582"/>
                </a:lnTo>
                <a:lnTo>
                  <a:pt x="3861054" y="91440"/>
                </a:lnTo>
                <a:lnTo>
                  <a:pt x="3870198" y="106680"/>
                </a:lnTo>
                <a:lnTo>
                  <a:pt x="3877818" y="123444"/>
                </a:lnTo>
                <a:lnTo>
                  <a:pt x="3877818" y="122682"/>
                </a:lnTo>
                <a:lnTo>
                  <a:pt x="3880866" y="131826"/>
                </a:lnTo>
                <a:lnTo>
                  <a:pt x="3883914" y="140208"/>
                </a:lnTo>
                <a:lnTo>
                  <a:pt x="3886962" y="149352"/>
                </a:lnTo>
                <a:lnTo>
                  <a:pt x="3886962" y="148590"/>
                </a:lnTo>
                <a:lnTo>
                  <a:pt x="3888486" y="158496"/>
                </a:lnTo>
                <a:lnTo>
                  <a:pt x="3888486" y="157734"/>
                </a:lnTo>
                <a:lnTo>
                  <a:pt x="3890010" y="167640"/>
                </a:lnTo>
                <a:lnTo>
                  <a:pt x="3890010" y="166878"/>
                </a:lnTo>
                <a:lnTo>
                  <a:pt x="3891534" y="176784"/>
                </a:lnTo>
                <a:lnTo>
                  <a:pt x="3891534" y="176022"/>
                </a:lnTo>
                <a:lnTo>
                  <a:pt x="3892296" y="185928"/>
                </a:lnTo>
                <a:lnTo>
                  <a:pt x="3892296" y="1018032"/>
                </a:lnTo>
                <a:lnTo>
                  <a:pt x="3896106" y="1006601"/>
                </a:lnTo>
                <a:lnTo>
                  <a:pt x="3898392" y="996695"/>
                </a:lnTo>
                <a:lnTo>
                  <a:pt x="3899916" y="986790"/>
                </a:lnTo>
                <a:lnTo>
                  <a:pt x="3902202" y="957834"/>
                </a:lnTo>
                <a:close/>
              </a:path>
              <a:path w="3902709" h="2257425">
                <a:moveTo>
                  <a:pt x="1466088" y="986028"/>
                </a:moveTo>
                <a:lnTo>
                  <a:pt x="1464564" y="976122"/>
                </a:lnTo>
                <a:lnTo>
                  <a:pt x="1464564" y="976884"/>
                </a:lnTo>
                <a:lnTo>
                  <a:pt x="1463802" y="966978"/>
                </a:lnTo>
                <a:lnTo>
                  <a:pt x="1463802" y="1015362"/>
                </a:lnTo>
                <a:lnTo>
                  <a:pt x="1465326" y="1019609"/>
                </a:lnTo>
                <a:lnTo>
                  <a:pt x="1465326" y="985266"/>
                </a:lnTo>
                <a:lnTo>
                  <a:pt x="1466088" y="986028"/>
                </a:lnTo>
                <a:close/>
              </a:path>
              <a:path w="3902709" h="2257425">
                <a:moveTo>
                  <a:pt x="1466088" y="166878"/>
                </a:moveTo>
                <a:lnTo>
                  <a:pt x="1465326" y="167640"/>
                </a:lnTo>
                <a:lnTo>
                  <a:pt x="1465326" y="171831"/>
                </a:lnTo>
                <a:lnTo>
                  <a:pt x="1466088" y="166878"/>
                </a:lnTo>
                <a:close/>
              </a:path>
              <a:path w="3902709" h="2257425">
                <a:moveTo>
                  <a:pt x="1475232" y="1021080"/>
                </a:moveTo>
                <a:lnTo>
                  <a:pt x="1472184" y="1012698"/>
                </a:lnTo>
                <a:lnTo>
                  <a:pt x="1469136" y="1003554"/>
                </a:lnTo>
                <a:lnTo>
                  <a:pt x="1469136" y="1004316"/>
                </a:lnTo>
                <a:lnTo>
                  <a:pt x="1467612" y="994410"/>
                </a:lnTo>
                <a:lnTo>
                  <a:pt x="1467612" y="995172"/>
                </a:lnTo>
                <a:lnTo>
                  <a:pt x="1465326" y="985266"/>
                </a:lnTo>
                <a:lnTo>
                  <a:pt x="1465326" y="1019609"/>
                </a:lnTo>
                <a:lnTo>
                  <a:pt x="1473985" y="1043744"/>
                </a:lnTo>
                <a:lnTo>
                  <a:pt x="1474470" y="1044505"/>
                </a:lnTo>
                <a:lnTo>
                  <a:pt x="1474470" y="1021080"/>
                </a:lnTo>
                <a:lnTo>
                  <a:pt x="1475232" y="1021080"/>
                </a:lnTo>
                <a:close/>
              </a:path>
              <a:path w="3902709" h="2257425">
                <a:moveTo>
                  <a:pt x="1475232" y="131826"/>
                </a:moveTo>
                <a:lnTo>
                  <a:pt x="1474470" y="131826"/>
                </a:lnTo>
                <a:lnTo>
                  <a:pt x="1474470" y="133921"/>
                </a:lnTo>
                <a:lnTo>
                  <a:pt x="1475232" y="131826"/>
                </a:lnTo>
                <a:close/>
              </a:path>
              <a:path w="3902709" h="2257425">
                <a:moveTo>
                  <a:pt x="1531620" y="1112765"/>
                </a:moveTo>
                <a:lnTo>
                  <a:pt x="1531620" y="1101090"/>
                </a:lnTo>
                <a:lnTo>
                  <a:pt x="1517904" y="1088898"/>
                </a:lnTo>
                <a:lnTo>
                  <a:pt x="1511808" y="1082040"/>
                </a:lnTo>
                <a:lnTo>
                  <a:pt x="1511808" y="1082802"/>
                </a:lnTo>
                <a:lnTo>
                  <a:pt x="1505712" y="1075182"/>
                </a:lnTo>
                <a:lnTo>
                  <a:pt x="1505712" y="1075944"/>
                </a:lnTo>
                <a:lnTo>
                  <a:pt x="1500378" y="1068324"/>
                </a:lnTo>
                <a:lnTo>
                  <a:pt x="1493692" y="1059317"/>
                </a:lnTo>
                <a:lnTo>
                  <a:pt x="1487928" y="1049707"/>
                </a:lnTo>
                <a:lnTo>
                  <a:pt x="1482865" y="1039690"/>
                </a:lnTo>
                <a:lnTo>
                  <a:pt x="1474470" y="1021080"/>
                </a:lnTo>
                <a:lnTo>
                  <a:pt x="1474470" y="1044505"/>
                </a:lnTo>
                <a:lnTo>
                  <a:pt x="1496943" y="1079815"/>
                </a:lnTo>
                <a:lnTo>
                  <a:pt x="1527030" y="1109851"/>
                </a:lnTo>
                <a:lnTo>
                  <a:pt x="1531620" y="1112765"/>
                </a:lnTo>
                <a:close/>
              </a:path>
              <a:path w="3902709" h="2257425">
                <a:moveTo>
                  <a:pt x="1524762" y="57912"/>
                </a:moveTo>
                <a:lnTo>
                  <a:pt x="1524000" y="57912"/>
                </a:lnTo>
                <a:lnTo>
                  <a:pt x="1524000" y="58589"/>
                </a:lnTo>
                <a:lnTo>
                  <a:pt x="1524762" y="57912"/>
                </a:lnTo>
                <a:close/>
              </a:path>
              <a:path w="3902709" h="2257425">
                <a:moveTo>
                  <a:pt x="1531620" y="51968"/>
                </a:moveTo>
                <a:lnTo>
                  <a:pt x="1531620" y="51816"/>
                </a:lnTo>
                <a:lnTo>
                  <a:pt x="1530858" y="52578"/>
                </a:lnTo>
                <a:lnTo>
                  <a:pt x="1531620" y="51968"/>
                </a:lnTo>
                <a:close/>
              </a:path>
              <a:path w="3902709" h="2257425">
                <a:moveTo>
                  <a:pt x="1577340" y="1128522"/>
                </a:moveTo>
                <a:lnTo>
                  <a:pt x="1560576" y="1120902"/>
                </a:lnTo>
                <a:lnTo>
                  <a:pt x="1545336" y="1111758"/>
                </a:lnTo>
                <a:lnTo>
                  <a:pt x="1538478" y="1106424"/>
                </a:lnTo>
                <a:lnTo>
                  <a:pt x="1530858" y="1100328"/>
                </a:lnTo>
                <a:lnTo>
                  <a:pt x="1531620" y="1101090"/>
                </a:lnTo>
                <a:lnTo>
                  <a:pt x="1531620" y="1112765"/>
                </a:lnTo>
                <a:lnTo>
                  <a:pt x="1563136" y="1132768"/>
                </a:lnTo>
                <a:lnTo>
                  <a:pt x="1576578" y="1137590"/>
                </a:lnTo>
                <a:lnTo>
                  <a:pt x="1576578" y="1128522"/>
                </a:lnTo>
                <a:lnTo>
                  <a:pt x="1577340" y="1128522"/>
                </a:lnTo>
                <a:close/>
              </a:path>
              <a:path w="3902709" h="2257425">
                <a:moveTo>
                  <a:pt x="1577340" y="24384"/>
                </a:moveTo>
                <a:lnTo>
                  <a:pt x="1576578" y="24384"/>
                </a:lnTo>
                <a:lnTo>
                  <a:pt x="1576578" y="24730"/>
                </a:lnTo>
                <a:lnTo>
                  <a:pt x="1577340" y="24384"/>
                </a:lnTo>
                <a:close/>
              </a:path>
              <a:path w="3902709" h="2257425">
                <a:moveTo>
                  <a:pt x="1603248" y="1137666"/>
                </a:moveTo>
                <a:lnTo>
                  <a:pt x="1594104" y="1134618"/>
                </a:lnTo>
                <a:lnTo>
                  <a:pt x="1585722" y="1131570"/>
                </a:lnTo>
                <a:lnTo>
                  <a:pt x="1576578" y="1128522"/>
                </a:lnTo>
                <a:lnTo>
                  <a:pt x="1576578" y="1137590"/>
                </a:lnTo>
                <a:lnTo>
                  <a:pt x="1602486" y="1146883"/>
                </a:lnTo>
                <a:lnTo>
                  <a:pt x="1602486" y="1137666"/>
                </a:lnTo>
                <a:lnTo>
                  <a:pt x="1603248" y="1137666"/>
                </a:lnTo>
                <a:close/>
              </a:path>
              <a:path w="3902709" h="2257425">
                <a:moveTo>
                  <a:pt x="1603248" y="15240"/>
                </a:moveTo>
                <a:lnTo>
                  <a:pt x="1602486" y="15240"/>
                </a:lnTo>
                <a:lnTo>
                  <a:pt x="1602486" y="15494"/>
                </a:lnTo>
                <a:lnTo>
                  <a:pt x="1603248" y="15240"/>
                </a:lnTo>
                <a:close/>
              </a:path>
              <a:path w="3902709" h="2257425">
                <a:moveTo>
                  <a:pt x="1882902" y="1143000"/>
                </a:moveTo>
                <a:lnTo>
                  <a:pt x="1639824" y="1143000"/>
                </a:lnTo>
                <a:lnTo>
                  <a:pt x="1629918" y="1142238"/>
                </a:lnTo>
                <a:lnTo>
                  <a:pt x="1620774" y="1140714"/>
                </a:lnTo>
                <a:lnTo>
                  <a:pt x="1611630" y="1139190"/>
                </a:lnTo>
                <a:lnTo>
                  <a:pt x="1602486" y="1137666"/>
                </a:lnTo>
                <a:lnTo>
                  <a:pt x="1602486" y="1146883"/>
                </a:lnTo>
                <a:lnTo>
                  <a:pt x="1604152" y="1147481"/>
                </a:lnTo>
                <a:lnTo>
                  <a:pt x="1648968" y="1152906"/>
                </a:lnTo>
                <a:lnTo>
                  <a:pt x="1847724" y="1152906"/>
                </a:lnTo>
                <a:lnTo>
                  <a:pt x="1863090" y="1143762"/>
                </a:lnTo>
                <a:lnTo>
                  <a:pt x="1865376" y="1152906"/>
                </a:lnTo>
                <a:lnTo>
                  <a:pt x="1865376" y="1153427"/>
                </a:lnTo>
                <a:lnTo>
                  <a:pt x="1882902" y="1143000"/>
                </a:lnTo>
                <a:close/>
              </a:path>
              <a:path w="3902709" h="2257425">
                <a:moveTo>
                  <a:pt x="1612392" y="13716"/>
                </a:moveTo>
                <a:lnTo>
                  <a:pt x="1611630" y="13716"/>
                </a:lnTo>
                <a:lnTo>
                  <a:pt x="1612392" y="13716"/>
                </a:lnTo>
                <a:close/>
              </a:path>
              <a:path w="3902709" h="2257425">
                <a:moveTo>
                  <a:pt x="1612392" y="1139190"/>
                </a:moveTo>
                <a:lnTo>
                  <a:pt x="1611630" y="1139072"/>
                </a:lnTo>
                <a:lnTo>
                  <a:pt x="1612392" y="1139190"/>
                </a:lnTo>
                <a:close/>
              </a:path>
              <a:path w="3902709" h="2257425">
                <a:moveTo>
                  <a:pt x="1621536" y="12074"/>
                </a:moveTo>
                <a:lnTo>
                  <a:pt x="1621536" y="11430"/>
                </a:lnTo>
                <a:lnTo>
                  <a:pt x="1620774" y="12192"/>
                </a:lnTo>
                <a:lnTo>
                  <a:pt x="1621536" y="12074"/>
                </a:lnTo>
                <a:close/>
              </a:path>
              <a:path w="3902709" h="2257425">
                <a:moveTo>
                  <a:pt x="1621536" y="1140714"/>
                </a:moveTo>
                <a:lnTo>
                  <a:pt x="1620774" y="1140596"/>
                </a:lnTo>
                <a:lnTo>
                  <a:pt x="1621536" y="1140714"/>
                </a:lnTo>
                <a:close/>
              </a:path>
              <a:path w="3902709" h="2257425">
                <a:moveTo>
                  <a:pt x="1630680" y="10668"/>
                </a:moveTo>
                <a:lnTo>
                  <a:pt x="1629918" y="10668"/>
                </a:lnTo>
                <a:lnTo>
                  <a:pt x="1630680" y="10668"/>
                </a:lnTo>
                <a:close/>
              </a:path>
              <a:path w="3902709" h="2257425">
                <a:moveTo>
                  <a:pt x="1630680" y="1142238"/>
                </a:moveTo>
                <a:lnTo>
                  <a:pt x="1629918" y="1142120"/>
                </a:lnTo>
                <a:lnTo>
                  <a:pt x="1630680" y="1142238"/>
                </a:lnTo>
                <a:close/>
              </a:path>
              <a:path w="3902709" h="2257425">
                <a:moveTo>
                  <a:pt x="1865376" y="1152906"/>
                </a:moveTo>
                <a:lnTo>
                  <a:pt x="1863090" y="1143762"/>
                </a:lnTo>
                <a:lnTo>
                  <a:pt x="1847724" y="1152906"/>
                </a:lnTo>
                <a:lnTo>
                  <a:pt x="1865376" y="1152906"/>
                </a:lnTo>
                <a:close/>
              </a:path>
              <a:path w="3902709" h="2257425">
                <a:moveTo>
                  <a:pt x="2476500" y="1152906"/>
                </a:moveTo>
                <a:lnTo>
                  <a:pt x="2476500" y="1152144"/>
                </a:lnTo>
                <a:lnTo>
                  <a:pt x="2474976" y="1152906"/>
                </a:lnTo>
                <a:lnTo>
                  <a:pt x="2476500" y="1152906"/>
                </a:lnTo>
                <a:close/>
              </a:path>
              <a:path w="3902709" h="2257425">
                <a:moveTo>
                  <a:pt x="3726179" y="10785"/>
                </a:moveTo>
                <a:lnTo>
                  <a:pt x="3725418" y="10668"/>
                </a:lnTo>
                <a:lnTo>
                  <a:pt x="3726179" y="10785"/>
                </a:lnTo>
                <a:close/>
              </a:path>
              <a:path w="3902709" h="2257425">
                <a:moveTo>
                  <a:pt x="3735324" y="1149434"/>
                </a:moveTo>
                <a:lnTo>
                  <a:pt x="3735324" y="1140714"/>
                </a:lnTo>
                <a:lnTo>
                  <a:pt x="3725418" y="1142238"/>
                </a:lnTo>
                <a:lnTo>
                  <a:pt x="3726179" y="1142238"/>
                </a:lnTo>
                <a:lnTo>
                  <a:pt x="3726179" y="1151440"/>
                </a:lnTo>
                <a:lnTo>
                  <a:pt x="3726942" y="1151382"/>
                </a:lnTo>
                <a:lnTo>
                  <a:pt x="3735324" y="1149434"/>
                </a:lnTo>
                <a:close/>
              </a:path>
              <a:path w="3902709" h="2257425">
                <a:moveTo>
                  <a:pt x="3735324" y="12192"/>
                </a:moveTo>
                <a:lnTo>
                  <a:pt x="3734562" y="11430"/>
                </a:lnTo>
                <a:lnTo>
                  <a:pt x="3734562" y="12074"/>
                </a:lnTo>
                <a:lnTo>
                  <a:pt x="3735324" y="12192"/>
                </a:lnTo>
                <a:close/>
              </a:path>
              <a:path w="3902709" h="2257425">
                <a:moveTo>
                  <a:pt x="3744468" y="1147309"/>
                </a:moveTo>
                <a:lnTo>
                  <a:pt x="3744468" y="1139190"/>
                </a:lnTo>
                <a:lnTo>
                  <a:pt x="3734562" y="1140714"/>
                </a:lnTo>
                <a:lnTo>
                  <a:pt x="3735324" y="1140714"/>
                </a:lnTo>
                <a:lnTo>
                  <a:pt x="3735324" y="1149434"/>
                </a:lnTo>
                <a:lnTo>
                  <a:pt x="3744468" y="1147309"/>
                </a:lnTo>
                <a:close/>
              </a:path>
              <a:path w="3902709" h="2257425">
                <a:moveTo>
                  <a:pt x="3744468" y="13833"/>
                </a:moveTo>
                <a:lnTo>
                  <a:pt x="3743706" y="13716"/>
                </a:lnTo>
                <a:lnTo>
                  <a:pt x="3744468" y="13833"/>
                </a:lnTo>
                <a:close/>
              </a:path>
              <a:path w="3902709" h="2257425">
                <a:moveTo>
                  <a:pt x="3753612" y="1145184"/>
                </a:moveTo>
                <a:lnTo>
                  <a:pt x="3753612" y="1137666"/>
                </a:lnTo>
                <a:lnTo>
                  <a:pt x="3743706" y="1139190"/>
                </a:lnTo>
                <a:lnTo>
                  <a:pt x="3744468" y="1139190"/>
                </a:lnTo>
                <a:lnTo>
                  <a:pt x="3744468" y="1147309"/>
                </a:lnTo>
                <a:lnTo>
                  <a:pt x="3753612" y="1145184"/>
                </a:lnTo>
                <a:close/>
              </a:path>
              <a:path w="3902709" h="2257425">
                <a:moveTo>
                  <a:pt x="3753612" y="15494"/>
                </a:moveTo>
                <a:lnTo>
                  <a:pt x="3753612" y="15240"/>
                </a:lnTo>
                <a:lnTo>
                  <a:pt x="3752850" y="15240"/>
                </a:lnTo>
                <a:lnTo>
                  <a:pt x="3753612" y="15494"/>
                </a:lnTo>
                <a:close/>
              </a:path>
              <a:path w="3902709" h="2257425">
                <a:moveTo>
                  <a:pt x="3825240" y="1100328"/>
                </a:moveTo>
                <a:lnTo>
                  <a:pt x="3791097" y="1122973"/>
                </a:lnTo>
                <a:lnTo>
                  <a:pt x="3752850" y="1137666"/>
                </a:lnTo>
                <a:lnTo>
                  <a:pt x="3753612" y="1137666"/>
                </a:lnTo>
                <a:lnTo>
                  <a:pt x="3753612" y="1145184"/>
                </a:lnTo>
                <a:lnTo>
                  <a:pt x="3777692" y="1139588"/>
                </a:lnTo>
                <a:lnTo>
                  <a:pt x="3823034" y="1114425"/>
                </a:lnTo>
                <a:lnTo>
                  <a:pt x="3824478" y="1113024"/>
                </a:lnTo>
                <a:lnTo>
                  <a:pt x="3824478" y="1101090"/>
                </a:lnTo>
                <a:lnTo>
                  <a:pt x="3825240" y="1100328"/>
                </a:lnTo>
                <a:close/>
              </a:path>
              <a:path w="3902709" h="2257425">
                <a:moveTo>
                  <a:pt x="3825240" y="52578"/>
                </a:moveTo>
                <a:lnTo>
                  <a:pt x="3824478" y="51816"/>
                </a:lnTo>
                <a:lnTo>
                  <a:pt x="3824478" y="51968"/>
                </a:lnTo>
                <a:lnTo>
                  <a:pt x="3825240" y="52578"/>
                </a:lnTo>
                <a:close/>
              </a:path>
              <a:path w="3902709" h="2257425">
                <a:moveTo>
                  <a:pt x="3850386" y="1087871"/>
                </a:moveTo>
                <a:lnTo>
                  <a:pt x="3850386" y="1075182"/>
                </a:lnTo>
                <a:lnTo>
                  <a:pt x="3838194" y="1088898"/>
                </a:lnTo>
                <a:lnTo>
                  <a:pt x="3824478" y="1101090"/>
                </a:lnTo>
                <a:lnTo>
                  <a:pt x="3824478" y="1113024"/>
                </a:lnTo>
                <a:lnTo>
                  <a:pt x="3850386" y="1087871"/>
                </a:lnTo>
                <a:close/>
              </a:path>
              <a:path w="3902709" h="2257425">
                <a:moveTo>
                  <a:pt x="3832098" y="58589"/>
                </a:moveTo>
                <a:lnTo>
                  <a:pt x="3832098" y="57912"/>
                </a:lnTo>
                <a:lnTo>
                  <a:pt x="3831336" y="57912"/>
                </a:lnTo>
                <a:lnTo>
                  <a:pt x="3832098" y="58589"/>
                </a:lnTo>
                <a:close/>
              </a:path>
              <a:path w="3902709" h="2257425">
                <a:moveTo>
                  <a:pt x="3850386" y="77914"/>
                </a:moveTo>
                <a:lnTo>
                  <a:pt x="3850386" y="77724"/>
                </a:lnTo>
                <a:lnTo>
                  <a:pt x="3849624" y="76962"/>
                </a:lnTo>
                <a:lnTo>
                  <a:pt x="3850386" y="77914"/>
                </a:lnTo>
                <a:close/>
              </a:path>
              <a:path w="3902709" h="2257425">
                <a:moveTo>
                  <a:pt x="3892296" y="1018032"/>
                </a:moveTo>
                <a:lnTo>
                  <a:pt x="3892296" y="966978"/>
                </a:lnTo>
                <a:lnTo>
                  <a:pt x="3891534" y="976884"/>
                </a:lnTo>
                <a:lnTo>
                  <a:pt x="3891534" y="976122"/>
                </a:lnTo>
                <a:lnTo>
                  <a:pt x="3890010" y="986028"/>
                </a:lnTo>
                <a:lnTo>
                  <a:pt x="3890010" y="985266"/>
                </a:lnTo>
                <a:lnTo>
                  <a:pt x="3888486" y="995172"/>
                </a:lnTo>
                <a:lnTo>
                  <a:pt x="3888486" y="994410"/>
                </a:lnTo>
                <a:lnTo>
                  <a:pt x="3886962" y="1004316"/>
                </a:lnTo>
                <a:lnTo>
                  <a:pt x="3886962" y="1003554"/>
                </a:lnTo>
                <a:lnTo>
                  <a:pt x="3872269" y="1041801"/>
                </a:lnTo>
                <a:lnTo>
                  <a:pt x="3849624" y="1075944"/>
                </a:lnTo>
                <a:lnTo>
                  <a:pt x="3850386" y="1075182"/>
                </a:lnTo>
                <a:lnTo>
                  <a:pt x="3850386" y="1087871"/>
                </a:lnTo>
                <a:lnTo>
                  <a:pt x="3860335" y="1078212"/>
                </a:lnTo>
                <a:lnTo>
                  <a:pt x="3886962" y="1033272"/>
                </a:lnTo>
                <a:lnTo>
                  <a:pt x="3890010" y="1024890"/>
                </a:lnTo>
                <a:lnTo>
                  <a:pt x="3892296" y="1018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62399" y="2872994"/>
            <a:ext cx="20935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若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与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互素，根 据欧拉定理</a:t>
            </a:r>
            <a:r>
              <a:rPr sz="2000" b="1" spc="5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RSA 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加解密成立。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53689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 err="1">
                <a:solidFill>
                  <a:srgbClr val="000000"/>
                </a:solidFill>
                <a:latin typeface="Arial"/>
                <a:cs typeface="Arial"/>
              </a:rPr>
              <a:t>RSA</a:t>
            </a:r>
            <a:r>
              <a:rPr sz="3200" spc="-5" dirty="0" err="1">
                <a:solidFill>
                  <a:srgbClr val="000000"/>
                </a:solidFill>
                <a:latin typeface="黑体"/>
                <a:cs typeface="黑体"/>
              </a:rPr>
              <a:t>的加解密证明过程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425073" y="1546351"/>
                <a:ext cx="7875270" cy="4823460"/>
              </a:xfrm>
              <a:prstGeom prst="rect">
                <a:avLst/>
              </a:prstGeom>
            </p:spPr>
            <p:txBody>
              <a:bodyPr vert="horz" wrap="square" lIns="0" tIns="32384" rIns="0" bIns="0" rtlCol="0">
                <a:spAutoFit/>
              </a:bodyPr>
              <a:lstStyle/>
              <a:p>
                <a:pPr marL="12700" marR="5080" indent="476250">
                  <a:lnSpc>
                    <a:spcPct val="135400"/>
                  </a:lnSpc>
                  <a:spcBef>
                    <a:spcPts val="254"/>
                  </a:spcBef>
                </a:pPr>
                <a:r>
                  <a:rPr sz="2400" b="1" spc="-5" dirty="0">
                    <a:latin typeface="黑体"/>
                    <a:cs typeface="黑体"/>
                  </a:rPr>
                  <a:t>若</a:t>
                </a:r>
                <a:r>
                  <a:rPr sz="2400" b="1" dirty="0">
                    <a:latin typeface="黑体"/>
                    <a:cs typeface="黑体"/>
                  </a:rPr>
                  <a:t>gcd(</a:t>
                </a:r>
                <a:r>
                  <a:rPr sz="2400" b="1" dirty="0" err="1">
                    <a:latin typeface="黑体"/>
                    <a:cs typeface="黑体"/>
                  </a:rPr>
                  <a:t>m,n</a:t>
                </a:r>
                <a:r>
                  <a:rPr sz="2400" b="1" dirty="0">
                    <a:latin typeface="黑体"/>
                    <a:cs typeface="黑体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黑体"/>
                      </a:rPr>
                      <m:t>&gt;</m:t>
                    </m:r>
                  </m:oMath>
                </a14:m>
                <a:r>
                  <a:rPr sz="2400" b="1" dirty="0">
                    <a:latin typeface="黑体"/>
                    <a:cs typeface="黑体"/>
                  </a:rPr>
                  <a:t>1,</a:t>
                </a:r>
                <a:r>
                  <a:rPr sz="2400" b="1" spc="-5" dirty="0">
                    <a:latin typeface="黑体"/>
                    <a:cs typeface="黑体"/>
                  </a:rPr>
                  <a:t>由于</a:t>
                </a:r>
                <a:r>
                  <a:rPr sz="2400" b="1" dirty="0">
                    <a:latin typeface="黑体"/>
                    <a:cs typeface="黑体"/>
                  </a:rPr>
                  <a:t>n=p*q,</a:t>
                </a:r>
                <a:r>
                  <a:rPr sz="2400" b="1" spc="-5" dirty="0">
                    <a:latin typeface="黑体"/>
                    <a:cs typeface="黑体"/>
                  </a:rPr>
                  <a:t>所以</a:t>
                </a:r>
                <a:r>
                  <a:rPr sz="2400" b="1" dirty="0">
                    <a:latin typeface="黑体"/>
                    <a:cs typeface="黑体"/>
                  </a:rPr>
                  <a:t>gcd(m,n)</a:t>
                </a:r>
                <a:r>
                  <a:rPr sz="2400" b="1" spc="-5" dirty="0" err="1">
                    <a:latin typeface="黑体"/>
                    <a:cs typeface="黑体"/>
                  </a:rPr>
                  <a:t>必含</a:t>
                </a:r>
                <a:r>
                  <a:rPr sz="2400" b="1" dirty="0" err="1">
                    <a:latin typeface="黑体"/>
                    <a:cs typeface="黑体"/>
                  </a:rPr>
                  <a:t>p,q</a:t>
                </a:r>
                <a:r>
                  <a:rPr sz="2400" b="1" spc="-5" dirty="0" err="1">
                    <a:latin typeface="黑体"/>
                    <a:cs typeface="黑体"/>
                  </a:rPr>
                  <a:t>之一，</a:t>
                </a:r>
                <a:r>
                  <a:rPr sz="2400" b="1" spc="-10" dirty="0" err="1">
                    <a:latin typeface="黑体"/>
                    <a:cs typeface="黑体"/>
                  </a:rPr>
                  <a:t>设</a:t>
                </a:r>
                <a:r>
                  <a:rPr sz="2400" b="1" dirty="0" err="1">
                    <a:latin typeface="黑体"/>
                    <a:cs typeface="黑体"/>
                  </a:rPr>
                  <a:t>gcd</a:t>
                </a:r>
                <a:r>
                  <a:rPr sz="2400" b="1" dirty="0">
                    <a:latin typeface="黑体"/>
                    <a:cs typeface="黑体"/>
                  </a:rPr>
                  <a:t>(</a:t>
                </a:r>
                <a:r>
                  <a:rPr lang="en-US" sz="2400" b="1" dirty="0" err="1">
                    <a:latin typeface="黑体"/>
                    <a:cs typeface="黑体"/>
                  </a:rPr>
                  <a:t>m</a:t>
                </a:r>
                <a:r>
                  <a:rPr sz="2400" b="1" dirty="0" err="1">
                    <a:latin typeface="黑体"/>
                    <a:cs typeface="黑体"/>
                  </a:rPr>
                  <a:t>,</a:t>
                </a:r>
                <a:r>
                  <a:rPr lang="en-US" sz="2400" b="1" dirty="0" err="1">
                    <a:latin typeface="黑体"/>
                    <a:cs typeface="黑体"/>
                  </a:rPr>
                  <a:t>n</a:t>
                </a:r>
                <a:r>
                  <a:rPr sz="2400" b="1" dirty="0">
                    <a:latin typeface="黑体"/>
                    <a:cs typeface="黑体"/>
                  </a:rPr>
                  <a:t>)=p,</a:t>
                </a:r>
                <a:r>
                  <a:rPr sz="2400" b="1" spc="-10" dirty="0">
                    <a:latin typeface="黑体"/>
                    <a:cs typeface="黑体"/>
                  </a:rPr>
                  <a:t>或</a:t>
                </a:r>
                <a:r>
                  <a:rPr sz="2400" b="1" spc="-5" dirty="0">
                    <a:latin typeface="黑体"/>
                    <a:cs typeface="黑体"/>
                  </a:rPr>
                  <a:t>m=s*p,</a:t>
                </a:r>
                <a:r>
                  <a:rPr sz="2400" b="1" spc="5" dirty="0">
                    <a:latin typeface="黑体"/>
                    <a:cs typeface="黑体"/>
                  </a:rPr>
                  <a:t> </a:t>
                </a:r>
                <a:r>
                  <a:rPr sz="2400" b="1" dirty="0">
                    <a:latin typeface="黑体"/>
                    <a:cs typeface="黑体"/>
                  </a:rPr>
                  <a:t>1≤s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黑体"/>
                      </a:rPr>
                      <m:t>&lt;</m:t>
                    </m:r>
                  </m:oMath>
                </a14:m>
                <a:r>
                  <a:rPr sz="2400" b="1" dirty="0" err="1">
                    <a:latin typeface="黑体"/>
                    <a:cs typeface="黑体"/>
                  </a:rPr>
                  <a:t>q,</a:t>
                </a:r>
                <a:r>
                  <a:rPr sz="2400" b="1" spc="-5" dirty="0" err="1">
                    <a:latin typeface="黑体"/>
                    <a:cs typeface="黑体"/>
                  </a:rPr>
                  <a:t>由欧拉定理得</a:t>
                </a:r>
                <a:r>
                  <a:rPr sz="2400" b="1" spc="-5" dirty="0">
                    <a:latin typeface="黑体"/>
                    <a:cs typeface="黑体"/>
                  </a:rPr>
                  <a:t>：  </a:t>
                </a:r>
                <a:r>
                  <a:rPr sz="2400" b="1" dirty="0" err="1">
                    <a:latin typeface="黑体"/>
                    <a:cs typeface="黑体"/>
                  </a:rPr>
                  <a:t>m</a:t>
                </a:r>
                <a:r>
                  <a:rPr sz="2400" b="1" baseline="24305" dirty="0" err="1">
                    <a:latin typeface="新宋体"/>
                    <a:cs typeface="新宋体"/>
                  </a:rPr>
                  <a:t>φ</a:t>
                </a:r>
                <a:r>
                  <a:rPr sz="2400" b="1" baseline="24305" dirty="0">
                    <a:latin typeface="黑体"/>
                    <a:cs typeface="黑体"/>
                  </a:rPr>
                  <a:t>(q)</a:t>
                </a:r>
                <a:r>
                  <a:rPr sz="2400" b="1" dirty="0">
                    <a:latin typeface="黑体"/>
                    <a:cs typeface="黑体"/>
                  </a:rPr>
                  <a:t>=1(mod</a:t>
                </a:r>
                <a:r>
                  <a:rPr sz="2400" b="1" spc="5" dirty="0">
                    <a:latin typeface="黑体"/>
                    <a:cs typeface="黑体"/>
                  </a:rPr>
                  <a:t> </a:t>
                </a:r>
                <a:r>
                  <a:rPr sz="2400" b="1" dirty="0">
                    <a:latin typeface="黑体"/>
                    <a:cs typeface="黑体"/>
                  </a:rPr>
                  <a:t>q).</a:t>
                </a:r>
                <a:endParaRPr sz="2400" dirty="0">
                  <a:latin typeface="黑体"/>
                  <a:cs typeface="黑体"/>
                </a:endParaRPr>
              </a:p>
              <a:p>
                <a:pPr marL="285115" marR="1744980">
                  <a:lnSpc>
                    <a:spcPct val="125000"/>
                  </a:lnSpc>
                  <a:spcBef>
                    <a:spcPts val="720"/>
                  </a:spcBef>
                </a:pPr>
                <a:r>
                  <a:rPr sz="2400" b="1" dirty="0">
                    <a:latin typeface="黑体"/>
                    <a:cs typeface="黑体"/>
                  </a:rPr>
                  <a:t>因此，对于任何k，总有</a:t>
                </a:r>
                <a:r>
                  <a:rPr sz="2400" b="1" spc="-10" dirty="0">
                    <a:latin typeface="黑体"/>
                    <a:cs typeface="黑体"/>
                  </a:rPr>
                  <a:t>：</a:t>
                </a:r>
                <a:r>
                  <a:rPr sz="2400" b="1" spc="-25" dirty="0">
                    <a:latin typeface="黑体"/>
                    <a:cs typeface="黑体"/>
                  </a:rPr>
                  <a:t> </a:t>
                </a:r>
                <a:r>
                  <a:rPr sz="2400" b="1" dirty="0">
                    <a:latin typeface="黑体"/>
                    <a:cs typeface="黑体"/>
                  </a:rPr>
                  <a:t>m</a:t>
                </a:r>
                <a:r>
                  <a:rPr sz="2400" b="1" baseline="24305" dirty="0">
                    <a:latin typeface="黑体"/>
                    <a:cs typeface="黑体"/>
                  </a:rPr>
                  <a:t>k(q-1)</a:t>
                </a:r>
                <a:r>
                  <a:rPr sz="2400" b="1" dirty="0">
                    <a:latin typeface="黑体"/>
                    <a:cs typeface="黑体"/>
                  </a:rPr>
                  <a:t>=1(mod</a:t>
                </a:r>
                <a:r>
                  <a:rPr sz="2400" b="1" spc="-20" dirty="0">
                    <a:latin typeface="黑体"/>
                    <a:cs typeface="黑体"/>
                  </a:rPr>
                  <a:t> </a:t>
                </a:r>
                <a:r>
                  <a:rPr sz="2400" b="1" dirty="0">
                    <a:latin typeface="黑体"/>
                    <a:cs typeface="黑体"/>
                  </a:rPr>
                  <a:t>q)  </a:t>
                </a:r>
                <a:r>
                  <a:rPr sz="3600" b="1" baseline="-16203" dirty="0">
                    <a:latin typeface="黑体"/>
                    <a:cs typeface="黑体"/>
                  </a:rPr>
                  <a:t>m</a:t>
                </a:r>
                <a:r>
                  <a:rPr sz="1600" b="1" dirty="0">
                    <a:latin typeface="黑体"/>
                    <a:cs typeface="黑体"/>
                  </a:rPr>
                  <a:t>k(p-1)(q-1)</a:t>
                </a:r>
                <a:r>
                  <a:rPr sz="3600" b="1" baseline="-16203" dirty="0">
                    <a:latin typeface="黑体"/>
                    <a:cs typeface="黑体"/>
                  </a:rPr>
                  <a:t>=(1)</a:t>
                </a:r>
                <a:r>
                  <a:rPr sz="1600" b="1" dirty="0">
                    <a:latin typeface="黑体"/>
                    <a:cs typeface="黑体"/>
                  </a:rPr>
                  <a:t>k(p-1)</a:t>
                </a:r>
                <a:r>
                  <a:rPr sz="3600" b="1" baseline="-16203" dirty="0">
                    <a:latin typeface="黑体"/>
                    <a:cs typeface="黑体"/>
                  </a:rPr>
                  <a:t>=1(mod</a:t>
                </a:r>
                <a:r>
                  <a:rPr sz="3600" b="1" spc="7" baseline="-16203" dirty="0">
                    <a:latin typeface="黑体"/>
                    <a:cs typeface="黑体"/>
                  </a:rPr>
                  <a:t> </a:t>
                </a:r>
                <a:r>
                  <a:rPr sz="3600" b="1" baseline="-16203" dirty="0">
                    <a:latin typeface="黑体"/>
                    <a:cs typeface="黑体"/>
                  </a:rPr>
                  <a:t>q)</a:t>
                </a:r>
                <a:endParaRPr sz="3600" baseline="-16203" dirty="0">
                  <a:latin typeface="黑体"/>
                  <a:cs typeface="黑体"/>
                </a:endParaRPr>
              </a:p>
              <a:p>
                <a:pPr marL="285115" marR="2348230">
                  <a:lnSpc>
                    <a:spcPct val="150000"/>
                  </a:lnSpc>
                  <a:spcBef>
                    <a:spcPts val="720"/>
                  </a:spcBef>
                </a:pPr>
                <a:r>
                  <a:rPr sz="2400" b="1" spc="-5" dirty="0">
                    <a:latin typeface="黑体"/>
                    <a:cs typeface="黑体"/>
                  </a:rPr>
                  <a:t>即</a:t>
                </a:r>
                <a:r>
                  <a:rPr sz="2400" b="1" dirty="0">
                    <a:latin typeface="黑体"/>
                    <a:cs typeface="黑体"/>
                  </a:rPr>
                  <a:t>：m</a:t>
                </a:r>
                <a:r>
                  <a:rPr sz="2400" b="1" baseline="24305" dirty="0">
                    <a:latin typeface="黑体"/>
                    <a:cs typeface="黑体"/>
                  </a:rPr>
                  <a:t>k</a:t>
                </a:r>
                <a:r>
                  <a:rPr sz="2400" b="1" baseline="24305" dirty="0">
                    <a:latin typeface="新宋体"/>
                    <a:cs typeface="新宋体"/>
                  </a:rPr>
                  <a:t>φ</a:t>
                </a:r>
                <a:r>
                  <a:rPr sz="2400" b="1" baseline="24305" dirty="0">
                    <a:latin typeface="黑体"/>
                    <a:cs typeface="黑体"/>
                  </a:rPr>
                  <a:t>(n)</a:t>
                </a:r>
                <a:r>
                  <a:rPr sz="2400" b="1" dirty="0">
                    <a:latin typeface="黑体"/>
                    <a:cs typeface="黑体"/>
                  </a:rPr>
                  <a:t>=1(mod </a:t>
                </a:r>
                <a:r>
                  <a:rPr sz="2400" b="1" spc="-5" dirty="0">
                    <a:latin typeface="黑体"/>
                    <a:cs typeface="黑体"/>
                  </a:rPr>
                  <a:t>q)</a:t>
                </a:r>
                <a:r>
                  <a:rPr sz="2400" b="1" dirty="0">
                    <a:latin typeface="黑体"/>
                    <a:cs typeface="黑体"/>
                  </a:rPr>
                  <a:t> </a:t>
                </a:r>
                <a:r>
                  <a:rPr sz="2400" b="1" spc="-10" dirty="0">
                    <a:latin typeface="黑体"/>
                    <a:cs typeface="黑体"/>
                  </a:rPr>
                  <a:t>或</a:t>
                </a:r>
                <a:r>
                  <a:rPr sz="2400" b="1" dirty="0">
                    <a:latin typeface="黑体"/>
                    <a:cs typeface="黑体"/>
                  </a:rPr>
                  <a:t> </a:t>
                </a:r>
                <a:r>
                  <a:rPr sz="2400" b="1" spc="-5" dirty="0">
                    <a:latin typeface="黑体"/>
                    <a:cs typeface="黑体"/>
                  </a:rPr>
                  <a:t>1=</a:t>
                </a:r>
                <a:r>
                  <a:rPr sz="2400" b="1" dirty="0">
                    <a:latin typeface="黑体"/>
                    <a:cs typeface="黑体"/>
                  </a:rPr>
                  <a:t> m</a:t>
                </a:r>
                <a:r>
                  <a:rPr sz="2400" b="1" baseline="24305" dirty="0">
                    <a:latin typeface="黑体"/>
                    <a:cs typeface="黑体"/>
                  </a:rPr>
                  <a:t>k</a:t>
                </a:r>
                <a:r>
                  <a:rPr sz="2400" b="1" baseline="24305" dirty="0">
                    <a:latin typeface="新宋体"/>
                    <a:cs typeface="新宋体"/>
                  </a:rPr>
                  <a:t>φ</a:t>
                </a:r>
                <a:r>
                  <a:rPr sz="2400" b="1" baseline="24305" dirty="0">
                    <a:latin typeface="黑体"/>
                    <a:cs typeface="黑体"/>
                  </a:rPr>
                  <a:t>(n)</a:t>
                </a:r>
                <a:r>
                  <a:rPr sz="2400" b="1" dirty="0">
                    <a:latin typeface="黑体"/>
                    <a:cs typeface="黑体"/>
                  </a:rPr>
                  <a:t>+h*q  </a:t>
                </a:r>
                <a:r>
                  <a:rPr sz="2400" b="1" spc="-5" dirty="0">
                    <a:latin typeface="黑体"/>
                    <a:cs typeface="黑体"/>
                  </a:rPr>
                  <a:t>其中</a:t>
                </a:r>
                <a:r>
                  <a:rPr sz="2400" b="1" dirty="0">
                    <a:latin typeface="黑体"/>
                    <a:cs typeface="黑体"/>
                  </a:rPr>
                  <a:t>h</a:t>
                </a:r>
                <a:r>
                  <a:rPr sz="2400" b="1" spc="-5" dirty="0">
                    <a:latin typeface="黑体"/>
                    <a:cs typeface="黑体"/>
                  </a:rPr>
                  <a:t>是某个整数</a:t>
                </a:r>
                <a:r>
                  <a:rPr sz="2400" b="1" spc="-10" dirty="0">
                    <a:latin typeface="黑体"/>
                    <a:cs typeface="黑体"/>
                  </a:rPr>
                  <a:t>,</a:t>
                </a:r>
                <a:r>
                  <a:rPr sz="2400" b="1" spc="-5" dirty="0">
                    <a:latin typeface="黑体"/>
                    <a:cs typeface="黑体"/>
                  </a:rPr>
                  <a:t> 由假定</a:t>
                </a:r>
                <a:r>
                  <a:rPr sz="2400" b="1" dirty="0">
                    <a:latin typeface="黑体"/>
                    <a:cs typeface="黑体"/>
                  </a:rPr>
                  <a:t>m=s*p,</a:t>
                </a:r>
                <a:r>
                  <a:rPr sz="2400" b="1" spc="-5" dirty="0">
                    <a:latin typeface="黑体"/>
                    <a:cs typeface="黑体"/>
                  </a:rPr>
                  <a:t>得：</a:t>
                </a:r>
                <a:endParaRPr sz="2400" dirty="0">
                  <a:latin typeface="黑体"/>
                  <a:cs typeface="黑体"/>
                </a:endParaRPr>
              </a:p>
              <a:p>
                <a:pPr marL="593725" marR="802005" indent="-1270">
                  <a:lnSpc>
                    <a:spcPct val="150000"/>
                  </a:lnSpc>
                </a:pPr>
                <a:r>
                  <a:rPr sz="2400" b="1" spc="-5" dirty="0">
                    <a:latin typeface="黑体"/>
                    <a:cs typeface="黑体"/>
                  </a:rPr>
                  <a:t>s*p= </a:t>
                </a:r>
                <a:r>
                  <a:rPr sz="2400" b="1" dirty="0">
                    <a:latin typeface="黑体"/>
                    <a:cs typeface="黑体"/>
                  </a:rPr>
                  <a:t>m</a:t>
                </a:r>
                <a:r>
                  <a:rPr sz="2400" b="1" baseline="24305" dirty="0">
                    <a:latin typeface="黑体"/>
                    <a:cs typeface="黑体"/>
                  </a:rPr>
                  <a:t>k</a:t>
                </a:r>
                <a:r>
                  <a:rPr sz="2400" b="1" baseline="24305" dirty="0">
                    <a:latin typeface="新宋体"/>
                    <a:cs typeface="新宋体"/>
                  </a:rPr>
                  <a:t>φ</a:t>
                </a:r>
                <a:r>
                  <a:rPr sz="2400" b="1" baseline="24305" dirty="0">
                    <a:latin typeface="黑体"/>
                    <a:cs typeface="黑体"/>
                  </a:rPr>
                  <a:t>(n) </a:t>
                </a:r>
                <a:r>
                  <a:rPr sz="2400" b="1" spc="-5" dirty="0">
                    <a:latin typeface="黑体"/>
                    <a:cs typeface="黑体"/>
                  </a:rPr>
                  <a:t>*s*p+s*p*h*q, m= </a:t>
                </a:r>
                <a:r>
                  <a:rPr sz="2400" b="1" dirty="0">
                    <a:latin typeface="黑体"/>
                    <a:cs typeface="黑体"/>
                  </a:rPr>
                  <a:t>m</a:t>
                </a:r>
                <a:r>
                  <a:rPr sz="2400" b="1" baseline="24305" dirty="0">
                    <a:latin typeface="黑体"/>
                    <a:cs typeface="黑体"/>
                  </a:rPr>
                  <a:t>k</a:t>
                </a:r>
                <a:r>
                  <a:rPr sz="2400" b="1" baseline="24305" dirty="0">
                    <a:latin typeface="新宋体"/>
                    <a:cs typeface="新宋体"/>
                  </a:rPr>
                  <a:t>φ</a:t>
                </a:r>
                <a:r>
                  <a:rPr sz="2400" b="1" baseline="24305" dirty="0">
                    <a:latin typeface="黑体"/>
                    <a:cs typeface="黑体"/>
                  </a:rPr>
                  <a:t>(n)+1</a:t>
                </a:r>
                <a:r>
                  <a:rPr sz="2400" b="1" dirty="0">
                    <a:latin typeface="黑体"/>
                    <a:cs typeface="黑体"/>
                  </a:rPr>
                  <a:t>+s*h*p*q  m=m</a:t>
                </a:r>
                <a:r>
                  <a:rPr sz="2400" b="1" baseline="24305" dirty="0">
                    <a:latin typeface="黑体"/>
                    <a:cs typeface="黑体"/>
                  </a:rPr>
                  <a:t>k</a:t>
                </a:r>
                <a:r>
                  <a:rPr sz="2400" b="1" baseline="24305" dirty="0">
                    <a:latin typeface="新宋体"/>
                    <a:cs typeface="新宋体"/>
                  </a:rPr>
                  <a:t>φ</a:t>
                </a:r>
                <a:r>
                  <a:rPr sz="2400" b="1" baseline="24305" dirty="0">
                    <a:latin typeface="黑体"/>
                    <a:cs typeface="黑体"/>
                  </a:rPr>
                  <a:t>(n)+1</a:t>
                </a:r>
                <a:r>
                  <a:rPr sz="2400" b="1" dirty="0">
                    <a:latin typeface="黑体"/>
                    <a:cs typeface="黑体"/>
                  </a:rPr>
                  <a:t>+s*h*n,</a:t>
                </a:r>
                <a:r>
                  <a:rPr sz="2400" b="1" spc="-5" dirty="0">
                    <a:latin typeface="黑体"/>
                    <a:cs typeface="黑体"/>
                  </a:rPr>
                  <a:t>即得</a:t>
                </a:r>
                <a:r>
                  <a:rPr sz="2400" b="1" spc="-15" dirty="0">
                    <a:latin typeface="黑体"/>
                    <a:cs typeface="黑体"/>
                  </a:rPr>
                  <a:t>：</a:t>
                </a:r>
                <a:r>
                  <a:rPr sz="2400" b="1" spc="30" dirty="0">
                    <a:latin typeface="黑体"/>
                    <a:cs typeface="黑体"/>
                  </a:rPr>
                  <a:t> </a:t>
                </a:r>
                <a:r>
                  <a:rPr sz="2400" b="1" spc="-5" dirty="0">
                    <a:solidFill>
                      <a:srgbClr val="FD1813"/>
                    </a:solidFill>
                    <a:latin typeface="黑体"/>
                    <a:cs typeface="黑体"/>
                  </a:rPr>
                  <a:t>m</a:t>
                </a:r>
                <a:r>
                  <a:rPr sz="2400" b="1" spc="-7" baseline="24305" dirty="0">
                    <a:solidFill>
                      <a:srgbClr val="FD1813"/>
                    </a:solidFill>
                    <a:latin typeface="黑体"/>
                    <a:cs typeface="黑体"/>
                  </a:rPr>
                  <a:t>k</a:t>
                </a:r>
                <a:r>
                  <a:rPr sz="2400" b="1" spc="-7" baseline="24305" dirty="0">
                    <a:solidFill>
                      <a:srgbClr val="FD1813"/>
                    </a:solidFill>
                    <a:latin typeface="新宋体"/>
                    <a:cs typeface="新宋体"/>
                  </a:rPr>
                  <a:t>φ</a:t>
                </a:r>
                <a:r>
                  <a:rPr sz="2400" b="1" spc="-7" baseline="24305" dirty="0">
                    <a:solidFill>
                      <a:srgbClr val="FD1813"/>
                    </a:solidFill>
                    <a:latin typeface="黑体"/>
                    <a:cs typeface="黑体"/>
                  </a:rPr>
                  <a:t>(n)+1</a:t>
                </a:r>
                <a:r>
                  <a:rPr sz="2400" b="1" spc="44" baseline="24305" dirty="0">
                    <a:solidFill>
                      <a:srgbClr val="FD1813"/>
                    </a:solidFill>
                    <a:latin typeface="黑体"/>
                    <a:cs typeface="黑体"/>
                  </a:rPr>
                  <a:t> </a:t>
                </a:r>
                <a:r>
                  <a:rPr sz="2400" b="1" spc="-10" dirty="0">
                    <a:latin typeface="宋体"/>
                    <a:cs typeface="宋体"/>
                  </a:rPr>
                  <a:t>≡</a:t>
                </a:r>
                <a:r>
                  <a:rPr sz="2400" b="1" spc="-10" dirty="0">
                    <a:solidFill>
                      <a:srgbClr val="FD1813"/>
                    </a:solidFill>
                    <a:latin typeface="黑体"/>
                    <a:cs typeface="黑体"/>
                  </a:rPr>
                  <a:t>m</a:t>
                </a:r>
                <a:r>
                  <a:rPr sz="2400" b="1" spc="20" dirty="0">
                    <a:solidFill>
                      <a:srgbClr val="FD1813"/>
                    </a:solidFill>
                    <a:latin typeface="黑体"/>
                    <a:cs typeface="黑体"/>
                  </a:rPr>
                  <a:t> </a:t>
                </a:r>
                <a:r>
                  <a:rPr sz="2400" b="1" spc="-10" dirty="0">
                    <a:solidFill>
                      <a:srgbClr val="FD1813"/>
                    </a:solidFill>
                    <a:latin typeface="黑体"/>
                    <a:cs typeface="黑体"/>
                  </a:rPr>
                  <a:t>(mod</a:t>
                </a:r>
                <a:r>
                  <a:rPr sz="2400" b="1" spc="25" dirty="0">
                    <a:solidFill>
                      <a:srgbClr val="FD1813"/>
                    </a:solidFill>
                    <a:latin typeface="黑体"/>
                    <a:cs typeface="黑体"/>
                  </a:rPr>
                  <a:t> </a:t>
                </a:r>
                <a:r>
                  <a:rPr sz="2400" b="1" spc="-5" dirty="0">
                    <a:solidFill>
                      <a:srgbClr val="FD1813"/>
                    </a:solidFill>
                    <a:latin typeface="黑体"/>
                    <a:cs typeface="黑体"/>
                  </a:rPr>
                  <a:t>n)</a:t>
                </a:r>
                <a:endParaRPr sz="2400" dirty="0">
                  <a:latin typeface="黑体"/>
                  <a:cs typeface="黑体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3" y="1546351"/>
                <a:ext cx="7875270" cy="4823460"/>
              </a:xfrm>
              <a:prstGeom prst="rect">
                <a:avLst/>
              </a:prstGeom>
              <a:blipFill>
                <a:blip r:embed="rId2"/>
                <a:stretch>
                  <a:fillRect l="-2245" t="-253" b="-1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1452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RSA</a:t>
            </a: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的加解密举例说明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8498" y="1619503"/>
            <a:ext cx="7995284" cy="481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p=43, q=59, n=p*q=43*59=2539</a:t>
            </a:r>
            <a:r>
              <a:rPr sz="2400" b="1" spc="65" dirty="0">
                <a:latin typeface="宋体"/>
                <a:cs typeface="宋体"/>
              </a:rPr>
              <a:t> </a:t>
            </a:r>
            <a:r>
              <a:rPr sz="2400" b="1" dirty="0">
                <a:latin typeface="新宋体"/>
                <a:cs typeface="新宋体"/>
              </a:rPr>
              <a:t>φ</a:t>
            </a:r>
            <a:r>
              <a:rPr sz="2400" b="1" dirty="0">
                <a:latin typeface="宋体"/>
                <a:cs typeface="宋体"/>
              </a:rPr>
              <a:t>(2539)=42*58=2436</a:t>
            </a:r>
            <a:endParaRPr sz="2400" dirty="0">
              <a:latin typeface="宋体"/>
              <a:cs typeface="宋体"/>
            </a:endParaRPr>
          </a:p>
          <a:p>
            <a:pPr marL="166370" marR="1214755" indent="-154305">
              <a:lnSpc>
                <a:spcPct val="150000"/>
              </a:lnSpc>
              <a:spcBef>
                <a:spcPts val="310"/>
              </a:spcBef>
              <a:tabLst>
                <a:tab pos="5393055" algn="l"/>
              </a:tabLst>
            </a:pPr>
            <a:r>
              <a:rPr sz="2400" b="1" spc="-5" dirty="0">
                <a:latin typeface="宋体"/>
                <a:cs typeface="宋体"/>
              </a:rPr>
              <a:t>取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e=1</a:t>
            </a: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3</a:t>
            </a:r>
            <a:r>
              <a:rPr sz="2400" b="1" spc="-5" dirty="0">
                <a:latin typeface="宋体"/>
                <a:cs typeface="宋体"/>
              </a:rPr>
              <a:t>,解方</a:t>
            </a:r>
            <a:r>
              <a:rPr sz="2400" b="1" spc="-15" dirty="0">
                <a:latin typeface="宋体"/>
                <a:cs typeface="宋体"/>
              </a:rPr>
              <a:t>程</a:t>
            </a:r>
            <a:r>
              <a:rPr sz="2400" b="1" spc="3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de</a:t>
            </a:r>
            <a:r>
              <a:rPr sz="2400" b="1" spc="-10" dirty="0">
                <a:latin typeface="宋体"/>
                <a:cs typeface="宋体"/>
              </a:rPr>
              <a:t>≡1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2436</a:t>
            </a:r>
            <a:r>
              <a:rPr sz="2400" b="1" spc="-20" dirty="0">
                <a:latin typeface="宋体"/>
                <a:cs typeface="宋体"/>
              </a:rPr>
              <a:t>）</a:t>
            </a:r>
            <a:r>
              <a:rPr sz="2400" b="1" spc="-5" dirty="0">
                <a:latin typeface="宋体"/>
                <a:cs typeface="宋体"/>
              </a:rPr>
              <a:t>得</a:t>
            </a:r>
            <a:r>
              <a:rPr sz="2400" b="1" spc="-10" dirty="0">
                <a:latin typeface="宋体"/>
                <a:cs typeface="宋体"/>
              </a:rPr>
              <a:t>：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d=937 </a:t>
            </a:r>
            <a:endParaRPr lang="en-US" altLang="zh-CN" sz="2400" b="1" spc="-5" dirty="0">
              <a:solidFill>
                <a:srgbClr val="FD1813"/>
              </a:solidFill>
              <a:latin typeface="宋体"/>
              <a:cs typeface="宋体"/>
            </a:endParaRPr>
          </a:p>
          <a:p>
            <a:pPr marL="166370" marR="1214755" indent="-154305">
              <a:lnSpc>
                <a:spcPct val="150000"/>
              </a:lnSpc>
              <a:spcBef>
                <a:spcPts val="310"/>
              </a:spcBef>
              <a:tabLst>
                <a:tab pos="5393055" algn="l"/>
              </a:tabLst>
            </a:pPr>
            <a:r>
              <a:rPr sz="2400" b="1" spc="-10" dirty="0" err="1">
                <a:latin typeface="宋体"/>
                <a:cs typeface="宋体"/>
              </a:rPr>
              <a:t>若有明文</a:t>
            </a:r>
            <a:r>
              <a:rPr sz="2400" b="1" spc="-5" dirty="0" err="1">
                <a:latin typeface="宋体"/>
                <a:cs typeface="宋体"/>
              </a:rPr>
              <a:t>：cyber</a:t>
            </a:r>
            <a:r>
              <a:rPr sz="2400" b="1" spc="2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greatwall</a:t>
            </a:r>
            <a:endParaRPr sz="2400" dirty="0">
              <a:latin typeface="宋体"/>
              <a:cs typeface="宋体"/>
            </a:endParaRPr>
          </a:p>
          <a:p>
            <a:pPr marL="16637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latin typeface="宋体"/>
                <a:cs typeface="宋体"/>
              </a:rPr>
              <a:t>先将明文分块为</a:t>
            </a:r>
            <a:r>
              <a:rPr sz="2400" b="1" spc="-5" dirty="0">
                <a:latin typeface="宋体"/>
                <a:cs typeface="宋体"/>
              </a:rPr>
              <a:t>：cy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be</a:t>
            </a:r>
            <a:r>
              <a:rPr sz="2400" b="1" spc="-1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rg</a:t>
            </a:r>
            <a:r>
              <a:rPr sz="2400" b="1" spc="2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re at</a:t>
            </a:r>
            <a:r>
              <a:rPr sz="2400" b="1" spc="-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wa ll</a:t>
            </a:r>
            <a:endParaRPr sz="2400" dirty="0">
              <a:latin typeface="宋体"/>
              <a:cs typeface="宋体"/>
            </a:endParaRPr>
          </a:p>
          <a:p>
            <a:pPr marL="201295" marR="5080" indent="-35560">
              <a:lnSpc>
                <a:spcPct val="130000"/>
              </a:lnSpc>
              <a:spcBef>
                <a:spcPts val="575"/>
              </a:spcBef>
            </a:pPr>
            <a:r>
              <a:rPr sz="2400" b="1" spc="-5" dirty="0">
                <a:latin typeface="宋体"/>
                <a:cs typeface="宋体"/>
              </a:rPr>
              <a:t>如利用英文字母表的顺序，即</a:t>
            </a:r>
            <a:r>
              <a:rPr sz="2400" b="1" dirty="0">
                <a:latin typeface="宋体"/>
                <a:cs typeface="宋体"/>
              </a:rPr>
              <a:t>a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400" b="1" dirty="0">
                <a:latin typeface="宋体"/>
                <a:cs typeface="宋体"/>
              </a:rPr>
              <a:t>00，b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400" b="1" dirty="0">
                <a:latin typeface="宋体"/>
                <a:cs typeface="宋体"/>
              </a:rPr>
              <a:t>01</a:t>
            </a:r>
            <a:r>
              <a:rPr lang="zh-CN" altLang="en-US" sz="2400" b="1" dirty="0">
                <a:latin typeface="宋体"/>
                <a:cs typeface="宋体"/>
              </a:rPr>
              <a:t>，</a:t>
            </a:r>
            <a:r>
              <a:rPr lang="en-US" altLang="zh-CN" sz="2400" b="1" dirty="0">
                <a:latin typeface="宋体"/>
                <a:cs typeface="宋体"/>
              </a:rPr>
              <a:t>…,</a:t>
            </a:r>
            <a:r>
              <a:rPr sz="2400" b="1" dirty="0" err="1">
                <a:latin typeface="宋体"/>
                <a:cs typeface="宋体"/>
              </a:rPr>
              <a:t>z</a:t>
            </a:r>
            <a:r>
              <a:rPr sz="2400" b="1" spc="-5" dirty="0" err="1">
                <a:latin typeface="宋体"/>
                <a:cs typeface="宋体"/>
              </a:rPr>
              <a:t>为</a:t>
            </a:r>
            <a:r>
              <a:rPr sz="2400" b="1" spc="-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25，</a:t>
            </a:r>
            <a:r>
              <a:rPr sz="2400" b="1" spc="-5" dirty="0">
                <a:latin typeface="宋体"/>
                <a:cs typeface="宋体"/>
              </a:rPr>
              <a:t>将明文数字化得：</a:t>
            </a:r>
            <a:endParaRPr sz="2400" dirty="0">
              <a:latin typeface="宋体"/>
              <a:cs typeface="宋体"/>
            </a:endParaRPr>
          </a:p>
          <a:p>
            <a:pPr marL="12700" marR="895350" indent="770255">
              <a:lnSpc>
                <a:spcPct val="150000"/>
              </a:lnSpc>
            </a:pP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0224 0104 1706 1704 0019</a:t>
            </a:r>
            <a:r>
              <a:rPr sz="2400" b="1" spc="1195" dirty="0">
                <a:solidFill>
                  <a:srgbClr val="00339A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2200 1111  </a:t>
            </a:r>
            <a:r>
              <a:rPr sz="2400" b="1" dirty="0" err="1">
                <a:latin typeface="宋体"/>
                <a:cs typeface="宋体"/>
              </a:rPr>
              <a:t>利用加密得到密文</a:t>
            </a:r>
            <a:r>
              <a:rPr sz="2400" b="1" dirty="0">
                <a:latin typeface="宋体"/>
                <a:cs typeface="宋体"/>
              </a:rPr>
              <a:t>：</a:t>
            </a:r>
            <a:endParaRPr sz="2400" dirty="0">
              <a:latin typeface="宋体"/>
              <a:cs typeface="宋体"/>
            </a:endParaRPr>
          </a:p>
          <a:p>
            <a:pPr marL="782955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1692 0803 1359 1943 2299 1254</a:t>
            </a:r>
            <a:r>
              <a:rPr sz="2400" b="1" spc="1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0724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329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RSA</a:t>
            </a:r>
            <a:r>
              <a:rPr sz="3200" spc="-5" dirty="0">
                <a:solidFill>
                  <a:srgbClr val="000000"/>
                </a:solidFill>
                <a:highlight>
                  <a:srgbClr val="FFFF00"/>
                </a:highlight>
                <a:latin typeface="黑体"/>
                <a:cs typeface="黑体"/>
              </a:rPr>
              <a:t>算法的安全性</a:t>
            </a:r>
            <a:endParaRPr sz="3200" dirty="0">
              <a:highlight>
                <a:srgbClr val="FFFF00"/>
              </a:highlight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2900" y="1902079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900" y="2608454"/>
            <a:ext cx="183642" cy="192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900" y="3311017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2900" y="4012820"/>
            <a:ext cx="183642" cy="1965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2900" y="4719955"/>
            <a:ext cx="183642" cy="19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2900" y="5421758"/>
            <a:ext cx="183642" cy="196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60442" y="1789430"/>
            <a:ext cx="3780154" cy="40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650065"/>
                </a:solidFill>
                <a:latin typeface="新宋体"/>
                <a:cs typeface="新宋体"/>
              </a:rPr>
              <a:t>RSA同态性质</a:t>
            </a:r>
            <a:endParaRPr sz="28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800" b="1" dirty="0">
                <a:solidFill>
                  <a:srgbClr val="650065"/>
                </a:solidFill>
                <a:latin typeface="新宋体"/>
                <a:cs typeface="新宋体"/>
              </a:rPr>
              <a:t>选择密文攻击</a:t>
            </a:r>
            <a:endParaRPr sz="2800" dirty="0">
              <a:latin typeface="新宋体"/>
              <a:cs typeface="新宋体"/>
            </a:endParaRPr>
          </a:p>
          <a:p>
            <a:pPr marL="12700" marR="1078230">
              <a:lnSpc>
                <a:spcPct val="165000"/>
              </a:lnSpc>
              <a:spcBef>
                <a:spcPts val="600"/>
              </a:spcBef>
            </a:pPr>
            <a:r>
              <a:rPr sz="2800" b="1" dirty="0">
                <a:solidFill>
                  <a:srgbClr val="650065"/>
                </a:solidFill>
                <a:latin typeface="新宋体"/>
                <a:cs typeface="新宋体"/>
              </a:rPr>
              <a:t>针对n分解的攻击 侧信道攻击</a:t>
            </a:r>
            <a:endParaRPr sz="28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800" b="1" dirty="0">
                <a:solidFill>
                  <a:srgbClr val="650065"/>
                </a:solidFill>
                <a:latin typeface="新宋体"/>
                <a:cs typeface="新宋体"/>
              </a:rPr>
              <a:t>短明文</a:t>
            </a:r>
            <a:endParaRPr sz="28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800" b="1" spc="-5" dirty="0">
                <a:solidFill>
                  <a:srgbClr val="650065"/>
                </a:solidFill>
                <a:latin typeface="新宋体"/>
                <a:cs typeface="新宋体"/>
              </a:rPr>
              <a:t>针对</a:t>
            </a:r>
            <a:r>
              <a:rPr sz="2800" b="1" dirty="0">
                <a:solidFill>
                  <a:srgbClr val="650065"/>
                </a:solidFill>
                <a:latin typeface="新宋体"/>
                <a:cs typeface="新宋体"/>
              </a:rPr>
              <a:t>RSA</a:t>
            </a:r>
            <a:r>
              <a:rPr sz="2800" b="1" spc="-5" dirty="0">
                <a:solidFill>
                  <a:srgbClr val="650065"/>
                </a:solidFill>
                <a:latin typeface="新宋体"/>
                <a:cs typeface="新宋体"/>
              </a:rPr>
              <a:t>算法参数的攻击</a:t>
            </a:r>
            <a:endParaRPr sz="2800" dirty="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5" y="657225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本讲主要内容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1431" y="2210561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1431" y="2933700"/>
            <a:ext cx="18364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431" y="3661409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1431" y="4384547"/>
            <a:ext cx="18364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1431" y="5111496"/>
            <a:ext cx="183642" cy="196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1431" y="5834634"/>
            <a:ext cx="183642" cy="196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34673" y="2030983"/>
            <a:ext cx="3237230" cy="407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公钥密码体制的简介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latin typeface="宋体"/>
                <a:cs typeface="宋体"/>
              </a:rPr>
              <a:t>背包问题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b="1" spc="-5" dirty="0">
                <a:latin typeface="Arial"/>
                <a:cs typeface="Arial"/>
              </a:rPr>
              <a:t>RSA</a:t>
            </a:r>
            <a:r>
              <a:rPr sz="2800" b="1" spc="-5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latin typeface="Arial"/>
                <a:cs typeface="Arial"/>
              </a:rPr>
              <a:t>ElGamal</a:t>
            </a:r>
            <a:r>
              <a:rPr sz="2800" b="1" spc="-5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b="1" spc="-5" dirty="0">
                <a:latin typeface="Arial"/>
                <a:cs typeface="Arial"/>
              </a:rPr>
              <a:t>ECC</a:t>
            </a:r>
            <a:r>
              <a:rPr sz="2800" b="1" spc="-5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latin typeface="Arial"/>
                <a:cs typeface="Arial"/>
              </a:rPr>
              <a:t>IBE</a:t>
            </a:r>
            <a:r>
              <a:rPr sz="2800" b="1" spc="-5" dirty="0">
                <a:latin typeface="宋体"/>
                <a:cs typeface="宋体"/>
              </a:rPr>
              <a:t>算法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694436"/>
            <a:ext cx="1246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同态性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900" y="1876425"/>
            <a:ext cx="8281902" cy="1823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95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由</a:t>
            </a:r>
            <a:r>
              <a:rPr dirty="0"/>
              <a:t>RSA</a:t>
            </a:r>
            <a:r>
              <a:rPr spc="-5" dirty="0"/>
              <a:t>体制的加密可知，对于一切m</a:t>
            </a:r>
            <a:r>
              <a:rPr sz="2775" spc="-7" baseline="-21021" dirty="0"/>
              <a:t>1</a:t>
            </a:r>
            <a:r>
              <a:rPr sz="2800" spc="-5" dirty="0"/>
              <a:t>，m</a:t>
            </a:r>
            <a:r>
              <a:rPr sz="2775" spc="-7" baseline="-21021" dirty="0"/>
              <a:t>2</a:t>
            </a:r>
            <a:r>
              <a:rPr sz="2800" spc="-5" dirty="0"/>
              <a:t>∈Z</a:t>
            </a:r>
            <a:r>
              <a:rPr sz="2775" spc="-7" baseline="-21021" dirty="0"/>
              <a:t>n</a:t>
            </a:r>
            <a:r>
              <a:rPr sz="2800" spc="-5" dirty="0"/>
              <a:t>，</a:t>
            </a:r>
            <a:endParaRPr sz="2800" dirty="0"/>
          </a:p>
          <a:p>
            <a:pPr marL="536575" marR="50800" indent="-635">
              <a:lnSpc>
                <a:spcPct val="175000"/>
              </a:lnSpc>
            </a:pPr>
            <a:r>
              <a:rPr spc="-5" dirty="0"/>
              <a:t>有E</a:t>
            </a:r>
            <a:r>
              <a:rPr sz="2775" spc="-7" baseline="-21021" dirty="0"/>
              <a:t>k</a:t>
            </a:r>
            <a:r>
              <a:rPr sz="2800" spc="-5" dirty="0"/>
              <a:t>(m</a:t>
            </a:r>
            <a:r>
              <a:rPr sz="2775" spc="-7" baseline="-21021" dirty="0"/>
              <a:t>1</a:t>
            </a:r>
            <a:r>
              <a:rPr sz="2800" spc="-5" dirty="0"/>
              <a:t>m</a:t>
            </a:r>
            <a:r>
              <a:rPr sz="2775" spc="-7" baseline="-21021" dirty="0"/>
              <a:t>2</a:t>
            </a:r>
            <a:r>
              <a:rPr sz="2800" spc="-5" dirty="0"/>
              <a:t>)</a:t>
            </a:r>
            <a:r>
              <a:rPr sz="2800" spc="15" dirty="0"/>
              <a:t> </a:t>
            </a:r>
            <a:r>
              <a:rPr sz="2400" spc="-5" dirty="0">
                <a:solidFill>
                  <a:srgbClr val="000000"/>
                </a:solidFill>
                <a:latin typeface="宋体"/>
                <a:cs typeface="宋体"/>
              </a:rPr>
              <a:t>≡</a:t>
            </a:r>
            <a:r>
              <a:rPr sz="2800" spc="-5" dirty="0"/>
              <a:t>E</a:t>
            </a:r>
            <a:r>
              <a:rPr sz="2775" spc="-7" baseline="-21021" dirty="0"/>
              <a:t>k</a:t>
            </a:r>
            <a:r>
              <a:rPr sz="2800" spc="-5" dirty="0"/>
              <a:t>(m</a:t>
            </a:r>
            <a:r>
              <a:rPr sz="2775" spc="-7" baseline="-21021" dirty="0"/>
              <a:t>1</a:t>
            </a:r>
            <a:r>
              <a:rPr sz="2800" spc="-5" dirty="0"/>
              <a:t>)E</a:t>
            </a:r>
            <a:r>
              <a:rPr sz="2775" spc="-7" baseline="-21021" dirty="0"/>
              <a:t>k</a:t>
            </a:r>
            <a:r>
              <a:rPr sz="2800" spc="-5" dirty="0"/>
              <a:t>(m</a:t>
            </a:r>
            <a:r>
              <a:rPr sz="2775" spc="-7" baseline="-21021" dirty="0"/>
              <a:t>2</a:t>
            </a:r>
            <a:r>
              <a:rPr sz="2800" spc="-5" dirty="0"/>
              <a:t>)(mod</a:t>
            </a:r>
            <a:r>
              <a:rPr sz="2800" spc="40" dirty="0"/>
              <a:t> </a:t>
            </a:r>
            <a:r>
              <a:rPr sz="2800" dirty="0"/>
              <a:t>n),</a:t>
            </a:r>
            <a:r>
              <a:rPr sz="2800" spc="-5" dirty="0"/>
              <a:t>称这个性质为 </a:t>
            </a:r>
            <a:r>
              <a:rPr sz="2800" dirty="0" err="1"/>
              <a:t>RSA的同态性质。根据这个性质，如果敌手知道</a:t>
            </a:r>
            <a:r>
              <a:rPr lang="zh-CN" altLang="en-US" dirty="0"/>
              <a:t>密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5012" y="4116705"/>
            <a:ext cx="771652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文c</a:t>
            </a:r>
            <a:r>
              <a:rPr sz="2775" b="1" spc="-7" baseline="-21021" dirty="0">
                <a:solidFill>
                  <a:srgbClr val="00339A"/>
                </a:solidFill>
                <a:latin typeface="楷体"/>
                <a:cs typeface="楷体"/>
              </a:rPr>
              <a:t>1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和c</a:t>
            </a:r>
            <a:r>
              <a:rPr sz="2775" b="1" spc="-7" baseline="-21021" dirty="0">
                <a:solidFill>
                  <a:srgbClr val="00339A"/>
                </a:solidFill>
                <a:latin typeface="楷体"/>
                <a:cs typeface="楷体"/>
              </a:rPr>
              <a:t>2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的明文</a:t>
            </a:r>
            <a:r>
              <a:rPr sz="2800" b="1" dirty="0">
                <a:solidFill>
                  <a:srgbClr val="00339A"/>
                </a:solidFill>
                <a:latin typeface="楷体"/>
                <a:cs typeface="楷体"/>
              </a:rPr>
              <a:t>m</a:t>
            </a:r>
            <a:r>
              <a:rPr sz="2775" b="1" baseline="-21021" dirty="0">
                <a:solidFill>
                  <a:srgbClr val="00339A"/>
                </a:solidFill>
                <a:latin typeface="楷体"/>
                <a:cs typeface="楷体"/>
              </a:rPr>
              <a:t>1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和m</a:t>
            </a:r>
            <a:r>
              <a:rPr sz="2775" b="1" spc="-7" baseline="-21021" dirty="0">
                <a:solidFill>
                  <a:srgbClr val="00339A"/>
                </a:solidFill>
                <a:latin typeface="楷体"/>
                <a:cs typeface="楷体"/>
              </a:rPr>
              <a:t>2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，就知道c</a:t>
            </a:r>
            <a:r>
              <a:rPr sz="2775" b="1" spc="-7" baseline="-21021" dirty="0">
                <a:solidFill>
                  <a:srgbClr val="00339A"/>
                </a:solidFill>
                <a:latin typeface="楷体"/>
                <a:cs typeface="楷体"/>
              </a:rPr>
              <a:t>1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c</a:t>
            </a:r>
            <a:r>
              <a:rPr sz="2775" b="1" spc="-7" baseline="-21021" dirty="0">
                <a:solidFill>
                  <a:srgbClr val="00339A"/>
                </a:solidFill>
                <a:latin typeface="楷体"/>
                <a:cs typeface="楷体"/>
              </a:rPr>
              <a:t>2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(mod</a:t>
            </a:r>
            <a:r>
              <a:rPr sz="2800" b="1" spc="30" dirty="0">
                <a:solidFill>
                  <a:srgbClr val="00339A"/>
                </a:solidFill>
                <a:latin typeface="楷体"/>
                <a:cs typeface="楷体"/>
              </a:rPr>
              <a:t> </a:t>
            </a:r>
            <a:r>
              <a:rPr sz="2800" b="1" dirty="0">
                <a:solidFill>
                  <a:srgbClr val="00339A"/>
                </a:solidFill>
                <a:latin typeface="楷体"/>
                <a:cs typeface="楷体"/>
              </a:rPr>
              <a:t>n)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所对应</a:t>
            </a:r>
            <a:endParaRPr sz="2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  <a:tabLst>
                <a:tab pos="2218055" algn="l"/>
              </a:tabLst>
            </a:pP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的明文是</a:t>
            </a:r>
            <a:r>
              <a:rPr sz="2800" b="1" dirty="0">
                <a:solidFill>
                  <a:srgbClr val="00339A"/>
                </a:solidFill>
                <a:latin typeface="楷体"/>
                <a:cs typeface="楷体"/>
              </a:rPr>
              <a:t>m</a:t>
            </a:r>
            <a:r>
              <a:rPr sz="2775" b="1" baseline="-21021" dirty="0">
                <a:solidFill>
                  <a:srgbClr val="00339A"/>
                </a:solidFill>
                <a:latin typeface="楷体"/>
                <a:cs typeface="楷体"/>
              </a:rPr>
              <a:t>1</a:t>
            </a:r>
            <a:r>
              <a:rPr sz="2800" b="1" dirty="0">
                <a:solidFill>
                  <a:srgbClr val="00339A"/>
                </a:solidFill>
                <a:latin typeface="楷体"/>
                <a:cs typeface="楷体"/>
              </a:rPr>
              <a:t>m</a:t>
            </a:r>
            <a:r>
              <a:rPr sz="2775" b="1" baseline="-21021" dirty="0">
                <a:solidFill>
                  <a:srgbClr val="00339A"/>
                </a:solidFill>
                <a:latin typeface="楷体"/>
                <a:cs typeface="楷体"/>
              </a:rPr>
              <a:t>2	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(mod</a:t>
            </a:r>
            <a:r>
              <a:rPr sz="2800" b="1" spc="5" dirty="0">
                <a:solidFill>
                  <a:srgbClr val="00339A"/>
                </a:solidFill>
                <a:latin typeface="楷体"/>
                <a:cs typeface="楷体"/>
              </a:rPr>
              <a:t> </a:t>
            </a:r>
            <a:r>
              <a:rPr sz="2800" b="1" dirty="0">
                <a:solidFill>
                  <a:srgbClr val="00339A"/>
                </a:solidFill>
                <a:latin typeface="楷体"/>
                <a:cs typeface="楷体"/>
              </a:rPr>
              <a:t>n)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。</a:t>
            </a:r>
            <a:endParaRPr sz="2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1622425"/>
            <a:ext cx="780732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25" indent="414020" algn="just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楷体"/>
                <a:cs typeface="楷体"/>
              </a:rPr>
              <a:t>敌手对用户</a:t>
            </a:r>
            <a:r>
              <a:rPr sz="2400" b="1" spc="5" dirty="0">
                <a:latin typeface="楷体"/>
                <a:cs typeface="楷体"/>
              </a:rPr>
              <a:t>A</a:t>
            </a:r>
            <a:r>
              <a:rPr sz="2400" b="1" dirty="0">
                <a:latin typeface="楷体"/>
                <a:cs typeface="楷体"/>
              </a:rPr>
              <a:t>和</a:t>
            </a:r>
            <a:r>
              <a:rPr sz="2400" b="1" spc="5" dirty="0">
                <a:latin typeface="楷体"/>
                <a:cs typeface="楷体"/>
              </a:rPr>
              <a:t>B</a:t>
            </a:r>
            <a:r>
              <a:rPr sz="2400" b="1" dirty="0">
                <a:latin typeface="楷体"/>
                <a:cs typeface="楷体"/>
              </a:rPr>
              <a:t>的通信过程进行窃听，得到用户</a:t>
            </a:r>
            <a:r>
              <a:rPr sz="2400" b="1" spc="5" dirty="0">
                <a:latin typeface="楷体"/>
                <a:cs typeface="楷体"/>
              </a:rPr>
              <a:t>B</a:t>
            </a:r>
            <a:r>
              <a:rPr sz="2400" b="1" dirty="0">
                <a:latin typeface="楷体"/>
                <a:cs typeface="楷体"/>
              </a:rPr>
              <a:t>的公 </a:t>
            </a:r>
            <a:r>
              <a:rPr sz="2400" b="1" spc="-5" dirty="0">
                <a:latin typeface="楷体"/>
                <a:cs typeface="楷体"/>
              </a:rPr>
              <a:t>开密钥</a:t>
            </a:r>
            <a:r>
              <a:rPr sz="2400" b="1" dirty="0">
                <a:latin typeface="楷体"/>
                <a:cs typeface="楷体"/>
              </a:rPr>
              <a:t>e</a:t>
            </a:r>
            <a:r>
              <a:rPr sz="2400" b="1" spc="-5" dirty="0">
                <a:latin typeface="楷体"/>
                <a:cs typeface="楷体"/>
              </a:rPr>
              <a:t>加密的消息</a:t>
            </a:r>
            <a:r>
              <a:rPr sz="2400" b="1" dirty="0">
                <a:latin typeface="楷体"/>
                <a:cs typeface="楷体"/>
              </a:rPr>
              <a:t>c</a:t>
            </a:r>
            <a:r>
              <a:rPr sz="2400" b="1" spc="-5" dirty="0">
                <a:latin typeface="楷体"/>
                <a:cs typeface="楷体"/>
              </a:rPr>
              <a:t>。为了解密</a:t>
            </a:r>
            <a:r>
              <a:rPr sz="2400" b="1" dirty="0">
                <a:latin typeface="楷体"/>
                <a:cs typeface="楷体"/>
              </a:rPr>
              <a:t>c，</a:t>
            </a:r>
            <a:r>
              <a:rPr sz="2400" b="1" spc="-5" dirty="0">
                <a:latin typeface="楷体"/>
                <a:cs typeface="楷体"/>
              </a:rPr>
              <a:t>敌手随机选择数</a:t>
            </a:r>
            <a:r>
              <a:rPr sz="2400" b="1" dirty="0">
                <a:latin typeface="楷体"/>
                <a:cs typeface="楷体"/>
              </a:rPr>
              <a:t>r&lt;n，  </a:t>
            </a:r>
            <a:r>
              <a:rPr sz="2400" b="1" spc="-5" dirty="0">
                <a:latin typeface="楷体"/>
                <a:cs typeface="楷体"/>
              </a:rPr>
              <a:t>然后用</a:t>
            </a:r>
            <a:r>
              <a:rPr sz="2400" b="1" dirty="0">
                <a:latin typeface="楷体"/>
                <a:cs typeface="楷体"/>
              </a:rPr>
              <a:t>B</a:t>
            </a:r>
            <a:r>
              <a:rPr sz="2400" b="1" spc="-5" dirty="0">
                <a:latin typeface="楷体"/>
                <a:cs typeface="楷体"/>
              </a:rPr>
              <a:t>的公钥</a:t>
            </a:r>
            <a:r>
              <a:rPr sz="2400" b="1" dirty="0">
                <a:latin typeface="楷体"/>
                <a:cs typeface="楷体"/>
              </a:rPr>
              <a:t>e</a:t>
            </a:r>
            <a:r>
              <a:rPr sz="2400" b="1" spc="-5" dirty="0">
                <a:latin typeface="楷体"/>
                <a:cs typeface="楷体"/>
              </a:rPr>
              <a:t>计算：</a:t>
            </a:r>
            <a:endParaRPr sz="2400" dirty="0">
              <a:latin typeface="楷体"/>
              <a:cs typeface="楷体"/>
            </a:endParaRPr>
          </a:p>
          <a:p>
            <a:pPr marL="43942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x≡r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e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(mod 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n); y≡xc(mod n);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t≡r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-1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(mod</a:t>
            </a:r>
            <a:r>
              <a:rPr sz="2400" b="1" spc="45" dirty="0">
                <a:solidFill>
                  <a:srgbClr val="006500"/>
                </a:solidFill>
                <a:latin typeface="楷体"/>
                <a:cs typeface="楷体"/>
              </a:rPr>
              <a:t>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n)</a:t>
            </a:r>
            <a:endParaRPr sz="2400" dirty="0">
              <a:latin typeface="楷体"/>
              <a:cs typeface="楷体"/>
            </a:endParaRPr>
          </a:p>
          <a:p>
            <a:pPr marL="12700" marR="201295" indent="426720">
              <a:lnSpc>
                <a:spcPct val="130000"/>
              </a:lnSpc>
              <a:spcBef>
                <a:spcPts val="575"/>
              </a:spcBef>
            </a:pPr>
            <a:r>
              <a:rPr sz="2400" b="1" spc="-5" dirty="0">
                <a:latin typeface="楷体"/>
                <a:cs typeface="楷体"/>
              </a:rPr>
              <a:t>敌手让</a:t>
            </a:r>
            <a:r>
              <a:rPr sz="2400" b="1" dirty="0">
                <a:latin typeface="楷体"/>
                <a:cs typeface="楷体"/>
              </a:rPr>
              <a:t>B</a:t>
            </a:r>
            <a:r>
              <a:rPr sz="2400" b="1" spc="-5" dirty="0">
                <a:latin typeface="楷体"/>
                <a:cs typeface="楷体"/>
              </a:rPr>
              <a:t>用他的私钥</a:t>
            </a:r>
            <a:r>
              <a:rPr sz="2400" b="1" dirty="0">
                <a:latin typeface="楷体"/>
                <a:cs typeface="楷体"/>
              </a:rPr>
              <a:t>d</a:t>
            </a:r>
            <a:r>
              <a:rPr sz="2400" b="1" spc="-5" dirty="0">
                <a:latin typeface="楷体"/>
                <a:cs typeface="楷体"/>
              </a:rPr>
              <a:t>对</a:t>
            </a:r>
            <a:r>
              <a:rPr sz="2400" b="1" dirty="0">
                <a:latin typeface="楷体"/>
                <a:cs typeface="楷体"/>
              </a:rPr>
              <a:t>y</a:t>
            </a:r>
            <a:r>
              <a:rPr sz="2400" b="1" spc="-5" dirty="0">
                <a:latin typeface="楷体"/>
                <a:cs typeface="楷体"/>
              </a:rPr>
              <a:t>签名，即计算</a:t>
            </a:r>
            <a:r>
              <a:rPr sz="2400" b="1" dirty="0">
                <a:latin typeface="楷体"/>
                <a:cs typeface="楷体"/>
              </a:rPr>
              <a:t>u≡y</a:t>
            </a:r>
            <a:r>
              <a:rPr sz="2400" b="1" baseline="24305" dirty="0">
                <a:latin typeface="楷体"/>
                <a:cs typeface="楷体"/>
              </a:rPr>
              <a:t>d</a:t>
            </a:r>
            <a:r>
              <a:rPr sz="2400" b="1" dirty="0">
                <a:latin typeface="楷体"/>
                <a:cs typeface="楷体"/>
              </a:rPr>
              <a:t>(mod n)，  敌手收到</a:t>
            </a:r>
            <a:r>
              <a:rPr sz="2400" b="1" spc="5" dirty="0">
                <a:latin typeface="楷体"/>
                <a:cs typeface="楷体"/>
              </a:rPr>
              <a:t>u</a:t>
            </a:r>
            <a:r>
              <a:rPr sz="2400" b="1" dirty="0">
                <a:latin typeface="楷体"/>
                <a:cs typeface="楷体"/>
              </a:rPr>
              <a:t>后计算：</a:t>
            </a:r>
            <a:endParaRPr sz="2400" dirty="0">
              <a:latin typeface="楷体"/>
              <a:cs typeface="楷体"/>
            </a:endParaRPr>
          </a:p>
          <a:p>
            <a:pPr marL="59309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tu(mod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n)≡r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-1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y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d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≡r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-1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x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d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c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d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≡r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-1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rc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d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≡m 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(mod</a:t>
            </a:r>
            <a:r>
              <a:rPr sz="2400" b="1" spc="50" dirty="0">
                <a:solidFill>
                  <a:srgbClr val="006500"/>
                </a:solidFill>
                <a:latin typeface="楷体"/>
                <a:cs typeface="楷体"/>
              </a:rPr>
              <a:t>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n)</a:t>
            </a:r>
            <a:endParaRPr sz="2400" dirty="0">
              <a:latin typeface="楷体"/>
              <a:cs typeface="楷体"/>
            </a:endParaRPr>
          </a:p>
          <a:p>
            <a:pPr marL="12700" marR="5080" indent="426720">
              <a:lnSpc>
                <a:spcPct val="130000"/>
              </a:lnSpc>
              <a:spcBef>
                <a:spcPts val="575"/>
              </a:spcBef>
            </a:pPr>
            <a:r>
              <a:rPr sz="2400" b="1" spc="-5" dirty="0">
                <a:latin typeface="楷体"/>
                <a:cs typeface="楷体"/>
              </a:rPr>
              <a:t>这表明，使用</a:t>
            </a:r>
            <a:r>
              <a:rPr sz="2400" b="1" dirty="0">
                <a:latin typeface="楷体"/>
                <a:cs typeface="楷体"/>
              </a:rPr>
              <a:t>RSA</a:t>
            </a:r>
            <a:r>
              <a:rPr sz="2400" b="1" spc="-5" dirty="0">
                <a:latin typeface="楷体"/>
                <a:cs typeface="楷体"/>
              </a:rPr>
              <a:t>公钥体制时，绝对不能用自己的私钥</a:t>
            </a:r>
            <a:r>
              <a:rPr sz="2400" b="1" dirty="0">
                <a:latin typeface="楷体"/>
                <a:cs typeface="楷体"/>
              </a:rPr>
              <a:t>d  对一个陌生人提供给你的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随机消息</a:t>
            </a:r>
            <a:r>
              <a:rPr sz="2400" b="1" dirty="0">
                <a:latin typeface="楷体"/>
                <a:cs typeface="楷体"/>
              </a:rPr>
              <a:t>进行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签名</a:t>
            </a:r>
            <a:r>
              <a:rPr sz="2400" b="1" spc="-10" dirty="0">
                <a:latin typeface="楷体"/>
                <a:cs typeface="楷体"/>
              </a:rPr>
              <a:t>。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451A4A7-B702-411A-BBFB-95565FBF3D52}"/>
              </a:ext>
            </a:extLst>
          </p:cNvPr>
          <p:cNvSpPr txBox="1"/>
          <p:nvPr/>
        </p:nvSpPr>
        <p:spPr>
          <a:xfrm>
            <a:off x="1282579" y="694436"/>
            <a:ext cx="26163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选择密文攻击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93583" y="1956181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9873" y="1800225"/>
            <a:ext cx="748347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试除法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68935">
              <a:lnSpc>
                <a:spcPct val="100000"/>
              </a:lnSpc>
            </a:pPr>
            <a:r>
              <a:rPr sz="2000" b="1" spc="-5" dirty="0">
                <a:latin typeface="宋体"/>
                <a:cs typeface="宋体"/>
              </a:rPr>
              <a:t>完全尝试小于</a:t>
            </a:r>
            <a:r>
              <a:rPr sz="2000" b="1" spc="5" dirty="0">
                <a:solidFill>
                  <a:srgbClr val="FD1813"/>
                </a:solidFill>
                <a:latin typeface="Arial"/>
                <a:cs typeface="Arial"/>
              </a:rPr>
              <a:t>n</a:t>
            </a:r>
            <a:r>
              <a:rPr sz="1950" b="1" spc="7" baseline="25641" dirty="0">
                <a:solidFill>
                  <a:srgbClr val="FD1813"/>
                </a:solidFill>
                <a:latin typeface="Arial"/>
                <a:cs typeface="Arial"/>
              </a:rPr>
              <a:t>1/2</a:t>
            </a:r>
            <a:r>
              <a:rPr sz="1950" b="1" spc="225" baseline="25641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宋体"/>
                <a:cs typeface="宋体"/>
              </a:rPr>
              <a:t>的所有素数，直到因子找到。根据素数理论，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1834" y="3005709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3583" y="3797174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9873" y="3641217"/>
            <a:ext cx="7477125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因子分解分析法</a:t>
            </a:r>
            <a:endParaRPr sz="2400">
              <a:latin typeface="宋体"/>
              <a:cs typeface="宋体"/>
            </a:endParaRPr>
          </a:p>
          <a:p>
            <a:pPr marL="12700" marR="5080" indent="495934">
              <a:lnSpc>
                <a:spcPct val="175000"/>
              </a:lnSpc>
              <a:spcBef>
                <a:spcPts val="610"/>
              </a:spcBef>
            </a:pPr>
            <a:r>
              <a:rPr sz="2000" b="1" spc="-10" dirty="0">
                <a:latin typeface="Arial"/>
                <a:cs typeface="Arial"/>
              </a:rPr>
              <a:t>p-1</a:t>
            </a:r>
            <a:r>
              <a:rPr sz="2000" b="1" dirty="0">
                <a:latin typeface="宋体"/>
                <a:cs typeface="宋体"/>
              </a:rPr>
              <a:t>因子分解法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spc="-10" dirty="0">
                <a:latin typeface="Arial"/>
                <a:cs typeface="Arial"/>
              </a:rPr>
              <a:t>p+</a:t>
            </a: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dirty="0">
                <a:latin typeface="宋体"/>
                <a:cs typeface="宋体"/>
              </a:rPr>
              <a:t>因子分解法、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二次筛因子分解</a:t>
            </a:r>
            <a:r>
              <a:rPr sz="2000" b="1" spc="10" dirty="0">
                <a:solidFill>
                  <a:srgbClr val="FD1813"/>
                </a:solidFill>
                <a:latin typeface="宋体"/>
                <a:cs typeface="宋体"/>
              </a:rPr>
              <a:t>法</a:t>
            </a:r>
            <a:r>
              <a:rPr sz="2000" b="1" dirty="0">
                <a:latin typeface="宋体"/>
                <a:cs typeface="宋体"/>
              </a:rPr>
              <a:t>、椭圆曲 线因子分解法、数域筛因子分解法等。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27055" y="3067178"/>
            <a:ext cx="354330" cy="304800"/>
          </a:xfrm>
          <a:custGeom>
            <a:avLst/>
            <a:gdLst/>
            <a:ahLst/>
            <a:cxnLst/>
            <a:rect l="l" t="t" r="r" b="b"/>
            <a:pathLst>
              <a:path w="354329" h="304800">
                <a:moveTo>
                  <a:pt x="0" y="205739"/>
                </a:moveTo>
                <a:lnTo>
                  <a:pt x="29718" y="189737"/>
                </a:lnTo>
                <a:lnTo>
                  <a:pt x="101346" y="304799"/>
                </a:lnTo>
                <a:lnTo>
                  <a:pt x="179831" y="0"/>
                </a:lnTo>
                <a:lnTo>
                  <a:pt x="3543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24769" y="3060319"/>
            <a:ext cx="356870" cy="311785"/>
          </a:xfrm>
          <a:custGeom>
            <a:avLst/>
            <a:gdLst/>
            <a:ahLst/>
            <a:cxnLst/>
            <a:rect l="l" t="t" r="r" b="b"/>
            <a:pathLst>
              <a:path w="356870" h="311785">
                <a:moveTo>
                  <a:pt x="356616" y="14477"/>
                </a:moveTo>
                <a:lnTo>
                  <a:pt x="356616" y="0"/>
                </a:lnTo>
                <a:lnTo>
                  <a:pt x="176783" y="0"/>
                </a:lnTo>
                <a:lnTo>
                  <a:pt x="104394" y="281177"/>
                </a:lnTo>
                <a:lnTo>
                  <a:pt x="40386" y="187451"/>
                </a:lnTo>
                <a:lnTo>
                  <a:pt x="0" y="208787"/>
                </a:lnTo>
                <a:lnTo>
                  <a:pt x="4572" y="217169"/>
                </a:lnTo>
                <a:lnTo>
                  <a:pt x="24384" y="205740"/>
                </a:lnTo>
                <a:lnTo>
                  <a:pt x="96774" y="311658"/>
                </a:lnTo>
                <a:lnTo>
                  <a:pt x="111252" y="311658"/>
                </a:lnTo>
                <a:lnTo>
                  <a:pt x="187451" y="14477"/>
                </a:lnTo>
                <a:lnTo>
                  <a:pt x="356616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1559" y="3067178"/>
            <a:ext cx="354330" cy="304800"/>
          </a:xfrm>
          <a:custGeom>
            <a:avLst/>
            <a:gdLst/>
            <a:ahLst/>
            <a:cxnLst/>
            <a:rect l="l" t="t" r="r" b="b"/>
            <a:pathLst>
              <a:path w="354329" h="304800">
                <a:moveTo>
                  <a:pt x="0" y="205739"/>
                </a:moveTo>
                <a:lnTo>
                  <a:pt x="29718" y="189737"/>
                </a:lnTo>
                <a:lnTo>
                  <a:pt x="101346" y="304799"/>
                </a:lnTo>
                <a:lnTo>
                  <a:pt x="179831" y="0"/>
                </a:lnTo>
                <a:lnTo>
                  <a:pt x="3543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9273" y="3060319"/>
            <a:ext cx="356870" cy="311785"/>
          </a:xfrm>
          <a:custGeom>
            <a:avLst/>
            <a:gdLst/>
            <a:ahLst/>
            <a:cxnLst/>
            <a:rect l="l" t="t" r="r" b="b"/>
            <a:pathLst>
              <a:path w="356870" h="311785">
                <a:moveTo>
                  <a:pt x="356616" y="14477"/>
                </a:moveTo>
                <a:lnTo>
                  <a:pt x="356616" y="0"/>
                </a:lnTo>
                <a:lnTo>
                  <a:pt x="176783" y="0"/>
                </a:lnTo>
                <a:lnTo>
                  <a:pt x="104394" y="281177"/>
                </a:lnTo>
                <a:lnTo>
                  <a:pt x="40386" y="187451"/>
                </a:lnTo>
                <a:lnTo>
                  <a:pt x="0" y="208787"/>
                </a:lnTo>
                <a:lnTo>
                  <a:pt x="4572" y="217169"/>
                </a:lnTo>
                <a:lnTo>
                  <a:pt x="24384" y="205740"/>
                </a:lnTo>
                <a:lnTo>
                  <a:pt x="96774" y="311658"/>
                </a:lnTo>
                <a:lnTo>
                  <a:pt x="111252" y="311658"/>
                </a:lnTo>
                <a:lnTo>
                  <a:pt x="187451" y="14477"/>
                </a:lnTo>
                <a:lnTo>
                  <a:pt x="356616" y="1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9862" y="2970699"/>
            <a:ext cx="229552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宋体"/>
                <a:cs typeface="宋体"/>
              </a:rPr>
              <a:t>尝试的次数上限</a:t>
            </a:r>
            <a:r>
              <a:rPr sz="2000" b="1" spc="-10" dirty="0">
                <a:latin typeface="宋体"/>
                <a:cs typeface="宋体"/>
              </a:rPr>
              <a:t>为</a:t>
            </a:r>
            <a:r>
              <a:rPr sz="2000" b="1" spc="-425" dirty="0">
                <a:latin typeface="宋体"/>
                <a:cs typeface="宋体"/>
              </a:rPr>
              <a:t> </a:t>
            </a:r>
            <a:r>
              <a:rPr sz="3375" spc="15" baseline="-13580" dirty="0">
                <a:latin typeface="Times New Roman"/>
                <a:cs typeface="Times New Roman"/>
              </a:rPr>
              <a:t>2</a:t>
            </a:r>
            <a:endParaRPr sz="3375" baseline="-1358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4207142" y="3043089"/>
            <a:ext cx="115443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96950" algn="l"/>
              </a:tabLst>
            </a:pPr>
            <a:r>
              <a:rPr sz="2250" i="1" spc="10" dirty="0">
                <a:latin typeface="Times New Roman"/>
                <a:cs typeface="Times New Roman"/>
              </a:rPr>
              <a:t>n</a:t>
            </a:r>
            <a:r>
              <a:rPr sz="2250" i="1" spc="8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/</a:t>
            </a:r>
            <a:r>
              <a:rPr sz="2250" spc="-10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l</a:t>
            </a:r>
            <a:r>
              <a:rPr sz="2250" spc="30" dirty="0">
                <a:latin typeface="Times New Roman"/>
                <a:cs typeface="Times New Roman"/>
              </a:rPr>
              <a:t>o</a:t>
            </a:r>
            <a:r>
              <a:rPr sz="2250" spc="10" dirty="0">
                <a:latin typeface="Times New Roman"/>
                <a:cs typeface="Times New Roman"/>
              </a:rPr>
              <a:t>g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10" dirty="0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3405F943-6687-4C29-8221-40846F317E8A}"/>
              </a:ext>
            </a:extLst>
          </p:cNvPr>
          <p:cNvSpPr txBox="1"/>
          <p:nvPr/>
        </p:nvSpPr>
        <p:spPr>
          <a:xfrm>
            <a:off x="1282579" y="694436"/>
            <a:ext cx="33783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针对</a:t>
            </a:r>
            <a:r>
              <a:rPr lang="en-US" altLang="zh-CN"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n</a:t>
            </a:r>
            <a:r>
              <a:rPr lang="zh-CN" altLang="en-US"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分解的攻击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03580"/>
            <a:ext cx="3283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二次筛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因子分解法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94439" y="4619625"/>
            <a:ext cx="3581400" cy="1790700"/>
          </a:xfrm>
          <a:custGeom>
            <a:avLst/>
            <a:gdLst/>
            <a:ahLst/>
            <a:cxnLst/>
            <a:rect l="l" t="t" r="r" b="b"/>
            <a:pathLst>
              <a:path w="3581400" h="1790700">
                <a:moveTo>
                  <a:pt x="3581400" y="1727454"/>
                </a:moveTo>
                <a:lnTo>
                  <a:pt x="3581400" y="1473708"/>
                </a:lnTo>
                <a:lnTo>
                  <a:pt x="3576446" y="1448919"/>
                </a:lnTo>
                <a:lnTo>
                  <a:pt x="3562921" y="1428559"/>
                </a:lnTo>
                <a:lnTo>
                  <a:pt x="3542823" y="1414772"/>
                </a:lnTo>
                <a:lnTo>
                  <a:pt x="3518154" y="1409700"/>
                </a:lnTo>
                <a:lnTo>
                  <a:pt x="1492758" y="1409700"/>
                </a:lnTo>
                <a:lnTo>
                  <a:pt x="979932" y="0"/>
                </a:lnTo>
                <a:lnTo>
                  <a:pt x="597408" y="1409700"/>
                </a:lnTo>
                <a:lnTo>
                  <a:pt x="64008" y="1409700"/>
                </a:lnTo>
                <a:lnTo>
                  <a:pt x="39219" y="1414772"/>
                </a:lnTo>
                <a:lnTo>
                  <a:pt x="18859" y="1428559"/>
                </a:lnTo>
                <a:lnTo>
                  <a:pt x="5072" y="1448919"/>
                </a:lnTo>
                <a:lnTo>
                  <a:pt x="0" y="1473708"/>
                </a:lnTo>
                <a:lnTo>
                  <a:pt x="0" y="1727454"/>
                </a:lnTo>
                <a:lnTo>
                  <a:pt x="5072" y="1752123"/>
                </a:lnTo>
                <a:lnTo>
                  <a:pt x="18859" y="1772221"/>
                </a:lnTo>
                <a:lnTo>
                  <a:pt x="39219" y="1785747"/>
                </a:lnTo>
                <a:lnTo>
                  <a:pt x="64008" y="1790700"/>
                </a:lnTo>
                <a:lnTo>
                  <a:pt x="3518154" y="1790700"/>
                </a:lnTo>
                <a:lnTo>
                  <a:pt x="3542823" y="1785747"/>
                </a:lnTo>
                <a:lnTo>
                  <a:pt x="3562921" y="1772221"/>
                </a:lnTo>
                <a:lnTo>
                  <a:pt x="3576446" y="1752123"/>
                </a:lnTo>
                <a:lnTo>
                  <a:pt x="3581400" y="172745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9867" y="4636770"/>
            <a:ext cx="3591560" cy="1811655"/>
          </a:xfrm>
          <a:custGeom>
            <a:avLst/>
            <a:gdLst/>
            <a:ahLst/>
            <a:cxnLst/>
            <a:rect l="l" t="t" r="r" b="b"/>
            <a:pathLst>
              <a:path w="3591559" h="1811654">
                <a:moveTo>
                  <a:pt x="598441" y="1420368"/>
                </a:moveTo>
                <a:lnTo>
                  <a:pt x="68580" y="1420368"/>
                </a:lnTo>
                <a:lnTo>
                  <a:pt x="43867" y="1425098"/>
                </a:lnTo>
                <a:lnTo>
                  <a:pt x="22640" y="1438336"/>
                </a:lnTo>
                <a:lnTo>
                  <a:pt x="7429" y="1458020"/>
                </a:lnTo>
                <a:lnTo>
                  <a:pt x="761" y="1482090"/>
                </a:lnTo>
                <a:lnTo>
                  <a:pt x="0" y="1488948"/>
                </a:lnTo>
                <a:lnTo>
                  <a:pt x="0" y="1742694"/>
                </a:lnTo>
                <a:lnTo>
                  <a:pt x="1524" y="1756410"/>
                </a:lnTo>
                <a:lnTo>
                  <a:pt x="7429" y="1773596"/>
                </a:lnTo>
                <a:lnTo>
                  <a:pt x="9906" y="1777139"/>
                </a:lnTo>
                <a:lnTo>
                  <a:pt x="9906" y="1482852"/>
                </a:lnTo>
                <a:lnTo>
                  <a:pt x="10667" y="1476756"/>
                </a:lnTo>
                <a:lnTo>
                  <a:pt x="10668" y="1477518"/>
                </a:lnTo>
                <a:lnTo>
                  <a:pt x="12191" y="1471422"/>
                </a:lnTo>
                <a:lnTo>
                  <a:pt x="16763" y="1460754"/>
                </a:lnTo>
                <a:lnTo>
                  <a:pt x="19811" y="1455420"/>
                </a:lnTo>
                <a:lnTo>
                  <a:pt x="19811" y="1456182"/>
                </a:lnTo>
                <a:lnTo>
                  <a:pt x="22859" y="1452524"/>
                </a:lnTo>
                <a:lnTo>
                  <a:pt x="22859" y="1451610"/>
                </a:lnTo>
                <a:lnTo>
                  <a:pt x="31242" y="1443228"/>
                </a:lnTo>
                <a:lnTo>
                  <a:pt x="31242" y="1443990"/>
                </a:lnTo>
                <a:lnTo>
                  <a:pt x="35051" y="1440815"/>
                </a:lnTo>
                <a:lnTo>
                  <a:pt x="35051" y="1440180"/>
                </a:lnTo>
                <a:lnTo>
                  <a:pt x="40386" y="1437132"/>
                </a:lnTo>
                <a:lnTo>
                  <a:pt x="51053" y="1432560"/>
                </a:lnTo>
                <a:lnTo>
                  <a:pt x="56388" y="1431226"/>
                </a:lnTo>
                <a:lnTo>
                  <a:pt x="56388" y="1431036"/>
                </a:lnTo>
                <a:lnTo>
                  <a:pt x="62484" y="1430274"/>
                </a:lnTo>
                <a:lnTo>
                  <a:pt x="597408" y="1430274"/>
                </a:lnTo>
                <a:lnTo>
                  <a:pt x="597408" y="1424178"/>
                </a:lnTo>
                <a:lnTo>
                  <a:pt x="598441" y="1420368"/>
                </a:lnTo>
                <a:close/>
              </a:path>
              <a:path w="3591559" h="1811654">
                <a:moveTo>
                  <a:pt x="23622" y="1780032"/>
                </a:moveTo>
                <a:lnTo>
                  <a:pt x="19812" y="1775460"/>
                </a:lnTo>
                <a:lnTo>
                  <a:pt x="19812" y="1776222"/>
                </a:lnTo>
                <a:lnTo>
                  <a:pt x="16764" y="1770888"/>
                </a:lnTo>
                <a:lnTo>
                  <a:pt x="12192" y="1760220"/>
                </a:lnTo>
                <a:lnTo>
                  <a:pt x="10668" y="1754124"/>
                </a:lnTo>
                <a:lnTo>
                  <a:pt x="10668" y="1754886"/>
                </a:lnTo>
                <a:lnTo>
                  <a:pt x="9906" y="1748790"/>
                </a:lnTo>
                <a:lnTo>
                  <a:pt x="9906" y="1777139"/>
                </a:lnTo>
                <a:lnTo>
                  <a:pt x="17821" y="1788461"/>
                </a:lnTo>
                <a:lnTo>
                  <a:pt x="22860" y="1792747"/>
                </a:lnTo>
                <a:lnTo>
                  <a:pt x="22860" y="1780032"/>
                </a:lnTo>
                <a:lnTo>
                  <a:pt x="23622" y="1780032"/>
                </a:lnTo>
                <a:close/>
              </a:path>
              <a:path w="3591559" h="1811654">
                <a:moveTo>
                  <a:pt x="23621" y="1451610"/>
                </a:moveTo>
                <a:lnTo>
                  <a:pt x="22859" y="1451610"/>
                </a:lnTo>
                <a:lnTo>
                  <a:pt x="22859" y="1452524"/>
                </a:lnTo>
                <a:lnTo>
                  <a:pt x="23621" y="1451610"/>
                </a:lnTo>
                <a:close/>
              </a:path>
              <a:path w="3591559" h="1811654">
                <a:moveTo>
                  <a:pt x="35814" y="1791462"/>
                </a:moveTo>
                <a:lnTo>
                  <a:pt x="31242" y="1787652"/>
                </a:lnTo>
                <a:lnTo>
                  <a:pt x="31242" y="1788414"/>
                </a:lnTo>
                <a:lnTo>
                  <a:pt x="22860" y="1780032"/>
                </a:lnTo>
                <a:lnTo>
                  <a:pt x="22860" y="1792747"/>
                </a:lnTo>
                <a:lnTo>
                  <a:pt x="31684" y="1800254"/>
                </a:lnTo>
                <a:lnTo>
                  <a:pt x="35052" y="1801899"/>
                </a:lnTo>
                <a:lnTo>
                  <a:pt x="35052" y="1791462"/>
                </a:lnTo>
                <a:lnTo>
                  <a:pt x="35814" y="1791462"/>
                </a:lnTo>
                <a:close/>
              </a:path>
              <a:path w="3591559" h="1811654">
                <a:moveTo>
                  <a:pt x="35813" y="1440180"/>
                </a:moveTo>
                <a:lnTo>
                  <a:pt x="35051" y="1440180"/>
                </a:lnTo>
                <a:lnTo>
                  <a:pt x="35051" y="1440815"/>
                </a:lnTo>
                <a:lnTo>
                  <a:pt x="35813" y="1440180"/>
                </a:lnTo>
                <a:close/>
              </a:path>
              <a:path w="3591559" h="1811654">
                <a:moveTo>
                  <a:pt x="57150" y="1800606"/>
                </a:moveTo>
                <a:lnTo>
                  <a:pt x="51054" y="1799082"/>
                </a:lnTo>
                <a:lnTo>
                  <a:pt x="40386" y="1794510"/>
                </a:lnTo>
                <a:lnTo>
                  <a:pt x="35052" y="1791462"/>
                </a:lnTo>
                <a:lnTo>
                  <a:pt x="35052" y="1801899"/>
                </a:lnTo>
                <a:lnTo>
                  <a:pt x="48006" y="1808226"/>
                </a:lnTo>
                <a:lnTo>
                  <a:pt x="54864" y="1809750"/>
                </a:lnTo>
                <a:lnTo>
                  <a:pt x="56388" y="1809919"/>
                </a:lnTo>
                <a:lnTo>
                  <a:pt x="56388" y="1800606"/>
                </a:lnTo>
                <a:lnTo>
                  <a:pt x="57150" y="1800606"/>
                </a:lnTo>
                <a:close/>
              </a:path>
              <a:path w="3591559" h="1811654">
                <a:moveTo>
                  <a:pt x="57150" y="1431036"/>
                </a:moveTo>
                <a:lnTo>
                  <a:pt x="56388" y="1431036"/>
                </a:lnTo>
                <a:lnTo>
                  <a:pt x="56388" y="1431226"/>
                </a:lnTo>
                <a:lnTo>
                  <a:pt x="57150" y="1431036"/>
                </a:lnTo>
                <a:close/>
              </a:path>
              <a:path w="3591559" h="1811654">
                <a:moveTo>
                  <a:pt x="3534917" y="1809919"/>
                </a:moveTo>
                <a:lnTo>
                  <a:pt x="3534917" y="1800606"/>
                </a:lnTo>
                <a:lnTo>
                  <a:pt x="3528822" y="1801368"/>
                </a:lnTo>
                <a:lnTo>
                  <a:pt x="62484" y="1801368"/>
                </a:lnTo>
                <a:lnTo>
                  <a:pt x="56388" y="1800606"/>
                </a:lnTo>
                <a:lnTo>
                  <a:pt x="56388" y="1809919"/>
                </a:lnTo>
                <a:lnTo>
                  <a:pt x="68580" y="1811274"/>
                </a:lnTo>
                <a:lnTo>
                  <a:pt x="3522726" y="1811274"/>
                </a:lnTo>
                <a:lnTo>
                  <a:pt x="3534917" y="1809919"/>
                </a:lnTo>
                <a:close/>
              </a:path>
              <a:path w="3591559" h="1811654">
                <a:moveTo>
                  <a:pt x="601980" y="1420368"/>
                </a:moveTo>
                <a:lnTo>
                  <a:pt x="598441" y="1420368"/>
                </a:lnTo>
                <a:lnTo>
                  <a:pt x="597408" y="1424178"/>
                </a:lnTo>
                <a:lnTo>
                  <a:pt x="601980" y="1420368"/>
                </a:lnTo>
                <a:close/>
              </a:path>
              <a:path w="3591559" h="1811654">
                <a:moveTo>
                  <a:pt x="601980" y="1430274"/>
                </a:moveTo>
                <a:lnTo>
                  <a:pt x="601980" y="1420368"/>
                </a:lnTo>
                <a:lnTo>
                  <a:pt x="597408" y="1424178"/>
                </a:lnTo>
                <a:lnTo>
                  <a:pt x="597408" y="1430274"/>
                </a:lnTo>
                <a:lnTo>
                  <a:pt x="601980" y="1430274"/>
                </a:lnTo>
                <a:close/>
              </a:path>
              <a:path w="3591559" h="1811654">
                <a:moveTo>
                  <a:pt x="1500792" y="1420368"/>
                </a:moveTo>
                <a:lnTo>
                  <a:pt x="983741" y="0"/>
                </a:lnTo>
                <a:lnTo>
                  <a:pt x="598441" y="1420368"/>
                </a:lnTo>
                <a:lnTo>
                  <a:pt x="601980" y="1420368"/>
                </a:lnTo>
                <a:lnTo>
                  <a:pt x="601980" y="1430274"/>
                </a:lnTo>
                <a:lnTo>
                  <a:pt x="605790" y="1430274"/>
                </a:lnTo>
                <a:lnTo>
                  <a:pt x="979932" y="50485"/>
                </a:lnTo>
                <a:lnTo>
                  <a:pt x="979932" y="17526"/>
                </a:lnTo>
                <a:lnTo>
                  <a:pt x="989076" y="16764"/>
                </a:lnTo>
                <a:lnTo>
                  <a:pt x="989076" y="42678"/>
                </a:lnTo>
                <a:lnTo>
                  <a:pt x="1493520" y="1430274"/>
                </a:lnTo>
                <a:lnTo>
                  <a:pt x="1497330" y="1430274"/>
                </a:lnTo>
                <a:lnTo>
                  <a:pt x="1497330" y="1420368"/>
                </a:lnTo>
                <a:lnTo>
                  <a:pt x="1500792" y="1420368"/>
                </a:lnTo>
                <a:close/>
              </a:path>
              <a:path w="3591559" h="1811654">
                <a:moveTo>
                  <a:pt x="989076" y="16764"/>
                </a:moveTo>
                <a:lnTo>
                  <a:pt x="979932" y="17526"/>
                </a:lnTo>
                <a:lnTo>
                  <a:pt x="985051" y="31607"/>
                </a:lnTo>
                <a:lnTo>
                  <a:pt x="989076" y="16764"/>
                </a:lnTo>
                <a:close/>
              </a:path>
              <a:path w="3591559" h="1811654">
                <a:moveTo>
                  <a:pt x="985051" y="31607"/>
                </a:moveTo>
                <a:lnTo>
                  <a:pt x="979932" y="17526"/>
                </a:lnTo>
                <a:lnTo>
                  <a:pt x="979932" y="50485"/>
                </a:lnTo>
                <a:lnTo>
                  <a:pt x="985051" y="31607"/>
                </a:lnTo>
                <a:close/>
              </a:path>
              <a:path w="3591559" h="1811654">
                <a:moveTo>
                  <a:pt x="989076" y="42678"/>
                </a:moveTo>
                <a:lnTo>
                  <a:pt x="989076" y="16764"/>
                </a:lnTo>
                <a:lnTo>
                  <a:pt x="985051" y="31607"/>
                </a:lnTo>
                <a:lnTo>
                  <a:pt x="989076" y="42678"/>
                </a:lnTo>
                <a:close/>
              </a:path>
              <a:path w="3591559" h="1811654">
                <a:moveTo>
                  <a:pt x="1501902" y="1423416"/>
                </a:moveTo>
                <a:lnTo>
                  <a:pt x="1500792" y="1420368"/>
                </a:lnTo>
                <a:lnTo>
                  <a:pt x="1497330" y="1420368"/>
                </a:lnTo>
                <a:lnTo>
                  <a:pt x="1501902" y="1423416"/>
                </a:lnTo>
                <a:close/>
              </a:path>
              <a:path w="3591559" h="1811654">
                <a:moveTo>
                  <a:pt x="1501902" y="1430274"/>
                </a:moveTo>
                <a:lnTo>
                  <a:pt x="1501902" y="1423416"/>
                </a:lnTo>
                <a:lnTo>
                  <a:pt x="1497330" y="1420368"/>
                </a:lnTo>
                <a:lnTo>
                  <a:pt x="1497330" y="1430274"/>
                </a:lnTo>
                <a:lnTo>
                  <a:pt x="1501902" y="1430274"/>
                </a:lnTo>
                <a:close/>
              </a:path>
              <a:path w="3591559" h="1811654">
                <a:moveTo>
                  <a:pt x="3591305" y="1742694"/>
                </a:moveTo>
                <a:lnTo>
                  <a:pt x="3591305" y="1488948"/>
                </a:lnTo>
                <a:lnTo>
                  <a:pt x="3589782" y="1475232"/>
                </a:lnTo>
                <a:lnTo>
                  <a:pt x="3566040" y="1436065"/>
                </a:lnTo>
                <a:lnTo>
                  <a:pt x="3522726" y="1420367"/>
                </a:lnTo>
                <a:lnTo>
                  <a:pt x="1500792" y="1420368"/>
                </a:lnTo>
                <a:lnTo>
                  <a:pt x="1501902" y="1423416"/>
                </a:lnTo>
                <a:lnTo>
                  <a:pt x="1501902" y="1430274"/>
                </a:lnTo>
                <a:lnTo>
                  <a:pt x="3528822" y="1430273"/>
                </a:lnTo>
                <a:lnTo>
                  <a:pt x="3534917" y="1431036"/>
                </a:lnTo>
                <a:lnTo>
                  <a:pt x="3534917" y="1431226"/>
                </a:lnTo>
                <a:lnTo>
                  <a:pt x="3540252" y="1432560"/>
                </a:lnTo>
                <a:lnTo>
                  <a:pt x="3550920" y="1437132"/>
                </a:lnTo>
                <a:lnTo>
                  <a:pt x="3556254" y="1440180"/>
                </a:lnTo>
                <a:lnTo>
                  <a:pt x="3556254" y="1440814"/>
                </a:lnTo>
                <a:lnTo>
                  <a:pt x="3560064" y="1443989"/>
                </a:lnTo>
                <a:lnTo>
                  <a:pt x="3560064" y="1443227"/>
                </a:lnTo>
                <a:lnTo>
                  <a:pt x="3568446" y="1451610"/>
                </a:lnTo>
                <a:lnTo>
                  <a:pt x="3568446" y="1452524"/>
                </a:lnTo>
                <a:lnTo>
                  <a:pt x="3571494" y="1456182"/>
                </a:lnTo>
                <a:lnTo>
                  <a:pt x="3571494" y="1455420"/>
                </a:lnTo>
                <a:lnTo>
                  <a:pt x="3574541" y="1460754"/>
                </a:lnTo>
                <a:lnTo>
                  <a:pt x="3579114" y="1471421"/>
                </a:lnTo>
                <a:lnTo>
                  <a:pt x="3580638" y="1477517"/>
                </a:lnTo>
                <a:lnTo>
                  <a:pt x="3580638" y="1476755"/>
                </a:lnTo>
                <a:lnTo>
                  <a:pt x="3581400" y="1482852"/>
                </a:lnTo>
                <a:lnTo>
                  <a:pt x="3581400" y="1777593"/>
                </a:lnTo>
                <a:lnTo>
                  <a:pt x="3582924" y="1775459"/>
                </a:lnTo>
                <a:lnTo>
                  <a:pt x="3585972" y="1769364"/>
                </a:lnTo>
                <a:lnTo>
                  <a:pt x="3588258" y="1763268"/>
                </a:lnTo>
                <a:lnTo>
                  <a:pt x="3589782" y="1756409"/>
                </a:lnTo>
                <a:lnTo>
                  <a:pt x="3591305" y="1742694"/>
                </a:lnTo>
                <a:close/>
              </a:path>
              <a:path w="3591559" h="1811654">
                <a:moveTo>
                  <a:pt x="3534917" y="1431226"/>
                </a:moveTo>
                <a:lnTo>
                  <a:pt x="3534917" y="1431036"/>
                </a:lnTo>
                <a:lnTo>
                  <a:pt x="3534155" y="1431036"/>
                </a:lnTo>
                <a:lnTo>
                  <a:pt x="3534917" y="1431226"/>
                </a:lnTo>
                <a:close/>
              </a:path>
              <a:path w="3591559" h="1811654">
                <a:moveTo>
                  <a:pt x="3556254" y="1802347"/>
                </a:moveTo>
                <a:lnTo>
                  <a:pt x="3556254" y="1791462"/>
                </a:lnTo>
                <a:lnTo>
                  <a:pt x="3550920" y="1794509"/>
                </a:lnTo>
                <a:lnTo>
                  <a:pt x="3540252" y="1799082"/>
                </a:lnTo>
                <a:lnTo>
                  <a:pt x="3534155" y="1800606"/>
                </a:lnTo>
                <a:lnTo>
                  <a:pt x="3534917" y="1800606"/>
                </a:lnTo>
                <a:lnTo>
                  <a:pt x="3534917" y="1809919"/>
                </a:lnTo>
                <a:lnTo>
                  <a:pt x="3536441" y="1809750"/>
                </a:lnTo>
                <a:lnTo>
                  <a:pt x="3543300" y="1808226"/>
                </a:lnTo>
                <a:lnTo>
                  <a:pt x="3549396" y="1805939"/>
                </a:lnTo>
                <a:lnTo>
                  <a:pt x="3555491" y="1802891"/>
                </a:lnTo>
                <a:lnTo>
                  <a:pt x="3556254" y="1802347"/>
                </a:lnTo>
                <a:close/>
              </a:path>
              <a:path w="3591559" h="1811654">
                <a:moveTo>
                  <a:pt x="3556254" y="1440814"/>
                </a:moveTo>
                <a:lnTo>
                  <a:pt x="3556254" y="1440180"/>
                </a:lnTo>
                <a:lnTo>
                  <a:pt x="3555491" y="1440180"/>
                </a:lnTo>
                <a:lnTo>
                  <a:pt x="3556254" y="1440814"/>
                </a:lnTo>
                <a:close/>
              </a:path>
              <a:path w="3591559" h="1811654">
                <a:moveTo>
                  <a:pt x="3568446" y="1793639"/>
                </a:moveTo>
                <a:lnTo>
                  <a:pt x="3568446" y="1780032"/>
                </a:lnTo>
                <a:lnTo>
                  <a:pt x="3560064" y="1788414"/>
                </a:lnTo>
                <a:lnTo>
                  <a:pt x="3560064" y="1787652"/>
                </a:lnTo>
                <a:lnTo>
                  <a:pt x="3555491" y="1791462"/>
                </a:lnTo>
                <a:lnTo>
                  <a:pt x="3556254" y="1791462"/>
                </a:lnTo>
                <a:lnTo>
                  <a:pt x="3556254" y="1802347"/>
                </a:lnTo>
                <a:lnTo>
                  <a:pt x="3568446" y="1793639"/>
                </a:lnTo>
                <a:close/>
              </a:path>
              <a:path w="3591559" h="1811654">
                <a:moveTo>
                  <a:pt x="3568446" y="1452524"/>
                </a:moveTo>
                <a:lnTo>
                  <a:pt x="3568446" y="1451610"/>
                </a:lnTo>
                <a:lnTo>
                  <a:pt x="3567684" y="1451610"/>
                </a:lnTo>
                <a:lnTo>
                  <a:pt x="3568446" y="1452524"/>
                </a:lnTo>
                <a:close/>
              </a:path>
              <a:path w="3591559" h="1811654">
                <a:moveTo>
                  <a:pt x="3581400" y="1777593"/>
                </a:moveTo>
                <a:lnTo>
                  <a:pt x="3581400" y="1748789"/>
                </a:lnTo>
                <a:lnTo>
                  <a:pt x="3580638" y="1754886"/>
                </a:lnTo>
                <a:lnTo>
                  <a:pt x="3580638" y="1754124"/>
                </a:lnTo>
                <a:lnTo>
                  <a:pt x="3579114" y="1760220"/>
                </a:lnTo>
                <a:lnTo>
                  <a:pt x="3574541" y="1770888"/>
                </a:lnTo>
                <a:lnTo>
                  <a:pt x="3571494" y="1776221"/>
                </a:lnTo>
                <a:lnTo>
                  <a:pt x="3571494" y="1775459"/>
                </a:lnTo>
                <a:lnTo>
                  <a:pt x="3567684" y="1780032"/>
                </a:lnTo>
                <a:lnTo>
                  <a:pt x="3568446" y="1780032"/>
                </a:lnTo>
                <a:lnTo>
                  <a:pt x="3568446" y="1793639"/>
                </a:lnTo>
                <a:lnTo>
                  <a:pt x="3571494" y="1791462"/>
                </a:lnTo>
                <a:lnTo>
                  <a:pt x="3581400" y="1777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6918" y="1511249"/>
            <a:ext cx="8685530" cy="486735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541655">
              <a:lnSpc>
                <a:spcPct val="150000"/>
              </a:lnSpc>
            </a:pPr>
            <a:r>
              <a:rPr sz="1900" b="1" spc="250" dirty="0">
                <a:latin typeface="宋体"/>
                <a:cs typeface="宋体"/>
              </a:rPr>
              <a:t>基于</a:t>
            </a:r>
            <a:r>
              <a:rPr sz="1900" b="1" spc="235" dirty="0">
                <a:latin typeface="宋体"/>
                <a:cs typeface="宋体"/>
              </a:rPr>
              <a:t>著</a:t>
            </a:r>
            <a:r>
              <a:rPr sz="1900" b="1" spc="254" dirty="0">
                <a:latin typeface="宋体"/>
                <a:cs typeface="宋体"/>
              </a:rPr>
              <a:t>名</a:t>
            </a:r>
            <a:r>
              <a:rPr sz="1900" b="1" spc="235" dirty="0">
                <a:latin typeface="宋体"/>
                <a:cs typeface="宋体"/>
              </a:rPr>
              <a:t>的</a:t>
            </a:r>
            <a:r>
              <a:rPr sz="1900" b="1" spc="250" dirty="0">
                <a:latin typeface="宋体"/>
                <a:cs typeface="宋体"/>
              </a:rPr>
              <a:t>费马因子分解</a:t>
            </a:r>
            <a:r>
              <a:rPr sz="1900" b="1" spc="-605" dirty="0">
                <a:latin typeface="宋体"/>
                <a:cs typeface="宋体"/>
              </a:rPr>
              <a:t>：</a:t>
            </a:r>
            <a:r>
              <a:rPr sz="1900" b="1" spc="235" dirty="0">
                <a:latin typeface="宋体"/>
                <a:cs typeface="宋体"/>
              </a:rPr>
              <a:t>找</a:t>
            </a:r>
            <a:r>
              <a:rPr sz="1900" b="1" spc="250" dirty="0">
                <a:latin typeface="宋体"/>
                <a:cs typeface="宋体"/>
              </a:rPr>
              <a:t>出</a:t>
            </a:r>
            <a:r>
              <a:rPr sz="1900" b="1" spc="254" dirty="0">
                <a:latin typeface="宋体"/>
                <a:cs typeface="宋体"/>
              </a:rPr>
              <a:t>正整</a:t>
            </a:r>
            <a:r>
              <a:rPr sz="1900" b="1" spc="240" dirty="0">
                <a:latin typeface="宋体"/>
                <a:cs typeface="宋体"/>
              </a:rPr>
              <a:t>数</a:t>
            </a:r>
            <a:r>
              <a:rPr sz="1900" b="1" spc="-390" dirty="0">
                <a:latin typeface="宋体"/>
                <a:cs typeface="宋体"/>
              </a:rPr>
              <a:t> </a:t>
            </a:r>
            <a:r>
              <a:rPr sz="3750" i="1" spc="7" baseline="6666" dirty="0">
                <a:latin typeface="Times New Roman"/>
                <a:cs typeface="Times New Roman"/>
              </a:rPr>
              <a:t>x</a:t>
            </a:r>
            <a:r>
              <a:rPr sz="3750" i="1" spc="-165" baseline="6666" dirty="0">
                <a:latin typeface="Times New Roman"/>
                <a:cs typeface="Times New Roman"/>
              </a:rPr>
              <a:t> </a:t>
            </a:r>
            <a:r>
              <a:rPr sz="1900" b="1" spc="40" dirty="0">
                <a:latin typeface="宋体"/>
                <a:cs typeface="宋体"/>
              </a:rPr>
              <a:t>、</a:t>
            </a:r>
            <a:r>
              <a:rPr sz="3450" i="1" spc="15" baseline="10869" dirty="0">
                <a:latin typeface="Times New Roman"/>
                <a:cs typeface="Times New Roman"/>
              </a:rPr>
              <a:t>y</a:t>
            </a:r>
            <a:r>
              <a:rPr sz="3450" i="1" spc="-82" baseline="10869" dirty="0">
                <a:latin typeface="Times New Roman"/>
                <a:cs typeface="Times New Roman"/>
              </a:rPr>
              <a:t> </a:t>
            </a:r>
            <a:r>
              <a:rPr sz="1900" b="1" spc="-605" dirty="0">
                <a:latin typeface="宋体"/>
                <a:cs typeface="宋体"/>
              </a:rPr>
              <a:t>，</a:t>
            </a:r>
            <a:r>
              <a:rPr sz="1900" b="1" spc="254" dirty="0">
                <a:latin typeface="宋体"/>
                <a:cs typeface="宋体"/>
              </a:rPr>
              <a:t>使</a:t>
            </a:r>
            <a:r>
              <a:rPr sz="1900" b="1" spc="240" dirty="0">
                <a:latin typeface="宋体"/>
                <a:cs typeface="宋体"/>
              </a:rPr>
              <a:t>得</a:t>
            </a:r>
            <a:r>
              <a:rPr sz="1900" b="1" spc="-505" dirty="0">
                <a:latin typeface="宋体"/>
                <a:cs typeface="宋体"/>
              </a:rPr>
              <a:t> </a:t>
            </a:r>
            <a:r>
              <a:rPr sz="3000" i="1" spc="7" baseline="8333" dirty="0">
                <a:latin typeface="Times New Roman"/>
                <a:cs typeface="Times New Roman"/>
              </a:rPr>
              <a:t>x</a:t>
            </a:r>
            <a:r>
              <a:rPr sz="3000" i="1" spc="-359" baseline="8333" dirty="0">
                <a:latin typeface="Times New Roman"/>
                <a:cs typeface="Times New Roman"/>
              </a:rPr>
              <a:t> </a:t>
            </a:r>
            <a:r>
              <a:rPr sz="2175" spc="7" baseline="45977" dirty="0">
                <a:latin typeface="Times New Roman"/>
                <a:cs typeface="Times New Roman"/>
              </a:rPr>
              <a:t>2</a:t>
            </a:r>
            <a:r>
              <a:rPr sz="2175" spc="240" baseline="45977" dirty="0">
                <a:latin typeface="Times New Roman"/>
                <a:cs typeface="Times New Roman"/>
              </a:rPr>
              <a:t> </a:t>
            </a:r>
            <a:r>
              <a:rPr sz="3000" spc="7" baseline="8333" dirty="0">
                <a:latin typeface="Symbol"/>
                <a:cs typeface="Symbol"/>
              </a:rPr>
              <a:t></a:t>
            </a:r>
            <a:r>
              <a:rPr sz="3000" spc="517" baseline="8333" dirty="0">
                <a:latin typeface="Times New Roman"/>
                <a:cs typeface="Times New Roman"/>
              </a:rPr>
              <a:t> </a:t>
            </a:r>
            <a:r>
              <a:rPr sz="3000" i="1" spc="7" baseline="8333" dirty="0">
                <a:latin typeface="Times New Roman"/>
                <a:cs typeface="Times New Roman"/>
              </a:rPr>
              <a:t>y</a:t>
            </a:r>
            <a:r>
              <a:rPr sz="3000" i="1" spc="-307" baseline="8333" dirty="0">
                <a:latin typeface="Times New Roman"/>
                <a:cs typeface="Times New Roman"/>
              </a:rPr>
              <a:t> </a:t>
            </a:r>
            <a:r>
              <a:rPr sz="2175" spc="7" baseline="45977" dirty="0">
                <a:latin typeface="Times New Roman"/>
                <a:cs typeface="Times New Roman"/>
              </a:rPr>
              <a:t>2</a:t>
            </a:r>
            <a:r>
              <a:rPr sz="2175" spc="-7" baseline="45977" dirty="0">
                <a:latin typeface="Times New Roman"/>
                <a:cs typeface="Times New Roman"/>
              </a:rPr>
              <a:t> </a:t>
            </a:r>
            <a:r>
              <a:rPr sz="3000" spc="7" baseline="8333" dirty="0">
                <a:latin typeface="Times New Roman"/>
                <a:cs typeface="Times New Roman"/>
              </a:rPr>
              <a:t>(mod</a:t>
            </a:r>
            <a:r>
              <a:rPr sz="3000" spc="165" baseline="8333" dirty="0">
                <a:latin typeface="Times New Roman"/>
                <a:cs typeface="Times New Roman"/>
              </a:rPr>
              <a:t> </a:t>
            </a:r>
            <a:r>
              <a:rPr sz="3000" i="1" spc="89" baseline="8333" dirty="0">
                <a:latin typeface="Times New Roman"/>
                <a:cs typeface="Times New Roman"/>
              </a:rPr>
              <a:t>n</a:t>
            </a:r>
            <a:r>
              <a:rPr sz="3000" spc="89" baseline="8333" dirty="0">
                <a:latin typeface="Times New Roman"/>
                <a:cs typeface="Times New Roman"/>
              </a:rPr>
              <a:t>)</a:t>
            </a:r>
            <a:r>
              <a:rPr sz="3000" spc="-127" baseline="8333" dirty="0">
                <a:latin typeface="Times New Roman"/>
                <a:cs typeface="Times New Roman"/>
              </a:rPr>
              <a:t> </a:t>
            </a:r>
            <a:r>
              <a:rPr sz="1900" b="1" spc="240" dirty="0">
                <a:latin typeface="宋体"/>
                <a:cs typeface="宋体"/>
              </a:rPr>
              <a:t>，  </a:t>
            </a:r>
            <a:r>
              <a:rPr sz="2850" b="1" spc="375" baseline="-8771" dirty="0">
                <a:latin typeface="宋体"/>
                <a:cs typeface="宋体"/>
              </a:rPr>
              <a:t>即存在整</a:t>
            </a:r>
            <a:r>
              <a:rPr sz="2850" b="1" spc="359" baseline="-8771" dirty="0">
                <a:latin typeface="宋体"/>
                <a:cs typeface="宋体"/>
              </a:rPr>
              <a:t>数</a:t>
            </a:r>
            <a:r>
              <a:rPr sz="2850" b="1" spc="-802" baseline="-8771" dirty="0">
                <a:latin typeface="宋体"/>
                <a:cs typeface="宋体"/>
              </a:rPr>
              <a:t> </a:t>
            </a:r>
            <a:r>
              <a:rPr sz="3975" i="1" baseline="2096" dirty="0">
                <a:latin typeface="Times New Roman"/>
                <a:cs typeface="Times New Roman"/>
              </a:rPr>
              <a:t>c</a:t>
            </a:r>
            <a:r>
              <a:rPr sz="3975" i="1" spc="60" baseline="2096" dirty="0">
                <a:latin typeface="Times New Roman"/>
                <a:cs typeface="Times New Roman"/>
              </a:rPr>
              <a:t> </a:t>
            </a:r>
            <a:r>
              <a:rPr sz="2850" b="1" spc="375" baseline="-8771" dirty="0">
                <a:latin typeface="宋体"/>
                <a:cs typeface="宋体"/>
              </a:rPr>
              <a:t>满</a:t>
            </a:r>
            <a:r>
              <a:rPr sz="2850" b="1" spc="742" baseline="-8771" dirty="0">
                <a:latin typeface="宋体"/>
                <a:cs typeface="宋体"/>
              </a:rPr>
              <a:t>足</a:t>
            </a:r>
            <a:r>
              <a:rPr sz="3075" i="1" baseline="1355" dirty="0">
                <a:latin typeface="Times New Roman"/>
                <a:cs typeface="Times New Roman"/>
              </a:rPr>
              <a:t>cn</a:t>
            </a:r>
            <a:r>
              <a:rPr sz="3075" baseline="1355" dirty="0">
                <a:latin typeface="Symbol"/>
                <a:cs typeface="Symbol"/>
              </a:rPr>
              <a:t></a:t>
            </a:r>
            <a:r>
              <a:rPr sz="3075" i="1" baseline="1355" dirty="0">
                <a:latin typeface="Times New Roman"/>
                <a:cs typeface="Times New Roman"/>
              </a:rPr>
              <a:t>x</a:t>
            </a:r>
            <a:r>
              <a:rPr sz="2250" baseline="37037" dirty="0">
                <a:latin typeface="Times New Roman"/>
                <a:cs typeface="Times New Roman"/>
              </a:rPr>
              <a:t>2</a:t>
            </a:r>
            <a:r>
              <a:rPr sz="2250" spc="15" baseline="37037" dirty="0">
                <a:latin typeface="Times New Roman"/>
                <a:cs typeface="Times New Roman"/>
              </a:rPr>
              <a:t> </a:t>
            </a:r>
            <a:r>
              <a:rPr sz="3075" spc="7" baseline="1355" dirty="0">
                <a:latin typeface="Symbol"/>
                <a:cs typeface="Symbol"/>
              </a:rPr>
              <a:t></a:t>
            </a:r>
            <a:r>
              <a:rPr sz="3075" spc="-434" baseline="1355" dirty="0">
                <a:latin typeface="Times New Roman"/>
                <a:cs typeface="Times New Roman"/>
              </a:rPr>
              <a:t> </a:t>
            </a:r>
            <a:r>
              <a:rPr sz="3075" i="1" spc="-22" baseline="1355" dirty="0">
                <a:latin typeface="Times New Roman"/>
                <a:cs typeface="Times New Roman"/>
              </a:rPr>
              <a:t>y</a:t>
            </a:r>
            <a:r>
              <a:rPr sz="2250" spc="-22" baseline="37037" dirty="0">
                <a:latin typeface="Times New Roman"/>
                <a:cs typeface="Times New Roman"/>
              </a:rPr>
              <a:t>2</a:t>
            </a:r>
            <a:r>
              <a:rPr sz="2250" spc="15" baseline="37037" dirty="0">
                <a:latin typeface="Times New Roman"/>
                <a:cs typeface="Times New Roman"/>
              </a:rPr>
              <a:t> </a:t>
            </a:r>
            <a:r>
              <a:rPr sz="3075" spc="60" baseline="1355" dirty="0">
                <a:latin typeface="Symbol"/>
                <a:cs typeface="Symbol"/>
              </a:rPr>
              <a:t></a:t>
            </a:r>
            <a:r>
              <a:rPr sz="3075" spc="60" baseline="1355" dirty="0">
                <a:latin typeface="Times New Roman"/>
                <a:cs typeface="Times New Roman"/>
              </a:rPr>
              <a:t>(</a:t>
            </a:r>
            <a:r>
              <a:rPr sz="3075" i="1" spc="60" baseline="1355" dirty="0">
                <a:latin typeface="Times New Roman"/>
                <a:cs typeface="Times New Roman"/>
              </a:rPr>
              <a:t>x</a:t>
            </a:r>
            <a:r>
              <a:rPr sz="3075" spc="60" baseline="1355" dirty="0">
                <a:latin typeface="Symbol"/>
                <a:cs typeface="Symbol"/>
              </a:rPr>
              <a:t></a:t>
            </a:r>
            <a:r>
              <a:rPr sz="3075" spc="-427" baseline="1355" dirty="0">
                <a:latin typeface="Times New Roman"/>
                <a:cs typeface="Times New Roman"/>
              </a:rPr>
              <a:t> </a:t>
            </a:r>
            <a:r>
              <a:rPr sz="3075" i="1" spc="-60" baseline="1355" dirty="0">
                <a:latin typeface="Times New Roman"/>
                <a:cs typeface="Times New Roman"/>
              </a:rPr>
              <a:t>y</a:t>
            </a:r>
            <a:r>
              <a:rPr sz="3075" spc="-60" baseline="1355" dirty="0">
                <a:latin typeface="Times New Roman"/>
                <a:cs typeface="Times New Roman"/>
              </a:rPr>
              <a:t>)(</a:t>
            </a:r>
            <a:r>
              <a:rPr sz="3075" i="1" spc="-60" baseline="1355" dirty="0">
                <a:latin typeface="Times New Roman"/>
                <a:cs typeface="Times New Roman"/>
              </a:rPr>
              <a:t>x</a:t>
            </a:r>
            <a:r>
              <a:rPr sz="3075" spc="-60" baseline="1355" dirty="0">
                <a:latin typeface="Symbol"/>
                <a:cs typeface="Symbol"/>
              </a:rPr>
              <a:t></a:t>
            </a:r>
            <a:r>
              <a:rPr sz="3075" spc="-397" baseline="1355" dirty="0">
                <a:latin typeface="Times New Roman"/>
                <a:cs typeface="Times New Roman"/>
              </a:rPr>
              <a:t> </a:t>
            </a:r>
            <a:r>
              <a:rPr sz="3075" i="1" spc="-352" baseline="1355" dirty="0">
                <a:latin typeface="Times New Roman"/>
                <a:cs typeface="Times New Roman"/>
              </a:rPr>
              <a:t>y</a:t>
            </a:r>
            <a:r>
              <a:rPr sz="3075" spc="-352" baseline="1355" dirty="0">
                <a:latin typeface="Times New Roman"/>
                <a:cs typeface="Times New Roman"/>
              </a:rPr>
              <a:t>)</a:t>
            </a:r>
            <a:r>
              <a:rPr sz="2850" b="1" spc="-352" baseline="-8771" dirty="0">
                <a:latin typeface="宋体"/>
                <a:cs typeface="宋体"/>
              </a:rPr>
              <a:t>，</a:t>
            </a:r>
            <a:r>
              <a:rPr sz="2850" b="1" spc="375" baseline="-8771" dirty="0">
                <a:latin typeface="宋体"/>
                <a:cs typeface="宋体"/>
              </a:rPr>
              <a:t>并且满</a:t>
            </a:r>
            <a:r>
              <a:rPr sz="2850" b="1" spc="359" baseline="-8771" dirty="0">
                <a:latin typeface="宋体"/>
                <a:cs typeface="宋体"/>
              </a:rPr>
              <a:t>足</a:t>
            </a:r>
            <a:r>
              <a:rPr sz="2850" b="1" spc="-780" baseline="-8771" dirty="0">
                <a:latin typeface="宋体"/>
                <a:cs typeface="宋体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</a:t>
            </a:r>
            <a:r>
              <a:rPr sz="1950" spc="16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</a:t>
            </a:r>
            <a:r>
              <a:rPr sz="1950" spc="-130" dirty="0">
                <a:latin typeface="Times New Roman"/>
                <a:cs typeface="Times New Roman"/>
              </a:rPr>
              <a:t> </a:t>
            </a:r>
            <a:r>
              <a:rPr sz="1950" i="1" spc="30" dirty="0">
                <a:latin typeface="Times New Roman"/>
                <a:cs typeface="Times New Roman"/>
              </a:rPr>
              <a:t>y</a:t>
            </a:r>
            <a:r>
              <a:rPr sz="1950" spc="30" dirty="0">
                <a:latin typeface="Times New Roman"/>
                <a:cs typeface="Times New Roman"/>
              </a:rPr>
              <a:t>(mod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i="1" spc="55" dirty="0">
                <a:latin typeface="Times New Roman"/>
                <a:cs typeface="Times New Roman"/>
              </a:rPr>
              <a:t>n</a:t>
            </a:r>
            <a:r>
              <a:rPr sz="1950" spc="55" dirty="0">
                <a:latin typeface="Times New Roman"/>
                <a:cs typeface="Times New Roman"/>
              </a:rPr>
              <a:t>)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2850" b="1" spc="-907" baseline="-8771" dirty="0">
                <a:latin typeface="宋体"/>
                <a:cs typeface="宋体"/>
              </a:rPr>
              <a:t>，</a:t>
            </a:r>
            <a:r>
              <a:rPr sz="2850" b="1" spc="375" baseline="-8771" dirty="0">
                <a:latin typeface="宋体"/>
                <a:cs typeface="宋体"/>
              </a:rPr>
              <a:t>因</a:t>
            </a:r>
            <a:r>
              <a:rPr sz="2850" b="1" spc="359" baseline="-8771" dirty="0">
                <a:latin typeface="宋体"/>
                <a:cs typeface="宋体"/>
              </a:rPr>
              <a:t>此</a:t>
            </a:r>
            <a:r>
              <a:rPr sz="2850" b="1" spc="-735" baseline="-8771" dirty="0">
                <a:latin typeface="宋体"/>
                <a:cs typeface="宋体"/>
              </a:rPr>
              <a:t> </a:t>
            </a:r>
            <a:r>
              <a:rPr sz="3975" i="1" baseline="2096" dirty="0">
                <a:latin typeface="Times New Roman"/>
                <a:cs typeface="Times New Roman"/>
              </a:rPr>
              <a:t>n</a:t>
            </a:r>
            <a:endParaRPr sz="3975" baseline="2096" dirty="0">
              <a:latin typeface="Times New Roman"/>
              <a:cs typeface="Times New Roman"/>
            </a:endParaRPr>
          </a:p>
          <a:p>
            <a:pPr marL="12700" marR="138430">
              <a:lnSpc>
                <a:spcPct val="150000"/>
              </a:lnSpc>
            </a:pPr>
            <a:r>
              <a:rPr sz="2850" b="1" spc="382" baseline="-10233" dirty="0">
                <a:latin typeface="宋体"/>
                <a:cs typeface="宋体"/>
              </a:rPr>
              <a:t>是</a:t>
            </a:r>
            <a:r>
              <a:rPr sz="2850" b="1" spc="855" baseline="-10233" dirty="0">
                <a:latin typeface="宋体"/>
                <a:cs typeface="宋体"/>
              </a:rPr>
              <a:t>数</a:t>
            </a:r>
            <a:r>
              <a:rPr sz="2775" i="1" spc="-15" baseline="-3003" dirty="0">
                <a:latin typeface="Times New Roman"/>
                <a:cs typeface="Times New Roman"/>
              </a:rPr>
              <a:t>x</a:t>
            </a:r>
            <a:r>
              <a:rPr sz="2025" spc="-15" baseline="28806" dirty="0">
                <a:latin typeface="Times New Roman"/>
                <a:cs typeface="Times New Roman"/>
              </a:rPr>
              <a:t>2</a:t>
            </a:r>
            <a:r>
              <a:rPr sz="2025" spc="22" baseline="28806" dirty="0">
                <a:latin typeface="Times New Roman"/>
                <a:cs typeface="Times New Roman"/>
              </a:rPr>
              <a:t> </a:t>
            </a:r>
            <a:r>
              <a:rPr sz="2775" baseline="-3003" dirty="0">
                <a:latin typeface="Symbol"/>
                <a:cs typeface="Symbol"/>
              </a:rPr>
              <a:t></a:t>
            </a:r>
            <a:r>
              <a:rPr sz="2775" spc="-322" baseline="-3003" dirty="0">
                <a:latin typeface="Times New Roman"/>
                <a:cs typeface="Times New Roman"/>
              </a:rPr>
              <a:t> </a:t>
            </a:r>
            <a:r>
              <a:rPr sz="2775" i="1" spc="-7" baseline="-3003" dirty="0">
                <a:latin typeface="Times New Roman"/>
                <a:cs typeface="Times New Roman"/>
              </a:rPr>
              <a:t>y</a:t>
            </a:r>
            <a:r>
              <a:rPr sz="2025" spc="-7" baseline="28806" dirty="0">
                <a:latin typeface="Times New Roman"/>
                <a:cs typeface="Times New Roman"/>
              </a:rPr>
              <a:t>2</a:t>
            </a:r>
            <a:r>
              <a:rPr sz="2025" spc="172" baseline="28806" dirty="0">
                <a:latin typeface="Times New Roman"/>
                <a:cs typeface="Times New Roman"/>
              </a:rPr>
              <a:t> </a:t>
            </a:r>
            <a:r>
              <a:rPr sz="2775" spc="82" baseline="-3003" dirty="0">
                <a:latin typeface="Symbol"/>
                <a:cs typeface="Symbol"/>
              </a:rPr>
              <a:t></a:t>
            </a:r>
            <a:r>
              <a:rPr sz="2775" spc="82" baseline="-3003" dirty="0">
                <a:latin typeface="Times New Roman"/>
                <a:cs typeface="Times New Roman"/>
              </a:rPr>
              <a:t>(</a:t>
            </a:r>
            <a:r>
              <a:rPr sz="2775" i="1" spc="82" baseline="-3003" dirty="0">
                <a:latin typeface="Times New Roman"/>
                <a:cs typeface="Times New Roman"/>
              </a:rPr>
              <a:t>x</a:t>
            </a:r>
            <a:r>
              <a:rPr sz="2775" i="1" spc="-450" baseline="-3003" dirty="0">
                <a:latin typeface="Times New Roman"/>
                <a:cs typeface="Times New Roman"/>
              </a:rPr>
              <a:t> </a:t>
            </a:r>
            <a:r>
              <a:rPr sz="2775" baseline="-3003" dirty="0">
                <a:latin typeface="Symbol"/>
                <a:cs typeface="Symbol"/>
              </a:rPr>
              <a:t></a:t>
            </a:r>
            <a:r>
              <a:rPr sz="2775" spc="-337" baseline="-3003" dirty="0">
                <a:latin typeface="Times New Roman"/>
                <a:cs typeface="Times New Roman"/>
              </a:rPr>
              <a:t> </a:t>
            </a:r>
            <a:r>
              <a:rPr sz="2775" i="1" spc="-89" baseline="-3003" dirty="0">
                <a:latin typeface="Times New Roman"/>
                <a:cs typeface="Times New Roman"/>
              </a:rPr>
              <a:t>y</a:t>
            </a:r>
            <a:r>
              <a:rPr sz="2775" spc="-89" baseline="-3003" dirty="0">
                <a:latin typeface="Times New Roman"/>
                <a:cs typeface="Times New Roman"/>
              </a:rPr>
              <a:t>)(</a:t>
            </a:r>
            <a:r>
              <a:rPr sz="2775" i="1" spc="-89" baseline="-3003" dirty="0">
                <a:latin typeface="Times New Roman"/>
                <a:cs typeface="Times New Roman"/>
              </a:rPr>
              <a:t>x</a:t>
            </a:r>
            <a:r>
              <a:rPr sz="2775" i="1" spc="-450" baseline="-3003" dirty="0">
                <a:latin typeface="Times New Roman"/>
                <a:cs typeface="Times New Roman"/>
              </a:rPr>
              <a:t> </a:t>
            </a:r>
            <a:r>
              <a:rPr sz="2775" baseline="-3003" dirty="0">
                <a:latin typeface="Symbol"/>
                <a:cs typeface="Symbol"/>
              </a:rPr>
              <a:t></a:t>
            </a:r>
            <a:r>
              <a:rPr sz="2775" spc="-300" baseline="-3003" dirty="0">
                <a:latin typeface="Times New Roman"/>
                <a:cs typeface="Times New Roman"/>
              </a:rPr>
              <a:t> </a:t>
            </a:r>
            <a:r>
              <a:rPr sz="2775" i="1" spc="37" baseline="-3003" dirty="0">
                <a:latin typeface="Times New Roman"/>
                <a:cs typeface="Times New Roman"/>
              </a:rPr>
              <a:t>y</a:t>
            </a:r>
            <a:r>
              <a:rPr sz="2775" spc="37" baseline="-3003" dirty="0">
                <a:latin typeface="Times New Roman"/>
                <a:cs typeface="Times New Roman"/>
              </a:rPr>
              <a:t>)</a:t>
            </a:r>
            <a:r>
              <a:rPr sz="2850" b="1" spc="375" baseline="-10233" dirty="0">
                <a:latin typeface="宋体"/>
                <a:cs typeface="宋体"/>
              </a:rPr>
              <a:t>的因子</a:t>
            </a:r>
            <a:r>
              <a:rPr sz="2850" b="1" spc="254" baseline="-10233" dirty="0">
                <a:latin typeface="宋体"/>
                <a:cs typeface="宋体"/>
              </a:rPr>
              <a:t>，</a:t>
            </a:r>
            <a:r>
              <a:rPr sz="2850" b="1" spc="862" baseline="-10233" dirty="0">
                <a:latin typeface="宋体"/>
                <a:cs typeface="宋体"/>
              </a:rPr>
              <a:t>故</a:t>
            </a:r>
            <a:r>
              <a:rPr sz="3300" spc="7" baseline="1262" dirty="0">
                <a:latin typeface="Times New Roman"/>
                <a:cs typeface="Times New Roman"/>
              </a:rPr>
              <a:t>gcd(</a:t>
            </a:r>
            <a:r>
              <a:rPr sz="3300" spc="-412" baseline="1262" dirty="0">
                <a:latin typeface="Times New Roman"/>
                <a:cs typeface="Times New Roman"/>
              </a:rPr>
              <a:t> </a:t>
            </a:r>
            <a:r>
              <a:rPr sz="3300" i="1" spc="7" baseline="1262" dirty="0">
                <a:latin typeface="Times New Roman"/>
                <a:cs typeface="Times New Roman"/>
              </a:rPr>
              <a:t>x</a:t>
            </a:r>
            <a:r>
              <a:rPr sz="3300" i="1" spc="15" baseline="1262" dirty="0">
                <a:latin typeface="Times New Roman"/>
                <a:cs typeface="Times New Roman"/>
              </a:rPr>
              <a:t> </a:t>
            </a:r>
            <a:r>
              <a:rPr sz="3300" spc="15" baseline="1262" dirty="0">
                <a:latin typeface="Symbol"/>
                <a:cs typeface="Symbol"/>
              </a:rPr>
              <a:t></a:t>
            </a:r>
            <a:r>
              <a:rPr sz="3300" spc="375" baseline="1262" dirty="0">
                <a:latin typeface="Times New Roman"/>
                <a:cs typeface="Times New Roman"/>
              </a:rPr>
              <a:t> </a:t>
            </a:r>
            <a:r>
              <a:rPr sz="3300" i="1" spc="75" baseline="1262" dirty="0" err="1">
                <a:latin typeface="Times New Roman"/>
                <a:cs typeface="Times New Roman"/>
              </a:rPr>
              <a:t>y</a:t>
            </a:r>
            <a:r>
              <a:rPr lang="en-US" altLang="zh-CN" sz="3300" spc="75" baseline="1262" dirty="0" err="1">
                <a:latin typeface="宋体"/>
                <a:cs typeface="宋体"/>
              </a:rPr>
              <a:t>,</a:t>
            </a:r>
            <a:r>
              <a:rPr sz="3300" i="1" spc="75" baseline="1262" dirty="0" err="1">
                <a:latin typeface="Times New Roman"/>
                <a:cs typeface="Times New Roman"/>
              </a:rPr>
              <a:t>n</a:t>
            </a:r>
            <a:r>
              <a:rPr sz="3300" spc="75" baseline="1262" dirty="0">
                <a:latin typeface="Times New Roman"/>
                <a:cs typeface="Times New Roman"/>
              </a:rPr>
              <a:t>)</a:t>
            </a:r>
            <a:r>
              <a:rPr sz="3300" spc="-254" baseline="1262" dirty="0">
                <a:latin typeface="Times New Roman"/>
                <a:cs typeface="Times New Roman"/>
              </a:rPr>
              <a:t> </a:t>
            </a:r>
            <a:r>
              <a:rPr sz="2850" b="1" spc="847" baseline="-10233" dirty="0">
                <a:latin typeface="宋体"/>
                <a:cs typeface="宋体"/>
              </a:rPr>
              <a:t>或</a:t>
            </a:r>
            <a:r>
              <a:rPr sz="2100" spc="25" dirty="0">
                <a:latin typeface="Times New Roman"/>
                <a:cs typeface="Times New Roman"/>
              </a:rPr>
              <a:t>gcd(</a:t>
            </a:r>
            <a:r>
              <a:rPr sz="2100" i="1" spc="25" dirty="0">
                <a:latin typeface="Times New Roman"/>
                <a:cs typeface="Times New Roman"/>
              </a:rPr>
              <a:t>x</a:t>
            </a:r>
            <a:r>
              <a:rPr sz="2100" i="1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2100" i="1" dirty="0" err="1">
                <a:latin typeface="Times New Roman"/>
                <a:cs typeface="Times New Roman"/>
              </a:rPr>
              <a:t>y</a:t>
            </a:r>
            <a:r>
              <a:rPr lang="en-US" altLang="zh-CN" sz="2100" dirty="0" err="1">
                <a:latin typeface="宋体"/>
                <a:cs typeface="宋体"/>
              </a:rPr>
              <a:t>,</a:t>
            </a:r>
            <a:r>
              <a:rPr sz="2100" i="1" dirty="0" err="1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)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850" b="1" spc="382" baseline="-10233" dirty="0">
                <a:latin typeface="宋体"/>
                <a:cs typeface="宋体"/>
              </a:rPr>
              <a:t>均</a:t>
            </a:r>
            <a:r>
              <a:rPr sz="2850" b="1" spc="359" baseline="-10233" dirty="0">
                <a:latin typeface="宋体"/>
                <a:cs typeface="宋体"/>
              </a:rPr>
              <a:t>为</a:t>
            </a:r>
            <a:r>
              <a:rPr sz="2850" b="1" spc="-772" baseline="-10233" dirty="0">
                <a:latin typeface="宋体"/>
                <a:cs typeface="宋体"/>
              </a:rPr>
              <a:t> </a:t>
            </a:r>
            <a:r>
              <a:rPr sz="3600" i="1" spc="-7" baseline="-1157" dirty="0">
                <a:latin typeface="Times New Roman"/>
                <a:cs typeface="Times New Roman"/>
              </a:rPr>
              <a:t>n</a:t>
            </a:r>
            <a:r>
              <a:rPr sz="3600" i="1" spc="-195" baseline="-1157" dirty="0">
                <a:latin typeface="Times New Roman"/>
                <a:cs typeface="Times New Roman"/>
              </a:rPr>
              <a:t> </a:t>
            </a:r>
            <a:r>
              <a:rPr sz="2850" b="1" spc="359" baseline="-10233" dirty="0">
                <a:latin typeface="宋体"/>
                <a:cs typeface="宋体"/>
              </a:rPr>
              <a:t>的 </a:t>
            </a:r>
            <a:r>
              <a:rPr sz="1900" b="1" spc="285" dirty="0">
                <a:latin typeface="宋体"/>
                <a:cs typeface="宋体"/>
              </a:rPr>
              <a:t>因子，由此便可</a:t>
            </a:r>
            <a:r>
              <a:rPr sz="1900" b="1" spc="535" dirty="0">
                <a:latin typeface="宋体"/>
                <a:cs typeface="宋体"/>
              </a:rPr>
              <a:t>将</a:t>
            </a:r>
            <a:r>
              <a:rPr sz="1350" i="1" dirty="0">
                <a:latin typeface="Times New Roman"/>
                <a:cs typeface="Times New Roman"/>
              </a:rPr>
              <a:t>n</a:t>
            </a:r>
            <a:r>
              <a:rPr sz="1350" i="1" spc="-45" dirty="0">
                <a:latin typeface="Times New Roman"/>
                <a:cs typeface="Times New Roman"/>
              </a:rPr>
              <a:t> </a:t>
            </a:r>
            <a:r>
              <a:rPr sz="1900" b="1" spc="285" dirty="0">
                <a:latin typeface="宋体"/>
                <a:cs typeface="宋体"/>
              </a:rPr>
              <a:t>分解。费马因子分解就是利用了二次筛法的原理，</a:t>
            </a:r>
            <a:endParaRPr sz="1900" dirty="0">
              <a:latin typeface="宋体"/>
              <a:cs typeface="宋体"/>
            </a:endParaRPr>
          </a:p>
          <a:p>
            <a:pPr marL="12700">
              <a:lnSpc>
                <a:spcPct val="150000"/>
              </a:lnSpc>
            </a:pPr>
            <a:r>
              <a:rPr sz="1900" b="1" spc="300" dirty="0">
                <a:latin typeface="宋体"/>
                <a:cs typeface="宋体"/>
              </a:rPr>
              <a:t>它基于等</a:t>
            </a:r>
            <a:r>
              <a:rPr sz="1900" b="1" spc="555" dirty="0">
                <a:latin typeface="宋体"/>
                <a:cs typeface="宋体"/>
              </a:rPr>
              <a:t>式</a:t>
            </a:r>
            <a:r>
              <a:rPr sz="3000" i="1" spc="89" baseline="8333" dirty="0">
                <a:latin typeface="Times New Roman"/>
                <a:cs typeface="Times New Roman"/>
              </a:rPr>
              <a:t>cn</a:t>
            </a:r>
            <a:r>
              <a:rPr sz="3000" spc="89" baseline="8333" dirty="0">
                <a:latin typeface="Symbol"/>
                <a:cs typeface="Symbol"/>
              </a:rPr>
              <a:t></a:t>
            </a:r>
            <a:r>
              <a:rPr sz="3000" spc="-240" baseline="8333" dirty="0">
                <a:latin typeface="Times New Roman"/>
                <a:cs typeface="Times New Roman"/>
              </a:rPr>
              <a:t> </a:t>
            </a:r>
            <a:r>
              <a:rPr sz="3000" i="1" spc="60" baseline="8333" dirty="0">
                <a:latin typeface="Times New Roman"/>
                <a:cs typeface="Times New Roman"/>
              </a:rPr>
              <a:t>x</a:t>
            </a:r>
            <a:r>
              <a:rPr sz="2175" spc="60" baseline="45977" dirty="0">
                <a:latin typeface="Times New Roman"/>
                <a:cs typeface="Times New Roman"/>
              </a:rPr>
              <a:t>2</a:t>
            </a:r>
            <a:r>
              <a:rPr sz="2175" spc="284" baseline="45977" dirty="0">
                <a:latin typeface="Times New Roman"/>
                <a:cs typeface="Times New Roman"/>
              </a:rPr>
              <a:t> </a:t>
            </a:r>
            <a:r>
              <a:rPr sz="3000" spc="7" baseline="8333" dirty="0">
                <a:latin typeface="Symbol"/>
                <a:cs typeface="Symbol"/>
              </a:rPr>
              <a:t></a:t>
            </a:r>
            <a:r>
              <a:rPr sz="3000" spc="-120" baseline="8333" dirty="0">
                <a:latin typeface="Times New Roman"/>
                <a:cs typeface="Times New Roman"/>
              </a:rPr>
              <a:t> </a:t>
            </a:r>
            <a:r>
              <a:rPr sz="3000" i="1" spc="82" baseline="8333" dirty="0">
                <a:latin typeface="Times New Roman"/>
                <a:cs typeface="Times New Roman"/>
              </a:rPr>
              <a:t>y</a:t>
            </a:r>
            <a:r>
              <a:rPr sz="2175" spc="82" baseline="45977" dirty="0">
                <a:latin typeface="Times New Roman"/>
                <a:cs typeface="Times New Roman"/>
              </a:rPr>
              <a:t>2</a:t>
            </a:r>
            <a:r>
              <a:rPr sz="2175" spc="-150" baseline="45977" dirty="0">
                <a:latin typeface="Times New Roman"/>
                <a:cs typeface="Times New Roman"/>
              </a:rPr>
              <a:t> </a:t>
            </a:r>
            <a:r>
              <a:rPr sz="1900" b="1" spc="300" dirty="0">
                <a:latin typeface="宋体"/>
                <a:cs typeface="宋体"/>
              </a:rPr>
              <a:t>，</a:t>
            </a:r>
            <a:r>
              <a:rPr sz="1900" b="1" spc="240" dirty="0">
                <a:latin typeface="宋体"/>
                <a:cs typeface="宋体"/>
              </a:rPr>
              <a:t>令</a:t>
            </a:r>
            <a:r>
              <a:rPr sz="1900" b="1" spc="-535" dirty="0">
                <a:latin typeface="宋体"/>
                <a:cs typeface="宋体"/>
              </a:rPr>
              <a:t> </a:t>
            </a:r>
            <a:r>
              <a:rPr sz="3075" i="1" spc="-7" baseline="6775" dirty="0">
                <a:latin typeface="Times New Roman"/>
                <a:cs typeface="Times New Roman"/>
              </a:rPr>
              <a:t>c</a:t>
            </a:r>
            <a:r>
              <a:rPr sz="3075" i="1" spc="172" baseline="6775" dirty="0">
                <a:latin typeface="Times New Roman"/>
                <a:cs typeface="Times New Roman"/>
              </a:rPr>
              <a:t> </a:t>
            </a:r>
            <a:r>
              <a:rPr sz="3075" spc="-7" baseline="6775" dirty="0">
                <a:latin typeface="Symbol"/>
                <a:cs typeface="Symbol"/>
              </a:rPr>
              <a:t></a:t>
            </a:r>
            <a:r>
              <a:rPr sz="3075" spc="-202" baseline="6775" dirty="0">
                <a:latin typeface="Times New Roman"/>
                <a:cs typeface="Times New Roman"/>
              </a:rPr>
              <a:t> </a:t>
            </a:r>
            <a:r>
              <a:rPr sz="3075" spc="-7" baseline="6775" dirty="0">
                <a:latin typeface="Times New Roman"/>
                <a:cs typeface="Times New Roman"/>
              </a:rPr>
              <a:t>1</a:t>
            </a:r>
            <a:r>
              <a:rPr sz="3075" spc="-284" baseline="6775" dirty="0">
                <a:latin typeface="Times New Roman"/>
                <a:cs typeface="Times New Roman"/>
              </a:rPr>
              <a:t> </a:t>
            </a:r>
            <a:r>
              <a:rPr sz="1900" b="1" spc="300" dirty="0">
                <a:latin typeface="宋体"/>
                <a:cs typeface="宋体"/>
              </a:rPr>
              <a:t>，</a:t>
            </a:r>
            <a:r>
              <a:rPr sz="1900" b="1" spc="595" dirty="0">
                <a:latin typeface="宋体"/>
                <a:cs typeface="宋体"/>
              </a:rPr>
              <a:t>则</a:t>
            </a:r>
            <a:r>
              <a:rPr sz="2925" i="1" spc="7" baseline="8547" dirty="0">
                <a:latin typeface="Times New Roman"/>
                <a:cs typeface="Times New Roman"/>
              </a:rPr>
              <a:t>n</a:t>
            </a:r>
            <a:r>
              <a:rPr sz="2925" i="1" spc="-277" baseline="8547" dirty="0">
                <a:latin typeface="Times New Roman"/>
                <a:cs typeface="Times New Roman"/>
              </a:rPr>
              <a:t> </a:t>
            </a:r>
            <a:r>
              <a:rPr sz="2925" spc="7" baseline="8547" dirty="0">
                <a:latin typeface="Symbol"/>
                <a:cs typeface="Symbol"/>
              </a:rPr>
              <a:t></a:t>
            </a:r>
            <a:r>
              <a:rPr sz="2925" spc="-22" baseline="8547" dirty="0">
                <a:latin typeface="Times New Roman"/>
                <a:cs typeface="Times New Roman"/>
              </a:rPr>
              <a:t> </a:t>
            </a:r>
            <a:r>
              <a:rPr sz="2925" i="1" spc="97" baseline="8547" dirty="0">
                <a:latin typeface="Times New Roman"/>
                <a:cs typeface="Times New Roman"/>
              </a:rPr>
              <a:t>y</a:t>
            </a:r>
            <a:r>
              <a:rPr sz="2100" spc="97" baseline="45634" dirty="0">
                <a:latin typeface="Times New Roman"/>
                <a:cs typeface="Times New Roman"/>
              </a:rPr>
              <a:t>2</a:t>
            </a:r>
            <a:r>
              <a:rPr sz="2100" spc="337" baseline="45634" dirty="0">
                <a:latin typeface="Times New Roman"/>
                <a:cs typeface="Times New Roman"/>
              </a:rPr>
              <a:t> </a:t>
            </a:r>
            <a:r>
              <a:rPr sz="2925" spc="7" baseline="8547" dirty="0">
                <a:latin typeface="Symbol"/>
                <a:cs typeface="Symbol"/>
              </a:rPr>
              <a:t></a:t>
            </a:r>
            <a:r>
              <a:rPr sz="2925" spc="-179" baseline="8547" dirty="0">
                <a:latin typeface="Times New Roman"/>
                <a:cs typeface="Times New Roman"/>
              </a:rPr>
              <a:t> </a:t>
            </a:r>
            <a:r>
              <a:rPr sz="2925" i="1" spc="75" baseline="8547" dirty="0">
                <a:latin typeface="Times New Roman"/>
                <a:cs typeface="Times New Roman"/>
              </a:rPr>
              <a:t>x</a:t>
            </a:r>
            <a:r>
              <a:rPr sz="2100" spc="75" baseline="45634" dirty="0">
                <a:latin typeface="Times New Roman"/>
                <a:cs typeface="Times New Roman"/>
              </a:rPr>
              <a:t>2</a:t>
            </a:r>
            <a:r>
              <a:rPr sz="2100" spc="-202" baseline="45634" dirty="0">
                <a:latin typeface="Times New Roman"/>
                <a:cs typeface="Times New Roman"/>
              </a:rPr>
              <a:t> </a:t>
            </a:r>
            <a:r>
              <a:rPr sz="1900" b="1" spc="300" dirty="0">
                <a:latin typeface="宋体"/>
                <a:cs typeface="宋体"/>
              </a:rPr>
              <a:t>，为找</a:t>
            </a:r>
            <a:r>
              <a:rPr sz="1900" b="1" spc="240" dirty="0">
                <a:latin typeface="宋体"/>
                <a:cs typeface="宋体"/>
              </a:rPr>
              <a:t>出</a:t>
            </a:r>
            <a:r>
              <a:rPr sz="1900" b="1" spc="-355" dirty="0">
                <a:latin typeface="宋体"/>
                <a:cs typeface="宋体"/>
              </a:rPr>
              <a:t> </a:t>
            </a:r>
            <a:r>
              <a:rPr sz="3675" i="1" spc="-7" baseline="6802" dirty="0">
                <a:latin typeface="Times New Roman"/>
                <a:cs typeface="Times New Roman"/>
              </a:rPr>
              <a:t>x</a:t>
            </a:r>
            <a:r>
              <a:rPr sz="3675" i="1" spc="-120" baseline="6802" dirty="0">
                <a:latin typeface="Times New Roman"/>
                <a:cs typeface="Times New Roman"/>
              </a:rPr>
              <a:t> </a:t>
            </a:r>
            <a:r>
              <a:rPr lang="zh-CN" altLang="en-US" sz="1900" b="1" i="1" spc="240" baseline="6802" dirty="0">
                <a:latin typeface="宋体"/>
                <a:cs typeface="Times New Roman"/>
              </a:rPr>
              <a:t>、</a:t>
            </a:r>
            <a:r>
              <a:rPr sz="3375" i="1" spc="7" baseline="11111" dirty="0">
                <a:latin typeface="Times New Roman"/>
                <a:cs typeface="Times New Roman"/>
              </a:rPr>
              <a:t>y</a:t>
            </a:r>
            <a:r>
              <a:rPr sz="3375" i="1" spc="-7" baseline="11111" dirty="0">
                <a:latin typeface="Times New Roman"/>
                <a:cs typeface="Times New Roman"/>
              </a:rPr>
              <a:t> </a:t>
            </a:r>
            <a:r>
              <a:rPr sz="1900" b="1" spc="300" dirty="0">
                <a:latin typeface="宋体"/>
                <a:cs typeface="宋体"/>
              </a:rPr>
              <a:t>的值</a:t>
            </a:r>
            <a:r>
              <a:rPr sz="1900" b="1" spc="285" dirty="0">
                <a:latin typeface="宋体"/>
                <a:cs typeface="宋体"/>
              </a:rPr>
              <a:t>直</a:t>
            </a:r>
            <a:r>
              <a:rPr sz="1900" b="1" spc="240" dirty="0">
                <a:latin typeface="宋体"/>
                <a:cs typeface="宋体"/>
              </a:rPr>
              <a:t>接</a:t>
            </a:r>
            <a:endParaRPr sz="1900" dirty="0">
              <a:latin typeface="宋体"/>
              <a:cs typeface="宋体"/>
            </a:endParaRPr>
          </a:p>
          <a:p>
            <a:pPr marL="12700">
              <a:lnSpc>
                <a:spcPct val="150000"/>
              </a:lnSpc>
            </a:pPr>
            <a:r>
              <a:rPr sz="1900" b="1" spc="315" dirty="0">
                <a:latin typeface="宋体"/>
                <a:cs typeface="宋体"/>
              </a:rPr>
              <a:t>计</a:t>
            </a:r>
            <a:r>
              <a:rPr sz="1900" b="1" spc="240" dirty="0">
                <a:latin typeface="宋体"/>
                <a:cs typeface="宋体"/>
              </a:rPr>
              <a:t>算</a:t>
            </a:r>
            <a:r>
              <a:rPr sz="1900" b="1" spc="-495" dirty="0">
                <a:latin typeface="宋体"/>
                <a:cs typeface="宋体"/>
              </a:rPr>
              <a:t> </a:t>
            </a:r>
            <a:r>
              <a:rPr sz="2625" i="1" spc="-7" baseline="4761" dirty="0">
                <a:latin typeface="Times New Roman"/>
                <a:cs typeface="Times New Roman"/>
              </a:rPr>
              <a:t>n</a:t>
            </a:r>
            <a:r>
              <a:rPr sz="2625" i="1" spc="270" baseline="4761" dirty="0">
                <a:latin typeface="Times New Roman"/>
                <a:cs typeface="Times New Roman"/>
              </a:rPr>
              <a:t> </a:t>
            </a:r>
            <a:r>
              <a:rPr sz="2625" spc="-7" baseline="4761" dirty="0">
                <a:latin typeface="Symbol"/>
                <a:cs typeface="Symbol"/>
              </a:rPr>
              <a:t></a:t>
            </a:r>
            <a:r>
              <a:rPr sz="2625" baseline="4761" dirty="0">
                <a:latin typeface="Times New Roman"/>
                <a:cs typeface="Times New Roman"/>
              </a:rPr>
              <a:t> </a:t>
            </a:r>
            <a:r>
              <a:rPr sz="2625" spc="165" baseline="4761" dirty="0">
                <a:latin typeface="Times New Roman"/>
                <a:cs typeface="Times New Roman"/>
              </a:rPr>
              <a:t>1</a:t>
            </a:r>
            <a:r>
              <a:rPr sz="1275" spc="15" baseline="62091" dirty="0">
                <a:latin typeface="Times New Roman"/>
                <a:cs typeface="Times New Roman"/>
              </a:rPr>
              <a:t>2</a:t>
            </a:r>
            <a:r>
              <a:rPr sz="1275" baseline="62091" dirty="0">
                <a:latin typeface="Times New Roman"/>
                <a:cs typeface="Times New Roman"/>
              </a:rPr>
              <a:t>  </a:t>
            </a:r>
            <a:r>
              <a:rPr sz="1275" spc="-120" baseline="62091" dirty="0">
                <a:latin typeface="Times New Roman"/>
                <a:cs typeface="Times New Roman"/>
              </a:rPr>
              <a:t> </a:t>
            </a:r>
            <a:r>
              <a:rPr sz="1900" b="1" spc="240" dirty="0">
                <a:latin typeface="宋体"/>
                <a:cs typeface="宋体"/>
              </a:rPr>
              <a:t>、</a:t>
            </a:r>
            <a:r>
              <a:rPr sz="1900" b="1" spc="-490" dirty="0">
                <a:latin typeface="宋体"/>
                <a:cs typeface="宋体"/>
              </a:rPr>
              <a:t> </a:t>
            </a:r>
            <a:r>
              <a:rPr sz="2925" i="1" spc="-7" baseline="5698" dirty="0">
                <a:latin typeface="Times New Roman"/>
                <a:cs typeface="Times New Roman"/>
              </a:rPr>
              <a:t>n</a:t>
            </a:r>
            <a:r>
              <a:rPr sz="2925" i="1" spc="97" baseline="5698" dirty="0">
                <a:latin typeface="Times New Roman"/>
                <a:cs typeface="Times New Roman"/>
              </a:rPr>
              <a:t> </a:t>
            </a:r>
            <a:r>
              <a:rPr sz="2925" spc="-7" baseline="5698" dirty="0">
                <a:latin typeface="Symbol"/>
                <a:cs typeface="Symbol"/>
              </a:rPr>
              <a:t></a:t>
            </a:r>
            <a:r>
              <a:rPr sz="2925" spc="172" baseline="5698" dirty="0">
                <a:latin typeface="Times New Roman"/>
                <a:cs typeface="Times New Roman"/>
              </a:rPr>
              <a:t> </a:t>
            </a:r>
            <a:r>
              <a:rPr sz="2925" spc="300" baseline="5698" dirty="0">
                <a:latin typeface="Times New Roman"/>
                <a:cs typeface="Times New Roman"/>
              </a:rPr>
              <a:t>2</a:t>
            </a:r>
            <a:r>
              <a:rPr sz="1425" spc="15" baseline="64327" dirty="0">
                <a:latin typeface="Times New Roman"/>
                <a:cs typeface="Times New Roman"/>
              </a:rPr>
              <a:t>2</a:t>
            </a:r>
            <a:r>
              <a:rPr sz="1425" baseline="64327" dirty="0">
                <a:latin typeface="Times New Roman"/>
                <a:cs typeface="Times New Roman"/>
              </a:rPr>
              <a:t> </a:t>
            </a:r>
            <a:r>
              <a:rPr sz="1425" spc="142" baseline="64327" dirty="0">
                <a:latin typeface="Times New Roman"/>
                <a:cs typeface="Times New Roman"/>
              </a:rPr>
              <a:t> </a:t>
            </a:r>
            <a:r>
              <a:rPr sz="1900" b="1" spc="315" dirty="0">
                <a:latin typeface="宋体"/>
                <a:cs typeface="宋体"/>
              </a:rPr>
              <a:t>、…</a:t>
            </a:r>
            <a:r>
              <a:rPr sz="1900" b="1" spc="240" dirty="0">
                <a:latin typeface="宋体"/>
                <a:cs typeface="宋体"/>
              </a:rPr>
              <a:t>、</a:t>
            </a:r>
            <a:r>
              <a:rPr sz="1900" b="1" spc="-450" dirty="0">
                <a:latin typeface="宋体"/>
                <a:cs typeface="宋体"/>
              </a:rPr>
              <a:t> </a:t>
            </a:r>
            <a:r>
              <a:rPr sz="3300" i="1" spc="7" baseline="6313" dirty="0">
                <a:latin typeface="Times New Roman"/>
                <a:cs typeface="Times New Roman"/>
              </a:rPr>
              <a:t>n</a:t>
            </a:r>
            <a:r>
              <a:rPr sz="3300" i="1" spc="217" baseline="6313" dirty="0">
                <a:latin typeface="Times New Roman"/>
                <a:cs typeface="Times New Roman"/>
              </a:rPr>
              <a:t> </a:t>
            </a:r>
            <a:r>
              <a:rPr sz="3300" spc="7" baseline="6313" dirty="0">
                <a:latin typeface="Symbol"/>
                <a:cs typeface="Symbol"/>
              </a:rPr>
              <a:t></a:t>
            </a:r>
            <a:r>
              <a:rPr sz="3300" spc="284" baseline="6313" dirty="0">
                <a:latin typeface="Times New Roman"/>
                <a:cs typeface="Times New Roman"/>
              </a:rPr>
              <a:t> </a:t>
            </a:r>
            <a:r>
              <a:rPr sz="3300" i="1" spc="7" baseline="6313" dirty="0">
                <a:latin typeface="Times New Roman"/>
                <a:cs typeface="Times New Roman"/>
              </a:rPr>
              <a:t>k</a:t>
            </a:r>
            <a:r>
              <a:rPr sz="3300" i="1" spc="-37" baseline="6313" dirty="0">
                <a:latin typeface="Times New Roman"/>
                <a:cs typeface="Times New Roman"/>
              </a:rPr>
              <a:t> </a:t>
            </a:r>
            <a:r>
              <a:rPr sz="2400" baseline="43402" dirty="0">
                <a:latin typeface="Times New Roman"/>
                <a:cs typeface="Times New Roman"/>
              </a:rPr>
              <a:t>2</a:t>
            </a:r>
            <a:r>
              <a:rPr sz="2400" spc="240" baseline="43402" dirty="0">
                <a:latin typeface="Times New Roman"/>
                <a:cs typeface="Times New Roman"/>
              </a:rPr>
              <a:t> </a:t>
            </a:r>
            <a:r>
              <a:rPr sz="1900" b="1" spc="315" dirty="0">
                <a:latin typeface="宋体"/>
                <a:cs typeface="宋体"/>
              </a:rPr>
              <a:t>直</a:t>
            </a:r>
            <a:r>
              <a:rPr sz="1900" b="1" spc="240" dirty="0">
                <a:latin typeface="宋体"/>
                <a:cs typeface="宋体"/>
              </a:rPr>
              <a:t>至</a:t>
            </a:r>
            <a:r>
              <a:rPr sz="1900" b="1" spc="-490" dirty="0">
                <a:latin typeface="宋体"/>
                <a:cs typeface="宋体"/>
              </a:rPr>
              <a:t> </a:t>
            </a:r>
            <a:r>
              <a:rPr sz="3075" i="1" spc="22" baseline="5420" dirty="0">
                <a:latin typeface="Times New Roman"/>
                <a:cs typeface="Times New Roman"/>
              </a:rPr>
              <a:t>n</a:t>
            </a:r>
            <a:r>
              <a:rPr sz="3075" i="1" spc="217" baseline="5420" dirty="0">
                <a:latin typeface="Times New Roman"/>
                <a:cs typeface="Times New Roman"/>
              </a:rPr>
              <a:t> </a:t>
            </a:r>
            <a:r>
              <a:rPr sz="3075" spc="22" baseline="5420" dirty="0">
                <a:latin typeface="Symbol"/>
                <a:cs typeface="Symbol"/>
              </a:rPr>
              <a:t></a:t>
            </a:r>
            <a:r>
              <a:rPr sz="3075" spc="277" baseline="5420" dirty="0">
                <a:latin typeface="Times New Roman"/>
                <a:cs typeface="Times New Roman"/>
              </a:rPr>
              <a:t> </a:t>
            </a:r>
            <a:r>
              <a:rPr sz="3075" i="1" spc="22" baseline="5420" dirty="0">
                <a:latin typeface="Times New Roman"/>
                <a:cs typeface="Times New Roman"/>
              </a:rPr>
              <a:t>k</a:t>
            </a:r>
            <a:r>
              <a:rPr sz="3075" i="1" spc="-30" baseline="5420" dirty="0">
                <a:latin typeface="Times New Roman"/>
                <a:cs typeface="Times New Roman"/>
              </a:rPr>
              <a:t> </a:t>
            </a:r>
            <a:r>
              <a:rPr sz="2250" spc="7" baseline="42592" dirty="0">
                <a:latin typeface="Times New Roman"/>
                <a:cs typeface="Times New Roman"/>
              </a:rPr>
              <a:t>2</a:t>
            </a:r>
            <a:r>
              <a:rPr sz="2250" spc="270" baseline="42592" dirty="0">
                <a:latin typeface="Times New Roman"/>
                <a:cs typeface="Times New Roman"/>
              </a:rPr>
              <a:t> </a:t>
            </a:r>
            <a:r>
              <a:rPr sz="1900" b="1" spc="315" dirty="0">
                <a:latin typeface="宋体"/>
                <a:cs typeface="宋体"/>
              </a:rPr>
              <a:t>为完全平方</a:t>
            </a:r>
            <a:r>
              <a:rPr sz="1900" b="1" spc="330" dirty="0">
                <a:latin typeface="宋体"/>
                <a:cs typeface="宋体"/>
              </a:rPr>
              <a:t>数</a:t>
            </a:r>
            <a:r>
              <a:rPr sz="1900" b="1" spc="315" dirty="0">
                <a:latin typeface="宋体"/>
                <a:cs typeface="宋体"/>
              </a:rPr>
              <a:t>为止。如令</a:t>
            </a:r>
            <a:endParaRPr sz="1900" dirty="0">
              <a:latin typeface="宋体"/>
              <a:cs typeface="宋体"/>
            </a:endParaRPr>
          </a:p>
          <a:p>
            <a:pPr marL="53340">
              <a:lnSpc>
                <a:spcPct val="150000"/>
              </a:lnSpc>
            </a:pPr>
            <a:r>
              <a:rPr sz="2850" i="1" spc="30" baseline="5847" dirty="0">
                <a:latin typeface="Times New Roman"/>
                <a:cs typeface="Times New Roman"/>
              </a:rPr>
              <a:t>n</a:t>
            </a:r>
            <a:r>
              <a:rPr sz="2850" i="1" spc="-142" baseline="5847" dirty="0">
                <a:latin typeface="Times New Roman"/>
                <a:cs typeface="Times New Roman"/>
              </a:rPr>
              <a:t> </a:t>
            </a:r>
            <a:r>
              <a:rPr sz="2850" spc="30" baseline="5847" dirty="0">
                <a:latin typeface="Symbol"/>
                <a:cs typeface="Symbol"/>
              </a:rPr>
              <a:t></a:t>
            </a:r>
            <a:r>
              <a:rPr sz="2850" spc="-150" baseline="5847" dirty="0">
                <a:latin typeface="Times New Roman"/>
                <a:cs typeface="Times New Roman"/>
              </a:rPr>
              <a:t> </a:t>
            </a:r>
            <a:r>
              <a:rPr sz="2850" spc="82" baseline="5847" dirty="0">
                <a:latin typeface="Times New Roman"/>
                <a:cs typeface="Times New Roman"/>
              </a:rPr>
              <a:t>295927</a:t>
            </a:r>
            <a:r>
              <a:rPr sz="1900" b="1" spc="55" dirty="0">
                <a:latin typeface="宋体"/>
                <a:cs typeface="宋体"/>
              </a:rPr>
              <a:t>，</a:t>
            </a:r>
            <a:r>
              <a:rPr sz="1900" b="1" spc="55" dirty="0">
                <a:latin typeface="Times New Roman"/>
                <a:cs typeface="Times New Roman"/>
              </a:rPr>
              <a:t>295927+3</a:t>
            </a:r>
            <a:r>
              <a:rPr sz="1875" b="1" spc="82" baseline="40000" dirty="0">
                <a:latin typeface="Times New Roman"/>
                <a:cs typeface="Times New Roman"/>
              </a:rPr>
              <a:t>2</a:t>
            </a:r>
            <a:r>
              <a:rPr sz="1900" b="1" spc="55" dirty="0">
                <a:latin typeface="Times New Roman"/>
                <a:cs typeface="Times New Roman"/>
              </a:rPr>
              <a:t>=295936=544</a:t>
            </a:r>
            <a:r>
              <a:rPr sz="1875" b="1" spc="82" baseline="40000" dirty="0">
                <a:latin typeface="Times New Roman"/>
                <a:cs typeface="Times New Roman"/>
              </a:rPr>
              <a:t>2</a:t>
            </a:r>
            <a:r>
              <a:rPr sz="1900" b="1" spc="55" dirty="0">
                <a:latin typeface="宋体"/>
                <a:cs typeface="宋体"/>
              </a:rPr>
              <a:t>，</a:t>
            </a:r>
            <a:r>
              <a:rPr sz="1900" b="1" spc="250" dirty="0">
                <a:latin typeface="宋体"/>
                <a:cs typeface="宋体"/>
              </a:rPr>
              <a:t>因</a:t>
            </a:r>
            <a:r>
              <a:rPr sz="1900" b="1" spc="235" dirty="0">
                <a:latin typeface="宋体"/>
                <a:cs typeface="宋体"/>
              </a:rPr>
              <a:t>此可</a:t>
            </a:r>
            <a:r>
              <a:rPr sz="1900" b="1" spc="250" dirty="0">
                <a:latin typeface="宋体"/>
                <a:cs typeface="宋体"/>
              </a:rPr>
              <a:t>得因数分</a:t>
            </a:r>
            <a:r>
              <a:rPr sz="1900" b="1" spc="240" dirty="0">
                <a:latin typeface="宋体"/>
                <a:cs typeface="宋体"/>
              </a:rPr>
              <a:t>解</a:t>
            </a:r>
            <a:r>
              <a:rPr sz="1900" b="1" spc="-400" dirty="0">
                <a:latin typeface="宋体"/>
                <a:cs typeface="宋体"/>
              </a:rPr>
              <a:t> </a:t>
            </a:r>
            <a:r>
              <a:rPr sz="1900" b="1" spc="120" dirty="0">
                <a:latin typeface="Times New Roman"/>
                <a:cs typeface="Times New Roman"/>
              </a:rPr>
              <a:t>295927</a:t>
            </a:r>
            <a:r>
              <a:rPr sz="1900" b="1" spc="85" dirty="0">
                <a:latin typeface="Times New Roman"/>
                <a:cs typeface="Times New Roman"/>
              </a:rPr>
              <a:t> </a:t>
            </a:r>
            <a:r>
              <a:rPr sz="1900" b="1" spc="140" dirty="0">
                <a:latin typeface="Times New Roman"/>
                <a:cs typeface="Times New Roman"/>
              </a:rPr>
              <a:t>=</a:t>
            </a:r>
            <a:r>
              <a:rPr sz="1900" b="1" spc="80" dirty="0">
                <a:latin typeface="Times New Roman"/>
                <a:cs typeface="Times New Roman"/>
              </a:rPr>
              <a:t> </a:t>
            </a:r>
            <a:r>
              <a:rPr sz="1900" b="1" spc="110" dirty="0">
                <a:latin typeface="Times New Roman"/>
                <a:cs typeface="Times New Roman"/>
              </a:rPr>
              <a:t>544</a:t>
            </a:r>
            <a:r>
              <a:rPr sz="1875" b="1" spc="165" baseline="40000" dirty="0">
                <a:latin typeface="Times New Roman"/>
                <a:cs typeface="Times New Roman"/>
              </a:rPr>
              <a:t>2</a:t>
            </a:r>
            <a:r>
              <a:rPr sz="1900" b="1" spc="110" dirty="0">
                <a:latin typeface="Times New Roman"/>
                <a:cs typeface="Times New Roman"/>
              </a:rPr>
              <a:t>-3</a:t>
            </a:r>
            <a:r>
              <a:rPr sz="1875" b="1" spc="165" baseline="40000" dirty="0">
                <a:latin typeface="Times New Roman"/>
                <a:cs typeface="Times New Roman"/>
              </a:rPr>
              <a:t>2</a:t>
            </a:r>
            <a:endParaRPr sz="1875" baseline="4000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1900" b="1" spc="90" dirty="0">
                <a:latin typeface="Times New Roman"/>
                <a:cs typeface="Times New Roman"/>
              </a:rPr>
              <a:t>=</a:t>
            </a:r>
            <a:r>
              <a:rPr lang="en-US" altLang="zh-CN" sz="1900" b="1" spc="90" dirty="0">
                <a:latin typeface="宋体"/>
                <a:cs typeface="宋体"/>
              </a:rPr>
              <a:t>(</a:t>
            </a:r>
            <a:r>
              <a:rPr sz="1900" b="1" spc="90" dirty="0">
                <a:latin typeface="Times New Roman"/>
                <a:cs typeface="Times New Roman"/>
              </a:rPr>
              <a:t>544+3</a:t>
            </a:r>
            <a:r>
              <a:rPr lang="en-US" altLang="zh-CN" sz="1900" b="1" spc="90" dirty="0">
                <a:latin typeface="宋体"/>
                <a:cs typeface="Times New Roman"/>
              </a:rPr>
              <a:t>)</a:t>
            </a:r>
            <a:r>
              <a:rPr lang="en-US" altLang="zh-CN" sz="1900" b="1" spc="90" dirty="0">
                <a:latin typeface="宋体"/>
                <a:cs typeface="宋体"/>
              </a:rPr>
              <a:t>*(</a:t>
            </a:r>
            <a:r>
              <a:rPr sz="1900" b="1" spc="90" dirty="0">
                <a:latin typeface="Times New Roman"/>
                <a:cs typeface="Times New Roman"/>
              </a:rPr>
              <a:t>544-3</a:t>
            </a:r>
            <a:r>
              <a:rPr lang="en-US" altLang="zh-CN" sz="1900" b="1" spc="90" dirty="0">
                <a:latin typeface="宋体"/>
                <a:cs typeface="宋体"/>
              </a:rPr>
              <a:t>)</a:t>
            </a:r>
            <a:r>
              <a:rPr sz="1900" b="1" spc="90" dirty="0">
                <a:latin typeface="Times New Roman"/>
                <a:cs typeface="Times New Roman"/>
              </a:rPr>
              <a:t>=</a:t>
            </a:r>
            <a:r>
              <a:rPr sz="1900" b="1" spc="60" dirty="0">
                <a:latin typeface="Times New Roman"/>
                <a:cs typeface="Times New Roman"/>
              </a:rPr>
              <a:t> </a:t>
            </a:r>
            <a:r>
              <a:rPr sz="1900" b="1" spc="140" dirty="0">
                <a:latin typeface="Times New Roman"/>
                <a:cs typeface="Times New Roman"/>
              </a:rPr>
              <a:t>547</a:t>
            </a:r>
            <a:r>
              <a:rPr sz="1900" b="1" spc="140" dirty="0">
                <a:latin typeface="宋体"/>
                <a:cs typeface="宋体"/>
              </a:rPr>
              <a:t>×</a:t>
            </a:r>
            <a:r>
              <a:rPr sz="1900" b="1" spc="140" dirty="0">
                <a:latin typeface="Times New Roman"/>
                <a:cs typeface="Times New Roman"/>
              </a:rPr>
              <a:t>541</a:t>
            </a:r>
            <a:r>
              <a:rPr sz="1900" b="1" spc="240" dirty="0">
                <a:latin typeface="宋体"/>
                <a:cs typeface="宋体"/>
              </a:rPr>
              <a:t>。</a:t>
            </a:r>
            <a:endParaRPr sz="19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4575175">
              <a:lnSpc>
                <a:spcPct val="100000"/>
              </a:lnSpc>
            </a:pPr>
            <a:r>
              <a:rPr sz="2000" b="1" spc="-5" dirty="0" err="1">
                <a:solidFill>
                  <a:srgbClr val="FD1813"/>
                </a:solidFill>
                <a:latin typeface="宋体"/>
                <a:cs typeface="宋体"/>
              </a:rPr>
              <a:t>用</a:t>
            </a:r>
            <a:r>
              <a:rPr sz="2000" b="1" dirty="0" err="1">
                <a:solidFill>
                  <a:srgbClr val="FD1813"/>
                </a:solidFill>
                <a:latin typeface="宋体"/>
                <a:cs typeface="宋体"/>
              </a:rPr>
              <a:t>|p-q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|/2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步找到分解。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侧信道攻击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53673" y="1887728"/>
            <a:ext cx="7837805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指攻击者利用从公钥密码设备中容易获得的信息（如</a:t>
            </a:r>
            <a:endParaRPr sz="2400">
              <a:latin typeface="楷体"/>
              <a:cs typeface="楷体"/>
            </a:endParaRPr>
          </a:p>
          <a:p>
            <a:pPr marL="12700" marR="5080">
              <a:lnSpc>
                <a:spcPct val="160000"/>
              </a:lnSpc>
            </a:pP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电源消耗、运行时间和在特意操控下的输入/输出行为等） 攻击秘密信息（如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私钥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和随机数等）。侧信道攻击的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核心 思想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就是首先通过对加密软件或硬件运行时产生的各种泄 露信息进行监测，这些泄露信息包括程序的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运行时间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、</a:t>
            </a:r>
            <a:r>
              <a:rPr sz="2400" b="1" spc="-10" dirty="0">
                <a:solidFill>
                  <a:srgbClr val="FD1813"/>
                </a:solidFill>
                <a:latin typeface="楷体"/>
                <a:cs typeface="楷体"/>
              </a:rPr>
              <a:t>能 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量消耗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、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机器发出声音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和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硬件发出各种电磁辐射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等，然后 对监测得到的各种数据进行分析和推断，从而得出算法内 部运行的情况，进而破解出这些秘密信息。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246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短明文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384300" y="1724025"/>
                <a:ext cx="7959725" cy="47072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601345">
                  <a:lnSpc>
                    <a:spcPct val="100000"/>
                  </a:lnSpc>
                  <a:spcBef>
                    <a:spcPts val="100"/>
                  </a:spcBef>
                  <a:tabLst>
                    <a:tab pos="3926840" algn="l"/>
                  </a:tabLst>
                </a:pPr>
                <a:r>
                  <a:rPr sz="2400" b="1" spc="-5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用</a:t>
                </a:r>
                <a:r>
                  <a:rPr sz="2400" b="1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RSA</a:t>
                </a:r>
                <a:r>
                  <a:rPr sz="2400" b="1" spc="-5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加密消息</a:t>
                </a:r>
                <a:r>
                  <a:rPr sz="2400" b="1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m</a:t>
                </a:r>
                <a:r>
                  <a:rPr sz="2400" b="1" spc="-5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为c≡m</a:t>
                </a:r>
                <a:r>
                  <a:rPr sz="2400" b="1" spc="-7" baseline="24305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e	</a:t>
                </a:r>
                <a:r>
                  <a:rPr sz="2400" b="1" spc="-5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mod</a:t>
                </a:r>
                <a:r>
                  <a:rPr sz="2400" b="1" spc="-25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 </a:t>
                </a:r>
                <a:r>
                  <a:rPr sz="2400" b="1" spc="-5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n</a:t>
                </a:r>
                <a:r>
                  <a:rPr sz="2400" b="1" spc="-5" dirty="0">
                    <a:solidFill>
                      <a:srgbClr val="FF0000"/>
                    </a:solidFill>
                    <a:latin typeface="新宋体"/>
                    <a:cs typeface="新宋体"/>
                  </a:rPr>
                  <a:t>(假设</a:t>
                </a:r>
                <a:r>
                  <a:rPr sz="2400" b="1" dirty="0">
                    <a:solidFill>
                      <a:srgbClr val="FF0000"/>
                    </a:solidFill>
                    <a:latin typeface="新宋体"/>
                    <a:cs typeface="新宋体"/>
                  </a:rPr>
                  <a:t>m</a:t>
                </a:r>
                <a:r>
                  <a:rPr sz="2400" b="1" spc="-5" dirty="0">
                    <a:solidFill>
                      <a:srgbClr val="FF0000"/>
                    </a:solidFill>
                    <a:latin typeface="新宋体"/>
                    <a:cs typeface="新宋体"/>
                  </a:rPr>
                  <a:t>少于</a:t>
                </a:r>
                <a:r>
                  <a:rPr sz="2400" b="1" dirty="0">
                    <a:solidFill>
                      <a:srgbClr val="FF0000"/>
                    </a:solidFill>
                    <a:latin typeface="新宋体"/>
                    <a:cs typeface="新宋体"/>
                  </a:rPr>
                  <a:t>30</a:t>
                </a:r>
                <a:r>
                  <a:rPr sz="2400" b="1" spc="-5" dirty="0">
                    <a:solidFill>
                      <a:srgbClr val="FF0000"/>
                    </a:solidFill>
                    <a:latin typeface="新宋体"/>
                    <a:cs typeface="新宋体"/>
                  </a:rPr>
                  <a:t>位)</a:t>
                </a:r>
                <a:r>
                  <a:rPr sz="2400" b="1" spc="5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。虽然</a:t>
                </a:r>
                <a:endParaRPr sz="2400" dirty="0">
                  <a:latin typeface="新宋体"/>
                  <a:cs typeface="新宋体"/>
                </a:endParaRPr>
              </a:p>
              <a:p>
                <a:pPr marL="132715" marR="5080">
                  <a:lnSpc>
                    <a:spcPct val="160000"/>
                  </a:lnSpc>
                </a:pPr>
                <a:r>
                  <a:rPr sz="2400" b="1" dirty="0">
                    <a:solidFill>
                      <a:srgbClr val="0000FF"/>
                    </a:solidFill>
                    <a:latin typeface="新宋体"/>
                    <a:cs typeface="新宋体"/>
                  </a:rPr>
                  <a:t>m很小，密文c可能和n差不多大小，但攻击者可以进行如下 攻击，他建立两张表：</a:t>
                </a:r>
                <a:endParaRPr sz="2400" dirty="0">
                  <a:latin typeface="新宋体"/>
                  <a:cs typeface="新宋体"/>
                </a:endParaRPr>
              </a:p>
              <a:p>
                <a:pPr>
                  <a:lnSpc>
                    <a:spcPct val="100000"/>
                  </a:lnSpc>
                </a:pPr>
                <a:endParaRPr sz="2000" dirty="0">
                  <a:latin typeface="Times New Roman"/>
                  <a:cs typeface="Times New Roman"/>
                </a:endParaRPr>
              </a:p>
              <a:p>
                <a:pPr marL="384810" indent="-372110">
                  <a:lnSpc>
                    <a:spcPct val="100000"/>
                  </a:lnSpc>
                  <a:spcBef>
                    <a:spcPts val="5"/>
                  </a:spcBef>
                  <a:buSzPct val="95833"/>
                  <a:buAutoNum type="arabicParenBoth"/>
                  <a:tabLst>
                    <a:tab pos="385445" algn="l"/>
                  </a:tabLst>
                </a:pPr>
                <a:r>
                  <a:rPr sz="2400" b="1" spc="-5" dirty="0">
                    <a:latin typeface="Arial"/>
                    <a:cs typeface="Arial"/>
                  </a:rPr>
                  <a:t>cx</a:t>
                </a:r>
                <a:r>
                  <a:rPr sz="2400" b="1" spc="-7" baseline="24305" dirty="0">
                    <a:latin typeface="Arial"/>
                    <a:cs typeface="Arial"/>
                  </a:rPr>
                  <a:t>-e</a:t>
                </a:r>
                <a:r>
                  <a:rPr sz="2400" b="1" spc="345" baseline="24305" dirty="0"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latin typeface="Arial"/>
                    <a:cs typeface="Arial"/>
                  </a:rPr>
                  <a:t>mod </a:t>
                </a:r>
                <a:r>
                  <a:rPr sz="2400" b="1" dirty="0">
                    <a:latin typeface="Arial"/>
                    <a:cs typeface="Arial"/>
                  </a:rPr>
                  <a:t>n</a:t>
                </a:r>
                <a:r>
                  <a:rPr sz="2400" b="1" spc="-10" dirty="0"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latin typeface="宋体"/>
                    <a:cs typeface="宋体"/>
                  </a:rPr>
                  <a:t>对所有</a:t>
                </a:r>
                <a:r>
                  <a:rPr sz="2400" b="1" dirty="0">
                    <a:latin typeface="宋体"/>
                    <a:cs typeface="宋体"/>
                  </a:rPr>
                  <a:t>的</a:t>
                </a:r>
                <a:r>
                  <a:rPr sz="2400" b="1" spc="-5" dirty="0">
                    <a:latin typeface="Arial"/>
                    <a:cs typeface="Arial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2400" b="1" i="1" spc="-5" dirty="0" smtClean="0">
                        <a:latin typeface="Cambria Math" panose="02040503050406030204" pitchFamily="18" charset="0"/>
                        <a:cs typeface="宋体"/>
                      </a:rPr>
                      <m:t>≤</m:t>
                    </m:r>
                  </m:oMath>
                </a14:m>
                <a:r>
                  <a:rPr sz="2400" b="1" spc="-5" dirty="0">
                    <a:latin typeface="Arial"/>
                    <a:cs typeface="Arial"/>
                  </a:rPr>
                  <a:t>x</a:t>
                </a:r>
                <a:r>
                  <a:rPr lang="zh-CN" altLang="en-US" sz="2400" b="1" spc="-5" dirty="0">
                    <a:cs typeface="宋体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pc="-5" dirty="0">
                        <a:latin typeface="Cambria Math" panose="02040503050406030204" pitchFamily="18" charset="0"/>
                        <a:cs typeface="宋体"/>
                      </a:rPr>
                      <m:t>≤ </m:t>
                    </m:r>
                  </m:oMath>
                </a14:m>
                <a:r>
                  <a:rPr sz="2400" b="1" spc="-5" dirty="0">
                    <a:latin typeface="Arial"/>
                    <a:cs typeface="Arial"/>
                  </a:rPr>
                  <a:t>10</a:t>
                </a:r>
                <a:r>
                  <a:rPr sz="2400" b="1" spc="-7" baseline="24305" dirty="0">
                    <a:latin typeface="Arial"/>
                    <a:cs typeface="Arial"/>
                  </a:rPr>
                  <a:t>9</a:t>
                </a:r>
                <a:r>
                  <a:rPr sz="2400" b="1" spc="-5" dirty="0">
                    <a:latin typeface="宋体"/>
                    <a:cs typeface="宋体"/>
                  </a:rPr>
                  <a:t>；</a:t>
                </a:r>
                <a:endParaRPr sz="2400" dirty="0">
                  <a:latin typeface="宋体"/>
                  <a:cs typeface="宋体"/>
                </a:endParaRPr>
              </a:p>
              <a:p>
                <a:pPr marL="469900" indent="-457200">
                  <a:lnSpc>
                    <a:spcPct val="100000"/>
                  </a:lnSpc>
                  <a:spcBef>
                    <a:spcPts val="2300"/>
                  </a:spcBef>
                  <a:buSzPct val="95833"/>
                  <a:buAutoNum type="arabicParenBoth"/>
                  <a:tabLst>
                    <a:tab pos="470534" algn="l"/>
                  </a:tabLst>
                </a:pPr>
                <a:r>
                  <a:rPr sz="2400" b="1" spc="-5" dirty="0">
                    <a:latin typeface="Arial"/>
                    <a:cs typeface="Arial"/>
                  </a:rPr>
                  <a:t>y</a:t>
                </a:r>
                <a:r>
                  <a:rPr sz="2400" b="1" spc="-7" baseline="24305" dirty="0">
                    <a:latin typeface="Arial"/>
                    <a:cs typeface="Arial"/>
                  </a:rPr>
                  <a:t>e</a:t>
                </a:r>
                <a:r>
                  <a:rPr sz="2400" b="1" spc="315" baseline="24305" dirty="0"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latin typeface="Arial"/>
                    <a:cs typeface="Arial"/>
                  </a:rPr>
                  <a:t>mod </a:t>
                </a:r>
                <a:r>
                  <a:rPr sz="2400" b="1" dirty="0">
                    <a:latin typeface="Arial"/>
                    <a:cs typeface="Arial"/>
                  </a:rPr>
                  <a:t>n</a:t>
                </a:r>
                <a:r>
                  <a:rPr sz="2400" b="1" spc="-10" dirty="0">
                    <a:latin typeface="Arial"/>
                    <a:cs typeface="Arial"/>
                  </a:rPr>
                  <a:t> </a:t>
                </a:r>
                <a:r>
                  <a:rPr sz="2400" b="1" spc="-5" dirty="0">
                    <a:latin typeface="宋体"/>
                    <a:cs typeface="宋体"/>
                  </a:rPr>
                  <a:t>对所有</a:t>
                </a:r>
                <a:r>
                  <a:rPr sz="2400" b="1" dirty="0">
                    <a:latin typeface="宋体"/>
                    <a:cs typeface="宋体"/>
                  </a:rPr>
                  <a:t>的</a:t>
                </a:r>
                <a:r>
                  <a:rPr sz="2400" b="1" spc="-5" dirty="0">
                    <a:latin typeface="Arial"/>
                    <a:cs typeface="Arial"/>
                  </a:rPr>
                  <a:t>1</a:t>
                </a:r>
                <a:r>
                  <a:rPr lang="zh-CN" altLang="en-US" sz="2400" b="1" spc="-5" dirty="0">
                    <a:cs typeface="宋体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pc="-5" dirty="0">
                        <a:latin typeface="Cambria Math" panose="02040503050406030204" pitchFamily="18" charset="0"/>
                        <a:cs typeface="宋体"/>
                      </a:rPr>
                      <m:t>≤ </m:t>
                    </m:r>
                  </m:oMath>
                </a14:m>
                <a:r>
                  <a:rPr sz="2400" b="1" spc="-5" dirty="0">
                    <a:latin typeface="Arial"/>
                    <a:cs typeface="Arial"/>
                  </a:rPr>
                  <a:t>y</a:t>
                </a:r>
                <a:r>
                  <a:rPr lang="zh-CN" altLang="en-US" sz="2400" b="1" spc="-5" dirty="0">
                    <a:cs typeface="宋体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pc="-5" dirty="0">
                        <a:latin typeface="Cambria Math" panose="02040503050406030204" pitchFamily="18" charset="0"/>
                        <a:cs typeface="宋体"/>
                      </a:rPr>
                      <m:t>≤ </m:t>
                    </m:r>
                  </m:oMath>
                </a14:m>
                <a:r>
                  <a:rPr sz="2400" b="1" spc="-5" dirty="0">
                    <a:latin typeface="Arial"/>
                    <a:cs typeface="Arial"/>
                  </a:rPr>
                  <a:t>10</a:t>
                </a:r>
                <a:r>
                  <a:rPr sz="2400" b="1" spc="-7" baseline="24305" dirty="0">
                    <a:latin typeface="Arial"/>
                    <a:cs typeface="Arial"/>
                  </a:rPr>
                  <a:t>9</a:t>
                </a:r>
                <a:r>
                  <a:rPr sz="2400" b="1" spc="-5" dirty="0">
                    <a:latin typeface="宋体"/>
                    <a:cs typeface="宋体"/>
                  </a:rPr>
                  <a:t>；</a:t>
                </a:r>
                <a:endParaRPr sz="2400" dirty="0">
                  <a:latin typeface="宋体"/>
                  <a:cs typeface="宋体"/>
                </a:endParaRPr>
              </a:p>
              <a:p>
                <a:pPr marL="132715" marR="142240" indent="553085" algn="just">
                  <a:lnSpc>
                    <a:spcPct val="160000"/>
                  </a:lnSpc>
                  <a:spcBef>
                    <a:spcPts val="580"/>
                  </a:spcBef>
                </a:pPr>
                <a:r>
                  <a:rPr sz="2400" b="1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然后寻找第一张表和第二张表的匹配。如果找到了一 </a:t>
                </a:r>
                <a:r>
                  <a:rPr sz="2400" b="1" spc="-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个，那么就对某个</a:t>
                </a:r>
                <a:r>
                  <a:rPr sz="2400" b="1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x</a:t>
                </a:r>
                <a:r>
                  <a:rPr sz="2400" b="1" spc="-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和</a:t>
                </a:r>
                <a:r>
                  <a:rPr sz="2400" b="1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y</a:t>
                </a:r>
                <a:r>
                  <a:rPr sz="2400" b="1" spc="-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有</a:t>
                </a:r>
                <a:r>
                  <a:rPr sz="2400" b="1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cx</a:t>
                </a:r>
                <a:r>
                  <a:rPr sz="2400" b="1" baseline="2430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-e</a:t>
                </a:r>
                <a:r>
                  <a:rPr sz="2400" b="1" spc="15" baseline="2430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 </a:t>
                </a:r>
                <a:r>
                  <a:rPr sz="2400" b="1" spc="-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≡y</a:t>
                </a:r>
                <a:r>
                  <a:rPr sz="2400" b="1" spc="-7" baseline="2430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e</a:t>
                </a:r>
                <a:r>
                  <a:rPr sz="2400" b="1" spc="637" baseline="2430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 </a:t>
                </a:r>
                <a:r>
                  <a:rPr sz="2400" b="1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mod</a:t>
                </a:r>
                <a:r>
                  <a:rPr sz="2400" b="1" spc="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 </a:t>
                </a:r>
                <a:r>
                  <a:rPr sz="2400" b="1" spc="-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n，得到</a:t>
                </a:r>
                <a:r>
                  <a:rPr sz="2400" b="1" spc="-10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c</a:t>
                </a:r>
                <a:r>
                  <a:rPr sz="2400" b="1" spc="-380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 </a:t>
                </a:r>
                <a:r>
                  <a:rPr sz="2400" b="1" spc="-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≡(xy)</a:t>
                </a:r>
                <a:r>
                  <a:rPr sz="2400" b="1" spc="-7" baseline="2430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e  </a:t>
                </a:r>
                <a:r>
                  <a:rPr sz="2400" b="1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mod </a:t>
                </a:r>
                <a:r>
                  <a:rPr sz="2400" b="1" spc="-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n，所以</a:t>
                </a:r>
                <a:r>
                  <a:rPr sz="2400" b="1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m </a:t>
                </a:r>
                <a:r>
                  <a:rPr sz="2400" b="1" spc="-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≡xy</a:t>
                </a:r>
                <a:r>
                  <a:rPr sz="2400" b="1" spc="5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 </a:t>
                </a:r>
                <a:r>
                  <a:rPr sz="2400" b="1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mod n</a:t>
                </a:r>
                <a:r>
                  <a:rPr sz="2400" b="1" spc="-10" dirty="0">
                    <a:solidFill>
                      <a:srgbClr val="008000"/>
                    </a:solidFill>
                    <a:latin typeface="新宋体"/>
                    <a:cs typeface="新宋体"/>
                  </a:rPr>
                  <a:t>。</a:t>
                </a:r>
                <a:endParaRPr sz="2400" dirty="0">
                  <a:latin typeface="新宋体"/>
                  <a:cs typeface="新宋体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300" y="1724025"/>
                <a:ext cx="7959725" cy="4707255"/>
              </a:xfrm>
              <a:prstGeom prst="rect">
                <a:avLst/>
              </a:prstGeom>
              <a:blipFill>
                <a:blip r:embed="rId2"/>
                <a:stretch>
                  <a:fillRect l="-1914" t="-1813" r="-2221" b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44834" y="1991487"/>
            <a:ext cx="18745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3900" y="1814195"/>
            <a:ext cx="5025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对素数</a:t>
            </a:r>
            <a:r>
              <a:rPr sz="2800" b="1" dirty="0">
                <a:latin typeface="宋体"/>
                <a:cs typeface="宋体"/>
              </a:rPr>
              <a:t>p</a:t>
            </a:r>
            <a:r>
              <a:rPr sz="2800" b="1" spc="-5" dirty="0">
                <a:latin typeface="宋体"/>
                <a:cs typeface="宋体"/>
              </a:rPr>
              <a:t>和</a:t>
            </a:r>
            <a:r>
              <a:rPr sz="2800" b="1" dirty="0">
                <a:latin typeface="宋体"/>
                <a:cs typeface="宋体"/>
              </a:rPr>
              <a:t>q</a:t>
            </a:r>
            <a:r>
              <a:rPr sz="2800" b="1" spc="-5" dirty="0">
                <a:latin typeface="宋体"/>
                <a:cs typeface="宋体"/>
              </a:rPr>
              <a:t>的选取的一些限制：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0" y="2605152"/>
            <a:ext cx="7315200" cy="10977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11875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dirty="0" err="1">
                <a:solidFill>
                  <a:srgbClr val="0000FF"/>
                </a:solidFill>
                <a:latin typeface="楷体"/>
                <a:cs typeface="楷体"/>
              </a:rPr>
              <a:t>p和q的长度相差不能太大，</a:t>
            </a:r>
            <a:r>
              <a:rPr lang="en-US" sz="2400" b="1" dirty="0" err="1">
                <a:solidFill>
                  <a:srgbClr val="0000FF"/>
                </a:solidFill>
                <a:latin typeface="楷体"/>
                <a:cs typeface="楷体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楷体"/>
                <a:cs typeface="楷体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楷体"/>
              </a:rPr>
              <a:t>q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差值不应太小</a:t>
            </a:r>
            <a:r>
              <a:rPr sz="2400" b="1" dirty="0">
                <a:solidFill>
                  <a:srgbClr val="0000FF"/>
                </a:solidFill>
                <a:latin typeface="楷体"/>
              </a:rPr>
              <a:t>；</a:t>
            </a:r>
          </a:p>
          <a:p>
            <a:pPr marL="469900" indent="-457200">
              <a:lnSpc>
                <a:spcPct val="100000"/>
              </a:lnSpc>
              <a:spcBef>
                <a:spcPts val="2735"/>
              </a:spcBef>
              <a:buClr>
                <a:srgbClr val="006500"/>
              </a:buClr>
              <a:buSzPct val="11875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p-1</a:t>
            </a:r>
            <a:r>
              <a:rPr sz="2400" b="1" spc="-5" dirty="0">
                <a:solidFill>
                  <a:srgbClr val="0000FF"/>
                </a:solidFill>
                <a:latin typeface="楷体"/>
                <a:cs typeface="楷体"/>
              </a:rPr>
              <a:t>和</a:t>
            </a:r>
            <a:r>
              <a:rPr sz="2400" b="1" dirty="0">
                <a:solidFill>
                  <a:srgbClr val="0000FF"/>
                </a:solidFill>
                <a:latin typeface="楷体"/>
                <a:cs typeface="楷体"/>
              </a:rPr>
              <a:t>q-1</a:t>
            </a:r>
            <a:r>
              <a:rPr sz="2400" b="1" spc="-5" dirty="0">
                <a:solidFill>
                  <a:srgbClr val="0000FF"/>
                </a:solidFill>
                <a:latin typeface="楷体"/>
                <a:cs typeface="楷体"/>
              </a:rPr>
              <a:t>都应有大的素数因子；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4834" y="4252342"/>
            <a:ext cx="18745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900" y="4072763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共模攻击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44834" y="5083684"/>
            <a:ext cx="18745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3900" y="4904868"/>
            <a:ext cx="1808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低指数攻击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44834" y="5915025"/>
            <a:ext cx="18745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93900" y="5736970"/>
            <a:ext cx="1095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不动点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41368" y="5292472"/>
            <a:ext cx="843915" cy="278130"/>
          </a:xfrm>
          <a:custGeom>
            <a:avLst/>
            <a:gdLst/>
            <a:ahLst/>
            <a:cxnLst/>
            <a:rect l="l" t="t" r="r" b="b"/>
            <a:pathLst>
              <a:path w="843915" h="278129">
                <a:moveTo>
                  <a:pt x="0" y="188213"/>
                </a:moveTo>
                <a:lnTo>
                  <a:pt x="24384" y="172973"/>
                </a:lnTo>
                <a:lnTo>
                  <a:pt x="81534" y="278129"/>
                </a:lnTo>
                <a:lnTo>
                  <a:pt x="144017" y="0"/>
                </a:lnTo>
                <a:lnTo>
                  <a:pt x="84353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39844" y="5286375"/>
            <a:ext cx="845185" cy="284480"/>
          </a:xfrm>
          <a:custGeom>
            <a:avLst/>
            <a:gdLst/>
            <a:ahLst/>
            <a:cxnLst/>
            <a:rect l="l" t="t" r="r" b="b"/>
            <a:pathLst>
              <a:path w="845184" h="284479">
                <a:moveTo>
                  <a:pt x="845058" y="12191"/>
                </a:moveTo>
                <a:lnTo>
                  <a:pt x="845058" y="0"/>
                </a:lnTo>
                <a:lnTo>
                  <a:pt x="141731" y="0"/>
                </a:lnTo>
                <a:lnTo>
                  <a:pt x="83058" y="259842"/>
                </a:lnTo>
                <a:lnTo>
                  <a:pt x="32766" y="171450"/>
                </a:lnTo>
                <a:lnTo>
                  <a:pt x="0" y="190500"/>
                </a:lnTo>
                <a:lnTo>
                  <a:pt x="3048" y="197358"/>
                </a:lnTo>
                <a:lnTo>
                  <a:pt x="19812" y="187452"/>
                </a:lnTo>
                <a:lnTo>
                  <a:pt x="77724" y="284226"/>
                </a:lnTo>
                <a:lnTo>
                  <a:pt x="89154" y="284226"/>
                </a:lnTo>
                <a:lnTo>
                  <a:pt x="150114" y="12192"/>
                </a:lnTo>
                <a:lnTo>
                  <a:pt x="845058" y="121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97873" y="4135348"/>
            <a:ext cx="3241040" cy="10375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50" spc="5" dirty="0">
                <a:solidFill>
                  <a:srgbClr val="FF0000"/>
                </a:solidFill>
                <a:latin typeface="宋体"/>
                <a:cs typeface="宋体"/>
              </a:rPr>
              <a:t>若不</a:t>
            </a:r>
            <a:r>
              <a:rPr sz="1850" spc="-15" dirty="0">
                <a:solidFill>
                  <a:srgbClr val="FF0000"/>
                </a:solidFill>
                <a:latin typeface="宋体"/>
                <a:cs typeface="宋体"/>
              </a:rPr>
              <a:t>然</a:t>
            </a:r>
            <a:r>
              <a:rPr sz="1850" spc="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5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85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5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85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850" spc="6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850" spc="-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5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85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5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5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850" spc="5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r>
              <a:rPr sz="1850" spc="10" dirty="0">
                <a:solidFill>
                  <a:srgbClr val="FF0000"/>
                </a:solidFill>
                <a:latin typeface="宋体"/>
                <a:cs typeface="宋体"/>
              </a:rPr>
              <a:t>则</a:t>
            </a:r>
            <a:endParaRPr sz="1850">
              <a:latin typeface="宋体"/>
              <a:cs typeface="宋体"/>
            </a:endParaRPr>
          </a:p>
          <a:p>
            <a:pPr marL="390525">
              <a:lnSpc>
                <a:spcPct val="100000"/>
              </a:lnSpc>
              <a:spcBef>
                <a:spcPts val="250"/>
              </a:spcBef>
            </a:pPr>
            <a:r>
              <a:rPr sz="18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5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5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5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6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50" spc="6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575" spc="15" baseline="4497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575" baseline="4497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75" spc="-30" baseline="4497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85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50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5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85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6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50" spc="1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125" spc="22" baseline="4074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125" baseline="40740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1125" spc="-15" baseline="407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85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50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pq</a:t>
            </a:r>
            <a:r>
              <a:rPr sz="185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85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3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  <a:p>
            <a:pPr marL="448945">
              <a:lnSpc>
                <a:spcPct val="100000"/>
              </a:lnSpc>
              <a:spcBef>
                <a:spcPts val="805"/>
              </a:spcBef>
            </a:pPr>
            <a:r>
              <a:rPr sz="18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185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50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5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50" spc="4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1575" spc="67" baseline="44973" dirty="0">
                <a:solidFill>
                  <a:srgbClr val="FF0000"/>
                </a:solidFill>
                <a:latin typeface="Times New Roman"/>
                <a:cs typeface="Times New Roman"/>
              </a:rPr>
              <a:t>2 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85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50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5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5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850" i="1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75" spc="15" baseline="4497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75" baseline="4497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7873" y="5228056"/>
            <a:ext cx="1966595" cy="1102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670"/>
              </a:spcBef>
              <a:tabLst>
                <a:tab pos="1297940" algn="l"/>
              </a:tabLst>
            </a:pP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50" spc="-2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5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85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50" spc="2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185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5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sz="185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850" i="1" spc="-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75" spc="15" baseline="44973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75" baseline="4497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20065" algn="l"/>
              </a:tabLst>
            </a:pPr>
            <a:r>
              <a:rPr sz="1850" spc="10" dirty="0">
                <a:solidFill>
                  <a:srgbClr val="FF0000"/>
                </a:solidFill>
                <a:latin typeface="宋体"/>
                <a:cs typeface="宋体"/>
              </a:rPr>
              <a:t>又	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p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185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q </a:t>
            </a:r>
            <a:r>
              <a:rPr sz="1850" spc="5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1850" spc="-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50" spc="5" dirty="0">
                <a:solidFill>
                  <a:srgbClr val="FF0000"/>
                </a:solidFill>
                <a:latin typeface="宋体"/>
                <a:cs typeface="宋体"/>
              </a:rPr>
              <a:t>可联立解</a:t>
            </a:r>
            <a:r>
              <a:rPr sz="1850" spc="25" dirty="0">
                <a:solidFill>
                  <a:srgbClr val="FF0000"/>
                </a:solidFill>
                <a:latin typeface="宋体"/>
                <a:cs typeface="宋体"/>
              </a:rPr>
              <a:t>出</a:t>
            </a:r>
            <a:r>
              <a:rPr sz="185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1850" spc="25" dirty="0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sz="185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1850" spc="10" dirty="0">
                <a:solidFill>
                  <a:srgbClr val="FF0000"/>
                </a:solidFill>
                <a:latin typeface="宋体"/>
                <a:cs typeface="宋体"/>
              </a:rPr>
              <a:t>。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4185" y="3081910"/>
            <a:ext cx="462280" cy="839469"/>
          </a:xfrm>
          <a:custGeom>
            <a:avLst/>
            <a:gdLst/>
            <a:ahLst/>
            <a:cxnLst/>
            <a:rect l="l" t="t" r="r" b="b"/>
            <a:pathLst>
              <a:path w="462279" h="839470">
                <a:moveTo>
                  <a:pt x="226314" y="188214"/>
                </a:moveTo>
                <a:lnTo>
                  <a:pt x="0" y="0"/>
                </a:lnTo>
                <a:lnTo>
                  <a:pt x="16764" y="293370"/>
                </a:lnTo>
                <a:lnTo>
                  <a:pt x="69342" y="267462"/>
                </a:lnTo>
                <a:lnTo>
                  <a:pt x="173736" y="474592"/>
                </a:lnTo>
                <a:lnTo>
                  <a:pt x="173736" y="214122"/>
                </a:lnTo>
                <a:lnTo>
                  <a:pt x="226314" y="188214"/>
                </a:lnTo>
                <a:close/>
              </a:path>
              <a:path w="462279" h="839470">
                <a:moveTo>
                  <a:pt x="461772" y="785622"/>
                </a:moveTo>
                <a:lnTo>
                  <a:pt x="173736" y="214122"/>
                </a:lnTo>
                <a:lnTo>
                  <a:pt x="173736" y="474592"/>
                </a:lnTo>
                <a:lnTo>
                  <a:pt x="357378" y="838962"/>
                </a:lnTo>
                <a:lnTo>
                  <a:pt x="461772" y="785622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6054" y="3898011"/>
            <a:ext cx="166103" cy="172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18864" y="3071242"/>
            <a:ext cx="474345" cy="855980"/>
          </a:xfrm>
          <a:custGeom>
            <a:avLst/>
            <a:gdLst/>
            <a:ahLst/>
            <a:cxnLst/>
            <a:rect l="l" t="t" r="r" b="b"/>
            <a:pathLst>
              <a:path w="474345" h="855979">
                <a:moveTo>
                  <a:pt x="240792" y="199643"/>
                </a:moveTo>
                <a:lnTo>
                  <a:pt x="0" y="0"/>
                </a:lnTo>
                <a:lnTo>
                  <a:pt x="2286" y="40651"/>
                </a:lnTo>
                <a:lnTo>
                  <a:pt x="2286" y="14477"/>
                </a:lnTo>
                <a:lnTo>
                  <a:pt x="10668" y="10667"/>
                </a:lnTo>
                <a:lnTo>
                  <a:pt x="11282" y="21929"/>
                </a:lnTo>
                <a:lnTo>
                  <a:pt x="223150" y="197415"/>
                </a:lnTo>
                <a:lnTo>
                  <a:pt x="229362" y="194309"/>
                </a:lnTo>
                <a:lnTo>
                  <a:pt x="229362" y="205358"/>
                </a:lnTo>
                <a:lnTo>
                  <a:pt x="240792" y="199643"/>
                </a:lnTo>
                <a:close/>
              </a:path>
              <a:path w="474345" h="855979">
                <a:moveTo>
                  <a:pt x="11282" y="21929"/>
                </a:moveTo>
                <a:lnTo>
                  <a:pt x="10668" y="10667"/>
                </a:lnTo>
                <a:lnTo>
                  <a:pt x="2286" y="14477"/>
                </a:lnTo>
                <a:lnTo>
                  <a:pt x="11282" y="21929"/>
                </a:lnTo>
                <a:close/>
              </a:path>
              <a:path w="474345" h="855979">
                <a:moveTo>
                  <a:pt x="26280" y="296906"/>
                </a:moveTo>
                <a:lnTo>
                  <a:pt x="11282" y="21929"/>
                </a:lnTo>
                <a:lnTo>
                  <a:pt x="2286" y="14477"/>
                </a:lnTo>
                <a:lnTo>
                  <a:pt x="2286" y="40651"/>
                </a:lnTo>
                <a:lnTo>
                  <a:pt x="17526" y="311658"/>
                </a:lnTo>
                <a:lnTo>
                  <a:pt x="19812" y="310500"/>
                </a:lnTo>
                <a:lnTo>
                  <a:pt x="19812" y="300227"/>
                </a:lnTo>
                <a:lnTo>
                  <a:pt x="26280" y="296906"/>
                </a:lnTo>
                <a:close/>
              </a:path>
              <a:path w="474345" h="855979">
                <a:moveTo>
                  <a:pt x="26670" y="304038"/>
                </a:moveTo>
                <a:lnTo>
                  <a:pt x="26280" y="296906"/>
                </a:lnTo>
                <a:lnTo>
                  <a:pt x="19812" y="300227"/>
                </a:lnTo>
                <a:lnTo>
                  <a:pt x="26670" y="304038"/>
                </a:lnTo>
                <a:close/>
              </a:path>
              <a:path w="474345" h="855979">
                <a:moveTo>
                  <a:pt x="26670" y="307026"/>
                </a:moveTo>
                <a:lnTo>
                  <a:pt x="26670" y="304038"/>
                </a:lnTo>
                <a:lnTo>
                  <a:pt x="19812" y="300227"/>
                </a:lnTo>
                <a:lnTo>
                  <a:pt x="19812" y="310500"/>
                </a:lnTo>
                <a:lnTo>
                  <a:pt x="26670" y="307026"/>
                </a:lnTo>
                <a:close/>
              </a:path>
              <a:path w="474345" h="855979">
                <a:moveTo>
                  <a:pt x="364369" y="843072"/>
                </a:moveTo>
                <a:lnTo>
                  <a:pt x="76200" y="271271"/>
                </a:lnTo>
                <a:lnTo>
                  <a:pt x="26280" y="296906"/>
                </a:lnTo>
                <a:lnTo>
                  <a:pt x="26670" y="304038"/>
                </a:lnTo>
                <a:lnTo>
                  <a:pt x="26670" y="307026"/>
                </a:lnTo>
                <a:lnTo>
                  <a:pt x="70104" y="285027"/>
                </a:lnTo>
                <a:lnTo>
                  <a:pt x="70104" y="279653"/>
                </a:lnTo>
                <a:lnTo>
                  <a:pt x="76200" y="281939"/>
                </a:lnTo>
                <a:lnTo>
                  <a:pt x="76200" y="291749"/>
                </a:lnTo>
                <a:lnTo>
                  <a:pt x="360426" y="855726"/>
                </a:lnTo>
                <a:lnTo>
                  <a:pt x="360426" y="845057"/>
                </a:lnTo>
                <a:lnTo>
                  <a:pt x="364369" y="843072"/>
                </a:lnTo>
                <a:close/>
              </a:path>
              <a:path w="474345" h="855979">
                <a:moveTo>
                  <a:pt x="76200" y="281939"/>
                </a:moveTo>
                <a:lnTo>
                  <a:pt x="70104" y="279653"/>
                </a:lnTo>
                <a:lnTo>
                  <a:pt x="72261" y="283934"/>
                </a:lnTo>
                <a:lnTo>
                  <a:pt x="76200" y="281939"/>
                </a:lnTo>
                <a:close/>
              </a:path>
              <a:path w="474345" h="855979">
                <a:moveTo>
                  <a:pt x="72261" y="283934"/>
                </a:moveTo>
                <a:lnTo>
                  <a:pt x="70104" y="279653"/>
                </a:lnTo>
                <a:lnTo>
                  <a:pt x="70104" y="285027"/>
                </a:lnTo>
                <a:lnTo>
                  <a:pt x="72261" y="283934"/>
                </a:lnTo>
                <a:close/>
              </a:path>
              <a:path w="474345" h="855979">
                <a:moveTo>
                  <a:pt x="76200" y="291749"/>
                </a:moveTo>
                <a:lnTo>
                  <a:pt x="76200" y="281939"/>
                </a:lnTo>
                <a:lnTo>
                  <a:pt x="72261" y="283934"/>
                </a:lnTo>
                <a:lnTo>
                  <a:pt x="76200" y="291749"/>
                </a:lnTo>
                <a:close/>
              </a:path>
              <a:path w="474345" h="855979">
                <a:moveTo>
                  <a:pt x="229362" y="205358"/>
                </a:moveTo>
                <a:lnTo>
                  <a:pt x="229362" y="194309"/>
                </a:lnTo>
                <a:lnTo>
                  <a:pt x="228600" y="201929"/>
                </a:lnTo>
                <a:lnTo>
                  <a:pt x="223150" y="197415"/>
                </a:lnTo>
                <a:lnTo>
                  <a:pt x="172974" y="222503"/>
                </a:lnTo>
                <a:lnTo>
                  <a:pt x="181356" y="239135"/>
                </a:lnTo>
                <a:lnTo>
                  <a:pt x="181356" y="229361"/>
                </a:lnTo>
                <a:lnTo>
                  <a:pt x="183642" y="222503"/>
                </a:lnTo>
                <a:lnTo>
                  <a:pt x="185942" y="227068"/>
                </a:lnTo>
                <a:lnTo>
                  <a:pt x="229362" y="205358"/>
                </a:lnTo>
                <a:close/>
              </a:path>
              <a:path w="474345" h="855979">
                <a:moveTo>
                  <a:pt x="185942" y="227068"/>
                </a:moveTo>
                <a:lnTo>
                  <a:pt x="183642" y="222503"/>
                </a:lnTo>
                <a:lnTo>
                  <a:pt x="181356" y="229361"/>
                </a:lnTo>
                <a:lnTo>
                  <a:pt x="185942" y="227068"/>
                </a:lnTo>
                <a:close/>
              </a:path>
              <a:path w="474345" h="855979">
                <a:moveTo>
                  <a:pt x="473964" y="798576"/>
                </a:moveTo>
                <a:lnTo>
                  <a:pt x="185942" y="227068"/>
                </a:lnTo>
                <a:lnTo>
                  <a:pt x="181356" y="229361"/>
                </a:lnTo>
                <a:lnTo>
                  <a:pt x="181356" y="239135"/>
                </a:lnTo>
                <a:lnTo>
                  <a:pt x="461154" y="794326"/>
                </a:lnTo>
                <a:lnTo>
                  <a:pt x="464820" y="792480"/>
                </a:lnTo>
                <a:lnTo>
                  <a:pt x="464820" y="803178"/>
                </a:lnTo>
                <a:lnTo>
                  <a:pt x="473964" y="798576"/>
                </a:lnTo>
                <a:close/>
              </a:path>
              <a:path w="474345" h="855979">
                <a:moveTo>
                  <a:pt x="229362" y="194309"/>
                </a:moveTo>
                <a:lnTo>
                  <a:pt x="223150" y="197415"/>
                </a:lnTo>
                <a:lnTo>
                  <a:pt x="228600" y="201929"/>
                </a:lnTo>
                <a:lnTo>
                  <a:pt x="229362" y="194309"/>
                </a:lnTo>
                <a:close/>
              </a:path>
              <a:path w="474345" h="855979">
                <a:moveTo>
                  <a:pt x="366522" y="847344"/>
                </a:moveTo>
                <a:lnTo>
                  <a:pt x="364369" y="843072"/>
                </a:lnTo>
                <a:lnTo>
                  <a:pt x="360426" y="845057"/>
                </a:lnTo>
                <a:lnTo>
                  <a:pt x="366522" y="847344"/>
                </a:lnTo>
                <a:close/>
              </a:path>
              <a:path w="474345" h="855979">
                <a:moveTo>
                  <a:pt x="366522" y="852657"/>
                </a:moveTo>
                <a:lnTo>
                  <a:pt x="366522" y="847344"/>
                </a:lnTo>
                <a:lnTo>
                  <a:pt x="360426" y="845057"/>
                </a:lnTo>
                <a:lnTo>
                  <a:pt x="360426" y="855726"/>
                </a:lnTo>
                <a:lnTo>
                  <a:pt x="366522" y="852657"/>
                </a:lnTo>
                <a:close/>
              </a:path>
              <a:path w="474345" h="855979">
                <a:moveTo>
                  <a:pt x="464820" y="803178"/>
                </a:moveTo>
                <a:lnTo>
                  <a:pt x="464820" y="792480"/>
                </a:lnTo>
                <a:lnTo>
                  <a:pt x="463296" y="798576"/>
                </a:lnTo>
                <a:lnTo>
                  <a:pt x="461154" y="794326"/>
                </a:lnTo>
                <a:lnTo>
                  <a:pt x="364369" y="843072"/>
                </a:lnTo>
                <a:lnTo>
                  <a:pt x="366522" y="847344"/>
                </a:lnTo>
                <a:lnTo>
                  <a:pt x="366522" y="852657"/>
                </a:lnTo>
                <a:lnTo>
                  <a:pt x="464820" y="803178"/>
                </a:lnTo>
                <a:close/>
              </a:path>
              <a:path w="474345" h="855979">
                <a:moveTo>
                  <a:pt x="464820" y="792480"/>
                </a:moveTo>
                <a:lnTo>
                  <a:pt x="461154" y="794326"/>
                </a:lnTo>
                <a:lnTo>
                  <a:pt x="463296" y="798576"/>
                </a:lnTo>
                <a:lnTo>
                  <a:pt x="464820" y="792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89958" y="3891154"/>
            <a:ext cx="178295" cy="185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3530" y="1576197"/>
            <a:ext cx="4459605" cy="1216660"/>
          </a:xfrm>
          <a:custGeom>
            <a:avLst/>
            <a:gdLst/>
            <a:ahLst/>
            <a:cxnLst/>
            <a:rect l="l" t="t" r="r" b="b"/>
            <a:pathLst>
              <a:path w="4459605" h="1216660">
                <a:moveTo>
                  <a:pt x="4459224" y="698754"/>
                </a:moveTo>
                <a:lnTo>
                  <a:pt x="4459224" y="140208"/>
                </a:lnTo>
                <a:lnTo>
                  <a:pt x="4452109" y="96072"/>
                </a:lnTo>
                <a:lnTo>
                  <a:pt x="4432304" y="57607"/>
                </a:lnTo>
                <a:lnTo>
                  <a:pt x="4402110" y="27188"/>
                </a:lnTo>
                <a:lnTo>
                  <a:pt x="4363833" y="7193"/>
                </a:lnTo>
                <a:lnTo>
                  <a:pt x="4319778" y="0"/>
                </a:lnTo>
                <a:lnTo>
                  <a:pt x="2846832" y="0"/>
                </a:lnTo>
                <a:lnTo>
                  <a:pt x="2802696" y="7193"/>
                </a:lnTo>
                <a:lnTo>
                  <a:pt x="2764231" y="27188"/>
                </a:lnTo>
                <a:lnTo>
                  <a:pt x="2733812" y="57607"/>
                </a:lnTo>
                <a:lnTo>
                  <a:pt x="2713817" y="96072"/>
                </a:lnTo>
                <a:lnTo>
                  <a:pt x="2706624" y="140208"/>
                </a:lnTo>
                <a:lnTo>
                  <a:pt x="2706624" y="489204"/>
                </a:lnTo>
                <a:lnTo>
                  <a:pt x="0" y="1216152"/>
                </a:lnTo>
                <a:lnTo>
                  <a:pt x="2706624" y="698754"/>
                </a:lnTo>
                <a:lnTo>
                  <a:pt x="2713817" y="742809"/>
                </a:lnTo>
                <a:lnTo>
                  <a:pt x="2733812" y="781086"/>
                </a:lnTo>
                <a:lnTo>
                  <a:pt x="2764231" y="811280"/>
                </a:lnTo>
                <a:lnTo>
                  <a:pt x="2802696" y="831085"/>
                </a:lnTo>
                <a:lnTo>
                  <a:pt x="2846832" y="838200"/>
                </a:lnTo>
                <a:lnTo>
                  <a:pt x="4319778" y="838200"/>
                </a:lnTo>
                <a:lnTo>
                  <a:pt x="4363833" y="831085"/>
                </a:lnTo>
                <a:lnTo>
                  <a:pt x="4402110" y="811280"/>
                </a:lnTo>
                <a:lnTo>
                  <a:pt x="4432304" y="781086"/>
                </a:lnTo>
                <a:lnTo>
                  <a:pt x="4452109" y="742809"/>
                </a:lnTo>
                <a:lnTo>
                  <a:pt x="4459224" y="698754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6204" y="1571625"/>
            <a:ext cx="4502150" cy="1233170"/>
          </a:xfrm>
          <a:custGeom>
            <a:avLst/>
            <a:gdLst/>
            <a:ahLst/>
            <a:cxnLst/>
            <a:rect l="l" t="t" r="r" b="b"/>
            <a:pathLst>
              <a:path w="4502150" h="1233170">
                <a:moveTo>
                  <a:pt x="2757678" y="749808"/>
                </a:moveTo>
                <a:lnTo>
                  <a:pt x="2755391" y="743712"/>
                </a:lnTo>
                <a:lnTo>
                  <a:pt x="2753106" y="736854"/>
                </a:lnTo>
                <a:lnTo>
                  <a:pt x="2753106" y="737616"/>
                </a:lnTo>
                <a:lnTo>
                  <a:pt x="2751582" y="730758"/>
                </a:lnTo>
                <a:lnTo>
                  <a:pt x="2749296" y="710184"/>
                </a:lnTo>
                <a:lnTo>
                  <a:pt x="2749296" y="697992"/>
                </a:lnTo>
                <a:lnTo>
                  <a:pt x="162525" y="1192094"/>
                </a:lnTo>
                <a:lnTo>
                  <a:pt x="38862" y="1225296"/>
                </a:lnTo>
                <a:lnTo>
                  <a:pt x="36595" y="1216228"/>
                </a:lnTo>
                <a:lnTo>
                  <a:pt x="0" y="1226058"/>
                </a:lnTo>
                <a:lnTo>
                  <a:pt x="1523" y="1232916"/>
                </a:lnTo>
                <a:lnTo>
                  <a:pt x="2739390" y="709064"/>
                </a:lnTo>
                <a:lnTo>
                  <a:pt x="2739390" y="703326"/>
                </a:lnTo>
                <a:lnTo>
                  <a:pt x="2745485" y="707898"/>
                </a:lnTo>
                <a:lnTo>
                  <a:pt x="2745485" y="742182"/>
                </a:lnTo>
                <a:lnTo>
                  <a:pt x="2750662" y="758998"/>
                </a:lnTo>
                <a:lnTo>
                  <a:pt x="2756916" y="770552"/>
                </a:lnTo>
                <a:lnTo>
                  <a:pt x="2756916" y="749808"/>
                </a:lnTo>
                <a:lnTo>
                  <a:pt x="2757678" y="749808"/>
                </a:lnTo>
                <a:close/>
              </a:path>
              <a:path w="4502150" h="1233170">
                <a:moveTo>
                  <a:pt x="37623" y="1215951"/>
                </a:moveTo>
                <a:lnTo>
                  <a:pt x="36575" y="1216152"/>
                </a:lnTo>
                <a:lnTo>
                  <a:pt x="37623" y="1215951"/>
                </a:lnTo>
                <a:close/>
              </a:path>
              <a:path w="4502150" h="1233170">
                <a:moveTo>
                  <a:pt x="162525" y="1192094"/>
                </a:moveTo>
                <a:lnTo>
                  <a:pt x="37623" y="1215951"/>
                </a:lnTo>
                <a:lnTo>
                  <a:pt x="36595" y="1216228"/>
                </a:lnTo>
                <a:lnTo>
                  <a:pt x="38862" y="1225296"/>
                </a:lnTo>
                <a:lnTo>
                  <a:pt x="162525" y="1192094"/>
                </a:lnTo>
                <a:close/>
              </a:path>
              <a:path w="4502150" h="1233170">
                <a:moveTo>
                  <a:pt x="2743200" y="489204"/>
                </a:moveTo>
                <a:lnTo>
                  <a:pt x="37623" y="1215951"/>
                </a:lnTo>
                <a:lnTo>
                  <a:pt x="162525" y="1192094"/>
                </a:lnTo>
                <a:lnTo>
                  <a:pt x="2739390" y="500245"/>
                </a:lnTo>
                <a:lnTo>
                  <a:pt x="2739390" y="493776"/>
                </a:lnTo>
                <a:lnTo>
                  <a:pt x="2743200" y="489204"/>
                </a:lnTo>
                <a:close/>
              </a:path>
              <a:path w="4502150" h="1233170">
                <a:moveTo>
                  <a:pt x="4501896" y="703326"/>
                </a:moveTo>
                <a:lnTo>
                  <a:pt x="4501896" y="144780"/>
                </a:lnTo>
                <a:lnTo>
                  <a:pt x="4501133" y="137160"/>
                </a:lnTo>
                <a:lnTo>
                  <a:pt x="4492810" y="94197"/>
                </a:lnTo>
                <a:lnTo>
                  <a:pt x="4471244" y="56334"/>
                </a:lnTo>
                <a:lnTo>
                  <a:pt x="4439437" y="26235"/>
                </a:lnTo>
                <a:lnTo>
                  <a:pt x="4400393" y="6569"/>
                </a:lnTo>
                <a:lnTo>
                  <a:pt x="4357116" y="0"/>
                </a:lnTo>
                <a:lnTo>
                  <a:pt x="2884170" y="0"/>
                </a:lnTo>
                <a:lnTo>
                  <a:pt x="2831386" y="10203"/>
                </a:lnTo>
                <a:lnTo>
                  <a:pt x="2791967" y="33528"/>
                </a:lnTo>
                <a:lnTo>
                  <a:pt x="2760092" y="70546"/>
                </a:lnTo>
                <a:lnTo>
                  <a:pt x="2742438" y="115824"/>
                </a:lnTo>
                <a:lnTo>
                  <a:pt x="2739390" y="137160"/>
                </a:lnTo>
                <a:lnTo>
                  <a:pt x="2739390" y="490227"/>
                </a:lnTo>
                <a:lnTo>
                  <a:pt x="2743200" y="489204"/>
                </a:lnTo>
                <a:lnTo>
                  <a:pt x="2743200" y="499222"/>
                </a:lnTo>
                <a:lnTo>
                  <a:pt x="2749296" y="497586"/>
                </a:lnTo>
                <a:lnTo>
                  <a:pt x="2749296" y="137922"/>
                </a:lnTo>
                <a:lnTo>
                  <a:pt x="2751582" y="117348"/>
                </a:lnTo>
                <a:lnTo>
                  <a:pt x="2753106" y="110490"/>
                </a:lnTo>
                <a:lnTo>
                  <a:pt x="2753106" y="111252"/>
                </a:lnTo>
                <a:lnTo>
                  <a:pt x="2755391" y="104394"/>
                </a:lnTo>
                <a:lnTo>
                  <a:pt x="2756916" y="100330"/>
                </a:lnTo>
                <a:lnTo>
                  <a:pt x="2756916" y="98298"/>
                </a:lnTo>
                <a:lnTo>
                  <a:pt x="2759964" y="92202"/>
                </a:lnTo>
                <a:lnTo>
                  <a:pt x="2762250" y="86106"/>
                </a:lnTo>
                <a:lnTo>
                  <a:pt x="2765297" y="80010"/>
                </a:lnTo>
                <a:lnTo>
                  <a:pt x="2765297" y="80772"/>
                </a:lnTo>
                <a:lnTo>
                  <a:pt x="2772156" y="69342"/>
                </a:lnTo>
                <a:lnTo>
                  <a:pt x="2779776" y="58674"/>
                </a:lnTo>
                <a:lnTo>
                  <a:pt x="2788158" y="49593"/>
                </a:lnTo>
                <a:lnTo>
                  <a:pt x="2788920" y="48768"/>
                </a:lnTo>
                <a:lnTo>
                  <a:pt x="2798064" y="40386"/>
                </a:lnTo>
                <a:lnTo>
                  <a:pt x="2808732" y="32766"/>
                </a:lnTo>
                <a:lnTo>
                  <a:pt x="2819400" y="26365"/>
                </a:lnTo>
                <a:lnTo>
                  <a:pt x="2819400" y="25908"/>
                </a:lnTo>
                <a:lnTo>
                  <a:pt x="2825496" y="22860"/>
                </a:lnTo>
                <a:lnTo>
                  <a:pt x="2831591" y="20574"/>
                </a:lnTo>
                <a:lnTo>
                  <a:pt x="2837688" y="17526"/>
                </a:lnTo>
                <a:lnTo>
                  <a:pt x="2837688" y="18288"/>
                </a:lnTo>
                <a:lnTo>
                  <a:pt x="2843784" y="16002"/>
                </a:lnTo>
                <a:lnTo>
                  <a:pt x="2849879" y="13970"/>
                </a:lnTo>
                <a:lnTo>
                  <a:pt x="2849879" y="13716"/>
                </a:lnTo>
                <a:lnTo>
                  <a:pt x="2856738" y="12192"/>
                </a:lnTo>
                <a:lnTo>
                  <a:pt x="2876550" y="9990"/>
                </a:lnTo>
                <a:lnTo>
                  <a:pt x="4364736" y="9990"/>
                </a:lnTo>
                <a:lnTo>
                  <a:pt x="4384548" y="12192"/>
                </a:lnTo>
                <a:lnTo>
                  <a:pt x="4391406" y="13716"/>
                </a:lnTo>
                <a:lnTo>
                  <a:pt x="4391406" y="13970"/>
                </a:lnTo>
                <a:lnTo>
                  <a:pt x="4397502" y="16002"/>
                </a:lnTo>
                <a:lnTo>
                  <a:pt x="4403598" y="18288"/>
                </a:lnTo>
                <a:lnTo>
                  <a:pt x="4403598" y="17526"/>
                </a:lnTo>
                <a:lnTo>
                  <a:pt x="4409694" y="20574"/>
                </a:lnTo>
                <a:lnTo>
                  <a:pt x="4415790" y="22860"/>
                </a:lnTo>
                <a:lnTo>
                  <a:pt x="4421885" y="25908"/>
                </a:lnTo>
                <a:lnTo>
                  <a:pt x="4421885" y="26365"/>
                </a:lnTo>
                <a:lnTo>
                  <a:pt x="4432554" y="32766"/>
                </a:lnTo>
                <a:lnTo>
                  <a:pt x="4443222" y="40386"/>
                </a:lnTo>
                <a:lnTo>
                  <a:pt x="4452366" y="48826"/>
                </a:lnTo>
                <a:lnTo>
                  <a:pt x="4453128" y="49530"/>
                </a:lnTo>
                <a:lnTo>
                  <a:pt x="4461509" y="58674"/>
                </a:lnTo>
                <a:lnTo>
                  <a:pt x="4469130" y="69342"/>
                </a:lnTo>
                <a:lnTo>
                  <a:pt x="4475988" y="80772"/>
                </a:lnTo>
                <a:lnTo>
                  <a:pt x="4475988" y="80010"/>
                </a:lnTo>
                <a:lnTo>
                  <a:pt x="4479035" y="86106"/>
                </a:lnTo>
                <a:lnTo>
                  <a:pt x="4481322" y="92202"/>
                </a:lnTo>
                <a:lnTo>
                  <a:pt x="4484370" y="98298"/>
                </a:lnTo>
                <a:lnTo>
                  <a:pt x="4484370" y="100330"/>
                </a:lnTo>
                <a:lnTo>
                  <a:pt x="4485894" y="104394"/>
                </a:lnTo>
                <a:lnTo>
                  <a:pt x="4488180" y="111252"/>
                </a:lnTo>
                <a:lnTo>
                  <a:pt x="4488180" y="110490"/>
                </a:lnTo>
                <a:lnTo>
                  <a:pt x="4489704" y="117348"/>
                </a:lnTo>
                <a:lnTo>
                  <a:pt x="4491990" y="137922"/>
                </a:lnTo>
                <a:lnTo>
                  <a:pt x="4491990" y="754821"/>
                </a:lnTo>
                <a:lnTo>
                  <a:pt x="4493334" y="752358"/>
                </a:lnTo>
                <a:lnTo>
                  <a:pt x="4501133" y="710946"/>
                </a:lnTo>
                <a:lnTo>
                  <a:pt x="4501896" y="703326"/>
                </a:lnTo>
                <a:close/>
              </a:path>
              <a:path w="4502150" h="1233170">
                <a:moveTo>
                  <a:pt x="2743200" y="499222"/>
                </a:moveTo>
                <a:lnTo>
                  <a:pt x="2743200" y="489204"/>
                </a:lnTo>
                <a:lnTo>
                  <a:pt x="2739390" y="493776"/>
                </a:lnTo>
                <a:lnTo>
                  <a:pt x="2739390" y="500245"/>
                </a:lnTo>
                <a:lnTo>
                  <a:pt x="2743200" y="499222"/>
                </a:lnTo>
                <a:close/>
              </a:path>
              <a:path w="4502150" h="1233170">
                <a:moveTo>
                  <a:pt x="2745485" y="707898"/>
                </a:moveTo>
                <a:lnTo>
                  <a:pt x="2739390" y="703326"/>
                </a:lnTo>
                <a:lnTo>
                  <a:pt x="2739390" y="709064"/>
                </a:lnTo>
                <a:lnTo>
                  <a:pt x="2745485" y="707898"/>
                </a:lnTo>
                <a:close/>
              </a:path>
              <a:path w="4502150" h="1233170">
                <a:moveTo>
                  <a:pt x="2745485" y="742182"/>
                </a:moveTo>
                <a:lnTo>
                  <a:pt x="2745485" y="707898"/>
                </a:lnTo>
                <a:lnTo>
                  <a:pt x="2739390" y="709064"/>
                </a:lnTo>
                <a:lnTo>
                  <a:pt x="2739390" y="710946"/>
                </a:lnTo>
                <a:lnTo>
                  <a:pt x="2740152" y="718566"/>
                </a:lnTo>
                <a:lnTo>
                  <a:pt x="2740914" y="725424"/>
                </a:lnTo>
                <a:lnTo>
                  <a:pt x="2742438" y="732282"/>
                </a:lnTo>
                <a:lnTo>
                  <a:pt x="2745485" y="742182"/>
                </a:lnTo>
                <a:close/>
              </a:path>
              <a:path w="4502150" h="1233170">
                <a:moveTo>
                  <a:pt x="2757678" y="98298"/>
                </a:moveTo>
                <a:lnTo>
                  <a:pt x="2756916" y="98298"/>
                </a:lnTo>
                <a:lnTo>
                  <a:pt x="2756916" y="100330"/>
                </a:lnTo>
                <a:lnTo>
                  <a:pt x="2757678" y="98298"/>
                </a:lnTo>
                <a:close/>
              </a:path>
              <a:path w="4502150" h="1233170">
                <a:moveTo>
                  <a:pt x="2788920" y="811079"/>
                </a:moveTo>
                <a:lnTo>
                  <a:pt x="2788920" y="799338"/>
                </a:lnTo>
                <a:lnTo>
                  <a:pt x="2788158" y="798576"/>
                </a:lnTo>
                <a:lnTo>
                  <a:pt x="2779776" y="789432"/>
                </a:lnTo>
                <a:lnTo>
                  <a:pt x="2772156" y="778764"/>
                </a:lnTo>
                <a:lnTo>
                  <a:pt x="2765297" y="767334"/>
                </a:lnTo>
                <a:lnTo>
                  <a:pt x="2765297" y="768096"/>
                </a:lnTo>
                <a:lnTo>
                  <a:pt x="2762250" y="762000"/>
                </a:lnTo>
                <a:lnTo>
                  <a:pt x="2759964" y="755904"/>
                </a:lnTo>
                <a:lnTo>
                  <a:pt x="2756916" y="749808"/>
                </a:lnTo>
                <a:lnTo>
                  <a:pt x="2756916" y="770552"/>
                </a:lnTo>
                <a:lnTo>
                  <a:pt x="2763974" y="783593"/>
                </a:lnTo>
                <a:lnTo>
                  <a:pt x="2781757" y="805201"/>
                </a:lnTo>
                <a:lnTo>
                  <a:pt x="2788920" y="811079"/>
                </a:lnTo>
                <a:close/>
              </a:path>
              <a:path w="4502150" h="1233170">
                <a:moveTo>
                  <a:pt x="2788920" y="48768"/>
                </a:moveTo>
                <a:lnTo>
                  <a:pt x="2788158" y="49530"/>
                </a:lnTo>
                <a:lnTo>
                  <a:pt x="2788554" y="49164"/>
                </a:lnTo>
                <a:lnTo>
                  <a:pt x="2788920" y="48768"/>
                </a:lnTo>
                <a:close/>
              </a:path>
              <a:path w="4502150" h="1233170">
                <a:moveTo>
                  <a:pt x="2788554" y="49164"/>
                </a:moveTo>
                <a:lnTo>
                  <a:pt x="2788158" y="49530"/>
                </a:lnTo>
                <a:lnTo>
                  <a:pt x="2788554" y="49164"/>
                </a:lnTo>
                <a:close/>
              </a:path>
              <a:path w="4502150" h="1233170">
                <a:moveTo>
                  <a:pt x="2788554" y="798941"/>
                </a:moveTo>
                <a:lnTo>
                  <a:pt x="2788158" y="798512"/>
                </a:lnTo>
                <a:lnTo>
                  <a:pt x="2788554" y="798941"/>
                </a:lnTo>
                <a:close/>
              </a:path>
              <a:path w="4502150" h="1233170">
                <a:moveTo>
                  <a:pt x="2788920" y="799338"/>
                </a:moveTo>
                <a:lnTo>
                  <a:pt x="2788554" y="798941"/>
                </a:lnTo>
                <a:lnTo>
                  <a:pt x="2788158" y="798576"/>
                </a:lnTo>
                <a:lnTo>
                  <a:pt x="2788920" y="799338"/>
                </a:lnTo>
                <a:close/>
              </a:path>
              <a:path w="4502150" h="1233170">
                <a:moveTo>
                  <a:pt x="2788920" y="48826"/>
                </a:moveTo>
                <a:lnTo>
                  <a:pt x="2788554" y="49164"/>
                </a:lnTo>
                <a:lnTo>
                  <a:pt x="2788920" y="48826"/>
                </a:lnTo>
                <a:close/>
              </a:path>
              <a:path w="4502150" h="1233170">
                <a:moveTo>
                  <a:pt x="2820162" y="822198"/>
                </a:moveTo>
                <a:lnTo>
                  <a:pt x="2808732" y="815340"/>
                </a:lnTo>
                <a:lnTo>
                  <a:pt x="2798064" y="807720"/>
                </a:lnTo>
                <a:lnTo>
                  <a:pt x="2788554" y="798941"/>
                </a:lnTo>
                <a:lnTo>
                  <a:pt x="2788920" y="799338"/>
                </a:lnTo>
                <a:lnTo>
                  <a:pt x="2788920" y="811079"/>
                </a:lnTo>
                <a:lnTo>
                  <a:pt x="2803397" y="822960"/>
                </a:lnTo>
                <a:lnTo>
                  <a:pt x="2814828" y="830580"/>
                </a:lnTo>
                <a:lnTo>
                  <a:pt x="2819400" y="832612"/>
                </a:lnTo>
                <a:lnTo>
                  <a:pt x="2819400" y="822198"/>
                </a:lnTo>
                <a:lnTo>
                  <a:pt x="2820162" y="822198"/>
                </a:lnTo>
                <a:close/>
              </a:path>
              <a:path w="4502150" h="1233170">
                <a:moveTo>
                  <a:pt x="2820162" y="25908"/>
                </a:moveTo>
                <a:lnTo>
                  <a:pt x="2819400" y="25908"/>
                </a:lnTo>
                <a:lnTo>
                  <a:pt x="2819400" y="26365"/>
                </a:lnTo>
                <a:lnTo>
                  <a:pt x="2820162" y="25908"/>
                </a:lnTo>
                <a:close/>
              </a:path>
              <a:path w="4502150" h="1233170">
                <a:moveTo>
                  <a:pt x="2850641" y="834390"/>
                </a:moveTo>
                <a:lnTo>
                  <a:pt x="2843784" y="832104"/>
                </a:lnTo>
                <a:lnTo>
                  <a:pt x="2837688" y="829818"/>
                </a:lnTo>
                <a:lnTo>
                  <a:pt x="2837688" y="830580"/>
                </a:lnTo>
                <a:lnTo>
                  <a:pt x="2831591" y="827532"/>
                </a:lnTo>
                <a:lnTo>
                  <a:pt x="2825496" y="825246"/>
                </a:lnTo>
                <a:lnTo>
                  <a:pt x="2819400" y="822198"/>
                </a:lnTo>
                <a:lnTo>
                  <a:pt x="2819400" y="832612"/>
                </a:lnTo>
                <a:lnTo>
                  <a:pt x="2821686" y="833628"/>
                </a:lnTo>
                <a:lnTo>
                  <a:pt x="2827782" y="836676"/>
                </a:lnTo>
                <a:lnTo>
                  <a:pt x="2834640" y="838962"/>
                </a:lnTo>
                <a:lnTo>
                  <a:pt x="2840736" y="841248"/>
                </a:lnTo>
                <a:lnTo>
                  <a:pt x="2847594" y="843534"/>
                </a:lnTo>
                <a:lnTo>
                  <a:pt x="2849879" y="843991"/>
                </a:lnTo>
                <a:lnTo>
                  <a:pt x="2849879" y="834390"/>
                </a:lnTo>
                <a:lnTo>
                  <a:pt x="2850641" y="834390"/>
                </a:lnTo>
                <a:close/>
              </a:path>
              <a:path w="4502150" h="1233170">
                <a:moveTo>
                  <a:pt x="2850641" y="13716"/>
                </a:moveTo>
                <a:lnTo>
                  <a:pt x="2849879" y="13716"/>
                </a:lnTo>
                <a:lnTo>
                  <a:pt x="2849879" y="13970"/>
                </a:lnTo>
                <a:lnTo>
                  <a:pt x="2850641" y="13716"/>
                </a:lnTo>
                <a:close/>
              </a:path>
              <a:path w="4502150" h="1233170">
                <a:moveTo>
                  <a:pt x="4391406" y="842321"/>
                </a:moveTo>
                <a:lnTo>
                  <a:pt x="4391406" y="834390"/>
                </a:lnTo>
                <a:lnTo>
                  <a:pt x="4384548" y="835914"/>
                </a:lnTo>
                <a:lnTo>
                  <a:pt x="4364736" y="838115"/>
                </a:lnTo>
                <a:lnTo>
                  <a:pt x="2876550" y="838115"/>
                </a:lnTo>
                <a:lnTo>
                  <a:pt x="2856738" y="835914"/>
                </a:lnTo>
                <a:lnTo>
                  <a:pt x="2849879" y="834390"/>
                </a:lnTo>
                <a:lnTo>
                  <a:pt x="2849879" y="843991"/>
                </a:lnTo>
                <a:lnTo>
                  <a:pt x="2855214" y="845058"/>
                </a:lnTo>
                <a:lnTo>
                  <a:pt x="2862072" y="846582"/>
                </a:lnTo>
                <a:lnTo>
                  <a:pt x="2868929" y="847344"/>
                </a:lnTo>
                <a:lnTo>
                  <a:pt x="2877312" y="847420"/>
                </a:lnTo>
                <a:lnTo>
                  <a:pt x="2884170" y="848106"/>
                </a:lnTo>
                <a:lnTo>
                  <a:pt x="4357116" y="848106"/>
                </a:lnTo>
                <a:lnTo>
                  <a:pt x="4364736" y="847344"/>
                </a:lnTo>
                <a:lnTo>
                  <a:pt x="4391406" y="842321"/>
                </a:lnTo>
                <a:close/>
              </a:path>
              <a:path w="4502150" h="1233170">
                <a:moveTo>
                  <a:pt x="4391406" y="13970"/>
                </a:moveTo>
                <a:lnTo>
                  <a:pt x="4391406" y="13716"/>
                </a:lnTo>
                <a:lnTo>
                  <a:pt x="4390644" y="13716"/>
                </a:lnTo>
                <a:lnTo>
                  <a:pt x="4391406" y="13970"/>
                </a:lnTo>
                <a:close/>
              </a:path>
              <a:path w="4502150" h="1233170">
                <a:moveTo>
                  <a:pt x="4421885" y="830952"/>
                </a:moveTo>
                <a:lnTo>
                  <a:pt x="4421885" y="822198"/>
                </a:lnTo>
                <a:lnTo>
                  <a:pt x="4415790" y="825246"/>
                </a:lnTo>
                <a:lnTo>
                  <a:pt x="4409694" y="827532"/>
                </a:lnTo>
                <a:lnTo>
                  <a:pt x="4403598" y="830580"/>
                </a:lnTo>
                <a:lnTo>
                  <a:pt x="4403598" y="829818"/>
                </a:lnTo>
                <a:lnTo>
                  <a:pt x="4397502" y="832104"/>
                </a:lnTo>
                <a:lnTo>
                  <a:pt x="4390644" y="834390"/>
                </a:lnTo>
                <a:lnTo>
                  <a:pt x="4391406" y="834390"/>
                </a:lnTo>
                <a:lnTo>
                  <a:pt x="4391406" y="842321"/>
                </a:lnTo>
                <a:lnTo>
                  <a:pt x="4406148" y="839544"/>
                </a:lnTo>
                <a:lnTo>
                  <a:pt x="4421885" y="830952"/>
                </a:lnTo>
                <a:close/>
              </a:path>
              <a:path w="4502150" h="1233170">
                <a:moveTo>
                  <a:pt x="4421885" y="26365"/>
                </a:moveTo>
                <a:lnTo>
                  <a:pt x="4421885" y="25908"/>
                </a:lnTo>
                <a:lnTo>
                  <a:pt x="4421124" y="25908"/>
                </a:lnTo>
                <a:lnTo>
                  <a:pt x="4421885" y="26365"/>
                </a:lnTo>
                <a:close/>
              </a:path>
              <a:path w="4502150" h="1233170">
                <a:moveTo>
                  <a:pt x="4453128" y="809372"/>
                </a:moveTo>
                <a:lnTo>
                  <a:pt x="4453128" y="798576"/>
                </a:lnTo>
                <a:lnTo>
                  <a:pt x="4452366" y="799338"/>
                </a:lnTo>
                <a:lnTo>
                  <a:pt x="4443168" y="807758"/>
                </a:lnTo>
                <a:lnTo>
                  <a:pt x="4432554" y="815340"/>
                </a:lnTo>
                <a:lnTo>
                  <a:pt x="4421124" y="822198"/>
                </a:lnTo>
                <a:lnTo>
                  <a:pt x="4421885" y="822198"/>
                </a:lnTo>
                <a:lnTo>
                  <a:pt x="4421885" y="830952"/>
                </a:lnTo>
                <a:lnTo>
                  <a:pt x="4443168" y="819331"/>
                </a:lnTo>
                <a:lnTo>
                  <a:pt x="4453128" y="809372"/>
                </a:lnTo>
                <a:close/>
              </a:path>
              <a:path w="4502150" h="1233170">
                <a:moveTo>
                  <a:pt x="4453128" y="49530"/>
                </a:moveTo>
                <a:lnTo>
                  <a:pt x="4452366" y="48768"/>
                </a:lnTo>
                <a:lnTo>
                  <a:pt x="4452731" y="49164"/>
                </a:lnTo>
                <a:lnTo>
                  <a:pt x="4453128" y="49530"/>
                </a:lnTo>
                <a:close/>
              </a:path>
              <a:path w="4502150" h="1233170">
                <a:moveTo>
                  <a:pt x="4452731" y="49164"/>
                </a:moveTo>
                <a:lnTo>
                  <a:pt x="4452366" y="48768"/>
                </a:lnTo>
                <a:lnTo>
                  <a:pt x="4452731" y="49164"/>
                </a:lnTo>
                <a:close/>
              </a:path>
              <a:path w="4502150" h="1233170">
                <a:moveTo>
                  <a:pt x="4452731" y="798941"/>
                </a:moveTo>
                <a:lnTo>
                  <a:pt x="4452366" y="799279"/>
                </a:lnTo>
                <a:lnTo>
                  <a:pt x="4452731" y="798941"/>
                </a:lnTo>
                <a:close/>
              </a:path>
              <a:path w="4502150" h="1233170">
                <a:moveTo>
                  <a:pt x="4453128" y="798576"/>
                </a:moveTo>
                <a:lnTo>
                  <a:pt x="4452731" y="798941"/>
                </a:lnTo>
                <a:lnTo>
                  <a:pt x="4452366" y="799338"/>
                </a:lnTo>
                <a:lnTo>
                  <a:pt x="4453128" y="798576"/>
                </a:lnTo>
                <a:close/>
              </a:path>
              <a:path w="4502150" h="1233170">
                <a:moveTo>
                  <a:pt x="4453128" y="49593"/>
                </a:moveTo>
                <a:lnTo>
                  <a:pt x="4452731" y="49164"/>
                </a:lnTo>
                <a:lnTo>
                  <a:pt x="4453128" y="49593"/>
                </a:lnTo>
                <a:close/>
              </a:path>
              <a:path w="4502150" h="1233170">
                <a:moveTo>
                  <a:pt x="4484370" y="768777"/>
                </a:moveTo>
                <a:lnTo>
                  <a:pt x="4484370" y="749808"/>
                </a:lnTo>
                <a:lnTo>
                  <a:pt x="4481322" y="755904"/>
                </a:lnTo>
                <a:lnTo>
                  <a:pt x="4479035" y="762000"/>
                </a:lnTo>
                <a:lnTo>
                  <a:pt x="4475988" y="768096"/>
                </a:lnTo>
                <a:lnTo>
                  <a:pt x="4475988" y="767334"/>
                </a:lnTo>
                <a:lnTo>
                  <a:pt x="4469130" y="778764"/>
                </a:lnTo>
                <a:lnTo>
                  <a:pt x="4461509" y="789432"/>
                </a:lnTo>
                <a:lnTo>
                  <a:pt x="4452731" y="798941"/>
                </a:lnTo>
                <a:lnTo>
                  <a:pt x="4453128" y="798576"/>
                </a:lnTo>
                <a:lnTo>
                  <a:pt x="4453128" y="809372"/>
                </a:lnTo>
                <a:lnTo>
                  <a:pt x="4473121" y="789378"/>
                </a:lnTo>
                <a:lnTo>
                  <a:pt x="4484370" y="768777"/>
                </a:lnTo>
                <a:close/>
              </a:path>
              <a:path w="4502150" h="1233170">
                <a:moveTo>
                  <a:pt x="4484370" y="100330"/>
                </a:moveTo>
                <a:lnTo>
                  <a:pt x="4484370" y="98298"/>
                </a:lnTo>
                <a:lnTo>
                  <a:pt x="4483608" y="98298"/>
                </a:lnTo>
                <a:lnTo>
                  <a:pt x="4484370" y="100330"/>
                </a:lnTo>
                <a:close/>
              </a:path>
              <a:path w="4502150" h="1233170">
                <a:moveTo>
                  <a:pt x="4491990" y="754821"/>
                </a:moveTo>
                <a:lnTo>
                  <a:pt x="4491990" y="710184"/>
                </a:lnTo>
                <a:lnTo>
                  <a:pt x="4489704" y="730758"/>
                </a:lnTo>
                <a:lnTo>
                  <a:pt x="4488180" y="737616"/>
                </a:lnTo>
                <a:lnTo>
                  <a:pt x="4488180" y="736854"/>
                </a:lnTo>
                <a:lnTo>
                  <a:pt x="4485894" y="743712"/>
                </a:lnTo>
                <a:lnTo>
                  <a:pt x="4483608" y="749808"/>
                </a:lnTo>
                <a:lnTo>
                  <a:pt x="4484370" y="749808"/>
                </a:lnTo>
                <a:lnTo>
                  <a:pt x="4484370" y="768777"/>
                </a:lnTo>
                <a:lnTo>
                  <a:pt x="4491990" y="754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50048" y="1658747"/>
            <a:ext cx="1300480" cy="6229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4"/>
              </a:spcBef>
            </a:pP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难抵御试除 法的攻击。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882D0A00-FE6A-43FA-9139-6E24B7EF9175}"/>
              </a:ext>
            </a:extLst>
          </p:cNvPr>
          <p:cNvSpPr txBox="1"/>
          <p:nvPr/>
        </p:nvSpPr>
        <p:spPr>
          <a:xfrm>
            <a:off x="1282579" y="694436"/>
            <a:ext cx="47499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针对</a:t>
            </a:r>
            <a:r>
              <a:rPr lang="en-US" altLang="zh-CN"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RSA</a:t>
            </a:r>
            <a:r>
              <a:rPr lang="zh-CN" altLang="en-US"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算法参数的攻击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循环攻击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810344" y="4000523"/>
            <a:ext cx="316865" cy="3879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R="5080" algn="r">
              <a:lnSpc>
                <a:spcPts val="229"/>
              </a:lnSpc>
              <a:spcBef>
                <a:spcPts val="865"/>
              </a:spcBef>
            </a:pPr>
            <a:r>
              <a:rPr sz="1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R="68580" algn="r">
              <a:lnSpc>
                <a:spcPts val="1850"/>
              </a:lnSpc>
            </a:pPr>
            <a:r>
              <a:rPr sz="3525" i="1" spc="209" baseline="-24822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3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6140" y="2582420"/>
            <a:ext cx="2776855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6360" algn="ctr">
              <a:lnSpc>
                <a:spcPts val="765"/>
              </a:lnSpc>
              <a:spcBef>
                <a:spcPts val="95"/>
              </a:spcBef>
              <a:tabLst>
                <a:tab pos="748030" algn="l"/>
              </a:tabLst>
            </a:pPr>
            <a:r>
              <a:rPr lang="en-US" altLang="zh-CN"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	3</a:t>
            </a: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ts val="2385"/>
              </a:lnSpc>
              <a:tabLst>
                <a:tab pos="1113155" algn="l"/>
              </a:tabLst>
            </a:pP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8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35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20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25" i="1" spc="-37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lang="en-US" sz="2025" i="1" spc="75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25" i="1" spc="75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12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2350" spc="30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350" spc="-10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spc="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2133" y="3566161"/>
            <a:ext cx="2853690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2235" algn="ctr">
              <a:lnSpc>
                <a:spcPts val="765"/>
              </a:lnSpc>
              <a:spcBef>
                <a:spcPts val="95"/>
              </a:spcBef>
              <a:tabLst>
                <a:tab pos="845185" algn="l"/>
              </a:tabLst>
            </a:pPr>
            <a:r>
              <a:rPr sz="1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i="1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4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000" spc="-40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1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1000" dirty="0">
              <a:latin typeface="Times New Roman"/>
              <a:cs typeface="Times New Roman"/>
            </a:endParaRPr>
          </a:p>
          <a:p>
            <a:pPr algn="ctr">
              <a:lnSpc>
                <a:spcPts val="2385"/>
              </a:lnSpc>
              <a:tabLst>
                <a:tab pos="1205230" algn="l"/>
              </a:tabLst>
            </a:pP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8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35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20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25" i="1" spc="-37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025" i="1" spc="75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	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12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2350" spc="30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350" spc="-2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spc="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6296" y="4098035"/>
            <a:ext cx="285623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4455" algn="ctr">
              <a:lnSpc>
                <a:spcPts val="760"/>
              </a:lnSpc>
              <a:spcBef>
                <a:spcPts val="95"/>
              </a:spcBef>
              <a:tabLst>
                <a:tab pos="727075" algn="l"/>
              </a:tabLst>
            </a:pPr>
            <a:r>
              <a:rPr sz="1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	t</a:t>
            </a:r>
            <a:r>
              <a:rPr sz="1000" i="1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3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000" spc="-3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algn="ctr">
              <a:lnSpc>
                <a:spcPts val="2380"/>
              </a:lnSpc>
              <a:tabLst>
                <a:tab pos="1087755" algn="l"/>
                <a:tab pos="1868170" algn="l"/>
              </a:tabLst>
            </a:pP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8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35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20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25" i="1" spc="-37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025" i="1" spc="75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	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12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	</a:t>
            </a:r>
            <a:r>
              <a:rPr sz="2350" spc="30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350" spc="-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spc="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8075" y="2484909"/>
            <a:ext cx="452755" cy="13722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29845" algn="r">
              <a:lnSpc>
                <a:spcPts val="229"/>
              </a:lnSpc>
              <a:spcBef>
                <a:spcPts val="86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90170">
              <a:lnSpc>
                <a:spcPts val="1850"/>
              </a:lnSpc>
            </a:pPr>
            <a:r>
              <a:rPr sz="3525" i="1" spc="112" baseline="-24822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35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lang="en-US" altLang="zh-CN" sz="1000" i="1" spc="75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000" baseline="30000" dirty="0">
              <a:latin typeface="Times New Roman"/>
              <a:cs typeface="Times New Roman"/>
            </a:endParaRPr>
          </a:p>
          <a:p>
            <a:pPr marR="32384" algn="r">
              <a:lnSpc>
                <a:spcPct val="100000"/>
              </a:lnSpc>
              <a:spcBef>
                <a:spcPts val="1814"/>
              </a:spcBef>
            </a:pPr>
            <a:r>
              <a:rPr sz="2350" spc="25" dirty="0">
                <a:solidFill>
                  <a:srgbClr val="0000FF"/>
                </a:solidFill>
                <a:latin typeface="MT Extra"/>
                <a:cs typeface="MT Extra"/>
              </a:rPr>
              <a:t></a:t>
            </a:r>
            <a:endParaRPr sz="2350" dirty="0">
              <a:latin typeface="MT Extra"/>
              <a:cs typeface="MT Extra"/>
            </a:endParaRPr>
          </a:p>
          <a:p>
            <a:pPr marR="5080" algn="r">
              <a:lnSpc>
                <a:spcPts val="235"/>
              </a:lnSpc>
              <a:spcBef>
                <a:spcPts val="1030"/>
              </a:spcBef>
            </a:pPr>
            <a:r>
              <a:rPr sz="100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-75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855"/>
              </a:lnSpc>
            </a:pPr>
            <a:r>
              <a:rPr sz="3525" i="1" spc="112" baseline="-24822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35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3429" y="1558316"/>
            <a:ext cx="5601970" cy="9188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95" dirty="0">
                <a:solidFill>
                  <a:srgbClr val="0000FF"/>
                </a:solidFill>
                <a:latin typeface="宋体"/>
                <a:cs typeface="宋体"/>
              </a:rPr>
              <a:t>设</a:t>
            </a:r>
            <a:r>
              <a:rPr sz="2350" spc="100" dirty="0">
                <a:solidFill>
                  <a:srgbClr val="0000FF"/>
                </a:solidFill>
                <a:latin typeface="宋体"/>
                <a:cs typeface="宋体"/>
              </a:rPr>
              <a:t>攻击者</a:t>
            </a:r>
            <a:r>
              <a:rPr sz="3525" spc="150" baseline="1182" dirty="0">
                <a:solidFill>
                  <a:srgbClr val="0000FF"/>
                </a:solidFill>
                <a:latin typeface="宋体"/>
                <a:cs typeface="宋体"/>
              </a:rPr>
              <a:t>截获密</a:t>
            </a:r>
            <a:r>
              <a:rPr sz="3525" spc="157" baseline="1182" dirty="0">
                <a:solidFill>
                  <a:srgbClr val="0000FF"/>
                </a:solidFill>
                <a:latin typeface="宋体"/>
                <a:cs typeface="宋体"/>
              </a:rPr>
              <a:t>文</a:t>
            </a:r>
            <a:r>
              <a:rPr sz="235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spc="4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3525" spc="150" baseline="1182" dirty="0">
                <a:solidFill>
                  <a:srgbClr val="0000FF"/>
                </a:solidFill>
                <a:latin typeface="宋体"/>
                <a:cs typeface="宋体"/>
              </a:rPr>
              <a:t>可如下进</a:t>
            </a:r>
            <a:r>
              <a:rPr sz="3525" spc="150" baseline="2364" dirty="0">
                <a:solidFill>
                  <a:srgbClr val="0000FF"/>
                </a:solidFill>
                <a:latin typeface="宋体"/>
                <a:cs typeface="宋体"/>
              </a:rPr>
              <a:t>行重复加</a:t>
            </a:r>
            <a:r>
              <a:rPr sz="3525" spc="-127" baseline="2364" dirty="0">
                <a:solidFill>
                  <a:srgbClr val="0000FF"/>
                </a:solidFill>
                <a:latin typeface="宋体"/>
                <a:cs typeface="宋体"/>
              </a:rPr>
              <a:t>密</a:t>
            </a:r>
            <a:r>
              <a:rPr sz="2350" spc="5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endParaRPr sz="2350" dirty="0">
              <a:latin typeface="Times New Roman"/>
              <a:cs typeface="Times New Roman"/>
            </a:endParaRPr>
          </a:p>
          <a:p>
            <a:pPr marR="427355" algn="ctr">
              <a:lnSpc>
                <a:spcPts val="765"/>
              </a:lnSpc>
              <a:spcBef>
                <a:spcPts val="1030"/>
              </a:spcBef>
            </a:pPr>
            <a:r>
              <a:rPr sz="1000" spc="-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000" dirty="0">
              <a:latin typeface="Times New Roman"/>
              <a:cs typeface="Times New Roman"/>
            </a:endParaRPr>
          </a:p>
          <a:p>
            <a:pPr marL="654685">
              <a:lnSpc>
                <a:spcPts val="2385"/>
              </a:lnSpc>
              <a:tabLst>
                <a:tab pos="2672080" algn="l"/>
              </a:tabLst>
            </a:pPr>
            <a:r>
              <a:rPr sz="235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25" i="1" spc="112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  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8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35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27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2350" spc="5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025" i="1" spc="82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25" i="1" spc="585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12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	</a:t>
            </a:r>
            <a:r>
              <a:rPr sz="2350" spc="35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35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spc="4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8100" y="4629150"/>
            <a:ext cx="8035925" cy="1268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11809" algn="ctr">
              <a:lnSpc>
                <a:spcPts val="760"/>
              </a:lnSpc>
              <a:spcBef>
                <a:spcPts val="95"/>
              </a:spcBef>
              <a:tabLst>
                <a:tab pos="2433955" algn="l"/>
                <a:tab pos="5198110" algn="l"/>
              </a:tabLst>
            </a:pPr>
            <a:r>
              <a:rPr sz="1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i="1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30" dirty="0">
                <a:solidFill>
                  <a:srgbClr val="0000FF"/>
                </a:solidFill>
                <a:latin typeface="Symbol"/>
                <a:cs typeface="Symbol"/>
              </a:rPr>
              <a:t></a:t>
            </a:r>
            <a:r>
              <a:rPr sz="1000" spc="-30" dirty="0">
                <a:solidFill>
                  <a:srgbClr val="0000FF"/>
                </a:solidFill>
                <a:latin typeface="Times New Roman"/>
                <a:cs typeface="Times New Roman"/>
              </a:rPr>
              <a:t>1	</a:t>
            </a:r>
            <a:r>
              <a:rPr sz="1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	t</a:t>
            </a:r>
            <a:endParaRPr sz="1000" dirty="0">
              <a:latin typeface="Times New Roman"/>
              <a:cs typeface="Times New Roman"/>
            </a:endParaRPr>
          </a:p>
          <a:p>
            <a:pPr marL="46355">
              <a:lnSpc>
                <a:spcPts val="2380"/>
              </a:lnSpc>
              <a:tabLst>
                <a:tab pos="1430020" algn="l"/>
                <a:tab pos="6509384" algn="l"/>
              </a:tabLst>
            </a:pPr>
            <a:r>
              <a:rPr sz="2350" spc="45" dirty="0">
                <a:solidFill>
                  <a:srgbClr val="0000FF"/>
                </a:solidFill>
                <a:latin typeface="宋体"/>
                <a:cs typeface="宋体"/>
              </a:rPr>
              <a:t>   </a:t>
            </a:r>
            <a:r>
              <a:rPr sz="2350" spc="105" dirty="0">
                <a:solidFill>
                  <a:srgbClr val="0000FF"/>
                </a:solidFill>
                <a:latin typeface="宋体"/>
                <a:cs typeface="宋体"/>
              </a:rPr>
              <a:t>若</a:t>
            </a:r>
            <a:r>
              <a:rPr sz="2350" i="1" spc="7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04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	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spc="45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350" spc="-1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spc="40" dirty="0">
                <a:solidFill>
                  <a:srgbClr val="0000FF"/>
                </a:solidFill>
                <a:latin typeface="Times New Roman"/>
                <a:cs typeface="Times New Roman"/>
              </a:rPr>
              <a:t>),</a:t>
            </a:r>
            <a:r>
              <a:rPr sz="2350" spc="-45" dirty="0">
                <a:solidFill>
                  <a:srgbClr val="0000FF"/>
                </a:solidFill>
                <a:latin typeface="宋体"/>
                <a:cs typeface="宋体"/>
              </a:rPr>
              <a:t>即</a:t>
            </a:r>
            <a:r>
              <a:rPr sz="2350" spc="8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35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20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2025" i="1" spc="127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5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025" i="1" spc="75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2025" i="1" spc="195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350" spc="45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35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spc="40" dirty="0">
                <a:solidFill>
                  <a:srgbClr val="0000FF"/>
                </a:solidFill>
                <a:latin typeface="Times New Roman"/>
                <a:cs typeface="Times New Roman"/>
              </a:rPr>
              <a:t>),</a:t>
            </a:r>
            <a:r>
              <a:rPr sz="2350" spc="95" dirty="0">
                <a:solidFill>
                  <a:srgbClr val="0000FF"/>
                </a:solidFill>
                <a:latin typeface="宋体"/>
                <a:cs typeface="宋体"/>
              </a:rPr>
              <a:t>则</a:t>
            </a:r>
            <a:r>
              <a:rPr sz="2350" spc="120" dirty="0">
                <a:solidFill>
                  <a:srgbClr val="0000FF"/>
                </a:solidFill>
                <a:latin typeface="宋体"/>
                <a:cs typeface="宋体"/>
              </a:rPr>
              <a:t>有</a:t>
            </a:r>
            <a:r>
              <a:rPr sz="2350" i="1" spc="7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025" i="1" spc="112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e	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350" spc="45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350" spc="-2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spc="40" dirty="0">
                <a:solidFill>
                  <a:srgbClr val="0000FF"/>
                </a:solidFill>
                <a:latin typeface="Times New Roman"/>
                <a:cs typeface="Times New Roman"/>
              </a:rPr>
              <a:t>),</a:t>
            </a:r>
            <a:endParaRPr sz="2350" dirty="0">
              <a:latin typeface="Times New Roman"/>
              <a:cs typeface="Times New Roman"/>
            </a:endParaRPr>
          </a:p>
          <a:p>
            <a:pPr marL="556260">
              <a:lnSpc>
                <a:spcPts val="760"/>
              </a:lnSpc>
              <a:spcBef>
                <a:spcPts val="1035"/>
              </a:spcBef>
            </a:pPr>
            <a:r>
              <a:rPr lang="en-US" sz="1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lang="en-US" altLang="zh-CN" sz="1000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-1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2380"/>
              </a:lnSpc>
            </a:pPr>
            <a:r>
              <a:rPr sz="2350" spc="100" dirty="0" err="1">
                <a:solidFill>
                  <a:srgbClr val="0000FF"/>
                </a:solidFill>
                <a:latin typeface="宋体"/>
                <a:cs typeface="宋体"/>
              </a:rPr>
              <a:t>即</a:t>
            </a:r>
            <a:r>
              <a:rPr sz="2350" i="1" spc="75" dirty="0" err="1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025" i="1" spc="112" baseline="43209" dirty="0" err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025" i="1" spc="397" baseline="43209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350" spc="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350" spc="45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35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50" i="1" spc="4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350" spc="40" dirty="0">
                <a:solidFill>
                  <a:srgbClr val="0000FF"/>
                </a:solidFill>
                <a:latin typeface="Times New Roman"/>
                <a:cs typeface="Times New Roman"/>
              </a:rPr>
              <a:t>),</a:t>
            </a:r>
            <a:r>
              <a:rPr lang="zh-CN" altLang="en-US" sz="2350" spc="10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350" spc="100" dirty="0" err="1">
                <a:solidFill>
                  <a:srgbClr val="0000FF"/>
                </a:solidFill>
                <a:latin typeface="宋体"/>
                <a:cs typeface="宋体"/>
              </a:rPr>
              <a:t>这种攻击只有在</a:t>
            </a:r>
            <a:r>
              <a:rPr sz="2350" i="1" spc="110" dirty="0" err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350" spc="100" dirty="0" err="1">
                <a:solidFill>
                  <a:srgbClr val="0000FF"/>
                </a:solidFill>
                <a:latin typeface="宋体"/>
                <a:cs typeface="宋体"/>
              </a:rPr>
              <a:t>较小时才是可行</a:t>
            </a:r>
            <a:r>
              <a:rPr sz="2350" spc="-90" dirty="0" err="1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lang="zh-CN" altLang="en-US" sz="2350" spc="20" dirty="0">
                <a:solidFill>
                  <a:srgbClr val="0000FF"/>
                </a:solidFill>
                <a:latin typeface="Times New Roman"/>
                <a:cs typeface="Times New Roman"/>
              </a:rPr>
              <a:t>。</a:t>
            </a:r>
            <a:r>
              <a:rPr sz="2350" spc="95" dirty="0" err="1">
                <a:solidFill>
                  <a:srgbClr val="0000FF"/>
                </a:solidFill>
                <a:latin typeface="宋体"/>
                <a:cs typeface="宋体"/>
              </a:rPr>
              <a:t>为抵抗</a:t>
            </a:r>
            <a:r>
              <a:rPr sz="2350" spc="100" dirty="0" err="1">
                <a:solidFill>
                  <a:srgbClr val="0000FF"/>
                </a:solidFill>
                <a:latin typeface="宋体"/>
                <a:cs typeface="宋体"/>
              </a:rPr>
              <a:t>这种攻</a:t>
            </a:r>
            <a:r>
              <a:rPr sz="2350" spc="65" dirty="0" err="1">
                <a:solidFill>
                  <a:srgbClr val="0000FF"/>
                </a:solidFill>
                <a:latin typeface="宋体"/>
                <a:cs typeface="宋体"/>
              </a:rPr>
              <a:t>击</a:t>
            </a:r>
            <a:r>
              <a:rPr lang="zh-CN" altLang="en-US" sz="2350" spc="5" dirty="0">
                <a:solidFill>
                  <a:srgbClr val="0000FF"/>
                </a:solidFill>
                <a:latin typeface="Times New Roman"/>
                <a:cs typeface="Times New Roman"/>
              </a:rPr>
              <a:t>，</a:t>
            </a:r>
            <a:r>
              <a:rPr sz="2350" i="1" spc="5" dirty="0" err="1">
                <a:solidFill>
                  <a:srgbClr val="FF0000"/>
                </a:solidFill>
                <a:latin typeface="Times New Roman"/>
                <a:cs typeface="Times New Roman"/>
              </a:rPr>
              <a:t>p,q</a:t>
            </a:r>
            <a:r>
              <a:rPr sz="2350" spc="95" dirty="0" err="1">
                <a:solidFill>
                  <a:srgbClr val="FF0000"/>
                </a:solidFill>
                <a:latin typeface="宋体"/>
                <a:cs typeface="宋体"/>
              </a:rPr>
              <a:t>的选择应保</a:t>
            </a:r>
            <a:r>
              <a:rPr sz="3525" spc="142" baseline="1182" dirty="0" err="1">
                <a:solidFill>
                  <a:srgbClr val="FF0000"/>
                </a:solidFill>
                <a:latin typeface="宋体"/>
                <a:cs typeface="宋体"/>
              </a:rPr>
              <a:t>证</a:t>
            </a:r>
            <a:r>
              <a:rPr sz="3525" spc="202" baseline="1182" dirty="0" err="1">
                <a:solidFill>
                  <a:srgbClr val="FF0000"/>
                </a:solidFill>
                <a:latin typeface="宋体"/>
                <a:cs typeface="宋体"/>
              </a:rPr>
              <a:t>使</a:t>
            </a:r>
            <a:r>
              <a:rPr sz="2350" i="1" spc="70" dirty="0" err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350" spc="100" dirty="0" err="1">
                <a:solidFill>
                  <a:srgbClr val="FF0000"/>
                </a:solidFill>
                <a:latin typeface="宋体"/>
                <a:cs typeface="宋体"/>
              </a:rPr>
              <a:t>很</a:t>
            </a:r>
            <a:r>
              <a:rPr sz="2350" spc="-15" dirty="0" err="1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r>
              <a:rPr lang="zh-CN" altLang="en-US" sz="2350" spc="5" dirty="0">
                <a:solidFill>
                  <a:srgbClr val="0000FF"/>
                </a:solidFill>
                <a:latin typeface="Times New Roman"/>
                <a:cs typeface="Times New Roman"/>
              </a:rPr>
              <a:t>。</a:t>
            </a:r>
            <a:endParaRPr sz="2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2473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循环攻击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(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续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)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6073" y="2714625"/>
            <a:ext cx="0" cy="487045"/>
          </a:xfrm>
          <a:custGeom>
            <a:avLst/>
            <a:gdLst/>
            <a:ahLst/>
            <a:cxnLst/>
            <a:rect l="l" t="t" r="r" b="b"/>
            <a:pathLst>
              <a:path h="487045">
                <a:moveTo>
                  <a:pt x="0" y="0"/>
                </a:moveTo>
                <a:lnTo>
                  <a:pt x="0" y="486918"/>
                </a:lnTo>
              </a:path>
            </a:pathLst>
          </a:custGeom>
          <a:ln w="1678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2031" y="3473577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1678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2827" y="4149471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59"/>
                </a:lnTo>
              </a:path>
            </a:pathLst>
          </a:custGeom>
          <a:ln w="1678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36684" y="2028825"/>
            <a:ext cx="8241665" cy="3215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05885">
              <a:lnSpc>
                <a:spcPts val="830"/>
              </a:lnSpc>
              <a:spcBef>
                <a:spcPts val="120"/>
              </a:spcBef>
              <a:tabLst>
                <a:tab pos="6343015" algn="l"/>
              </a:tabLst>
            </a:pPr>
            <a:r>
              <a:rPr sz="110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t	t</a:t>
            </a:r>
            <a:endParaRPr sz="1100" dirty="0">
              <a:latin typeface="Times New Roman"/>
              <a:cs typeface="Times New Roman"/>
            </a:endParaRPr>
          </a:p>
          <a:p>
            <a:pPr marL="538480">
              <a:lnSpc>
                <a:spcPts val="2690"/>
              </a:lnSpc>
              <a:tabLst>
                <a:tab pos="4091304" algn="l"/>
              </a:tabLst>
            </a:pPr>
            <a:r>
              <a:rPr sz="2650" spc="20" dirty="0" err="1">
                <a:solidFill>
                  <a:srgbClr val="0000FF"/>
                </a:solidFill>
                <a:latin typeface="宋体"/>
                <a:cs typeface="宋体"/>
              </a:rPr>
              <a:t>设</a:t>
            </a:r>
            <a:r>
              <a:rPr sz="2650" i="1" spc="-75" dirty="0" err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650" spc="25" dirty="0" err="1">
                <a:solidFill>
                  <a:srgbClr val="0000FF"/>
                </a:solidFill>
                <a:latin typeface="宋体"/>
                <a:cs typeface="宋体"/>
              </a:rPr>
              <a:t>在</a:t>
            </a:r>
            <a:r>
              <a:rPr sz="2650" spc="20" dirty="0" err="1">
                <a:solidFill>
                  <a:srgbClr val="0000FF"/>
                </a:solidFill>
                <a:latin typeface="宋体"/>
                <a:cs typeface="宋体"/>
              </a:rPr>
              <a:t>模</a:t>
            </a:r>
            <a:r>
              <a:rPr sz="2650" i="1" spc="-155" dirty="0" err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50" spc="15" dirty="0" err="1">
                <a:solidFill>
                  <a:srgbClr val="0000FF"/>
                </a:solidFill>
                <a:latin typeface="宋体"/>
                <a:cs typeface="宋体"/>
              </a:rPr>
              <a:t>下</a:t>
            </a:r>
            <a:r>
              <a:rPr sz="2650" spc="20" dirty="0" err="1">
                <a:solidFill>
                  <a:srgbClr val="0000FF"/>
                </a:solidFill>
                <a:latin typeface="宋体"/>
                <a:cs typeface="宋体"/>
              </a:rPr>
              <a:t>阶</a:t>
            </a:r>
            <a:r>
              <a:rPr sz="2650" spc="30" dirty="0" err="1">
                <a:solidFill>
                  <a:srgbClr val="0000FF"/>
                </a:solidFill>
                <a:latin typeface="宋体"/>
                <a:cs typeface="宋体"/>
              </a:rPr>
              <a:t>为</a:t>
            </a:r>
            <a:r>
              <a:rPr sz="2650" i="1" spc="95" dirty="0" err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lang="en-US" altLang="zh-CN" sz="2650" spc="95" dirty="0" err="1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650" spc="30" dirty="0" err="1">
                <a:solidFill>
                  <a:srgbClr val="0000FF"/>
                </a:solidFill>
                <a:latin typeface="宋体"/>
                <a:cs typeface="宋体"/>
              </a:rPr>
              <a:t>由</a:t>
            </a:r>
            <a:r>
              <a:rPr sz="2650" i="1" spc="45" dirty="0" err="1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325" i="1" spc="67" baseline="43010" dirty="0" err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325" i="1" spc="67" baseline="4301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650" spc="15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650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650" spc="5" dirty="0">
                <a:solidFill>
                  <a:srgbClr val="0000FF"/>
                </a:solidFill>
                <a:latin typeface="Times New Roman"/>
                <a:cs typeface="Times New Roman"/>
              </a:rPr>
              <a:t>(mod</a:t>
            </a:r>
            <a:r>
              <a:rPr sz="2650" spc="-2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i="1" spc="2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50" spc="2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650" spc="25" dirty="0">
                <a:solidFill>
                  <a:srgbClr val="0000FF"/>
                </a:solidFill>
                <a:latin typeface="宋体"/>
                <a:cs typeface="宋体"/>
              </a:rPr>
              <a:t>得</a:t>
            </a:r>
            <a:r>
              <a:rPr sz="2650" i="1" spc="4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325" i="1" spc="67" baseline="430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325" i="1" spc="382" baseline="430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325" spc="-67" baseline="430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325" spc="-67" baseline="4301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325" spc="37" baseline="430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15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650" spc="-3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-40" dirty="0">
                <a:solidFill>
                  <a:srgbClr val="0000FF"/>
                </a:solidFill>
                <a:latin typeface="Times New Roman"/>
                <a:cs typeface="Times New Roman"/>
              </a:rPr>
              <a:t>1(mod</a:t>
            </a:r>
            <a:r>
              <a:rPr sz="2650" spc="-25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50" spc="15" dirty="0">
                <a:solidFill>
                  <a:srgbClr val="0000FF"/>
                </a:solidFill>
                <a:latin typeface="Times New Roman"/>
                <a:cs typeface="Times New Roman"/>
              </a:rPr>
              <a:t>),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650" spc="20" dirty="0" err="1">
                <a:solidFill>
                  <a:srgbClr val="0000FF"/>
                </a:solidFill>
                <a:latin typeface="宋体"/>
                <a:cs typeface="宋体"/>
              </a:rPr>
              <a:t>所以</a:t>
            </a:r>
            <a:r>
              <a:rPr sz="2650" i="1" spc="10" dirty="0" err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2650" i="1" spc="2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2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50" i="1" spc="2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325" i="1" spc="37" baseline="4301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325" i="1" spc="644" baseline="430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-1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2650" spc="-10" dirty="0">
                <a:solidFill>
                  <a:srgbClr val="0000FF"/>
                </a:solidFill>
                <a:latin typeface="Times New Roman"/>
                <a:cs typeface="Times New Roman"/>
              </a:rPr>
              <a:t>1)</a:t>
            </a:r>
            <a:r>
              <a:rPr sz="2650" spc="-3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lang="en-US" altLang="zh-CN" sz="26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20" dirty="0" err="1">
                <a:solidFill>
                  <a:srgbClr val="0000FF"/>
                </a:solidFill>
                <a:latin typeface="宋体"/>
                <a:cs typeface="宋体"/>
              </a:rPr>
              <a:t>即</a:t>
            </a:r>
            <a:r>
              <a:rPr sz="2650" i="1" spc="25" dirty="0" err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325" i="1" spc="37" baseline="43010" dirty="0" err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325" i="1" spc="277" baseline="430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15" dirty="0">
                <a:solidFill>
                  <a:srgbClr val="0000FF"/>
                </a:solidFill>
                <a:latin typeface="Symbol"/>
                <a:cs typeface="Symbol"/>
              </a:rPr>
              <a:t></a:t>
            </a:r>
            <a:r>
              <a:rPr sz="2650" spc="-3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-40" dirty="0">
                <a:solidFill>
                  <a:srgbClr val="0000FF"/>
                </a:solidFill>
                <a:latin typeface="Times New Roman"/>
                <a:cs typeface="Times New Roman"/>
              </a:rPr>
              <a:t>1(mod</a:t>
            </a:r>
            <a:r>
              <a:rPr sz="2650" spc="-2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i="1" spc="10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650" i="1" spc="-4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dirty="0">
                <a:solidFill>
                  <a:srgbClr val="0000FF"/>
                </a:solidFill>
                <a:latin typeface="Times New Roman"/>
                <a:cs typeface="Times New Roman"/>
              </a:rPr>
              <a:t>),</a:t>
            </a:r>
            <a:r>
              <a:rPr lang="en-US" altLang="zh-CN" sz="265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2650" i="1" dirty="0" err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650" spc="25" dirty="0" err="1">
                <a:solidFill>
                  <a:srgbClr val="0000FF"/>
                </a:solidFill>
                <a:latin typeface="宋体"/>
                <a:cs typeface="宋体"/>
              </a:rPr>
              <a:t>取</a:t>
            </a:r>
            <a:r>
              <a:rPr sz="2650" spc="20" dirty="0" err="1">
                <a:solidFill>
                  <a:srgbClr val="0000FF"/>
                </a:solidFill>
                <a:latin typeface="宋体"/>
                <a:cs typeface="宋体"/>
              </a:rPr>
              <a:t>为满足上式的最小值</a:t>
            </a:r>
            <a:endParaRPr sz="2650" dirty="0">
              <a:latin typeface="宋体"/>
              <a:cs typeface="宋体"/>
            </a:endParaRPr>
          </a:p>
          <a:p>
            <a:pPr marL="12700" marR="76200" indent="4445">
              <a:lnSpc>
                <a:spcPct val="159400"/>
              </a:lnSpc>
              <a:spcBef>
                <a:spcPts val="325"/>
              </a:spcBef>
            </a:pPr>
            <a:r>
              <a:rPr sz="2650" spc="-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50" spc="20" dirty="0">
                <a:solidFill>
                  <a:srgbClr val="0000FF"/>
                </a:solidFill>
                <a:latin typeface="宋体"/>
                <a:cs typeface="宋体"/>
              </a:rPr>
              <a:t>为</a:t>
            </a:r>
            <a:r>
              <a:rPr sz="2650" i="1" spc="-9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650" spc="20" dirty="0">
                <a:solidFill>
                  <a:srgbClr val="0000FF"/>
                </a:solidFill>
                <a:latin typeface="宋体"/>
                <a:cs typeface="宋体"/>
              </a:rPr>
              <a:t>在</a:t>
            </a:r>
            <a:r>
              <a:rPr sz="2650" spc="25" dirty="0">
                <a:solidFill>
                  <a:srgbClr val="0000FF"/>
                </a:solidFill>
                <a:latin typeface="宋体"/>
                <a:cs typeface="宋体"/>
              </a:rPr>
              <a:t>模</a:t>
            </a:r>
            <a:r>
              <a:rPr sz="2650" i="1" spc="30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650" spc="20" dirty="0">
                <a:solidFill>
                  <a:srgbClr val="0000FF"/>
                </a:solidFill>
                <a:latin typeface="宋体"/>
                <a:cs typeface="宋体"/>
              </a:rPr>
              <a:t>下</a:t>
            </a:r>
            <a:r>
              <a:rPr sz="2650" spc="25" dirty="0">
                <a:solidFill>
                  <a:srgbClr val="0000FF"/>
                </a:solidFill>
                <a:latin typeface="宋体"/>
                <a:cs typeface="宋体"/>
              </a:rPr>
              <a:t>的</a:t>
            </a:r>
            <a:r>
              <a:rPr sz="2650" spc="20" dirty="0">
                <a:solidFill>
                  <a:srgbClr val="0000FF"/>
                </a:solidFill>
                <a:latin typeface="宋体"/>
                <a:cs typeface="宋体"/>
              </a:rPr>
              <a:t>阶</a:t>
            </a:r>
            <a:r>
              <a:rPr sz="2650" spc="-5" dirty="0">
                <a:solidFill>
                  <a:srgbClr val="0000FF"/>
                </a:solidFill>
                <a:latin typeface="Times New Roman"/>
                <a:cs typeface="Times New Roman"/>
              </a:rPr>
              <a:t>).</a:t>
            </a:r>
            <a:r>
              <a:rPr sz="2650" spc="25" dirty="0" err="1">
                <a:solidFill>
                  <a:srgbClr val="0000FF"/>
                </a:solidFill>
                <a:latin typeface="宋体"/>
                <a:cs typeface="宋体"/>
              </a:rPr>
              <a:t>又当</a:t>
            </a:r>
            <a:r>
              <a:rPr sz="2650" i="1" spc="-140" dirty="0" err="1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650" spc="30" dirty="0" err="1">
                <a:solidFill>
                  <a:srgbClr val="0000FF"/>
                </a:solidFill>
                <a:latin typeface="宋体"/>
                <a:cs typeface="宋体"/>
              </a:rPr>
              <a:t>与</a:t>
            </a:r>
            <a:r>
              <a:rPr sz="2650" i="1" spc="70" dirty="0" err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650" spc="25" dirty="0" err="1">
                <a:solidFill>
                  <a:srgbClr val="0000FF"/>
                </a:solidFill>
                <a:latin typeface="宋体"/>
                <a:cs typeface="宋体"/>
              </a:rPr>
              <a:t>互素时</a:t>
            </a:r>
            <a:r>
              <a:rPr sz="2650" i="1" spc="5" dirty="0" err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lang="zh-CN" altLang="en-US" sz="2650" i="1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800" i="1" spc="85" dirty="0">
                <a:solidFill>
                  <a:srgbClr val="0000FF"/>
                </a:solidFill>
                <a:latin typeface="Symbol"/>
                <a:cs typeface="Symbol"/>
              </a:rPr>
              <a:t></a:t>
            </a:r>
            <a:r>
              <a:rPr sz="2650" spc="8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5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650" i="1" spc="-43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105" dirty="0">
                <a:solidFill>
                  <a:srgbClr val="0000FF"/>
                </a:solidFill>
                <a:latin typeface="Times New Roman"/>
                <a:cs typeface="Times New Roman"/>
              </a:rPr>
              <a:t>).</a:t>
            </a:r>
            <a:r>
              <a:rPr sz="2650" spc="25" dirty="0">
                <a:solidFill>
                  <a:srgbClr val="0000FF"/>
                </a:solidFill>
                <a:latin typeface="宋体"/>
                <a:cs typeface="宋体"/>
              </a:rPr>
              <a:t>为使</a:t>
            </a:r>
            <a:r>
              <a:rPr sz="2650" i="1" spc="50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650" spc="-20" dirty="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sz="2650" spc="55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650" i="1" spc="55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650" spc="20" dirty="0">
                <a:solidFill>
                  <a:srgbClr val="0000FF"/>
                </a:solidFill>
                <a:latin typeface="宋体"/>
                <a:cs typeface="宋体"/>
              </a:rPr>
              <a:t>就</a:t>
            </a:r>
            <a:r>
              <a:rPr sz="2650" spc="25" dirty="0">
                <a:solidFill>
                  <a:srgbClr val="0000FF"/>
                </a:solidFill>
                <a:latin typeface="宋体"/>
                <a:cs typeface="宋体"/>
              </a:rPr>
              <a:t>应 </a:t>
            </a:r>
            <a:r>
              <a:rPr sz="2650" spc="15" dirty="0">
                <a:solidFill>
                  <a:srgbClr val="0000FF"/>
                </a:solidFill>
                <a:latin typeface="宋体"/>
                <a:cs typeface="宋体"/>
              </a:rPr>
              <a:t>大</a:t>
            </a:r>
            <a:r>
              <a:rPr sz="2650" spc="25" dirty="0">
                <a:solidFill>
                  <a:srgbClr val="0000FF"/>
                </a:solidFill>
                <a:latin typeface="宋体"/>
                <a:cs typeface="宋体"/>
              </a:rPr>
              <a:t>且</a:t>
            </a:r>
            <a:r>
              <a:rPr sz="2800" i="1" spc="85" dirty="0">
                <a:solidFill>
                  <a:srgbClr val="0000FF"/>
                </a:solidFill>
                <a:latin typeface="Symbol"/>
                <a:cs typeface="Symbol"/>
              </a:rPr>
              <a:t></a:t>
            </a:r>
            <a:r>
              <a:rPr sz="2650" spc="8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50" i="1" spc="85" dirty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2650" i="1" spc="-43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50" spc="-2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650" spc="20" dirty="0" err="1">
                <a:solidFill>
                  <a:srgbClr val="0000FF"/>
                </a:solidFill>
                <a:latin typeface="宋体"/>
                <a:cs typeface="宋体"/>
              </a:rPr>
              <a:t>应有大的素因</a:t>
            </a:r>
            <a:r>
              <a:rPr sz="2650" spc="-135" dirty="0" err="1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2650" spc="-5" dirty="0" err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2650" spc="20" dirty="0" err="1">
                <a:solidFill>
                  <a:srgbClr val="0000FF"/>
                </a:solidFill>
                <a:latin typeface="宋体"/>
                <a:cs typeface="宋体"/>
              </a:rPr>
              <a:t>又</a:t>
            </a:r>
            <a:r>
              <a:rPr sz="2650" spc="40" dirty="0" err="1">
                <a:solidFill>
                  <a:srgbClr val="0000FF"/>
                </a:solidFill>
                <a:latin typeface="宋体"/>
                <a:cs typeface="宋体"/>
              </a:rPr>
              <a:t>由</a:t>
            </a:r>
            <a:r>
              <a:rPr sz="2650" i="1" spc="10" dirty="0" err="1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lang="zh-CN" altLang="en-US" sz="2650" i="1" spc="1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i="1" spc="114" dirty="0">
                <a:solidFill>
                  <a:srgbClr val="0000FF"/>
                </a:solidFill>
                <a:latin typeface="Symbol"/>
                <a:cs typeface="Symbol"/>
              </a:rPr>
              <a:t></a:t>
            </a:r>
            <a:r>
              <a:rPr sz="2650" spc="114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650" i="1" spc="114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50" spc="114" dirty="0">
                <a:solidFill>
                  <a:srgbClr val="0000FF"/>
                </a:solidFill>
                <a:latin typeface="Times New Roman"/>
                <a:cs typeface="Times New Roman"/>
              </a:rPr>
              <a:t>),</a:t>
            </a:r>
            <a:r>
              <a:rPr sz="2650" spc="40" dirty="0">
                <a:solidFill>
                  <a:srgbClr val="0000FF"/>
                </a:solidFill>
                <a:latin typeface="宋体"/>
                <a:cs typeface="宋体"/>
              </a:rPr>
              <a:t>所</a:t>
            </a:r>
            <a:r>
              <a:rPr sz="2650" spc="20" dirty="0">
                <a:solidFill>
                  <a:srgbClr val="0000FF"/>
                </a:solidFill>
                <a:latin typeface="宋体"/>
                <a:cs typeface="宋体"/>
              </a:rPr>
              <a:t>以</a:t>
            </a:r>
            <a:r>
              <a:rPr sz="2650" spc="10" dirty="0">
                <a:solidFill>
                  <a:srgbClr val="0000FF"/>
                </a:solidFill>
                <a:latin typeface="宋体"/>
                <a:cs typeface="宋体"/>
              </a:rPr>
              <a:t>,</a:t>
            </a:r>
            <a:r>
              <a:rPr sz="2650" spc="20" dirty="0">
                <a:solidFill>
                  <a:srgbClr val="FF0000"/>
                </a:solidFill>
                <a:latin typeface="宋体"/>
                <a:cs typeface="宋体"/>
              </a:rPr>
              <a:t>为使</a:t>
            </a:r>
            <a:r>
              <a:rPr sz="2650" i="1" spc="12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650" spc="-20" dirty="0">
                <a:solidFill>
                  <a:srgbClr val="FF0000"/>
                </a:solidFill>
                <a:latin typeface="宋体"/>
                <a:cs typeface="宋体"/>
              </a:rPr>
              <a:t>大</a:t>
            </a:r>
            <a:r>
              <a:rPr sz="2650" spc="1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65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5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spc="9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650" spc="90" dirty="0">
                <a:solidFill>
                  <a:srgbClr val="FF0000"/>
                </a:solidFill>
                <a:latin typeface="Times New Roman"/>
                <a:cs typeface="Times New Roman"/>
              </a:rPr>
              <a:t>1  </a:t>
            </a:r>
            <a:r>
              <a:rPr sz="2650" spc="20" dirty="0">
                <a:solidFill>
                  <a:srgbClr val="FF0000"/>
                </a:solidFill>
                <a:latin typeface="宋体"/>
                <a:cs typeface="宋体"/>
              </a:rPr>
              <a:t>和</a:t>
            </a:r>
            <a:r>
              <a:rPr sz="265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650" i="1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50" spc="-35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650" spc="-3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50" spc="25" dirty="0">
                <a:solidFill>
                  <a:srgbClr val="FF0000"/>
                </a:solidFill>
                <a:latin typeface="宋体"/>
                <a:cs typeface="宋体"/>
              </a:rPr>
              <a:t>都</a:t>
            </a:r>
            <a:r>
              <a:rPr sz="2650" spc="20" dirty="0">
                <a:solidFill>
                  <a:srgbClr val="FF0000"/>
                </a:solidFill>
                <a:latin typeface="宋体"/>
                <a:cs typeface="宋体"/>
              </a:rPr>
              <a:t>应有大的</a:t>
            </a:r>
            <a:r>
              <a:rPr sz="2650" spc="25" dirty="0">
                <a:solidFill>
                  <a:srgbClr val="FF0000"/>
                </a:solidFill>
                <a:latin typeface="宋体"/>
                <a:cs typeface="宋体"/>
              </a:rPr>
              <a:t>素因</a:t>
            </a:r>
            <a:r>
              <a:rPr sz="2650" spc="-135" dirty="0">
                <a:solidFill>
                  <a:srgbClr val="FF0000"/>
                </a:solidFill>
                <a:latin typeface="宋体"/>
                <a:cs typeface="宋体"/>
              </a:rPr>
              <a:t>子</a:t>
            </a:r>
            <a:r>
              <a:rPr sz="2650" spc="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573" y="563372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共模攻击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983" y="1940813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1273" y="1784858"/>
            <a:ext cx="7974330" cy="100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不同用户不可共享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模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511809">
              <a:lnSpc>
                <a:spcPct val="100000"/>
              </a:lnSpc>
              <a:spcBef>
                <a:spcPts val="2415"/>
              </a:spcBef>
            </a:pPr>
            <a:r>
              <a:rPr sz="2000" b="1" spc="-5" dirty="0">
                <a:latin typeface="宋体"/>
                <a:cs typeface="宋体"/>
              </a:rPr>
              <a:t>假如用</a:t>
            </a:r>
            <a:r>
              <a:rPr sz="2000" b="1" dirty="0">
                <a:latin typeface="宋体"/>
                <a:cs typeface="宋体"/>
              </a:rPr>
              <a:t>户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dirty="0">
                <a:latin typeface="宋体"/>
                <a:cs typeface="宋体"/>
              </a:rPr>
              <a:t>和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dirty="0">
                <a:latin typeface="宋体"/>
                <a:cs typeface="宋体"/>
              </a:rPr>
              <a:t>共享模数</a:t>
            </a:r>
            <a:r>
              <a:rPr sz="2000" b="1" spc="5" dirty="0">
                <a:latin typeface="宋体"/>
                <a:cs typeface="宋体"/>
              </a:rPr>
              <a:t>为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他们的公钥分别为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,e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，攻击者对同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1268" y="2937766"/>
            <a:ext cx="2277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一消息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dirty="0">
                <a:latin typeface="宋体"/>
                <a:cs typeface="宋体"/>
              </a:rPr>
              <a:t>加密可得</a:t>
            </a:r>
            <a:r>
              <a:rPr sz="2000" b="1" spc="-495" dirty="0">
                <a:latin typeface="宋体"/>
                <a:cs typeface="宋体"/>
              </a:rPr>
              <a:t>：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7822" y="2937766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宋体"/>
                <a:cs typeface="宋体"/>
              </a:rPr>
              <a:t>和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1268" y="3242263"/>
            <a:ext cx="6774180" cy="185948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宋体"/>
                <a:cs typeface="宋体"/>
              </a:rPr>
              <a:t>文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spc="-5" dirty="0">
                <a:latin typeface="宋体"/>
                <a:cs typeface="宋体"/>
              </a:rPr>
              <a:t>和</a:t>
            </a:r>
            <a:r>
              <a:rPr sz="2000" b="1" dirty="0">
                <a:latin typeface="Arial"/>
                <a:cs typeface="Arial"/>
              </a:rPr>
              <a:t>c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后，利用欧几里德</a:t>
            </a:r>
            <a:r>
              <a:rPr sz="2000" b="1" spc="-5" dirty="0">
                <a:latin typeface="Arial"/>
                <a:cs typeface="Arial"/>
              </a:rPr>
              <a:t>(Euclid)</a:t>
            </a:r>
            <a:r>
              <a:rPr sz="2000" b="1" dirty="0">
                <a:latin typeface="宋体"/>
                <a:cs typeface="宋体"/>
              </a:rPr>
              <a:t>算法计算得</a:t>
            </a:r>
            <a:r>
              <a:rPr sz="2000" b="1" spc="-5" dirty="0">
                <a:latin typeface="宋体"/>
                <a:cs typeface="宋体"/>
              </a:rPr>
              <a:t>到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宋体"/>
                <a:cs typeface="宋体"/>
              </a:rPr>
              <a:t>和</a:t>
            </a:r>
            <a:r>
              <a:rPr sz="2000" b="1" dirty="0">
                <a:latin typeface="Arial"/>
                <a:cs typeface="Arial"/>
              </a:rPr>
              <a:t>s</a:t>
            </a:r>
            <a:r>
              <a:rPr sz="2000" b="1" dirty="0">
                <a:latin typeface="宋体"/>
                <a:cs typeface="宋体"/>
              </a:rPr>
              <a:t>，</a:t>
            </a:r>
            <a:r>
              <a:rPr sz="2000" b="1" spc="5" dirty="0">
                <a:latin typeface="宋体"/>
                <a:cs typeface="宋体"/>
              </a:rPr>
              <a:t>满足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r*e</a:t>
            </a:r>
            <a:r>
              <a:rPr sz="1950" b="1" baseline="-21367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+s*e</a:t>
            </a:r>
            <a:r>
              <a:rPr sz="1950" b="1" baseline="-21367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=1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n </a:t>
            </a:r>
            <a:r>
              <a:rPr sz="2000" b="1" dirty="0">
                <a:latin typeface="宋体"/>
                <a:cs typeface="宋体"/>
              </a:rPr>
              <a:t>。</a:t>
            </a:r>
            <a:r>
              <a:rPr sz="2000" b="1" dirty="0" err="1">
                <a:latin typeface="宋体"/>
                <a:cs typeface="宋体"/>
              </a:rPr>
              <a:t>然后，攻击者将计</a:t>
            </a:r>
            <a:r>
              <a:rPr sz="2000" b="1" spc="-5" dirty="0" err="1">
                <a:latin typeface="宋体"/>
                <a:cs typeface="宋体"/>
              </a:rPr>
              <a:t>算</a:t>
            </a:r>
            <a:r>
              <a:rPr sz="2000" b="1" spc="-5" dirty="0">
                <a:latin typeface="Arial"/>
                <a:cs typeface="Arial"/>
              </a:rPr>
              <a:t>:</a:t>
            </a:r>
            <a:endParaRPr lang="en-US" altLang="zh-CN" sz="20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lang="en-US" altLang="zh-CN" sz="2000" b="1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4983" y="5070347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1273" y="4918202"/>
            <a:ext cx="8173084" cy="148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不同用户选用的素因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(p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或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q)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不能相同。</a:t>
            </a:r>
            <a:endParaRPr sz="2400">
              <a:latin typeface="宋体"/>
              <a:cs typeface="宋体"/>
            </a:endParaRPr>
          </a:p>
          <a:p>
            <a:pPr marL="12700" marR="5080" indent="498475">
              <a:lnSpc>
                <a:spcPct val="157500"/>
              </a:lnSpc>
              <a:spcBef>
                <a:spcPts val="1035"/>
              </a:spcBef>
            </a:pP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著名的素数定理：不超过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x</a:t>
            </a:r>
            <a:r>
              <a:rPr sz="2000" b="1" spc="5" dirty="0">
                <a:solidFill>
                  <a:srgbClr val="006500"/>
                </a:solidFill>
                <a:latin typeface="宋体"/>
                <a:cs typeface="宋体"/>
              </a:rPr>
              <a:t>的素数的个数大约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为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x/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㏑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x</a:t>
            </a:r>
            <a:r>
              <a:rPr sz="2000" b="1" spc="5" dirty="0">
                <a:solidFill>
                  <a:srgbClr val="006500"/>
                </a:solidFill>
                <a:latin typeface="宋体"/>
                <a:cs typeface="宋体"/>
              </a:rPr>
              <a:t>。在长度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为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512  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位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的自然数中，有超过</a:t>
            </a:r>
            <a:r>
              <a:rPr sz="2000" b="1" spc="5" dirty="0">
                <a:solidFill>
                  <a:srgbClr val="FD1813"/>
                </a:solidFill>
                <a:latin typeface="Arial"/>
                <a:cs typeface="Arial"/>
              </a:rPr>
              <a:t>10</a:t>
            </a:r>
            <a:r>
              <a:rPr sz="1950" b="1" spc="7" baseline="25641" dirty="0">
                <a:solidFill>
                  <a:srgbClr val="FD1813"/>
                </a:solidFill>
                <a:latin typeface="Arial"/>
                <a:cs typeface="Arial"/>
              </a:rPr>
              <a:t>151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个素数，且素数的概率大约为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1/</a:t>
            </a:r>
            <a:r>
              <a:rPr sz="2000" b="1" spc="-40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㏑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x≈1/177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544446" y="4243910"/>
            <a:ext cx="1022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5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5180" y="4278806"/>
            <a:ext cx="7361555" cy="48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  <a:tabLst>
                <a:tab pos="1200150" algn="l"/>
                <a:tab pos="4147820" algn="l"/>
                <a:tab pos="6532245" algn="l"/>
              </a:tabLst>
            </a:pPr>
            <a:r>
              <a:rPr sz="2650" i="1" dirty="0">
                <a:latin typeface="Times New Roman"/>
                <a:cs typeface="Times New Roman"/>
              </a:rPr>
              <a:t>c</a:t>
            </a:r>
            <a:r>
              <a:rPr sz="2650" i="1" spc="215" dirty="0">
                <a:latin typeface="Times New Roman"/>
                <a:cs typeface="Times New Roman"/>
              </a:rPr>
              <a:t> </a:t>
            </a:r>
            <a:r>
              <a:rPr sz="2325" i="1" spc="-7" baseline="50179" dirty="0">
                <a:latin typeface="Times New Roman"/>
                <a:cs typeface="Times New Roman"/>
              </a:rPr>
              <a:t>r</a:t>
            </a:r>
            <a:r>
              <a:rPr sz="2325" i="1" baseline="50179" dirty="0">
                <a:latin typeface="Times New Roman"/>
                <a:cs typeface="Times New Roman"/>
              </a:rPr>
              <a:t> </a:t>
            </a:r>
            <a:r>
              <a:rPr sz="2325" i="1" spc="37" baseline="50179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*</a:t>
            </a:r>
            <a:r>
              <a:rPr sz="2650" spc="-229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c	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160" dirty="0">
                <a:latin typeface="Times New Roman"/>
                <a:cs typeface="Times New Roman"/>
              </a:rPr>
              <a:t> </a:t>
            </a:r>
            <a:r>
              <a:rPr sz="2650" spc="180" dirty="0">
                <a:latin typeface="Times New Roman"/>
                <a:cs typeface="Times New Roman"/>
              </a:rPr>
              <a:t>(</a:t>
            </a:r>
            <a:r>
              <a:rPr sz="2650" i="1" spc="350" dirty="0">
                <a:latin typeface="Times New Roman"/>
                <a:cs typeface="Times New Roman"/>
              </a:rPr>
              <a:t>m</a:t>
            </a:r>
            <a:r>
              <a:rPr sz="2325" i="1" spc="-67" baseline="43010" dirty="0">
                <a:latin typeface="Times New Roman"/>
                <a:cs typeface="Times New Roman"/>
              </a:rPr>
              <a:t>e</a:t>
            </a:r>
            <a:r>
              <a:rPr sz="1650" baseline="42929" dirty="0">
                <a:latin typeface="Times New Roman"/>
                <a:cs typeface="Times New Roman"/>
              </a:rPr>
              <a:t>1 </a:t>
            </a:r>
            <a:r>
              <a:rPr sz="1650" spc="-52" baseline="42929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409" dirty="0">
                <a:latin typeface="Times New Roman"/>
                <a:cs typeface="Times New Roman"/>
              </a:rPr>
              <a:t> </a:t>
            </a:r>
            <a:r>
              <a:rPr sz="2325" i="1" spc="-7" baseline="43010" dirty="0">
                <a:latin typeface="Times New Roman"/>
                <a:cs typeface="Times New Roman"/>
              </a:rPr>
              <a:t>r</a:t>
            </a:r>
            <a:r>
              <a:rPr sz="2325" i="1" spc="195" baseline="43010" dirty="0">
                <a:latin typeface="Times New Roman"/>
                <a:cs typeface="Times New Roman"/>
              </a:rPr>
              <a:t> </a:t>
            </a:r>
            <a:r>
              <a:rPr sz="2650" spc="190" dirty="0">
                <a:latin typeface="Times New Roman"/>
                <a:cs typeface="Times New Roman"/>
              </a:rPr>
              <a:t>(</a:t>
            </a:r>
            <a:r>
              <a:rPr sz="2650" i="1" spc="350" dirty="0">
                <a:latin typeface="Times New Roman"/>
                <a:cs typeface="Times New Roman"/>
              </a:rPr>
              <a:t>m</a:t>
            </a:r>
            <a:r>
              <a:rPr sz="2325" i="1" spc="135" baseline="43010" dirty="0">
                <a:latin typeface="Times New Roman"/>
                <a:cs typeface="Times New Roman"/>
              </a:rPr>
              <a:t>e</a:t>
            </a:r>
            <a:r>
              <a:rPr sz="1650" baseline="42929" dirty="0">
                <a:latin typeface="Times New Roman"/>
                <a:cs typeface="Times New Roman"/>
              </a:rPr>
              <a:t>2 </a:t>
            </a:r>
            <a:r>
              <a:rPr sz="1650" spc="89" baseline="42929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390" dirty="0">
                <a:latin typeface="Times New Roman"/>
                <a:cs typeface="Times New Roman"/>
              </a:rPr>
              <a:t> </a:t>
            </a:r>
            <a:r>
              <a:rPr sz="2325" i="1" spc="-7" baseline="43010" dirty="0">
                <a:latin typeface="Times New Roman"/>
                <a:cs typeface="Times New Roman"/>
              </a:rPr>
              <a:t>s</a:t>
            </a:r>
            <a:r>
              <a:rPr sz="2325" i="1" baseline="43010" dirty="0">
                <a:latin typeface="Times New Roman"/>
                <a:cs typeface="Times New Roman"/>
              </a:rPr>
              <a:t> </a:t>
            </a:r>
            <a:r>
              <a:rPr sz="2325" i="1" spc="97" baseline="430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mod	</a:t>
            </a:r>
            <a:r>
              <a:rPr sz="2650" i="1" dirty="0">
                <a:latin typeface="Times New Roman"/>
                <a:cs typeface="Times New Roman"/>
              </a:rPr>
              <a:t>n</a:t>
            </a:r>
            <a:r>
              <a:rPr sz="2650" i="1" spc="20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20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m</a:t>
            </a:r>
            <a:r>
              <a:rPr sz="2650" i="1" spc="-275" dirty="0">
                <a:latin typeface="Times New Roman"/>
                <a:cs typeface="Times New Roman"/>
              </a:rPr>
              <a:t> </a:t>
            </a:r>
            <a:r>
              <a:rPr sz="2325" i="1" spc="-7" baseline="43010" dirty="0">
                <a:latin typeface="Times New Roman"/>
                <a:cs typeface="Times New Roman"/>
              </a:rPr>
              <a:t>r</a:t>
            </a:r>
            <a:r>
              <a:rPr sz="2325" i="1" spc="37" baseline="43010" dirty="0">
                <a:latin typeface="Times New Roman"/>
                <a:cs typeface="Times New Roman"/>
              </a:rPr>
              <a:t>e</a:t>
            </a:r>
            <a:r>
              <a:rPr sz="1650" baseline="42929" dirty="0">
                <a:latin typeface="Times New Roman"/>
                <a:cs typeface="Times New Roman"/>
              </a:rPr>
              <a:t>1</a:t>
            </a:r>
            <a:r>
              <a:rPr sz="1650" spc="-22" baseline="42929" dirty="0">
                <a:latin typeface="Times New Roman"/>
                <a:cs typeface="Times New Roman"/>
              </a:rPr>
              <a:t> </a:t>
            </a:r>
            <a:r>
              <a:rPr sz="2325" spc="-7" baseline="43010" dirty="0">
                <a:latin typeface="Symbol"/>
                <a:cs typeface="Symbol"/>
              </a:rPr>
              <a:t></a:t>
            </a:r>
            <a:r>
              <a:rPr sz="2325" spc="-202" baseline="43010" dirty="0">
                <a:latin typeface="Times New Roman"/>
                <a:cs typeface="Times New Roman"/>
              </a:rPr>
              <a:t> </a:t>
            </a:r>
            <a:r>
              <a:rPr sz="2325" i="1" spc="-7" baseline="43010" dirty="0">
                <a:latin typeface="Times New Roman"/>
                <a:cs typeface="Times New Roman"/>
              </a:rPr>
              <a:t>se</a:t>
            </a:r>
            <a:r>
              <a:rPr sz="2325" i="1" spc="-330" baseline="43010" dirty="0">
                <a:latin typeface="Times New Roman"/>
                <a:cs typeface="Times New Roman"/>
              </a:rPr>
              <a:t> </a:t>
            </a:r>
            <a:r>
              <a:rPr sz="1650" baseline="42929" dirty="0">
                <a:latin typeface="Times New Roman"/>
                <a:cs typeface="Times New Roman"/>
              </a:rPr>
              <a:t>2   </a:t>
            </a:r>
            <a:r>
              <a:rPr sz="1650" spc="-179" baseline="42929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mod	</a:t>
            </a:r>
            <a:r>
              <a:rPr sz="2650" i="1" dirty="0">
                <a:latin typeface="Times New Roman"/>
                <a:cs typeface="Times New Roman"/>
              </a:rPr>
              <a:t>n</a:t>
            </a:r>
            <a:r>
              <a:rPr sz="2650" i="1" spc="19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204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m</a:t>
            </a:r>
            <a:endParaRPr sz="2650" dirty="0">
              <a:latin typeface="Times New Roman"/>
              <a:cs typeface="Times New Roman"/>
            </a:endParaRPr>
          </a:p>
          <a:p>
            <a:pPr marL="158115">
              <a:lnSpc>
                <a:spcPts val="1150"/>
              </a:lnSpc>
              <a:tabLst>
                <a:tab pos="846455" algn="l"/>
              </a:tabLst>
            </a:pPr>
            <a:r>
              <a:rPr sz="1550" spc="-5" dirty="0">
                <a:latin typeface="Times New Roman"/>
                <a:cs typeface="Times New Roman"/>
              </a:rPr>
              <a:t>1	2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4785" y="2978307"/>
            <a:ext cx="8191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0680" y="2893540"/>
            <a:ext cx="81915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i="1" spc="-11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4215" y="2905045"/>
            <a:ext cx="160655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2575" algn="l"/>
                <a:tab pos="895985" algn="l"/>
              </a:tabLst>
            </a:pPr>
            <a:r>
              <a:rPr sz="2100" i="1" spc="5" dirty="0">
                <a:latin typeface="Times New Roman"/>
                <a:cs typeface="Times New Roman"/>
              </a:rPr>
              <a:t>c	</a:t>
            </a:r>
            <a:r>
              <a:rPr sz="2100" spc="5" dirty="0">
                <a:latin typeface="Symbol"/>
                <a:cs typeface="Symbol"/>
              </a:rPr>
              <a:t>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m	</a:t>
            </a:r>
            <a:r>
              <a:rPr sz="2100" b="1" spc="35" dirty="0">
                <a:latin typeface="Times New Roman"/>
                <a:cs typeface="Times New Roman"/>
              </a:rPr>
              <a:t>mod</a:t>
            </a:r>
            <a:r>
              <a:rPr sz="2100" b="1" spc="-25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n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323" y="3090130"/>
            <a:ext cx="2119630" cy="212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28825" algn="l"/>
              </a:tabLst>
            </a:pPr>
            <a:r>
              <a:rPr sz="1200" spc="10" dirty="0">
                <a:latin typeface="Times New Roman"/>
                <a:cs typeface="Times New Roman"/>
              </a:rPr>
              <a:t>1	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9987" y="2905045"/>
            <a:ext cx="95440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42900" algn="l"/>
              </a:tabLst>
            </a:pPr>
            <a:r>
              <a:rPr sz="2100" i="1" spc="5" dirty="0">
                <a:latin typeface="Times New Roman"/>
                <a:cs typeface="Times New Roman"/>
              </a:rPr>
              <a:t>c	</a:t>
            </a:r>
            <a:r>
              <a:rPr sz="2100" spc="5" dirty="0">
                <a:latin typeface="Symbol"/>
                <a:cs typeface="Symbol"/>
              </a:rPr>
              <a:t></a:t>
            </a:r>
            <a:r>
              <a:rPr sz="2100" spc="215" dirty="0">
                <a:latin typeface="Times New Roman"/>
                <a:cs typeface="Times New Roman"/>
              </a:rPr>
              <a:t> </a:t>
            </a:r>
            <a:r>
              <a:rPr sz="2100" i="1" spc="265" dirty="0">
                <a:latin typeface="Times New Roman"/>
                <a:cs typeface="Times New Roman"/>
              </a:rPr>
              <a:t>m</a:t>
            </a:r>
            <a:r>
              <a:rPr sz="1800" i="1" spc="60" baseline="46296" dirty="0">
                <a:latin typeface="Times New Roman"/>
                <a:cs typeface="Times New Roman"/>
              </a:rPr>
              <a:t>e</a:t>
            </a:r>
            <a:r>
              <a:rPr sz="1275" spc="22" baseline="42483" dirty="0">
                <a:latin typeface="Times New Roman"/>
                <a:cs typeface="Times New Roman"/>
              </a:rPr>
              <a:t>2</a:t>
            </a:r>
            <a:endParaRPr sz="1275" baseline="42483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7926" y="2922573"/>
            <a:ext cx="268287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b="1" spc="195" baseline="3968" dirty="0">
                <a:latin typeface="Times New Roman"/>
                <a:cs typeface="Times New Roman"/>
              </a:rPr>
              <a:t>mod</a:t>
            </a:r>
            <a:r>
              <a:rPr sz="3150" b="1" spc="-89" baseline="3968" dirty="0">
                <a:latin typeface="Times New Roman"/>
                <a:cs typeface="Times New Roman"/>
              </a:rPr>
              <a:t> </a:t>
            </a:r>
            <a:r>
              <a:rPr sz="3150" i="1" spc="7" baseline="3968" dirty="0">
                <a:latin typeface="Times New Roman"/>
                <a:cs typeface="Times New Roman"/>
              </a:rPr>
              <a:t>n</a:t>
            </a:r>
            <a:r>
              <a:rPr sz="3150" i="1" spc="525" baseline="3968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宋体"/>
                <a:cs typeface="宋体"/>
              </a:rPr>
              <a:t>。攻击者截获密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84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回顾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1944623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2933700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3922776"/>
            <a:ext cx="163068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4908041"/>
            <a:ext cx="163068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8907" y="5897117"/>
            <a:ext cx="163068" cy="166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3673" y="1701038"/>
            <a:ext cx="7851140" cy="489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>
              <a:lnSpc>
                <a:spcPct val="125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保密通信进</a:t>
            </a:r>
            <a:r>
              <a:rPr sz="2400" b="1" spc="5" dirty="0">
                <a:latin typeface="宋体"/>
                <a:cs typeface="宋体"/>
              </a:rPr>
              <a:t>入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计算机网络时代</a:t>
            </a:r>
            <a:r>
              <a:rPr sz="2400" b="1" dirty="0">
                <a:latin typeface="宋体"/>
                <a:cs typeface="宋体"/>
              </a:rPr>
              <a:t>，传统密码体制逐渐暴露其 固有的弱点，当时主要体现密钥管理。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25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1976</a:t>
            </a:r>
            <a:r>
              <a:rPr sz="2400" b="1" spc="-10" dirty="0">
                <a:latin typeface="宋体"/>
                <a:cs typeface="宋体"/>
              </a:rPr>
              <a:t>年</a:t>
            </a:r>
            <a:r>
              <a:rPr sz="2400" b="1" dirty="0">
                <a:latin typeface="宋体"/>
                <a:cs typeface="宋体"/>
              </a:rPr>
              <a:t>W．Diffie</a:t>
            </a:r>
            <a:r>
              <a:rPr sz="2400" b="1" spc="-10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Hellman</a:t>
            </a:r>
            <a:r>
              <a:rPr sz="2400" b="1" spc="-3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在《密码学的新方向》中首次 </a:t>
            </a:r>
            <a:r>
              <a:rPr sz="2400" b="1" spc="-5" dirty="0">
                <a:latin typeface="宋体"/>
                <a:cs typeface="宋体"/>
              </a:rPr>
              <a:t>提出了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公钥密码算法</a:t>
            </a:r>
            <a:r>
              <a:rPr sz="2400" b="1" dirty="0">
                <a:latin typeface="宋体"/>
                <a:cs typeface="宋体"/>
              </a:rPr>
              <a:t>的思想。</a:t>
            </a:r>
            <a:endParaRPr sz="2400">
              <a:latin typeface="宋体"/>
              <a:cs typeface="宋体"/>
            </a:endParaRPr>
          </a:p>
          <a:p>
            <a:pPr marL="12700" marR="152400">
              <a:lnSpc>
                <a:spcPct val="125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1978</a:t>
            </a:r>
            <a:r>
              <a:rPr sz="2400" b="1" spc="-5" dirty="0">
                <a:latin typeface="宋体"/>
                <a:cs typeface="宋体"/>
              </a:rPr>
              <a:t>年后</a:t>
            </a:r>
            <a:r>
              <a:rPr sz="2400" b="1" dirty="0">
                <a:latin typeface="宋体"/>
                <a:cs typeface="宋体"/>
              </a:rPr>
              <a:t>Rivest，Shamir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Adleman</a:t>
            </a:r>
            <a:r>
              <a:rPr sz="2400" b="1" spc="-5" dirty="0">
                <a:latin typeface="宋体"/>
                <a:cs typeface="宋体"/>
              </a:rPr>
              <a:t>提出的</a:t>
            </a:r>
            <a:r>
              <a:rPr sz="2400" b="1" dirty="0">
                <a:latin typeface="宋体"/>
                <a:cs typeface="宋体"/>
              </a:rPr>
              <a:t>RSA</a:t>
            </a:r>
            <a:r>
              <a:rPr sz="2400" b="1" spc="-5" dirty="0">
                <a:latin typeface="宋体"/>
                <a:cs typeface="宋体"/>
              </a:rPr>
              <a:t>算法体现了 </a:t>
            </a:r>
            <a:r>
              <a:rPr sz="2400" b="1" dirty="0">
                <a:latin typeface="宋体"/>
                <a:cs typeface="宋体"/>
              </a:rPr>
              <a:t>公钥算法的思想，并具有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实用性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 marR="173355">
              <a:lnSpc>
                <a:spcPct val="125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公钥密码体制</a:t>
            </a:r>
            <a:r>
              <a:rPr sz="2400" b="1" spc="-10" dirty="0">
                <a:latin typeface="宋体"/>
                <a:cs typeface="宋体"/>
              </a:rPr>
              <a:t>是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现代密码学的一个标志</a:t>
            </a:r>
            <a:r>
              <a:rPr sz="2400" b="1" dirty="0">
                <a:latin typeface="宋体"/>
                <a:cs typeface="宋体"/>
              </a:rPr>
              <a:t>，到目前为止，是 密码学史上最大也是唯一真正的革命。</a:t>
            </a:r>
            <a:endParaRPr sz="2400">
              <a:latin typeface="宋体"/>
              <a:cs typeface="宋体"/>
            </a:endParaRPr>
          </a:p>
          <a:p>
            <a:pPr marL="12700" marR="173990">
              <a:lnSpc>
                <a:spcPct val="125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公钥密码</a:t>
            </a:r>
            <a:r>
              <a:rPr sz="2400" b="1" dirty="0">
                <a:latin typeface="宋体"/>
                <a:cs typeface="宋体"/>
              </a:rPr>
              <a:t>引起密码界高度关注，并得到迅速的发展，尤其 </a:t>
            </a:r>
            <a:r>
              <a:rPr sz="2400" b="1" spc="-5" dirty="0">
                <a:latin typeface="宋体"/>
                <a:cs typeface="宋体"/>
              </a:rPr>
              <a:t>在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信息安全的应用</a:t>
            </a:r>
            <a:r>
              <a:rPr sz="2400" b="1" dirty="0">
                <a:latin typeface="宋体"/>
                <a:cs typeface="宋体"/>
              </a:rPr>
              <a:t>中涉及公钥密码技术。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44231" y="5311140"/>
            <a:ext cx="15849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10769" y="3732735"/>
            <a:ext cx="149860" cy="4737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1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3266" y="3720588"/>
            <a:ext cx="134620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00" spc="5" dirty="0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585" y="3981196"/>
            <a:ext cx="222567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103120" algn="l"/>
              </a:tabLst>
            </a:pPr>
            <a:r>
              <a:rPr sz="1700" spc="5" dirty="0">
                <a:latin typeface="Times New Roman"/>
                <a:cs typeface="Times New Roman"/>
              </a:rPr>
              <a:t>2	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2257" y="4346150"/>
            <a:ext cx="2549525" cy="535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2705"/>
              </a:lnSpc>
              <a:spcBef>
                <a:spcPts val="135"/>
              </a:spcBef>
              <a:tabLst>
                <a:tab pos="409575" algn="l"/>
                <a:tab pos="2399030" algn="l"/>
              </a:tabLst>
            </a:pPr>
            <a:r>
              <a:rPr sz="2900" i="1" spc="15" dirty="0">
                <a:latin typeface="Times New Roman"/>
                <a:cs typeface="Times New Roman"/>
              </a:rPr>
              <a:t>c	</a:t>
            </a:r>
            <a:r>
              <a:rPr sz="2900" spc="20" dirty="0">
                <a:latin typeface="Symbol"/>
                <a:cs typeface="Symbol"/>
              </a:rPr>
              <a:t></a:t>
            </a:r>
            <a:r>
              <a:rPr sz="2900" spc="90" dirty="0">
                <a:latin typeface="Times New Roman"/>
                <a:cs typeface="Times New Roman"/>
              </a:rPr>
              <a:t> </a:t>
            </a:r>
            <a:r>
              <a:rPr sz="2900" i="1" spc="245" dirty="0">
                <a:latin typeface="Times New Roman"/>
                <a:cs typeface="Times New Roman"/>
              </a:rPr>
              <a:t>m</a:t>
            </a:r>
            <a:r>
              <a:rPr sz="2550" spc="7" baseline="42483" dirty="0">
                <a:latin typeface="Times New Roman"/>
                <a:cs typeface="Times New Roman"/>
              </a:rPr>
              <a:t>3</a:t>
            </a:r>
            <a:r>
              <a:rPr sz="2550" spc="-127" baseline="42483" dirty="0">
                <a:latin typeface="Times New Roman"/>
                <a:cs typeface="Times New Roman"/>
              </a:rPr>
              <a:t> </a:t>
            </a:r>
            <a:r>
              <a:rPr sz="2900" spc="20" dirty="0">
                <a:latin typeface="Times New Roman"/>
                <a:cs typeface="Times New Roman"/>
              </a:rPr>
              <a:t>(mod</a:t>
            </a:r>
            <a:r>
              <a:rPr sz="2900" spc="70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n</a:t>
            </a:r>
            <a:r>
              <a:rPr sz="2900" i="1" dirty="0">
                <a:latin typeface="Times New Roman"/>
                <a:cs typeface="Times New Roman"/>
              </a:rPr>
              <a:t>	</a:t>
            </a:r>
            <a:r>
              <a:rPr sz="2900" spc="1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  <a:p>
            <a:pPr marL="2540" algn="ctr">
              <a:lnSpc>
                <a:spcPts val="1265"/>
              </a:lnSpc>
              <a:tabLst>
                <a:tab pos="2078989" algn="l"/>
              </a:tabLst>
            </a:pPr>
            <a:r>
              <a:rPr sz="1700" spc="5" dirty="0">
                <a:latin typeface="Times New Roman"/>
                <a:cs typeface="Times New Roman"/>
              </a:rPr>
              <a:t>3	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257" y="3732735"/>
            <a:ext cx="2284730" cy="4737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6880" algn="l"/>
                <a:tab pos="1195705" algn="l"/>
              </a:tabLst>
            </a:pPr>
            <a:r>
              <a:rPr sz="2900" i="1" spc="15" dirty="0">
                <a:latin typeface="Times New Roman"/>
                <a:cs typeface="Times New Roman"/>
              </a:rPr>
              <a:t>c	</a:t>
            </a:r>
            <a:r>
              <a:rPr sz="2900" spc="20" dirty="0">
                <a:latin typeface="Symbol"/>
                <a:cs typeface="Symbol"/>
              </a:rPr>
              <a:t></a:t>
            </a:r>
            <a:r>
              <a:rPr sz="2900" spc="90" dirty="0">
                <a:latin typeface="Times New Roman"/>
                <a:cs typeface="Times New Roman"/>
              </a:rPr>
              <a:t> </a:t>
            </a:r>
            <a:r>
              <a:rPr sz="2900" i="1" spc="25" dirty="0">
                <a:latin typeface="Times New Roman"/>
                <a:cs typeface="Times New Roman"/>
              </a:rPr>
              <a:t>m	</a:t>
            </a:r>
            <a:r>
              <a:rPr sz="2900" spc="20" dirty="0">
                <a:latin typeface="Times New Roman"/>
                <a:cs typeface="Times New Roman"/>
              </a:rPr>
              <a:t>(mod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i="1" spc="15" dirty="0">
                <a:latin typeface="Times New Roman"/>
                <a:cs typeface="Times New Roman"/>
              </a:rPr>
              <a:t>n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2257" y="3119320"/>
            <a:ext cx="2492375" cy="535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2705"/>
              </a:lnSpc>
              <a:spcBef>
                <a:spcPts val="135"/>
              </a:spcBef>
              <a:tabLst>
                <a:tab pos="380365" algn="l"/>
              </a:tabLst>
            </a:pPr>
            <a:r>
              <a:rPr sz="2900" i="1" spc="15" dirty="0">
                <a:latin typeface="Times New Roman"/>
                <a:cs typeface="Times New Roman"/>
              </a:rPr>
              <a:t>c</a:t>
            </a:r>
            <a:r>
              <a:rPr lang="zh-CN" altLang="en-US" sz="2900" i="1" spc="15" dirty="0">
                <a:latin typeface="Times New Roman"/>
                <a:cs typeface="Times New Roman"/>
              </a:rPr>
              <a:t>	</a:t>
            </a:r>
            <a:r>
              <a:rPr sz="2900" spc="20" dirty="0">
                <a:latin typeface="Symbol"/>
                <a:cs typeface="Symbol"/>
              </a:rPr>
              <a:t>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i="1" spc="130" dirty="0">
                <a:latin typeface="Times New Roman"/>
                <a:cs typeface="Times New Roman"/>
              </a:rPr>
              <a:t>m</a:t>
            </a:r>
            <a:r>
              <a:rPr sz="2550" spc="195" baseline="42483" dirty="0">
                <a:latin typeface="Times New Roman"/>
                <a:cs typeface="Times New Roman"/>
              </a:rPr>
              <a:t>3 </a:t>
            </a:r>
            <a:r>
              <a:rPr sz="2900" spc="20" dirty="0">
                <a:latin typeface="Times New Roman"/>
                <a:cs typeface="Times New Roman"/>
              </a:rPr>
              <a:t>(mod </a:t>
            </a:r>
            <a:r>
              <a:rPr sz="2900" i="1" spc="15" dirty="0">
                <a:latin typeface="Times New Roman"/>
                <a:cs typeface="Times New Roman"/>
              </a:rPr>
              <a:t>n</a:t>
            </a:r>
            <a:r>
              <a:rPr sz="2900" i="1" spc="8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)</a:t>
            </a:r>
            <a:endParaRPr sz="2900" dirty="0">
              <a:latin typeface="Times New Roman"/>
              <a:cs typeface="Times New Roman"/>
            </a:endParaRPr>
          </a:p>
          <a:p>
            <a:pPr algn="ctr">
              <a:lnSpc>
                <a:spcPts val="1265"/>
              </a:lnSpc>
              <a:tabLst>
                <a:tab pos="2047239" algn="l"/>
              </a:tabLst>
            </a:pPr>
            <a:r>
              <a:rPr sz="1700" spc="5" dirty="0">
                <a:latin typeface="Times New Roman"/>
                <a:cs typeface="Times New Roman"/>
              </a:rPr>
              <a:t>1	1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6088" y="2811027"/>
            <a:ext cx="448945" cy="171068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4050" i="1" spc="-15" baseline="-24691" dirty="0">
                <a:latin typeface="Times New Roman"/>
                <a:cs typeface="Times New Roman"/>
              </a:rPr>
              <a:t>m</a:t>
            </a:r>
            <a:r>
              <a:rPr sz="4050" i="1" spc="-247" baseline="-24691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4050" i="1" spc="-15" baseline="-24691" dirty="0">
                <a:latin typeface="Times New Roman"/>
                <a:cs typeface="Times New Roman"/>
              </a:rPr>
              <a:t>m</a:t>
            </a:r>
            <a:r>
              <a:rPr sz="4050" i="1" spc="-247" baseline="-24691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4050" i="1" spc="-15" baseline="-24691" dirty="0">
                <a:latin typeface="Times New Roman"/>
                <a:cs typeface="Times New Roman"/>
              </a:rPr>
              <a:t>m</a:t>
            </a:r>
            <a:r>
              <a:rPr sz="4050" i="1" spc="-247" baseline="-24691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9025" y="3849810"/>
            <a:ext cx="2155190" cy="8248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555"/>
              </a:spcBef>
              <a:tabLst>
                <a:tab pos="1885950" algn="l"/>
              </a:tabLst>
            </a:pPr>
            <a:r>
              <a:rPr sz="1550" spc="5" dirty="0">
                <a:latin typeface="Times New Roman"/>
                <a:cs typeface="Times New Roman"/>
              </a:rPr>
              <a:t>2	2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40995" algn="l"/>
                <a:tab pos="1656714" algn="l"/>
              </a:tabLst>
            </a:pPr>
            <a:r>
              <a:rPr sz="2700" spc="-10" dirty="0">
                <a:latin typeface="Symbol"/>
                <a:cs typeface="Symbol"/>
              </a:rPr>
              <a:t></a:t>
            </a:r>
            <a:r>
              <a:rPr sz="2700" spc="-10" dirty="0">
                <a:latin typeface="Times New Roman"/>
                <a:cs typeface="Times New Roman"/>
              </a:rPr>
              <a:t>	</a:t>
            </a:r>
            <a:r>
              <a:rPr sz="2700" i="1" spc="-5" dirty="0">
                <a:latin typeface="Times New Roman"/>
                <a:cs typeface="Times New Roman"/>
              </a:rPr>
              <a:t>c</a:t>
            </a:r>
            <a:r>
              <a:rPr sz="2700" i="1" spc="-405" dirty="0">
                <a:latin typeface="Times New Roman"/>
                <a:cs typeface="Times New Roman"/>
              </a:rPr>
              <a:t> </a:t>
            </a:r>
            <a:r>
              <a:rPr sz="2325" spc="7" baseline="-23297" dirty="0">
                <a:latin typeface="Times New Roman"/>
                <a:cs typeface="Times New Roman"/>
              </a:rPr>
              <a:t>3</a:t>
            </a:r>
            <a:r>
              <a:rPr sz="2325" spc="202" baseline="-23297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(mod	</a:t>
            </a:r>
            <a:r>
              <a:rPr sz="2700" i="1" spc="-5" dirty="0">
                <a:latin typeface="Times New Roman"/>
                <a:cs typeface="Times New Roman"/>
              </a:rPr>
              <a:t>n</a:t>
            </a:r>
            <a:r>
              <a:rPr sz="2700" i="1" spc="-360" dirty="0">
                <a:latin typeface="Times New Roman"/>
                <a:cs typeface="Times New Roman"/>
              </a:rPr>
              <a:t> </a:t>
            </a:r>
            <a:r>
              <a:rPr sz="2325" spc="7" baseline="-23297" dirty="0">
                <a:latin typeface="Times New Roman"/>
                <a:cs typeface="Times New Roman"/>
              </a:rPr>
              <a:t>3 </a:t>
            </a:r>
            <a:r>
              <a:rPr sz="2700" spc="-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39025" y="3677448"/>
            <a:ext cx="218630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0995" algn="l"/>
                <a:tab pos="707390" algn="l"/>
                <a:tab pos="1672589" algn="l"/>
                <a:tab pos="2059305" algn="l"/>
              </a:tabLst>
            </a:pPr>
            <a:r>
              <a:rPr sz="2700" spc="-10" dirty="0">
                <a:latin typeface="Symbol"/>
                <a:cs typeface="Symbol"/>
              </a:rPr>
              <a:t></a:t>
            </a:r>
            <a:r>
              <a:rPr sz="2700" spc="-10" dirty="0">
                <a:latin typeface="Times New Roman"/>
                <a:cs typeface="Times New Roman"/>
              </a:rPr>
              <a:t>	</a:t>
            </a:r>
            <a:r>
              <a:rPr sz="2700" i="1" spc="-5" dirty="0">
                <a:latin typeface="Times New Roman"/>
                <a:cs typeface="Times New Roman"/>
              </a:rPr>
              <a:t>c	</a:t>
            </a:r>
            <a:r>
              <a:rPr sz="2700" spc="-10" dirty="0">
                <a:latin typeface="Times New Roman"/>
                <a:cs typeface="Times New Roman"/>
              </a:rPr>
              <a:t>(mod	</a:t>
            </a:r>
            <a:r>
              <a:rPr sz="2700" i="1" spc="-5" dirty="0">
                <a:latin typeface="Times New Roman"/>
                <a:cs typeface="Times New Roman"/>
              </a:rPr>
              <a:t>n	</a:t>
            </a:r>
            <a:r>
              <a:rPr sz="2700" spc="-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9025" y="3115864"/>
            <a:ext cx="209232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0995" algn="l"/>
                <a:tab pos="1625600" algn="l"/>
              </a:tabLst>
            </a:pPr>
            <a:r>
              <a:rPr sz="2700" spc="-10" dirty="0">
                <a:latin typeface="Symbol"/>
                <a:cs typeface="Symbol"/>
              </a:rPr>
              <a:t></a:t>
            </a:r>
            <a:r>
              <a:rPr sz="2700" spc="-10" dirty="0">
                <a:latin typeface="Times New Roman"/>
                <a:cs typeface="Times New Roman"/>
              </a:rPr>
              <a:t>	</a:t>
            </a:r>
            <a:r>
              <a:rPr sz="2700" i="1" spc="55" dirty="0">
                <a:latin typeface="Times New Roman"/>
                <a:cs typeface="Times New Roman"/>
              </a:rPr>
              <a:t>c</a:t>
            </a:r>
            <a:r>
              <a:rPr sz="2325" spc="82" baseline="-23297" dirty="0">
                <a:latin typeface="Times New Roman"/>
                <a:cs typeface="Times New Roman"/>
              </a:rPr>
              <a:t>1</a:t>
            </a:r>
            <a:r>
              <a:rPr sz="2325" spc="67" baseline="-23297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(mod	</a:t>
            </a:r>
            <a:r>
              <a:rPr sz="2700" i="1" spc="55" dirty="0">
                <a:latin typeface="Times New Roman"/>
                <a:cs typeface="Times New Roman"/>
              </a:rPr>
              <a:t>n</a:t>
            </a:r>
            <a:r>
              <a:rPr sz="2325" spc="82" baseline="-23297" dirty="0">
                <a:latin typeface="Times New Roman"/>
                <a:cs typeface="Times New Roman"/>
              </a:rPr>
              <a:t>1</a:t>
            </a:r>
            <a:r>
              <a:rPr sz="2325" spc="-52" baseline="-23297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68907" y="3334765"/>
            <a:ext cx="823594" cy="995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350" spc="15" dirty="0">
                <a:latin typeface="Symbol"/>
                <a:cs typeface="Symbol"/>
              </a:rPr>
              <a:t></a:t>
            </a:r>
            <a:endParaRPr sz="63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2183" y="1840992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58473" y="1633982"/>
            <a:ext cx="7682230" cy="1232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为了增强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加密的有效性</a:t>
            </a:r>
            <a:r>
              <a:rPr sz="2400" b="1" dirty="0">
                <a:latin typeface="宋体"/>
                <a:cs typeface="宋体"/>
              </a:rPr>
              <a:t>，希望选择较小的加密指数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dirty="0">
                <a:latin typeface="宋体"/>
                <a:cs typeface="宋体"/>
              </a:rPr>
              <a:t>（公 钥）。</a:t>
            </a:r>
            <a:r>
              <a:rPr sz="2400" b="1" dirty="0" err="1">
                <a:latin typeface="宋体"/>
                <a:cs typeface="宋体"/>
              </a:rPr>
              <a:t>如果相同的消息要</a:t>
            </a:r>
            <a:r>
              <a:rPr lang="zh-CN" altLang="en-US" sz="2400" b="1" dirty="0">
                <a:latin typeface="宋体"/>
                <a:cs typeface="宋体"/>
              </a:rPr>
              <a:t>发</a:t>
            </a:r>
            <a:r>
              <a:rPr sz="2400" b="1" dirty="0" err="1">
                <a:latin typeface="宋体"/>
                <a:cs typeface="宋体"/>
              </a:rPr>
              <a:t>送给多个实体，就不应该使用小的加密指数。例如</a:t>
            </a:r>
            <a:r>
              <a:rPr sz="2400" b="1" dirty="0">
                <a:latin typeface="宋体"/>
                <a:cs typeface="宋体"/>
              </a:rPr>
              <a:t>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1529467" y="5049265"/>
            <a:ext cx="819658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由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中国剩余定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理</a:t>
            </a:r>
            <a:r>
              <a:rPr sz="2400" b="1" dirty="0">
                <a:latin typeface="宋体"/>
                <a:cs typeface="宋体"/>
              </a:rPr>
              <a:t>可求</a:t>
            </a:r>
            <a:r>
              <a:rPr sz="2400" b="1" spc="-5" dirty="0">
                <a:latin typeface="宋体"/>
                <a:cs typeface="宋体"/>
              </a:rPr>
              <a:t>出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24305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(mod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5" dirty="0">
                <a:latin typeface="宋体"/>
                <a:cs typeface="宋体"/>
              </a:rPr>
              <a:t>。由于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24305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&lt;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r>
              <a:rPr sz="2400" b="1" spc="284" baseline="-20833" dirty="0"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，  </a:t>
            </a:r>
            <a:r>
              <a:rPr sz="2400" b="1" dirty="0">
                <a:latin typeface="宋体"/>
                <a:cs typeface="宋体"/>
              </a:rPr>
              <a:t>可直接由开立方根得</a:t>
            </a:r>
            <a:r>
              <a:rPr sz="2400" b="1" spc="-10" dirty="0">
                <a:latin typeface="宋体"/>
                <a:cs typeface="宋体"/>
              </a:rPr>
              <a:t>到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注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：</a:t>
            </a: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M.Wiener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提出一种攻击，可以成功地计算出小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于</a:t>
            </a:r>
            <a:r>
              <a:rPr sz="2000" b="1" dirty="0">
                <a:solidFill>
                  <a:srgbClr val="FD1813"/>
                </a:solidFill>
                <a:latin typeface="Arial"/>
                <a:cs typeface="Arial"/>
              </a:rPr>
              <a:t>(1/3)n</a:t>
            </a:r>
            <a:r>
              <a:rPr sz="1950" b="1" baseline="25641" dirty="0">
                <a:solidFill>
                  <a:srgbClr val="FD1813"/>
                </a:solidFill>
                <a:latin typeface="Arial"/>
                <a:cs typeface="Arial"/>
              </a:rPr>
              <a:t>1/4</a:t>
            </a:r>
            <a:r>
              <a:rPr sz="2000" b="1" spc="5" dirty="0">
                <a:solidFill>
                  <a:srgbClr val="FD1813"/>
                </a:solidFill>
                <a:latin typeface="宋体"/>
                <a:cs typeface="宋体"/>
              </a:rPr>
              <a:t>的私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钥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ECCBE7BF-D8CE-4643-B33B-31DB45CEEC8A}"/>
              </a:ext>
            </a:extLst>
          </p:cNvPr>
          <p:cNvSpPr txBox="1"/>
          <p:nvPr/>
        </p:nvSpPr>
        <p:spPr>
          <a:xfrm>
            <a:off x="1282579" y="694436"/>
            <a:ext cx="39117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z="3200" b="1" spc="-10" dirty="0"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低指数攻击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246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不动点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77473" y="1758187"/>
            <a:ext cx="7351395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435" indent="582930" algn="just">
              <a:lnSpc>
                <a:spcPct val="145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500"/>
                </a:solidFill>
                <a:latin typeface="楷体"/>
                <a:cs typeface="楷体"/>
              </a:rPr>
              <a:t>满足条件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m</a:t>
            </a:r>
            <a:r>
              <a:rPr sz="2400" b="1" baseline="24305" dirty="0">
                <a:solidFill>
                  <a:srgbClr val="006500"/>
                </a:solidFill>
                <a:latin typeface="楷体"/>
                <a:cs typeface="楷体"/>
              </a:rPr>
              <a:t>e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≡m</a:t>
            </a:r>
            <a:r>
              <a:rPr sz="2400" b="1" spc="30" dirty="0">
                <a:solidFill>
                  <a:srgbClr val="006500"/>
                </a:solidFill>
                <a:latin typeface="楷体"/>
                <a:cs typeface="楷体"/>
              </a:rPr>
              <a:t> 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(mod</a:t>
            </a:r>
            <a:r>
              <a:rPr sz="2400" b="1" spc="35" dirty="0">
                <a:solidFill>
                  <a:srgbClr val="006500"/>
                </a:solidFill>
                <a:latin typeface="楷体"/>
                <a:cs typeface="楷体"/>
              </a:rPr>
              <a:t>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n)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的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m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为不动点。显然，不动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点对于</a:t>
            </a:r>
            <a:r>
              <a:rPr sz="2400" b="1" spc="5" dirty="0">
                <a:solidFill>
                  <a:srgbClr val="006500"/>
                </a:solidFill>
                <a:latin typeface="楷体"/>
                <a:cs typeface="楷体"/>
              </a:rPr>
              <a:t>RSA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的安全有一定的威胁，因此，应当减少这样 </a:t>
            </a:r>
            <a:r>
              <a:rPr sz="2400" b="1" spc="-5" dirty="0" err="1">
                <a:solidFill>
                  <a:srgbClr val="006500"/>
                </a:solidFill>
                <a:latin typeface="楷体"/>
                <a:cs typeface="楷体"/>
              </a:rPr>
              <a:t>的</a:t>
            </a:r>
            <a:r>
              <a:rPr sz="2400" b="1" dirty="0" err="1">
                <a:solidFill>
                  <a:srgbClr val="006500"/>
                </a:solidFill>
                <a:latin typeface="楷体"/>
                <a:cs typeface="楷体"/>
              </a:rPr>
              <a:t>m</a:t>
            </a:r>
            <a:r>
              <a:rPr sz="2400" b="1" spc="-5" dirty="0" err="1">
                <a:solidFill>
                  <a:srgbClr val="006500"/>
                </a:solidFill>
                <a:latin typeface="楷体"/>
                <a:cs typeface="楷体"/>
              </a:rPr>
              <a:t>。</a:t>
            </a:r>
            <a:r>
              <a:rPr sz="2400" b="1" dirty="0" err="1">
                <a:solidFill>
                  <a:srgbClr val="006500"/>
                </a:solidFill>
                <a:latin typeface="楷体"/>
                <a:cs typeface="楷体"/>
              </a:rPr>
              <a:t>RSA</a:t>
            </a:r>
            <a:r>
              <a:rPr sz="2400" b="1" spc="-5" dirty="0" err="1">
                <a:solidFill>
                  <a:srgbClr val="006500"/>
                </a:solidFill>
                <a:latin typeface="楷体"/>
                <a:cs typeface="楷体"/>
              </a:rPr>
              <a:t>体制下的不动点的个数为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：</a:t>
            </a:r>
            <a:endParaRPr sz="2400" dirty="0">
              <a:latin typeface="楷体"/>
              <a:cs typeface="楷体"/>
            </a:endParaRPr>
          </a:p>
          <a:p>
            <a:pPr marL="1362710">
              <a:lnSpc>
                <a:spcPct val="100000"/>
              </a:lnSpc>
              <a:spcBef>
                <a:spcPts val="1870"/>
              </a:spcBef>
            </a:pPr>
            <a:r>
              <a:rPr sz="2400" b="1" spc="-5" dirty="0">
                <a:solidFill>
                  <a:srgbClr val="FD1813"/>
                </a:solidFill>
                <a:latin typeface="楷体"/>
                <a:cs typeface="楷体"/>
              </a:rPr>
              <a:t>gcd(e-1,</a:t>
            </a:r>
            <a:r>
              <a:rPr sz="2400" b="1" spc="5" dirty="0">
                <a:solidFill>
                  <a:srgbClr val="FD1813"/>
                </a:solidFill>
                <a:latin typeface="楷体"/>
                <a:cs typeface="楷体"/>
              </a:rPr>
              <a:t> </a:t>
            </a:r>
            <a:r>
              <a:rPr sz="2400" b="1" dirty="0">
                <a:solidFill>
                  <a:srgbClr val="FD1813"/>
                </a:solidFill>
                <a:latin typeface="楷体"/>
                <a:cs typeface="楷体"/>
              </a:rPr>
              <a:t>p-1)×gcd(e-1,q-1)</a:t>
            </a:r>
            <a:endParaRPr sz="2400" dirty="0">
              <a:latin typeface="楷体"/>
              <a:cs typeface="楷体"/>
            </a:endParaRPr>
          </a:p>
          <a:p>
            <a:pPr marL="12700" marR="6350" indent="580390" algn="just">
              <a:lnSpc>
                <a:spcPct val="145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因此，为了减少不动点个数，必须使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p-1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和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q-1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的因 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子尽可能少。</a:t>
            </a:r>
            <a:endParaRPr sz="2400" dirty="0">
              <a:latin typeface="楷体"/>
              <a:cs typeface="楷体"/>
            </a:endParaRPr>
          </a:p>
          <a:p>
            <a:pPr marL="12700" marR="5080" indent="580390" algn="just">
              <a:lnSpc>
                <a:spcPct val="145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如果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a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是素数，那么素数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p=2a+1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称为</a:t>
            </a:r>
            <a:r>
              <a:rPr sz="2400" b="1" dirty="0">
                <a:solidFill>
                  <a:srgbClr val="FF0000"/>
                </a:solidFill>
                <a:latin typeface="楷体"/>
                <a:cs typeface="楷体"/>
              </a:rPr>
              <a:t>安全素数</a:t>
            </a:r>
            <a:r>
              <a:rPr sz="2400" b="1" spc="-5" dirty="0">
                <a:solidFill>
                  <a:srgbClr val="006500"/>
                </a:solidFill>
                <a:latin typeface="楷体"/>
                <a:cs typeface="楷体"/>
              </a:rPr>
              <a:t>，当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p  和</a:t>
            </a:r>
            <a:r>
              <a:rPr sz="2400" b="1" spc="5" dirty="0">
                <a:solidFill>
                  <a:srgbClr val="006500"/>
                </a:solidFill>
                <a:latin typeface="楷体"/>
                <a:cs typeface="楷体"/>
              </a:rPr>
              <a:t>q</a:t>
            </a: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都为安全素数时，不动点的个数最多为四个。</a:t>
            </a:r>
            <a:endParaRPr sz="2400" dirty="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697483"/>
            <a:ext cx="3493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RSA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公钥密码的小结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500" y="1802257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0500" y="2459101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500" y="3119755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0500" y="3776599"/>
            <a:ext cx="163068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0500" y="4433443"/>
            <a:ext cx="163068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0500" y="5094096"/>
            <a:ext cx="163068" cy="1668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0500" y="5750940"/>
            <a:ext cx="163068" cy="171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96790" y="1647825"/>
            <a:ext cx="6612255" cy="434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第一个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实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用</a:t>
            </a:r>
            <a:r>
              <a:rPr sz="2400" b="1" dirty="0">
                <a:latin typeface="宋体"/>
                <a:cs typeface="宋体"/>
              </a:rPr>
              <a:t>的公开密钥算法。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宋体"/>
                <a:cs typeface="宋体"/>
              </a:rPr>
              <a:t>目前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使用最</a:t>
            </a:r>
            <a:r>
              <a:rPr sz="2400" b="1" spc="5" dirty="0">
                <a:solidFill>
                  <a:srgbClr val="FD1813"/>
                </a:solidFill>
                <a:latin typeface="宋体"/>
                <a:cs typeface="宋体"/>
              </a:rPr>
              <a:t>多</a:t>
            </a:r>
            <a:r>
              <a:rPr sz="2400" b="1" dirty="0">
                <a:latin typeface="宋体"/>
                <a:cs typeface="宋体"/>
              </a:rPr>
              <a:t>的一种公钥密码算法。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/>
                <a:cs typeface="宋体"/>
              </a:rPr>
              <a:t>RSA</a:t>
            </a:r>
            <a:r>
              <a:rPr sz="2400" b="1" spc="-5" dirty="0">
                <a:latin typeface="宋体"/>
                <a:cs typeface="宋体"/>
              </a:rPr>
              <a:t>的理论基础是数论</a:t>
            </a:r>
            <a:r>
              <a:rPr sz="2400" b="1" spc="-10" dirty="0">
                <a:latin typeface="宋体"/>
                <a:cs typeface="宋体"/>
              </a:rPr>
              <a:t>的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欧拉定理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 marR="5080" algn="just">
              <a:lnSpc>
                <a:spcPct val="180000"/>
              </a:lnSpc>
            </a:pPr>
            <a:r>
              <a:rPr sz="2400" b="1" dirty="0">
                <a:latin typeface="宋体"/>
                <a:cs typeface="宋体"/>
              </a:rPr>
              <a:t>RSA的安全性依赖</a:t>
            </a:r>
            <a:r>
              <a:rPr sz="2400" b="1" spc="-10" dirty="0">
                <a:latin typeface="宋体"/>
                <a:cs typeface="宋体"/>
              </a:rPr>
              <a:t>于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大数的素因子分</a:t>
            </a:r>
            <a:r>
              <a:rPr sz="2400" b="1" spc="5" dirty="0">
                <a:solidFill>
                  <a:srgbClr val="FD1813"/>
                </a:solidFill>
                <a:latin typeface="宋体"/>
                <a:cs typeface="宋体"/>
              </a:rPr>
              <a:t>解</a:t>
            </a:r>
            <a:r>
              <a:rPr sz="2400" b="1" dirty="0">
                <a:latin typeface="宋体"/>
                <a:cs typeface="宋体"/>
              </a:rPr>
              <a:t>的困难性。 密码分析者既不能证明也不能否定RSA的安全性。 既能用于加密也能用于数字签名。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宋体"/>
                <a:cs typeface="宋体"/>
              </a:rPr>
              <a:t>目前密钥长度</a:t>
            </a:r>
            <a:r>
              <a:rPr sz="2400" b="1" dirty="0">
                <a:latin typeface="宋体"/>
                <a:cs typeface="宋体"/>
              </a:rPr>
              <a:t>1024</a:t>
            </a:r>
            <a:r>
              <a:rPr sz="2400" b="1" spc="-5" dirty="0">
                <a:latin typeface="宋体"/>
                <a:cs typeface="宋体"/>
              </a:rPr>
              <a:t>位是安全的。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离散对数问题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2104770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4814442"/>
            <a:ext cx="163068" cy="167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67973" y="1952625"/>
            <a:ext cx="7702550" cy="373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设</a:t>
            </a:r>
            <a:r>
              <a:rPr sz="2400" b="1" dirty="0">
                <a:latin typeface="宋体"/>
                <a:cs typeface="宋体"/>
              </a:rPr>
              <a:t>p</a:t>
            </a:r>
            <a:r>
              <a:rPr sz="2400" b="1" spc="-5" dirty="0">
                <a:latin typeface="宋体"/>
                <a:cs typeface="宋体"/>
              </a:rPr>
              <a:t>是素数</a:t>
            </a:r>
            <a:r>
              <a:rPr sz="2400" b="1" dirty="0">
                <a:latin typeface="宋体"/>
                <a:cs typeface="宋体"/>
              </a:rPr>
              <a:t>，g</a:t>
            </a:r>
            <a:r>
              <a:rPr sz="2400" b="1" spc="-5" dirty="0">
                <a:latin typeface="宋体"/>
                <a:cs typeface="宋体"/>
              </a:rPr>
              <a:t>是</a:t>
            </a:r>
            <a:r>
              <a:rPr sz="2400" b="1" dirty="0">
                <a:latin typeface="宋体"/>
                <a:cs typeface="宋体"/>
              </a:rPr>
              <a:t>p</a:t>
            </a:r>
            <a:r>
              <a:rPr sz="2400" b="1" spc="-5" dirty="0">
                <a:latin typeface="宋体"/>
                <a:cs typeface="宋体"/>
              </a:rPr>
              <a:t>的本原元，即</a:t>
            </a:r>
            <a:r>
              <a:rPr sz="2400" b="1" dirty="0">
                <a:latin typeface="宋体"/>
                <a:cs typeface="宋体"/>
              </a:rPr>
              <a:t>g</a:t>
            </a:r>
            <a:r>
              <a:rPr sz="2400" b="1" baseline="24305" dirty="0">
                <a:latin typeface="宋体"/>
                <a:cs typeface="宋体"/>
              </a:rPr>
              <a:t>0</a:t>
            </a:r>
            <a:r>
              <a:rPr sz="2400" b="1" dirty="0">
                <a:latin typeface="宋体"/>
                <a:cs typeface="宋体"/>
              </a:rPr>
              <a:t>,g</a:t>
            </a:r>
            <a:r>
              <a:rPr sz="2400" b="1" baseline="24305" dirty="0">
                <a:latin typeface="宋体"/>
                <a:cs typeface="宋体"/>
              </a:rPr>
              <a:t>1</a:t>
            </a:r>
            <a:r>
              <a:rPr sz="2400" b="1" dirty="0">
                <a:latin typeface="宋体"/>
                <a:cs typeface="宋体"/>
              </a:rPr>
              <a:t>,g</a:t>
            </a:r>
            <a:r>
              <a:rPr sz="2400" b="1" baseline="24305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,</a:t>
            </a:r>
            <a:r>
              <a:rPr sz="2400" b="1" dirty="0">
                <a:latin typeface="Times New Roman"/>
                <a:cs typeface="Times New Roman"/>
              </a:rPr>
              <a:t>…</a:t>
            </a:r>
            <a:r>
              <a:rPr sz="2400" b="1" dirty="0">
                <a:latin typeface="宋体"/>
                <a:cs typeface="宋体"/>
              </a:rPr>
              <a:t>,g</a:t>
            </a:r>
            <a:r>
              <a:rPr sz="2400" b="1" baseline="24305" dirty="0">
                <a:solidFill>
                  <a:srgbClr val="FD1813"/>
                </a:solidFill>
                <a:latin typeface="宋体"/>
                <a:cs typeface="宋体"/>
              </a:rPr>
              <a:t>p-2</a:t>
            </a:r>
            <a:r>
              <a:rPr sz="2400" b="1" spc="-10" dirty="0">
                <a:latin typeface="宋体"/>
                <a:cs typeface="宋体"/>
              </a:rPr>
              <a:t>在</a:t>
            </a:r>
            <a:r>
              <a:rPr sz="2400" b="1" spc="4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mod</a:t>
            </a:r>
            <a:r>
              <a:rPr sz="2400" b="1" spc="2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p</a:t>
            </a:r>
            <a:endParaRPr sz="2400" dirty="0">
              <a:latin typeface="宋体"/>
              <a:cs typeface="宋体"/>
            </a:endParaRPr>
          </a:p>
          <a:p>
            <a:pPr marL="12700" marR="5080" algn="just">
              <a:lnSpc>
                <a:spcPct val="175000"/>
              </a:lnSpc>
            </a:pPr>
            <a:r>
              <a:rPr sz="2400" b="1" spc="-5" dirty="0">
                <a:latin typeface="宋体"/>
                <a:cs typeface="宋体"/>
              </a:rPr>
              <a:t>下产生</a:t>
            </a:r>
            <a:r>
              <a:rPr sz="2400" b="1" dirty="0">
                <a:latin typeface="宋体"/>
                <a:cs typeface="宋体"/>
              </a:rPr>
              <a:t>1</a:t>
            </a:r>
            <a:r>
              <a:rPr sz="2400" b="1" spc="-5" dirty="0">
                <a:latin typeface="宋体"/>
                <a:cs typeface="宋体"/>
              </a:rPr>
              <a:t>到</a:t>
            </a:r>
            <a:r>
              <a:rPr sz="2400" b="1" dirty="0">
                <a:latin typeface="宋体"/>
                <a:cs typeface="宋体"/>
              </a:rPr>
              <a:t>p-1</a:t>
            </a:r>
            <a:r>
              <a:rPr sz="2400" b="1" spc="-5" dirty="0">
                <a:latin typeface="宋体"/>
                <a:cs typeface="宋体"/>
              </a:rPr>
              <a:t>的所有值，所以对任意y∈</a:t>
            </a:r>
            <a:r>
              <a:rPr sz="2400" b="1" spc="-5" dirty="0">
                <a:latin typeface="Arial"/>
                <a:cs typeface="Arial"/>
              </a:rPr>
              <a:t>[1,</a:t>
            </a:r>
            <a:r>
              <a:rPr sz="2400" b="1" spc="-5" dirty="0">
                <a:latin typeface="Times New Roman"/>
                <a:cs typeface="Times New Roman"/>
              </a:rPr>
              <a:t>…,p-1]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宋体"/>
                <a:cs typeface="宋体"/>
              </a:rPr>
              <a:t>有唯一 的</a:t>
            </a:r>
            <a:r>
              <a:rPr sz="2400" b="1" dirty="0">
                <a:latin typeface="Times New Roman"/>
                <a:cs typeface="Times New Roman"/>
              </a:rPr>
              <a:t>x </a:t>
            </a:r>
            <a:r>
              <a:rPr sz="2400" b="1" spc="-5" dirty="0">
                <a:latin typeface="宋体"/>
                <a:cs typeface="宋体"/>
              </a:rPr>
              <a:t>∈</a:t>
            </a:r>
            <a:r>
              <a:rPr sz="2400" b="1" spc="-5" dirty="0">
                <a:latin typeface="Arial"/>
                <a:cs typeface="Arial"/>
              </a:rPr>
              <a:t>[0,</a:t>
            </a:r>
            <a:r>
              <a:rPr sz="2400" b="1" spc="-5" dirty="0">
                <a:latin typeface="Times New Roman"/>
                <a:cs typeface="Times New Roman"/>
              </a:rPr>
              <a:t>…,</a:t>
            </a:r>
            <a:r>
              <a:rPr sz="24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p-2</a:t>
            </a:r>
            <a:r>
              <a:rPr sz="2400" b="1" spc="-5" dirty="0">
                <a:latin typeface="Times New Roman"/>
                <a:cs typeface="Times New Roman"/>
              </a:rPr>
              <a:t>]</a:t>
            </a:r>
            <a:r>
              <a:rPr sz="2400" b="1" spc="-5" dirty="0">
                <a:latin typeface="宋体"/>
                <a:cs typeface="宋体"/>
              </a:rPr>
              <a:t>使得ｙ≡g</a:t>
            </a:r>
            <a:r>
              <a:rPr sz="2400" b="1" spc="-7" baseline="24305" dirty="0">
                <a:latin typeface="宋体"/>
                <a:cs typeface="宋体"/>
              </a:rPr>
              <a:t>x</a:t>
            </a:r>
            <a:r>
              <a:rPr sz="2400" b="1" spc="60" baseline="2430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mod</a:t>
            </a:r>
            <a:r>
              <a:rPr sz="2400" b="1" spc="1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p</a:t>
            </a:r>
            <a:r>
              <a:rPr sz="2400" b="1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，称</a:t>
            </a:r>
            <a:r>
              <a:rPr sz="2400" b="1" spc="-5" dirty="0">
                <a:latin typeface="宋体"/>
                <a:cs typeface="宋体"/>
              </a:rPr>
              <a:t>x</a:t>
            </a:r>
            <a:r>
              <a:rPr sz="2400" b="1" spc="-10" dirty="0">
                <a:latin typeface="宋体"/>
                <a:cs typeface="宋体"/>
              </a:rPr>
              <a:t>为模</a:t>
            </a:r>
            <a:r>
              <a:rPr sz="2400" b="1" spc="-5" dirty="0">
                <a:latin typeface="宋体"/>
                <a:cs typeface="宋体"/>
              </a:rPr>
              <a:t>p</a:t>
            </a:r>
            <a:r>
              <a:rPr sz="2400" b="1" spc="-10" dirty="0">
                <a:latin typeface="宋体"/>
                <a:cs typeface="宋体"/>
              </a:rPr>
              <a:t>下以</a:t>
            </a:r>
            <a:r>
              <a:rPr sz="2400" b="1" spc="-5" dirty="0">
                <a:latin typeface="宋体"/>
                <a:cs typeface="宋体"/>
              </a:rPr>
              <a:t>g</a:t>
            </a:r>
            <a:r>
              <a:rPr sz="2400" b="1" spc="-10" dirty="0">
                <a:latin typeface="宋体"/>
                <a:cs typeface="宋体"/>
              </a:rPr>
              <a:t>为底</a:t>
            </a:r>
            <a:r>
              <a:rPr sz="2400" b="1" spc="-5" dirty="0">
                <a:latin typeface="宋体"/>
                <a:cs typeface="宋体"/>
              </a:rPr>
              <a:t>y  的离散对数，即为</a:t>
            </a:r>
            <a:r>
              <a:rPr sz="2400" b="1" dirty="0">
                <a:latin typeface="宋体"/>
                <a:cs typeface="宋体"/>
              </a:rPr>
              <a:t>x≡log</a:t>
            </a:r>
            <a:r>
              <a:rPr sz="2400" b="1" baseline="-20833" dirty="0">
                <a:latin typeface="宋体"/>
                <a:cs typeface="宋体"/>
              </a:rPr>
              <a:t>g</a:t>
            </a:r>
            <a:r>
              <a:rPr sz="2400" b="1" baseline="24305" dirty="0">
                <a:latin typeface="宋体"/>
                <a:cs typeface="宋体"/>
              </a:rPr>
              <a:t>y</a:t>
            </a:r>
            <a:r>
              <a:rPr sz="2400" b="1" dirty="0">
                <a:latin typeface="宋体"/>
                <a:cs typeface="宋体"/>
              </a:rPr>
              <a:t>(mod</a:t>
            </a:r>
            <a:r>
              <a:rPr sz="2400" b="1" spc="25" dirty="0"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p-1</a:t>
            </a:r>
            <a:r>
              <a:rPr sz="2400" b="1" spc="-5" dirty="0">
                <a:latin typeface="宋体"/>
                <a:cs typeface="宋体"/>
              </a:rPr>
              <a:t>)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 marR="15240" algn="just">
              <a:lnSpc>
                <a:spcPct val="175000"/>
              </a:lnSpc>
              <a:spcBef>
                <a:spcPts val="1150"/>
              </a:spcBef>
            </a:pPr>
            <a:r>
              <a:rPr sz="2400" b="1" spc="-5" dirty="0">
                <a:latin typeface="宋体"/>
                <a:cs typeface="宋体"/>
              </a:rPr>
              <a:t>当</a:t>
            </a:r>
            <a:r>
              <a:rPr sz="2400" b="1" dirty="0">
                <a:latin typeface="宋体"/>
                <a:cs typeface="宋体"/>
              </a:rPr>
              <a:t>g,p,x</a:t>
            </a:r>
            <a:r>
              <a:rPr sz="2400" b="1" spc="-5" dirty="0">
                <a:latin typeface="宋体"/>
                <a:cs typeface="宋体"/>
              </a:rPr>
              <a:t>已知时，求</a:t>
            </a:r>
            <a:r>
              <a:rPr sz="2400" b="1" dirty="0">
                <a:latin typeface="宋体"/>
                <a:cs typeface="宋体"/>
              </a:rPr>
              <a:t>y</a:t>
            </a:r>
            <a:r>
              <a:rPr sz="2400" b="1" spc="-5" dirty="0">
                <a:latin typeface="宋体"/>
                <a:cs typeface="宋体"/>
              </a:rPr>
              <a:t>比较容易，但如果已知</a:t>
            </a:r>
            <a:r>
              <a:rPr sz="2400" b="1" dirty="0">
                <a:latin typeface="宋体"/>
                <a:cs typeface="宋体"/>
              </a:rPr>
              <a:t>g,p,y，</a:t>
            </a:r>
            <a:r>
              <a:rPr sz="2400" b="1" spc="-5" dirty="0">
                <a:latin typeface="宋体"/>
                <a:cs typeface="宋体"/>
              </a:rPr>
              <a:t>求</a:t>
            </a:r>
            <a:r>
              <a:rPr sz="2400" b="1" dirty="0">
                <a:latin typeface="宋体"/>
                <a:cs typeface="宋体"/>
              </a:rPr>
              <a:t>x</a:t>
            </a:r>
            <a:r>
              <a:rPr sz="2400" b="1" spc="-5" dirty="0">
                <a:latin typeface="宋体"/>
                <a:cs typeface="宋体"/>
              </a:rPr>
              <a:t>则 非常困难。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公私钥对生成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1775459"/>
            <a:ext cx="4008754" cy="11544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6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宋体"/>
                <a:cs typeface="宋体"/>
              </a:rPr>
              <a:t>选择一素</a:t>
            </a:r>
            <a:r>
              <a:rPr sz="2400" b="1" spc="-10" dirty="0">
                <a:latin typeface="宋体"/>
                <a:cs typeface="宋体"/>
              </a:rPr>
              <a:t>数</a:t>
            </a:r>
            <a:r>
              <a:rPr sz="2400" b="1" spc="-5" dirty="0">
                <a:latin typeface="宋体"/>
                <a:cs typeface="宋体"/>
              </a:rPr>
              <a:t> p</a:t>
            </a:r>
            <a:r>
              <a:rPr sz="2400" b="1" spc="-4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，1024</a:t>
            </a:r>
            <a:r>
              <a:rPr sz="2400" b="1" spc="-10" dirty="0">
                <a:latin typeface="宋体"/>
                <a:cs typeface="宋体"/>
              </a:rPr>
              <a:t>位。</a:t>
            </a:r>
            <a:endParaRPr sz="2400">
              <a:latin typeface="宋体"/>
              <a:cs typeface="宋体"/>
            </a:endParaRPr>
          </a:p>
          <a:p>
            <a:pPr marL="469900" indent="-457200">
              <a:lnSpc>
                <a:spcPct val="100000"/>
              </a:lnSpc>
              <a:spcBef>
                <a:spcPts val="187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dirty="0">
                <a:latin typeface="宋体"/>
                <a:cs typeface="宋体"/>
              </a:rPr>
              <a:t>g</a:t>
            </a:r>
            <a:r>
              <a:rPr sz="2400" b="1" spc="-5" dirty="0">
                <a:latin typeface="宋体"/>
                <a:cs typeface="宋体"/>
              </a:rPr>
              <a:t>是</a:t>
            </a:r>
            <a:r>
              <a:rPr sz="2400" b="1" dirty="0">
                <a:latin typeface="宋体"/>
                <a:cs typeface="宋体"/>
              </a:rPr>
              <a:t>GF(p)</a:t>
            </a:r>
            <a:r>
              <a:rPr sz="2400" b="1" spc="-5" dirty="0">
                <a:latin typeface="宋体"/>
                <a:cs typeface="宋体"/>
              </a:rPr>
              <a:t>的一个本原元</a:t>
            </a:r>
            <a:r>
              <a:rPr sz="2400" b="1" dirty="0">
                <a:latin typeface="宋体"/>
                <a:cs typeface="宋体"/>
              </a:rPr>
              <a:t>.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3" y="3157219"/>
            <a:ext cx="5699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宋体"/>
                <a:cs typeface="宋体"/>
              </a:rPr>
              <a:t>选择随机</a:t>
            </a:r>
            <a:r>
              <a:rPr sz="2400" b="1" spc="-10" dirty="0">
                <a:latin typeface="宋体"/>
                <a:cs typeface="宋体"/>
              </a:rPr>
              <a:t>数</a:t>
            </a:r>
            <a:r>
              <a:rPr sz="2400" b="1" spc="1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x∈[0，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p-2</a:t>
            </a:r>
            <a:r>
              <a:rPr sz="2400" b="1" spc="-5" dirty="0">
                <a:latin typeface="宋体"/>
                <a:cs typeface="宋体"/>
              </a:rPr>
              <a:t>],</a:t>
            </a:r>
            <a:r>
              <a:rPr sz="2400" b="1" spc="1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计</a:t>
            </a:r>
            <a:r>
              <a:rPr sz="2400" b="1" spc="-10" dirty="0">
                <a:latin typeface="宋体"/>
                <a:cs typeface="宋体"/>
              </a:rPr>
              <a:t>算</a:t>
            </a:r>
            <a:r>
              <a:rPr sz="2400" b="1" spc="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y</a:t>
            </a:r>
            <a:r>
              <a:rPr sz="2800" b="1" spc="-5" dirty="0">
                <a:latin typeface="宋体"/>
                <a:cs typeface="宋体"/>
              </a:rPr>
              <a:t>≡</a:t>
            </a:r>
            <a:r>
              <a:rPr sz="2400" b="1" spc="-5" dirty="0">
                <a:latin typeface="宋体"/>
                <a:cs typeface="宋体"/>
              </a:rPr>
              <a:t>g</a:t>
            </a:r>
            <a:r>
              <a:rPr sz="2400" b="1" spc="-7" baseline="24305" dirty="0">
                <a:latin typeface="宋体"/>
                <a:cs typeface="宋体"/>
              </a:rPr>
              <a:t>x</a:t>
            </a:r>
            <a:endParaRPr sz="2400" baseline="24305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1597" y="3208273"/>
            <a:ext cx="79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mod</a:t>
            </a:r>
            <a:r>
              <a:rPr sz="2400" b="1" spc="-7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p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0773" y="3669284"/>
            <a:ext cx="799274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45000"/>
              </a:lnSpc>
              <a:spcBef>
                <a:spcPts val="10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私有密钥</a:t>
            </a:r>
            <a:r>
              <a:rPr sz="2400" b="1" spc="-10" dirty="0">
                <a:latin typeface="宋体"/>
                <a:cs typeface="宋体"/>
              </a:rPr>
              <a:t>为</a:t>
            </a:r>
            <a:r>
              <a:rPr sz="2400" b="1" spc="2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x，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公开密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钥</a:t>
            </a:r>
            <a:r>
              <a:rPr sz="2400" b="1" spc="-10" dirty="0">
                <a:latin typeface="宋体"/>
                <a:cs typeface="宋体"/>
              </a:rPr>
              <a:t>为</a:t>
            </a:r>
            <a:r>
              <a:rPr sz="2400" b="1" spc="2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y</a:t>
            </a:r>
            <a:r>
              <a:rPr sz="2400" b="1" spc="-10" dirty="0">
                <a:latin typeface="宋体"/>
                <a:cs typeface="宋体"/>
              </a:rPr>
              <a:t>。</a:t>
            </a:r>
            <a:r>
              <a:rPr sz="2400" b="1" spc="-5" dirty="0">
                <a:latin typeface="宋体"/>
                <a:cs typeface="宋体"/>
              </a:rPr>
              <a:t>g</a:t>
            </a:r>
            <a:r>
              <a:rPr sz="2400" b="1" spc="1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和 </a:t>
            </a:r>
            <a:r>
              <a:rPr sz="2400" b="1" spc="-5" dirty="0">
                <a:latin typeface="宋体"/>
                <a:cs typeface="宋体"/>
              </a:rPr>
              <a:t>p</a:t>
            </a:r>
            <a:r>
              <a:rPr sz="2400" b="1" spc="-1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可由一组用户共 享。</a:t>
            </a:r>
            <a:endParaRPr sz="2400">
              <a:latin typeface="宋体"/>
              <a:cs typeface="宋体"/>
            </a:endParaRPr>
          </a:p>
          <a:p>
            <a:pPr marL="777240" marR="3677285" indent="-765175">
              <a:lnSpc>
                <a:spcPct val="165000"/>
              </a:lnSpc>
            </a:pP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注</a:t>
            </a:r>
            <a:r>
              <a:rPr sz="2400" b="1" spc="-10" dirty="0">
                <a:solidFill>
                  <a:srgbClr val="650065"/>
                </a:solidFill>
                <a:latin typeface="楷体"/>
                <a:cs typeface="楷体"/>
              </a:rPr>
              <a:t>：</a:t>
            </a:r>
            <a:r>
              <a:rPr sz="2400" b="1" spc="-40" dirty="0">
                <a:solidFill>
                  <a:srgbClr val="650065"/>
                </a:solidFill>
                <a:latin typeface="楷体"/>
                <a:cs typeface="楷体"/>
              </a:rPr>
              <a:t> </a:t>
            </a:r>
            <a:r>
              <a:rPr sz="2400" b="1" spc="-5" dirty="0">
                <a:solidFill>
                  <a:srgbClr val="650065"/>
                </a:solidFill>
                <a:latin typeface="楷体"/>
                <a:cs typeface="楷体"/>
              </a:rPr>
              <a:t>已知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g,x,p,</a:t>
            </a:r>
            <a:r>
              <a:rPr sz="2400" b="1" spc="-5" dirty="0">
                <a:solidFill>
                  <a:srgbClr val="650065"/>
                </a:solidFill>
                <a:latin typeface="楷体"/>
                <a:cs typeface="楷体"/>
              </a:rPr>
              <a:t>计算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y</a:t>
            </a:r>
            <a:r>
              <a:rPr sz="2400" b="1" spc="-5" dirty="0">
                <a:solidFill>
                  <a:srgbClr val="650065"/>
                </a:solidFill>
                <a:latin typeface="楷体"/>
                <a:cs typeface="楷体"/>
              </a:rPr>
              <a:t>是容易的 </a:t>
            </a:r>
            <a:r>
              <a:rPr sz="2400" b="1" dirty="0">
                <a:solidFill>
                  <a:srgbClr val="650065"/>
                </a:solidFill>
                <a:latin typeface="楷体"/>
                <a:cs typeface="楷体"/>
              </a:rPr>
              <a:t>已知y,g,p,计算x是困难的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146314" y="1876425"/>
            <a:ext cx="68116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/>
                <a:cs typeface="宋体"/>
              </a:rPr>
              <a:t>设通信双方为</a:t>
            </a:r>
            <a:r>
              <a:rPr sz="2800" b="1" spc="-5" dirty="0">
                <a:latin typeface="宋体"/>
                <a:cs typeface="宋体"/>
              </a:rPr>
              <a:t>A</a:t>
            </a:r>
            <a:r>
              <a:rPr sz="2800" b="1" spc="-10" dirty="0">
                <a:latin typeface="宋体"/>
                <a:cs typeface="宋体"/>
              </a:rPr>
              <a:t>和</a:t>
            </a:r>
            <a:r>
              <a:rPr sz="2800" b="1" spc="-5" dirty="0">
                <a:latin typeface="宋体"/>
                <a:cs typeface="宋体"/>
              </a:rPr>
              <a:t>B，A</a:t>
            </a:r>
            <a:r>
              <a:rPr sz="2800" b="1" spc="-10" dirty="0">
                <a:latin typeface="宋体"/>
                <a:cs typeface="宋体"/>
              </a:rPr>
              <a:t>和</a:t>
            </a:r>
            <a:r>
              <a:rPr sz="2800" b="1" spc="-5" dirty="0">
                <a:latin typeface="宋体"/>
                <a:cs typeface="宋体"/>
              </a:rPr>
              <a:t>B</a:t>
            </a:r>
            <a:r>
              <a:rPr sz="2800" b="1" spc="-10" dirty="0">
                <a:latin typeface="宋体"/>
                <a:cs typeface="宋体"/>
              </a:rPr>
              <a:t>各选一个秘密整数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5416" y="2218106"/>
            <a:ext cx="12807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244">
              <a:lnSpc>
                <a:spcPct val="15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&lt;p-1</a:t>
            </a:r>
            <a:r>
              <a:rPr sz="2800" b="1" spc="-15" dirty="0">
                <a:latin typeface="宋体"/>
                <a:cs typeface="宋体"/>
              </a:rPr>
              <a:t>。 </a:t>
            </a:r>
            <a:r>
              <a:rPr sz="2800" b="1" dirty="0">
                <a:latin typeface="宋体"/>
                <a:cs typeface="宋体"/>
              </a:rPr>
              <a:t>(mod</a:t>
            </a:r>
            <a:r>
              <a:rPr sz="2800" b="1" spc="-100" dirty="0">
                <a:latin typeface="宋体"/>
                <a:cs typeface="宋体"/>
              </a:rPr>
              <a:t> </a:t>
            </a:r>
            <a:r>
              <a:rPr sz="2800" b="1" dirty="0">
                <a:latin typeface="宋体"/>
                <a:cs typeface="宋体"/>
              </a:rPr>
              <a:t>p)  (mod</a:t>
            </a:r>
            <a:r>
              <a:rPr sz="2800" b="1" spc="-100" dirty="0">
                <a:latin typeface="宋体"/>
                <a:cs typeface="宋体"/>
              </a:rPr>
              <a:t> </a:t>
            </a:r>
            <a:r>
              <a:rPr sz="2800" b="1" dirty="0">
                <a:latin typeface="宋体"/>
                <a:cs typeface="宋体"/>
              </a:rPr>
              <a:t>p)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6700" y="2218121"/>
            <a:ext cx="24688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5080" indent="-81280" algn="just">
              <a:lnSpc>
                <a:spcPct val="150000"/>
              </a:lnSpc>
              <a:spcBef>
                <a:spcPts val="100"/>
              </a:spcBef>
            </a:pPr>
            <a:r>
              <a:rPr sz="2800" b="1" dirty="0">
                <a:latin typeface="宋体"/>
                <a:cs typeface="宋体"/>
              </a:rPr>
              <a:t>x</a:t>
            </a:r>
            <a:r>
              <a:rPr sz="2775" b="1" baseline="-21021" dirty="0">
                <a:latin typeface="宋体"/>
                <a:cs typeface="宋体"/>
              </a:rPr>
              <a:t>A</a:t>
            </a:r>
            <a:r>
              <a:rPr sz="2800" b="1" spc="-10" dirty="0">
                <a:latin typeface="宋体"/>
                <a:cs typeface="宋体"/>
              </a:rPr>
              <a:t>和</a:t>
            </a:r>
            <a:r>
              <a:rPr sz="2800" b="1" spc="-5" dirty="0">
                <a:latin typeface="宋体"/>
                <a:cs typeface="宋体"/>
              </a:rPr>
              <a:t>x</a:t>
            </a:r>
            <a:r>
              <a:rPr sz="2775" b="1" spc="-7" baseline="-21021" dirty="0">
                <a:latin typeface="宋体"/>
                <a:cs typeface="宋体"/>
              </a:rPr>
              <a:t>B</a:t>
            </a:r>
            <a:r>
              <a:rPr sz="2800" b="1" spc="-5" dirty="0">
                <a:latin typeface="宋体"/>
                <a:cs typeface="宋体"/>
              </a:rPr>
              <a:t>，</a:t>
            </a:r>
            <a:r>
              <a:rPr sz="2800" b="1" spc="-60" dirty="0">
                <a:latin typeface="宋体"/>
                <a:cs typeface="宋体"/>
              </a:rPr>
              <a:t> </a:t>
            </a:r>
            <a:r>
              <a:rPr sz="2800" b="1" spc="-5" dirty="0">
                <a:latin typeface="宋体"/>
                <a:cs typeface="宋体"/>
              </a:rPr>
              <a:t>x</a:t>
            </a:r>
            <a:r>
              <a:rPr sz="2775" b="1" spc="-7" baseline="-21021" dirty="0">
                <a:latin typeface="宋体"/>
                <a:cs typeface="宋体"/>
              </a:rPr>
              <a:t>A</a:t>
            </a:r>
            <a:r>
              <a:rPr sz="2800" b="1" spc="-5" dirty="0">
                <a:latin typeface="宋体"/>
                <a:cs typeface="宋体"/>
              </a:rPr>
              <a:t>，x</a:t>
            </a:r>
            <a:r>
              <a:rPr sz="2775" b="1" spc="-7" baseline="-21021" dirty="0">
                <a:latin typeface="宋体"/>
                <a:cs typeface="宋体"/>
              </a:rPr>
              <a:t>B  </a:t>
            </a:r>
            <a:r>
              <a:rPr sz="2800" b="1" spc="-5" dirty="0">
                <a:latin typeface="宋体"/>
                <a:cs typeface="宋体"/>
              </a:rPr>
              <a:t>A</a:t>
            </a:r>
            <a:r>
              <a:rPr sz="2800" b="1" spc="-10" dirty="0">
                <a:latin typeface="宋体"/>
                <a:cs typeface="宋体"/>
              </a:rPr>
              <a:t>计算</a:t>
            </a:r>
            <a:r>
              <a:rPr sz="2800" b="1" spc="-5" dirty="0">
                <a:latin typeface="宋体"/>
                <a:cs typeface="宋体"/>
              </a:rPr>
              <a:t>：y</a:t>
            </a:r>
            <a:r>
              <a:rPr sz="2775" b="1" spc="-7" baseline="-21021" dirty="0">
                <a:latin typeface="宋体"/>
                <a:cs typeface="宋体"/>
              </a:rPr>
              <a:t>A</a:t>
            </a:r>
            <a:r>
              <a:rPr sz="2800" b="1" spc="-5" dirty="0">
                <a:latin typeface="宋体"/>
                <a:cs typeface="宋体"/>
              </a:rPr>
              <a:t>≡g</a:t>
            </a:r>
            <a:r>
              <a:rPr sz="2775" b="1" spc="-7" baseline="25525" dirty="0">
                <a:latin typeface="宋体"/>
                <a:cs typeface="宋体"/>
              </a:rPr>
              <a:t>x</a:t>
            </a:r>
            <a:r>
              <a:rPr sz="2400" b="1" spc="-7" baseline="5208" dirty="0">
                <a:latin typeface="宋体"/>
                <a:cs typeface="宋体"/>
              </a:rPr>
              <a:t>A  </a:t>
            </a:r>
            <a:r>
              <a:rPr sz="2800" b="1" spc="-5" dirty="0">
                <a:latin typeface="宋体"/>
                <a:cs typeface="宋体"/>
              </a:rPr>
              <a:t>B</a:t>
            </a:r>
            <a:r>
              <a:rPr sz="2800" b="1" spc="-10" dirty="0">
                <a:latin typeface="宋体"/>
                <a:cs typeface="宋体"/>
              </a:rPr>
              <a:t>计算</a:t>
            </a:r>
            <a:r>
              <a:rPr sz="2800" b="1" spc="-5" dirty="0">
                <a:latin typeface="宋体"/>
                <a:cs typeface="宋体"/>
              </a:rPr>
              <a:t>：y</a:t>
            </a:r>
            <a:r>
              <a:rPr sz="2775" b="1" spc="-7" baseline="-21021" dirty="0">
                <a:latin typeface="宋体"/>
                <a:cs typeface="宋体"/>
              </a:rPr>
              <a:t>B</a:t>
            </a:r>
            <a:r>
              <a:rPr sz="2800" b="1" spc="-5" dirty="0">
                <a:latin typeface="宋体"/>
                <a:cs typeface="宋体"/>
              </a:rPr>
              <a:t>≡g</a:t>
            </a:r>
            <a:r>
              <a:rPr sz="2775" b="1" spc="-7" baseline="25525" dirty="0">
                <a:latin typeface="宋体"/>
                <a:cs typeface="宋体"/>
              </a:rPr>
              <a:t>x</a:t>
            </a:r>
            <a:r>
              <a:rPr sz="2400" b="1" spc="-7" baseline="1736" dirty="0">
                <a:latin typeface="宋体"/>
                <a:cs typeface="宋体"/>
              </a:rPr>
              <a:t>B</a:t>
            </a:r>
            <a:endParaRPr sz="2400" baseline="1736">
              <a:latin typeface="宋体"/>
              <a:cs typeface="宋体"/>
            </a:endParaRPr>
          </a:p>
          <a:p>
            <a:pPr marL="93345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latin typeface="宋体"/>
                <a:cs typeface="宋体"/>
              </a:rPr>
              <a:t>y</a:t>
            </a:r>
            <a:r>
              <a:rPr sz="2775" b="1" baseline="-21021" dirty="0">
                <a:latin typeface="宋体"/>
                <a:cs typeface="宋体"/>
              </a:rPr>
              <a:t>A</a:t>
            </a:r>
            <a:r>
              <a:rPr sz="2800" b="1" spc="-10" dirty="0">
                <a:latin typeface="宋体"/>
                <a:cs typeface="宋体"/>
              </a:rPr>
              <a:t>和</a:t>
            </a:r>
            <a:r>
              <a:rPr sz="2800" b="1" dirty="0">
                <a:latin typeface="宋体"/>
                <a:cs typeface="宋体"/>
              </a:rPr>
              <a:t>y</a:t>
            </a:r>
            <a:r>
              <a:rPr sz="2775" b="1" baseline="-21021" dirty="0">
                <a:latin typeface="宋体"/>
                <a:cs typeface="宋体"/>
              </a:rPr>
              <a:t>B</a:t>
            </a:r>
            <a:r>
              <a:rPr sz="2800" b="1" spc="-5" dirty="0">
                <a:latin typeface="宋体"/>
                <a:cs typeface="宋体"/>
              </a:rPr>
              <a:t>公开。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6722" y="4863760"/>
            <a:ext cx="761809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9125">
              <a:lnSpc>
                <a:spcPct val="130000"/>
              </a:lnSpc>
              <a:spcBef>
                <a:spcPts val="100"/>
              </a:spcBef>
              <a:tabLst>
                <a:tab pos="4896485" algn="l"/>
              </a:tabLst>
            </a:pPr>
            <a:r>
              <a:rPr sz="2800" b="1" spc="-5" dirty="0">
                <a:latin typeface="宋体"/>
                <a:cs typeface="宋体"/>
              </a:rPr>
              <a:t>A</a:t>
            </a:r>
            <a:r>
              <a:rPr sz="2800" b="1" spc="-10" dirty="0">
                <a:latin typeface="宋体"/>
                <a:cs typeface="宋体"/>
              </a:rPr>
              <a:t>要对</a:t>
            </a:r>
            <a:r>
              <a:rPr sz="2800" b="1" spc="-5" dirty="0">
                <a:latin typeface="宋体"/>
                <a:cs typeface="宋体"/>
              </a:rPr>
              <a:t>m</a:t>
            </a:r>
            <a:r>
              <a:rPr sz="2800" b="1" spc="-10" dirty="0">
                <a:latin typeface="宋体"/>
                <a:cs typeface="宋体"/>
              </a:rPr>
              <a:t>加密给</a:t>
            </a:r>
            <a:r>
              <a:rPr sz="2800" b="1" spc="-5" dirty="0">
                <a:latin typeface="宋体"/>
                <a:cs typeface="宋体"/>
              </a:rPr>
              <a:t>B，0≤m≤p-1，A</a:t>
            </a:r>
            <a:r>
              <a:rPr sz="2800" b="1" spc="-10" dirty="0">
                <a:latin typeface="宋体"/>
                <a:cs typeface="宋体"/>
              </a:rPr>
              <a:t>可在</a:t>
            </a:r>
            <a:r>
              <a:rPr sz="2800" b="1" spc="-5" dirty="0">
                <a:latin typeface="宋体"/>
                <a:cs typeface="宋体"/>
              </a:rPr>
              <a:t>[0，p-2]  上</a:t>
            </a: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任选随机数</a:t>
            </a:r>
            <a:r>
              <a:rPr sz="2800" b="1" spc="5" dirty="0">
                <a:solidFill>
                  <a:srgbClr val="0000FF"/>
                </a:solidFill>
                <a:latin typeface="宋体"/>
                <a:cs typeface="宋体"/>
              </a:rPr>
              <a:t>k</a:t>
            </a:r>
            <a:r>
              <a:rPr sz="2800" b="1" spc="5" dirty="0">
                <a:latin typeface="宋体"/>
                <a:cs typeface="宋体"/>
              </a:rPr>
              <a:t>，</a:t>
            </a:r>
            <a:r>
              <a:rPr sz="2800" b="1" dirty="0">
                <a:latin typeface="宋体"/>
                <a:cs typeface="宋体"/>
              </a:rPr>
              <a:t>计算</a:t>
            </a:r>
            <a:r>
              <a:rPr sz="2800" b="1" spc="-5" dirty="0">
                <a:latin typeface="宋体"/>
                <a:cs typeface="宋体"/>
              </a:rPr>
              <a:t>：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K≡y</a:t>
            </a:r>
            <a:r>
              <a:rPr sz="2775" b="1" spc="-7" baseline="-21021" dirty="0">
                <a:solidFill>
                  <a:srgbClr val="FD1813"/>
                </a:solidFill>
                <a:latin typeface="宋体"/>
                <a:cs typeface="宋体"/>
              </a:rPr>
              <a:t>B</a:t>
            </a:r>
            <a:r>
              <a:rPr sz="2775" b="1" spc="-7" baseline="25525" dirty="0">
                <a:solidFill>
                  <a:srgbClr val="FD1813"/>
                </a:solidFill>
                <a:latin typeface="宋体"/>
                <a:cs typeface="宋体"/>
              </a:rPr>
              <a:t>k	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(mod</a:t>
            </a:r>
            <a:r>
              <a:rPr sz="2800" b="1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p)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EE3AA9B-9557-427E-92F1-0A0F298E6B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2881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 err="1">
                <a:solidFill>
                  <a:srgbClr val="000000"/>
                </a:solidFill>
                <a:latin typeface="黑体"/>
                <a:cs typeface="黑体"/>
              </a:rPr>
              <a:t>加解密过程</a:t>
            </a:r>
            <a:endParaRPr sz="32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2881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加解密过程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(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续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)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6700" y="1571625"/>
            <a:ext cx="6379845" cy="4561205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685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加密算法：</a:t>
            </a:r>
            <a:endParaRPr sz="2400" dirty="0">
              <a:latin typeface="宋体"/>
              <a:cs typeface="宋体"/>
            </a:endParaRPr>
          </a:p>
          <a:p>
            <a:pPr marL="1244600" marR="3180080" algn="just">
              <a:lnSpc>
                <a:spcPct val="155000"/>
              </a:lnSpc>
            </a:pPr>
            <a:r>
              <a:rPr sz="2400" b="1" spc="-5" dirty="0">
                <a:latin typeface="宋体"/>
                <a:cs typeface="宋体"/>
              </a:rPr>
              <a:t>c</a:t>
            </a:r>
            <a:r>
              <a:rPr sz="2400" b="1" spc="-7" baseline="-20833" dirty="0">
                <a:latin typeface="宋体"/>
                <a:cs typeface="宋体"/>
              </a:rPr>
              <a:t>1</a:t>
            </a:r>
            <a:r>
              <a:rPr sz="2400" b="1" spc="-5" dirty="0">
                <a:latin typeface="宋体"/>
                <a:cs typeface="宋体"/>
              </a:rPr>
              <a:t>≡g</a:t>
            </a:r>
            <a:r>
              <a:rPr sz="2400" b="1" spc="-7" baseline="24305" dirty="0">
                <a:latin typeface="宋体"/>
                <a:cs typeface="宋体"/>
              </a:rPr>
              <a:t>k</a:t>
            </a:r>
            <a:r>
              <a:rPr sz="2400" b="1" spc="-5" dirty="0">
                <a:latin typeface="宋体"/>
                <a:cs typeface="宋体"/>
              </a:rPr>
              <a:t>(mod </a:t>
            </a:r>
            <a:r>
              <a:rPr sz="2400" b="1" dirty="0">
                <a:latin typeface="宋体"/>
                <a:cs typeface="宋体"/>
              </a:rPr>
              <a:t>p)  </a:t>
            </a:r>
            <a:r>
              <a:rPr sz="2400" b="1" spc="-5" dirty="0">
                <a:latin typeface="宋体"/>
                <a:cs typeface="宋体"/>
              </a:rPr>
              <a:t>c</a:t>
            </a:r>
            <a:r>
              <a:rPr sz="2400" b="1" spc="-7" baseline="-20833" dirty="0">
                <a:latin typeface="宋体"/>
                <a:cs typeface="宋体"/>
              </a:rPr>
              <a:t>2</a:t>
            </a:r>
            <a:r>
              <a:rPr sz="2400" b="1" spc="-5" dirty="0">
                <a:latin typeface="宋体"/>
                <a:cs typeface="宋体"/>
              </a:rPr>
              <a:t>≡Km(mod</a:t>
            </a:r>
            <a:r>
              <a:rPr sz="2400" b="1" spc="-5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p) 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C=(c</a:t>
            </a:r>
            <a:r>
              <a:rPr sz="2400" b="1" spc="-7" baseline="-20833" dirty="0">
                <a:solidFill>
                  <a:srgbClr val="FD1813"/>
                </a:solidFill>
                <a:latin typeface="宋体"/>
                <a:cs typeface="宋体"/>
              </a:rPr>
              <a:t>1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,c</a:t>
            </a:r>
            <a:r>
              <a:rPr sz="2400" b="1" spc="-7" baseline="-20833" dirty="0">
                <a:solidFill>
                  <a:srgbClr val="FD1813"/>
                </a:solidFill>
                <a:latin typeface="宋体"/>
                <a:cs typeface="宋体"/>
              </a:rPr>
              <a:t>2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)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解密算法：</a:t>
            </a:r>
            <a:endParaRPr sz="2400" dirty="0">
              <a:latin typeface="宋体"/>
              <a:cs typeface="宋体"/>
            </a:endParaRPr>
          </a:p>
          <a:p>
            <a:pPr marL="628650">
              <a:lnSpc>
                <a:spcPct val="100000"/>
              </a:lnSpc>
              <a:spcBef>
                <a:spcPts val="1585"/>
              </a:spcBef>
            </a:pPr>
            <a:r>
              <a:rPr sz="2400" b="1" spc="-10" dirty="0">
                <a:latin typeface="宋体"/>
                <a:cs typeface="宋体"/>
              </a:rPr>
              <a:t>先计算</a:t>
            </a:r>
            <a:r>
              <a:rPr sz="2400" b="1" spc="-5" dirty="0">
                <a:latin typeface="宋体"/>
                <a:cs typeface="宋体"/>
              </a:rPr>
              <a:t>：K≡（y</a:t>
            </a:r>
            <a:r>
              <a:rPr sz="2400" b="1" spc="-7" baseline="-20833" dirty="0">
                <a:latin typeface="宋体"/>
                <a:cs typeface="宋体"/>
              </a:rPr>
              <a:t>B</a:t>
            </a:r>
            <a:r>
              <a:rPr sz="2400" b="1" spc="-5" dirty="0">
                <a:latin typeface="宋体"/>
                <a:cs typeface="宋体"/>
              </a:rPr>
              <a:t>)</a:t>
            </a:r>
            <a:r>
              <a:rPr sz="2400" b="1" spc="-7" baseline="24305" dirty="0">
                <a:latin typeface="宋体"/>
                <a:cs typeface="宋体"/>
              </a:rPr>
              <a:t>k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1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p)≡(g</a:t>
            </a:r>
            <a:r>
              <a:rPr sz="2400" b="1" baseline="24305" dirty="0">
                <a:latin typeface="宋体"/>
                <a:cs typeface="宋体"/>
              </a:rPr>
              <a:t>k</a:t>
            </a:r>
            <a:r>
              <a:rPr sz="2400" b="1" dirty="0">
                <a:latin typeface="宋体"/>
                <a:cs typeface="宋体"/>
              </a:rPr>
              <a:t>)</a:t>
            </a:r>
            <a:r>
              <a:rPr sz="2400" b="1" baseline="24305" dirty="0">
                <a:latin typeface="宋体"/>
                <a:cs typeface="宋体"/>
              </a:rPr>
              <a:t>x</a:t>
            </a:r>
            <a:r>
              <a:rPr sz="2400" b="1" baseline="1736" dirty="0">
                <a:latin typeface="宋体"/>
                <a:cs typeface="宋体"/>
              </a:rPr>
              <a:t>B</a:t>
            </a:r>
            <a:r>
              <a:rPr sz="2400" b="1" dirty="0">
                <a:latin typeface="宋体"/>
                <a:cs typeface="宋体"/>
              </a:rPr>
              <a:t>(mod</a:t>
            </a:r>
            <a:r>
              <a:rPr sz="2400" b="1" spc="1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p)</a:t>
            </a:r>
            <a:endParaRPr sz="2400" dirty="0">
              <a:latin typeface="宋体"/>
              <a:cs typeface="宋体"/>
            </a:endParaRPr>
          </a:p>
          <a:p>
            <a:pPr marL="1860550" marR="2099310" indent="154305">
              <a:lnSpc>
                <a:spcPct val="155000"/>
              </a:lnSpc>
            </a:pPr>
            <a:r>
              <a:rPr sz="2400" b="1" spc="-5" dirty="0">
                <a:latin typeface="宋体"/>
                <a:cs typeface="宋体"/>
              </a:rPr>
              <a:t>≡(c</a:t>
            </a:r>
            <a:r>
              <a:rPr sz="2400" b="1" spc="-7" baseline="-20833" dirty="0">
                <a:latin typeface="宋体"/>
                <a:cs typeface="宋体"/>
              </a:rPr>
              <a:t>1</a:t>
            </a:r>
            <a:r>
              <a:rPr sz="2400" b="1" spc="-5" dirty="0">
                <a:latin typeface="宋体"/>
                <a:cs typeface="宋体"/>
              </a:rPr>
              <a:t>)</a:t>
            </a:r>
            <a:r>
              <a:rPr sz="2400" b="1" spc="-7" baseline="24305" dirty="0">
                <a:latin typeface="宋体"/>
                <a:cs typeface="宋体"/>
              </a:rPr>
              <a:t>x</a:t>
            </a:r>
            <a:r>
              <a:rPr sz="2400" b="1" spc="-7" baseline="1736" dirty="0">
                <a:latin typeface="宋体"/>
                <a:cs typeface="宋体"/>
              </a:rPr>
              <a:t>B </a:t>
            </a:r>
            <a:r>
              <a:rPr sz="2400" b="1" spc="-5" dirty="0">
                <a:latin typeface="宋体"/>
                <a:cs typeface="宋体"/>
              </a:rPr>
              <a:t>(mod p)  m≡c</a:t>
            </a:r>
            <a:r>
              <a:rPr sz="2400" b="1" spc="-7" baseline="-20833" dirty="0">
                <a:latin typeface="宋体"/>
                <a:cs typeface="宋体"/>
              </a:rPr>
              <a:t>2</a:t>
            </a:r>
            <a:r>
              <a:rPr sz="2400" b="1" spc="-5" dirty="0">
                <a:latin typeface="宋体"/>
                <a:cs typeface="宋体"/>
              </a:rPr>
              <a:t>/K (mod</a:t>
            </a:r>
            <a:r>
              <a:rPr sz="2400" b="1" spc="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p)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举例说明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6973" y="1861819"/>
            <a:ext cx="735710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假</a:t>
            </a:r>
            <a:r>
              <a:rPr sz="2800" b="1" spc="-10" dirty="0">
                <a:latin typeface="宋体"/>
                <a:cs typeface="宋体"/>
              </a:rPr>
              <a:t>设 </a:t>
            </a:r>
            <a:r>
              <a:rPr sz="2800" b="1" spc="-5" dirty="0">
                <a:latin typeface="宋体"/>
                <a:cs typeface="宋体"/>
              </a:rPr>
              <a:t>p=2579, </a:t>
            </a:r>
            <a:r>
              <a:rPr sz="2800" b="1" spc="-10" dirty="0">
                <a:latin typeface="宋体"/>
                <a:cs typeface="宋体"/>
              </a:rPr>
              <a:t>本原元</a:t>
            </a:r>
            <a:r>
              <a:rPr sz="2800" b="1" spc="-5" dirty="0">
                <a:latin typeface="宋体"/>
                <a:cs typeface="宋体"/>
              </a:rPr>
              <a:t>g=2，</a:t>
            </a:r>
            <a:r>
              <a:rPr sz="2800" b="1" spc="-10" dirty="0">
                <a:latin typeface="宋体"/>
                <a:cs typeface="宋体"/>
              </a:rPr>
              <a:t>私钥</a:t>
            </a:r>
            <a:r>
              <a:rPr sz="2800" b="1" spc="-5" dirty="0">
                <a:latin typeface="宋体"/>
                <a:cs typeface="宋体"/>
              </a:rPr>
              <a:t>x=765，</a:t>
            </a:r>
            <a:r>
              <a:rPr sz="2800" b="1" spc="-10" dirty="0">
                <a:latin typeface="宋体"/>
                <a:cs typeface="宋体"/>
              </a:rPr>
              <a:t>则公钥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4174" y="2373883"/>
            <a:ext cx="92201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7" baseline="-16865" dirty="0">
                <a:latin typeface="宋体"/>
                <a:cs typeface="宋体"/>
              </a:rPr>
              <a:t>y=2</a:t>
            </a:r>
            <a:r>
              <a:rPr sz="1850" b="1" spc="5" dirty="0">
                <a:latin typeface="宋体"/>
                <a:cs typeface="宋体"/>
              </a:rPr>
              <a:t>765</a:t>
            </a:r>
            <a:endParaRPr sz="18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8593" y="2480563"/>
            <a:ext cx="46793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宋体"/>
                <a:cs typeface="宋体"/>
              </a:rPr>
              <a:t>mod</a:t>
            </a:r>
            <a:r>
              <a:rPr sz="2800" b="1" spc="-70" dirty="0">
                <a:latin typeface="宋体"/>
                <a:cs typeface="宋体"/>
              </a:rPr>
              <a:t> </a:t>
            </a:r>
            <a:r>
              <a:rPr sz="2800" b="1" dirty="0">
                <a:latin typeface="宋体"/>
                <a:cs typeface="宋体"/>
              </a:rPr>
              <a:t>2579=949，</a:t>
            </a:r>
            <a:r>
              <a:rPr sz="2800" b="1" spc="-10" dirty="0">
                <a:latin typeface="宋体"/>
                <a:cs typeface="宋体"/>
              </a:rPr>
              <a:t>消息</a:t>
            </a:r>
            <a:r>
              <a:rPr sz="2800" b="1" dirty="0">
                <a:latin typeface="宋体"/>
                <a:cs typeface="宋体"/>
              </a:rPr>
              <a:t>m=</a:t>
            </a:r>
            <a:r>
              <a:rPr sz="2800" b="1" dirty="0">
                <a:solidFill>
                  <a:srgbClr val="FD1813"/>
                </a:solidFill>
                <a:latin typeface="宋体"/>
                <a:cs typeface="宋体"/>
              </a:rPr>
              <a:t>1299</a:t>
            </a:r>
            <a:r>
              <a:rPr sz="2800" b="1" spc="-1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961" y="2992927"/>
            <a:ext cx="8013065" cy="337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45000"/>
              </a:lnSpc>
              <a:spcBef>
                <a:spcPts val="100"/>
              </a:spcBef>
              <a:tabLst>
                <a:tab pos="4711700" algn="l"/>
                <a:tab pos="7283450" algn="l"/>
              </a:tabLst>
            </a:pPr>
            <a:r>
              <a:rPr sz="2800" b="1" spc="-5" dirty="0">
                <a:latin typeface="宋体"/>
                <a:cs typeface="宋体"/>
              </a:rPr>
              <a:t>A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加密过程：</a:t>
            </a:r>
            <a:r>
              <a:rPr sz="2800" b="1" spc="-5" dirty="0">
                <a:latin typeface="宋体"/>
                <a:cs typeface="宋体"/>
              </a:rPr>
              <a:t>选择随机数</a:t>
            </a:r>
            <a:r>
              <a:rPr sz="2800" b="1" dirty="0">
                <a:latin typeface="宋体"/>
                <a:cs typeface="宋体"/>
              </a:rPr>
              <a:t>k=853，</a:t>
            </a:r>
            <a:r>
              <a:rPr sz="2800" b="1" spc="-5" dirty="0">
                <a:latin typeface="宋体"/>
                <a:cs typeface="宋体"/>
              </a:rPr>
              <a:t>并计算</a:t>
            </a:r>
            <a:r>
              <a:rPr sz="2800" b="1" dirty="0">
                <a:latin typeface="宋体"/>
                <a:cs typeface="宋体"/>
              </a:rPr>
              <a:t>c</a:t>
            </a:r>
            <a:r>
              <a:rPr sz="2775" b="1" baseline="-21021" dirty="0">
                <a:latin typeface="宋体"/>
                <a:cs typeface="宋体"/>
              </a:rPr>
              <a:t>1</a:t>
            </a:r>
            <a:r>
              <a:rPr sz="2800" b="1" dirty="0">
                <a:latin typeface="宋体"/>
                <a:cs typeface="宋体"/>
              </a:rPr>
              <a:t>=2</a:t>
            </a:r>
            <a:r>
              <a:rPr sz="2775" b="1" baseline="25525" dirty="0">
                <a:latin typeface="宋体"/>
                <a:cs typeface="宋体"/>
              </a:rPr>
              <a:t>853	</a:t>
            </a:r>
            <a:r>
              <a:rPr sz="2800" b="1" spc="-5" dirty="0">
                <a:latin typeface="宋体"/>
                <a:cs typeface="宋体"/>
              </a:rPr>
              <a:t>mod  2579=435</a:t>
            </a:r>
            <a:r>
              <a:rPr sz="2800" b="1" spc="-15" dirty="0">
                <a:latin typeface="宋体"/>
                <a:cs typeface="宋体"/>
              </a:rPr>
              <a:t>和</a:t>
            </a:r>
            <a:r>
              <a:rPr sz="2800" b="1" dirty="0">
                <a:latin typeface="宋体"/>
                <a:cs typeface="宋体"/>
              </a:rPr>
              <a:t>c</a:t>
            </a:r>
            <a:r>
              <a:rPr sz="2775" b="1" baseline="-21021" dirty="0">
                <a:latin typeface="宋体"/>
                <a:cs typeface="宋体"/>
              </a:rPr>
              <a:t>2</a:t>
            </a:r>
            <a:r>
              <a:rPr sz="2800" b="1" dirty="0">
                <a:latin typeface="宋体"/>
                <a:cs typeface="宋体"/>
              </a:rPr>
              <a:t>=1299*949</a:t>
            </a:r>
            <a:r>
              <a:rPr sz="2775" b="1" baseline="25525" dirty="0">
                <a:latin typeface="宋体"/>
                <a:cs typeface="宋体"/>
              </a:rPr>
              <a:t>853	</a:t>
            </a:r>
            <a:r>
              <a:rPr sz="2800" b="1" spc="-5" dirty="0">
                <a:latin typeface="宋体"/>
                <a:cs typeface="宋体"/>
              </a:rPr>
              <a:t>mod</a:t>
            </a:r>
            <a:r>
              <a:rPr sz="2800" b="1" spc="-25" dirty="0">
                <a:latin typeface="宋体"/>
                <a:cs typeface="宋体"/>
              </a:rPr>
              <a:t> </a:t>
            </a:r>
            <a:r>
              <a:rPr sz="2800" b="1" spc="-5" dirty="0">
                <a:latin typeface="宋体"/>
                <a:cs typeface="宋体"/>
              </a:rPr>
              <a:t>2579=2396</a:t>
            </a:r>
            <a:r>
              <a:rPr sz="2800" b="1" spc="-1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371475">
              <a:lnSpc>
                <a:spcPct val="100000"/>
              </a:lnSpc>
              <a:spcBef>
                <a:spcPts val="2180"/>
              </a:spcBef>
            </a:pPr>
            <a:r>
              <a:rPr sz="2800" b="1" spc="-10" dirty="0">
                <a:latin typeface="宋体"/>
                <a:cs typeface="宋体"/>
              </a:rPr>
              <a:t>发送密文</a:t>
            </a:r>
            <a:r>
              <a:rPr sz="2800" b="1" spc="-5" dirty="0">
                <a:latin typeface="宋体"/>
                <a:cs typeface="宋体"/>
              </a:rPr>
              <a:t>（435，2396）</a:t>
            </a:r>
            <a:r>
              <a:rPr sz="2800" b="1" spc="-10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  <a:tabLst>
                <a:tab pos="5974715" algn="l"/>
              </a:tabLst>
            </a:pPr>
            <a:r>
              <a:rPr sz="2800" b="1" spc="-5" dirty="0">
                <a:latin typeface="宋体"/>
                <a:cs typeface="宋体"/>
              </a:rPr>
              <a:t>B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解密过程：</a:t>
            </a:r>
            <a:r>
              <a:rPr sz="2800" b="1" spc="-10" dirty="0">
                <a:latin typeface="宋体"/>
                <a:cs typeface="宋体"/>
              </a:rPr>
              <a:t>消息</a:t>
            </a:r>
            <a:r>
              <a:rPr sz="2800" b="1" dirty="0">
                <a:latin typeface="宋体"/>
                <a:cs typeface="宋体"/>
              </a:rPr>
              <a:t>m=2396*（435</a:t>
            </a:r>
            <a:r>
              <a:rPr sz="2775" b="1" baseline="25525" dirty="0">
                <a:latin typeface="宋体"/>
                <a:cs typeface="宋体"/>
              </a:rPr>
              <a:t>765</a:t>
            </a:r>
            <a:r>
              <a:rPr sz="2800" b="1" dirty="0">
                <a:latin typeface="宋体"/>
                <a:cs typeface="宋体"/>
              </a:rPr>
              <a:t>）</a:t>
            </a:r>
            <a:r>
              <a:rPr sz="2775" b="1" baseline="25525" dirty="0">
                <a:latin typeface="宋体"/>
                <a:cs typeface="宋体"/>
              </a:rPr>
              <a:t>-1	</a:t>
            </a:r>
            <a:r>
              <a:rPr sz="2800" b="1" dirty="0">
                <a:latin typeface="宋体"/>
                <a:cs typeface="宋体"/>
              </a:rPr>
              <a:t>mod</a:t>
            </a:r>
            <a:r>
              <a:rPr sz="2800" b="1" spc="-25" dirty="0">
                <a:latin typeface="宋体"/>
                <a:cs typeface="宋体"/>
              </a:rPr>
              <a:t> </a:t>
            </a:r>
            <a:r>
              <a:rPr sz="2800" b="1" dirty="0">
                <a:latin typeface="宋体"/>
                <a:cs typeface="宋体"/>
              </a:rPr>
              <a:t>2579  </a:t>
            </a:r>
            <a:endParaRPr sz="2800" dirty="0">
              <a:latin typeface="宋体"/>
              <a:cs typeface="宋体"/>
            </a:endParaRPr>
          </a:p>
          <a:p>
            <a:pPr marR="629285" algn="ctr">
              <a:lnSpc>
                <a:spcPct val="100000"/>
              </a:lnSpc>
              <a:spcBef>
                <a:spcPts val="2185"/>
              </a:spcBef>
            </a:pPr>
            <a:r>
              <a:rPr sz="2800" b="1" spc="-5" dirty="0">
                <a:latin typeface="宋体"/>
                <a:cs typeface="宋体"/>
              </a:rPr>
              <a:t>=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1299</a:t>
            </a:r>
            <a:r>
              <a:rPr sz="2800" b="1" spc="-10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73" y="659383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离散对数算法的小结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2007107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3248025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3958971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7973" y="1853438"/>
            <a:ext cx="7691120" cy="3082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err="1">
                <a:latin typeface="新宋体"/>
                <a:cs typeface="新宋体"/>
              </a:rPr>
              <a:t>基于有限域的离散对数公钥密码又称</a:t>
            </a:r>
            <a:r>
              <a:rPr sz="2400" b="1" dirty="0" err="1">
                <a:latin typeface="新宋体"/>
                <a:cs typeface="新宋体"/>
              </a:rPr>
              <a:t>ElGamal算法</a:t>
            </a:r>
            <a:r>
              <a:rPr sz="2400" b="1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 marL="12700" marR="160020">
              <a:lnSpc>
                <a:spcPct val="195000"/>
              </a:lnSpc>
            </a:pPr>
            <a:r>
              <a:rPr sz="2400" b="1" dirty="0">
                <a:latin typeface="新宋体"/>
                <a:cs typeface="新宋体"/>
              </a:rPr>
              <a:t>ElGamal</a:t>
            </a:r>
            <a:r>
              <a:rPr sz="2400" b="1" spc="-5" dirty="0">
                <a:latin typeface="新宋体"/>
                <a:cs typeface="新宋体"/>
              </a:rPr>
              <a:t>算法的安全性依赖于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计算有限域上的离散对数</a:t>
            </a:r>
            <a:r>
              <a:rPr sz="2400" b="1" spc="-10" dirty="0">
                <a:latin typeface="新宋体"/>
                <a:cs typeface="新宋体"/>
              </a:rPr>
              <a:t>。 </a:t>
            </a:r>
            <a:r>
              <a:rPr sz="2400" b="1" dirty="0">
                <a:latin typeface="新宋体"/>
                <a:cs typeface="新宋体"/>
              </a:rPr>
              <a:t>ElGamal</a:t>
            </a:r>
            <a:r>
              <a:rPr sz="2400" b="1" spc="-5" dirty="0">
                <a:latin typeface="新宋体"/>
                <a:cs typeface="新宋体"/>
              </a:rPr>
              <a:t>算法的离散对数等同</a:t>
            </a:r>
            <a:r>
              <a:rPr sz="2400" b="1" dirty="0">
                <a:latin typeface="新宋体"/>
                <a:cs typeface="新宋体"/>
              </a:rPr>
              <a:t>RSA</a:t>
            </a:r>
            <a:r>
              <a:rPr sz="2400" b="1" spc="-5" dirty="0">
                <a:latin typeface="新宋体"/>
                <a:cs typeface="新宋体"/>
              </a:rPr>
              <a:t>的大数分解问题。</a:t>
            </a:r>
            <a:endParaRPr sz="2400" dirty="0">
              <a:latin typeface="新宋体"/>
              <a:cs typeface="新宋体"/>
            </a:endParaRPr>
          </a:p>
          <a:p>
            <a:pPr marL="12700" marR="160020">
              <a:lnSpc>
                <a:spcPct val="175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ElGamal</a:t>
            </a:r>
            <a:r>
              <a:rPr sz="2400" b="1" spc="-5" dirty="0">
                <a:latin typeface="新宋体"/>
                <a:cs typeface="新宋体"/>
              </a:rPr>
              <a:t>算法既可用于数字签名又可用于加密，但更多地 </a:t>
            </a:r>
            <a:r>
              <a:rPr sz="2400" b="1" dirty="0" err="1">
                <a:latin typeface="新宋体"/>
                <a:cs typeface="新宋体"/>
              </a:rPr>
              <a:t>应用在数字签名中</a:t>
            </a:r>
            <a:r>
              <a:rPr sz="2400" b="1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椭圆曲线密码体制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1732788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2755392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3777996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575">
              <a:lnSpc>
                <a:spcPct val="130000"/>
              </a:lnSpc>
              <a:spcBef>
                <a:spcPts val="100"/>
              </a:spcBef>
            </a:pPr>
            <a:r>
              <a:rPr dirty="0"/>
              <a:t>椭圆曲线在代数学和几何学上已广泛研究了150多年之久， 有丰富而深厚的理论积累。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/>
              <a:t>1985</a:t>
            </a:r>
            <a:r>
              <a:rPr spc="-5" dirty="0"/>
              <a:t>年</a:t>
            </a:r>
            <a:r>
              <a:rPr dirty="0"/>
              <a:t>，Koblitz</a:t>
            </a:r>
            <a:r>
              <a:rPr spc="-5" dirty="0"/>
              <a:t>和</a:t>
            </a:r>
            <a:r>
              <a:rPr dirty="0"/>
              <a:t>Miller</a:t>
            </a:r>
            <a:r>
              <a:rPr spc="-5" dirty="0"/>
              <a:t>提出椭圆曲线密码体制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pc="-5" dirty="0"/>
              <a:t>（Elliptic</a:t>
            </a:r>
            <a:r>
              <a:rPr spc="25" dirty="0"/>
              <a:t> </a:t>
            </a:r>
            <a:r>
              <a:rPr spc="-5" dirty="0"/>
              <a:t>Curve</a:t>
            </a:r>
            <a:r>
              <a:rPr spc="25" dirty="0"/>
              <a:t> </a:t>
            </a:r>
            <a:r>
              <a:rPr spc="-5" dirty="0"/>
              <a:t>Cryptosystem，</a:t>
            </a:r>
            <a:r>
              <a:rPr spc="-15" dirty="0"/>
              <a:t>简称</a:t>
            </a:r>
            <a:r>
              <a:rPr spc="-5" dirty="0"/>
              <a:t>ECC）</a:t>
            </a:r>
          </a:p>
          <a:p>
            <a:pPr marL="12700" marR="5080">
              <a:lnSpc>
                <a:spcPct val="130000"/>
              </a:lnSpc>
              <a:spcBef>
                <a:spcPts val="580"/>
              </a:spcBef>
            </a:pPr>
            <a:r>
              <a:rPr dirty="0"/>
              <a:t>椭圆曲线并不是椭圆，之所以称为椭圆曲线是因为它们是用 三次方程来表示的，它的一般形式：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29745" y="4485385"/>
            <a:ext cx="280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" baseline="-16203" dirty="0">
                <a:latin typeface="宋体"/>
                <a:cs typeface="宋体"/>
              </a:rPr>
              <a:t>y</a:t>
            </a:r>
            <a:r>
              <a:rPr sz="1600" b="1" spc="-10" dirty="0">
                <a:latin typeface="宋体"/>
                <a:cs typeface="宋体"/>
              </a:rPr>
              <a:t>2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1225" y="4576826"/>
            <a:ext cx="4542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5700" algn="l"/>
                <a:tab pos="3298190" algn="l"/>
              </a:tabLst>
            </a:pPr>
            <a:r>
              <a:rPr sz="2400" b="1" spc="-5" dirty="0">
                <a:latin typeface="宋体"/>
                <a:cs typeface="宋体"/>
              </a:rPr>
              <a:t>+ axy + by</a:t>
            </a:r>
            <a:r>
              <a:rPr sz="2400" b="1" spc="5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=</a:t>
            </a:r>
            <a:r>
              <a:rPr sz="2400" b="1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x</a:t>
            </a:r>
            <a:r>
              <a:rPr sz="2400" b="1" spc="-7" baseline="24305" dirty="0">
                <a:latin typeface="宋体"/>
                <a:cs typeface="宋体"/>
              </a:rPr>
              <a:t>3	</a:t>
            </a:r>
            <a:r>
              <a:rPr sz="2400" b="1" spc="-5" dirty="0">
                <a:latin typeface="宋体"/>
                <a:cs typeface="宋体"/>
              </a:rPr>
              <a:t>+ cx</a:t>
            </a:r>
            <a:r>
              <a:rPr sz="2400" b="1" spc="-7" baseline="24305" dirty="0">
                <a:latin typeface="宋体"/>
                <a:cs typeface="宋体"/>
              </a:rPr>
              <a:t>2	</a:t>
            </a:r>
            <a:r>
              <a:rPr sz="2400" b="1" spc="-5" dirty="0">
                <a:latin typeface="宋体"/>
                <a:cs typeface="宋体"/>
              </a:rPr>
              <a:t>+ dx +</a:t>
            </a:r>
            <a:r>
              <a:rPr sz="2400" b="1" spc="-6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e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8907" y="5756147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8907" y="6304788"/>
            <a:ext cx="163068" cy="166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67973" y="4869434"/>
            <a:ext cx="7988300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宋体"/>
                <a:cs typeface="宋体"/>
              </a:rPr>
              <a:t>其中</a:t>
            </a:r>
            <a:r>
              <a:rPr sz="2400" b="1" dirty="0">
                <a:latin typeface="宋体"/>
                <a:cs typeface="宋体"/>
              </a:rPr>
              <a:t>a,b,c,d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e</a:t>
            </a:r>
            <a:r>
              <a:rPr sz="2400" b="1" spc="-5" dirty="0">
                <a:latin typeface="宋体"/>
                <a:cs typeface="宋体"/>
              </a:rPr>
              <a:t>是满足某些条件的实数。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宋体"/>
                <a:cs typeface="宋体"/>
              </a:rPr>
              <a:t>大多数的椭圆曲线密码系统是在模</a:t>
            </a:r>
            <a:r>
              <a:rPr sz="2400" b="1" spc="5" dirty="0">
                <a:latin typeface="宋体"/>
                <a:cs typeface="宋体"/>
              </a:rPr>
              <a:t>p</a:t>
            </a:r>
            <a:r>
              <a:rPr sz="2400" b="1" dirty="0">
                <a:latin typeface="宋体"/>
                <a:cs typeface="宋体"/>
              </a:rPr>
              <a:t>或</a:t>
            </a:r>
            <a:r>
              <a:rPr sz="2400" b="1" spc="5" dirty="0">
                <a:latin typeface="宋体"/>
                <a:cs typeface="宋体"/>
              </a:rPr>
              <a:t>F</a:t>
            </a:r>
            <a:r>
              <a:rPr sz="2400" b="1" spc="7" baseline="-20833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下运</a:t>
            </a:r>
            <a:r>
              <a:rPr sz="2400" b="1" spc="-10" dirty="0">
                <a:latin typeface="宋体"/>
                <a:cs typeface="宋体"/>
              </a:rPr>
              <a:t>算</a:t>
            </a:r>
            <a:r>
              <a:rPr sz="2400" b="1" spc="25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宋体"/>
                <a:cs typeface="宋体"/>
              </a:rPr>
              <a:t>椭圆曲线已经逐渐被采用，很可能是一个重要的发展方向。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84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引言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58373" y="1619504"/>
            <a:ext cx="829818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5315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在公钥密码体制以前的整个密码学发展史中，所有的密码 算法，包括原始手工计算的、由机械设备实现的以及由计算机 </a:t>
            </a:r>
            <a:r>
              <a:rPr sz="2400" b="1" spc="-5" dirty="0" err="1">
                <a:latin typeface="宋体"/>
                <a:cs typeface="宋体"/>
              </a:rPr>
              <a:t>实现的，都是基</a:t>
            </a:r>
            <a:r>
              <a:rPr sz="2400" b="1" dirty="0" err="1">
                <a:latin typeface="宋体"/>
                <a:cs typeface="宋体"/>
              </a:rPr>
              <a:t>于</a:t>
            </a:r>
            <a:r>
              <a:rPr sz="2400" b="1" dirty="0" err="1">
                <a:solidFill>
                  <a:srgbClr val="FD1813"/>
                </a:solidFill>
                <a:latin typeface="宋体"/>
                <a:cs typeface="宋体"/>
              </a:rPr>
              <a:t>代换</a:t>
            </a:r>
            <a:r>
              <a:rPr sz="2400" b="1" dirty="0" err="1">
                <a:latin typeface="宋体"/>
                <a:cs typeface="宋体"/>
              </a:rPr>
              <a:t>和</a:t>
            </a:r>
            <a:r>
              <a:rPr lang="zh-CN" altLang="en-US" sz="2400" b="1" dirty="0">
                <a:solidFill>
                  <a:srgbClr val="FD1813"/>
                </a:solidFill>
                <a:latin typeface="宋体"/>
                <a:cs typeface="宋体"/>
              </a:rPr>
              <a:t>置换</a:t>
            </a:r>
            <a:r>
              <a:rPr sz="2400" b="1" dirty="0" err="1">
                <a:latin typeface="宋体"/>
                <a:cs typeface="宋体"/>
              </a:rPr>
              <a:t>这两个基本方法，建立在</a:t>
            </a:r>
            <a:r>
              <a:rPr sz="2400" b="1" spc="-5" dirty="0" err="1">
                <a:solidFill>
                  <a:srgbClr val="FD1813"/>
                </a:solidFill>
                <a:latin typeface="宋体"/>
                <a:cs typeface="宋体"/>
              </a:rPr>
              <a:t>位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(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字 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符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方式</a:t>
            </a:r>
            <a:r>
              <a:rPr sz="2400" b="1" dirty="0">
                <a:latin typeface="宋体"/>
                <a:cs typeface="宋体"/>
              </a:rPr>
              <a:t>的操作上。</a:t>
            </a:r>
            <a:endParaRPr sz="2400" dirty="0">
              <a:latin typeface="宋体"/>
              <a:cs typeface="宋体"/>
            </a:endParaRPr>
          </a:p>
          <a:p>
            <a:pPr marL="12700" marR="5080" indent="615315" algn="just">
              <a:lnSpc>
                <a:spcPct val="130000"/>
              </a:lnSpc>
            </a:pPr>
            <a:r>
              <a:rPr sz="2400" b="1" dirty="0">
                <a:latin typeface="宋体"/>
                <a:cs typeface="宋体"/>
              </a:rPr>
              <a:t>而公钥密码体制则为密码学的发展提供了新的理论和技术 思想，一方面公钥密码算法是建立在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数学函数</a:t>
            </a:r>
            <a:r>
              <a:rPr sz="2400" b="1" dirty="0">
                <a:latin typeface="宋体"/>
                <a:cs typeface="宋体"/>
              </a:rPr>
              <a:t>基础上的，而不 </a:t>
            </a:r>
            <a:r>
              <a:rPr sz="2400" b="1" spc="-5" dirty="0">
                <a:latin typeface="宋体"/>
                <a:cs typeface="宋体"/>
              </a:rPr>
              <a:t>是建立在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位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字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符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方式</a:t>
            </a:r>
            <a:r>
              <a:rPr sz="2400" b="1" dirty="0">
                <a:latin typeface="宋体"/>
                <a:cs typeface="宋体"/>
              </a:rPr>
              <a:t>的操作上</a:t>
            </a:r>
            <a:r>
              <a:rPr sz="2400" b="1" spc="520" dirty="0">
                <a:latin typeface="宋体"/>
                <a:cs typeface="宋体"/>
              </a:rPr>
              <a:t>的</a:t>
            </a:r>
            <a:r>
              <a:rPr sz="2400" b="1" dirty="0">
                <a:latin typeface="宋体"/>
                <a:cs typeface="宋体"/>
              </a:rPr>
              <a:t>；另一方面公钥密码算法是 以非对称的形式使用两个密钥，两个密钥的使用对密钥分配、 认证等都有着深刻的意义。可以说，公钥密码体制的出现在密 码学发展史上</a:t>
            </a:r>
            <a:r>
              <a:rPr sz="2400" b="1" spc="-10" dirty="0">
                <a:latin typeface="宋体"/>
                <a:cs typeface="宋体"/>
              </a:rPr>
              <a:t>是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一次质的飞跃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椭圆曲线的定义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2173" y="1467866"/>
            <a:ext cx="8520430" cy="19278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965"/>
              </a:spcBef>
            </a:pPr>
            <a:r>
              <a:rPr sz="2400" b="1" dirty="0">
                <a:latin typeface="宋体"/>
                <a:cs typeface="宋体"/>
              </a:rPr>
              <a:t>在实数系中，椭圆曲线可定义成所有满足方程式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30000"/>
              </a:lnSpc>
            </a:pPr>
            <a:r>
              <a:rPr sz="2400" b="1" spc="-5" dirty="0">
                <a:latin typeface="Arial"/>
                <a:cs typeface="Arial"/>
              </a:rPr>
              <a:t>E:</a:t>
            </a:r>
            <a:r>
              <a:rPr sz="2400" b="1" spc="-5" dirty="0">
                <a:latin typeface="宋体"/>
                <a:cs typeface="宋体"/>
              </a:rPr>
              <a:t>y</a:t>
            </a:r>
            <a:r>
              <a:rPr sz="2400" b="1" spc="-7" baseline="24305" dirty="0">
                <a:latin typeface="宋体"/>
                <a:cs typeface="宋体"/>
              </a:rPr>
              <a:t>2</a:t>
            </a:r>
            <a:r>
              <a:rPr sz="2400" b="1" spc="-5" dirty="0">
                <a:latin typeface="宋体"/>
                <a:cs typeface="宋体"/>
              </a:rPr>
              <a:t>=x</a:t>
            </a:r>
            <a:r>
              <a:rPr sz="2400" b="1" spc="-7" baseline="24305" dirty="0">
                <a:latin typeface="宋体"/>
                <a:cs typeface="宋体"/>
              </a:rPr>
              <a:t>3</a:t>
            </a:r>
            <a:r>
              <a:rPr sz="2400" b="1" spc="-5" dirty="0">
                <a:latin typeface="宋体"/>
                <a:cs typeface="宋体"/>
              </a:rPr>
              <a:t>+ax+b的</a:t>
            </a:r>
            <a:r>
              <a:rPr sz="2400" b="1" spc="-10" dirty="0">
                <a:latin typeface="宋体"/>
                <a:cs typeface="宋体"/>
              </a:rPr>
              <a:t>点</a:t>
            </a:r>
            <a:r>
              <a:rPr sz="2400" b="1" dirty="0">
                <a:latin typeface="Arial"/>
                <a:cs typeface="Arial"/>
              </a:rPr>
              <a:t>(x,y)</a:t>
            </a:r>
            <a:r>
              <a:rPr sz="2400" b="1" dirty="0">
                <a:latin typeface="宋体"/>
                <a:cs typeface="宋体"/>
              </a:rPr>
              <a:t>所构成的集合。若方程式没有重复的因式 </a:t>
            </a:r>
            <a:r>
              <a:rPr sz="2400" b="1" spc="-10" dirty="0">
                <a:latin typeface="宋体"/>
                <a:cs typeface="宋体"/>
              </a:rPr>
              <a:t>或</a:t>
            </a:r>
            <a:r>
              <a:rPr sz="2400" b="1" dirty="0">
                <a:latin typeface="宋体"/>
                <a:cs typeface="宋体"/>
              </a:rPr>
              <a:t>4a</a:t>
            </a:r>
            <a:r>
              <a:rPr sz="2400" b="1" baseline="24305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+27b</a:t>
            </a:r>
            <a:r>
              <a:rPr sz="2400" b="1" baseline="24305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≠0，</a:t>
            </a:r>
            <a:r>
              <a:rPr sz="2400" b="1" spc="-10" dirty="0">
                <a:latin typeface="宋体"/>
                <a:cs typeface="宋体"/>
              </a:rPr>
              <a:t>則</a:t>
            </a:r>
            <a:r>
              <a:rPr sz="2400" b="1" dirty="0">
                <a:latin typeface="Arial"/>
                <a:cs typeface="Arial"/>
              </a:rPr>
              <a:t>E:</a:t>
            </a:r>
            <a:r>
              <a:rPr sz="2400" b="1" dirty="0">
                <a:latin typeface="宋体"/>
                <a:cs typeface="宋体"/>
              </a:rPr>
              <a:t>y</a:t>
            </a:r>
            <a:r>
              <a:rPr sz="2400" b="1" baseline="24305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=x</a:t>
            </a:r>
            <a:r>
              <a:rPr sz="2400" b="1" baseline="24305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+ax+b</a:t>
            </a:r>
            <a:r>
              <a:rPr sz="2400" b="1" spc="-5" dirty="0">
                <a:latin typeface="宋体"/>
                <a:cs typeface="宋体"/>
              </a:rPr>
              <a:t>能成</a:t>
            </a:r>
            <a:r>
              <a:rPr sz="2400" b="1" dirty="0">
                <a:latin typeface="宋体"/>
                <a:cs typeface="宋体"/>
              </a:rPr>
              <a:t>为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群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(group)</a:t>
            </a:r>
            <a:r>
              <a:rPr sz="2400" b="1" dirty="0">
                <a:latin typeface="宋体"/>
                <a:cs typeface="宋体"/>
              </a:rPr>
              <a:t>。例如，椭圆 </a:t>
            </a:r>
            <a:r>
              <a:rPr sz="2400" b="1" spc="-5" dirty="0">
                <a:latin typeface="宋体"/>
                <a:cs typeface="宋体"/>
              </a:rPr>
              <a:t>曲线</a:t>
            </a:r>
            <a:r>
              <a:rPr sz="2400" b="1" dirty="0">
                <a:latin typeface="Arial"/>
                <a:cs typeface="Arial"/>
              </a:rPr>
              <a:t>E:</a:t>
            </a:r>
            <a:r>
              <a:rPr sz="2400" b="1" dirty="0">
                <a:latin typeface="宋体"/>
                <a:cs typeface="宋体"/>
              </a:rPr>
              <a:t>y</a:t>
            </a:r>
            <a:r>
              <a:rPr sz="2400" b="1" baseline="24305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=x</a:t>
            </a:r>
            <a:r>
              <a:rPr sz="2400" b="1" baseline="24305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-7x+3</a:t>
            </a:r>
            <a:r>
              <a:rPr sz="2400" b="1" spc="-5" dirty="0">
                <a:latin typeface="宋体"/>
                <a:cs typeface="宋体"/>
              </a:rPr>
              <a:t>的图形如下所示。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9343" y="3470147"/>
            <a:ext cx="6792468" cy="3209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有限群上的椭圆曲线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1412239"/>
            <a:ext cx="8319134" cy="521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4706620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形式</a:t>
            </a:r>
            <a:r>
              <a:rPr sz="2400" b="1" spc="-10" dirty="0">
                <a:latin typeface="宋体"/>
                <a:cs typeface="宋体"/>
              </a:rPr>
              <a:t>：</a:t>
            </a:r>
            <a:r>
              <a:rPr sz="2400" b="1" spc="1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y</a:t>
            </a:r>
            <a:r>
              <a:rPr sz="2400" b="1" spc="-7" baseline="24305" dirty="0">
                <a:latin typeface="宋体"/>
                <a:cs typeface="宋体"/>
              </a:rPr>
              <a:t>2</a:t>
            </a:r>
            <a:r>
              <a:rPr sz="2400" b="1" spc="-5" dirty="0">
                <a:latin typeface="宋体"/>
                <a:cs typeface="宋体"/>
              </a:rPr>
              <a:t>=x</a:t>
            </a:r>
            <a:r>
              <a:rPr sz="2400" b="1" spc="-7" baseline="24305" dirty="0">
                <a:latin typeface="宋体"/>
                <a:cs typeface="宋体"/>
              </a:rPr>
              <a:t>3</a:t>
            </a:r>
            <a:r>
              <a:rPr sz="2400" b="1" spc="-5" dirty="0">
                <a:latin typeface="宋体"/>
                <a:cs typeface="宋体"/>
              </a:rPr>
              <a:t>+ax+b(mod</a:t>
            </a:r>
            <a:r>
              <a:rPr sz="2400" b="1" spc="2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p)  其中</a:t>
            </a:r>
            <a:r>
              <a:rPr sz="2400" b="1" spc="-5" dirty="0">
                <a:latin typeface="宋体"/>
                <a:cs typeface="宋体"/>
              </a:rPr>
              <a:t>：p</a:t>
            </a:r>
            <a:r>
              <a:rPr sz="2400" b="1" spc="2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是一个素数</a:t>
            </a:r>
            <a:endParaRPr sz="2400" dirty="0">
              <a:latin typeface="宋体"/>
              <a:cs typeface="宋体"/>
            </a:endParaRPr>
          </a:p>
          <a:p>
            <a:pPr marL="1403350" marR="2315210" indent="-462280">
              <a:lnSpc>
                <a:spcPct val="130000"/>
              </a:lnSpc>
            </a:pPr>
            <a:r>
              <a:rPr sz="2400" b="1" dirty="0">
                <a:latin typeface="宋体"/>
                <a:cs typeface="宋体"/>
              </a:rPr>
              <a:t>a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dirty="0">
                <a:latin typeface="宋体"/>
                <a:cs typeface="宋体"/>
              </a:rPr>
              <a:t>b</a:t>
            </a:r>
            <a:r>
              <a:rPr sz="2400" b="1" spc="-5" dirty="0">
                <a:latin typeface="宋体"/>
                <a:cs typeface="宋体"/>
              </a:rPr>
              <a:t>都是小于</a:t>
            </a:r>
            <a:r>
              <a:rPr sz="2400" b="1" dirty="0">
                <a:latin typeface="宋体"/>
                <a:cs typeface="宋体"/>
              </a:rPr>
              <a:t>p</a:t>
            </a:r>
            <a:r>
              <a:rPr sz="2400" b="1" spc="-5" dirty="0">
                <a:latin typeface="宋体"/>
                <a:cs typeface="宋体"/>
              </a:rPr>
              <a:t>的非负整数，且满足：  4a</a:t>
            </a:r>
            <a:r>
              <a:rPr sz="2400" b="1" spc="-7" baseline="24305" dirty="0">
                <a:latin typeface="宋体"/>
                <a:cs typeface="宋体"/>
              </a:rPr>
              <a:t>3</a:t>
            </a:r>
            <a:r>
              <a:rPr sz="2400" b="1" spc="-5" dirty="0">
                <a:latin typeface="宋体"/>
                <a:cs typeface="宋体"/>
              </a:rPr>
              <a:t>+27b</a:t>
            </a:r>
            <a:r>
              <a:rPr sz="2400" b="1" spc="-7" baseline="24305" dirty="0">
                <a:latin typeface="宋体"/>
                <a:cs typeface="宋体"/>
              </a:rPr>
              <a:t>2</a:t>
            </a:r>
            <a:r>
              <a:rPr sz="2400" b="1" spc="-5" dirty="0">
                <a:latin typeface="宋体"/>
                <a:cs typeface="宋体"/>
              </a:rPr>
              <a:t>(mod</a:t>
            </a:r>
            <a:r>
              <a:rPr sz="2400" b="1" spc="2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p)≠0</a:t>
            </a:r>
            <a:endParaRPr sz="2400" dirty="0">
              <a:latin typeface="宋体"/>
              <a:cs typeface="宋体"/>
            </a:endParaRPr>
          </a:p>
          <a:p>
            <a:pPr marL="12700" marR="5080" indent="621030">
              <a:lnSpc>
                <a:spcPct val="106700"/>
              </a:lnSpc>
              <a:spcBef>
                <a:spcPts val="560"/>
              </a:spcBef>
            </a:pPr>
            <a:r>
              <a:rPr sz="2400" b="1" dirty="0">
                <a:latin typeface="宋体"/>
                <a:cs typeface="宋体"/>
              </a:rPr>
              <a:t>椭圆曲线有一个特殊的点，记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500" b="1" i="1" spc="-25" dirty="0">
                <a:latin typeface="宋体"/>
                <a:cs typeface="宋体"/>
              </a:rPr>
              <a:t>O</a:t>
            </a:r>
            <a:r>
              <a:rPr sz="2400" b="1" spc="-2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它并不在椭圆曲线</a:t>
            </a:r>
            <a:r>
              <a:rPr sz="2500" b="1" i="1" spc="-60" dirty="0">
                <a:latin typeface="宋体"/>
                <a:cs typeface="宋体"/>
              </a:rPr>
              <a:t>E  </a:t>
            </a:r>
            <a:r>
              <a:rPr sz="2400" b="1" spc="-5" dirty="0">
                <a:latin typeface="宋体"/>
                <a:cs typeface="宋体"/>
              </a:rPr>
              <a:t>上，此点称为无限远的点</a:t>
            </a:r>
            <a:r>
              <a:rPr sz="2400" b="1" dirty="0">
                <a:latin typeface="宋体"/>
                <a:cs typeface="宋体"/>
              </a:rPr>
              <a:t>(the</a:t>
            </a:r>
            <a:r>
              <a:rPr sz="2400" b="1" spc="-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point</a:t>
            </a:r>
            <a:r>
              <a:rPr sz="2400" b="1" spc="-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at</a:t>
            </a:r>
            <a:r>
              <a:rPr sz="2400" b="1" spc="-5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infinity)</a:t>
            </a:r>
            <a:r>
              <a:rPr sz="2400" b="1" spc="-5" dirty="0">
                <a:latin typeface="宋体"/>
                <a:cs typeface="宋体"/>
              </a:rPr>
              <a:t>。</a:t>
            </a:r>
            <a:r>
              <a:rPr sz="2400" b="1" dirty="0">
                <a:latin typeface="宋体"/>
                <a:cs typeface="宋体"/>
              </a:rPr>
              <a:t>Ep(a,b)  </a:t>
            </a:r>
            <a:r>
              <a:rPr sz="2400" b="1" spc="-5" dirty="0">
                <a:latin typeface="宋体"/>
                <a:cs typeface="宋体"/>
              </a:rPr>
              <a:t>为在模</a:t>
            </a:r>
            <a:r>
              <a:rPr sz="2500" b="1" i="1" spc="-55" dirty="0">
                <a:latin typeface="宋体"/>
                <a:cs typeface="宋体"/>
              </a:rPr>
              <a:t>p</a:t>
            </a:r>
            <a:r>
              <a:rPr sz="2400" b="1" dirty="0">
                <a:latin typeface="宋体"/>
                <a:cs typeface="宋体"/>
              </a:rPr>
              <a:t>之下椭圆曲线</a:t>
            </a:r>
            <a:r>
              <a:rPr sz="2500" b="1" i="1" spc="-50" dirty="0">
                <a:latin typeface="宋体"/>
                <a:cs typeface="宋体"/>
              </a:rPr>
              <a:t>E</a:t>
            </a:r>
            <a:r>
              <a:rPr sz="2400" b="1" dirty="0">
                <a:latin typeface="宋体"/>
                <a:cs typeface="宋体"/>
              </a:rPr>
              <a:t>上所有的点所构成的集合（包括</a:t>
            </a:r>
            <a:r>
              <a:rPr sz="2500" b="1" i="1" spc="-25" dirty="0">
                <a:latin typeface="宋体"/>
                <a:cs typeface="宋体"/>
              </a:rPr>
              <a:t>O</a:t>
            </a:r>
            <a:r>
              <a:rPr sz="2400" b="1" spc="-25" dirty="0">
                <a:latin typeface="宋体"/>
                <a:cs typeface="宋体"/>
              </a:rPr>
              <a:t>）</a:t>
            </a:r>
            <a:r>
              <a:rPr sz="2400" b="1" dirty="0">
                <a:latin typeface="宋体"/>
                <a:cs typeface="宋体"/>
              </a:rPr>
              <a:t>。 </a:t>
            </a:r>
            <a:r>
              <a:rPr sz="2400" b="1" spc="-5" dirty="0">
                <a:latin typeface="宋体"/>
                <a:cs typeface="宋体"/>
              </a:rPr>
              <a:t>点</a:t>
            </a:r>
            <a:r>
              <a:rPr sz="2400" b="1" dirty="0">
                <a:latin typeface="宋体"/>
                <a:cs typeface="宋体"/>
              </a:rPr>
              <a:t>P=（x，y）</a:t>
            </a:r>
            <a:r>
              <a:rPr sz="2400" b="1" spc="-10" dirty="0">
                <a:latin typeface="宋体"/>
                <a:cs typeface="宋体"/>
              </a:rPr>
              <a:t>对</a:t>
            </a:r>
            <a:r>
              <a:rPr sz="2500" b="1" i="1" spc="-50" dirty="0">
                <a:latin typeface="宋体"/>
                <a:cs typeface="宋体"/>
              </a:rPr>
              <a:t>X</a:t>
            </a:r>
            <a:r>
              <a:rPr sz="2400" b="1" spc="-5" dirty="0">
                <a:latin typeface="宋体"/>
                <a:cs typeface="宋体"/>
              </a:rPr>
              <a:t>座标轴的对称点为</a:t>
            </a:r>
            <a:r>
              <a:rPr sz="2400" b="1" dirty="0">
                <a:latin typeface="宋体"/>
                <a:cs typeface="宋体"/>
              </a:rPr>
              <a:t>-P=（x，-y），</a:t>
            </a:r>
            <a:r>
              <a:rPr sz="2400" b="1" spc="-5" dirty="0">
                <a:latin typeface="宋体"/>
                <a:cs typeface="宋体"/>
              </a:rPr>
              <a:t>而称</a:t>
            </a:r>
            <a:r>
              <a:rPr sz="2400" b="1" dirty="0">
                <a:latin typeface="宋体"/>
                <a:cs typeface="宋体"/>
              </a:rPr>
              <a:t>-P</a:t>
            </a:r>
            <a:r>
              <a:rPr sz="2400" b="1" spc="-5" dirty="0">
                <a:latin typeface="宋体"/>
                <a:cs typeface="宋体"/>
              </a:rPr>
              <a:t>为 点</a:t>
            </a:r>
            <a:r>
              <a:rPr sz="2400" b="1" dirty="0">
                <a:latin typeface="宋体"/>
                <a:cs typeface="宋体"/>
              </a:rPr>
              <a:t>P</a:t>
            </a:r>
            <a:r>
              <a:rPr sz="2400" b="1" spc="-5" dirty="0">
                <a:latin typeface="宋体"/>
                <a:cs typeface="宋体"/>
              </a:rPr>
              <a:t>的负点。若</a:t>
            </a:r>
            <a:r>
              <a:rPr sz="2400" b="1" dirty="0">
                <a:latin typeface="宋体"/>
                <a:cs typeface="宋体"/>
              </a:rPr>
              <a:t>nP=O</a:t>
            </a:r>
            <a:r>
              <a:rPr sz="2400" b="1" spc="-10" dirty="0">
                <a:latin typeface="宋体"/>
                <a:cs typeface="宋体"/>
              </a:rPr>
              <a:t>且</a:t>
            </a:r>
            <a:r>
              <a:rPr sz="2500" b="1" i="1" spc="-50" dirty="0">
                <a:latin typeface="宋体"/>
                <a:cs typeface="宋体"/>
              </a:rPr>
              <a:t>n</a:t>
            </a:r>
            <a:r>
              <a:rPr sz="2500" b="1" i="1" spc="-105" dirty="0">
                <a:latin typeface="宋体"/>
                <a:cs typeface="宋体"/>
              </a:rPr>
              <a:t>为</a:t>
            </a:r>
            <a:r>
              <a:rPr sz="2400" b="1" dirty="0">
                <a:latin typeface="宋体"/>
                <a:cs typeface="宋体"/>
              </a:rPr>
              <a:t>最小的正整数，则</a:t>
            </a:r>
            <a:r>
              <a:rPr sz="2500" b="1" i="1" spc="-50" dirty="0">
                <a:latin typeface="宋体"/>
                <a:cs typeface="宋体"/>
              </a:rPr>
              <a:t>n</a:t>
            </a:r>
            <a:r>
              <a:rPr sz="2400" b="1" dirty="0">
                <a:latin typeface="宋体"/>
                <a:cs typeface="宋体"/>
              </a:rPr>
              <a:t>为椭圆曲线</a:t>
            </a:r>
            <a:r>
              <a:rPr sz="2500" b="1" i="1" spc="-50" dirty="0">
                <a:latin typeface="宋体"/>
                <a:cs typeface="宋体"/>
              </a:rPr>
              <a:t>E</a:t>
            </a:r>
            <a:r>
              <a:rPr sz="2400" b="1" spc="-10" dirty="0">
                <a:latin typeface="宋体"/>
                <a:cs typeface="宋体"/>
              </a:rPr>
              <a:t>上 </a:t>
            </a:r>
            <a:r>
              <a:rPr sz="2400" b="1" dirty="0">
                <a:latin typeface="宋体"/>
                <a:cs typeface="宋体"/>
              </a:rPr>
              <a:t>点</a:t>
            </a:r>
            <a:r>
              <a:rPr sz="2400" b="1" spc="5" dirty="0">
                <a:latin typeface="宋体"/>
                <a:cs typeface="宋体"/>
              </a:rPr>
              <a:t>P</a:t>
            </a:r>
            <a:r>
              <a:rPr sz="2400" b="1" dirty="0">
                <a:latin typeface="宋体"/>
                <a:cs typeface="宋体"/>
              </a:rPr>
              <a:t>的秩。除了无限远的</a:t>
            </a:r>
            <a:r>
              <a:rPr sz="2400" b="1" spc="-5" dirty="0">
                <a:latin typeface="宋体"/>
                <a:cs typeface="宋体"/>
              </a:rPr>
              <a:t>点</a:t>
            </a:r>
            <a:r>
              <a:rPr sz="2500" b="1" i="1" spc="-50" dirty="0">
                <a:latin typeface="宋体"/>
                <a:cs typeface="宋体"/>
              </a:rPr>
              <a:t>O</a:t>
            </a:r>
            <a:r>
              <a:rPr sz="2400" b="1" dirty="0">
                <a:latin typeface="宋体"/>
                <a:cs typeface="宋体"/>
              </a:rPr>
              <a:t>之外，椭圆曲线</a:t>
            </a:r>
            <a:r>
              <a:rPr sz="2500" b="1" i="1" spc="-50" dirty="0">
                <a:latin typeface="宋体"/>
                <a:cs typeface="宋体"/>
              </a:rPr>
              <a:t>E</a:t>
            </a:r>
            <a:r>
              <a:rPr sz="2400" b="1" dirty="0">
                <a:latin typeface="宋体"/>
                <a:cs typeface="宋体"/>
              </a:rPr>
              <a:t>上任何可以生成 </a:t>
            </a:r>
            <a:r>
              <a:rPr sz="2400" b="1" spc="-5" dirty="0" err="1">
                <a:latin typeface="宋体"/>
                <a:cs typeface="宋体"/>
              </a:rPr>
              <a:t>所有点都可视为</a:t>
            </a:r>
            <a:r>
              <a:rPr sz="2400" b="1" dirty="0" err="1">
                <a:latin typeface="宋体"/>
                <a:cs typeface="宋体"/>
              </a:rPr>
              <a:t>是</a:t>
            </a:r>
            <a:r>
              <a:rPr sz="2500" b="1" i="1" spc="-50" dirty="0" err="1">
                <a:latin typeface="宋体"/>
                <a:cs typeface="宋体"/>
              </a:rPr>
              <a:t>E</a:t>
            </a:r>
            <a:r>
              <a:rPr sz="2400" b="1" spc="-5" dirty="0" err="1">
                <a:latin typeface="宋体"/>
                <a:cs typeface="宋体"/>
              </a:rPr>
              <a:t>的生成</a:t>
            </a:r>
            <a:r>
              <a:rPr lang="zh-CN" altLang="en-US" sz="2400" b="1" spc="-5" dirty="0">
                <a:latin typeface="宋体"/>
                <a:cs typeface="宋体"/>
              </a:rPr>
              <a:t>元</a:t>
            </a:r>
            <a:r>
              <a:rPr sz="2400" b="1" dirty="0">
                <a:latin typeface="宋体"/>
                <a:cs typeface="宋体"/>
              </a:rPr>
              <a:t>(generator)，</a:t>
            </a:r>
            <a:r>
              <a:rPr sz="2400" b="1" spc="-5" dirty="0" err="1">
                <a:latin typeface="宋体"/>
                <a:cs typeface="宋体"/>
              </a:rPr>
              <a:t>但并不是所有在</a:t>
            </a:r>
            <a:r>
              <a:rPr sz="2500" b="1" i="1" spc="-60" dirty="0" err="1">
                <a:latin typeface="宋体"/>
                <a:cs typeface="宋体"/>
              </a:rPr>
              <a:t>E</a:t>
            </a:r>
            <a:r>
              <a:rPr sz="2500" b="1" i="1" spc="-60" dirty="0">
                <a:latin typeface="宋体"/>
                <a:cs typeface="宋体"/>
              </a:rPr>
              <a:t>  </a:t>
            </a:r>
            <a:r>
              <a:rPr sz="2400" b="1" dirty="0" err="1">
                <a:latin typeface="宋体"/>
                <a:cs typeface="宋体"/>
              </a:rPr>
              <a:t>上的点都可视为生成</a:t>
            </a:r>
            <a:r>
              <a:rPr lang="zh-CN" altLang="en-US" sz="2400" b="1">
                <a:latin typeface="宋体"/>
                <a:cs typeface="宋体"/>
              </a:rPr>
              <a:t>元</a:t>
            </a:r>
            <a:r>
              <a:rPr sz="2400" b="1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7749" y="6941873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椭圆曲线的相加运算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4983" y="1641348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983" y="3087623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5573" y="1396238"/>
            <a:ext cx="8173084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相异点相加：假设</a:t>
            </a:r>
            <a:r>
              <a:rPr sz="2400" b="1" i="1" dirty="0">
                <a:latin typeface="Arial"/>
                <a:cs typeface="Arial"/>
              </a:rPr>
              <a:t>P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i="1" dirty="0">
                <a:latin typeface="Arial"/>
                <a:cs typeface="Arial"/>
              </a:rPr>
              <a:t>Q</a:t>
            </a:r>
            <a:r>
              <a:rPr sz="2400" b="1" dirty="0">
                <a:latin typeface="宋体"/>
                <a:cs typeface="宋体"/>
              </a:rPr>
              <a:t>是椭圆曲线上两个相异的点</a:t>
            </a:r>
            <a:r>
              <a:rPr sz="2400" b="1" spc="-5" dirty="0">
                <a:latin typeface="宋体"/>
                <a:cs typeface="宋体"/>
              </a:rPr>
              <a:t>且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≠Q。 </a:t>
            </a:r>
            <a:r>
              <a:rPr sz="2400" b="1" spc="-5" dirty="0">
                <a:latin typeface="宋体"/>
                <a:cs typeface="宋体"/>
              </a:rPr>
              <a:t>若</a:t>
            </a:r>
            <a:r>
              <a:rPr sz="2400" b="1" spc="-5" dirty="0">
                <a:latin typeface="Arial"/>
                <a:cs typeface="Arial"/>
              </a:rPr>
              <a:t>P+Q=R</a:t>
            </a:r>
            <a:r>
              <a:rPr sz="2400" b="1" spc="-5" dirty="0">
                <a:latin typeface="宋体"/>
                <a:cs typeface="宋体"/>
              </a:rPr>
              <a:t>，则点</a:t>
            </a:r>
            <a:r>
              <a:rPr sz="2400" b="1" i="1" spc="-5" dirty="0">
                <a:latin typeface="Arial"/>
                <a:cs typeface="Arial"/>
              </a:rPr>
              <a:t>R</a:t>
            </a:r>
            <a:r>
              <a:rPr sz="2400" b="1" spc="-5" dirty="0">
                <a:latin typeface="宋体"/>
                <a:cs typeface="宋体"/>
              </a:rPr>
              <a:t>是经</a:t>
            </a:r>
            <a:r>
              <a:rPr sz="2400" b="1" dirty="0">
                <a:latin typeface="宋体"/>
                <a:cs typeface="宋体"/>
              </a:rPr>
              <a:t>过</a:t>
            </a:r>
            <a:r>
              <a:rPr sz="2400" b="1" i="1" dirty="0">
                <a:latin typeface="Arial"/>
                <a:cs typeface="Arial"/>
              </a:rPr>
              <a:t>P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i="1" dirty="0">
                <a:latin typeface="Arial"/>
                <a:cs typeface="Arial"/>
              </a:rPr>
              <a:t>Q</a:t>
            </a:r>
            <a:r>
              <a:rPr sz="2400" b="1" dirty="0">
                <a:latin typeface="宋体"/>
                <a:cs typeface="宋体"/>
              </a:rPr>
              <a:t>两点的直线与椭圆曲线唯一交 点的负点，见下左图。</a:t>
            </a:r>
            <a:endParaRPr sz="2400">
              <a:latin typeface="宋体"/>
              <a:cs typeface="宋体"/>
            </a:endParaRPr>
          </a:p>
          <a:p>
            <a:pPr marL="12700" marR="8890" algn="just">
              <a:lnSpc>
                <a:spcPct val="125000"/>
              </a:lnSpc>
              <a:spcBef>
                <a:spcPts val="575"/>
              </a:spcBef>
            </a:pPr>
            <a:r>
              <a:rPr sz="2400" b="1" spc="-5" dirty="0">
                <a:latin typeface="宋体"/>
                <a:cs typeface="宋体"/>
              </a:rPr>
              <a:t>双倍的点：</a:t>
            </a:r>
            <a:r>
              <a:rPr sz="2400" b="1" dirty="0">
                <a:latin typeface="宋体"/>
                <a:cs typeface="宋体"/>
              </a:rPr>
              <a:t>令</a:t>
            </a:r>
            <a:r>
              <a:rPr sz="2400" b="1" dirty="0">
                <a:latin typeface="Arial"/>
                <a:cs typeface="Arial"/>
              </a:rPr>
              <a:t>P+P=2P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则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i="1" spc="5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是经</a:t>
            </a:r>
            <a:r>
              <a:rPr sz="2400" b="1" spc="-5" dirty="0">
                <a:latin typeface="宋体"/>
                <a:cs typeface="宋体"/>
              </a:rPr>
              <a:t>过</a:t>
            </a:r>
            <a:r>
              <a:rPr sz="2400" b="1" i="1" spc="5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的切线与椭圆曲线唯一 交点的负点。见下右图。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2579" y="3761232"/>
            <a:ext cx="3889503" cy="2975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1639" y="3701796"/>
            <a:ext cx="3657461" cy="2975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1912"/>
            <a:ext cx="512254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椭圆曲线在模</a:t>
            </a:r>
            <a:r>
              <a:rPr sz="3350" i="1" spc="-75" dirty="0">
                <a:solidFill>
                  <a:srgbClr val="000000"/>
                </a:solidFill>
                <a:latin typeface="黑体"/>
                <a:cs typeface="黑体"/>
              </a:rPr>
              <a:t>p</a:t>
            </a: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下的运算规则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1773935"/>
            <a:ext cx="163068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31397" y="1618741"/>
            <a:ext cx="7311009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加法规则：</a:t>
            </a:r>
            <a:endParaRPr sz="2400" dirty="0">
              <a:latin typeface="宋体"/>
              <a:cs typeface="宋体"/>
            </a:endParaRPr>
          </a:p>
          <a:p>
            <a:pPr marL="509270" indent="-455930">
              <a:lnSpc>
                <a:spcPct val="100000"/>
              </a:lnSpc>
              <a:spcBef>
                <a:spcPts val="1870"/>
              </a:spcBef>
              <a:buFont typeface="Arial"/>
              <a:buAutoNum type="romanLcParenBoth"/>
              <a:tabLst>
                <a:tab pos="509270" algn="l"/>
                <a:tab pos="509905" algn="l"/>
              </a:tabLst>
            </a:pPr>
            <a:r>
              <a:rPr sz="2400" b="1" spc="-5" dirty="0">
                <a:latin typeface="宋体"/>
                <a:cs typeface="宋体"/>
              </a:rPr>
              <a:t>对所有点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5" dirty="0">
                <a:latin typeface="宋体"/>
                <a:cs typeface="宋体"/>
              </a:rPr>
              <a:t>∈Ep，则</a:t>
            </a:r>
            <a:r>
              <a:rPr sz="2400" b="1" dirty="0">
                <a:latin typeface="宋体"/>
                <a:cs typeface="宋体"/>
              </a:rPr>
              <a:t>P+O=O+P=P，P+（-P）=O</a:t>
            </a:r>
            <a:endParaRPr sz="2400" dirty="0">
              <a:latin typeface="宋体"/>
              <a:cs typeface="宋体"/>
            </a:endParaRPr>
          </a:p>
          <a:p>
            <a:pPr marL="467995" indent="-455295">
              <a:lnSpc>
                <a:spcPct val="100000"/>
              </a:lnSpc>
              <a:spcBef>
                <a:spcPts val="1875"/>
              </a:spcBef>
              <a:buFont typeface="Arial"/>
              <a:buAutoNum type="romanLcParenBoth"/>
              <a:tabLst>
                <a:tab pos="468630" algn="l"/>
              </a:tabLst>
            </a:pPr>
            <a:r>
              <a:rPr sz="2400" b="1" spc="-5" dirty="0">
                <a:latin typeface="宋体"/>
                <a:cs typeface="宋体"/>
              </a:rPr>
              <a:t>令</a:t>
            </a:r>
            <a:r>
              <a:rPr sz="2400" b="1" spc="-5" dirty="0">
                <a:latin typeface="Arial"/>
                <a:cs typeface="Arial"/>
              </a:rPr>
              <a:t>P=(x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,y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) </a:t>
            </a:r>
            <a:r>
              <a:rPr sz="2400" b="1" spc="-10" dirty="0">
                <a:latin typeface="宋体"/>
                <a:cs typeface="宋体"/>
              </a:rPr>
              <a:t>∈Ep</a:t>
            </a:r>
            <a:r>
              <a:rPr sz="2400" b="1" spc="-52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spc="-5" dirty="0">
                <a:latin typeface="Arial"/>
                <a:cs typeface="Arial"/>
              </a:rPr>
              <a:t>Q=(x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,y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) </a:t>
            </a:r>
            <a:r>
              <a:rPr sz="2400" b="1" spc="-10" dirty="0">
                <a:latin typeface="宋体"/>
                <a:cs typeface="宋体"/>
              </a:rPr>
              <a:t>∈Ep,</a:t>
            </a:r>
            <a:r>
              <a:rPr sz="2400" b="1" spc="-52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且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5" dirty="0">
                <a:latin typeface="宋体"/>
                <a:cs typeface="宋体"/>
              </a:rPr>
              <a:t>≠-Q</a:t>
            </a:r>
            <a:r>
              <a:rPr sz="2400" b="1" spc="-52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，則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7973" y="3356102"/>
            <a:ext cx="3957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P+Q=R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=(x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,y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∈Ep</a:t>
            </a:r>
            <a:r>
              <a:rPr sz="2400" b="1" spc="-54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，其中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8687" y="3790015"/>
            <a:ext cx="1567814" cy="77905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075"/>
              </a:lnSpc>
              <a:spcBef>
                <a:spcPts val="114"/>
              </a:spcBef>
              <a:tabLst>
                <a:tab pos="525780" algn="l"/>
                <a:tab pos="911225" algn="l"/>
              </a:tabLst>
            </a:pP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-325" dirty="0">
                <a:latin typeface="Times New Roman"/>
                <a:cs typeface="Times New Roman"/>
              </a:rPr>
              <a:t> </a:t>
            </a:r>
            <a:r>
              <a:rPr sz="2475" baseline="-25252" dirty="0">
                <a:latin typeface="Times New Roman"/>
                <a:cs typeface="Times New Roman"/>
              </a:rPr>
              <a:t>3	</a:t>
            </a:r>
            <a:r>
              <a:rPr sz="2850" dirty="0">
                <a:latin typeface="Symbol"/>
                <a:cs typeface="Symbol"/>
              </a:rPr>
              <a:t>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3000" i="1" spc="-85" dirty="0">
                <a:latin typeface="Symbol"/>
                <a:cs typeface="Symbol"/>
              </a:rPr>
              <a:t></a:t>
            </a:r>
            <a:r>
              <a:rPr lang="en-US" altLang="zh-CN" sz="3000" i="1" spc="-85" baseline="30000" dirty="0">
                <a:latin typeface="Symbol"/>
                <a:cs typeface="Symbol"/>
              </a:rPr>
              <a:t>2</a:t>
            </a:r>
            <a:endParaRPr lang="en-US" altLang="zh-CN" sz="1650" baseline="30000" dirty="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1200"/>
              </a:spcBef>
              <a:tabLst>
                <a:tab pos="497205" algn="l"/>
              </a:tabLst>
            </a:pPr>
            <a:r>
              <a:rPr sz="2900" i="1" spc="35" dirty="0">
                <a:latin typeface="Times New Roman"/>
                <a:cs typeface="Times New Roman"/>
              </a:rPr>
              <a:t>y</a:t>
            </a:r>
            <a:r>
              <a:rPr sz="2475" spc="52" baseline="-25252" dirty="0">
                <a:latin typeface="Times New Roman"/>
                <a:cs typeface="Times New Roman"/>
              </a:rPr>
              <a:t>3	</a:t>
            </a:r>
            <a:r>
              <a:rPr sz="2900" spc="-5" dirty="0">
                <a:latin typeface="Symbol"/>
                <a:cs typeface="Symbol"/>
              </a:rPr>
              <a:t>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3050" i="1" spc="-90" dirty="0">
                <a:latin typeface="Symbol"/>
                <a:cs typeface="Symbol"/>
              </a:rPr>
              <a:t></a:t>
            </a:r>
            <a:r>
              <a:rPr sz="3050" i="1" spc="-4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(</a:t>
            </a:r>
            <a:r>
              <a:rPr sz="2900" spc="-440" dirty="0">
                <a:latin typeface="Times New Roman"/>
                <a:cs typeface="Times New Roman"/>
              </a:rPr>
              <a:t> </a:t>
            </a:r>
            <a:r>
              <a:rPr sz="2900" i="1" spc="-60" dirty="0">
                <a:latin typeface="Times New Roman"/>
                <a:cs typeface="Times New Roman"/>
              </a:rPr>
              <a:t>x</a:t>
            </a:r>
            <a:r>
              <a:rPr sz="2475" spc="-89" baseline="-25252" dirty="0">
                <a:latin typeface="Times New Roman"/>
                <a:cs typeface="Times New Roman"/>
              </a:rPr>
              <a:t>1</a:t>
            </a:r>
            <a:endParaRPr sz="2475" baseline="-25252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4591" y="3347771"/>
            <a:ext cx="1567815" cy="118872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398145" algn="l"/>
                <a:tab pos="844550" algn="l"/>
                <a:tab pos="1229995" algn="l"/>
              </a:tabLst>
            </a:pPr>
            <a:r>
              <a:rPr sz="2850" dirty="0">
                <a:latin typeface="Symbol"/>
                <a:cs typeface="Symbol"/>
              </a:rPr>
              <a:t>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spc="105" dirty="0">
                <a:latin typeface="Times New Roman"/>
                <a:cs typeface="Times New Roman"/>
              </a:rPr>
              <a:t>x</a:t>
            </a:r>
            <a:r>
              <a:rPr sz="2475" spc="157" baseline="-25252" dirty="0">
                <a:latin typeface="Times New Roman"/>
                <a:cs typeface="Times New Roman"/>
              </a:rPr>
              <a:t>1	</a:t>
            </a:r>
            <a:r>
              <a:rPr sz="2850" dirty="0">
                <a:latin typeface="Symbol"/>
                <a:cs typeface="Symbol"/>
              </a:rPr>
              <a:t>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-355" dirty="0">
                <a:latin typeface="Times New Roman"/>
                <a:cs typeface="Times New Roman"/>
              </a:rPr>
              <a:t> </a:t>
            </a:r>
            <a:r>
              <a:rPr sz="2475" baseline="-25252" dirty="0">
                <a:latin typeface="Times New Roman"/>
                <a:cs typeface="Times New Roman"/>
              </a:rPr>
              <a:t>2</a:t>
            </a:r>
          </a:p>
          <a:p>
            <a:pPr marL="56515">
              <a:lnSpc>
                <a:spcPct val="100000"/>
              </a:lnSpc>
              <a:spcBef>
                <a:spcPts val="1135"/>
              </a:spcBef>
            </a:pPr>
            <a:r>
              <a:rPr sz="2900" spc="-5" dirty="0">
                <a:latin typeface="Symbol"/>
                <a:cs typeface="Symbol"/>
              </a:rPr>
              <a:t>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x</a:t>
            </a:r>
            <a:r>
              <a:rPr sz="2475" spc="15" baseline="-25252" dirty="0">
                <a:latin typeface="Times New Roman"/>
                <a:cs typeface="Times New Roman"/>
              </a:rPr>
              <a:t>3 </a:t>
            </a:r>
            <a:r>
              <a:rPr sz="2900" spc="-5" dirty="0">
                <a:latin typeface="Times New Roman"/>
                <a:cs typeface="Times New Roman"/>
              </a:rPr>
              <a:t>) </a:t>
            </a:r>
            <a:r>
              <a:rPr sz="2900" spc="-5" dirty="0">
                <a:latin typeface="Symbol"/>
                <a:cs typeface="Symbol"/>
              </a:rPr>
              <a:t>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i="1" spc="-35" dirty="0">
                <a:latin typeface="Times New Roman"/>
                <a:cs typeface="Times New Roman"/>
              </a:rPr>
              <a:t>y</a:t>
            </a:r>
            <a:r>
              <a:rPr sz="2475" spc="-52" baseline="-25252" dirty="0">
                <a:latin typeface="Times New Roman"/>
                <a:cs typeface="Times New Roman"/>
              </a:rPr>
              <a:t>1</a:t>
            </a:r>
            <a:endParaRPr sz="2475" baseline="-2525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99524" y="4912602"/>
            <a:ext cx="1199515" cy="0"/>
          </a:xfrm>
          <a:custGeom>
            <a:avLst/>
            <a:gdLst/>
            <a:ahLst/>
            <a:cxnLst/>
            <a:rect l="l" t="t" r="r" b="b"/>
            <a:pathLst>
              <a:path w="1199514">
                <a:moveTo>
                  <a:pt x="0" y="0"/>
                </a:moveTo>
                <a:lnTo>
                  <a:pt x="1199326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9524" y="6159227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670" y="0"/>
                </a:lnTo>
              </a:path>
            </a:pathLst>
          </a:custGeom>
          <a:ln w="12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74381" y="5326909"/>
            <a:ext cx="22034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latin typeface="Symbol"/>
                <a:cs typeface="Symbol"/>
              </a:rPr>
              <a:t>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474381" y="5714740"/>
            <a:ext cx="220345" cy="88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9"/>
              </a:lnSpc>
              <a:spcBef>
                <a:spcPts val="100"/>
              </a:spcBef>
            </a:pPr>
            <a:r>
              <a:rPr sz="3100" dirty="0">
                <a:latin typeface="Symbol"/>
                <a:cs typeface="Symbol"/>
              </a:rPr>
              <a:t></a:t>
            </a:r>
            <a:endParaRPr sz="3100">
              <a:latin typeface="Symbol"/>
              <a:cs typeface="Symbol"/>
            </a:endParaRPr>
          </a:p>
          <a:p>
            <a:pPr marL="12700">
              <a:lnSpc>
                <a:spcPts val="3379"/>
              </a:lnSpc>
            </a:pPr>
            <a:r>
              <a:rPr sz="3100" spc="-1535" dirty="0">
                <a:latin typeface="Symbol"/>
                <a:cs typeface="Symbol"/>
              </a:rPr>
              <a:t></a:t>
            </a:r>
            <a:r>
              <a:rPr sz="4650" baseline="-21505" dirty="0">
                <a:latin typeface="Symbol"/>
                <a:cs typeface="Symbol"/>
              </a:rPr>
              <a:t></a:t>
            </a:r>
            <a:endParaRPr sz="4650" baseline="-2150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4687" y="5605765"/>
            <a:ext cx="53213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322580" algn="l"/>
              </a:tabLst>
            </a:pPr>
            <a:r>
              <a:rPr sz="3100" i="1" dirty="0">
                <a:latin typeface="Times New Roman"/>
                <a:cs typeface="Times New Roman"/>
              </a:rPr>
              <a:t>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4381" y="4359909"/>
            <a:ext cx="140525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baseline="-6272" dirty="0">
                <a:latin typeface="Symbol"/>
                <a:cs typeface="Symbol"/>
              </a:rPr>
              <a:t></a:t>
            </a:r>
            <a:r>
              <a:rPr sz="4650" baseline="-6272" dirty="0">
                <a:latin typeface="Times New Roman"/>
                <a:cs typeface="Times New Roman"/>
              </a:rPr>
              <a:t> </a:t>
            </a:r>
            <a:r>
              <a:rPr sz="3100" i="1" spc="50" dirty="0">
                <a:latin typeface="Times New Roman"/>
                <a:cs typeface="Times New Roman"/>
              </a:rPr>
              <a:t>y</a:t>
            </a:r>
            <a:r>
              <a:rPr sz="3450" spc="75" baseline="-18115" dirty="0">
                <a:latin typeface="Times New Roman"/>
                <a:cs typeface="Times New Roman"/>
              </a:rPr>
              <a:t>2 </a:t>
            </a:r>
            <a:r>
              <a:rPr sz="3100" dirty="0">
                <a:latin typeface="Symbol"/>
                <a:cs typeface="Symbol"/>
              </a:rPr>
              <a:t></a:t>
            </a:r>
            <a:r>
              <a:rPr sz="3100" spc="-385" dirty="0">
                <a:latin typeface="Times New Roman"/>
                <a:cs typeface="Times New Roman"/>
              </a:rPr>
              <a:t> </a:t>
            </a:r>
            <a:r>
              <a:rPr sz="3100" i="1" spc="-25" dirty="0">
                <a:latin typeface="Times New Roman"/>
                <a:cs typeface="Times New Roman"/>
              </a:rPr>
              <a:t>y</a:t>
            </a:r>
            <a:r>
              <a:rPr sz="3450" spc="-37" baseline="-18115" dirty="0">
                <a:latin typeface="Times New Roman"/>
                <a:cs typeface="Times New Roman"/>
              </a:rPr>
              <a:t>1</a:t>
            </a:r>
            <a:endParaRPr sz="3450" baseline="-1811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1500" y="4772025"/>
            <a:ext cx="206692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75" i="1" spc="-127" baseline="-47008" dirty="0">
                <a:latin typeface="Symbol"/>
                <a:cs typeface="Symbol"/>
              </a:rPr>
              <a:t></a:t>
            </a:r>
            <a:r>
              <a:rPr sz="4875" i="1" spc="-127" baseline="-47008" dirty="0">
                <a:latin typeface="Times New Roman"/>
                <a:cs typeface="Times New Roman"/>
              </a:rPr>
              <a:t> </a:t>
            </a:r>
            <a:r>
              <a:rPr sz="4650" baseline="-49283" dirty="0">
                <a:latin typeface="Symbol"/>
                <a:cs typeface="Symbol"/>
              </a:rPr>
              <a:t></a:t>
            </a:r>
            <a:r>
              <a:rPr sz="4650" baseline="-49283" dirty="0">
                <a:latin typeface="Times New Roman"/>
                <a:cs typeface="Times New Roman"/>
              </a:rPr>
              <a:t> </a:t>
            </a:r>
            <a:r>
              <a:rPr sz="4650" baseline="-17025" dirty="0">
                <a:latin typeface="Symbol"/>
                <a:cs typeface="Symbol"/>
              </a:rPr>
              <a:t></a:t>
            </a:r>
            <a:r>
              <a:rPr sz="4650" baseline="-17025" dirty="0">
                <a:latin typeface="Times New Roman"/>
                <a:cs typeface="Times New Roman"/>
              </a:rPr>
              <a:t> </a:t>
            </a:r>
            <a:r>
              <a:rPr sz="3100" i="1" spc="50" dirty="0">
                <a:latin typeface="Times New Roman"/>
                <a:cs typeface="Times New Roman"/>
              </a:rPr>
              <a:t>x</a:t>
            </a:r>
            <a:r>
              <a:rPr sz="3450" spc="75" baseline="-18115" dirty="0">
                <a:latin typeface="Times New Roman"/>
                <a:cs typeface="Times New Roman"/>
              </a:rPr>
              <a:t>2 </a:t>
            </a:r>
            <a:r>
              <a:rPr sz="3100" dirty="0">
                <a:latin typeface="Symbol"/>
                <a:cs typeface="Symbol"/>
              </a:rPr>
              <a:t></a:t>
            </a:r>
            <a:r>
              <a:rPr sz="3100" spc="-70" dirty="0">
                <a:latin typeface="Times New Roman"/>
                <a:cs typeface="Times New Roman"/>
              </a:rPr>
              <a:t> </a:t>
            </a:r>
            <a:r>
              <a:rPr sz="3100" i="1" spc="-30" dirty="0">
                <a:latin typeface="Times New Roman"/>
                <a:cs typeface="Times New Roman"/>
              </a:rPr>
              <a:t>x</a:t>
            </a:r>
            <a:r>
              <a:rPr sz="3450" spc="-44" baseline="-18115" dirty="0">
                <a:latin typeface="Times New Roman"/>
                <a:cs typeface="Times New Roman"/>
              </a:rPr>
              <a:t>1</a:t>
            </a:r>
            <a:endParaRPr sz="3450" baseline="-1811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4039" y="5802486"/>
            <a:ext cx="17335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1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21854" y="5524367"/>
            <a:ext cx="17335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1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4471" y="5605782"/>
            <a:ext cx="4032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45" dirty="0">
                <a:latin typeface="Times New Roman"/>
                <a:cs typeface="Times New Roman"/>
              </a:rPr>
              <a:t>3</a:t>
            </a:r>
            <a:r>
              <a:rPr sz="3100" i="1" dirty="0"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287" y="6155935"/>
            <a:ext cx="58737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dirty="0">
                <a:latin typeface="Times New Roman"/>
                <a:cs typeface="Times New Roman"/>
              </a:rPr>
              <a:t>2</a:t>
            </a:r>
            <a:r>
              <a:rPr sz="3100" spc="-470" dirty="0">
                <a:latin typeface="Times New Roman"/>
                <a:cs typeface="Times New Roman"/>
              </a:rPr>
              <a:t> </a:t>
            </a:r>
            <a:r>
              <a:rPr sz="3100" i="1" spc="-25" dirty="0">
                <a:latin typeface="Times New Roman"/>
                <a:cs typeface="Times New Roman"/>
              </a:rPr>
              <a:t>y</a:t>
            </a:r>
            <a:r>
              <a:rPr sz="3450" spc="-37" baseline="-18115" dirty="0">
                <a:latin typeface="Times New Roman"/>
                <a:cs typeface="Times New Roman"/>
              </a:rPr>
              <a:t>1</a:t>
            </a:r>
            <a:endParaRPr sz="3450" baseline="-1811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9497" y="4607562"/>
            <a:ext cx="134239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" dirty="0">
                <a:latin typeface="Times New Roman"/>
                <a:cs typeface="Times New Roman"/>
              </a:rPr>
              <a:t>if </a:t>
            </a:r>
            <a:r>
              <a:rPr sz="3100" i="1" dirty="0">
                <a:latin typeface="Times New Roman"/>
                <a:cs typeface="Times New Roman"/>
              </a:rPr>
              <a:t>P </a:t>
            </a:r>
            <a:r>
              <a:rPr sz="3100" dirty="0">
                <a:latin typeface="Symbol"/>
                <a:cs typeface="Symbol"/>
              </a:rPr>
              <a:t>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7883" y="5854205"/>
            <a:ext cx="13430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5" dirty="0">
                <a:latin typeface="Times New Roman"/>
                <a:cs typeface="Times New Roman"/>
              </a:rPr>
              <a:t>if </a:t>
            </a:r>
            <a:r>
              <a:rPr sz="3100" i="1" dirty="0">
                <a:latin typeface="Times New Roman"/>
                <a:cs typeface="Times New Roman"/>
              </a:rPr>
              <a:t>P </a:t>
            </a:r>
            <a:r>
              <a:rPr sz="3100" dirty="0">
                <a:latin typeface="Symbol"/>
                <a:cs typeface="Symbol"/>
              </a:rPr>
              <a:t>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1150"/>
            <a:ext cx="594042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椭圆曲线在模</a:t>
            </a:r>
            <a:r>
              <a:rPr sz="3350" i="1" spc="-75" dirty="0">
                <a:solidFill>
                  <a:srgbClr val="000000"/>
                </a:solidFill>
                <a:latin typeface="黑体"/>
                <a:cs typeface="黑体"/>
              </a:rPr>
              <a:t>p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下的运算规则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(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续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)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1647825"/>
            <a:ext cx="8291576" cy="4552528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780"/>
              </a:spcBef>
            </a:pPr>
            <a:r>
              <a:rPr sz="2800" dirty="0">
                <a:latin typeface="Arial"/>
                <a:cs typeface="Arial"/>
              </a:rPr>
              <a:t>(iii)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宋体"/>
                <a:cs typeface="宋体"/>
              </a:rPr>
              <a:t>如果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5" dirty="0">
                <a:latin typeface="宋体"/>
                <a:cs typeface="宋体"/>
              </a:rPr>
              <a:t>和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dirty="0">
                <a:latin typeface="宋体"/>
                <a:cs typeface="宋体"/>
              </a:rPr>
              <a:t>为整数，則对所有的</a:t>
            </a:r>
            <a:r>
              <a:rPr sz="2800" b="1" spc="-5" dirty="0">
                <a:latin typeface="宋体"/>
                <a:cs typeface="宋体"/>
              </a:rPr>
              <a:t>点</a:t>
            </a:r>
            <a:r>
              <a:rPr sz="2800" b="1" dirty="0">
                <a:latin typeface="Arial"/>
                <a:cs typeface="Arial"/>
              </a:rPr>
              <a:t>P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宋体"/>
                <a:cs typeface="宋体"/>
              </a:rPr>
              <a:t>∈Ep</a:t>
            </a:r>
            <a:r>
              <a:rPr sz="2800" b="1" spc="-10" dirty="0">
                <a:latin typeface="宋体"/>
                <a:cs typeface="宋体"/>
              </a:rPr>
              <a:t>而言，</a:t>
            </a:r>
            <a:endParaRPr sz="2800">
              <a:latin typeface="宋体"/>
              <a:cs typeface="宋体"/>
            </a:endParaRPr>
          </a:p>
          <a:p>
            <a:pPr marL="3851275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latin typeface="Arial"/>
                <a:cs typeface="Arial"/>
              </a:rPr>
              <a:t>(s+t)P=sP+tP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Clr>
                <a:srgbClr val="FD1813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宋体"/>
                <a:cs typeface="宋体"/>
              </a:rPr>
              <a:t>乘法规则：</a:t>
            </a:r>
            <a:endParaRPr sz="2800">
              <a:latin typeface="宋体"/>
              <a:cs typeface="宋体"/>
            </a:endParaRPr>
          </a:p>
          <a:p>
            <a:pPr marL="842010" lvl="1" indent="-337185">
              <a:lnSpc>
                <a:spcPct val="100000"/>
              </a:lnSpc>
              <a:spcBef>
                <a:spcPts val="1680"/>
              </a:spcBef>
              <a:buSzPct val="96428"/>
              <a:buFont typeface="Arial"/>
              <a:buAutoNum type="romanLcParenBoth"/>
              <a:tabLst>
                <a:tab pos="842644" algn="l"/>
              </a:tabLst>
            </a:pPr>
            <a:r>
              <a:rPr sz="2800" b="1" spc="-5" dirty="0">
                <a:latin typeface="宋体"/>
                <a:cs typeface="宋体"/>
              </a:rPr>
              <a:t>如果</a:t>
            </a:r>
            <a:r>
              <a:rPr sz="2800" b="1" dirty="0">
                <a:latin typeface="Arial"/>
                <a:cs typeface="Arial"/>
              </a:rPr>
              <a:t>k</a:t>
            </a:r>
            <a:r>
              <a:rPr sz="2800" b="1" spc="-5" dirty="0">
                <a:latin typeface="宋体"/>
                <a:cs typeface="宋体"/>
              </a:rPr>
              <a:t>为整数，則对所有的</a:t>
            </a:r>
            <a:r>
              <a:rPr sz="2800" b="1" spc="-10" dirty="0">
                <a:latin typeface="宋体"/>
                <a:cs typeface="宋体"/>
              </a:rPr>
              <a:t>点</a:t>
            </a:r>
            <a:r>
              <a:rPr sz="2800" b="1" dirty="0">
                <a:latin typeface="Arial"/>
                <a:cs typeface="Arial"/>
              </a:rPr>
              <a:t>P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宋体"/>
                <a:cs typeface="宋体"/>
              </a:rPr>
              <a:t>∈Ep</a:t>
            </a:r>
            <a:r>
              <a:rPr sz="2800" b="1" spc="-10" dirty="0">
                <a:latin typeface="宋体"/>
                <a:cs typeface="宋体"/>
              </a:rPr>
              <a:t>而言，</a:t>
            </a:r>
            <a:endParaRPr sz="2800">
              <a:latin typeface="宋体"/>
              <a:cs typeface="宋体"/>
            </a:endParaRPr>
          </a:p>
          <a:p>
            <a:pPr marL="3162300">
              <a:lnSpc>
                <a:spcPct val="100000"/>
              </a:lnSpc>
              <a:spcBef>
                <a:spcPts val="1680"/>
              </a:spcBef>
            </a:pPr>
            <a:r>
              <a:rPr sz="2800" b="1" spc="-5" dirty="0">
                <a:latin typeface="Arial"/>
                <a:cs typeface="Arial"/>
              </a:rPr>
              <a:t>kP=P+P+…+P</a:t>
            </a:r>
            <a:endParaRPr sz="2800">
              <a:latin typeface="Arial"/>
              <a:cs typeface="Arial"/>
            </a:endParaRPr>
          </a:p>
          <a:p>
            <a:pPr marL="843280" lvl="1" indent="-436245">
              <a:lnSpc>
                <a:spcPct val="100000"/>
              </a:lnSpc>
              <a:spcBef>
                <a:spcPts val="1680"/>
              </a:spcBef>
              <a:buSzPct val="96428"/>
              <a:buFont typeface="Arial"/>
              <a:buAutoNum type="romanLcParenBoth" startAt="2"/>
              <a:tabLst>
                <a:tab pos="843915" algn="l"/>
              </a:tabLst>
            </a:pPr>
            <a:r>
              <a:rPr sz="2800" b="1" spc="-5" dirty="0">
                <a:latin typeface="宋体"/>
                <a:cs typeface="宋体"/>
              </a:rPr>
              <a:t>如果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5" dirty="0">
                <a:latin typeface="宋体"/>
                <a:cs typeface="宋体"/>
              </a:rPr>
              <a:t>和</a:t>
            </a:r>
            <a:r>
              <a:rPr sz="2800" b="1" dirty="0">
                <a:latin typeface="Arial"/>
                <a:cs typeface="Arial"/>
              </a:rPr>
              <a:t>t</a:t>
            </a:r>
            <a:r>
              <a:rPr sz="2800" b="1" spc="-5" dirty="0">
                <a:latin typeface="宋体"/>
                <a:cs typeface="宋体"/>
              </a:rPr>
              <a:t>为整数，則对所有的</a:t>
            </a:r>
            <a:r>
              <a:rPr sz="2800" b="1" spc="-10" dirty="0">
                <a:latin typeface="宋体"/>
                <a:cs typeface="宋体"/>
              </a:rPr>
              <a:t>点</a:t>
            </a:r>
            <a:r>
              <a:rPr sz="2800" b="1" dirty="0">
                <a:latin typeface="Arial"/>
                <a:cs typeface="Arial"/>
              </a:rPr>
              <a:t>P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宋体"/>
                <a:cs typeface="宋体"/>
              </a:rPr>
              <a:t>∈Ep</a:t>
            </a:r>
            <a:r>
              <a:rPr sz="2800" b="1" spc="-10" dirty="0">
                <a:latin typeface="宋体"/>
                <a:cs typeface="宋体"/>
              </a:rPr>
              <a:t>而言，</a:t>
            </a:r>
            <a:endParaRPr sz="2800">
              <a:latin typeface="宋体"/>
              <a:cs typeface="宋体"/>
            </a:endParaRPr>
          </a:p>
          <a:p>
            <a:pPr marL="3457575">
              <a:lnSpc>
                <a:spcPct val="100000"/>
              </a:lnSpc>
              <a:spcBef>
                <a:spcPts val="1680"/>
              </a:spcBef>
            </a:pPr>
            <a:r>
              <a:rPr sz="2800" b="1" dirty="0">
                <a:latin typeface="Arial"/>
                <a:cs typeface="Arial"/>
              </a:rPr>
              <a:t>s(tP)=</a:t>
            </a:r>
            <a:r>
              <a:rPr sz="2800" b="1" dirty="0">
                <a:latin typeface="宋体"/>
                <a:cs typeface="宋体"/>
              </a:rPr>
              <a:t>（</a:t>
            </a:r>
            <a:r>
              <a:rPr sz="2800" b="1" dirty="0">
                <a:latin typeface="Arial"/>
                <a:cs typeface="Arial"/>
              </a:rPr>
              <a:t>st</a:t>
            </a:r>
            <a:r>
              <a:rPr sz="2800" b="1" dirty="0">
                <a:latin typeface="宋体"/>
                <a:cs typeface="宋体"/>
              </a:rPr>
              <a:t>）</a:t>
            </a:r>
            <a:r>
              <a:rPr sz="2800" b="1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椭圆群的构造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5631" y="1773935"/>
            <a:ext cx="158495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5631" y="2376677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5631" y="5776721"/>
            <a:ext cx="158495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2777" y="1601408"/>
            <a:ext cx="8585200" cy="4944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35"/>
              </a:spcBef>
            </a:pPr>
            <a:r>
              <a:rPr sz="2400" b="1" spc="-5" dirty="0">
                <a:latin typeface="Arial"/>
                <a:cs typeface="Arial"/>
              </a:rPr>
              <a:t>Ep(a,b)</a:t>
            </a:r>
            <a:r>
              <a:rPr sz="2400" b="1" spc="-5" dirty="0">
                <a:latin typeface="宋体"/>
                <a:cs typeface="宋体"/>
              </a:rPr>
              <a:t>表示模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下的椭圆曲线上的整数点，再加上</a:t>
            </a:r>
            <a:r>
              <a:rPr sz="2500" b="1" i="1" spc="-60" dirty="0">
                <a:latin typeface="宋体"/>
                <a:cs typeface="宋体"/>
              </a:rPr>
              <a:t>O</a:t>
            </a:r>
            <a:r>
              <a:rPr sz="2500" b="1" i="1" spc="-570" dirty="0">
                <a:latin typeface="宋体"/>
                <a:cs typeface="宋体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1850"/>
              </a:spcBef>
            </a:pPr>
            <a:r>
              <a:rPr sz="2400" b="1" spc="-5" dirty="0">
                <a:latin typeface="Arial"/>
                <a:cs typeface="Arial"/>
              </a:rPr>
              <a:t>Ep(a,b)</a:t>
            </a:r>
            <a:r>
              <a:rPr sz="2400" b="1" spc="-5" dirty="0">
                <a:latin typeface="宋体"/>
                <a:cs typeface="宋体"/>
              </a:rPr>
              <a:t>的生成过程</a:t>
            </a:r>
            <a:endParaRPr sz="2400">
              <a:latin typeface="宋体"/>
              <a:cs typeface="宋体"/>
            </a:endParaRPr>
          </a:p>
          <a:p>
            <a:pPr marL="300355" indent="-287655">
              <a:lnSpc>
                <a:spcPct val="100000"/>
              </a:lnSpc>
              <a:spcBef>
                <a:spcPts val="1875"/>
              </a:spcBef>
              <a:buSzPct val="95833"/>
              <a:buFont typeface="Arial"/>
              <a:buAutoNum type="romanLcParenBoth"/>
              <a:tabLst>
                <a:tab pos="300990" algn="l"/>
              </a:tabLst>
            </a:pPr>
            <a:r>
              <a:rPr sz="2400" b="1" spc="-5" dirty="0">
                <a:latin typeface="宋体"/>
                <a:cs typeface="宋体"/>
              </a:rPr>
              <a:t>对</a:t>
            </a:r>
            <a:r>
              <a:rPr sz="2400" b="1" spc="-5" dirty="0">
                <a:latin typeface="Arial"/>
                <a:cs typeface="Arial"/>
              </a:rPr>
              <a:t>x=0,1,…,p-1,</a:t>
            </a:r>
            <a:r>
              <a:rPr sz="2400" b="1" spc="-5" dirty="0">
                <a:latin typeface="宋体"/>
                <a:cs typeface="宋体"/>
              </a:rPr>
              <a:t>计算</a:t>
            </a:r>
            <a:r>
              <a:rPr sz="2400" b="1" spc="-5" dirty="0">
                <a:latin typeface="Arial"/>
                <a:cs typeface="Arial"/>
              </a:rPr>
              <a:t>x</a:t>
            </a:r>
            <a:r>
              <a:rPr sz="2400" b="1" spc="-7" baseline="24305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+ax+b(mod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p)</a:t>
            </a:r>
            <a:endParaRPr sz="2400">
              <a:latin typeface="Arial"/>
              <a:cs typeface="Arial"/>
            </a:endParaRPr>
          </a:p>
          <a:p>
            <a:pPr marL="18415" marR="5080" indent="-5715">
              <a:lnSpc>
                <a:spcPct val="145000"/>
              </a:lnSpc>
              <a:spcBef>
                <a:spcPts val="575"/>
              </a:spcBef>
              <a:buSzPct val="95833"/>
              <a:buFont typeface="Arial"/>
              <a:buAutoNum type="romanLcParenBoth"/>
              <a:tabLst>
                <a:tab pos="385445" algn="l"/>
              </a:tabLst>
            </a:pPr>
            <a:r>
              <a:rPr sz="2400" b="1" dirty="0">
                <a:latin typeface="宋体"/>
                <a:cs typeface="宋体"/>
              </a:rPr>
              <a:t>对于上一步骤得到的每一结果确定它是否有一个</a:t>
            </a:r>
            <a:r>
              <a:rPr sz="2400" b="1" spc="-10" dirty="0">
                <a:latin typeface="宋体"/>
                <a:cs typeface="宋体"/>
              </a:rPr>
              <a:t>模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的平方 根，如果没有，则</a:t>
            </a:r>
            <a:r>
              <a:rPr sz="2400" b="1" spc="-5" dirty="0">
                <a:latin typeface="Arial"/>
                <a:cs typeface="Arial"/>
              </a:rPr>
              <a:t>Ep(a,b)</a:t>
            </a:r>
            <a:r>
              <a:rPr sz="2400" b="1" dirty="0">
                <a:latin typeface="宋体"/>
                <a:cs typeface="宋体"/>
              </a:rPr>
              <a:t>中没有具有与该结果相应</a:t>
            </a:r>
            <a:r>
              <a:rPr sz="2400" b="1" dirty="0">
                <a:latin typeface="Arial"/>
                <a:cs typeface="Arial"/>
              </a:rPr>
              <a:t>x</a:t>
            </a:r>
            <a:r>
              <a:rPr sz="2400" b="1" dirty="0">
                <a:latin typeface="宋体"/>
                <a:cs typeface="宋体"/>
              </a:rPr>
              <a:t>坐标的点。 如果有，就有两个平方根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dirty="0">
                <a:latin typeface="Arial"/>
                <a:cs typeface="Arial"/>
              </a:rPr>
              <a:t>p-y</a:t>
            </a:r>
            <a:r>
              <a:rPr sz="2400" b="1" dirty="0">
                <a:latin typeface="宋体"/>
                <a:cs typeface="宋体"/>
              </a:rPr>
              <a:t>，从而点</a:t>
            </a:r>
            <a:r>
              <a:rPr sz="2400" b="1" spc="-5" dirty="0">
                <a:latin typeface="Arial"/>
                <a:cs typeface="Arial"/>
              </a:rPr>
              <a:t>(x,y)</a:t>
            </a:r>
            <a:r>
              <a:rPr sz="2400" b="1" dirty="0">
                <a:latin typeface="宋体"/>
                <a:cs typeface="宋体"/>
              </a:rPr>
              <a:t>和</a:t>
            </a:r>
            <a:r>
              <a:rPr sz="2400" b="1" spc="-5" dirty="0">
                <a:latin typeface="Arial"/>
                <a:cs typeface="Arial"/>
              </a:rPr>
              <a:t>(x,p-y)</a:t>
            </a:r>
            <a:r>
              <a:rPr sz="2400" b="1" dirty="0">
                <a:latin typeface="宋体"/>
                <a:cs typeface="宋体"/>
              </a:rPr>
              <a:t>都是</a:t>
            </a:r>
            <a:endParaRPr sz="2400">
              <a:latin typeface="宋体"/>
              <a:cs typeface="宋体"/>
            </a:endParaRPr>
          </a:p>
          <a:p>
            <a:pPr marL="18415">
              <a:lnSpc>
                <a:spcPct val="100000"/>
              </a:lnSpc>
              <a:spcBef>
                <a:spcPts val="1295"/>
              </a:spcBef>
            </a:pPr>
            <a:r>
              <a:rPr sz="2400" b="1" spc="-5" dirty="0">
                <a:latin typeface="Arial"/>
                <a:cs typeface="Arial"/>
              </a:rPr>
              <a:t>Ep(a,b)</a:t>
            </a:r>
            <a:r>
              <a:rPr sz="2400" b="1" spc="-5" dirty="0">
                <a:latin typeface="宋体"/>
                <a:cs typeface="宋体"/>
              </a:rPr>
              <a:t>的点（如</a:t>
            </a:r>
            <a:r>
              <a:rPr sz="2400" b="1" dirty="0">
                <a:latin typeface="宋体"/>
                <a:cs typeface="宋体"/>
              </a:rPr>
              <a:t>果</a:t>
            </a:r>
            <a:r>
              <a:rPr sz="2400" b="1" spc="-5" dirty="0">
                <a:latin typeface="Arial"/>
                <a:cs typeface="Arial"/>
              </a:rPr>
              <a:t>y=0,</a:t>
            </a:r>
            <a:r>
              <a:rPr sz="2400" b="1" dirty="0">
                <a:latin typeface="宋体"/>
                <a:cs typeface="宋体"/>
              </a:rPr>
              <a:t>只有</a:t>
            </a:r>
            <a:r>
              <a:rPr sz="2400" b="1" spc="-5" dirty="0">
                <a:latin typeface="Arial"/>
                <a:cs typeface="Arial"/>
              </a:rPr>
              <a:t>(x,0)</a:t>
            </a:r>
            <a:r>
              <a:rPr sz="2400" b="1" dirty="0">
                <a:latin typeface="宋体"/>
                <a:cs typeface="宋体"/>
              </a:rPr>
              <a:t>一个点）。</a:t>
            </a:r>
            <a:endParaRPr sz="2400">
              <a:latin typeface="宋体"/>
              <a:cs typeface="宋体"/>
            </a:endParaRPr>
          </a:p>
          <a:p>
            <a:pPr marL="18415" marR="98425">
              <a:lnSpc>
                <a:spcPct val="145000"/>
              </a:lnSpc>
              <a:spcBef>
                <a:spcPts val="575"/>
              </a:spcBef>
            </a:pPr>
            <a:r>
              <a:rPr sz="2400" b="1" spc="-5" dirty="0">
                <a:latin typeface="宋体"/>
                <a:cs typeface="宋体"/>
              </a:rPr>
              <a:t>如取</a:t>
            </a:r>
            <a:r>
              <a:rPr sz="2400" b="1" spc="-5" dirty="0">
                <a:latin typeface="Arial"/>
                <a:cs typeface="Arial"/>
              </a:rPr>
              <a:t>p=23,a=b=1,</a:t>
            </a:r>
            <a:r>
              <a:rPr sz="2400" b="1" spc="-5" dirty="0">
                <a:latin typeface="宋体"/>
                <a:cs typeface="宋体"/>
              </a:rPr>
              <a:t>有</a:t>
            </a:r>
            <a:r>
              <a:rPr sz="2400" b="1" spc="-5" dirty="0">
                <a:latin typeface="Arial"/>
                <a:cs typeface="Arial"/>
              </a:rPr>
              <a:t>4*1</a:t>
            </a:r>
            <a:r>
              <a:rPr sz="2400" b="1" spc="-7" baseline="24305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+27*1</a:t>
            </a:r>
            <a:r>
              <a:rPr sz="2400" b="1" spc="-7" baseline="24305" dirty="0">
                <a:latin typeface="Arial"/>
                <a:cs typeface="Arial"/>
              </a:rPr>
              <a:t>2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mod23</a:t>
            </a:r>
            <a:r>
              <a:rPr sz="2400" b="1" spc="-5" dirty="0">
                <a:latin typeface="宋体"/>
                <a:cs typeface="宋体"/>
              </a:rPr>
              <a:t>）</a:t>
            </a:r>
            <a:r>
              <a:rPr sz="2400" b="1" spc="-5" dirty="0">
                <a:latin typeface="Arial"/>
                <a:cs typeface="Arial"/>
              </a:rPr>
              <a:t>=8</a:t>
            </a:r>
            <a:r>
              <a:rPr sz="2400" b="1" spc="-5" dirty="0">
                <a:latin typeface="宋体"/>
                <a:cs typeface="宋体"/>
              </a:rPr>
              <a:t>≠0，则</a:t>
            </a:r>
            <a:r>
              <a:rPr sz="2400" b="1" dirty="0">
                <a:latin typeface="宋体"/>
                <a:cs typeface="宋体"/>
              </a:rPr>
              <a:t>y</a:t>
            </a:r>
            <a:r>
              <a:rPr sz="2400" b="1" baseline="24305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=x</a:t>
            </a:r>
            <a:r>
              <a:rPr sz="2400" b="1" baseline="24305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+x+1  </a:t>
            </a:r>
            <a:r>
              <a:rPr sz="2400" b="1" spc="-5" dirty="0">
                <a:latin typeface="宋体"/>
                <a:cs typeface="宋体"/>
              </a:rPr>
              <a:t>是椭圆曲线。</a:t>
            </a:r>
            <a:r>
              <a:rPr sz="2400" b="1" dirty="0">
                <a:latin typeface="宋体"/>
                <a:cs typeface="宋体"/>
              </a:rPr>
              <a:t>E</a:t>
            </a:r>
            <a:r>
              <a:rPr sz="2400" b="1" baseline="-20833" dirty="0">
                <a:latin typeface="宋体"/>
                <a:cs typeface="宋体"/>
              </a:rPr>
              <a:t>23</a:t>
            </a:r>
            <a:r>
              <a:rPr sz="2400" b="1" dirty="0">
                <a:latin typeface="宋体"/>
                <a:cs typeface="宋体"/>
              </a:rPr>
              <a:t>(1,1)</a:t>
            </a:r>
            <a:r>
              <a:rPr sz="2400" b="1" spc="-5" dirty="0">
                <a:latin typeface="宋体"/>
                <a:cs typeface="宋体"/>
              </a:rPr>
              <a:t>是一个模</a:t>
            </a:r>
            <a:r>
              <a:rPr sz="2400" b="1" dirty="0">
                <a:latin typeface="宋体"/>
                <a:cs typeface="宋体"/>
              </a:rPr>
              <a:t>23</a:t>
            </a:r>
            <a:r>
              <a:rPr sz="2400" b="1" spc="-5" dirty="0">
                <a:latin typeface="宋体"/>
                <a:cs typeface="宋体"/>
              </a:rPr>
              <a:t>的椭圆群。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32893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椭圆群的构造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(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续</a:t>
            </a:r>
            <a:r>
              <a:rPr sz="3200" dirty="0">
                <a:solidFill>
                  <a:srgbClr val="000000"/>
                </a:solidFill>
                <a:latin typeface="黑体"/>
                <a:cs typeface="黑体"/>
              </a:rPr>
              <a:t>)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323" y="3444918"/>
          <a:ext cx="6365874" cy="3193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003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(5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4)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(9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16)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3070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(17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3)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22)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(5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19)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3911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(11</a:t>
                      </a:r>
                      <a:r>
                        <a:rPr sz="2400" spc="-3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3)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(17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20)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7)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(6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4)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(11</a:t>
                      </a:r>
                      <a:r>
                        <a:rPr sz="2400" spc="-3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20)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宋体"/>
                          <a:cs typeface="宋体"/>
                        </a:rPr>
                        <a:t>（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）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16)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(6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19)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(12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4)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(18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20)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(3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10)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(7</a:t>
                      </a:r>
                      <a:r>
                        <a:rPr sz="2400" spc="-3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11)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(12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19)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(19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5)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(3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13)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(7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12)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(13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7)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521334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(19,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18)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003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(4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0)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81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(9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7)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387985">
                        <a:lnSpc>
                          <a:spcPts val="281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(13</a:t>
                      </a:r>
                      <a:r>
                        <a:rPr sz="2400" spc="-5" dirty="0">
                          <a:latin typeface="宋体"/>
                          <a:cs typeface="宋体"/>
                        </a:rPr>
                        <a:t>，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16)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82173" y="1492250"/>
            <a:ext cx="8498840" cy="166560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例如</a:t>
            </a:r>
            <a:r>
              <a:rPr sz="2400" spc="-5" dirty="0">
                <a:solidFill>
                  <a:srgbClr val="FD1813"/>
                </a:solidFill>
                <a:latin typeface="宋体"/>
                <a:cs typeface="宋体"/>
              </a:rPr>
              <a:t>：</a:t>
            </a: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x=7.</a:t>
            </a:r>
            <a:endParaRPr sz="2400">
              <a:latin typeface="Arial"/>
              <a:cs typeface="Arial"/>
            </a:endParaRPr>
          </a:p>
          <a:p>
            <a:pPr marL="85471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y</a:t>
            </a:r>
            <a:r>
              <a:rPr sz="2400" spc="-7" baseline="24305" dirty="0">
                <a:solidFill>
                  <a:srgbClr val="FD1813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=7</a:t>
            </a:r>
            <a:r>
              <a:rPr sz="2400" spc="-7" baseline="24305" dirty="0">
                <a:solidFill>
                  <a:srgbClr val="FD1813"/>
                </a:solidFill>
                <a:latin typeface="Arial"/>
                <a:cs typeface="Arial"/>
              </a:rPr>
              <a:t>3</a:t>
            </a: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+7+1 mod 23=343 mod 23=6 mod 23 =121 mod</a:t>
            </a:r>
            <a:r>
              <a:rPr sz="2400" spc="30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  <a:p>
            <a:pPr marL="1022985">
              <a:lnSpc>
                <a:spcPct val="100000"/>
              </a:lnSpc>
              <a:spcBef>
                <a:spcPts val="1440"/>
              </a:spcBef>
              <a:tabLst>
                <a:tab pos="3869054" algn="l"/>
              </a:tabLst>
            </a:pPr>
            <a:r>
              <a:rPr sz="2400" spc="-50" dirty="0">
                <a:solidFill>
                  <a:srgbClr val="FD1813"/>
                </a:solidFill>
                <a:latin typeface="Arial"/>
                <a:cs typeface="Arial"/>
              </a:rPr>
              <a:t>y=11</a:t>
            </a: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 mod</a:t>
            </a:r>
            <a:r>
              <a:rPr sz="2400" spc="15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23	y= </a:t>
            </a:r>
            <a:r>
              <a:rPr sz="2400" spc="-65" dirty="0">
                <a:solidFill>
                  <a:srgbClr val="FD1813"/>
                </a:solidFill>
                <a:latin typeface="Arial"/>
                <a:cs typeface="Arial"/>
              </a:rPr>
              <a:t>-11 </a:t>
            </a: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mod 23 =12 mod</a:t>
            </a:r>
            <a:r>
              <a:rPr sz="2400" spc="45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D1813"/>
                </a:solidFill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椭圆群运算举例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1828038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4205478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5573" y="1565401"/>
            <a:ext cx="5969000" cy="478028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65"/>
              </a:spcBef>
            </a:pPr>
            <a:r>
              <a:rPr sz="2400" spc="-5" dirty="0">
                <a:latin typeface="Arial"/>
                <a:cs typeface="Arial"/>
              </a:rPr>
              <a:t>P=(3,10),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Q=(9,7),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宋体"/>
                <a:cs typeface="宋体"/>
              </a:rPr>
              <a:t>求</a:t>
            </a:r>
            <a:r>
              <a:rPr sz="2400" spc="-5" dirty="0">
                <a:latin typeface="宋体"/>
                <a:cs typeface="宋体"/>
              </a:rPr>
              <a:t>：</a:t>
            </a:r>
            <a:r>
              <a:rPr sz="2400" spc="-5" dirty="0">
                <a:latin typeface="Arial"/>
                <a:cs typeface="Arial"/>
              </a:rPr>
              <a:t>R=(x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,y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)=P+Q=?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latin typeface="宋体"/>
                <a:cs typeface="宋体"/>
              </a:rPr>
              <a:t>λ=(7-10)/(9-3)=(-3)/6=(-1)/2=11 mod</a:t>
            </a:r>
            <a:r>
              <a:rPr sz="2400" spc="-100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23</a:t>
            </a:r>
            <a:endParaRPr sz="2400">
              <a:latin typeface="宋体"/>
              <a:cs typeface="宋体"/>
            </a:endParaRPr>
          </a:p>
          <a:p>
            <a:pPr marL="4445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=11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-3-9=109=17 mod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  <a:p>
            <a:pPr marL="44450" marR="1489710">
              <a:lnSpc>
                <a:spcPct val="130000"/>
              </a:lnSpc>
            </a:pP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=11*(3-(-6))-10=89=20 mod 23  R=(17,20)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宋体"/>
                <a:cs typeface="宋体"/>
              </a:rPr>
              <a:t>计算</a:t>
            </a:r>
            <a:r>
              <a:rPr sz="2400" spc="-5" dirty="0">
                <a:latin typeface="Arial"/>
                <a:cs typeface="Arial"/>
              </a:rPr>
              <a:t>2P</a:t>
            </a:r>
            <a:endParaRPr sz="24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宋体"/>
                <a:cs typeface="宋体"/>
              </a:rPr>
              <a:t>λ=(3(3</a:t>
            </a:r>
            <a:r>
              <a:rPr sz="2400" spc="-7" baseline="24305" dirty="0">
                <a:latin typeface="宋体"/>
                <a:cs typeface="宋体"/>
              </a:rPr>
              <a:t>2</a:t>
            </a:r>
            <a:r>
              <a:rPr sz="2400" spc="-5" dirty="0">
                <a:latin typeface="宋体"/>
                <a:cs typeface="宋体"/>
              </a:rPr>
              <a:t>)+1)/(2*10)=5/20=1/4=6 mod</a:t>
            </a:r>
            <a:r>
              <a:rPr sz="2400" spc="-40" dirty="0">
                <a:latin typeface="宋体"/>
                <a:cs typeface="宋体"/>
              </a:rPr>
              <a:t> </a:t>
            </a:r>
            <a:r>
              <a:rPr sz="2400" spc="-5" dirty="0">
                <a:latin typeface="宋体"/>
                <a:cs typeface="宋体"/>
              </a:rPr>
              <a:t>23</a:t>
            </a:r>
            <a:endParaRPr sz="2400">
              <a:latin typeface="宋体"/>
              <a:cs typeface="宋体"/>
            </a:endParaRPr>
          </a:p>
          <a:p>
            <a:pPr marL="12827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Arial"/>
                <a:cs typeface="Arial"/>
              </a:rPr>
              <a:t>x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=6</a:t>
            </a:r>
            <a:r>
              <a:rPr sz="2400" spc="-7" baseline="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-3-3=30=7 mod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  <a:p>
            <a:pPr marL="128270" marR="1778000">
              <a:lnSpc>
                <a:spcPct val="130000"/>
              </a:lnSpc>
            </a:pPr>
            <a:r>
              <a:rPr sz="2400" spc="-5" dirty="0">
                <a:latin typeface="Arial"/>
                <a:cs typeface="Arial"/>
              </a:rPr>
              <a:t>y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=6*(3-7)-10=-34=12 mod 23  2P=(7,12)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451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椭圆曲线密码的公私钥对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57435" y="6513576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0" y="22098"/>
                </a:moveTo>
                <a:lnTo>
                  <a:pt x="38862" y="0"/>
                </a:lnTo>
              </a:path>
            </a:pathLst>
          </a:custGeom>
          <a:ln w="12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96297" y="6520433"/>
            <a:ext cx="55880" cy="125730"/>
          </a:xfrm>
          <a:custGeom>
            <a:avLst/>
            <a:gdLst/>
            <a:ahLst/>
            <a:cxnLst/>
            <a:rect l="l" t="t" r="r" b="b"/>
            <a:pathLst>
              <a:path w="55879" h="125729">
                <a:moveTo>
                  <a:pt x="0" y="0"/>
                </a:moveTo>
                <a:lnTo>
                  <a:pt x="55626" y="125730"/>
                </a:lnTo>
              </a:path>
            </a:pathLst>
          </a:custGeom>
          <a:ln w="25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8019" y="6280403"/>
            <a:ext cx="300990" cy="365760"/>
          </a:xfrm>
          <a:custGeom>
            <a:avLst/>
            <a:gdLst/>
            <a:ahLst/>
            <a:cxnLst/>
            <a:rect l="l" t="t" r="r" b="b"/>
            <a:pathLst>
              <a:path w="300989" h="365759">
                <a:moveTo>
                  <a:pt x="0" y="365760"/>
                </a:moveTo>
                <a:lnTo>
                  <a:pt x="73913" y="0"/>
                </a:lnTo>
                <a:lnTo>
                  <a:pt x="300990" y="0"/>
                </a:lnTo>
              </a:path>
            </a:pathLst>
          </a:custGeom>
          <a:ln w="12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0573" y="6312408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12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9861" y="6312408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12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7359" y="6513576"/>
            <a:ext cx="38100" cy="22225"/>
          </a:xfrm>
          <a:custGeom>
            <a:avLst/>
            <a:gdLst/>
            <a:ahLst/>
            <a:cxnLst/>
            <a:rect l="l" t="t" r="r" b="b"/>
            <a:pathLst>
              <a:path w="38100" h="22225">
                <a:moveTo>
                  <a:pt x="0" y="22098"/>
                </a:moveTo>
                <a:lnTo>
                  <a:pt x="38100" y="0"/>
                </a:lnTo>
              </a:path>
            </a:pathLst>
          </a:custGeom>
          <a:ln w="12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5459" y="6520433"/>
            <a:ext cx="55880" cy="125730"/>
          </a:xfrm>
          <a:custGeom>
            <a:avLst/>
            <a:gdLst/>
            <a:ahLst/>
            <a:cxnLst/>
            <a:rect l="l" t="t" r="r" b="b"/>
            <a:pathLst>
              <a:path w="55879" h="125729">
                <a:moveTo>
                  <a:pt x="0" y="0"/>
                </a:moveTo>
                <a:lnTo>
                  <a:pt x="55626" y="125730"/>
                </a:lnTo>
              </a:path>
            </a:pathLst>
          </a:custGeom>
          <a:ln w="25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7943" y="6280403"/>
            <a:ext cx="300990" cy="365760"/>
          </a:xfrm>
          <a:custGeom>
            <a:avLst/>
            <a:gdLst/>
            <a:ahLst/>
            <a:cxnLst/>
            <a:rect l="l" t="t" r="r" b="b"/>
            <a:pathLst>
              <a:path w="300989" h="365759">
                <a:moveTo>
                  <a:pt x="0" y="365760"/>
                </a:moveTo>
                <a:lnTo>
                  <a:pt x="73151" y="0"/>
                </a:lnTo>
                <a:lnTo>
                  <a:pt x="300990" y="0"/>
                </a:lnTo>
              </a:path>
            </a:pathLst>
          </a:custGeom>
          <a:ln w="12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5973" y="1551432"/>
            <a:ext cx="7973059" cy="508952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密钥对生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成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宋体"/>
                <a:cs typeface="宋体"/>
              </a:rPr>
              <a:t>选择一个椭圆曲线</a:t>
            </a:r>
            <a:r>
              <a:rPr sz="2400" b="1" dirty="0">
                <a:latin typeface="宋体"/>
                <a:cs typeface="宋体"/>
              </a:rPr>
              <a:t>E:y</a:t>
            </a:r>
            <a:r>
              <a:rPr sz="2400" b="1" baseline="24305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=x</a:t>
            </a:r>
            <a:r>
              <a:rPr sz="2400" b="1" baseline="24305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+ax+b(mod</a:t>
            </a:r>
            <a:r>
              <a:rPr sz="2400" b="1" spc="30" dirty="0">
                <a:latin typeface="宋体"/>
                <a:cs typeface="宋体"/>
              </a:rPr>
              <a:t> </a:t>
            </a:r>
            <a:r>
              <a:rPr sz="2400" b="1" dirty="0">
                <a:latin typeface="宋体"/>
                <a:cs typeface="宋体"/>
              </a:rPr>
              <a:t>p),</a:t>
            </a:r>
            <a:r>
              <a:rPr sz="2400" b="1" spc="-5" dirty="0">
                <a:latin typeface="宋体"/>
                <a:cs typeface="宋体"/>
              </a:rPr>
              <a:t>构造一个椭圆群</a:t>
            </a:r>
            <a:endParaRPr sz="24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860"/>
              </a:spcBef>
            </a:pPr>
            <a:r>
              <a:rPr sz="2400" b="1" spc="-5" dirty="0">
                <a:latin typeface="Arial"/>
                <a:cs typeface="Arial"/>
              </a:rPr>
              <a:t>Ep(a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b)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宋体"/>
                <a:cs typeface="宋体"/>
              </a:rPr>
              <a:t>在</a:t>
            </a:r>
            <a:r>
              <a:rPr sz="2400" b="1" spc="-5" dirty="0">
                <a:latin typeface="Arial"/>
                <a:cs typeface="Arial"/>
              </a:rPr>
              <a:t>Ep(a,b)</a:t>
            </a:r>
            <a:r>
              <a:rPr sz="2400" b="1" dirty="0">
                <a:latin typeface="宋体"/>
                <a:cs typeface="宋体"/>
              </a:rPr>
              <a:t>中挑选生成元</a:t>
            </a:r>
            <a:r>
              <a:rPr sz="2400" b="1" spc="-10" dirty="0">
                <a:latin typeface="宋体"/>
                <a:cs typeface="宋体"/>
              </a:rPr>
              <a:t>点</a:t>
            </a:r>
            <a:r>
              <a:rPr sz="2400" b="1" spc="-5" dirty="0">
                <a:latin typeface="Arial"/>
                <a:cs typeface="Arial"/>
              </a:rPr>
              <a:t>G=(x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y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G</a:t>
            </a:r>
            <a:r>
              <a:rPr sz="2400" b="1" dirty="0">
                <a:latin typeface="宋体"/>
                <a:cs typeface="宋体"/>
              </a:rPr>
              <a:t>应使得满</a:t>
            </a:r>
            <a:r>
              <a:rPr sz="2400" b="1" spc="-5" dirty="0">
                <a:latin typeface="宋体"/>
                <a:cs typeface="宋体"/>
              </a:rPr>
              <a:t>足</a:t>
            </a:r>
            <a:r>
              <a:rPr sz="2400" b="1" spc="-5" dirty="0">
                <a:latin typeface="Arial"/>
                <a:cs typeface="Arial"/>
              </a:rPr>
              <a:t>nG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865"/>
              </a:spcBef>
            </a:pPr>
            <a:r>
              <a:rPr sz="2400" b="1" spc="-10" dirty="0">
                <a:latin typeface="宋体"/>
                <a:cs typeface="宋体"/>
              </a:rPr>
              <a:t>＝</a:t>
            </a:r>
            <a:r>
              <a:rPr sz="2400" b="1" spc="-54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spc="-5" dirty="0">
                <a:latin typeface="宋体"/>
                <a:cs typeface="宋体"/>
              </a:rPr>
              <a:t>的最小的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是一个非常大的素</a:t>
            </a:r>
            <a:r>
              <a:rPr sz="2400" b="1" spc="-5" dirty="0">
                <a:latin typeface="宋体"/>
                <a:cs typeface="宋体"/>
              </a:rPr>
              <a:t>数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FD1813"/>
              </a:buClr>
              <a:buSzPct val="118750"/>
              <a:buFont typeface="Wingdings"/>
              <a:buChar char=""/>
              <a:tabLst>
                <a:tab pos="355600" algn="l"/>
              </a:tabLst>
            </a:pPr>
            <a:r>
              <a:rPr sz="2400" b="1" spc="-5" dirty="0">
                <a:latin typeface="宋体"/>
                <a:cs typeface="宋体"/>
              </a:rPr>
              <a:t>选择一个小</a:t>
            </a:r>
            <a:r>
              <a:rPr sz="2400" b="1" dirty="0">
                <a:latin typeface="宋体"/>
                <a:cs typeface="宋体"/>
              </a:rPr>
              <a:t>于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的整数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n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latin typeface="宋体"/>
                <a:cs typeface="宋体"/>
              </a:rPr>
              <a:t>作为</a:t>
            </a:r>
            <a:r>
              <a:rPr sz="2400" b="1" dirty="0">
                <a:latin typeface="宋体"/>
                <a:cs typeface="宋体"/>
              </a:rPr>
              <a:t>其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私钥</a:t>
            </a:r>
            <a:r>
              <a:rPr sz="2400" b="1" dirty="0">
                <a:latin typeface="宋体"/>
                <a:cs typeface="宋体"/>
              </a:rPr>
              <a:t>，然后产生其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公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钥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P</a:t>
            </a:r>
            <a:r>
              <a:rPr sz="2400" b="1" baseline="-20833" dirty="0">
                <a:solidFill>
                  <a:srgbClr val="FD1813"/>
                </a:solidFill>
                <a:latin typeface="Arial"/>
                <a:cs typeface="Arial"/>
              </a:rPr>
              <a:t>A</a:t>
            </a:r>
            <a:endParaRPr sz="2400" baseline="-20833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latin typeface="宋体"/>
                <a:cs typeface="宋体"/>
              </a:rPr>
              <a:t>＝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G</a:t>
            </a:r>
            <a:r>
              <a:rPr sz="2400" b="1" spc="-5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注：公开的信息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000" b="1" spc="-430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(E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950" b="1" spc="-7" baseline="-21367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|Ep|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表示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椭圆群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Ep(a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b)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的元素个数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是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|Ep|</a:t>
            </a:r>
            <a:r>
              <a:rPr sz="20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的素因子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99210">
              <a:lnSpc>
                <a:spcPct val="100000"/>
              </a:lnSpc>
              <a:spcBef>
                <a:spcPts val="1900"/>
              </a:spcBef>
              <a:tabLst>
                <a:tab pos="2482215" algn="l"/>
                <a:tab pos="4921250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p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</a:t>
            </a:r>
            <a:r>
              <a:rPr sz="2350" spc="130" dirty="0">
                <a:latin typeface="Times New Roman"/>
                <a:cs typeface="Times New Roman"/>
              </a:rPr>
              <a:t>1</a:t>
            </a:r>
            <a:r>
              <a:rPr sz="2350" spc="130" dirty="0">
                <a:latin typeface="Symbol"/>
                <a:cs typeface="Symbol"/>
              </a:rPr>
              <a:t></a:t>
            </a:r>
            <a:r>
              <a:rPr sz="2350" spc="-19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2	</a:t>
            </a:r>
            <a:r>
              <a:rPr sz="2350" i="1" spc="10" dirty="0">
                <a:latin typeface="Times New Roman"/>
                <a:cs typeface="Times New Roman"/>
              </a:rPr>
              <a:t>p </a:t>
            </a:r>
            <a:r>
              <a:rPr sz="2350" spc="10" dirty="0">
                <a:latin typeface="Symbol"/>
                <a:cs typeface="Symbol"/>
              </a:rPr>
              <a:t></a:t>
            </a:r>
            <a:r>
              <a:rPr sz="2350" spc="10" dirty="0">
                <a:latin typeface="Times New Roman"/>
                <a:cs typeface="Times New Roman"/>
              </a:rPr>
              <a:t>  </a:t>
            </a:r>
            <a:r>
              <a:rPr sz="2350" i="1" spc="10" dirty="0">
                <a:latin typeface="Times New Roman"/>
                <a:cs typeface="Times New Roman"/>
              </a:rPr>
              <a:t>Ep  </a:t>
            </a:r>
            <a:r>
              <a:rPr sz="2350" spc="10" dirty="0">
                <a:latin typeface="Symbol"/>
                <a:cs typeface="Symbol"/>
              </a:rPr>
              <a:t>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i="1" spc="10" dirty="0">
                <a:latin typeface="Times New Roman"/>
                <a:cs typeface="Times New Roman"/>
              </a:rPr>
              <a:t>p</a:t>
            </a:r>
            <a:r>
              <a:rPr sz="2350" i="1" spc="-295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</a:t>
            </a:r>
            <a:r>
              <a:rPr sz="2350" spc="130" dirty="0">
                <a:latin typeface="Times New Roman"/>
                <a:cs typeface="Times New Roman"/>
              </a:rPr>
              <a:t>1</a:t>
            </a:r>
            <a:r>
              <a:rPr sz="2350" spc="130" dirty="0">
                <a:latin typeface="Symbol"/>
                <a:cs typeface="Symbol"/>
              </a:rPr>
              <a:t>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Times New Roman"/>
                <a:cs typeface="Times New Roman"/>
              </a:rPr>
              <a:t>2	</a:t>
            </a:r>
            <a:r>
              <a:rPr sz="2350" i="1" spc="10" dirty="0">
                <a:latin typeface="Times New Roman"/>
                <a:cs typeface="Times New Roman"/>
              </a:rPr>
              <a:t>p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椭圆曲线密码的加密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2173" y="1737613"/>
            <a:ext cx="8520176" cy="399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加密算法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805815" indent="-372745">
              <a:lnSpc>
                <a:spcPct val="100000"/>
              </a:lnSpc>
              <a:spcBef>
                <a:spcPts val="1839"/>
              </a:spcBef>
              <a:buSzPct val="95833"/>
              <a:buFont typeface="Arial"/>
              <a:buAutoNum type="arabicParenBoth"/>
              <a:tabLst>
                <a:tab pos="806450" algn="l"/>
              </a:tabLst>
            </a:pPr>
            <a:r>
              <a:rPr sz="2400" b="1" spc="-5" dirty="0">
                <a:latin typeface="宋体"/>
                <a:cs typeface="宋体"/>
              </a:rPr>
              <a:t>将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dirty="0">
                <a:latin typeface="宋体"/>
                <a:cs typeface="宋体"/>
              </a:rPr>
              <a:t>编码成一个数</a:t>
            </a:r>
            <a:r>
              <a:rPr sz="2400" b="1" spc="-5" dirty="0">
                <a:latin typeface="Arial"/>
                <a:cs typeface="Arial"/>
              </a:rPr>
              <a:t>m&lt;p,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在椭圆群</a:t>
            </a:r>
            <a:r>
              <a:rPr sz="2400" b="1" spc="-5" dirty="0">
                <a:latin typeface="Arial"/>
                <a:cs typeface="Arial"/>
              </a:rPr>
              <a:t>Ep(a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b)</a:t>
            </a:r>
            <a:r>
              <a:rPr sz="2400" b="1" dirty="0">
                <a:latin typeface="宋体"/>
                <a:cs typeface="宋体"/>
              </a:rPr>
              <a:t>中选择一点</a:t>
            </a:r>
            <a:endParaRPr sz="2400" dirty="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=(x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,y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805815" indent="-372745">
              <a:lnSpc>
                <a:spcPct val="100000"/>
              </a:lnSpc>
              <a:spcBef>
                <a:spcPts val="1875"/>
              </a:spcBef>
              <a:buSzPct val="95833"/>
              <a:buFont typeface="Arial"/>
              <a:buAutoNum type="arabicParenBoth" startAt="2"/>
              <a:tabLst>
                <a:tab pos="806450" algn="l"/>
              </a:tabLst>
            </a:pPr>
            <a:r>
              <a:rPr sz="2400" b="1" spc="-5" dirty="0">
                <a:latin typeface="宋体"/>
                <a:cs typeface="宋体"/>
              </a:rPr>
              <a:t>在区间</a:t>
            </a:r>
            <a:r>
              <a:rPr sz="2400" b="1" spc="-5" dirty="0">
                <a:latin typeface="Arial"/>
                <a:cs typeface="Arial"/>
              </a:rPr>
              <a:t>[1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n-1]</a:t>
            </a:r>
            <a:r>
              <a:rPr sz="2400" b="1" dirty="0">
                <a:latin typeface="宋体"/>
                <a:cs typeface="宋体"/>
              </a:rPr>
              <a:t>内选取一个随机数</a:t>
            </a:r>
            <a:r>
              <a:rPr sz="2400" b="1" dirty="0">
                <a:latin typeface="Arial"/>
                <a:cs typeface="Arial"/>
              </a:rPr>
              <a:t>k,</a:t>
            </a:r>
            <a:r>
              <a:rPr sz="2400" b="1" dirty="0">
                <a:latin typeface="宋体"/>
                <a:cs typeface="宋体"/>
              </a:rPr>
              <a:t>计算</a:t>
            </a:r>
            <a:r>
              <a:rPr sz="2400" b="1" spc="-5" dirty="0">
                <a:latin typeface="宋体"/>
                <a:cs typeface="宋体"/>
              </a:rPr>
              <a:t>点</a:t>
            </a:r>
            <a:r>
              <a:rPr sz="2400" b="1" spc="-5" dirty="0">
                <a:latin typeface="Arial"/>
                <a:cs typeface="Arial"/>
              </a:rPr>
              <a:t>(x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,y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)= kG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805815" indent="-372745">
              <a:lnSpc>
                <a:spcPct val="100000"/>
              </a:lnSpc>
              <a:spcBef>
                <a:spcPts val="1870"/>
              </a:spcBef>
              <a:buSzPct val="95833"/>
              <a:buFont typeface="Arial"/>
              <a:buAutoNum type="arabicParenBoth" startAt="2"/>
              <a:tabLst>
                <a:tab pos="806450" algn="l"/>
              </a:tabLst>
            </a:pPr>
            <a:r>
              <a:rPr sz="2400" b="1" dirty="0">
                <a:latin typeface="宋体"/>
                <a:cs typeface="宋体"/>
              </a:rPr>
              <a:t>依据接受方的公</a:t>
            </a:r>
            <a:r>
              <a:rPr sz="2400" b="1" spc="-10" dirty="0">
                <a:latin typeface="宋体"/>
                <a:cs typeface="宋体"/>
              </a:rPr>
              <a:t>钥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baseline="-20833" dirty="0">
                <a:latin typeface="Arial"/>
                <a:cs typeface="Arial"/>
              </a:rPr>
              <a:t>B</a:t>
            </a:r>
            <a:r>
              <a:rPr sz="2400" b="1" dirty="0">
                <a:latin typeface="宋体"/>
                <a:cs typeface="宋体"/>
              </a:rPr>
              <a:t>计算</a:t>
            </a:r>
            <a:r>
              <a:rPr sz="2400" b="1" spc="-10" dirty="0">
                <a:latin typeface="宋体"/>
                <a:cs typeface="宋体"/>
              </a:rPr>
              <a:t>点</a:t>
            </a:r>
            <a:r>
              <a:rPr sz="2400" b="1" spc="-520" dirty="0">
                <a:latin typeface="宋体"/>
                <a:cs typeface="宋体"/>
              </a:rPr>
              <a:t> </a:t>
            </a:r>
            <a:r>
              <a:rPr sz="2400" b="1" spc="-5" dirty="0">
                <a:latin typeface="Arial"/>
                <a:cs typeface="Arial"/>
              </a:rPr>
              <a:t>(x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,y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)= </a:t>
            </a:r>
            <a:r>
              <a:rPr sz="2400" b="1" dirty="0">
                <a:latin typeface="Arial"/>
                <a:cs typeface="Arial"/>
              </a:rPr>
              <a:t>kP</a:t>
            </a:r>
            <a:r>
              <a:rPr sz="2400" b="1" baseline="-20833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1875"/>
              </a:spcBef>
            </a:pPr>
            <a:r>
              <a:rPr sz="2400" spc="-5" dirty="0">
                <a:latin typeface="Arial"/>
                <a:cs typeface="Arial"/>
              </a:rPr>
              <a:t>(4)</a:t>
            </a:r>
            <a:r>
              <a:rPr sz="2400" b="1" spc="-5" dirty="0">
                <a:latin typeface="宋体"/>
                <a:cs typeface="宋体"/>
              </a:rPr>
              <a:t>计算密</a:t>
            </a:r>
            <a:r>
              <a:rPr sz="2400" b="1" dirty="0">
                <a:latin typeface="宋体"/>
                <a:cs typeface="宋体"/>
              </a:rPr>
              <a:t>文</a:t>
            </a:r>
            <a:r>
              <a:rPr sz="2400" b="1" dirty="0">
                <a:latin typeface="Arial"/>
                <a:cs typeface="Arial"/>
              </a:rPr>
              <a:t>C=m·x</a:t>
            </a:r>
            <a:r>
              <a:rPr sz="2400" b="1" baseline="-20833" dirty="0">
                <a:latin typeface="Arial"/>
                <a:cs typeface="Arial"/>
              </a:rPr>
              <a:t>t</a:t>
            </a:r>
            <a:r>
              <a:rPr sz="2400" b="1" spc="359" baseline="-20833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+y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433070">
              <a:lnSpc>
                <a:spcPct val="100000"/>
              </a:lnSpc>
              <a:spcBef>
                <a:spcPts val="1870"/>
              </a:spcBef>
            </a:pPr>
            <a:r>
              <a:rPr sz="2400" spc="-5" dirty="0">
                <a:latin typeface="Arial"/>
                <a:cs typeface="Arial"/>
              </a:rPr>
              <a:t>(5)</a:t>
            </a:r>
            <a:r>
              <a:rPr sz="2400" b="1" dirty="0">
                <a:latin typeface="宋体"/>
                <a:cs typeface="宋体"/>
              </a:rPr>
              <a:t>传送加密数</a:t>
            </a:r>
            <a:r>
              <a:rPr sz="2400" b="1" spc="-10" dirty="0">
                <a:latin typeface="宋体"/>
                <a:cs typeface="宋体"/>
              </a:rPr>
              <a:t>据</a:t>
            </a:r>
            <a:r>
              <a:rPr sz="2400" b="1" spc="-5" dirty="0">
                <a:latin typeface="Arial"/>
                <a:cs typeface="Arial"/>
              </a:rPr>
              <a:t>{kG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+kP</a:t>
            </a:r>
            <a:r>
              <a:rPr sz="2400" b="1" spc="-7" baseline="-20833" dirty="0">
                <a:latin typeface="Arial"/>
                <a:cs typeface="Arial"/>
              </a:rPr>
              <a:t>B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C}</a:t>
            </a:r>
            <a:r>
              <a:rPr sz="2400" b="1" dirty="0">
                <a:latin typeface="宋体"/>
                <a:cs typeface="宋体"/>
              </a:rPr>
              <a:t>给接受方。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highlight>
                  <a:srgbClr val="FFFF00"/>
                </a:highlight>
                <a:latin typeface="黑体"/>
                <a:cs typeface="黑体"/>
              </a:rPr>
              <a:t>对称密码体制的缺陷</a:t>
            </a:r>
            <a:endParaRPr sz="3200" dirty="0">
              <a:highlight>
                <a:srgbClr val="FFFF00"/>
              </a:highlight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2376677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073" y="2222246"/>
            <a:ext cx="18599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密钥分配问题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0307" y="3856482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5073" y="3703573"/>
            <a:ext cx="18599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密钥管理问题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0307" y="5340096"/>
            <a:ext cx="163068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5073" y="5184902"/>
            <a:ext cx="18599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数字签名问题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9731" y="1568196"/>
            <a:ext cx="6579234" cy="1066800"/>
          </a:xfrm>
          <a:custGeom>
            <a:avLst/>
            <a:gdLst/>
            <a:ahLst/>
            <a:cxnLst/>
            <a:rect l="l" t="t" r="r" b="b"/>
            <a:pathLst>
              <a:path w="6579234" h="1066800">
                <a:moveTo>
                  <a:pt x="6579108" y="889254"/>
                </a:moveTo>
                <a:lnTo>
                  <a:pt x="6579108" y="178308"/>
                </a:lnTo>
                <a:lnTo>
                  <a:pt x="6572782" y="130968"/>
                </a:lnTo>
                <a:lnTo>
                  <a:pt x="6554921" y="88392"/>
                </a:lnTo>
                <a:lnTo>
                  <a:pt x="6527196" y="52292"/>
                </a:lnTo>
                <a:lnTo>
                  <a:pt x="6491280" y="24384"/>
                </a:lnTo>
                <a:lnTo>
                  <a:pt x="6448844" y="6381"/>
                </a:lnTo>
                <a:lnTo>
                  <a:pt x="6401562" y="0"/>
                </a:lnTo>
                <a:lnTo>
                  <a:pt x="2490216" y="0"/>
                </a:lnTo>
                <a:lnTo>
                  <a:pt x="2442876" y="6381"/>
                </a:lnTo>
                <a:lnTo>
                  <a:pt x="2400300" y="24384"/>
                </a:lnTo>
                <a:lnTo>
                  <a:pt x="2364200" y="52292"/>
                </a:lnTo>
                <a:lnTo>
                  <a:pt x="2336292" y="88392"/>
                </a:lnTo>
                <a:lnTo>
                  <a:pt x="2318289" y="130968"/>
                </a:lnTo>
                <a:lnTo>
                  <a:pt x="2311908" y="178308"/>
                </a:lnTo>
                <a:lnTo>
                  <a:pt x="2311908" y="622554"/>
                </a:lnTo>
                <a:lnTo>
                  <a:pt x="0" y="886206"/>
                </a:lnTo>
                <a:lnTo>
                  <a:pt x="2311908" y="889254"/>
                </a:lnTo>
                <a:lnTo>
                  <a:pt x="2318289" y="936536"/>
                </a:lnTo>
                <a:lnTo>
                  <a:pt x="2336292" y="978972"/>
                </a:lnTo>
                <a:lnTo>
                  <a:pt x="2364200" y="1014888"/>
                </a:lnTo>
                <a:lnTo>
                  <a:pt x="2400300" y="1042613"/>
                </a:lnTo>
                <a:lnTo>
                  <a:pt x="2442876" y="1060474"/>
                </a:lnTo>
                <a:lnTo>
                  <a:pt x="2490216" y="1066800"/>
                </a:lnTo>
                <a:lnTo>
                  <a:pt x="6401562" y="1066800"/>
                </a:lnTo>
                <a:lnTo>
                  <a:pt x="6448844" y="1060474"/>
                </a:lnTo>
                <a:lnTo>
                  <a:pt x="6491280" y="1042613"/>
                </a:lnTo>
                <a:lnTo>
                  <a:pt x="6527196" y="1014888"/>
                </a:lnTo>
                <a:lnTo>
                  <a:pt x="6554921" y="978972"/>
                </a:lnTo>
                <a:lnTo>
                  <a:pt x="6572782" y="936536"/>
                </a:lnTo>
                <a:lnTo>
                  <a:pt x="6579108" y="88925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01631" y="1563624"/>
            <a:ext cx="6617334" cy="1076960"/>
          </a:xfrm>
          <a:custGeom>
            <a:avLst/>
            <a:gdLst/>
            <a:ahLst/>
            <a:cxnLst/>
            <a:rect l="l" t="t" r="r" b="b"/>
            <a:pathLst>
              <a:path w="6617334" h="1076960">
                <a:moveTo>
                  <a:pt x="2350008" y="622554"/>
                </a:moveTo>
                <a:lnTo>
                  <a:pt x="0" y="890016"/>
                </a:lnTo>
                <a:lnTo>
                  <a:pt x="0" y="895350"/>
                </a:lnTo>
                <a:lnTo>
                  <a:pt x="38100" y="895399"/>
                </a:lnTo>
                <a:lnTo>
                  <a:pt x="38100" y="886206"/>
                </a:lnTo>
                <a:lnTo>
                  <a:pt x="117548" y="886310"/>
                </a:lnTo>
                <a:lnTo>
                  <a:pt x="2345436" y="632825"/>
                </a:lnTo>
                <a:lnTo>
                  <a:pt x="2345436" y="627126"/>
                </a:lnTo>
                <a:lnTo>
                  <a:pt x="2350008" y="622554"/>
                </a:lnTo>
                <a:close/>
              </a:path>
              <a:path w="6617334" h="1076960">
                <a:moveTo>
                  <a:pt x="117548" y="886310"/>
                </a:moveTo>
                <a:lnTo>
                  <a:pt x="38100" y="886206"/>
                </a:lnTo>
                <a:lnTo>
                  <a:pt x="38100" y="895350"/>
                </a:lnTo>
                <a:lnTo>
                  <a:pt x="117548" y="886310"/>
                </a:lnTo>
                <a:close/>
              </a:path>
              <a:path w="6617334" h="1076960">
                <a:moveTo>
                  <a:pt x="2366010" y="953262"/>
                </a:moveTo>
                <a:lnTo>
                  <a:pt x="2362962" y="945642"/>
                </a:lnTo>
                <a:lnTo>
                  <a:pt x="2358390" y="928878"/>
                </a:lnTo>
                <a:lnTo>
                  <a:pt x="2356866" y="920496"/>
                </a:lnTo>
                <a:lnTo>
                  <a:pt x="2356104" y="911352"/>
                </a:lnTo>
                <a:lnTo>
                  <a:pt x="2356104" y="912114"/>
                </a:lnTo>
                <a:lnTo>
                  <a:pt x="2355342" y="902970"/>
                </a:lnTo>
                <a:lnTo>
                  <a:pt x="2355342" y="889254"/>
                </a:lnTo>
                <a:lnTo>
                  <a:pt x="117548" y="886310"/>
                </a:lnTo>
                <a:lnTo>
                  <a:pt x="38100" y="895350"/>
                </a:lnTo>
                <a:lnTo>
                  <a:pt x="2345436" y="898392"/>
                </a:lnTo>
                <a:lnTo>
                  <a:pt x="2345436" y="893826"/>
                </a:lnTo>
                <a:lnTo>
                  <a:pt x="2350008" y="898398"/>
                </a:lnTo>
                <a:lnTo>
                  <a:pt x="2350008" y="932952"/>
                </a:lnTo>
                <a:lnTo>
                  <a:pt x="2358182" y="960308"/>
                </a:lnTo>
                <a:lnTo>
                  <a:pt x="2365248" y="974802"/>
                </a:lnTo>
                <a:lnTo>
                  <a:pt x="2365248" y="953262"/>
                </a:lnTo>
                <a:lnTo>
                  <a:pt x="2366010" y="953262"/>
                </a:lnTo>
                <a:close/>
              </a:path>
              <a:path w="6617334" h="1076960">
                <a:moveTo>
                  <a:pt x="6617207" y="930610"/>
                </a:moveTo>
                <a:lnTo>
                  <a:pt x="6617207" y="147662"/>
                </a:lnTo>
                <a:lnTo>
                  <a:pt x="6613580" y="126976"/>
                </a:lnTo>
                <a:lnTo>
                  <a:pt x="6594322" y="85394"/>
                </a:lnTo>
                <a:lnTo>
                  <a:pt x="6565653" y="50449"/>
                </a:lnTo>
                <a:lnTo>
                  <a:pt x="6529222" y="23596"/>
                </a:lnTo>
                <a:lnTo>
                  <a:pt x="6486675" y="6294"/>
                </a:lnTo>
                <a:lnTo>
                  <a:pt x="6439662" y="0"/>
                </a:lnTo>
                <a:lnTo>
                  <a:pt x="2528316" y="0"/>
                </a:lnTo>
                <a:lnTo>
                  <a:pt x="2470556" y="9534"/>
                </a:lnTo>
                <a:lnTo>
                  <a:pt x="2418588" y="36576"/>
                </a:lnTo>
                <a:lnTo>
                  <a:pt x="2385963" y="68003"/>
                </a:lnTo>
                <a:lnTo>
                  <a:pt x="2357251" y="118808"/>
                </a:lnTo>
                <a:lnTo>
                  <a:pt x="2346198" y="163830"/>
                </a:lnTo>
                <a:lnTo>
                  <a:pt x="2346198" y="173736"/>
                </a:lnTo>
                <a:lnTo>
                  <a:pt x="2345436" y="182880"/>
                </a:lnTo>
                <a:lnTo>
                  <a:pt x="2345436" y="623074"/>
                </a:lnTo>
                <a:lnTo>
                  <a:pt x="2350008" y="622554"/>
                </a:lnTo>
                <a:lnTo>
                  <a:pt x="2350008" y="632304"/>
                </a:lnTo>
                <a:lnTo>
                  <a:pt x="2355342" y="631698"/>
                </a:lnTo>
                <a:lnTo>
                  <a:pt x="2355342" y="173736"/>
                </a:lnTo>
                <a:lnTo>
                  <a:pt x="2356104" y="164592"/>
                </a:lnTo>
                <a:lnTo>
                  <a:pt x="2356104" y="165354"/>
                </a:lnTo>
                <a:lnTo>
                  <a:pt x="2356866" y="156210"/>
                </a:lnTo>
                <a:lnTo>
                  <a:pt x="2358390" y="147828"/>
                </a:lnTo>
                <a:lnTo>
                  <a:pt x="2362962" y="131064"/>
                </a:lnTo>
                <a:lnTo>
                  <a:pt x="2365248" y="125349"/>
                </a:lnTo>
                <a:lnTo>
                  <a:pt x="2365248" y="123444"/>
                </a:lnTo>
                <a:lnTo>
                  <a:pt x="2368296" y="116738"/>
                </a:lnTo>
                <a:lnTo>
                  <a:pt x="2368296" y="115824"/>
                </a:lnTo>
                <a:lnTo>
                  <a:pt x="2372106" y="107442"/>
                </a:lnTo>
                <a:lnTo>
                  <a:pt x="2372106" y="108204"/>
                </a:lnTo>
                <a:lnTo>
                  <a:pt x="2375916" y="99822"/>
                </a:lnTo>
                <a:lnTo>
                  <a:pt x="2375916" y="100584"/>
                </a:lnTo>
                <a:lnTo>
                  <a:pt x="2380488" y="92964"/>
                </a:lnTo>
                <a:lnTo>
                  <a:pt x="2384298" y="87249"/>
                </a:lnTo>
                <a:lnTo>
                  <a:pt x="2384298" y="86106"/>
                </a:lnTo>
                <a:lnTo>
                  <a:pt x="2414624" y="52183"/>
                </a:lnTo>
                <a:lnTo>
                  <a:pt x="2431542" y="38862"/>
                </a:lnTo>
                <a:lnTo>
                  <a:pt x="2431542" y="39624"/>
                </a:lnTo>
                <a:lnTo>
                  <a:pt x="2438400" y="35052"/>
                </a:lnTo>
                <a:lnTo>
                  <a:pt x="2445258" y="30937"/>
                </a:lnTo>
                <a:lnTo>
                  <a:pt x="2445258" y="30480"/>
                </a:lnTo>
                <a:lnTo>
                  <a:pt x="2452878" y="27016"/>
                </a:lnTo>
                <a:lnTo>
                  <a:pt x="2452878" y="26670"/>
                </a:lnTo>
                <a:lnTo>
                  <a:pt x="2461260" y="22860"/>
                </a:lnTo>
                <a:lnTo>
                  <a:pt x="2461260" y="23275"/>
                </a:lnTo>
                <a:lnTo>
                  <a:pt x="2468880" y="19812"/>
                </a:lnTo>
                <a:lnTo>
                  <a:pt x="2468880" y="20574"/>
                </a:lnTo>
                <a:lnTo>
                  <a:pt x="2476500" y="17526"/>
                </a:lnTo>
                <a:lnTo>
                  <a:pt x="2493264" y="12954"/>
                </a:lnTo>
                <a:lnTo>
                  <a:pt x="2501646" y="11430"/>
                </a:lnTo>
                <a:lnTo>
                  <a:pt x="2509266" y="10795"/>
                </a:lnTo>
                <a:lnTo>
                  <a:pt x="2510028" y="10668"/>
                </a:lnTo>
                <a:lnTo>
                  <a:pt x="2519172" y="9906"/>
                </a:lnTo>
                <a:lnTo>
                  <a:pt x="6448806" y="9906"/>
                </a:lnTo>
                <a:lnTo>
                  <a:pt x="6457950" y="10668"/>
                </a:lnTo>
                <a:lnTo>
                  <a:pt x="6466332" y="11430"/>
                </a:lnTo>
                <a:lnTo>
                  <a:pt x="6474714" y="12954"/>
                </a:lnTo>
                <a:lnTo>
                  <a:pt x="6491478" y="17526"/>
                </a:lnTo>
                <a:lnTo>
                  <a:pt x="6499098" y="20574"/>
                </a:lnTo>
                <a:lnTo>
                  <a:pt x="6499098" y="19812"/>
                </a:lnTo>
                <a:lnTo>
                  <a:pt x="6506718" y="23275"/>
                </a:lnTo>
                <a:lnTo>
                  <a:pt x="6506718" y="22860"/>
                </a:lnTo>
                <a:lnTo>
                  <a:pt x="6515100" y="26670"/>
                </a:lnTo>
                <a:lnTo>
                  <a:pt x="6515100" y="27016"/>
                </a:lnTo>
                <a:lnTo>
                  <a:pt x="6522720" y="30480"/>
                </a:lnTo>
                <a:lnTo>
                  <a:pt x="6522720" y="30937"/>
                </a:lnTo>
                <a:lnTo>
                  <a:pt x="6529578" y="35052"/>
                </a:lnTo>
                <a:lnTo>
                  <a:pt x="6536436" y="39624"/>
                </a:lnTo>
                <a:lnTo>
                  <a:pt x="6536436" y="38862"/>
                </a:lnTo>
                <a:lnTo>
                  <a:pt x="6550152" y="49530"/>
                </a:lnTo>
                <a:lnTo>
                  <a:pt x="6550152" y="50122"/>
                </a:lnTo>
                <a:lnTo>
                  <a:pt x="6556248" y="54864"/>
                </a:lnTo>
                <a:lnTo>
                  <a:pt x="6562344" y="60198"/>
                </a:lnTo>
                <a:lnTo>
                  <a:pt x="6567678" y="66294"/>
                </a:lnTo>
                <a:lnTo>
                  <a:pt x="6573011" y="73152"/>
                </a:lnTo>
                <a:lnTo>
                  <a:pt x="6573011" y="72390"/>
                </a:lnTo>
                <a:lnTo>
                  <a:pt x="6583680" y="86106"/>
                </a:lnTo>
                <a:lnTo>
                  <a:pt x="6583680" y="87249"/>
                </a:lnTo>
                <a:lnTo>
                  <a:pt x="6587490" y="92964"/>
                </a:lnTo>
                <a:lnTo>
                  <a:pt x="6592061" y="100584"/>
                </a:lnTo>
                <a:lnTo>
                  <a:pt x="6592061" y="99822"/>
                </a:lnTo>
                <a:lnTo>
                  <a:pt x="6595872" y="107442"/>
                </a:lnTo>
                <a:lnTo>
                  <a:pt x="6598920" y="115824"/>
                </a:lnTo>
                <a:lnTo>
                  <a:pt x="6598920" y="115062"/>
                </a:lnTo>
                <a:lnTo>
                  <a:pt x="6602730" y="123444"/>
                </a:lnTo>
                <a:lnTo>
                  <a:pt x="6602730" y="125349"/>
                </a:lnTo>
                <a:lnTo>
                  <a:pt x="6605015" y="131064"/>
                </a:lnTo>
                <a:lnTo>
                  <a:pt x="6609588" y="147828"/>
                </a:lnTo>
                <a:lnTo>
                  <a:pt x="6611111" y="156210"/>
                </a:lnTo>
                <a:lnTo>
                  <a:pt x="6611874" y="165354"/>
                </a:lnTo>
                <a:lnTo>
                  <a:pt x="6611874" y="164592"/>
                </a:lnTo>
                <a:lnTo>
                  <a:pt x="6612636" y="173736"/>
                </a:lnTo>
                <a:lnTo>
                  <a:pt x="6612636" y="951507"/>
                </a:lnTo>
                <a:lnTo>
                  <a:pt x="6614400" y="947581"/>
                </a:lnTo>
                <a:lnTo>
                  <a:pt x="6617207" y="930610"/>
                </a:lnTo>
                <a:close/>
              </a:path>
              <a:path w="6617334" h="1076960">
                <a:moveTo>
                  <a:pt x="2350008" y="632304"/>
                </a:moveTo>
                <a:lnTo>
                  <a:pt x="2350008" y="622554"/>
                </a:lnTo>
                <a:lnTo>
                  <a:pt x="2345436" y="627126"/>
                </a:lnTo>
                <a:lnTo>
                  <a:pt x="2345436" y="632825"/>
                </a:lnTo>
                <a:lnTo>
                  <a:pt x="2350008" y="632304"/>
                </a:lnTo>
                <a:close/>
              </a:path>
              <a:path w="6617334" h="1076960">
                <a:moveTo>
                  <a:pt x="2350008" y="898398"/>
                </a:moveTo>
                <a:lnTo>
                  <a:pt x="2345436" y="893826"/>
                </a:lnTo>
                <a:lnTo>
                  <a:pt x="2345816" y="898392"/>
                </a:lnTo>
                <a:lnTo>
                  <a:pt x="2350008" y="898398"/>
                </a:lnTo>
                <a:close/>
              </a:path>
              <a:path w="6617334" h="1076960">
                <a:moveTo>
                  <a:pt x="2345816" y="898392"/>
                </a:moveTo>
                <a:lnTo>
                  <a:pt x="2345436" y="893826"/>
                </a:lnTo>
                <a:lnTo>
                  <a:pt x="2345436" y="898392"/>
                </a:lnTo>
                <a:lnTo>
                  <a:pt x="2345816" y="898392"/>
                </a:lnTo>
                <a:close/>
              </a:path>
              <a:path w="6617334" h="1076960">
                <a:moveTo>
                  <a:pt x="2350008" y="932952"/>
                </a:moveTo>
                <a:lnTo>
                  <a:pt x="2350008" y="898398"/>
                </a:lnTo>
                <a:lnTo>
                  <a:pt x="2345816" y="898392"/>
                </a:lnTo>
                <a:lnTo>
                  <a:pt x="2346198" y="902970"/>
                </a:lnTo>
                <a:lnTo>
                  <a:pt x="2346198" y="912876"/>
                </a:lnTo>
                <a:lnTo>
                  <a:pt x="2347722" y="922020"/>
                </a:lnTo>
                <a:lnTo>
                  <a:pt x="2349246" y="930402"/>
                </a:lnTo>
                <a:lnTo>
                  <a:pt x="2350008" y="932952"/>
                </a:lnTo>
                <a:close/>
              </a:path>
              <a:path w="6617334" h="1076960">
                <a:moveTo>
                  <a:pt x="2366010" y="123444"/>
                </a:moveTo>
                <a:lnTo>
                  <a:pt x="2365248" y="123444"/>
                </a:lnTo>
                <a:lnTo>
                  <a:pt x="2365248" y="125349"/>
                </a:lnTo>
                <a:lnTo>
                  <a:pt x="2366010" y="123444"/>
                </a:lnTo>
                <a:close/>
              </a:path>
              <a:path w="6617334" h="1076960">
                <a:moveTo>
                  <a:pt x="2369058" y="961644"/>
                </a:moveTo>
                <a:lnTo>
                  <a:pt x="2365248" y="953262"/>
                </a:lnTo>
                <a:lnTo>
                  <a:pt x="2365248" y="974802"/>
                </a:lnTo>
                <a:lnTo>
                  <a:pt x="2368296" y="981054"/>
                </a:lnTo>
                <a:lnTo>
                  <a:pt x="2368296" y="960882"/>
                </a:lnTo>
                <a:lnTo>
                  <a:pt x="2369058" y="961644"/>
                </a:lnTo>
                <a:close/>
              </a:path>
              <a:path w="6617334" h="1076960">
                <a:moveTo>
                  <a:pt x="2369058" y="115062"/>
                </a:moveTo>
                <a:lnTo>
                  <a:pt x="2368296" y="115824"/>
                </a:lnTo>
                <a:lnTo>
                  <a:pt x="2368296" y="116738"/>
                </a:lnTo>
                <a:lnTo>
                  <a:pt x="2369058" y="115062"/>
                </a:lnTo>
                <a:close/>
              </a:path>
              <a:path w="6617334" h="1076960">
                <a:moveTo>
                  <a:pt x="2385060" y="990600"/>
                </a:moveTo>
                <a:lnTo>
                  <a:pt x="2380488" y="983742"/>
                </a:lnTo>
                <a:lnTo>
                  <a:pt x="2375916" y="976122"/>
                </a:lnTo>
                <a:lnTo>
                  <a:pt x="2375916" y="976884"/>
                </a:lnTo>
                <a:lnTo>
                  <a:pt x="2372106" y="968502"/>
                </a:lnTo>
                <a:lnTo>
                  <a:pt x="2372106" y="969264"/>
                </a:lnTo>
                <a:lnTo>
                  <a:pt x="2368296" y="960882"/>
                </a:lnTo>
                <a:lnTo>
                  <a:pt x="2368296" y="981054"/>
                </a:lnTo>
                <a:lnTo>
                  <a:pt x="2371653" y="987942"/>
                </a:lnTo>
                <a:lnTo>
                  <a:pt x="2384298" y="1005587"/>
                </a:lnTo>
                <a:lnTo>
                  <a:pt x="2384298" y="990600"/>
                </a:lnTo>
                <a:lnTo>
                  <a:pt x="2385060" y="990600"/>
                </a:lnTo>
                <a:close/>
              </a:path>
              <a:path w="6617334" h="1076960">
                <a:moveTo>
                  <a:pt x="2385060" y="86106"/>
                </a:moveTo>
                <a:lnTo>
                  <a:pt x="2384298" y="86106"/>
                </a:lnTo>
                <a:lnTo>
                  <a:pt x="2384298" y="87249"/>
                </a:lnTo>
                <a:lnTo>
                  <a:pt x="2385060" y="86106"/>
                </a:lnTo>
                <a:close/>
              </a:path>
              <a:path w="6617334" h="1076960">
                <a:moveTo>
                  <a:pt x="2418588" y="1027176"/>
                </a:moveTo>
                <a:lnTo>
                  <a:pt x="2411730" y="1021842"/>
                </a:lnTo>
                <a:lnTo>
                  <a:pt x="2405634" y="1016508"/>
                </a:lnTo>
                <a:lnTo>
                  <a:pt x="2400300" y="1010412"/>
                </a:lnTo>
                <a:lnTo>
                  <a:pt x="2394966" y="1003554"/>
                </a:lnTo>
                <a:lnTo>
                  <a:pt x="2394966" y="1004316"/>
                </a:lnTo>
                <a:lnTo>
                  <a:pt x="2384298" y="990600"/>
                </a:lnTo>
                <a:lnTo>
                  <a:pt x="2384298" y="1005587"/>
                </a:lnTo>
                <a:lnTo>
                  <a:pt x="2389542" y="1012905"/>
                </a:lnTo>
                <a:lnTo>
                  <a:pt x="2411730" y="1034796"/>
                </a:lnTo>
                <a:lnTo>
                  <a:pt x="2417826" y="1039537"/>
                </a:lnTo>
                <a:lnTo>
                  <a:pt x="2417826" y="1027176"/>
                </a:lnTo>
                <a:lnTo>
                  <a:pt x="2418588" y="1027176"/>
                </a:lnTo>
                <a:close/>
              </a:path>
              <a:path w="6617334" h="1076960">
                <a:moveTo>
                  <a:pt x="2446020" y="1046226"/>
                </a:moveTo>
                <a:lnTo>
                  <a:pt x="2438400" y="1041654"/>
                </a:lnTo>
                <a:lnTo>
                  <a:pt x="2431542" y="1037082"/>
                </a:lnTo>
                <a:lnTo>
                  <a:pt x="2431542" y="1037844"/>
                </a:lnTo>
                <a:lnTo>
                  <a:pt x="2417826" y="1027176"/>
                </a:lnTo>
                <a:lnTo>
                  <a:pt x="2417826" y="1039537"/>
                </a:lnTo>
                <a:lnTo>
                  <a:pt x="2445258" y="1056501"/>
                </a:lnTo>
                <a:lnTo>
                  <a:pt x="2445258" y="1046226"/>
                </a:lnTo>
                <a:lnTo>
                  <a:pt x="2446020" y="1046226"/>
                </a:lnTo>
                <a:close/>
              </a:path>
              <a:path w="6617334" h="1076960">
                <a:moveTo>
                  <a:pt x="2446020" y="30480"/>
                </a:moveTo>
                <a:lnTo>
                  <a:pt x="2445258" y="30480"/>
                </a:lnTo>
                <a:lnTo>
                  <a:pt x="2445258" y="30937"/>
                </a:lnTo>
                <a:lnTo>
                  <a:pt x="2446020" y="30480"/>
                </a:lnTo>
                <a:close/>
              </a:path>
              <a:path w="6617334" h="1076960">
                <a:moveTo>
                  <a:pt x="2461260" y="1053084"/>
                </a:moveTo>
                <a:lnTo>
                  <a:pt x="2452878" y="1050036"/>
                </a:lnTo>
                <a:lnTo>
                  <a:pt x="2445258" y="1046226"/>
                </a:lnTo>
                <a:lnTo>
                  <a:pt x="2445258" y="1056501"/>
                </a:lnTo>
                <a:lnTo>
                  <a:pt x="2453416" y="1060484"/>
                </a:lnTo>
                <a:lnTo>
                  <a:pt x="2460498" y="1063402"/>
                </a:lnTo>
                <a:lnTo>
                  <a:pt x="2460498" y="1053084"/>
                </a:lnTo>
                <a:lnTo>
                  <a:pt x="2461260" y="1053084"/>
                </a:lnTo>
                <a:close/>
              </a:path>
              <a:path w="6617334" h="1076960">
                <a:moveTo>
                  <a:pt x="2453640" y="26670"/>
                </a:moveTo>
                <a:lnTo>
                  <a:pt x="2452878" y="26670"/>
                </a:lnTo>
                <a:lnTo>
                  <a:pt x="2452878" y="27016"/>
                </a:lnTo>
                <a:lnTo>
                  <a:pt x="2453640" y="26670"/>
                </a:lnTo>
                <a:close/>
              </a:path>
              <a:path w="6617334" h="1076960">
                <a:moveTo>
                  <a:pt x="2461260" y="23275"/>
                </a:moveTo>
                <a:lnTo>
                  <a:pt x="2461260" y="22860"/>
                </a:lnTo>
                <a:lnTo>
                  <a:pt x="2460498" y="23622"/>
                </a:lnTo>
                <a:lnTo>
                  <a:pt x="2461260" y="23275"/>
                </a:lnTo>
                <a:close/>
              </a:path>
              <a:path w="6617334" h="1076960">
                <a:moveTo>
                  <a:pt x="6457950" y="1074437"/>
                </a:moveTo>
                <a:lnTo>
                  <a:pt x="6457950" y="1066038"/>
                </a:lnTo>
                <a:lnTo>
                  <a:pt x="6448806" y="1066800"/>
                </a:lnTo>
                <a:lnTo>
                  <a:pt x="2519172" y="1066800"/>
                </a:lnTo>
                <a:lnTo>
                  <a:pt x="2510028" y="1066038"/>
                </a:lnTo>
                <a:lnTo>
                  <a:pt x="2501646" y="1065276"/>
                </a:lnTo>
                <a:lnTo>
                  <a:pt x="2493264" y="1063752"/>
                </a:lnTo>
                <a:lnTo>
                  <a:pt x="2476500" y="1059180"/>
                </a:lnTo>
                <a:lnTo>
                  <a:pt x="2468880" y="1056132"/>
                </a:lnTo>
                <a:lnTo>
                  <a:pt x="2468880" y="1056894"/>
                </a:lnTo>
                <a:lnTo>
                  <a:pt x="2460498" y="1053084"/>
                </a:lnTo>
                <a:lnTo>
                  <a:pt x="2460498" y="1063402"/>
                </a:lnTo>
                <a:lnTo>
                  <a:pt x="2500122" y="1074420"/>
                </a:lnTo>
                <a:lnTo>
                  <a:pt x="2509266" y="1075944"/>
                </a:lnTo>
                <a:lnTo>
                  <a:pt x="2519172" y="1075944"/>
                </a:lnTo>
                <a:lnTo>
                  <a:pt x="2528316" y="1076706"/>
                </a:lnTo>
                <a:lnTo>
                  <a:pt x="6439662" y="1076706"/>
                </a:lnTo>
                <a:lnTo>
                  <a:pt x="6448806" y="1075944"/>
                </a:lnTo>
                <a:lnTo>
                  <a:pt x="6457950" y="1074437"/>
                </a:lnTo>
                <a:close/>
              </a:path>
              <a:path w="6617334" h="1076960">
                <a:moveTo>
                  <a:pt x="2510790" y="10668"/>
                </a:moveTo>
                <a:lnTo>
                  <a:pt x="2510028" y="10668"/>
                </a:lnTo>
                <a:lnTo>
                  <a:pt x="2510790" y="10668"/>
                </a:lnTo>
                <a:close/>
              </a:path>
              <a:path w="6617334" h="1076960">
                <a:moveTo>
                  <a:pt x="2510790" y="1066038"/>
                </a:moveTo>
                <a:lnTo>
                  <a:pt x="2510028" y="1065974"/>
                </a:lnTo>
                <a:lnTo>
                  <a:pt x="2510790" y="1066038"/>
                </a:lnTo>
                <a:close/>
              </a:path>
              <a:path w="6617334" h="1076960">
                <a:moveTo>
                  <a:pt x="6457950" y="10731"/>
                </a:moveTo>
                <a:lnTo>
                  <a:pt x="6457188" y="10668"/>
                </a:lnTo>
                <a:lnTo>
                  <a:pt x="6457950" y="10731"/>
                </a:lnTo>
                <a:close/>
              </a:path>
              <a:path w="6617334" h="1076960">
                <a:moveTo>
                  <a:pt x="6507480" y="1062268"/>
                </a:moveTo>
                <a:lnTo>
                  <a:pt x="6507480" y="1053084"/>
                </a:lnTo>
                <a:lnTo>
                  <a:pt x="6499098" y="1056894"/>
                </a:lnTo>
                <a:lnTo>
                  <a:pt x="6499098" y="1056132"/>
                </a:lnTo>
                <a:lnTo>
                  <a:pt x="6491478" y="1059180"/>
                </a:lnTo>
                <a:lnTo>
                  <a:pt x="6474714" y="1063752"/>
                </a:lnTo>
                <a:lnTo>
                  <a:pt x="6466332" y="1065276"/>
                </a:lnTo>
                <a:lnTo>
                  <a:pt x="6457188" y="1066038"/>
                </a:lnTo>
                <a:lnTo>
                  <a:pt x="6457950" y="1066038"/>
                </a:lnTo>
                <a:lnTo>
                  <a:pt x="6457950" y="1074437"/>
                </a:lnTo>
                <a:lnTo>
                  <a:pt x="6493380" y="1068601"/>
                </a:lnTo>
                <a:lnTo>
                  <a:pt x="6507480" y="1062268"/>
                </a:lnTo>
                <a:close/>
              </a:path>
              <a:path w="6617334" h="1076960">
                <a:moveTo>
                  <a:pt x="6507480" y="23622"/>
                </a:moveTo>
                <a:lnTo>
                  <a:pt x="6506718" y="22860"/>
                </a:lnTo>
                <a:lnTo>
                  <a:pt x="6506718" y="23275"/>
                </a:lnTo>
                <a:lnTo>
                  <a:pt x="6507480" y="23622"/>
                </a:lnTo>
                <a:close/>
              </a:path>
              <a:path w="6617334" h="1076960">
                <a:moveTo>
                  <a:pt x="6522720" y="1055422"/>
                </a:moveTo>
                <a:lnTo>
                  <a:pt x="6522720" y="1046226"/>
                </a:lnTo>
                <a:lnTo>
                  <a:pt x="6515100" y="1050036"/>
                </a:lnTo>
                <a:lnTo>
                  <a:pt x="6506718" y="1053084"/>
                </a:lnTo>
                <a:lnTo>
                  <a:pt x="6507480" y="1053084"/>
                </a:lnTo>
                <a:lnTo>
                  <a:pt x="6507480" y="1062268"/>
                </a:lnTo>
                <a:lnTo>
                  <a:pt x="6522720" y="1055422"/>
                </a:lnTo>
                <a:close/>
              </a:path>
              <a:path w="6617334" h="1076960">
                <a:moveTo>
                  <a:pt x="6515100" y="27016"/>
                </a:moveTo>
                <a:lnTo>
                  <a:pt x="6515100" y="26670"/>
                </a:lnTo>
                <a:lnTo>
                  <a:pt x="6514338" y="26670"/>
                </a:lnTo>
                <a:lnTo>
                  <a:pt x="6515100" y="27016"/>
                </a:lnTo>
                <a:close/>
              </a:path>
              <a:path w="6617334" h="1076960">
                <a:moveTo>
                  <a:pt x="6522720" y="30937"/>
                </a:moveTo>
                <a:lnTo>
                  <a:pt x="6522720" y="30480"/>
                </a:lnTo>
                <a:lnTo>
                  <a:pt x="6521958" y="30480"/>
                </a:lnTo>
                <a:lnTo>
                  <a:pt x="6522720" y="30937"/>
                </a:lnTo>
                <a:close/>
              </a:path>
              <a:path w="6617334" h="1076960">
                <a:moveTo>
                  <a:pt x="6550152" y="1027176"/>
                </a:moveTo>
                <a:lnTo>
                  <a:pt x="6536436" y="1037844"/>
                </a:lnTo>
                <a:lnTo>
                  <a:pt x="6536436" y="1037082"/>
                </a:lnTo>
                <a:lnTo>
                  <a:pt x="6529578" y="1041654"/>
                </a:lnTo>
                <a:lnTo>
                  <a:pt x="6521958" y="1046226"/>
                </a:lnTo>
                <a:lnTo>
                  <a:pt x="6522720" y="1046226"/>
                </a:lnTo>
                <a:lnTo>
                  <a:pt x="6522720" y="1055422"/>
                </a:lnTo>
                <a:lnTo>
                  <a:pt x="6533938" y="1050383"/>
                </a:lnTo>
                <a:lnTo>
                  <a:pt x="6549390" y="1038234"/>
                </a:lnTo>
                <a:lnTo>
                  <a:pt x="6549390" y="1027938"/>
                </a:lnTo>
                <a:lnTo>
                  <a:pt x="6550152" y="1027176"/>
                </a:lnTo>
                <a:close/>
              </a:path>
              <a:path w="6617334" h="1076960">
                <a:moveTo>
                  <a:pt x="6550152" y="50122"/>
                </a:moveTo>
                <a:lnTo>
                  <a:pt x="6550152" y="49530"/>
                </a:lnTo>
                <a:lnTo>
                  <a:pt x="6549390" y="49530"/>
                </a:lnTo>
                <a:lnTo>
                  <a:pt x="6550152" y="50122"/>
                </a:lnTo>
                <a:close/>
              </a:path>
              <a:path w="6617334" h="1076960">
                <a:moveTo>
                  <a:pt x="6573774" y="1016633"/>
                </a:moveTo>
                <a:lnTo>
                  <a:pt x="6573774" y="1003554"/>
                </a:lnTo>
                <a:lnTo>
                  <a:pt x="6567678" y="1010412"/>
                </a:lnTo>
                <a:lnTo>
                  <a:pt x="6562344" y="1016508"/>
                </a:lnTo>
                <a:lnTo>
                  <a:pt x="6556248" y="1021842"/>
                </a:lnTo>
                <a:lnTo>
                  <a:pt x="6549390" y="1027938"/>
                </a:lnTo>
                <a:lnTo>
                  <a:pt x="6549390" y="1038234"/>
                </a:lnTo>
                <a:lnTo>
                  <a:pt x="6568768" y="1022999"/>
                </a:lnTo>
                <a:lnTo>
                  <a:pt x="6573774" y="1016633"/>
                </a:lnTo>
                <a:close/>
              </a:path>
              <a:path w="6617334" h="1076960">
                <a:moveTo>
                  <a:pt x="6583680" y="1004034"/>
                </a:moveTo>
                <a:lnTo>
                  <a:pt x="6583680" y="990600"/>
                </a:lnTo>
                <a:lnTo>
                  <a:pt x="6573011" y="1004316"/>
                </a:lnTo>
                <a:lnTo>
                  <a:pt x="6573774" y="1003554"/>
                </a:lnTo>
                <a:lnTo>
                  <a:pt x="6573774" y="1016633"/>
                </a:lnTo>
                <a:lnTo>
                  <a:pt x="6583680" y="1004034"/>
                </a:lnTo>
                <a:close/>
              </a:path>
              <a:path w="6617334" h="1076960">
                <a:moveTo>
                  <a:pt x="6583680" y="87249"/>
                </a:moveTo>
                <a:lnTo>
                  <a:pt x="6583680" y="86106"/>
                </a:lnTo>
                <a:lnTo>
                  <a:pt x="6582918" y="86106"/>
                </a:lnTo>
                <a:lnTo>
                  <a:pt x="6583680" y="87249"/>
                </a:lnTo>
                <a:close/>
              </a:path>
              <a:path w="6617334" h="1076960">
                <a:moveTo>
                  <a:pt x="6602730" y="973545"/>
                </a:moveTo>
                <a:lnTo>
                  <a:pt x="6602730" y="953262"/>
                </a:lnTo>
                <a:lnTo>
                  <a:pt x="6598920" y="961644"/>
                </a:lnTo>
                <a:lnTo>
                  <a:pt x="6598920" y="960882"/>
                </a:lnTo>
                <a:lnTo>
                  <a:pt x="6595872" y="969264"/>
                </a:lnTo>
                <a:lnTo>
                  <a:pt x="6592061" y="976884"/>
                </a:lnTo>
                <a:lnTo>
                  <a:pt x="6592061" y="976122"/>
                </a:lnTo>
                <a:lnTo>
                  <a:pt x="6587490" y="983742"/>
                </a:lnTo>
                <a:lnTo>
                  <a:pt x="6582918" y="990600"/>
                </a:lnTo>
                <a:lnTo>
                  <a:pt x="6583680" y="990600"/>
                </a:lnTo>
                <a:lnTo>
                  <a:pt x="6583680" y="1004034"/>
                </a:lnTo>
                <a:lnTo>
                  <a:pt x="6596159" y="988161"/>
                </a:lnTo>
                <a:lnTo>
                  <a:pt x="6602730" y="973545"/>
                </a:lnTo>
                <a:close/>
              </a:path>
              <a:path w="6617334" h="1076960">
                <a:moveTo>
                  <a:pt x="6602730" y="125349"/>
                </a:moveTo>
                <a:lnTo>
                  <a:pt x="6602730" y="123444"/>
                </a:lnTo>
                <a:lnTo>
                  <a:pt x="6601968" y="123444"/>
                </a:lnTo>
                <a:lnTo>
                  <a:pt x="6602730" y="125349"/>
                </a:lnTo>
                <a:close/>
              </a:path>
              <a:path w="6617334" h="1076960">
                <a:moveTo>
                  <a:pt x="6612636" y="951507"/>
                </a:moveTo>
                <a:lnTo>
                  <a:pt x="6612636" y="902970"/>
                </a:lnTo>
                <a:lnTo>
                  <a:pt x="6611874" y="912114"/>
                </a:lnTo>
                <a:lnTo>
                  <a:pt x="6611874" y="911352"/>
                </a:lnTo>
                <a:lnTo>
                  <a:pt x="6611111" y="920496"/>
                </a:lnTo>
                <a:lnTo>
                  <a:pt x="6609588" y="928878"/>
                </a:lnTo>
                <a:lnTo>
                  <a:pt x="6605015" y="945642"/>
                </a:lnTo>
                <a:lnTo>
                  <a:pt x="6601968" y="953262"/>
                </a:lnTo>
                <a:lnTo>
                  <a:pt x="6602730" y="953262"/>
                </a:lnTo>
                <a:lnTo>
                  <a:pt x="6602730" y="973545"/>
                </a:lnTo>
                <a:lnTo>
                  <a:pt x="6612636" y="951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82189" y="1662175"/>
            <a:ext cx="4114165" cy="9277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8000"/>
              </a:lnSpc>
              <a:spcBef>
                <a:spcPts val="145"/>
              </a:spcBef>
            </a:pPr>
            <a:r>
              <a:rPr sz="2000" b="1" dirty="0">
                <a:latin typeface="宋体"/>
                <a:cs typeface="宋体"/>
              </a:rPr>
              <a:t>通信双方要进行加密通信，需要通 </a:t>
            </a:r>
            <a:r>
              <a:rPr sz="2000" b="1" spc="-5" dirty="0">
                <a:latin typeface="宋体"/>
                <a:cs typeface="宋体"/>
              </a:rPr>
              <a:t>过秘密</a:t>
            </a:r>
            <a:r>
              <a:rPr sz="2000" b="1" dirty="0">
                <a:latin typeface="宋体"/>
                <a:cs typeface="宋体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安全信道</a:t>
            </a:r>
            <a:r>
              <a:rPr sz="2000" b="1" spc="5" dirty="0">
                <a:latin typeface="宋体"/>
                <a:cs typeface="宋体"/>
              </a:rPr>
              <a:t>协商加密密钥，  </a:t>
            </a:r>
            <a:r>
              <a:rPr sz="2000" b="1" dirty="0">
                <a:latin typeface="宋体"/>
                <a:cs typeface="宋体"/>
              </a:rPr>
              <a:t>而这种安全信道在实际中很难实现。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00869" y="2939795"/>
            <a:ext cx="6617970" cy="1828800"/>
          </a:xfrm>
          <a:custGeom>
            <a:avLst/>
            <a:gdLst/>
            <a:ahLst/>
            <a:cxnLst/>
            <a:rect l="l" t="t" r="r" b="b"/>
            <a:pathLst>
              <a:path w="6617970" h="1828800">
                <a:moveTo>
                  <a:pt x="6617970" y="1524000"/>
                </a:moveTo>
                <a:lnTo>
                  <a:pt x="6617970" y="304800"/>
                </a:lnTo>
                <a:lnTo>
                  <a:pt x="6613982" y="255529"/>
                </a:lnTo>
                <a:lnTo>
                  <a:pt x="6602437" y="208727"/>
                </a:lnTo>
                <a:lnTo>
                  <a:pt x="6583961" y="165033"/>
                </a:lnTo>
                <a:lnTo>
                  <a:pt x="6559180" y="125089"/>
                </a:lnTo>
                <a:lnTo>
                  <a:pt x="6528720" y="89535"/>
                </a:lnTo>
                <a:lnTo>
                  <a:pt x="6493209" y="59009"/>
                </a:lnTo>
                <a:lnTo>
                  <a:pt x="6453272" y="34152"/>
                </a:lnTo>
                <a:lnTo>
                  <a:pt x="6409535" y="15605"/>
                </a:lnTo>
                <a:lnTo>
                  <a:pt x="6362626" y="4008"/>
                </a:lnTo>
                <a:lnTo>
                  <a:pt x="6313170" y="0"/>
                </a:lnTo>
                <a:lnTo>
                  <a:pt x="598170" y="0"/>
                </a:lnTo>
                <a:lnTo>
                  <a:pt x="548899" y="4008"/>
                </a:lnTo>
                <a:lnTo>
                  <a:pt x="502097" y="15605"/>
                </a:lnTo>
                <a:lnTo>
                  <a:pt x="458403" y="34152"/>
                </a:lnTo>
                <a:lnTo>
                  <a:pt x="418459" y="59009"/>
                </a:lnTo>
                <a:lnTo>
                  <a:pt x="382905" y="89535"/>
                </a:lnTo>
                <a:lnTo>
                  <a:pt x="352379" y="125089"/>
                </a:lnTo>
                <a:lnTo>
                  <a:pt x="327522" y="165033"/>
                </a:lnTo>
                <a:lnTo>
                  <a:pt x="308975" y="208727"/>
                </a:lnTo>
                <a:lnTo>
                  <a:pt x="297378" y="255529"/>
                </a:lnTo>
                <a:lnTo>
                  <a:pt x="293370" y="304800"/>
                </a:lnTo>
                <a:lnTo>
                  <a:pt x="293370" y="1066800"/>
                </a:lnTo>
                <a:lnTo>
                  <a:pt x="0" y="975360"/>
                </a:lnTo>
                <a:lnTo>
                  <a:pt x="293370" y="1524000"/>
                </a:lnTo>
                <a:lnTo>
                  <a:pt x="297378" y="1573456"/>
                </a:lnTo>
                <a:lnTo>
                  <a:pt x="308975" y="1620365"/>
                </a:lnTo>
                <a:lnTo>
                  <a:pt x="327522" y="1664102"/>
                </a:lnTo>
                <a:lnTo>
                  <a:pt x="352379" y="1704039"/>
                </a:lnTo>
                <a:lnTo>
                  <a:pt x="382905" y="1739550"/>
                </a:lnTo>
                <a:lnTo>
                  <a:pt x="418459" y="1770010"/>
                </a:lnTo>
                <a:lnTo>
                  <a:pt x="458403" y="1794791"/>
                </a:lnTo>
                <a:lnTo>
                  <a:pt x="502097" y="1813267"/>
                </a:lnTo>
                <a:lnTo>
                  <a:pt x="548899" y="1824812"/>
                </a:lnTo>
                <a:lnTo>
                  <a:pt x="598170" y="1828800"/>
                </a:lnTo>
                <a:lnTo>
                  <a:pt x="6313170" y="1828800"/>
                </a:lnTo>
                <a:lnTo>
                  <a:pt x="6362626" y="1824812"/>
                </a:lnTo>
                <a:lnTo>
                  <a:pt x="6409535" y="1813267"/>
                </a:lnTo>
                <a:lnTo>
                  <a:pt x="6453272" y="1794791"/>
                </a:lnTo>
                <a:lnTo>
                  <a:pt x="6493209" y="1770010"/>
                </a:lnTo>
                <a:lnTo>
                  <a:pt x="6528720" y="1739550"/>
                </a:lnTo>
                <a:lnTo>
                  <a:pt x="6559180" y="1704039"/>
                </a:lnTo>
                <a:lnTo>
                  <a:pt x="6583961" y="1664102"/>
                </a:lnTo>
                <a:lnTo>
                  <a:pt x="6602437" y="1620365"/>
                </a:lnTo>
                <a:lnTo>
                  <a:pt x="6613982" y="1573456"/>
                </a:lnTo>
                <a:lnTo>
                  <a:pt x="6617970" y="152400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90963" y="2935223"/>
            <a:ext cx="6628130" cy="1838960"/>
          </a:xfrm>
          <a:custGeom>
            <a:avLst/>
            <a:gdLst/>
            <a:ahLst/>
            <a:cxnLst/>
            <a:rect l="l" t="t" r="r" b="b"/>
            <a:pathLst>
              <a:path w="6628130" h="1838960">
                <a:moveTo>
                  <a:pt x="304799" y="1067562"/>
                </a:moveTo>
                <a:lnTo>
                  <a:pt x="0" y="971550"/>
                </a:lnTo>
                <a:lnTo>
                  <a:pt x="8381" y="987204"/>
                </a:lnTo>
                <a:lnTo>
                  <a:pt x="8381" y="984504"/>
                </a:lnTo>
                <a:lnTo>
                  <a:pt x="14477" y="977646"/>
                </a:lnTo>
                <a:lnTo>
                  <a:pt x="20100" y="988162"/>
                </a:lnTo>
                <a:lnTo>
                  <a:pt x="298703" y="1075137"/>
                </a:lnTo>
                <a:lnTo>
                  <a:pt x="298709" y="1071368"/>
                </a:lnTo>
                <a:lnTo>
                  <a:pt x="304799" y="1067562"/>
                </a:lnTo>
                <a:close/>
              </a:path>
              <a:path w="6628130" h="1838960">
                <a:moveTo>
                  <a:pt x="20100" y="988162"/>
                </a:moveTo>
                <a:lnTo>
                  <a:pt x="14477" y="977646"/>
                </a:lnTo>
                <a:lnTo>
                  <a:pt x="8381" y="984504"/>
                </a:lnTo>
                <a:lnTo>
                  <a:pt x="20100" y="988162"/>
                </a:lnTo>
                <a:close/>
              </a:path>
              <a:path w="6628130" h="1838960">
                <a:moveTo>
                  <a:pt x="338327" y="1658874"/>
                </a:moveTo>
                <a:lnTo>
                  <a:pt x="332231" y="1645920"/>
                </a:lnTo>
                <a:lnTo>
                  <a:pt x="326897" y="1632204"/>
                </a:lnTo>
                <a:lnTo>
                  <a:pt x="321563" y="1617726"/>
                </a:lnTo>
                <a:lnTo>
                  <a:pt x="321563" y="1618488"/>
                </a:lnTo>
                <a:lnTo>
                  <a:pt x="317753" y="1604010"/>
                </a:lnTo>
                <a:lnTo>
                  <a:pt x="314705" y="1589532"/>
                </a:lnTo>
                <a:lnTo>
                  <a:pt x="311657" y="1574292"/>
                </a:lnTo>
                <a:lnTo>
                  <a:pt x="311657" y="1575054"/>
                </a:lnTo>
                <a:lnTo>
                  <a:pt x="308609" y="1544574"/>
                </a:lnTo>
                <a:lnTo>
                  <a:pt x="308609" y="1527810"/>
                </a:lnTo>
                <a:lnTo>
                  <a:pt x="20100" y="988162"/>
                </a:lnTo>
                <a:lnTo>
                  <a:pt x="8381" y="984504"/>
                </a:lnTo>
                <a:lnTo>
                  <a:pt x="8381" y="987204"/>
                </a:lnTo>
                <a:lnTo>
                  <a:pt x="298703" y="1529434"/>
                </a:lnTo>
                <a:lnTo>
                  <a:pt x="299465" y="1530858"/>
                </a:lnTo>
                <a:lnTo>
                  <a:pt x="299465" y="1544574"/>
                </a:lnTo>
                <a:lnTo>
                  <a:pt x="300227" y="1560576"/>
                </a:lnTo>
                <a:lnTo>
                  <a:pt x="304799" y="1591056"/>
                </a:lnTo>
                <a:lnTo>
                  <a:pt x="319906" y="1641620"/>
                </a:lnTo>
                <a:lnTo>
                  <a:pt x="337565" y="1677436"/>
                </a:lnTo>
                <a:lnTo>
                  <a:pt x="337565" y="1658874"/>
                </a:lnTo>
                <a:lnTo>
                  <a:pt x="338327" y="1658874"/>
                </a:lnTo>
                <a:close/>
              </a:path>
              <a:path w="6628130" h="1838960">
                <a:moveTo>
                  <a:pt x="6627875" y="1581590"/>
                </a:moveTo>
                <a:lnTo>
                  <a:pt x="6627875" y="257958"/>
                </a:lnTo>
                <a:lnTo>
                  <a:pt x="6626355" y="245930"/>
                </a:lnTo>
                <a:lnTo>
                  <a:pt x="6613157" y="200397"/>
                </a:lnTo>
                <a:lnTo>
                  <a:pt x="6593454" y="158097"/>
                </a:lnTo>
                <a:lnTo>
                  <a:pt x="6567847" y="119596"/>
                </a:lnTo>
                <a:lnTo>
                  <a:pt x="6536936" y="85458"/>
                </a:lnTo>
                <a:lnTo>
                  <a:pt x="6501321" y="56249"/>
                </a:lnTo>
                <a:lnTo>
                  <a:pt x="6461603" y="32533"/>
                </a:lnTo>
                <a:lnTo>
                  <a:pt x="6418383" y="14876"/>
                </a:lnTo>
                <a:lnTo>
                  <a:pt x="6372261" y="3843"/>
                </a:lnTo>
                <a:lnTo>
                  <a:pt x="6323838" y="0"/>
                </a:lnTo>
                <a:lnTo>
                  <a:pt x="608075" y="0"/>
                </a:lnTo>
                <a:lnTo>
                  <a:pt x="558000" y="4196"/>
                </a:lnTo>
                <a:lnTo>
                  <a:pt x="510478" y="15840"/>
                </a:lnTo>
                <a:lnTo>
                  <a:pt x="465581" y="34943"/>
                </a:lnTo>
                <a:lnTo>
                  <a:pt x="422909" y="61722"/>
                </a:lnTo>
                <a:lnTo>
                  <a:pt x="366495" y="116505"/>
                </a:lnTo>
                <a:lnTo>
                  <a:pt x="339228" y="156657"/>
                </a:lnTo>
                <a:lnTo>
                  <a:pt x="318559" y="200586"/>
                </a:lnTo>
                <a:lnTo>
                  <a:pt x="304799" y="247650"/>
                </a:lnTo>
                <a:lnTo>
                  <a:pt x="298703" y="309372"/>
                </a:lnTo>
                <a:lnTo>
                  <a:pt x="298709" y="1065643"/>
                </a:lnTo>
                <a:lnTo>
                  <a:pt x="304799" y="1067562"/>
                </a:lnTo>
                <a:lnTo>
                  <a:pt x="304799" y="1077040"/>
                </a:lnTo>
                <a:lnTo>
                  <a:pt x="308609" y="1078230"/>
                </a:lnTo>
                <a:lnTo>
                  <a:pt x="308609" y="294132"/>
                </a:lnTo>
                <a:lnTo>
                  <a:pt x="311657" y="263652"/>
                </a:lnTo>
                <a:lnTo>
                  <a:pt x="311657" y="264414"/>
                </a:lnTo>
                <a:lnTo>
                  <a:pt x="314705" y="249174"/>
                </a:lnTo>
                <a:lnTo>
                  <a:pt x="317753" y="234696"/>
                </a:lnTo>
                <a:lnTo>
                  <a:pt x="321563" y="220218"/>
                </a:lnTo>
                <a:lnTo>
                  <a:pt x="321563" y="220980"/>
                </a:lnTo>
                <a:lnTo>
                  <a:pt x="326897" y="206502"/>
                </a:lnTo>
                <a:lnTo>
                  <a:pt x="332231" y="192786"/>
                </a:lnTo>
                <a:lnTo>
                  <a:pt x="337565" y="181451"/>
                </a:lnTo>
                <a:lnTo>
                  <a:pt x="337565" y="179832"/>
                </a:lnTo>
                <a:lnTo>
                  <a:pt x="367951" y="130391"/>
                </a:lnTo>
                <a:lnTo>
                  <a:pt x="396363" y="97659"/>
                </a:lnTo>
                <a:lnTo>
                  <a:pt x="429144" y="69216"/>
                </a:lnTo>
                <a:lnTo>
                  <a:pt x="465581" y="45720"/>
                </a:lnTo>
                <a:lnTo>
                  <a:pt x="478535" y="38862"/>
                </a:lnTo>
                <a:lnTo>
                  <a:pt x="478535" y="39624"/>
                </a:lnTo>
                <a:lnTo>
                  <a:pt x="491489" y="33528"/>
                </a:lnTo>
                <a:lnTo>
                  <a:pt x="505205" y="28194"/>
                </a:lnTo>
                <a:lnTo>
                  <a:pt x="518921" y="23140"/>
                </a:lnTo>
                <a:lnTo>
                  <a:pt x="518921" y="22860"/>
                </a:lnTo>
                <a:lnTo>
                  <a:pt x="533399" y="19050"/>
                </a:lnTo>
                <a:lnTo>
                  <a:pt x="547877" y="16002"/>
                </a:lnTo>
                <a:lnTo>
                  <a:pt x="562355" y="13106"/>
                </a:lnTo>
                <a:lnTo>
                  <a:pt x="562355" y="12954"/>
                </a:lnTo>
                <a:lnTo>
                  <a:pt x="592835" y="9906"/>
                </a:lnTo>
                <a:lnTo>
                  <a:pt x="6339078" y="9905"/>
                </a:lnTo>
                <a:lnTo>
                  <a:pt x="6369558" y="12953"/>
                </a:lnTo>
                <a:lnTo>
                  <a:pt x="6369558" y="13106"/>
                </a:lnTo>
                <a:lnTo>
                  <a:pt x="6384036" y="16001"/>
                </a:lnTo>
                <a:lnTo>
                  <a:pt x="6398514" y="19049"/>
                </a:lnTo>
                <a:lnTo>
                  <a:pt x="6412992" y="22859"/>
                </a:lnTo>
                <a:lnTo>
                  <a:pt x="6412992" y="23140"/>
                </a:lnTo>
                <a:lnTo>
                  <a:pt x="6426708" y="28193"/>
                </a:lnTo>
                <a:lnTo>
                  <a:pt x="6440424" y="33527"/>
                </a:lnTo>
                <a:lnTo>
                  <a:pt x="6453378" y="39623"/>
                </a:lnTo>
                <a:lnTo>
                  <a:pt x="6453378" y="38861"/>
                </a:lnTo>
                <a:lnTo>
                  <a:pt x="6466332" y="45719"/>
                </a:lnTo>
                <a:lnTo>
                  <a:pt x="6479286" y="53339"/>
                </a:lnTo>
                <a:lnTo>
                  <a:pt x="6491478" y="60959"/>
                </a:lnTo>
                <a:lnTo>
                  <a:pt x="6491478" y="61483"/>
                </a:lnTo>
                <a:lnTo>
                  <a:pt x="6502908" y="69341"/>
                </a:lnTo>
                <a:lnTo>
                  <a:pt x="6535862" y="97965"/>
                </a:lnTo>
                <a:lnTo>
                  <a:pt x="6564034" y="130440"/>
                </a:lnTo>
                <a:lnTo>
                  <a:pt x="6587170" y="166655"/>
                </a:lnTo>
                <a:lnTo>
                  <a:pt x="6605015" y="206501"/>
                </a:lnTo>
                <a:lnTo>
                  <a:pt x="6610350" y="220979"/>
                </a:lnTo>
                <a:lnTo>
                  <a:pt x="6610350" y="222631"/>
                </a:lnTo>
                <a:lnTo>
                  <a:pt x="6614159" y="234695"/>
                </a:lnTo>
                <a:lnTo>
                  <a:pt x="6617208" y="249173"/>
                </a:lnTo>
                <a:lnTo>
                  <a:pt x="6620256" y="264413"/>
                </a:lnTo>
                <a:lnTo>
                  <a:pt x="6620256" y="263651"/>
                </a:lnTo>
                <a:lnTo>
                  <a:pt x="6623304" y="294131"/>
                </a:lnTo>
                <a:lnTo>
                  <a:pt x="6623304" y="1603191"/>
                </a:lnTo>
                <a:lnTo>
                  <a:pt x="6626699" y="1591113"/>
                </a:lnTo>
                <a:lnTo>
                  <a:pt x="6627875" y="1581590"/>
                </a:lnTo>
                <a:close/>
              </a:path>
              <a:path w="6628130" h="1838960">
                <a:moveTo>
                  <a:pt x="304799" y="1077040"/>
                </a:moveTo>
                <a:lnTo>
                  <a:pt x="304799" y="1067562"/>
                </a:lnTo>
                <a:lnTo>
                  <a:pt x="298703" y="1071372"/>
                </a:lnTo>
                <a:lnTo>
                  <a:pt x="298709" y="1075139"/>
                </a:lnTo>
                <a:lnTo>
                  <a:pt x="304799" y="1077040"/>
                </a:lnTo>
                <a:close/>
              </a:path>
              <a:path w="6628130" h="1838960">
                <a:moveTo>
                  <a:pt x="299465" y="1530858"/>
                </a:moveTo>
                <a:lnTo>
                  <a:pt x="298703" y="1529334"/>
                </a:lnTo>
                <a:lnTo>
                  <a:pt x="299465" y="1530858"/>
                </a:lnTo>
                <a:close/>
              </a:path>
              <a:path w="6628130" h="1838960">
                <a:moveTo>
                  <a:pt x="299465" y="1544574"/>
                </a:moveTo>
                <a:lnTo>
                  <a:pt x="299465" y="1530858"/>
                </a:lnTo>
                <a:lnTo>
                  <a:pt x="298709" y="1529445"/>
                </a:lnTo>
                <a:lnTo>
                  <a:pt x="299465" y="1544574"/>
                </a:lnTo>
                <a:close/>
              </a:path>
              <a:path w="6628130" h="1838960">
                <a:moveTo>
                  <a:pt x="338327" y="179832"/>
                </a:moveTo>
                <a:lnTo>
                  <a:pt x="337565" y="179832"/>
                </a:lnTo>
                <a:lnTo>
                  <a:pt x="337565" y="181451"/>
                </a:lnTo>
                <a:lnTo>
                  <a:pt x="338327" y="179832"/>
                </a:lnTo>
                <a:close/>
              </a:path>
              <a:path w="6628130" h="1838960">
                <a:moveTo>
                  <a:pt x="519683" y="1825190"/>
                </a:moveTo>
                <a:lnTo>
                  <a:pt x="519683" y="1815846"/>
                </a:lnTo>
                <a:lnTo>
                  <a:pt x="505205" y="1810512"/>
                </a:lnTo>
                <a:lnTo>
                  <a:pt x="465359" y="1792668"/>
                </a:lnTo>
                <a:lnTo>
                  <a:pt x="429095" y="1769493"/>
                </a:lnTo>
                <a:lnTo>
                  <a:pt x="396669" y="1741364"/>
                </a:lnTo>
                <a:lnTo>
                  <a:pt x="368045" y="1708404"/>
                </a:lnTo>
                <a:lnTo>
                  <a:pt x="359663" y="1696212"/>
                </a:lnTo>
                <a:lnTo>
                  <a:pt x="359663" y="1696974"/>
                </a:lnTo>
                <a:lnTo>
                  <a:pt x="352043" y="1684782"/>
                </a:lnTo>
                <a:lnTo>
                  <a:pt x="344423" y="1671828"/>
                </a:lnTo>
                <a:lnTo>
                  <a:pt x="337565" y="1658874"/>
                </a:lnTo>
                <a:lnTo>
                  <a:pt x="337565" y="1677436"/>
                </a:lnTo>
                <a:lnTo>
                  <a:pt x="373749" y="1730962"/>
                </a:lnTo>
                <a:lnTo>
                  <a:pt x="411479" y="1767840"/>
                </a:lnTo>
                <a:lnTo>
                  <a:pt x="448055" y="1793748"/>
                </a:lnTo>
                <a:lnTo>
                  <a:pt x="498335" y="1818370"/>
                </a:lnTo>
                <a:lnTo>
                  <a:pt x="519683" y="1825190"/>
                </a:lnTo>
                <a:close/>
              </a:path>
              <a:path w="6628130" h="1838960">
                <a:moveTo>
                  <a:pt x="519683" y="22860"/>
                </a:moveTo>
                <a:lnTo>
                  <a:pt x="518921" y="22860"/>
                </a:lnTo>
                <a:lnTo>
                  <a:pt x="518921" y="23140"/>
                </a:lnTo>
                <a:lnTo>
                  <a:pt x="519683" y="22860"/>
                </a:lnTo>
                <a:close/>
              </a:path>
              <a:path w="6628130" h="1838960">
                <a:moveTo>
                  <a:pt x="563117" y="1825752"/>
                </a:moveTo>
                <a:lnTo>
                  <a:pt x="547877" y="1822704"/>
                </a:lnTo>
                <a:lnTo>
                  <a:pt x="533399" y="1819656"/>
                </a:lnTo>
                <a:lnTo>
                  <a:pt x="518921" y="1815084"/>
                </a:lnTo>
                <a:lnTo>
                  <a:pt x="519683" y="1815846"/>
                </a:lnTo>
                <a:lnTo>
                  <a:pt x="519683" y="1825190"/>
                </a:lnTo>
                <a:lnTo>
                  <a:pt x="531113" y="1828800"/>
                </a:lnTo>
                <a:lnTo>
                  <a:pt x="561593" y="1834896"/>
                </a:lnTo>
                <a:lnTo>
                  <a:pt x="562355" y="1835010"/>
                </a:lnTo>
                <a:lnTo>
                  <a:pt x="562355" y="1825752"/>
                </a:lnTo>
                <a:lnTo>
                  <a:pt x="563117" y="1825752"/>
                </a:lnTo>
                <a:close/>
              </a:path>
              <a:path w="6628130" h="1838960">
                <a:moveTo>
                  <a:pt x="563117" y="12954"/>
                </a:moveTo>
                <a:lnTo>
                  <a:pt x="562355" y="12954"/>
                </a:lnTo>
                <a:lnTo>
                  <a:pt x="562355" y="13106"/>
                </a:lnTo>
                <a:lnTo>
                  <a:pt x="563117" y="12954"/>
                </a:lnTo>
                <a:close/>
              </a:path>
              <a:path w="6628130" h="1838960">
                <a:moveTo>
                  <a:pt x="6369558" y="1834179"/>
                </a:moveTo>
                <a:lnTo>
                  <a:pt x="6369558" y="1825752"/>
                </a:lnTo>
                <a:lnTo>
                  <a:pt x="6339078" y="1828800"/>
                </a:lnTo>
                <a:lnTo>
                  <a:pt x="592835" y="1828800"/>
                </a:lnTo>
                <a:lnTo>
                  <a:pt x="562355" y="1825752"/>
                </a:lnTo>
                <a:lnTo>
                  <a:pt x="562355" y="1835010"/>
                </a:lnTo>
                <a:lnTo>
                  <a:pt x="576833" y="1837182"/>
                </a:lnTo>
                <a:lnTo>
                  <a:pt x="592835" y="1837944"/>
                </a:lnTo>
                <a:lnTo>
                  <a:pt x="608075" y="1838706"/>
                </a:lnTo>
                <a:lnTo>
                  <a:pt x="6323838" y="1838705"/>
                </a:lnTo>
                <a:lnTo>
                  <a:pt x="6339078" y="1837943"/>
                </a:lnTo>
                <a:lnTo>
                  <a:pt x="6369558" y="1834179"/>
                </a:lnTo>
                <a:close/>
              </a:path>
              <a:path w="6628130" h="1838960">
                <a:moveTo>
                  <a:pt x="6369558" y="13106"/>
                </a:moveTo>
                <a:lnTo>
                  <a:pt x="6369558" y="12953"/>
                </a:lnTo>
                <a:lnTo>
                  <a:pt x="6368795" y="12953"/>
                </a:lnTo>
                <a:lnTo>
                  <a:pt x="6369558" y="13106"/>
                </a:lnTo>
                <a:close/>
              </a:path>
              <a:path w="6628130" h="1838960">
                <a:moveTo>
                  <a:pt x="6412992" y="1815083"/>
                </a:moveTo>
                <a:lnTo>
                  <a:pt x="6398514" y="1819655"/>
                </a:lnTo>
                <a:lnTo>
                  <a:pt x="6384036" y="1822703"/>
                </a:lnTo>
                <a:lnTo>
                  <a:pt x="6368795" y="1825752"/>
                </a:lnTo>
                <a:lnTo>
                  <a:pt x="6369558" y="1825752"/>
                </a:lnTo>
                <a:lnTo>
                  <a:pt x="6369558" y="1834179"/>
                </a:lnTo>
                <a:lnTo>
                  <a:pt x="6385617" y="1832195"/>
                </a:lnTo>
                <a:lnTo>
                  <a:pt x="6412230" y="1824713"/>
                </a:lnTo>
                <a:lnTo>
                  <a:pt x="6412230" y="1815845"/>
                </a:lnTo>
                <a:lnTo>
                  <a:pt x="6412992" y="1815083"/>
                </a:lnTo>
                <a:close/>
              </a:path>
              <a:path w="6628130" h="1838960">
                <a:moveTo>
                  <a:pt x="6412992" y="23140"/>
                </a:moveTo>
                <a:lnTo>
                  <a:pt x="6412992" y="22859"/>
                </a:lnTo>
                <a:lnTo>
                  <a:pt x="6412230" y="22859"/>
                </a:lnTo>
                <a:lnTo>
                  <a:pt x="6412992" y="23140"/>
                </a:lnTo>
                <a:close/>
              </a:path>
              <a:path w="6628130" h="1838960">
                <a:moveTo>
                  <a:pt x="6491478" y="1788120"/>
                </a:moveTo>
                <a:lnTo>
                  <a:pt x="6491478" y="1777745"/>
                </a:lnTo>
                <a:lnTo>
                  <a:pt x="6479286" y="1785365"/>
                </a:lnTo>
                <a:lnTo>
                  <a:pt x="6466332" y="1792985"/>
                </a:lnTo>
                <a:lnTo>
                  <a:pt x="6440424" y="1805177"/>
                </a:lnTo>
                <a:lnTo>
                  <a:pt x="6426708" y="1810512"/>
                </a:lnTo>
                <a:lnTo>
                  <a:pt x="6412230" y="1815845"/>
                </a:lnTo>
                <a:lnTo>
                  <a:pt x="6412230" y="1824713"/>
                </a:lnTo>
                <a:lnTo>
                  <a:pt x="6429753" y="1819786"/>
                </a:lnTo>
                <a:lnTo>
                  <a:pt x="6470953" y="1801248"/>
                </a:lnTo>
                <a:lnTo>
                  <a:pt x="6491478" y="1788120"/>
                </a:lnTo>
                <a:close/>
              </a:path>
              <a:path w="6628130" h="1838960">
                <a:moveTo>
                  <a:pt x="6491478" y="61483"/>
                </a:moveTo>
                <a:lnTo>
                  <a:pt x="6491478" y="60959"/>
                </a:lnTo>
                <a:lnTo>
                  <a:pt x="6490716" y="60959"/>
                </a:lnTo>
                <a:lnTo>
                  <a:pt x="6491478" y="61483"/>
                </a:lnTo>
                <a:close/>
              </a:path>
              <a:path w="6628130" h="1838960">
                <a:moveTo>
                  <a:pt x="6610350" y="1644006"/>
                </a:moveTo>
                <a:lnTo>
                  <a:pt x="6610350" y="1617725"/>
                </a:lnTo>
                <a:lnTo>
                  <a:pt x="6605015" y="1632203"/>
                </a:lnTo>
                <a:lnTo>
                  <a:pt x="6599682" y="1645919"/>
                </a:lnTo>
                <a:lnTo>
                  <a:pt x="6587490" y="1671827"/>
                </a:lnTo>
                <a:lnTo>
                  <a:pt x="6579869" y="1684781"/>
                </a:lnTo>
                <a:lnTo>
                  <a:pt x="6572250" y="1696974"/>
                </a:lnTo>
                <a:lnTo>
                  <a:pt x="6572250" y="1696212"/>
                </a:lnTo>
                <a:lnTo>
                  <a:pt x="6563867" y="1708403"/>
                </a:lnTo>
                <a:lnTo>
                  <a:pt x="6535583" y="1741079"/>
                </a:lnTo>
                <a:lnTo>
                  <a:pt x="6502908" y="1769364"/>
                </a:lnTo>
                <a:lnTo>
                  <a:pt x="6490716" y="1777745"/>
                </a:lnTo>
                <a:lnTo>
                  <a:pt x="6491478" y="1777745"/>
                </a:lnTo>
                <a:lnTo>
                  <a:pt x="6491478" y="1788120"/>
                </a:lnTo>
                <a:lnTo>
                  <a:pt x="6508685" y="1777113"/>
                </a:lnTo>
                <a:lnTo>
                  <a:pt x="6542417" y="1747913"/>
                </a:lnTo>
                <a:lnTo>
                  <a:pt x="6571617" y="1714181"/>
                </a:lnTo>
                <a:lnTo>
                  <a:pt x="6595752" y="1676449"/>
                </a:lnTo>
                <a:lnTo>
                  <a:pt x="6610350" y="1644006"/>
                </a:lnTo>
                <a:close/>
              </a:path>
              <a:path w="6628130" h="1838960">
                <a:moveTo>
                  <a:pt x="6610350" y="222631"/>
                </a:moveTo>
                <a:lnTo>
                  <a:pt x="6610350" y="220979"/>
                </a:lnTo>
                <a:lnTo>
                  <a:pt x="6609588" y="220217"/>
                </a:lnTo>
                <a:lnTo>
                  <a:pt x="6610350" y="222631"/>
                </a:lnTo>
                <a:close/>
              </a:path>
              <a:path w="6628130" h="1838960">
                <a:moveTo>
                  <a:pt x="6623304" y="1603191"/>
                </a:moveTo>
                <a:lnTo>
                  <a:pt x="6623304" y="1544573"/>
                </a:lnTo>
                <a:lnTo>
                  <a:pt x="6620256" y="1575053"/>
                </a:lnTo>
                <a:lnTo>
                  <a:pt x="6620256" y="1574291"/>
                </a:lnTo>
                <a:lnTo>
                  <a:pt x="6617208" y="1589531"/>
                </a:lnTo>
                <a:lnTo>
                  <a:pt x="6614159" y="1604009"/>
                </a:lnTo>
                <a:lnTo>
                  <a:pt x="6609588" y="1618487"/>
                </a:lnTo>
                <a:lnTo>
                  <a:pt x="6610350" y="1617725"/>
                </a:lnTo>
                <a:lnTo>
                  <a:pt x="6610350" y="1644006"/>
                </a:lnTo>
                <a:lnTo>
                  <a:pt x="6614290" y="1635249"/>
                </a:lnTo>
                <a:lnTo>
                  <a:pt x="6623304" y="1603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62076" y="3058922"/>
            <a:ext cx="595058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在有</a:t>
            </a:r>
            <a:r>
              <a:rPr sz="2000" b="1" i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宋体"/>
                <a:cs typeface="宋体"/>
              </a:rPr>
              <a:t>个用户的通信网络中，每个用户要想和其它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-1  </a:t>
            </a:r>
            <a:r>
              <a:rPr sz="2000" b="1" dirty="0">
                <a:latin typeface="宋体"/>
                <a:cs typeface="宋体"/>
              </a:rPr>
              <a:t>个用户进行通信，必须使用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-1</a:t>
            </a:r>
            <a:r>
              <a:rPr sz="2000" b="1" dirty="0">
                <a:latin typeface="宋体"/>
                <a:cs typeface="宋体"/>
              </a:rPr>
              <a:t>个密钥，而系统中的 总密钥量将达到</a:t>
            </a:r>
            <a:r>
              <a:rPr sz="2000" b="1" i="1" spc="-10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i="1" spc="-10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-1)/</a:t>
            </a:r>
            <a:r>
              <a:rPr sz="2000" b="1" spc="-10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。当</a:t>
            </a:r>
            <a:r>
              <a:rPr sz="2000" b="1" i="1" spc="-5" dirty="0">
                <a:latin typeface="Arial"/>
                <a:cs typeface="Arial"/>
              </a:rPr>
              <a:t>n</a:t>
            </a:r>
            <a:r>
              <a:rPr sz="2000" b="1" dirty="0">
                <a:latin typeface="宋体"/>
                <a:cs typeface="宋体"/>
              </a:rPr>
              <a:t>较大时，这样大的密钥 量，在产生、保存、传递、使用和销毁等各个环节中 都会变得很复杂，存在</a:t>
            </a:r>
            <a:r>
              <a:rPr sz="2000" b="1" spc="5" dirty="0">
                <a:latin typeface="宋体"/>
                <a:cs typeface="宋体"/>
              </a:rPr>
              <a:t>着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安全隐患</a:t>
            </a:r>
            <a:r>
              <a:rPr sz="2000" b="1" spc="-1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4011" y="5301996"/>
            <a:ext cx="6624955" cy="1447800"/>
          </a:xfrm>
          <a:custGeom>
            <a:avLst/>
            <a:gdLst/>
            <a:ahLst/>
            <a:cxnLst/>
            <a:rect l="l" t="t" r="r" b="b"/>
            <a:pathLst>
              <a:path w="6624955" h="1447800">
                <a:moveTo>
                  <a:pt x="6624828" y="1207007"/>
                </a:moveTo>
                <a:lnTo>
                  <a:pt x="6624828" y="241553"/>
                </a:lnTo>
                <a:lnTo>
                  <a:pt x="6619950" y="192888"/>
                </a:lnTo>
                <a:lnTo>
                  <a:pt x="6605956" y="147554"/>
                </a:lnTo>
                <a:lnTo>
                  <a:pt x="6583800" y="106523"/>
                </a:lnTo>
                <a:lnTo>
                  <a:pt x="6554438" y="70770"/>
                </a:lnTo>
                <a:lnTo>
                  <a:pt x="6518825" y="41268"/>
                </a:lnTo>
                <a:lnTo>
                  <a:pt x="6477916" y="18990"/>
                </a:lnTo>
                <a:lnTo>
                  <a:pt x="6432668" y="4909"/>
                </a:lnTo>
                <a:lnTo>
                  <a:pt x="6384036" y="0"/>
                </a:lnTo>
                <a:lnTo>
                  <a:pt x="1913382" y="0"/>
                </a:lnTo>
                <a:lnTo>
                  <a:pt x="1864716" y="4909"/>
                </a:lnTo>
                <a:lnTo>
                  <a:pt x="1819382" y="18990"/>
                </a:lnTo>
                <a:lnTo>
                  <a:pt x="1778351" y="41268"/>
                </a:lnTo>
                <a:lnTo>
                  <a:pt x="1742598" y="70770"/>
                </a:lnTo>
                <a:lnTo>
                  <a:pt x="1713096" y="106523"/>
                </a:lnTo>
                <a:lnTo>
                  <a:pt x="1690818" y="147554"/>
                </a:lnTo>
                <a:lnTo>
                  <a:pt x="1676737" y="192888"/>
                </a:lnTo>
                <a:lnTo>
                  <a:pt x="1671827" y="241553"/>
                </a:lnTo>
                <a:lnTo>
                  <a:pt x="0" y="162305"/>
                </a:lnTo>
                <a:lnTo>
                  <a:pt x="1671827" y="603503"/>
                </a:lnTo>
                <a:lnTo>
                  <a:pt x="1671827" y="1207007"/>
                </a:lnTo>
                <a:lnTo>
                  <a:pt x="1676737" y="1255640"/>
                </a:lnTo>
                <a:lnTo>
                  <a:pt x="1690818" y="1300888"/>
                </a:lnTo>
                <a:lnTo>
                  <a:pt x="1713096" y="1341797"/>
                </a:lnTo>
                <a:lnTo>
                  <a:pt x="1742598" y="1377410"/>
                </a:lnTo>
                <a:lnTo>
                  <a:pt x="1778351" y="1406772"/>
                </a:lnTo>
                <a:lnTo>
                  <a:pt x="1819382" y="1428928"/>
                </a:lnTo>
                <a:lnTo>
                  <a:pt x="1864716" y="1442922"/>
                </a:lnTo>
                <a:lnTo>
                  <a:pt x="1913382" y="1447799"/>
                </a:lnTo>
                <a:lnTo>
                  <a:pt x="6384036" y="1447799"/>
                </a:lnTo>
                <a:lnTo>
                  <a:pt x="6432668" y="1442922"/>
                </a:lnTo>
                <a:lnTo>
                  <a:pt x="6477916" y="1428928"/>
                </a:lnTo>
                <a:lnTo>
                  <a:pt x="6518825" y="1406772"/>
                </a:lnTo>
                <a:lnTo>
                  <a:pt x="6554438" y="1377410"/>
                </a:lnTo>
                <a:lnTo>
                  <a:pt x="6583800" y="1341797"/>
                </a:lnTo>
                <a:lnTo>
                  <a:pt x="6605956" y="1300888"/>
                </a:lnTo>
                <a:lnTo>
                  <a:pt x="6619950" y="1255640"/>
                </a:lnTo>
                <a:lnTo>
                  <a:pt x="6624828" y="1207007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5911" y="5297423"/>
            <a:ext cx="6663055" cy="1457960"/>
          </a:xfrm>
          <a:custGeom>
            <a:avLst/>
            <a:gdLst/>
            <a:ahLst/>
            <a:cxnLst/>
            <a:rect l="l" t="t" r="r" b="b"/>
            <a:pathLst>
              <a:path w="6663055" h="1457959">
                <a:moveTo>
                  <a:pt x="1710689" y="251241"/>
                </a:moveTo>
                <a:lnTo>
                  <a:pt x="1710689" y="241553"/>
                </a:lnTo>
                <a:lnTo>
                  <a:pt x="1705356" y="246125"/>
                </a:lnTo>
                <a:lnTo>
                  <a:pt x="1705356" y="241299"/>
                </a:lnTo>
                <a:lnTo>
                  <a:pt x="762" y="160019"/>
                </a:lnTo>
                <a:lnTo>
                  <a:pt x="0" y="161543"/>
                </a:lnTo>
                <a:lnTo>
                  <a:pt x="37346" y="171400"/>
                </a:lnTo>
                <a:lnTo>
                  <a:pt x="38862" y="162305"/>
                </a:lnTo>
                <a:lnTo>
                  <a:pt x="81541" y="173557"/>
                </a:lnTo>
                <a:lnTo>
                  <a:pt x="1705356" y="250987"/>
                </a:lnTo>
                <a:lnTo>
                  <a:pt x="1705356" y="246125"/>
                </a:lnTo>
                <a:lnTo>
                  <a:pt x="1705656" y="241314"/>
                </a:lnTo>
                <a:lnTo>
                  <a:pt x="1705656" y="251001"/>
                </a:lnTo>
                <a:lnTo>
                  <a:pt x="1710689" y="251241"/>
                </a:lnTo>
                <a:close/>
              </a:path>
              <a:path w="6663055" h="1457959">
                <a:moveTo>
                  <a:pt x="81541" y="173557"/>
                </a:moveTo>
                <a:lnTo>
                  <a:pt x="38862" y="162305"/>
                </a:lnTo>
                <a:lnTo>
                  <a:pt x="37346" y="171400"/>
                </a:lnTo>
                <a:lnTo>
                  <a:pt x="38862" y="171522"/>
                </a:lnTo>
                <a:lnTo>
                  <a:pt x="81541" y="173557"/>
                </a:lnTo>
                <a:close/>
              </a:path>
              <a:path w="6663055" h="1457959">
                <a:moveTo>
                  <a:pt x="1722882" y="1271015"/>
                </a:moveTo>
                <a:lnTo>
                  <a:pt x="1719833" y="1258823"/>
                </a:lnTo>
                <a:lnTo>
                  <a:pt x="1719833" y="1259585"/>
                </a:lnTo>
                <a:lnTo>
                  <a:pt x="1717547" y="1247393"/>
                </a:lnTo>
                <a:lnTo>
                  <a:pt x="1716024" y="1235201"/>
                </a:lnTo>
                <a:lnTo>
                  <a:pt x="1716024" y="1235963"/>
                </a:lnTo>
                <a:lnTo>
                  <a:pt x="1715262" y="1223771"/>
                </a:lnTo>
                <a:lnTo>
                  <a:pt x="1715262" y="604265"/>
                </a:lnTo>
                <a:lnTo>
                  <a:pt x="81541" y="173557"/>
                </a:lnTo>
                <a:lnTo>
                  <a:pt x="37575" y="171461"/>
                </a:lnTo>
                <a:lnTo>
                  <a:pt x="1705356" y="611642"/>
                </a:lnTo>
                <a:lnTo>
                  <a:pt x="1705356" y="608075"/>
                </a:lnTo>
                <a:lnTo>
                  <a:pt x="1709165" y="612647"/>
                </a:lnTo>
                <a:lnTo>
                  <a:pt x="1709165" y="1252092"/>
                </a:lnTo>
                <a:lnTo>
                  <a:pt x="1718173" y="1289617"/>
                </a:lnTo>
                <a:lnTo>
                  <a:pt x="1722120" y="1298716"/>
                </a:lnTo>
                <a:lnTo>
                  <a:pt x="1722120" y="1270253"/>
                </a:lnTo>
                <a:lnTo>
                  <a:pt x="1722882" y="1271015"/>
                </a:lnTo>
                <a:close/>
              </a:path>
              <a:path w="6663055" h="1457959">
                <a:moveTo>
                  <a:pt x="1710689" y="241553"/>
                </a:moveTo>
                <a:lnTo>
                  <a:pt x="1705656" y="241314"/>
                </a:lnTo>
                <a:lnTo>
                  <a:pt x="1705356" y="246125"/>
                </a:lnTo>
                <a:lnTo>
                  <a:pt x="1710689" y="241553"/>
                </a:lnTo>
                <a:close/>
              </a:path>
              <a:path w="6663055" h="1457959">
                <a:moveTo>
                  <a:pt x="1709165" y="612647"/>
                </a:moveTo>
                <a:lnTo>
                  <a:pt x="1705356" y="608075"/>
                </a:lnTo>
                <a:lnTo>
                  <a:pt x="1705356" y="611642"/>
                </a:lnTo>
                <a:lnTo>
                  <a:pt x="1709165" y="612647"/>
                </a:lnTo>
                <a:close/>
              </a:path>
              <a:path w="6663055" h="1457959">
                <a:moveTo>
                  <a:pt x="1709165" y="1252092"/>
                </a:moveTo>
                <a:lnTo>
                  <a:pt x="1709165" y="612647"/>
                </a:lnTo>
                <a:lnTo>
                  <a:pt x="1705356" y="611642"/>
                </a:lnTo>
                <a:lnTo>
                  <a:pt x="1705356" y="1211579"/>
                </a:lnTo>
                <a:lnTo>
                  <a:pt x="1706880" y="1236725"/>
                </a:lnTo>
                <a:lnTo>
                  <a:pt x="1708403" y="1248917"/>
                </a:lnTo>
                <a:lnTo>
                  <a:pt x="1709165" y="1252092"/>
                </a:lnTo>
                <a:close/>
              </a:path>
              <a:path w="6663055" h="1457959">
                <a:moveTo>
                  <a:pt x="6662927" y="1255692"/>
                </a:moveTo>
                <a:lnTo>
                  <a:pt x="6662927" y="202013"/>
                </a:lnTo>
                <a:lnTo>
                  <a:pt x="6660679" y="186320"/>
                </a:lnTo>
                <a:lnTo>
                  <a:pt x="6645140" y="142221"/>
                </a:lnTo>
                <a:lnTo>
                  <a:pt x="6621834" y="102504"/>
                </a:lnTo>
                <a:lnTo>
                  <a:pt x="6591714" y="68037"/>
                </a:lnTo>
                <a:lnTo>
                  <a:pt x="6555731" y="39685"/>
                </a:lnTo>
                <a:lnTo>
                  <a:pt x="6514839" y="18317"/>
                </a:lnTo>
                <a:lnTo>
                  <a:pt x="6470142" y="4845"/>
                </a:lnTo>
                <a:lnTo>
                  <a:pt x="6422136" y="0"/>
                </a:lnTo>
                <a:lnTo>
                  <a:pt x="1951482" y="0"/>
                </a:lnTo>
                <a:lnTo>
                  <a:pt x="1911491" y="3517"/>
                </a:lnTo>
                <a:lnTo>
                  <a:pt x="1874029" y="12634"/>
                </a:lnTo>
                <a:lnTo>
                  <a:pt x="1838526" y="27626"/>
                </a:lnTo>
                <a:lnTo>
                  <a:pt x="1804415" y="48767"/>
                </a:lnTo>
                <a:lnTo>
                  <a:pt x="1759617" y="92286"/>
                </a:lnTo>
                <a:lnTo>
                  <a:pt x="1737798" y="124310"/>
                </a:lnTo>
                <a:lnTo>
                  <a:pt x="1721284" y="159330"/>
                </a:lnTo>
                <a:lnTo>
                  <a:pt x="1710689" y="196595"/>
                </a:lnTo>
                <a:lnTo>
                  <a:pt x="1705656" y="241314"/>
                </a:lnTo>
                <a:lnTo>
                  <a:pt x="1710689" y="241553"/>
                </a:lnTo>
                <a:lnTo>
                  <a:pt x="1710689" y="251241"/>
                </a:lnTo>
                <a:lnTo>
                  <a:pt x="1715262" y="251459"/>
                </a:lnTo>
                <a:lnTo>
                  <a:pt x="1715262" y="233933"/>
                </a:lnTo>
                <a:lnTo>
                  <a:pt x="1716023" y="221741"/>
                </a:lnTo>
                <a:lnTo>
                  <a:pt x="1716023" y="222503"/>
                </a:lnTo>
                <a:lnTo>
                  <a:pt x="1717547" y="210311"/>
                </a:lnTo>
                <a:lnTo>
                  <a:pt x="1719833" y="198119"/>
                </a:lnTo>
                <a:lnTo>
                  <a:pt x="1719833" y="198881"/>
                </a:lnTo>
                <a:lnTo>
                  <a:pt x="1722120" y="189737"/>
                </a:lnTo>
                <a:lnTo>
                  <a:pt x="1722120" y="187451"/>
                </a:lnTo>
                <a:lnTo>
                  <a:pt x="1729739" y="164591"/>
                </a:lnTo>
                <a:lnTo>
                  <a:pt x="1729739" y="165353"/>
                </a:lnTo>
                <a:lnTo>
                  <a:pt x="1733550" y="153923"/>
                </a:lnTo>
                <a:lnTo>
                  <a:pt x="1738121" y="143255"/>
                </a:lnTo>
                <a:lnTo>
                  <a:pt x="1738121" y="144017"/>
                </a:lnTo>
                <a:lnTo>
                  <a:pt x="1743456" y="133349"/>
                </a:lnTo>
                <a:lnTo>
                  <a:pt x="1755647" y="113537"/>
                </a:lnTo>
                <a:lnTo>
                  <a:pt x="1755647" y="114299"/>
                </a:lnTo>
                <a:lnTo>
                  <a:pt x="1761744" y="104393"/>
                </a:lnTo>
                <a:lnTo>
                  <a:pt x="1761744" y="105155"/>
                </a:lnTo>
                <a:lnTo>
                  <a:pt x="1769364" y="96011"/>
                </a:lnTo>
                <a:lnTo>
                  <a:pt x="1776221" y="86867"/>
                </a:lnTo>
                <a:lnTo>
                  <a:pt x="1776221" y="87629"/>
                </a:lnTo>
                <a:lnTo>
                  <a:pt x="1792223" y="71627"/>
                </a:lnTo>
                <a:lnTo>
                  <a:pt x="1792223" y="70865"/>
                </a:lnTo>
                <a:lnTo>
                  <a:pt x="1801367" y="64007"/>
                </a:lnTo>
                <a:lnTo>
                  <a:pt x="1809750" y="57022"/>
                </a:lnTo>
                <a:lnTo>
                  <a:pt x="1809750" y="56387"/>
                </a:lnTo>
                <a:lnTo>
                  <a:pt x="1818894" y="50760"/>
                </a:lnTo>
                <a:lnTo>
                  <a:pt x="1818894" y="50291"/>
                </a:lnTo>
                <a:lnTo>
                  <a:pt x="1838705" y="38099"/>
                </a:lnTo>
                <a:lnTo>
                  <a:pt x="1848611" y="33146"/>
                </a:lnTo>
                <a:lnTo>
                  <a:pt x="1848611" y="32765"/>
                </a:lnTo>
                <a:lnTo>
                  <a:pt x="1859279" y="28193"/>
                </a:lnTo>
                <a:lnTo>
                  <a:pt x="1869947" y="24637"/>
                </a:lnTo>
                <a:lnTo>
                  <a:pt x="1869947" y="24383"/>
                </a:lnTo>
                <a:lnTo>
                  <a:pt x="1892808" y="16763"/>
                </a:lnTo>
                <a:lnTo>
                  <a:pt x="1892808" y="17335"/>
                </a:lnTo>
                <a:lnTo>
                  <a:pt x="1903476" y="14668"/>
                </a:lnTo>
                <a:lnTo>
                  <a:pt x="1903476" y="14477"/>
                </a:lnTo>
                <a:lnTo>
                  <a:pt x="1915667" y="12191"/>
                </a:lnTo>
                <a:lnTo>
                  <a:pt x="1927097" y="10763"/>
                </a:lnTo>
                <a:lnTo>
                  <a:pt x="1939289" y="9905"/>
                </a:lnTo>
                <a:lnTo>
                  <a:pt x="6434328" y="9905"/>
                </a:lnTo>
                <a:lnTo>
                  <a:pt x="6446520" y="10667"/>
                </a:lnTo>
                <a:lnTo>
                  <a:pt x="6457950" y="12191"/>
                </a:lnTo>
                <a:lnTo>
                  <a:pt x="6470142" y="14477"/>
                </a:lnTo>
                <a:lnTo>
                  <a:pt x="6470142" y="14668"/>
                </a:lnTo>
                <a:lnTo>
                  <a:pt x="6480810" y="17335"/>
                </a:lnTo>
                <a:lnTo>
                  <a:pt x="6480810" y="16763"/>
                </a:lnTo>
                <a:lnTo>
                  <a:pt x="6503669" y="24383"/>
                </a:lnTo>
                <a:lnTo>
                  <a:pt x="6503669" y="24637"/>
                </a:lnTo>
                <a:lnTo>
                  <a:pt x="6514338" y="28193"/>
                </a:lnTo>
                <a:lnTo>
                  <a:pt x="6514338" y="28520"/>
                </a:lnTo>
                <a:lnTo>
                  <a:pt x="6524244" y="32765"/>
                </a:lnTo>
                <a:lnTo>
                  <a:pt x="6534911" y="38099"/>
                </a:lnTo>
                <a:lnTo>
                  <a:pt x="6544817" y="44195"/>
                </a:lnTo>
                <a:lnTo>
                  <a:pt x="6553961" y="50291"/>
                </a:lnTo>
                <a:lnTo>
                  <a:pt x="6563867" y="56387"/>
                </a:lnTo>
                <a:lnTo>
                  <a:pt x="6563867" y="57022"/>
                </a:lnTo>
                <a:lnTo>
                  <a:pt x="6572250" y="64007"/>
                </a:lnTo>
                <a:lnTo>
                  <a:pt x="6581394" y="70865"/>
                </a:lnTo>
                <a:lnTo>
                  <a:pt x="6581394" y="71627"/>
                </a:lnTo>
                <a:lnTo>
                  <a:pt x="6597396" y="87629"/>
                </a:lnTo>
                <a:lnTo>
                  <a:pt x="6597396" y="87782"/>
                </a:lnTo>
                <a:lnTo>
                  <a:pt x="6611874" y="105155"/>
                </a:lnTo>
                <a:lnTo>
                  <a:pt x="6611874" y="105494"/>
                </a:lnTo>
                <a:lnTo>
                  <a:pt x="6617969" y="114299"/>
                </a:lnTo>
                <a:lnTo>
                  <a:pt x="6617969" y="113537"/>
                </a:lnTo>
                <a:lnTo>
                  <a:pt x="6630161" y="133349"/>
                </a:lnTo>
                <a:lnTo>
                  <a:pt x="6635496" y="144017"/>
                </a:lnTo>
                <a:lnTo>
                  <a:pt x="6635496" y="143255"/>
                </a:lnTo>
                <a:lnTo>
                  <a:pt x="6640067" y="153923"/>
                </a:lnTo>
                <a:lnTo>
                  <a:pt x="6643878" y="165353"/>
                </a:lnTo>
                <a:lnTo>
                  <a:pt x="6643878" y="164591"/>
                </a:lnTo>
                <a:lnTo>
                  <a:pt x="6647688" y="176021"/>
                </a:lnTo>
                <a:lnTo>
                  <a:pt x="6650736" y="187451"/>
                </a:lnTo>
                <a:lnTo>
                  <a:pt x="6650736" y="186689"/>
                </a:lnTo>
                <a:lnTo>
                  <a:pt x="6653784" y="198881"/>
                </a:lnTo>
                <a:lnTo>
                  <a:pt x="6653784" y="198119"/>
                </a:lnTo>
                <a:lnTo>
                  <a:pt x="6656069" y="210311"/>
                </a:lnTo>
                <a:lnTo>
                  <a:pt x="6657594" y="222503"/>
                </a:lnTo>
                <a:lnTo>
                  <a:pt x="6657594" y="221741"/>
                </a:lnTo>
                <a:lnTo>
                  <a:pt x="6658356" y="233933"/>
                </a:lnTo>
                <a:lnTo>
                  <a:pt x="6658356" y="1277980"/>
                </a:lnTo>
                <a:lnTo>
                  <a:pt x="6660679" y="1271385"/>
                </a:lnTo>
                <a:lnTo>
                  <a:pt x="6662927" y="1255692"/>
                </a:lnTo>
                <a:close/>
              </a:path>
              <a:path w="6663055" h="1457959">
                <a:moveTo>
                  <a:pt x="1722882" y="186689"/>
                </a:moveTo>
                <a:lnTo>
                  <a:pt x="1722120" y="187451"/>
                </a:lnTo>
                <a:lnTo>
                  <a:pt x="1722120" y="189737"/>
                </a:lnTo>
                <a:lnTo>
                  <a:pt x="1722882" y="186689"/>
                </a:lnTo>
                <a:close/>
              </a:path>
              <a:path w="6663055" h="1457959">
                <a:moveTo>
                  <a:pt x="1792986" y="1399412"/>
                </a:moveTo>
                <a:lnTo>
                  <a:pt x="1792986" y="1386839"/>
                </a:lnTo>
                <a:lnTo>
                  <a:pt x="1776221" y="1370075"/>
                </a:lnTo>
                <a:lnTo>
                  <a:pt x="1776221" y="1370837"/>
                </a:lnTo>
                <a:lnTo>
                  <a:pt x="1769364" y="1361693"/>
                </a:lnTo>
                <a:lnTo>
                  <a:pt x="1761744" y="1352549"/>
                </a:lnTo>
                <a:lnTo>
                  <a:pt x="1761744" y="1353311"/>
                </a:lnTo>
                <a:lnTo>
                  <a:pt x="1755647" y="1343405"/>
                </a:lnTo>
                <a:lnTo>
                  <a:pt x="1749552" y="1334261"/>
                </a:lnTo>
                <a:lnTo>
                  <a:pt x="1743456" y="1324355"/>
                </a:lnTo>
                <a:lnTo>
                  <a:pt x="1738121" y="1313687"/>
                </a:lnTo>
                <a:lnTo>
                  <a:pt x="1733550" y="1303019"/>
                </a:lnTo>
                <a:lnTo>
                  <a:pt x="1733550" y="1303781"/>
                </a:lnTo>
                <a:lnTo>
                  <a:pt x="1729739" y="1292351"/>
                </a:lnTo>
                <a:lnTo>
                  <a:pt x="1729739" y="1293113"/>
                </a:lnTo>
                <a:lnTo>
                  <a:pt x="1722120" y="1270253"/>
                </a:lnTo>
                <a:lnTo>
                  <a:pt x="1722120" y="1298716"/>
                </a:lnTo>
                <a:lnTo>
                  <a:pt x="1734807" y="1327965"/>
                </a:lnTo>
                <a:lnTo>
                  <a:pt x="1757670" y="1362985"/>
                </a:lnTo>
                <a:lnTo>
                  <a:pt x="1786127" y="1393697"/>
                </a:lnTo>
                <a:lnTo>
                  <a:pt x="1792986" y="1399412"/>
                </a:lnTo>
                <a:close/>
              </a:path>
              <a:path w="6663055" h="1457959">
                <a:moveTo>
                  <a:pt x="1792985" y="70865"/>
                </a:moveTo>
                <a:lnTo>
                  <a:pt x="1792223" y="70865"/>
                </a:lnTo>
                <a:lnTo>
                  <a:pt x="1792223" y="71627"/>
                </a:lnTo>
                <a:lnTo>
                  <a:pt x="1792985" y="70865"/>
                </a:lnTo>
                <a:close/>
              </a:path>
              <a:path w="6663055" h="1457959">
                <a:moveTo>
                  <a:pt x="1810512" y="1412716"/>
                </a:moveTo>
                <a:lnTo>
                  <a:pt x="1810512" y="1401317"/>
                </a:lnTo>
                <a:lnTo>
                  <a:pt x="1792223" y="1386077"/>
                </a:lnTo>
                <a:lnTo>
                  <a:pt x="1792986" y="1386839"/>
                </a:lnTo>
                <a:lnTo>
                  <a:pt x="1792986" y="1399412"/>
                </a:lnTo>
                <a:lnTo>
                  <a:pt x="1804415" y="1408937"/>
                </a:lnTo>
                <a:lnTo>
                  <a:pt x="1810512" y="1412716"/>
                </a:lnTo>
                <a:close/>
              </a:path>
              <a:path w="6663055" h="1457959">
                <a:moveTo>
                  <a:pt x="1810512" y="56387"/>
                </a:moveTo>
                <a:lnTo>
                  <a:pt x="1809750" y="56387"/>
                </a:lnTo>
                <a:lnTo>
                  <a:pt x="1809750" y="57022"/>
                </a:lnTo>
                <a:lnTo>
                  <a:pt x="1810512" y="56387"/>
                </a:lnTo>
                <a:close/>
              </a:path>
              <a:path w="6663055" h="1457959">
                <a:moveTo>
                  <a:pt x="1819656" y="1407413"/>
                </a:moveTo>
                <a:lnTo>
                  <a:pt x="1809750" y="1400555"/>
                </a:lnTo>
                <a:lnTo>
                  <a:pt x="1810512" y="1401317"/>
                </a:lnTo>
                <a:lnTo>
                  <a:pt x="1810512" y="1412716"/>
                </a:lnTo>
                <a:lnTo>
                  <a:pt x="1818894" y="1417911"/>
                </a:lnTo>
                <a:lnTo>
                  <a:pt x="1818894" y="1407413"/>
                </a:lnTo>
                <a:lnTo>
                  <a:pt x="1819656" y="1407413"/>
                </a:lnTo>
                <a:close/>
              </a:path>
              <a:path w="6663055" h="1457959">
                <a:moveTo>
                  <a:pt x="1819655" y="50291"/>
                </a:moveTo>
                <a:lnTo>
                  <a:pt x="1818894" y="50291"/>
                </a:lnTo>
                <a:lnTo>
                  <a:pt x="1818894" y="50760"/>
                </a:lnTo>
                <a:lnTo>
                  <a:pt x="1819655" y="50291"/>
                </a:lnTo>
                <a:close/>
              </a:path>
              <a:path w="6663055" h="1457959">
                <a:moveTo>
                  <a:pt x="1849374" y="1424939"/>
                </a:moveTo>
                <a:lnTo>
                  <a:pt x="1838706" y="1419605"/>
                </a:lnTo>
                <a:lnTo>
                  <a:pt x="1818894" y="1407413"/>
                </a:lnTo>
                <a:lnTo>
                  <a:pt x="1818894" y="1417911"/>
                </a:lnTo>
                <a:lnTo>
                  <a:pt x="1838526" y="1430079"/>
                </a:lnTo>
                <a:lnTo>
                  <a:pt x="1848612" y="1434338"/>
                </a:lnTo>
                <a:lnTo>
                  <a:pt x="1848612" y="1424939"/>
                </a:lnTo>
                <a:lnTo>
                  <a:pt x="1849374" y="1424939"/>
                </a:lnTo>
                <a:close/>
              </a:path>
              <a:path w="6663055" h="1457959">
                <a:moveTo>
                  <a:pt x="1849373" y="32765"/>
                </a:moveTo>
                <a:lnTo>
                  <a:pt x="1848611" y="32765"/>
                </a:lnTo>
                <a:lnTo>
                  <a:pt x="1848611" y="33146"/>
                </a:lnTo>
                <a:lnTo>
                  <a:pt x="1849373" y="32765"/>
                </a:lnTo>
                <a:close/>
              </a:path>
              <a:path w="6663055" h="1457959">
                <a:moveTo>
                  <a:pt x="1870709" y="1433321"/>
                </a:moveTo>
                <a:lnTo>
                  <a:pt x="1859280" y="1429511"/>
                </a:lnTo>
                <a:lnTo>
                  <a:pt x="1848612" y="1424939"/>
                </a:lnTo>
                <a:lnTo>
                  <a:pt x="1848612" y="1434338"/>
                </a:lnTo>
                <a:lnTo>
                  <a:pt x="1869947" y="1443347"/>
                </a:lnTo>
                <a:lnTo>
                  <a:pt x="1869947" y="1433321"/>
                </a:lnTo>
                <a:lnTo>
                  <a:pt x="1870709" y="1433321"/>
                </a:lnTo>
                <a:close/>
              </a:path>
              <a:path w="6663055" h="1457959">
                <a:moveTo>
                  <a:pt x="1870709" y="24383"/>
                </a:moveTo>
                <a:lnTo>
                  <a:pt x="1869947" y="24383"/>
                </a:lnTo>
                <a:lnTo>
                  <a:pt x="1869947" y="24637"/>
                </a:lnTo>
                <a:lnTo>
                  <a:pt x="1870709" y="24383"/>
                </a:lnTo>
                <a:close/>
              </a:path>
              <a:path w="6663055" h="1457959">
                <a:moveTo>
                  <a:pt x="1892808" y="1449641"/>
                </a:moveTo>
                <a:lnTo>
                  <a:pt x="1892808" y="1440941"/>
                </a:lnTo>
                <a:lnTo>
                  <a:pt x="1869947" y="1433321"/>
                </a:lnTo>
                <a:lnTo>
                  <a:pt x="1869947" y="1443347"/>
                </a:lnTo>
                <a:lnTo>
                  <a:pt x="1874029" y="1445071"/>
                </a:lnTo>
                <a:lnTo>
                  <a:pt x="1892808" y="1449641"/>
                </a:lnTo>
                <a:close/>
              </a:path>
              <a:path w="6663055" h="1457959">
                <a:moveTo>
                  <a:pt x="1892808" y="17335"/>
                </a:moveTo>
                <a:lnTo>
                  <a:pt x="1892808" y="16763"/>
                </a:lnTo>
                <a:lnTo>
                  <a:pt x="1892045" y="17525"/>
                </a:lnTo>
                <a:lnTo>
                  <a:pt x="1892808" y="17335"/>
                </a:lnTo>
                <a:close/>
              </a:path>
              <a:path w="6663055" h="1457959">
                <a:moveTo>
                  <a:pt x="1904238" y="1443227"/>
                </a:moveTo>
                <a:lnTo>
                  <a:pt x="1892045" y="1440179"/>
                </a:lnTo>
                <a:lnTo>
                  <a:pt x="1892808" y="1440941"/>
                </a:lnTo>
                <a:lnTo>
                  <a:pt x="1892808" y="1449641"/>
                </a:lnTo>
                <a:lnTo>
                  <a:pt x="1903476" y="1452237"/>
                </a:lnTo>
                <a:lnTo>
                  <a:pt x="1903476" y="1443227"/>
                </a:lnTo>
                <a:lnTo>
                  <a:pt x="1904238" y="1443227"/>
                </a:lnTo>
                <a:close/>
              </a:path>
              <a:path w="6663055" h="1457959">
                <a:moveTo>
                  <a:pt x="1904238" y="14477"/>
                </a:moveTo>
                <a:lnTo>
                  <a:pt x="1903476" y="14477"/>
                </a:lnTo>
                <a:lnTo>
                  <a:pt x="1903476" y="14668"/>
                </a:lnTo>
                <a:lnTo>
                  <a:pt x="1904238" y="14477"/>
                </a:lnTo>
                <a:close/>
              </a:path>
              <a:path w="6663055" h="1457959">
                <a:moveTo>
                  <a:pt x="6446520" y="1455260"/>
                </a:moveTo>
                <a:lnTo>
                  <a:pt x="6446520" y="1447037"/>
                </a:lnTo>
                <a:lnTo>
                  <a:pt x="6434328" y="1447799"/>
                </a:lnTo>
                <a:lnTo>
                  <a:pt x="1939289" y="1447799"/>
                </a:lnTo>
                <a:lnTo>
                  <a:pt x="1927098" y="1447037"/>
                </a:lnTo>
                <a:lnTo>
                  <a:pt x="1915668" y="1445513"/>
                </a:lnTo>
                <a:lnTo>
                  <a:pt x="1903476" y="1443227"/>
                </a:lnTo>
                <a:lnTo>
                  <a:pt x="1903476" y="1452237"/>
                </a:lnTo>
                <a:lnTo>
                  <a:pt x="1911491" y="1454188"/>
                </a:lnTo>
                <a:lnTo>
                  <a:pt x="1951482" y="1457705"/>
                </a:lnTo>
                <a:lnTo>
                  <a:pt x="6422136" y="1457705"/>
                </a:lnTo>
                <a:lnTo>
                  <a:pt x="6446520" y="1455260"/>
                </a:lnTo>
                <a:close/>
              </a:path>
              <a:path w="6663055" h="1457959">
                <a:moveTo>
                  <a:pt x="1927859" y="10667"/>
                </a:moveTo>
                <a:lnTo>
                  <a:pt x="1927097" y="10667"/>
                </a:lnTo>
                <a:lnTo>
                  <a:pt x="1927859" y="10667"/>
                </a:lnTo>
                <a:close/>
              </a:path>
              <a:path w="6663055" h="1457959">
                <a:moveTo>
                  <a:pt x="1927860" y="1447037"/>
                </a:moveTo>
                <a:lnTo>
                  <a:pt x="1927098" y="1446942"/>
                </a:lnTo>
                <a:lnTo>
                  <a:pt x="1927860" y="1447037"/>
                </a:lnTo>
                <a:close/>
              </a:path>
              <a:path w="6663055" h="1457959">
                <a:moveTo>
                  <a:pt x="6446520" y="10763"/>
                </a:moveTo>
                <a:lnTo>
                  <a:pt x="6445758" y="10667"/>
                </a:lnTo>
                <a:lnTo>
                  <a:pt x="6446520" y="10763"/>
                </a:lnTo>
                <a:close/>
              </a:path>
              <a:path w="6663055" h="1457959">
                <a:moveTo>
                  <a:pt x="6470142" y="1452860"/>
                </a:moveTo>
                <a:lnTo>
                  <a:pt x="6470142" y="1443227"/>
                </a:lnTo>
                <a:lnTo>
                  <a:pt x="6457950" y="1445513"/>
                </a:lnTo>
                <a:lnTo>
                  <a:pt x="6445758" y="1447037"/>
                </a:lnTo>
                <a:lnTo>
                  <a:pt x="6446520" y="1447037"/>
                </a:lnTo>
                <a:lnTo>
                  <a:pt x="6446520" y="1455260"/>
                </a:lnTo>
                <a:lnTo>
                  <a:pt x="6469380" y="1452967"/>
                </a:lnTo>
                <a:lnTo>
                  <a:pt x="6470142" y="1452860"/>
                </a:lnTo>
                <a:close/>
              </a:path>
              <a:path w="6663055" h="1457959">
                <a:moveTo>
                  <a:pt x="6470142" y="14668"/>
                </a:moveTo>
                <a:lnTo>
                  <a:pt x="6470142" y="14477"/>
                </a:lnTo>
                <a:lnTo>
                  <a:pt x="6469380" y="14477"/>
                </a:lnTo>
                <a:lnTo>
                  <a:pt x="6470142" y="14668"/>
                </a:lnTo>
                <a:close/>
              </a:path>
              <a:path w="6663055" h="1457959">
                <a:moveTo>
                  <a:pt x="6481572" y="1449415"/>
                </a:moveTo>
                <a:lnTo>
                  <a:pt x="6481572" y="1440179"/>
                </a:lnTo>
                <a:lnTo>
                  <a:pt x="6469380" y="1443227"/>
                </a:lnTo>
                <a:lnTo>
                  <a:pt x="6470142" y="1443227"/>
                </a:lnTo>
                <a:lnTo>
                  <a:pt x="6470142" y="1452860"/>
                </a:lnTo>
                <a:lnTo>
                  <a:pt x="6481572" y="1449415"/>
                </a:lnTo>
                <a:close/>
              </a:path>
              <a:path w="6663055" h="1457959">
                <a:moveTo>
                  <a:pt x="6481572" y="17525"/>
                </a:moveTo>
                <a:lnTo>
                  <a:pt x="6480810" y="16763"/>
                </a:lnTo>
                <a:lnTo>
                  <a:pt x="6480810" y="17335"/>
                </a:lnTo>
                <a:lnTo>
                  <a:pt x="6481572" y="17525"/>
                </a:lnTo>
                <a:close/>
              </a:path>
              <a:path w="6663055" h="1457959">
                <a:moveTo>
                  <a:pt x="6503669" y="1442754"/>
                </a:moveTo>
                <a:lnTo>
                  <a:pt x="6503669" y="1433321"/>
                </a:lnTo>
                <a:lnTo>
                  <a:pt x="6492240" y="1437131"/>
                </a:lnTo>
                <a:lnTo>
                  <a:pt x="6480810" y="1440179"/>
                </a:lnTo>
                <a:lnTo>
                  <a:pt x="6481572" y="1440179"/>
                </a:lnTo>
                <a:lnTo>
                  <a:pt x="6481572" y="1449415"/>
                </a:lnTo>
                <a:lnTo>
                  <a:pt x="6503669" y="1442754"/>
                </a:lnTo>
                <a:close/>
              </a:path>
              <a:path w="6663055" h="1457959">
                <a:moveTo>
                  <a:pt x="6503669" y="24637"/>
                </a:moveTo>
                <a:lnTo>
                  <a:pt x="6503669" y="24383"/>
                </a:lnTo>
                <a:lnTo>
                  <a:pt x="6502908" y="24383"/>
                </a:lnTo>
                <a:lnTo>
                  <a:pt x="6503669" y="24637"/>
                </a:lnTo>
                <a:close/>
              </a:path>
              <a:path w="6663055" h="1457959">
                <a:moveTo>
                  <a:pt x="6514338" y="1439539"/>
                </a:moveTo>
                <a:lnTo>
                  <a:pt x="6514338" y="1429511"/>
                </a:lnTo>
                <a:lnTo>
                  <a:pt x="6502908" y="1433321"/>
                </a:lnTo>
                <a:lnTo>
                  <a:pt x="6503669" y="1433321"/>
                </a:lnTo>
                <a:lnTo>
                  <a:pt x="6503669" y="1442754"/>
                </a:lnTo>
                <a:lnTo>
                  <a:pt x="6514338" y="1439539"/>
                </a:lnTo>
                <a:close/>
              </a:path>
              <a:path w="6663055" h="1457959">
                <a:moveTo>
                  <a:pt x="6514338" y="28520"/>
                </a:moveTo>
                <a:lnTo>
                  <a:pt x="6514338" y="28193"/>
                </a:lnTo>
                <a:lnTo>
                  <a:pt x="6513576" y="28193"/>
                </a:lnTo>
                <a:lnTo>
                  <a:pt x="6514338" y="28520"/>
                </a:lnTo>
                <a:close/>
              </a:path>
              <a:path w="6663055" h="1457959">
                <a:moveTo>
                  <a:pt x="6563867" y="1400555"/>
                </a:moveTo>
                <a:lnTo>
                  <a:pt x="6524244" y="1424939"/>
                </a:lnTo>
                <a:lnTo>
                  <a:pt x="6513576" y="1429511"/>
                </a:lnTo>
                <a:lnTo>
                  <a:pt x="6514338" y="1429511"/>
                </a:lnTo>
                <a:lnTo>
                  <a:pt x="6514338" y="1439539"/>
                </a:lnTo>
                <a:lnTo>
                  <a:pt x="6514839" y="1439388"/>
                </a:lnTo>
                <a:lnTo>
                  <a:pt x="6555731" y="1418020"/>
                </a:lnTo>
                <a:lnTo>
                  <a:pt x="6563106" y="1412210"/>
                </a:lnTo>
                <a:lnTo>
                  <a:pt x="6563106" y="1401317"/>
                </a:lnTo>
                <a:lnTo>
                  <a:pt x="6563867" y="1400555"/>
                </a:lnTo>
                <a:close/>
              </a:path>
              <a:path w="6663055" h="1457959">
                <a:moveTo>
                  <a:pt x="6563867" y="57022"/>
                </a:moveTo>
                <a:lnTo>
                  <a:pt x="6563867" y="56387"/>
                </a:lnTo>
                <a:lnTo>
                  <a:pt x="6563106" y="56387"/>
                </a:lnTo>
                <a:lnTo>
                  <a:pt x="6563867" y="57022"/>
                </a:lnTo>
                <a:close/>
              </a:path>
              <a:path w="6663055" h="1457959">
                <a:moveTo>
                  <a:pt x="6581394" y="1386077"/>
                </a:moveTo>
                <a:lnTo>
                  <a:pt x="6563106" y="1401317"/>
                </a:lnTo>
                <a:lnTo>
                  <a:pt x="6563106" y="1412210"/>
                </a:lnTo>
                <a:lnTo>
                  <a:pt x="6580632" y="1398400"/>
                </a:lnTo>
                <a:lnTo>
                  <a:pt x="6580632" y="1386839"/>
                </a:lnTo>
                <a:lnTo>
                  <a:pt x="6581394" y="1386077"/>
                </a:lnTo>
                <a:close/>
              </a:path>
              <a:path w="6663055" h="1457959">
                <a:moveTo>
                  <a:pt x="6581394" y="71627"/>
                </a:moveTo>
                <a:lnTo>
                  <a:pt x="6581394" y="70865"/>
                </a:lnTo>
                <a:lnTo>
                  <a:pt x="6580632" y="70865"/>
                </a:lnTo>
                <a:lnTo>
                  <a:pt x="6581394" y="71627"/>
                </a:lnTo>
                <a:close/>
              </a:path>
              <a:path w="6663055" h="1457959">
                <a:moveTo>
                  <a:pt x="6597396" y="1383167"/>
                </a:moveTo>
                <a:lnTo>
                  <a:pt x="6597396" y="1370075"/>
                </a:lnTo>
                <a:lnTo>
                  <a:pt x="6580632" y="1386839"/>
                </a:lnTo>
                <a:lnTo>
                  <a:pt x="6580632" y="1398400"/>
                </a:lnTo>
                <a:lnTo>
                  <a:pt x="6591714" y="1389668"/>
                </a:lnTo>
                <a:lnTo>
                  <a:pt x="6597396" y="1383167"/>
                </a:lnTo>
                <a:close/>
              </a:path>
              <a:path w="6663055" h="1457959">
                <a:moveTo>
                  <a:pt x="6597396" y="87782"/>
                </a:moveTo>
                <a:lnTo>
                  <a:pt x="6597396" y="87629"/>
                </a:lnTo>
                <a:lnTo>
                  <a:pt x="6596634" y="86868"/>
                </a:lnTo>
                <a:lnTo>
                  <a:pt x="6597396" y="87782"/>
                </a:lnTo>
                <a:close/>
              </a:path>
              <a:path w="6663055" h="1457959">
                <a:moveTo>
                  <a:pt x="6611874" y="1366599"/>
                </a:moveTo>
                <a:lnTo>
                  <a:pt x="6611874" y="1352549"/>
                </a:lnTo>
                <a:lnTo>
                  <a:pt x="6596634" y="1370837"/>
                </a:lnTo>
                <a:lnTo>
                  <a:pt x="6597396" y="1370075"/>
                </a:lnTo>
                <a:lnTo>
                  <a:pt x="6597396" y="1383167"/>
                </a:lnTo>
                <a:lnTo>
                  <a:pt x="6611874" y="1366599"/>
                </a:lnTo>
                <a:close/>
              </a:path>
              <a:path w="6663055" h="1457959">
                <a:moveTo>
                  <a:pt x="6611874" y="105494"/>
                </a:moveTo>
                <a:lnTo>
                  <a:pt x="6611874" y="105155"/>
                </a:lnTo>
                <a:lnTo>
                  <a:pt x="6611111" y="104393"/>
                </a:lnTo>
                <a:lnTo>
                  <a:pt x="6611874" y="105494"/>
                </a:lnTo>
                <a:close/>
              </a:path>
              <a:path w="6663055" h="1457959">
                <a:moveTo>
                  <a:pt x="6651498" y="1297443"/>
                </a:moveTo>
                <a:lnTo>
                  <a:pt x="6651498" y="1270253"/>
                </a:lnTo>
                <a:lnTo>
                  <a:pt x="6643878" y="1293113"/>
                </a:lnTo>
                <a:lnTo>
                  <a:pt x="6643878" y="1292351"/>
                </a:lnTo>
                <a:lnTo>
                  <a:pt x="6640067" y="1303781"/>
                </a:lnTo>
                <a:lnTo>
                  <a:pt x="6640067" y="1303019"/>
                </a:lnTo>
                <a:lnTo>
                  <a:pt x="6635496" y="1313687"/>
                </a:lnTo>
                <a:lnTo>
                  <a:pt x="6630161" y="1324355"/>
                </a:lnTo>
                <a:lnTo>
                  <a:pt x="6624065" y="1334261"/>
                </a:lnTo>
                <a:lnTo>
                  <a:pt x="6617969" y="1343405"/>
                </a:lnTo>
                <a:lnTo>
                  <a:pt x="6611111" y="1353311"/>
                </a:lnTo>
                <a:lnTo>
                  <a:pt x="6611874" y="1352549"/>
                </a:lnTo>
                <a:lnTo>
                  <a:pt x="6611874" y="1366599"/>
                </a:lnTo>
                <a:lnTo>
                  <a:pt x="6621834" y="1355201"/>
                </a:lnTo>
                <a:lnTo>
                  <a:pt x="6645140" y="1315484"/>
                </a:lnTo>
                <a:lnTo>
                  <a:pt x="6651498" y="1297443"/>
                </a:lnTo>
                <a:close/>
              </a:path>
              <a:path w="6663055" h="1457959">
                <a:moveTo>
                  <a:pt x="6658356" y="1277980"/>
                </a:moveTo>
                <a:lnTo>
                  <a:pt x="6658356" y="1223771"/>
                </a:lnTo>
                <a:lnTo>
                  <a:pt x="6657594" y="1235963"/>
                </a:lnTo>
                <a:lnTo>
                  <a:pt x="6657594" y="1235201"/>
                </a:lnTo>
                <a:lnTo>
                  <a:pt x="6656069" y="1247393"/>
                </a:lnTo>
                <a:lnTo>
                  <a:pt x="6653784" y="1259585"/>
                </a:lnTo>
                <a:lnTo>
                  <a:pt x="6653784" y="1258823"/>
                </a:lnTo>
                <a:lnTo>
                  <a:pt x="6650736" y="1271015"/>
                </a:lnTo>
                <a:lnTo>
                  <a:pt x="6651498" y="1270253"/>
                </a:lnTo>
                <a:lnTo>
                  <a:pt x="6651498" y="1297443"/>
                </a:lnTo>
                <a:lnTo>
                  <a:pt x="6658356" y="1277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15439" y="5415026"/>
            <a:ext cx="4880610" cy="1232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700"/>
              </a:lnSpc>
              <a:spcBef>
                <a:spcPts val="130"/>
              </a:spcBef>
            </a:pPr>
            <a:r>
              <a:rPr sz="2000" b="1" dirty="0">
                <a:latin typeface="宋体"/>
                <a:cs typeface="宋体"/>
              </a:rPr>
              <a:t>对称密码体制中通信双方拥有同样的密钥， 所以接收方可以伪造签名，发送方也可以 否认发送过某消息，难于解决陌生人之间 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身份认证</a:t>
            </a:r>
            <a:r>
              <a:rPr sz="2000" b="1" spc="5" dirty="0">
                <a:latin typeface="宋体"/>
                <a:cs typeface="宋体"/>
              </a:rPr>
              <a:t>和交</a:t>
            </a:r>
            <a:r>
              <a:rPr sz="2000" b="1" dirty="0">
                <a:latin typeface="宋体"/>
                <a:cs typeface="宋体"/>
              </a:rPr>
              <a:t>易</a:t>
            </a:r>
            <a:r>
              <a:rPr sz="2000" b="1" spc="5" dirty="0">
                <a:solidFill>
                  <a:srgbClr val="FF0000"/>
                </a:solidFill>
                <a:latin typeface="宋体"/>
                <a:cs typeface="宋体"/>
              </a:rPr>
              <a:t>信息认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证</a:t>
            </a:r>
            <a:r>
              <a:rPr sz="2000" b="1" dirty="0">
                <a:latin typeface="宋体"/>
                <a:cs typeface="宋体"/>
              </a:rPr>
              <a:t>的问题。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椭圆曲线密码的解密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82172" y="1512891"/>
            <a:ext cx="7312527" cy="4038285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解密算法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890269" indent="-372745">
              <a:lnSpc>
                <a:spcPct val="100000"/>
              </a:lnSpc>
              <a:spcBef>
                <a:spcPts val="1515"/>
              </a:spcBef>
              <a:buSzPct val="95833"/>
              <a:buFont typeface="Arial"/>
              <a:buAutoNum type="arabicParenBoth"/>
              <a:tabLst>
                <a:tab pos="890905" algn="l"/>
              </a:tabLst>
            </a:pPr>
            <a:r>
              <a:rPr sz="2400" b="1" dirty="0">
                <a:latin typeface="宋体"/>
                <a:cs typeface="宋体"/>
              </a:rPr>
              <a:t>接受方接受加密数</a:t>
            </a:r>
            <a:r>
              <a:rPr sz="2400" b="1" spc="-5" dirty="0">
                <a:latin typeface="宋体"/>
                <a:cs typeface="宋体"/>
              </a:rPr>
              <a:t>据</a:t>
            </a:r>
            <a:r>
              <a:rPr sz="2400" b="1" spc="-5" dirty="0">
                <a:latin typeface="Arial"/>
                <a:cs typeface="Arial"/>
              </a:rPr>
              <a:t>{kG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+kP</a:t>
            </a:r>
            <a:r>
              <a:rPr sz="2400" b="1" spc="-7" baseline="-20833" dirty="0">
                <a:latin typeface="Arial"/>
                <a:cs typeface="Arial"/>
              </a:rPr>
              <a:t>B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C}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Arial"/>
              <a:buAutoNum type="arabicParenBoth"/>
            </a:pPr>
            <a:endParaRPr sz="3100" dirty="0">
              <a:latin typeface="Times New Roman"/>
              <a:cs typeface="Times New Roman"/>
            </a:endParaRPr>
          </a:p>
          <a:p>
            <a:pPr marL="890269" indent="-372745">
              <a:lnSpc>
                <a:spcPct val="100000"/>
              </a:lnSpc>
              <a:spcBef>
                <a:spcPts val="2195"/>
              </a:spcBef>
              <a:buSzPct val="95833"/>
              <a:buFont typeface="Arial"/>
              <a:buAutoNum type="arabicParenBoth"/>
              <a:tabLst>
                <a:tab pos="890905" algn="l"/>
              </a:tabLst>
            </a:pPr>
            <a:r>
              <a:rPr sz="2400" b="1" dirty="0">
                <a:latin typeface="宋体"/>
                <a:cs typeface="宋体"/>
              </a:rPr>
              <a:t>接受方使用自己的私</a:t>
            </a:r>
            <a:r>
              <a:rPr sz="2400" b="1" spc="-10" dirty="0">
                <a:latin typeface="宋体"/>
                <a:cs typeface="宋体"/>
              </a:rPr>
              <a:t>钥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B</a:t>
            </a:r>
            <a:r>
              <a:rPr sz="2400" b="1" baseline="-20833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作如下计算：</a:t>
            </a:r>
            <a:endParaRPr sz="2400" dirty="0">
              <a:latin typeface="宋体"/>
              <a:cs typeface="宋体"/>
            </a:endParaRPr>
          </a:p>
          <a:p>
            <a:pPr marL="76962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+kP</a:t>
            </a:r>
            <a:r>
              <a:rPr sz="2400" b="1" spc="-7" baseline="-20833" dirty="0">
                <a:latin typeface="Arial"/>
                <a:cs typeface="Arial"/>
              </a:rPr>
              <a:t>B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B </a:t>
            </a:r>
            <a:r>
              <a:rPr sz="2400" b="1" spc="-5" dirty="0">
                <a:latin typeface="Arial"/>
                <a:cs typeface="Arial"/>
              </a:rPr>
              <a:t>(kG)= P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+k(n</a:t>
            </a:r>
            <a:r>
              <a:rPr sz="2400" b="1" spc="-7" baseline="-20833" dirty="0">
                <a:latin typeface="Arial"/>
                <a:cs typeface="Arial"/>
              </a:rPr>
              <a:t>B </a:t>
            </a:r>
            <a:r>
              <a:rPr sz="2400" b="1" spc="-5" dirty="0">
                <a:latin typeface="Arial"/>
                <a:cs typeface="Arial"/>
              </a:rPr>
              <a:t>G) </a:t>
            </a:r>
            <a:r>
              <a:rPr sz="2400" b="1" dirty="0">
                <a:latin typeface="Arial"/>
                <a:cs typeface="Arial"/>
              </a:rPr>
              <a:t>- 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B</a:t>
            </a:r>
            <a:r>
              <a:rPr sz="2400" b="1" spc="-75" baseline="-20833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(kG)=P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endParaRPr sz="2400" baseline="-20833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805815" indent="-372745">
              <a:lnSpc>
                <a:spcPct val="100000"/>
              </a:lnSpc>
              <a:spcBef>
                <a:spcPts val="2195"/>
              </a:spcBef>
              <a:buSzPct val="95833"/>
              <a:buFont typeface="Arial"/>
              <a:buAutoNum type="arabicParenBoth" startAt="3"/>
              <a:tabLst>
                <a:tab pos="806450" algn="l"/>
              </a:tabLst>
            </a:pPr>
            <a:r>
              <a:rPr sz="2400" b="1" spc="-5" dirty="0">
                <a:latin typeface="宋体"/>
                <a:cs typeface="宋体"/>
              </a:rPr>
              <a:t>计算</a:t>
            </a:r>
            <a:r>
              <a:rPr sz="2400" b="1" dirty="0">
                <a:latin typeface="Arial"/>
                <a:cs typeface="Arial"/>
              </a:rPr>
              <a:t>m=(C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y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)/x</a:t>
            </a:r>
            <a:r>
              <a:rPr sz="2400" b="1" spc="-7" baseline="-20833" dirty="0">
                <a:latin typeface="Arial"/>
                <a:cs typeface="Arial"/>
              </a:rPr>
              <a:t>t</a:t>
            </a:r>
            <a:r>
              <a:rPr sz="2400" b="1" spc="337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得明文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5325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椭圆曲线密码的离散对数问题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1915667"/>
            <a:ext cx="18745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073" y="1610659"/>
            <a:ext cx="8201659" cy="506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-5" dirty="0">
                <a:latin typeface="黑体"/>
                <a:cs typeface="黑体"/>
              </a:rPr>
              <a:t>椭圆曲线密码的离散对数问题是指已知群中的G和P， 求方程P=kG中k值的问题。</a:t>
            </a:r>
            <a:endParaRPr sz="2800">
              <a:latin typeface="黑体"/>
              <a:cs typeface="黑体"/>
            </a:endParaRPr>
          </a:p>
          <a:p>
            <a:pPr marL="12700" marR="116839" indent="77470">
              <a:lnSpc>
                <a:spcPct val="145000"/>
              </a:lnSpc>
              <a:spcBef>
                <a:spcPts val="540"/>
              </a:spcBef>
            </a:pPr>
            <a:r>
              <a:rPr sz="2400" b="1" spc="-5" dirty="0">
                <a:latin typeface="宋体"/>
                <a:cs typeface="宋体"/>
              </a:rPr>
              <a:t>如对基</a:t>
            </a:r>
            <a:r>
              <a:rPr sz="2400" b="1" spc="-10" dirty="0">
                <a:latin typeface="宋体"/>
                <a:cs typeface="宋体"/>
              </a:rPr>
              <a:t>于</a:t>
            </a:r>
            <a:r>
              <a:rPr sz="2400" b="1" spc="-5" dirty="0">
                <a:latin typeface="Arial"/>
                <a:cs typeface="Arial"/>
              </a:rPr>
              <a:t>F</a:t>
            </a:r>
            <a:r>
              <a:rPr sz="2400" b="1" spc="-7" baseline="-20833" dirty="0">
                <a:latin typeface="Arial"/>
                <a:cs typeface="Arial"/>
              </a:rPr>
              <a:t>23</a:t>
            </a:r>
            <a:r>
              <a:rPr sz="2400" b="1" spc="-5" dirty="0">
                <a:latin typeface="宋体"/>
                <a:cs typeface="宋体"/>
              </a:rPr>
              <a:t>的椭圆群</a:t>
            </a:r>
            <a:r>
              <a:rPr sz="2400" b="1" dirty="0">
                <a:latin typeface="宋体"/>
                <a:cs typeface="宋体"/>
              </a:rPr>
              <a:t>y</a:t>
            </a:r>
            <a:r>
              <a:rPr sz="2400" b="1" baseline="24305" dirty="0">
                <a:latin typeface="宋体"/>
                <a:cs typeface="宋体"/>
              </a:rPr>
              <a:t>2</a:t>
            </a:r>
            <a:r>
              <a:rPr sz="2400" b="1" dirty="0">
                <a:latin typeface="宋体"/>
                <a:cs typeface="宋体"/>
              </a:rPr>
              <a:t>=x</a:t>
            </a:r>
            <a:r>
              <a:rPr sz="2400" b="1" baseline="24305" dirty="0">
                <a:latin typeface="宋体"/>
                <a:cs typeface="宋体"/>
              </a:rPr>
              <a:t>3</a:t>
            </a:r>
            <a:r>
              <a:rPr sz="2400" b="1" dirty="0">
                <a:latin typeface="宋体"/>
                <a:cs typeface="宋体"/>
              </a:rPr>
              <a:t>+9x+17，</a:t>
            </a:r>
            <a:r>
              <a:rPr sz="2400" b="1" spc="-10" dirty="0">
                <a:latin typeface="宋体"/>
                <a:cs typeface="宋体"/>
              </a:rPr>
              <a:t>求</a:t>
            </a:r>
            <a:r>
              <a:rPr sz="2400" b="1" dirty="0">
                <a:latin typeface="宋体"/>
                <a:cs typeface="宋体"/>
              </a:rPr>
              <a:t>P=(4,5)</a:t>
            </a:r>
            <a:r>
              <a:rPr sz="2400" b="1" spc="-10" dirty="0">
                <a:latin typeface="宋体"/>
                <a:cs typeface="宋体"/>
              </a:rPr>
              <a:t>对于</a:t>
            </a:r>
            <a:r>
              <a:rPr sz="2400" b="1" dirty="0">
                <a:latin typeface="宋体"/>
                <a:cs typeface="宋体"/>
              </a:rPr>
              <a:t>G=(16,5)  的离散对数，最直接的方法就是计算的</a:t>
            </a:r>
            <a:r>
              <a:rPr sz="2400" b="1" spc="5" dirty="0">
                <a:latin typeface="宋体"/>
                <a:cs typeface="宋体"/>
              </a:rPr>
              <a:t>G</a:t>
            </a:r>
            <a:r>
              <a:rPr sz="2400" b="1" dirty="0">
                <a:latin typeface="宋体"/>
                <a:cs typeface="宋体"/>
              </a:rPr>
              <a:t>倍数，直到找到</a:t>
            </a:r>
            <a:r>
              <a:rPr sz="2400" b="1" spc="5" dirty="0">
                <a:latin typeface="宋体"/>
                <a:cs typeface="宋体"/>
              </a:rPr>
              <a:t>P</a:t>
            </a:r>
            <a:r>
              <a:rPr sz="2400" b="1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 marR="791845" indent="272415">
              <a:lnSpc>
                <a:spcPct val="145000"/>
              </a:lnSpc>
              <a:spcBef>
                <a:spcPts val="580"/>
              </a:spcBef>
            </a:pPr>
            <a:r>
              <a:rPr sz="2400" b="1" spc="-5" dirty="0">
                <a:latin typeface="宋体"/>
                <a:cs typeface="宋体"/>
              </a:rPr>
              <a:t>G=(16,5) 2G=(20,20) 3G=(14,14) 4G=(19,20)  5G=(13,10) 6G=(7,3) 7G=(8,7) 8G=(12,17)</a:t>
            </a:r>
            <a:r>
              <a:rPr sz="2400" b="1" spc="65" dirty="0">
                <a:latin typeface="宋体"/>
                <a:cs typeface="宋体"/>
              </a:rPr>
              <a:t> </a:t>
            </a:r>
            <a:r>
              <a:rPr sz="2400" b="1" spc="-5" dirty="0">
                <a:latin typeface="宋体"/>
                <a:cs typeface="宋体"/>
              </a:rPr>
              <a:t>9G=(4,5)</a:t>
            </a:r>
            <a:endParaRPr sz="2400">
              <a:latin typeface="宋体"/>
              <a:cs typeface="宋体"/>
            </a:endParaRPr>
          </a:p>
          <a:p>
            <a:pPr marL="12700" marR="46355" indent="583565">
              <a:lnSpc>
                <a:spcPct val="145000"/>
              </a:lnSpc>
              <a:spcBef>
                <a:spcPts val="575"/>
              </a:spcBef>
            </a:pPr>
            <a:r>
              <a:rPr sz="2400" b="1" spc="-5" dirty="0">
                <a:latin typeface="宋体"/>
                <a:cs typeface="宋体"/>
              </a:rPr>
              <a:t>因此</a:t>
            </a:r>
            <a:r>
              <a:rPr sz="2400" b="1" dirty="0">
                <a:latin typeface="宋体"/>
                <a:cs typeface="宋体"/>
              </a:rPr>
              <a:t>，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关</a:t>
            </a:r>
            <a:r>
              <a:rPr sz="2400" b="1" spc="-5" dirty="0">
                <a:latin typeface="宋体"/>
                <a:cs typeface="宋体"/>
              </a:rPr>
              <a:t>于</a:t>
            </a:r>
            <a:r>
              <a:rPr sz="2400" b="1" spc="5" dirty="0">
                <a:latin typeface="Arial"/>
                <a:cs typeface="Arial"/>
              </a:rPr>
              <a:t>G</a:t>
            </a:r>
            <a:r>
              <a:rPr sz="2400" b="1" dirty="0">
                <a:latin typeface="宋体"/>
                <a:cs typeface="宋体"/>
              </a:rPr>
              <a:t>的离散对数是</a:t>
            </a:r>
            <a:r>
              <a:rPr sz="2400" b="1" dirty="0">
                <a:latin typeface="Arial"/>
                <a:cs typeface="Arial"/>
              </a:rPr>
              <a:t>9</a:t>
            </a:r>
            <a:r>
              <a:rPr sz="2400" b="1" dirty="0">
                <a:latin typeface="宋体"/>
                <a:cs typeface="宋体"/>
              </a:rPr>
              <a:t>，对于大素数构成的</a:t>
            </a:r>
            <a:r>
              <a:rPr sz="2400" b="1" spc="-5" dirty="0">
                <a:latin typeface="宋体"/>
                <a:cs typeface="宋体"/>
              </a:rPr>
              <a:t>群</a:t>
            </a:r>
            <a:r>
              <a:rPr sz="2400" b="1" spc="5" dirty="0">
                <a:latin typeface="Arial"/>
                <a:cs typeface="Arial"/>
              </a:rPr>
              <a:t>E</a:t>
            </a:r>
            <a:r>
              <a:rPr sz="2400" b="1" spc="-10" dirty="0">
                <a:latin typeface="宋体"/>
                <a:cs typeface="宋体"/>
              </a:rPr>
              <a:t>， </a:t>
            </a:r>
            <a:r>
              <a:rPr sz="2400" b="1" dirty="0">
                <a:latin typeface="宋体"/>
                <a:cs typeface="宋体"/>
              </a:rPr>
              <a:t>这样计算离散对数是不现实的，事实上现在也没有更好的算 法来解离散对数问题。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63955"/>
            <a:ext cx="2491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ECC</a:t>
            </a:r>
            <a:r>
              <a:rPr sz="3600" spc="-85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000000"/>
                </a:solidFill>
                <a:highlight>
                  <a:srgbClr val="FFFF00"/>
                </a:highlight>
                <a:latin typeface="宋体"/>
                <a:cs typeface="宋体"/>
              </a:rPr>
              <a:t>的小结</a:t>
            </a:r>
            <a:endParaRPr sz="3600" dirty="0">
              <a:highlight>
                <a:srgbClr val="FFFF00"/>
              </a:highlight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1940813"/>
            <a:ext cx="158495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7473" y="1784858"/>
            <a:ext cx="7518400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安全性能更高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160</a:t>
            </a:r>
            <a:r>
              <a:rPr sz="2400" b="1" spc="5" dirty="0">
                <a:latin typeface="宋体"/>
                <a:cs typeface="宋体"/>
              </a:rPr>
              <a:t>位等</a:t>
            </a:r>
            <a:r>
              <a:rPr sz="2400" b="1" spc="-5" dirty="0">
                <a:latin typeface="宋体"/>
                <a:cs typeface="宋体"/>
              </a:rPr>
              <a:t>同</a:t>
            </a:r>
            <a:r>
              <a:rPr sz="2400" b="1" dirty="0">
                <a:latin typeface="Arial"/>
                <a:cs typeface="Arial"/>
              </a:rPr>
              <a:t>RSA</a:t>
            </a:r>
            <a:r>
              <a:rPr sz="2400" b="1" dirty="0">
                <a:latin typeface="宋体"/>
                <a:cs typeface="宋体"/>
              </a:rPr>
              <a:t>的</a:t>
            </a:r>
            <a:r>
              <a:rPr sz="2400" b="1" dirty="0">
                <a:latin typeface="Arial"/>
                <a:cs typeface="Arial"/>
              </a:rPr>
              <a:t>1024</a:t>
            </a:r>
            <a:r>
              <a:rPr sz="2400" b="1" dirty="0">
                <a:latin typeface="宋体"/>
                <a:cs typeface="宋体"/>
              </a:rPr>
              <a:t>位）</a:t>
            </a:r>
            <a:endParaRPr sz="2400" dirty="0">
              <a:latin typeface="宋体"/>
              <a:cs typeface="宋体"/>
            </a:endParaRPr>
          </a:p>
          <a:p>
            <a:pPr marL="258445">
              <a:lnSpc>
                <a:spcPct val="100000"/>
              </a:lnSpc>
              <a:spcBef>
                <a:spcPts val="2014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在保持同等安全的条件下所需的密钥长度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单位为比特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231" y="4338448"/>
            <a:ext cx="158495" cy="167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231" y="4962525"/>
            <a:ext cx="158495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4231" y="5581269"/>
            <a:ext cx="158495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231" y="6143625"/>
            <a:ext cx="158495" cy="167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7473" y="4267835"/>
            <a:ext cx="7682230" cy="2161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计算量小，处理速度快</a:t>
            </a:r>
            <a:endParaRPr sz="2400" dirty="0">
              <a:latin typeface="宋体"/>
              <a:cs typeface="宋体"/>
            </a:endParaRPr>
          </a:p>
          <a:p>
            <a:pPr marL="12700" marR="5518785">
              <a:lnSpc>
                <a:spcPct val="170000"/>
              </a:lnSpc>
            </a:pPr>
            <a:r>
              <a:rPr sz="2400" b="1" dirty="0">
                <a:latin typeface="宋体"/>
                <a:cs typeface="宋体"/>
              </a:rPr>
              <a:t>存储空间占用小 </a:t>
            </a:r>
            <a:r>
              <a:rPr sz="2400" b="1" spc="-5" dirty="0">
                <a:latin typeface="宋体"/>
                <a:cs typeface="宋体"/>
              </a:rPr>
              <a:t>带宽要求低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宋体"/>
                <a:cs typeface="宋体"/>
              </a:rPr>
              <a:t>应用前景非常好，特别在移动通信、无线设备上的应用。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77998"/>
              </p:ext>
            </p:extLst>
          </p:nvPr>
        </p:nvGraphicFramePr>
        <p:xfrm>
          <a:off x="2055952" y="2925508"/>
          <a:ext cx="6631303" cy="1005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9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RSA/DSA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512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768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solidFill>
                            <a:srgbClr val="FD1813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1024</a:t>
                      </a:r>
                      <a:endParaRPr sz="200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2048</a:t>
                      </a:r>
                      <a:endParaRPr sz="200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21000</a:t>
                      </a:r>
                      <a:endParaRPr sz="200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ECC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5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106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132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solidFill>
                            <a:srgbClr val="FD1813"/>
                          </a:solidFill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160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4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211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spc="-10" dirty="0">
                          <a:highlight>
                            <a:srgbClr val="FFFF00"/>
                          </a:highlight>
                          <a:latin typeface="Arial"/>
                          <a:cs typeface="Arial"/>
                        </a:rPr>
                        <a:t>600</a:t>
                      </a:r>
                      <a:endParaRPr sz="2000" dirty="0">
                        <a:highlight>
                          <a:srgbClr val="FFFF00"/>
                        </a:highlight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778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err="1">
                <a:solidFill>
                  <a:srgbClr val="000000"/>
                </a:solidFill>
                <a:latin typeface="黑体"/>
                <a:cs typeface="黑体"/>
              </a:rPr>
              <a:t>IBE</a:t>
            </a:r>
            <a:r>
              <a:rPr sz="3200" spc="-5" dirty="0" err="1">
                <a:solidFill>
                  <a:srgbClr val="000000"/>
                </a:solidFill>
                <a:latin typeface="黑体"/>
                <a:cs typeface="黑体"/>
              </a:rPr>
              <a:t>引言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2831" y="2002535"/>
            <a:ext cx="158495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831" y="3839717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7439" y="4076700"/>
            <a:ext cx="6172187" cy="2749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2867" y="4067555"/>
            <a:ext cx="6182360" cy="2764155"/>
          </a:xfrm>
          <a:custGeom>
            <a:avLst/>
            <a:gdLst/>
            <a:ahLst/>
            <a:cxnLst/>
            <a:rect l="l" t="t" r="r" b="b"/>
            <a:pathLst>
              <a:path w="6182359" h="2764154">
                <a:moveTo>
                  <a:pt x="3605022" y="1011173"/>
                </a:moveTo>
                <a:lnTo>
                  <a:pt x="3605022" y="1001267"/>
                </a:lnTo>
                <a:lnTo>
                  <a:pt x="3600450" y="1006601"/>
                </a:lnTo>
                <a:lnTo>
                  <a:pt x="3599618" y="1001267"/>
                </a:lnTo>
                <a:lnTo>
                  <a:pt x="297180" y="1001268"/>
                </a:lnTo>
                <a:lnTo>
                  <a:pt x="250817" y="1004904"/>
                </a:lnTo>
                <a:lnTo>
                  <a:pt x="206583" y="1015461"/>
                </a:lnTo>
                <a:lnTo>
                  <a:pt x="165074" y="1032392"/>
                </a:lnTo>
                <a:lnTo>
                  <a:pt x="126883" y="1055145"/>
                </a:lnTo>
                <a:lnTo>
                  <a:pt x="92606" y="1083173"/>
                </a:lnTo>
                <a:lnTo>
                  <a:pt x="62839" y="1115926"/>
                </a:lnTo>
                <a:lnTo>
                  <a:pt x="38176" y="1152855"/>
                </a:lnTo>
                <a:lnTo>
                  <a:pt x="19212" y="1193411"/>
                </a:lnTo>
                <a:lnTo>
                  <a:pt x="6542" y="1237045"/>
                </a:lnTo>
                <a:lnTo>
                  <a:pt x="761" y="1283208"/>
                </a:lnTo>
                <a:lnTo>
                  <a:pt x="0" y="1298448"/>
                </a:lnTo>
                <a:lnTo>
                  <a:pt x="0" y="2466594"/>
                </a:lnTo>
                <a:lnTo>
                  <a:pt x="1524" y="2497074"/>
                </a:lnTo>
                <a:lnTo>
                  <a:pt x="9906" y="2541191"/>
                </a:lnTo>
                <a:lnTo>
                  <a:pt x="9905" y="1283970"/>
                </a:lnTo>
                <a:lnTo>
                  <a:pt x="12953" y="1254252"/>
                </a:lnTo>
                <a:lnTo>
                  <a:pt x="12953" y="1255014"/>
                </a:lnTo>
                <a:lnTo>
                  <a:pt x="15239" y="1240536"/>
                </a:lnTo>
                <a:lnTo>
                  <a:pt x="19049" y="1226058"/>
                </a:lnTo>
                <a:lnTo>
                  <a:pt x="19049" y="1226820"/>
                </a:lnTo>
                <a:lnTo>
                  <a:pt x="22859" y="1213104"/>
                </a:lnTo>
                <a:lnTo>
                  <a:pt x="39564" y="1170322"/>
                </a:lnTo>
                <a:lnTo>
                  <a:pt x="63587" y="1130652"/>
                </a:lnTo>
                <a:lnTo>
                  <a:pt x="93878" y="1095146"/>
                </a:lnTo>
                <a:lnTo>
                  <a:pt x="129384" y="1064855"/>
                </a:lnTo>
                <a:lnTo>
                  <a:pt x="169054" y="1040832"/>
                </a:lnTo>
                <a:lnTo>
                  <a:pt x="211836" y="1024128"/>
                </a:lnTo>
                <a:lnTo>
                  <a:pt x="224790" y="1020529"/>
                </a:lnTo>
                <a:lnTo>
                  <a:pt x="224790" y="1020318"/>
                </a:lnTo>
                <a:lnTo>
                  <a:pt x="239268" y="1016508"/>
                </a:lnTo>
                <a:lnTo>
                  <a:pt x="252984" y="1014342"/>
                </a:lnTo>
                <a:lnTo>
                  <a:pt x="267462" y="1012698"/>
                </a:lnTo>
                <a:lnTo>
                  <a:pt x="281940" y="1011250"/>
                </a:lnTo>
                <a:lnTo>
                  <a:pt x="3605022" y="1011173"/>
                </a:lnTo>
                <a:close/>
              </a:path>
              <a:path w="6182359" h="2764154">
                <a:moveTo>
                  <a:pt x="225552" y="2744724"/>
                </a:moveTo>
                <a:lnTo>
                  <a:pt x="160578" y="2719834"/>
                </a:lnTo>
                <a:lnTo>
                  <a:pt x="114652" y="2688807"/>
                </a:lnTo>
                <a:lnTo>
                  <a:pt x="75408" y="2649543"/>
                </a:lnTo>
                <a:lnTo>
                  <a:pt x="44196" y="2603754"/>
                </a:lnTo>
                <a:lnTo>
                  <a:pt x="38100" y="2590800"/>
                </a:lnTo>
                <a:lnTo>
                  <a:pt x="38100" y="2591562"/>
                </a:lnTo>
                <a:lnTo>
                  <a:pt x="22860" y="2551938"/>
                </a:lnTo>
                <a:lnTo>
                  <a:pt x="12954" y="2510028"/>
                </a:lnTo>
                <a:lnTo>
                  <a:pt x="12954" y="2510790"/>
                </a:lnTo>
                <a:lnTo>
                  <a:pt x="9906" y="2481072"/>
                </a:lnTo>
                <a:lnTo>
                  <a:pt x="9906" y="2541191"/>
                </a:lnTo>
                <a:lnTo>
                  <a:pt x="10528" y="2544467"/>
                </a:lnTo>
                <a:lnTo>
                  <a:pt x="26560" y="2589013"/>
                </a:lnTo>
                <a:lnTo>
                  <a:pt x="49131" y="2630039"/>
                </a:lnTo>
                <a:lnTo>
                  <a:pt x="77755" y="2666871"/>
                </a:lnTo>
                <a:lnTo>
                  <a:pt x="111945" y="2698838"/>
                </a:lnTo>
                <a:lnTo>
                  <a:pt x="151213" y="2725267"/>
                </a:lnTo>
                <a:lnTo>
                  <a:pt x="195072" y="2745486"/>
                </a:lnTo>
                <a:lnTo>
                  <a:pt x="224790" y="2754469"/>
                </a:lnTo>
                <a:lnTo>
                  <a:pt x="224790" y="2744724"/>
                </a:lnTo>
                <a:lnTo>
                  <a:pt x="225552" y="2744724"/>
                </a:lnTo>
                <a:close/>
              </a:path>
              <a:path w="6182359" h="2764154">
                <a:moveTo>
                  <a:pt x="225552" y="1020318"/>
                </a:moveTo>
                <a:lnTo>
                  <a:pt x="224790" y="1020318"/>
                </a:lnTo>
                <a:lnTo>
                  <a:pt x="224790" y="1020529"/>
                </a:lnTo>
                <a:lnTo>
                  <a:pt x="225552" y="1020318"/>
                </a:lnTo>
                <a:close/>
              </a:path>
              <a:path w="6182359" h="2764154">
                <a:moveTo>
                  <a:pt x="253746" y="2750820"/>
                </a:moveTo>
                <a:lnTo>
                  <a:pt x="239268" y="2747772"/>
                </a:lnTo>
                <a:lnTo>
                  <a:pt x="239268" y="2748534"/>
                </a:lnTo>
                <a:lnTo>
                  <a:pt x="224790" y="2744724"/>
                </a:lnTo>
                <a:lnTo>
                  <a:pt x="224790" y="2754469"/>
                </a:lnTo>
                <a:lnTo>
                  <a:pt x="236982" y="2757678"/>
                </a:lnTo>
                <a:lnTo>
                  <a:pt x="252984" y="2760084"/>
                </a:lnTo>
                <a:lnTo>
                  <a:pt x="252984" y="2750820"/>
                </a:lnTo>
                <a:lnTo>
                  <a:pt x="253746" y="2750820"/>
                </a:lnTo>
                <a:close/>
              </a:path>
              <a:path w="6182359" h="2764154">
                <a:moveTo>
                  <a:pt x="253746" y="1014222"/>
                </a:moveTo>
                <a:lnTo>
                  <a:pt x="252984" y="1014222"/>
                </a:lnTo>
                <a:lnTo>
                  <a:pt x="253746" y="1014222"/>
                </a:lnTo>
                <a:close/>
              </a:path>
              <a:path w="6182359" h="2764154">
                <a:moveTo>
                  <a:pt x="5900166" y="2763011"/>
                </a:moveTo>
                <a:lnTo>
                  <a:pt x="5900166" y="2753867"/>
                </a:lnTo>
                <a:lnTo>
                  <a:pt x="281940" y="2753868"/>
                </a:lnTo>
                <a:lnTo>
                  <a:pt x="266700" y="2752263"/>
                </a:lnTo>
                <a:lnTo>
                  <a:pt x="252984" y="2750820"/>
                </a:lnTo>
                <a:lnTo>
                  <a:pt x="252984" y="2760084"/>
                </a:lnTo>
                <a:lnTo>
                  <a:pt x="266700" y="2762250"/>
                </a:lnTo>
                <a:lnTo>
                  <a:pt x="297180" y="2763774"/>
                </a:lnTo>
                <a:lnTo>
                  <a:pt x="5884926" y="2763773"/>
                </a:lnTo>
                <a:lnTo>
                  <a:pt x="5900166" y="2763011"/>
                </a:lnTo>
                <a:close/>
              </a:path>
              <a:path w="6182359" h="2764154">
                <a:moveTo>
                  <a:pt x="282701" y="1011174"/>
                </a:moveTo>
                <a:lnTo>
                  <a:pt x="281940" y="1011174"/>
                </a:lnTo>
                <a:lnTo>
                  <a:pt x="282701" y="1011174"/>
                </a:lnTo>
                <a:close/>
              </a:path>
              <a:path w="6182359" h="2764154">
                <a:moveTo>
                  <a:pt x="282702" y="2753868"/>
                </a:moveTo>
                <a:lnTo>
                  <a:pt x="281940" y="2753791"/>
                </a:lnTo>
                <a:lnTo>
                  <a:pt x="282702" y="2753868"/>
                </a:lnTo>
                <a:close/>
              </a:path>
              <a:path w="6182359" h="2764154">
                <a:moveTo>
                  <a:pt x="5149821" y="1001267"/>
                </a:moveTo>
                <a:lnTo>
                  <a:pt x="3443478" y="0"/>
                </a:lnTo>
                <a:lnTo>
                  <a:pt x="3447288" y="24432"/>
                </a:lnTo>
                <a:lnTo>
                  <a:pt x="3447288" y="13715"/>
                </a:lnTo>
                <a:lnTo>
                  <a:pt x="3454908" y="8381"/>
                </a:lnTo>
                <a:lnTo>
                  <a:pt x="3456588" y="19173"/>
                </a:lnTo>
                <a:lnTo>
                  <a:pt x="5147310" y="1011173"/>
                </a:lnTo>
                <a:lnTo>
                  <a:pt x="5148072" y="1011173"/>
                </a:lnTo>
                <a:lnTo>
                  <a:pt x="5148072" y="1001267"/>
                </a:lnTo>
                <a:lnTo>
                  <a:pt x="5149821" y="1001267"/>
                </a:lnTo>
                <a:close/>
              </a:path>
              <a:path w="6182359" h="2764154">
                <a:moveTo>
                  <a:pt x="3456588" y="19173"/>
                </a:moveTo>
                <a:lnTo>
                  <a:pt x="3454908" y="8381"/>
                </a:lnTo>
                <a:lnTo>
                  <a:pt x="3447288" y="13715"/>
                </a:lnTo>
                <a:lnTo>
                  <a:pt x="3456588" y="19173"/>
                </a:lnTo>
                <a:close/>
              </a:path>
              <a:path w="6182359" h="2764154">
                <a:moveTo>
                  <a:pt x="3611117" y="1011173"/>
                </a:moveTo>
                <a:lnTo>
                  <a:pt x="3456588" y="19173"/>
                </a:lnTo>
                <a:lnTo>
                  <a:pt x="3447288" y="13715"/>
                </a:lnTo>
                <a:lnTo>
                  <a:pt x="3447288" y="24432"/>
                </a:lnTo>
                <a:lnTo>
                  <a:pt x="3599618" y="1001267"/>
                </a:lnTo>
                <a:lnTo>
                  <a:pt x="3605022" y="1001267"/>
                </a:lnTo>
                <a:lnTo>
                  <a:pt x="3605022" y="1011173"/>
                </a:lnTo>
                <a:lnTo>
                  <a:pt x="3611117" y="1011173"/>
                </a:lnTo>
                <a:close/>
              </a:path>
              <a:path w="6182359" h="2764154">
                <a:moveTo>
                  <a:pt x="3605022" y="1001267"/>
                </a:moveTo>
                <a:lnTo>
                  <a:pt x="3599618" y="1001267"/>
                </a:lnTo>
                <a:lnTo>
                  <a:pt x="3600450" y="1006601"/>
                </a:lnTo>
                <a:lnTo>
                  <a:pt x="3605022" y="1001267"/>
                </a:lnTo>
                <a:close/>
              </a:path>
              <a:path w="6182359" h="2764154">
                <a:moveTo>
                  <a:pt x="5151120" y="1002029"/>
                </a:moveTo>
                <a:lnTo>
                  <a:pt x="5149821" y="1001267"/>
                </a:lnTo>
                <a:lnTo>
                  <a:pt x="5148072" y="1001267"/>
                </a:lnTo>
                <a:lnTo>
                  <a:pt x="5151120" y="1002029"/>
                </a:lnTo>
                <a:close/>
              </a:path>
              <a:path w="6182359" h="2764154">
                <a:moveTo>
                  <a:pt x="5151120" y="1011173"/>
                </a:moveTo>
                <a:lnTo>
                  <a:pt x="5151120" y="1002029"/>
                </a:lnTo>
                <a:lnTo>
                  <a:pt x="5148072" y="1001267"/>
                </a:lnTo>
                <a:lnTo>
                  <a:pt x="5148072" y="1011173"/>
                </a:lnTo>
                <a:lnTo>
                  <a:pt x="5151120" y="1011173"/>
                </a:lnTo>
                <a:close/>
              </a:path>
              <a:path w="6182359" h="2764154">
                <a:moveTo>
                  <a:pt x="6182106" y="2466593"/>
                </a:moveTo>
                <a:lnTo>
                  <a:pt x="6182106" y="1298447"/>
                </a:lnTo>
                <a:lnTo>
                  <a:pt x="6180582" y="1267967"/>
                </a:lnTo>
                <a:lnTo>
                  <a:pt x="6172200" y="1223771"/>
                </a:lnTo>
                <a:lnTo>
                  <a:pt x="6158484" y="1182623"/>
                </a:lnTo>
                <a:lnTo>
                  <a:pt x="6137461" y="1141919"/>
                </a:lnTo>
                <a:lnTo>
                  <a:pt x="6110739" y="1105416"/>
                </a:lnTo>
                <a:lnTo>
                  <a:pt x="6078995" y="1073597"/>
                </a:lnTo>
                <a:lnTo>
                  <a:pt x="6042910" y="1046943"/>
                </a:lnTo>
                <a:lnTo>
                  <a:pt x="6003163" y="1025936"/>
                </a:lnTo>
                <a:lnTo>
                  <a:pt x="5960435" y="1011058"/>
                </a:lnTo>
                <a:lnTo>
                  <a:pt x="5915406" y="1002791"/>
                </a:lnTo>
                <a:lnTo>
                  <a:pt x="5884926" y="1001267"/>
                </a:lnTo>
                <a:lnTo>
                  <a:pt x="5149821" y="1001267"/>
                </a:lnTo>
                <a:lnTo>
                  <a:pt x="5151120" y="1002029"/>
                </a:lnTo>
                <a:lnTo>
                  <a:pt x="5151120" y="1011173"/>
                </a:lnTo>
                <a:lnTo>
                  <a:pt x="5900166" y="1011250"/>
                </a:lnTo>
                <a:lnTo>
                  <a:pt x="5915406" y="1012778"/>
                </a:lnTo>
                <a:lnTo>
                  <a:pt x="5929122" y="1014221"/>
                </a:lnTo>
                <a:lnTo>
                  <a:pt x="5942838" y="1016507"/>
                </a:lnTo>
                <a:lnTo>
                  <a:pt x="5957316" y="1020317"/>
                </a:lnTo>
                <a:lnTo>
                  <a:pt x="5957316" y="1020529"/>
                </a:lnTo>
                <a:lnTo>
                  <a:pt x="5970270" y="1024127"/>
                </a:lnTo>
                <a:lnTo>
                  <a:pt x="5983986" y="1028699"/>
                </a:lnTo>
                <a:lnTo>
                  <a:pt x="5996940" y="1033271"/>
                </a:lnTo>
                <a:lnTo>
                  <a:pt x="6009894" y="1039367"/>
                </a:lnTo>
                <a:lnTo>
                  <a:pt x="6009894" y="1039726"/>
                </a:lnTo>
                <a:lnTo>
                  <a:pt x="6022086" y="1045463"/>
                </a:lnTo>
                <a:lnTo>
                  <a:pt x="6067875" y="1076676"/>
                </a:lnTo>
                <a:lnTo>
                  <a:pt x="6107139" y="1115920"/>
                </a:lnTo>
                <a:lnTo>
                  <a:pt x="6138166" y="1161846"/>
                </a:lnTo>
                <a:lnTo>
                  <a:pt x="6159246" y="1213103"/>
                </a:lnTo>
                <a:lnTo>
                  <a:pt x="6163056" y="1226819"/>
                </a:lnTo>
                <a:lnTo>
                  <a:pt x="6163056" y="1226057"/>
                </a:lnTo>
                <a:lnTo>
                  <a:pt x="6166866" y="1240535"/>
                </a:lnTo>
                <a:lnTo>
                  <a:pt x="6169152" y="1255013"/>
                </a:lnTo>
                <a:lnTo>
                  <a:pt x="6169152" y="1254251"/>
                </a:lnTo>
                <a:lnTo>
                  <a:pt x="6172200" y="1283969"/>
                </a:lnTo>
                <a:lnTo>
                  <a:pt x="6172200" y="2540564"/>
                </a:lnTo>
                <a:lnTo>
                  <a:pt x="6176010" y="2526791"/>
                </a:lnTo>
                <a:lnTo>
                  <a:pt x="6180582" y="2497073"/>
                </a:lnTo>
                <a:lnTo>
                  <a:pt x="6182106" y="2466593"/>
                </a:lnTo>
                <a:close/>
              </a:path>
              <a:path w="6182359" h="2764154">
                <a:moveTo>
                  <a:pt x="5900166" y="1011250"/>
                </a:moveTo>
                <a:lnTo>
                  <a:pt x="5899404" y="1011173"/>
                </a:lnTo>
                <a:lnTo>
                  <a:pt x="5900166" y="1011250"/>
                </a:lnTo>
                <a:close/>
              </a:path>
              <a:path w="6182359" h="2764154">
                <a:moveTo>
                  <a:pt x="5929122" y="2760084"/>
                </a:moveTo>
                <a:lnTo>
                  <a:pt x="5929122" y="2750819"/>
                </a:lnTo>
                <a:lnTo>
                  <a:pt x="5914644" y="2752343"/>
                </a:lnTo>
                <a:lnTo>
                  <a:pt x="5899404" y="2753867"/>
                </a:lnTo>
                <a:lnTo>
                  <a:pt x="5900166" y="2753867"/>
                </a:lnTo>
                <a:lnTo>
                  <a:pt x="5900166" y="2763011"/>
                </a:lnTo>
                <a:lnTo>
                  <a:pt x="5915406" y="2762250"/>
                </a:lnTo>
                <a:lnTo>
                  <a:pt x="5929122" y="2760084"/>
                </a:lnTo>
                <a:close/>
              </a:path>
              <a:path w="6182359" h="2764154">
                <a:moveTo>
                  <a:pt x="5929122" y="1014342"/>
                </a:moveTo>
                <a:lnTo>
                  <a:pt x="5928360" y="1014221"/>
                </a:lnTo>
                <a:lnTo>
                  <a:pt x="5929122" y="1014342"/>
                </a:lnTo>
                <a:close/>
              </a:path>
              <a:path w="6182359" h="2764154">
                <a:moveTo>
                  <a:pt x="5957316" y="2754276"/>
                </a:moveTo>
                <a:lnTo>
                  <a:pt x="5957316" y="2744723"/>
                </a:lnTo>
                <a:lnTo>
                  <a:pt x="5942838" y="2748534"/>
                </a:lnTo>
                <a:lnTo>
                  <a:pt x="5942838" y="2747772"/>
                </a:lnTo>
                <a:lnTo>
                  <a:pt x="5928360" y="2750819"/>
                </a:lnTo>
                <a:lnTo>
                  <a:pt x="5929122" y="2750819"/>
                </a:lnTo>
                <a:lnTo>
                  <a:pt x="5929122" y="2760084"/>
                </a:lnTo>
                <a:lnTo>
                  <a:pt x="5945124" y="2757678"/>
                </a:lnTo>
                <a:lnTo>
                  <a:pt x="5957316" y="2754276"/>
                </a:lnTo>
                <a:close/>
              </a:path>
              <a:path w="6182359" h="2764154">
                <a:moveTo>
                  <a:pt x="5957316" y="1020529"/>
                </a:moveTo>
                <a:lnTo>
                  <a:pt x="5957316" y="1020317"/>
                </a:lnTo>
                <a:lnTo>
                  <a:pt x="5956554" y="1020317"/>
                </a:lnTo>
                <a:lnTo>
                  <a:pt x="5957316" y="1020529"/>
                </a:lnTo>
                <a:close/>
              </a:path>
              <a:path w="6182359" h="2764154">
                <a:moveTo>
                  <a:pt x="6009894" y="2735869"/>
                </a:moveTo>
                <a:lnTo>
                  <a:pt x="6009894" y="2725673"/>
                </a:lnTo>
                <a:lnTo>
                  <a:pt x="5996940" y="2731769"/>
                </a:lnTo>
                <a:lnTo>
                  <a:pt x="5983986" y="2736341"/>
                </a:lnTo>
                <a:lnTo>
                  <a:pt x="5970270" y="2740914"/>
                </a:lnTo>
                <a:lnTo>
                  <a:pt x="5956554" y="2744723"/>
                </a:lnTo>
                <a:lnTo>
                  <a:pt x="5957316" y="2744723"/>
                </a:lnTo>
                <a:lnTo>
                  <a:pt x="5957316" y="2754276"/>
                </a:lnTo>
                <a:lnTo>
                  <a:pt x="5977154" y="2748741"/>
                </a:lnTo>
                <a:lnTo>
                  <a:pt x="6006750" y="2737489"/>
                </a:lnTo>
                <a:lnTo>
                  <a:pt x="6009894" y="2735869"/>
                </a:lnTo>
                <a:close/>
              </a:path>
              <a:path w="6182359" h="2764154">
                <a:moveTo>
                  <a:pt x="6009894" y="1039726"/>
                </a:moveTo>
                <a:lnTo>
                  <a:pt x="6009894" y="1039367"/>
                </a:lnTo>
                <a:lnTo>
                  <a:pt x="6009132" y="1039367"/>
                </a:lnTo>
                <a:lnTo>
                  <a:pt x="6009894" y="1039726"/>
                </a:lnTo>
                <a:close/>
              </a:path>
              <a:path w="6182359" h="2764154">
                <a:moveTo>
                  <a:pt x="6172200" y="2540564"/>
                </a:moveTo>
                <a:lnTo>
                  <a:pt x="6172200" y="2481072"/>
                </a:lnTo>
                <a:lnTo>
                  <a:pt x="6169152" y="2510790"/>
                </a:lnTo>
                <a:lnTo>
                  <a:pt x="6169152" y="2510028"/>
                </a:lnTo>
                <a:lnTo>
                  <a:pt x="6166866" y="2524505"/>
                </a:lnTo>
                <a:lnTo>
                  <a:pt x="6163056" y="2538984"/>
                </a:lnTo>
                <a:lnTo>
                  <a:pt x="6163056" y="2538222"/>
                </a:lnTo>
                <a:lnTo>
                  <a:pt x="6159246" y="2551938"/>
                </a:lnTo>
                <a:lnTo>
                  <a:pt x="6154674" y="2565654"/>
                </a:lnTo>
                <a:lnTo>
                  <a:pt x="6150102" y="2578607"/>
                </a:lnTo>
                <a:lnTo>
                  <a:pt x="6144006" y="2591561"/>
                </a:lnTo>
                <a:lnTo>
                  <a:pt x="6144006" y="2590800"/>
                </a:lnTo>
                <a:lnTo>
                  <a:pt x="6137910" y="2603754"/>
                </a:lnTo>
                <a:lnTo>
                  <a:pt x="6115408" y="2638571"/>
                </a:lnTo>
                <a:lnTo>
                  <a:pt x="6088208" y="2669876"/>
                </a:lnTo>
                <a:lnTo>
                  <a:pt x="6056903" y="2697076"/>
                </a:lnTo>
                <a:lnTo>
                  <a:pt x="6022086" y="2719578"/>
                </a:lnTo>
                <a:lnTo>
                  <a:pt x="6009132" y="2725673"/>
                </a:lnTo>
                <a:lnTo>
                  <a:pt x="6009894" y="2725673"/>
                </a:lnTo>
                <a:lnTo>
                  <a:pt x="6009894" y="2735869"/>
                </a:lnTo>
                <a:lnTo>
                  <a:pt x="6034870" y="2722996"/>
                </a:lnTo>
                <a:lnTo>
                  <a:pt x="6073902" y="2695955"/>
                </a:lnTo>
                <a:lnTo>
                  <a:pt x="6105144" y="2666238"/>
                </a:lnTo>
                <a:lnTo>
                  <a:pt x="6141187" y="2616772"/>
                </a:lnTo>
                <a:lnTo>
                  <a:pt x="6167207" y="2558609"/>
                </a:lnTo>
                <a:lnTo>
                  <a:pt x="6172200" y="2540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6073" y="1682749"/>
            <a:ext cx="7683500" cy="500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公钥密码学的出现极大地促进了网络信息安全理论与技术 的发展，从其诞生之日起，就一直是持续的研究热点。</a:t>
            </a:r>
            <a:endParaRPr sz="2400" dirty="0">
              <a:latin typeface="新宋体"/>
              <a:cs typeface="新宋体"/>
            </a:endParaRPr>
          </a:p>
          <a:p>
            <a:pPr marL="90170">
              <a:lnSpc>
                <a:spcPct val="100000"/>
              </a:lnSpc>
              <a:spcBef>
                <a:spcPts val="2090"/>
              </a:spcBef>
            </a:pPr>
            <a:r>
              <a:rPr sz="2800" b="1" dirty="0">
                <a:solidFill>
                  <a:srgbClr val="FD1813"/>
                </a:solidFill>
                <a:latin typeface="新宋体"/>
                <a:cs typeface="新宋体"/>
              </a:rPr>
              <a:t>较好地解决了密钥传递和不可否认的问题。</a:t>
            </a:r>
            <a:endParaRPr sz="2800" dirty="0">
              <a:latin typeface="新宋体"/>
              <a:cs typeface="新宋体"/>
            </a:endParaRPr>
          </a:p>
          <a:p>
            <a:pPr marL="12700" marR="5080">
              <a:lnSpc>
                <a:spcPct val="145000"/>
              </a:lnSpc>
              <a:spcBef>
                <a:spcPts val="67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如何保护用户公钥的真实性是公钥密码系统中的一个重要 问题。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897890" marR="957580">
              <a:lnSpc>
                <a:spcPct val="100000"/>
              </a:lnSpc>
              <a:spcBef>
                <a:spcPts val="2130"/>
              </a:spcBef>
            </a:pPr>
            <a:r>
              <a:rPr sz="2400" b="1" dirty="0">
                <a:latin typeface="新宋体"/>
                <a:cs typeface="新宋体"/>
              </a:rPr>
              <a:t>公钥证书较好地解决了公钥的真实性问题， </a:t>
            </a:r>
            <a:r>
              <a:rPr sz="2400" b="1" spc="-5" dirty="0">
                <a:latin typeface="新宋体"/>
                <a:cs typeface="新宋体"/>
              </a:rPr>
              <a:t>使得</a:t>
            </a:r>
            <a:r>
              <a:rPr sz="2400" b="1" dirty="0">
                <a:latin typeface="新宋体"/>
                <a:cs typeface="新宋体"/>
              </a:rPr>
              <a:t>PKI</a:t>
            </a:r>
            <a:r>
              <a:rPr sz="2400" b="1" spc="-5" dirty="0">
                <a:latin typeface="新宋体"/>
                <a:cs typeface="新宋体"/>
              </a:rPr>
              <a:t>能够为网络用户提供较好的安全服 </a:t>
            </a:r>
            <a:r>
              <a:rPr sz="2400" b="1" dirty="0">
                <a:latin typeface="新宋体"/>
                <a:cs typeface="新宋体"/>
              </a:rPr>
              <a:t>务。但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公钥证书的管理和维护需要付出巨 大的计算、通信和存储代价。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4717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基于身份加密</a:t>
            </a: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（IBE）</a:t>
            </a:r>
            <a:r>
              <a:rPr sz="3200" spc="-10" dirty="0">
                <a:solidFill>
                  <a:srgbClr val="000000"/>
                </a:solidFill>
                <a:latin typeface="黑体"/>
                <a:cs typeface="黑体"/>
              </a:rPr>
              <a:t>概述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25073" y="1861820"/>
            <a:ext cx="810450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934">
              <a:lnSpc>
                <a:spcPct val="114999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最初是在</a:t>
            </a:r>
            <a:r>
              <a:rPr sz="2400" b="1" dirty="0">
                <a:latin typeface="Arial"/>
                <a:cs typeface="Arial"/>
              </a:rPr>
              <a:t>1984</a:t>
            </a:r>
            <a:r>
              <a:rPr sz="2400" b="1" dirty="0">
                <a:latin typeface="宋体"/>
                <a:cs typeface="宋体"/>
              </a:rPr>
              <a:t>年，由密码学权</a:t>
            </a:r>
            <a:r>
              <a:rPr sz="2400" b="1" spc="-5" dirty="0">
                <a:latin typeface="宋体"/>
                <a:cs typeface="宋体"/>
              </a:rPr>
              <a:t>威</a:t>
            </a:r>
            <a:r>
              <a:rPr sz="2400" b="1" spc="-5" dirty="0">
                <a:latin typeface="Arial"/>
                <a:cs typeface="Arial"/>
              </a:rPr>
              <a:t>Shamir</a:t>
            </a:r>
            <a:r>
              <a:rPr sz="2400" b="1" dirty="0">
                <a:latin typeface="宋体"/>
                <a:cs typeface="宋体"/>
              </a:rPr>
              <a:t>提出了基于身份 </a:t>
            </a:r>
            <a:r>
              <a:rPr sz="2400" b="1" spc="-5" dirty="0">
                <a:latin typeface="宋体"/>
                <a:cs typeface="宋体"/>
              </a:rPr>
              <a:t>加密（</a:t>
            </a:r>
            <a:r>
              <a:rPr sz="2400" b="1" spc="-5" dirty="0">
                <a:latin typeface="Arial"/>
                <a:cs typeface="Arial"/>
              </a:rPr>
              <a:t>IBE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Identity</a:t>
            </a:r>
            <a:r>
              <a:rPr sz="2400" b="1" spc="-5" dirty="0">
                <a:latin typeface="宋体"/>
                <a:cs typeface="宋体"/>
              </a:rPr>
              <a:t>－</a:t>
            </a:r>
            <a:r>
              <a:rPr sz="2400" b="1" spc="-5" dirty="0">
                <a:latin typeface="Arial"/>
                <a:cs typeface="Arial"/>
              </a:rPr>
              <a:t>based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Encryption</a:t>
            </a:r>
            <a:r>
              <a:rPr sz="2400" b="1" spc="-5" dirty="0">
                <a:latin typeface="宋体"/>
                <a:cs typeface="宋体"/>
              </a:rPr>
              <a:t>）方案的概念，  </a:t>
            </a:r>
            <a:r>
              <a:rPr sz="2400" b="1" dirty="0">
                <a:latin typeface="宋体"/>
                <a:cs typeface="宋体"/>
              </a:rPr>
              <a:t>其初衷是简化电子邮件系统中的证书管理。</a:t>
            </a:r>
            <a:r>
              <a:rPr sz="2400" b="1" spc="-10" dirty="0">
                <a:latin typeface="宋体"/>
                <a:cs typeface="宋体"/>
              </a:rPr>
              <a:t>当</a:t>
            </a:r>
            <a:r>
              <a:rPr sz="2400" b="1" dirty="0">
                <a:latin typeface="Arial"/>
                <a:cs typeface="Arial"/>
              </a:rPr>
              <a:t>Alice</a:t>
            </a:r>
            <a:r>
              <a:rPr sz="2400" b="1" dirty="0">
                <a:latin typeface="宋体"/>
                <a:cs typeface="宋体"/>
              </a:rPr>
              <a:t>要给地址 </a:t>
            </a:r>
            <a:r>
              <a:rPr sz="2400" b="1" spc="-5" dirty="0">
                <a:latin typeface="宋体"/>
                <a:cs typeface="宋体"/>
              </a:rPr>
              <a:t>是“</a:t>
            </a:r>
            <a:r>
              <a:rPr sz="2400" b="1" spc="-5" dirty="0">
                <a:latin typeface="Arial"/>
                <a:cs typeface="Arial"/>
                <a:hlinkClick r:id="rId2"/>
              </a:rPr>
              <a:t>Bob@abc.com”</a:t>
            </a:r>
            <a:r>
              <a:rPr sz="2400" b="1" spc="-5" dirty="0">
                <a:latin typeface="宋体"/>
                <a:cs typeface="宋体"/>
              </a:rPr>
              <a:t>的</a:t>
            </a:r>
            <a:r>
              <a:rPr sz="2400" b="1" spc="-5" dirty="0">
                <a:latin typeface="Arial"/>
                <a:cs typeface="Arial"/>
              </a:rPr>
              <a:t>Bob</a:t>
            </a:r>
            <a:r>
              <a:rPr sz="2400" b="1" dirty="0">
                <a:latin typeface="宋体"/>
                <a:cs typeface="宋体"/>
              </a:rPr>
              <a:t>发邮件时，她只需用公钥</a:t>
            </a:r>
            <a:r>
              <a:rPr sz="2400" b="1" spc="-5" dirty="0">
                <a:latin typeface="宋体"/>
                <a:cs typeface="宋体"/>
              </a:rPr>
              <a:t>“</a:t>
            </a:r>
            <a:r>
              <a:rPr sz="2400" b="1" spc="-5" dirty="0">
                <a:latin typeface="Arial"/>
                <a:cs typeface="Arial"/>
              </a:rPr>
              <a:t>Bob</a:t>
            </a:r>
            <a:endParaRPr sz="2400" dirty="0">
              <a:latin typeface="Arial"/>
              <a:cs typeface="Arial"/>
            </a:endParaRPr>
          </a:p>
          <a:p>
            <a:pPr marL="12700" marR="120650">
              <a:lnSpc>
                <a:spcPct val="114999"/>
              </a:lnSpc>
            </a:pPr>
            <a:r>
              <a:rPr sz="2400" b="1" spc="-5" dirty="0">
                <a:latin typeface="Arial"/>
                <a:cs typeface="Arial"/>
              </a:rPr>
              <a:t>@abc.com”</a:t>
            </a:r>
            <a:r>
              <a:rPr sz="2400" b="1" dirty="0">
                <a:latin typeface="宋体"/>
                <a:cs typeface="宋体"/>
              </a:rPr>
              <a:t>加密消息即可，而无需通过其他途径获取</a:t>
            </a:r>
            <a:r>
              <a:rPr sz="2400" b="1" spc="-5" dirty="0">
                <a:latin typeface="Arial"/>
                <a:cs typeface="Arial"/>
              </a:rPr>
              <a:t>Bob  </a:t>
            </a:r>
            <a:r>
              <a:rPr sz="2400" b="1" spc="-5" dirty="0">
                <a:latin typeface="宋体"/>
                <a:cs typeface="宋体"/>
              </a:rPr>
              <a:t>的公钥证书；</a:t>
            </a:r>
            <a:r>
              <a:rPr sz="2400" b="1" spc="-5" dirty="0">
                <a:latin typeface="Arial"/>
                <a:cs typeface="Arial"/>
              </a:rPr>
              <a:t>Bob</a:t>
            </a:r>
            <a:r>
              <a:rPr sz="2400" b="1" dirty="0">
                <a:latin typeface="宋体"/>
                <a:cs typeface="宋体"/>
              </a:rPr>
              <a:t>收到加密消息之后向一个可信第三方证实 自己的身份，可信第三方</a:t>
            </a:r>
            <a:r>
              <a:rPr sz="2400" b="1" spc="-5" dirty="0">
                <a:latin typeface="宋体"/>
                <a:cs typeface="宋体"/>
              </a:rPr>
              <a:t>将</a:t>
            </a:r>
            <a:r>
              <a:rPr sz="2400" b="1" spc="-5" dirty="0">
                <a:latin typeface="Arial"/>
                <a:cs typeface="Arial"/>
              </a:rPr>
              <a:t>Bob</a:t>
            </a:r>
            <a:r>
              <a:rPr sz="2400" b="1" dirty="0">
                <a:latin typeface="宋体"/>
                <a:cs typeface="宋体"/>
              </a:rPr>
              <a:t>的私钥送给</a:t>
            </a:r>
            <a:r>
              <a:rPr sz="2400" b="1" spc="-5" dirty="0">
                <a:latin typeface="Arial"/>
                <a:cs typeface="Arial"/>
              </a:rPr>
              <a:t>Bob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他用该私 钥解密消息。</a:t>
            </a:r>
            <a:r>
              <a:rPr sz="2400" b="1" spc="-15" dirty="0">
                <a:latin typeface="宋体"/>
                <a:cs typeface="宋体"/>
              </a:rPr>
              <a:t>在</a:t>
            </a:r>
            <a:r>
              <a:rPr sz="2400" b="1" dirty="0">
                <a:latin typeface="Arial"/>
                <a:cs typeface="Arial"/>
              </a:rPr>
              <a:t>IBE</a:t>
            </a:r>
            <a:r>
              <a:rPr sz="2400" b="1" dirty="0">
                <a:latin typeface="宋体"/>
                <a:cs typeface="宋体"/>
              </a:rPr>
              <a:t>中，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公钥可以是任意的关于用户身份的 </a:t>
            </a:r>
            <a:r>
              <a:rPr sz="2400" b="1" spc="-5" dirty="0" err="1">
                <a:solidFill>
                  <a:srgbClr val="FD1813"/>
                </a:solidFill>
                <a:latin typeface="宋体"/>
                <a:cs typeface="宋体"/>
              </a:rPr>
              <a:t>字符串</a:t>
            </a:r>
            <a:r>
              <a:rPr sz="2400" b="1" dirty="0" err="1">
                <a:latin typeface="宋体"/>
                <a:cs typeface="宋体"/>
              </a:rPr>
              <a:t>；用户向可信第三方认证自己的身份并获得私钥，该</a:t>
            </a:r>
            <a:r>
              <a:rPr sz="2400" b="1" dirty="0">
                <a:latin typeface="宋体"/>
                <a:cs typeface="宋体"/>
              </a:rPr>
              <a:t> </a:t>
            </a:r>
            <a:r>
              <a:rPr sz="2400" b="1" dirty="0" err="1">
                <a:latin typeface="宋体"/>
                <a:cs typeface="宋体"/>
              </a:rPr>
              <a:t>过程可以在收到加密消息之前也可在之后完成</a:t>
            </a:r>
            <a:r>
              <a:rPr lang="zh-CN" altLang="en-US" sz="2400" b="1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5733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基于身份的公钥体制的基本思想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53673" y="1781048"/>
            <a:ext cx="7696200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293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基于身份的密码系统中，用户的公钥是一些公开的可 以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唯一</a:t>
            </a:r>
            <a:r>
              <a:rPr sz="2400" b="1" dirty="0">
                <a:latin typeface="新宋体"/>
                <a:cs typeface="新宋体"/>
              </a:rPr>
              <a:t>确定用户身份的信息，一般这些信息称为用户的身 </a:t>
            </a:r>
            <a:r>
              <a:rPr sz="2400" b="1" spc="-5" dirty="0">
                <a:latin typeface="新宋体"/>
                <a:cs typeface="新宋体"/>
              </a:rPr>
              <a:t>份</a:t>
            </a:r>
            <a:r>
              <a:rPr sz="2400" b="1" dirty="0">
                <a:latin typeface="新宋体"/>
                <a:cs typeface="新宋体"/>
              </a:rPr>
              <a:t>(ID)</a:t>
            </a:r>
            <a:r>
              <a:rPr sz="2400" b="1" spc="-5" dirty="0">
                <a:latin typeface="新宋体"/>
                <a:cs typeface="新宋体"/>
              </a:rPr>
              <a:t>。在实际应用中，用户的身份可以是姓名、电话号 码、身份证号码、</a:t>
            </a:r>
            <a:r>
              <a:rPr sz="2400" b="1" dirty="0">
                <a:latin typeface="新宋体"/>
                <a:cs typeface="新宋体"/>
              </a:rPr>
              <a:t>IP</a:t>
            </a:r>
            <a:r>
              <a:rPr sz="2400" b="1" spc="15" dirty="0">
                <a:latin typeface="新宋体"/>
                <a:cs typeface="新宋体"/>
              </a:rPr>
              <a:t> </a:t>
            </a:r>
            <a:r>
              <a:rPr sz="2400" b="1" spc="-5" dirty="0">
                <a:latin typeface="新宋体"/>
                <a:cs typeface="新宋体"/>
              </a:rPr>
              <a:t>地址、电子邮件地址等作为公钥。 用户的私钥通过一个被称作私钥生成器</a:t>
            </a:r>
            <a:r>
              <a:rPr sz="2400" b="1" dirty="0">
                <a:latin typeface="新宋体"/>
                <a:cs typeface="新宋体"/>
              </a:rPr>
              <a:t>PKG(Private Key  Generator)</a:t>
            </a:r>
            <a:r>
              <a:rPr sz="2400" b="1" spc="-5" dirty="0">
                <a:latin typeface="新宋体"/>
                <a:cs typeface="新宋体"/>
              </a:rPr>
              <a:t>的可信任第三方进行计算得到。可信第三方可 以像</a:t>
            </a:r>
            <a:r>
              <a:rPr sz="2400" b="1" dirty="0">
                <a:latin typeface="新宋体"/>
                <a:cs typeface="新宋体"/>
              </a:rPr>
              <a:t>PKI</a:t>
            </a:r>
            <a:r>
              <a:rPr sz="2400" b="1" spc="-5" dirty="0">
                <a:latin typeface="新宋体"/>
                <a:cs typeface="新宋体"/>
              </a:rPr>
              <a:t>中的</a:t>
            </a:r>
            <a:r>
              <a:rPr sz="2400" b="1" dirty="0">
                <a:latin typeface="新宋体"/>
                <a:cs typeface="新宋体"/>
              </a:rPr>
              <a:t>CA</a:t>
            </a:r>
            <a:r>
              <a:rPr sz="2400" b="1" spc="-5" dirty="0">
                <a:latin typeface="新宋体"/>
                <a:cs typeface="新宋体"/>
              </a:rPr>
              <a:t>一样为多个用户服务。</a:t>
            </a:r>
            <a:endParaRPr sz="2400">
              <a:latin typeface="新宋体"/>
              <a:cs typeface="新宋体"/>
            </a:endParaRPr>
          </a:p>
          <a:p>
            <a:pPr marL="12700" marR="17145" indent="580390" algn="just">
              <a:lnSpc>
                <a:spcPct val="120000"/>
              </a:lnSpc>
              <a:spcBef>
                <a:spcPts val="575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在这个系统中，用户的公钥是一些公开的身份信息，  其他用户不需要在数据库中查找用户的公钥，也不需要对 公钥的真实性进行检验。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26440"/>
            <a:ext cx="673112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 err="1">
                <a:solidFill>
                  <a:srgbClr val="000000"/>
                </a:solidFill>
                <a:latin typeface="黑体"/>
                <a:cs typeface="黑体"/>
              </a:rPr>
              <a:t>实现基于身份的密码系统的前提</a:t>
            </a:r>
            <a:br>
              <a:rPr lang="en-US" altLang="zh-CN" sz="3200" dirty="0">
                <a:solidFill>
                  <a:srgbClr val="000000"/>
                </a:solidFill>
                <a:latin typeface="黑体"/>
                <a:cs typeface="黑体"/>
              </a:rPr>
            </a:br>
            <a:r>
              <a:rPr sz="3200" dirty="0" err="1">
                <a:solidFill>
                  <a:srgbClr val="000000"/>
                </a:solidFill>
                <a:latin typeface="黑体"/>
                <a:cs typeface="黑体"/>
              </a:rPr>
              <a:t>条件</a:t>
            </a:r>
            <a:endParaRPr sz="3200" dirty="0">
              <a:solidFill>
                <a:srgbClr val="000000"/>
              </a:solidFill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22183" y="2464307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8473" y="2310638"/>
            <a:ext cx="72313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当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种子密钥</a:t>
            </a:r>
            <a:r>
              <a:rPr sz="2400" b="1" dirty="0">
                <a:latin typeface="新宋体"/>
                <a:cs typeface="新宋体"/>
              </a:rPr>
              <a:t>s(PKG</a:t>
            </a:r>
            <a:r>
              <a:rPr sz="2400" b="1" spc="-5" dirty="0">
                <a:latin typeface="新宋体"/>
                <a:cs typeface="新宋体"/>
              </a:rPr>
              <a:t>的秘密信息</a:t>
            </a:r>
            <a:r>
              <a:rPr sz="2400" b="1" dirty="0">
                <a:latin typeface="新宋体"/>
                <a:cs typeface="新宋体"/>
              </a:rPr>
              <a:t>---</a:t>
            </a:r>
            <a:r>
              <a:rPr sz="2400" b="1" spc="-5" dirty="0">
                <a:latin typeface="新宋体"/>
                <a:cs typeface="新宋体"/>
              </a:rPr>
              <a:t>主密钥</a:t>
            </a:r>
            <a:r>
              <a:rPr sz="2400" b="1" dirty="0">
                <a:latin typeface="新宋体"/>
                <a:cs typeface="新宋体"/>
              </a:rPr>
              <a:t>)</a:t>
            </a:r>
            <a:r>
              <a:rPr sz="2400" b="1" spc="-5" dirty="0">
                <a:latin typeface="新宋体"/>
                <a:cs typeface="新宋体"/>
              </a:rPr>
              <a:t>已知时，能容</a:t>
            </a:r>
            <a:endParaRPr sz="24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b="1" dirty="0">
                <a:latin typeface="新宋体"/>
                <a:cs typeface="新宋体"/>
              </a:rPr>
              <a:t>易地计算出任何可能的公钥所对应的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私钥</a:t>
            </a:r>
            <a:r>
              <a:rPr sz="2400" b="1" spc="-10" dirty="0">
                <a:latin typeface="新宋体"/>
                <a:cs typeface="新宋体"/>
              </a:rPr>
              <a:t>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2183" y="4086733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8473" y="3933825"/>
            <a:ext cx="73774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用有种子密钥</a:t>
            </a:r>
            <a:r>
              <a:rPr sz="2400" b="1" spc="5" dirty="0">
                <a:latin typeface="新宋体"/>
                <a:cs typeface="新宋体"/>
              </a:rPr>
              <a:t>s</a:t>
            </a:r>
            <a:r>
              <a:rPr sz="2400" b="1" dirty="0">
                <a:latin typeface="新宋体"/>
                <a:cs typeface="新宋体"/>
              </a:rPr>
              <a:t>产生的一些公私钥对计算种子密钥</a:t>
            </a:r>
            <a:r>
              <a:rPr sz="2400" b="1" spc="5" dirty="0">
                <a:latin typeface="新宋体"/>
                <a:cs typeface="新宋体"/>
              </a:rPr>
              <a:t>s</a:t>
            </a:r>
            <a:r>
              <a:rPr sz="2400" b="1" dirty="0">
                <a:latin typeface="新宋体"/>
                <a:cs typeface="新宋体"/>
              </a:rPr>
              <a:t>是</a:t>
            </a:r>
            <a:r>
              <a:rPr sz="2400" b="1" spc="-10" dirty="0">
                <a:solidFill>
                  <a:srgbClr val="FD1813"/>
                </a:solidFill>
                <a:latin typeface="新宋体"/>
                <a:cs typeface="新宋体"/>
              </a:rPr>
              <a:t>困</a:t>
            </a:r>
            <a:endParaRPr sz="24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难问题。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4895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基于身份的加密方</a:t>
            </a:r>
            <a:r>
              <a:rPr sz="3200" spc="-15" dirty="0">
                <a:solidFill>
                  <a:srgbClr val="000000"/>
                </a:solidFill>
                <a:latin typeface="黑体"/>
                <a:cs typeface="黑体"/>
              </a:rPr>
              <a:t>案</a:t>
            </a:r>
            <a:r>
              <a:rPr sz="3200" spc="-770" dirty="0">
                <a:solidFill>
                  <a:srgbClr val="000000"/>
                </a:solidFill>
                <a:latin typeface="黑体"/>
                <a:cs typeface="黑体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举例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2193798"/>
            <a:ext cx="183642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7473" y="2014981"/>
            <a:ext cx="10979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初始化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231" y="4562855"/>
            <a:ext cx="183642" cy="192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7473" y="2527045"/>
            <a:ext cx="7778750" cy="355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45000"/>
              </a:lnSpc>
              <a:spcBef>
                <a:spcPts val="100"/>
              </a:spcBef>
            </a:pPr>
            <a:r>
              <a:rPr sz="2400" b="1" spc="-5" dirty="0">
                <a:latin typeface="新宋体"/>
                <a:cs typeface="新宋体"/>
              </a:rPr>
              <a:t>输入安全参数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新宋体"/>
                <a:cs typeface="新宋体"/>
              </a:rPr>
              <a:t>，生成两个阶为素</a:t>
            </a:r>
            <a:r>
              <a:rPr sz="2400" b="1" spc="-5" dirty="0">
                <a:latin typeface="新宋体"/>
                <a:cs typeface="新宋体"/>
              </a:rPr>
              <a:t>数</a:t>
            </a:r>
            <a:r>
              <a:rPr sz="2400" b="1" dirty="0">
                <a:latin typeface="Arial"/>
                <a:cs typeface="Arial"/>
              </a:rPr>
              <a:t>q</a:t>
            </a:r>
            <a:r>
              <a:rPr sz="2400" b="1" dirty="0">
                <a:latin typeface="新宋体"/>
                <a:cs typeface="新宋体"/>
              </a:rPr>
              <a:t>的</a:t>
            </a:r>
            <a:r>
              <a:rPr sz="2400" b="1" spc="-5" dirty="0">
                <a:latin typeface="新宋体"/>
                <a:cs typeface="新宋体"/>
              </a:rPr>
              <a:t>群</a:t>
            </a:r>
            <a:r>
              <a:rPr sz="2400" b="1" spc="-5" dirty="0">
                <a:latin typeface="Arial"/>
                <a:cs typeface="Arial"/>
              </a:rPr>
              <a:t>G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,G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新宋体"/>
                <a:cs typeface="新宋体"/>
              </a:rPr>
              <a:t>，</a:t>
            </a:r>
            <a:r>
              <a:rPr sz="2400" b="1" dirty="0">
                <a:latin typeface="新宋体"/>
                <a:cs typeface="新宋体"/>
              </a:rPr>
              <a:t>一个双 </a:t>
            </a:r>
            <a:r>
              <a:rPr sz="2400" b="1" spc="-5" dirty="0">
                <a:latin typeface="新宋体"/>
                <a:cs typeface="新宋体"/>
              </a:rPr>
              <a:t>线性映射</a:t>
            </a:r>
            <a:r>
              <a:rPr sz="2400" b="1" dirty="0">
                <a:latin typeface="Arial"/>
                <a:cs typeface="Arial"/>
              </a:rPr>
              <a:t>e: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XG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→G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254" baseline="-20833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，以及</a:t>
            </a:r>
            <a:r>
              <a:rPr sz="2400" b="1" spc="-5" dirty="0">
                <a:latin typeface="Arial"/>
                <a:cs typeface="Arial"/>
              </a:rPr>
              <a:t>G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的一个生成</a:t>
            </a:r>
            <a:r>
              <a:rPr sz="2400" b="1" spc="-10" dirty="0">
                <a:latin typeface="宋体"/>
                <a:cs typeface="宋体"/>
              </a:rPr>
              <a:t>元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；随机选 </a:t>
            </a:r>
            <a:r>
              <a:rPr sz="2400" b="1" spc="-5" dirty="0">
                <a:latin typeface="宋体"/>
                <a:cs typeface="宋体"/>
              </a:rPr>
              <a:t>取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∈</a:t>
            </a:r>
            <a:r>
              <a:rPr sz="2400" b="1" spc="-5" dirty="0">
                <a:latin typeface="Arial"/>
                <a:cs typeface="Arial"/>
              </a:rPr>
              <a:t>Z</a:t>
            </a:r>
            <a:r>
              <a:rPr sz="2400" b="1" spc="-7" baseline="-20833" dirty="0">
                <a:latin typeface="Arial"/>
                <a:cs typeface="Arial"/>
              </a:rPr>
              <a:t>q</a:t>
            </a:r>
            <a:r>
              <a:rPr sz="2400" b="1" spc="-5" dirty="0">
                <a:latin typeface="Arial"/>
                <a:cs typeface="Arial"/>
              </a:rPr>
              <a:t>*</a:t>
            </a:r>
            <a:r>
              <a:rPr sz="2400" b="1" spc="-5" dirty="0">
                <a:latin typeface="宋体"/>
                <a:cs typeface="宋体"/>
              </a:rPr>
              <a:t>，计算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pub</a:t>
            </a:r>
            <a:r>
              <a:rPr sz="2400" b="1" spc="-5" dirty="0">
                <a:latin typeface="Arial"/>
                <a:cs typeface="Arial"/>
              </a:rPr>
              <a:t>=sP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选择安全的</a:t>
            </a:r>
            <a:r>
              <a:rPr sz="2400" b="1" dirty="0">
                <a:latin typeface="Arial"/>
                <a:cs typeface="Arial"/>
              </a:rPr>
              <a:t>Hash</a:t>
            </a:r>
            <a:r>
              <a:rPr sz="2400" b="1" dirty="0">
                <a:latin typeface="宋体"/>
                <a:cs typeface="宋体"/>
              </a:rPr>
              <a:t>函</a:t>
            </a:r>
            <a:r>
              <a:rPr sz="2400" b="1" spc="-5" dirty="0">
                <a:latin typeface="宋体"/>
                <a:cs typeface="宋体"/>
              </a:rPr>
              <a:t>数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baseline="-20833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和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baseline="-20833" dirty="0">
                <a:latin typeface="Arial"/>
                <a:cs typeface="Arial"/>
              </a:rPr>
              <a:t>2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公私钥对生成</a:t>
            </a:r>
            <a:endParaRPr sz="2800">
              <a:latin typeface="新宋体"/>
              <a:cs typeface="新宋体"/>
            </a:endParaRPr>
          </a:p>
          <a:p>
            <a:pPr marL="12700" marR="144780" indent="51435">
              <a:lnSpc>
                <a:spcPct val="151000"/>
              </a:lnSpc>
              <a:spcBef>
                <a:spcPts val="1115"/>
              </a:spcBef>
            </a:pPr>
            <a:r>
              <a:rPr sz="2400" b="1" spc="-5" dirty="0">
                <a:latin typeface="新宋体"/>
                <a:cs typeface="新宋体"/>
              </a:rPr>
              <a:t>输入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∈</a:t>
            </a:r>
            <a:r>
              <a:rPr sz="2400" b="1" spc="-5" dirty="0">
                <a:latin typeface="Arial"/>
                <a:cs typeface="Arial"/>
              </a:rPr>
              <a:t>{1,0}*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计</a:t>
            </a:r>
            <a:r>
              <a:rPr sz="2400" b="1" spc="-5" dirty="0">
                <a:latin typeface="宋体"/>
                <a:cs typeface="宋体"/>
              </a:rPr>
              <a:t>算</a:t>
            </a:r>
            <a:r>
              <a:rPr sz="2400" b="1" spc="-5" dirty="0">
                <a:latin typeface="Arial"/>
                <a:cs typeface="Arial"/>
              </a:rPr>
              <a:t>Q</a:t>
            </a:r>
            <a:r>
              <a:rPr sz="2400" b="1" spc="-7" baseline="-20833" dirty="0">
                <a:latin typeface="Arial"/>
                <a:cs typeface="Arial"/>
              </a:rPr>
              <a:t>ID</a:t>
            </a:r>
            <a:r>
              <a:rPr sz="2400" b="1" spc="-5" dirty="0">
                <a:latin typeface="Arial"/>
                <a:cs typeface="Arial"/>
              </a:rPr>
              <a:t>=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(ID)</a:t>
            </a:r>
            <a:r>
              <a:rPr sz="2400" b="1" spc="-5" dirty="0">
                <a:latin typeface="宋体"/>
                <a:cs typeface="宋体"/>
              </a:rPr>
              <a:t>，输出私</a:t>
            </a:r>
            <a:r>
              <a:rPr sz="2400" b="1" spc="-10" dirty="0">
                <a:latin typeface="宋体"/>
                <a:cs typeface="宋体"/>
              </a:rPr>
              <a:t>钥</a:t>
            </a: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-7" baseline="-20833" dirty="0">
                <a:latin typeface="Arial"/>
                <a:cs typeface="Arial"/>
              </a:rPr>
              <a:t>ID</a:t>
            </a:r>
            <a:r>
              <a:rPr sz="2400" b="1" spc="-5" dirty="0">
                <a:latin typeface="Arial"/>
                <a:cs typeface="Arial"/>
              </a:rPr>
              <a:t>=sQ</a:t>
            </a:r>
            <a:r>
              <a:rPr sz="2400" b="1" spc="-7" baseline="-20833" dirty="0">
                <a:latin typeface="Arial"/>
                <a:cs typeface="Arial"/>
              </a:rPr>
              <a:t>ID</a:t>
            </a:r>
            <a:r>
              <a:rPr sz="2400" b="1" spc="-5" dirty="0">
                <a:latin typeface="宋体"/>
                <a:cs typeface="宋体"/>
              </a:rPr>
              <a:t>， 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其中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是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PKG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的主密钥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2421" y="1563432"/>
            <a:ext cx="5941060" cy="1898014"/>
          </a:xfrm>
          <a:custGeom>
            <a:avLst/>
            <a:gdLst/>
            <a:ahLst/>
            <a:cxnLst/>
            <a:rect l="l" t="t" r="r" b="b"/>
            <a:pathLst>
              <a:path w="5941059" h="1898014">
                <a:moveTo>
                  <a:pt x="2570226" y="772248"/>
                </a:moveTo>
                <a:lnTo>
                  <a:pt x="2570226" y="772097"/>
                </a:lnTo>
                <a:lnTo>
                  <a:pt x="2547146" y="772097"/>
                </a:lnTo>
                <a:lnTo>
                  <a:pt x="0" y="1892237"/>
                </a:lnTo>
                <a:lnTo>
                  <a:pt x="1523" y="1897571"/>
                </a:lnTo>
                <a:lnTo>
                  <a:pt x="35051" y="1887023"/>
                </a:lnTo>
                <a:lnTo>
                  <a:pt x="35051" y="1876997"/>
                </a:lnTo>
                <a:lnTo>
                  <a:pt x="118697" y="1850686"/>
                </a:lnTo>
                <a:lnTo>
                  <a:pt x="2570226" y="772248"/>
                </a:lnTo>
                <a:close/>
              </a:path>
              <a:path w="5941059" h="1898014">
                <a:moveTo>
                  <a:pt x="118697" y="1850686"/>
                </a:moveTo>
                <a:lnTo>
                  <a:pt x="35051" y="1876997"/>
                </a:lnTo>
                <a:lnTo>
                  <a:pt x="38076" y="1886072"/>
                </a:lnTo>
                <a:lnTo>
                  <a:pt x="38713" y="1885871"/>
                </a:lnTo>
                <a:lnTo>
                  <a:pt x="118697" y="1850686"/>
                </a:lnTo>
                <a:close/>
              </a:path>
              <a:path w="5941059" h="1898014">
                <a:moveTo>
                  <a:pt x="38076" y="1886072"/>
                </a:moveTo>
                <a:lnTo>
                  <a:pt x="35051" y="1876997"/>
                </a:lnTo>
                <a:lnTo>
                  <a:pt x="35051" y="1887023"/>
                </a:lnTo>
                <a:lnTo>
                  <a:pt x="38076" y="1886072"/>
                </a:lnTo>
                <a:close/>
              </a:path>
              <a:path w="5941059" h="1898014">
                <a:moveTo>
                  <a:pt x="38713" y="1885871"/>
                </a:moveTo>
                <a:lnTo>
                  <a:pt x="38076" y="1886072"/>
                </a:lnTo>
                <a:lnTo>
                  <a:pt x="38713" y="1885871"/>
                </a:lnTo>
                <a:close/>
              </a:path>
              <a:path w="5941059" h="1898014">
                <a:moveTo>
                  <a:pt x="5845302" y="765117"/>
                </a:moveTo>
                <a:lnTo>
                  <a:pt x="5845302" y="756857"/>
                </a:lnTo>
                <a:lnTo>
                  <a:pt x="5839206" y="758381"/>
                </a:lnTo>
                <a:lnTo>
                  <a:pt x="5832414" y="759896"/>
                </a:lnTo>
                <a:lnTo>
                  <a:pt x="5824070" y="761167"/>
                </a:lnTo>
                <a:lnTo>
                  <a:pt x="5815674" y="761998"/>
                </a:lnTo>
                <a:lnTo>
                  <a:pt x="5808726" y="762191"/>
                </a:lnTo>
                <a:lnTo>
                  <a:pt x="3579114" y="762191"/>
                </a:lnTo>
                <a:lnTo>
                  <a:pt x="118697" y="1850686"/>
                </a:lnTo>
                <a:lnTo>
                  <a:pt x="38713" y="1885871"/>
                </a:lnTo>
                <a:lnTo>
                  <a:pt x="3581400" y="771335"/>
                </a:lnTo>
                <a:lnTo>
                  <a:pt x="3581400" y="772097"/>
                </a:lnTo>
                <a:lnTo>
                  <a:pt x="5808726" y="772097"/>
                </a:lnTo>
                <a:lnTo>
                  <a:pt x="5814822" y="771420"/>
                </a:lnTo>
                <a:lnTo>
                  <a:pt x="5821680" y="771335"/>
                </a:lnTo>
                <a:lnTo>
                  <a:pt x="5845302" y="765117"/>
                </a:lnTo>
                <a:close/>
              </a:path>
              <a:path w="5941059" h="1898014">
                <a:moveTo>
                  <a:pt x="5940552" y="647129"/>
                </a:moveTo>
                <a:lnTo>
                  <a:pt x="5940552" y="132017"/>
                </a:lnTo>
                <a:lnTo>
                  <a:pt x="5939790" y="125159"/>
                </a:lnTo>
                <a:lnTo>
                  <a:pt x="5939790" y="118301"/>
                </a:lnTo>
                <a:lnTo>
                  <a:pt x="5929658" y="80287"/>
                </a:lnTo>
                <a:lnTo>
                  <a:pt x="5901690" y="39053"/>
                </a:lnTo>
                <a:lnTo>
                  <a:pt x="5871209" y="16193"/>
                </a:lnTo>
                <a:lnTo>
                  <a:pt x="5835016" y="3090"/>
                </a:lnTo>
                <a:lnTo>
                  <a:pt x="5808726" y="191"/>
                </a:lnTo>
                <a:lnTo>
                  <a:pt x="5606157" y="521"/>
                </a:lnTo>
                <a:lnTo>
                  <a:pt x="5352937" y="788"/>
                </a:lnTo>
                <a:lnTo>
                  <a:pt x="4694521" y="900"/>
                </a:lnTo>
                <a:lnTo>
                  <a:pt x="3073711" y="0"/>
                </a:lnTo>
                <a:lnTo>
                  <a:pt x="2719175" y="54"/>
                </a:lnTo>
                <a:lnTo>
                  <a:pt x="2465944" y="236"/>
                </a:lnTo>
                <a:lnTo>
                  <a:pt x="2212724" y="566"/>
                </a:lnTo>
                <a:lnTo>
                  <a:pt x="2010156" y="953"/>
                </a:lnTo>
                <a:lnTo>
                  <a:pt x="1955274" y="19724"/>
                </a:lnTo>
                <a:lnTo>
                  <a:pt x="1905327" y="75149"/>
                </a:lnTo>
                <a:lnTo>
                  <a:pt x="1893570" y="112205"/>
                </a:lnTo>
                <a:lnTo>
                  <a:pt x="1892045" y="125159"/>
                </a:lnTo>
                <a:lnTo>
                  <a:pt x="1892045" y="640271"/>
                </a:lnTo>
                <a:lnTo>
                  <a:pt x="1901952" y="687935"/>
                </a:lnTo>
                <a:lnTo>
                  <a:pt x="1901952" y="125921"/>
                </a:lnTo>
                <a:lnTo>
                  <a:pt x="1904238" y="107633"/>
                </a:lnTo>
                <a:lnTo>
                  <a:pt x="1907285" y="95441"/>
                </a:lnTo>
                <a:lnTo>
                  <a:pt x="1907285" y="96203"/>
                </a:lnTo>
                <a:lnTo>
                  <a:pt x="1911095" y="84011"/>
                </a:lnTo>
                <a:lnTo>
                  <a:pt x="1911095" y="84773"/>
                </a:lnTo>
                <a:lnTo>
                  <a:pt x="1916429" y="73343"/>
                </a:lnTo>
                <a:lnTo>
                  <a:pt x="1916429" y="74105"/>
                </a:lnTo>
                <a:lnTo>
                  <a:pt x="1922526" y="63437"/>
                </a:lnTo>
                <a:lnTo>
                  <a:pt x="1922526" y="64199"/>
                </a:lnTo>
                <a:lnTo>
                  <a:pt x="1929383" y="55284"/>
                </a:lnTo>
                <a:lnTo>
                  <a:pt x="1929383" y="54293"/>
                </a:lnTo>
                <a:lnTo>
                  <a:pt x="1937003" y="45981"/>
                </a:lnTo>
                <a:lnTo>
                  <a:pt x="1937765" y="45149"/>
                </a:lnTo>
                <a:lnTo>
                  <a:pt x="1946147" y="37529"/>
                </a:lnTo>
                <a:lnTo>
                  <a:pt x="1946147" y="38291"/>
                </a:lnTo>
                <a:lnTo>
                  <a:pt x="1955291" y="31257"/>
                </a:lnTo>
                <a:lnTo>
                  <a:pt x="1955291" y="30671"/>
                </a:lnTo>
                <a:lnTo>
                  <a:pt x="1965197" y="25011"/>
                </a:lnTo>
                <a:lnTo>
                  <a:pt x="1965197" y="24575"/>
                </a:lnTo>
                <a:lnTo>
                  <a:pt x="1975865" y="19597"/>
                </a:lnTo>
                <a:lnTo>
                  <a:pt x="1975865" y="19241"/>
                </a:lnTo>
                <a:lnTo>
                  <a:pt x="1987295" y="15669"/>
                </a:lnTo>
                <a:lnTo>
                  <a:pt x="1987295" y="15431"/>
                </a:lnTo>
                <a:lnTo>
                  <a:pt x="2005583" y="10859"/>
                </a:lnTo>
                <a:lnTo>
                  <a:pt x="2005583" y="11621"/>
                </a:lnTo>
                <a:lnTo>
                  <a:pt x="2016923" y="10204"/>
                </a:lnTo>
                <a:lnTo>
                  <a:pt x="5815674" y="10204"/>
                </a:lnTo>
                <a:lnTo>
                  <a:pt x="5833109" y="12383"/>
                </a:lnTo>
                <a:lnTo>
                  <a:pt x="5845302" y="15431"/>
                </a:lnTo>
                <a:lnTo>
                  <a:pt x="5845302" y="15669"/>
                </a:lnTo>
                <a:lnTo>
                  <a:pt x="5856732" y="19241"/>
                </a:lnTo>
                <a:lnTo>
                  <a:pt x="5856732" y="19597"/>
                </a:lnTo>
                <a:lnTo>
                  <a:pt x="5867400" y="24575"/>
                </a:lnTo>
                <a:lnTo>
                  <a:pt x="5867400" y="25011"/>
                </a:lnTo>
                <a:lnTo>
                  <a:pt x="5877306" y="30671"/>
                </a:lnTo>
                <a:lnTo>
                  <a:pt x="5877306" y="31257"/>
                </a:lnTo>
                <a:lnTo>
                  <a:pt x="5886450" y="38291"/>
                </a:lnTo>
                <a:lnTo>
                  <a:pt x="5886450" y="37529"/>
                </a:lnTo>
                <a:lnTo>
                  <a:pt x="5894832" y="45911"/>
                </a:lnTo>
                <a:lnTo>
                  <a:pt x="5894832" y="45149"/>
                </a:lnTo>
                <a:lnTo>
                  <a:pt x="5903213" y="54293"/>
                </a:lnTo>
                <a:lnTo>
                  <a:pt x="5903213" y="55284"/>
                </a:lnTo>
                <a:lnTo>
                  <a:pt x="5910072" y="64199"/>
                </a:lnTo>
                <a:lnTo>
                  <a:pt x="5910072" y="63437"/>
                </a:lnTo>
                <a:lnTo>
                  <a:pt x="5916168" y="74105"/>
                </a:lnTo>
                <a:lnTo>
                  <a:pt x="5916168" y="73343"/>
                </a:lnTo>
                <a:lnTo>
                  <a:pt x="5921502" y="84773"/>
                </a:lnTo>
                <a:lnTo>
                  <a:pt x="5921502" y="86043"/>
                </a:lnTo>
                <a:lnTo>
                  <a:pt x="5925311" y="96203"/>
                </a:lnTo>
                <a:lnTo>
                  <a:pt x="5925311" y="95441"/>
                </a:lnTo>
                <a:lnTo>
                  <a:pt x="5928359" y="107633"/>
                </a:lnTo>
                <a:lnTo>
                  <a:pt x="5930646" y="125921"/>
                </a:lnTo>
                <a:lnTo>
                  <a:pt x="5930646" y="685589"/>
                </a:lnTo>
                <a:lnTo>
                  <a:pt x="5935980" y="673037"/>
                </a:lnTo>
                <a:lnTo>
                  <a:pt x="5937504" y="666941"/>
                </a:lnTo>
                <a:lnTo>
                  <a:pt x="5939028" y="660083"/>
                </a:lnTo>
                <a:lnTo>
                  <a:pt x="5939790" y="653987"/>
                </a:lnTo>
                <a:lnTo>
                  <a:pt x="5940552" y="647129"/>
                </a:lnTo>
                <a:close/>
              </a:path>
              <a:path w="5941059" h="1898014">
                <a:moveTo>
                  <a:pt x="1903476" y="658559"/>
                </a:moveTo>
                <a:lnTo>
                  <a:pt x="1901952" y="646367"/>
                </a:lnTo>
                <a:lnTo>
                  <a:pt x="1901952" y="687935"/>
                </a:lnTo>
                <a:lnTo>
                  <a:pt x="1902714" y="691542"/>
                </a:lnTo>
                <a:lnTo>
                  <a:pt x="1902714" y="658559"/>
                </a:lnTo>
                <a:lnTo>
                  <a:pt x="1903476" y="658559"/>
                </a:lnTo>
                <a:close/>
              </a:path>
              <a:path w="5941059" h="1898014">
                <a:moveTo>
                  <a:pt x="1930145" y="717995"/>
                </a:moveTo>
                <a:lnTo>
                  <a:pt x="1922526" y="708089"/>
                </a:lnTo>
                <a:lnTo>
                  <a:pt x="1922526" y="708851"/>
                </a:lnTo>
                <a:lnTo>
                  <a:pt x="1916430" y="698183"/>
                </a:lnTo>
                <a:lnTo>
                  <a:pt x="1916430" y="698945"/>
                </a:lnTo>
                <a:lnTo>
                  <a:pt x="1911095" y="687515"/>
                </a:lnTo>
                <a:lnTo>
                  <a:pt x="1911095" y="688277"/>
                </a:lnTo>
                <a:lnTo>
                  <a:pt x="1907285" y="676085"/>
                </a:lnTo>
                <a:lnTo>
                  <a:pt x="1907285" y="676847"/>
                </a:lnTo>
                <a:lnTo>
                  <a:pt x="1902714" y="658559"/>
                </a:lnTo>
                <a:lnTo>
                  <a:pt x="1902714" y="691542"/>
                </a:lnTo>
                <a:lnTo>
                  <a:pt x="1929383" y="731013"/>
                </a:lnTo>
                <a:lnTo>
                  <a:pt x="1929383" y="717995"/>
                </a:lnTo>
                <a:lnTo>
                  <a:pt x="1930145" y="717995"/>
                </a:lnTo>
                <a:close/>
              </a:path>
              <a:path w="5941059" h="1898014">
                <a:moveTo>
                  <a:pt x="1930145" y="54293"/>
                </a:moveTo>
                <a:lnTo>
                  <a:pt x="1929383" y="54293"/>
                </a:lnTo>
                <a:lnTo>
                  <a:pt x="1929383" y="55284"/>
                </a:lnTo>
                <a:lnTo>
                  <a:pt x="1930145" y="54293"/>
                </a:lnTo>
                <a:close/>
              </a:path>
              <a:path w="5941059" h="1898014">
                <a:moveTo>
                  <a:pt x="1937765" y="726377"/>
                </a:moveTo>
                <a:lnTo>
                  <a:pt x="1929383" y="717995"/>
                </a:lnTo>
                <a:lnTo>
                  <a:pt x="1929383" y="731013"/>
                </a:lnTo>
                <a:lnTo>
                  <a:pt x="1930898" y="733254"/>
                </a:lnTo>
                <a:lnTo>
                  <a:pt x="1937003" y="737381"/>
                </a:lnTo>
                <a:lnTo>
                  <a:pt x="1937003" y="726377"/>
                </a:lnTo>
                <a:lnTo>
                  <a:pt x="1937765" y="726377"/>
                </a:lnTo>
                <a:close/>
              </a:path>
              <a:path w="5941059" h="1898014">
                <a:moveTo>
                  <a:pt x="1937765" y="45149"/>
                </a:moveTo>
                <a:lnTo>
                  <a:pt x="1937003" y="45911"/>
                </a:lnTo>
                <a:lnTo>
                  <a:pt x="1937401" y="45547"/>
                </a:lnTo>
                <a:lnTo>
                  <a:pt x="1937765" y="45149"/>
                </a:lnTo>
                <a:close/>
              </a:path>
              <a:path w="5941059" h="1898014">
                <a:moveTo>
                  <a:pt x="1937401" y="45547"/>
                </a:moveTo>
                <a:lnTo>
                  <a:pt x="1937003" y="45911"/>
                </a:lnTo>
                <a:lnTo>
                  <a:pt x="1937401" y="45547"/>
                </a:lnTo>
                <a:close/>
              </a:path>
              <a:path w="5941059" h="1898014">
                <a:moveTo>
                  <a:pt x="1965959" y="747713"/>
                </a:moveTo>
                <a:lnTo>
                  <a:pt x="1955291" y="741617"/>
                </a:lnTo>
                <a:lnTo>
                  <a:pt x="1955291" y="741031"/>
                </a:lnTo>
                <a:lnTo>
                  <a:pt x="1946147" y="733997"/>
                </a:lnTo>
                <a:lnTo>
                  <a:pt x="1946147" y="734759"/>
                </a:lnTo>
                <a:lnTo>
                  <a:pt x="1937003" y="726377"/>
                </a:lnTo>
                <a:lnTo>
                  <a:pt x="1937003" y="737381"/>
                </a:lnTo>
                <a:lnTo>
                  <a:pt x="1955291" y="749740"/>
                </a:lnTo>
                <a:lnTo>
                  <a:pt x="1955291" y="741617"/>
                </a:lnTo>
                <a:lnTo>
                  <a:pt x="1956053" y="741617"/>
                </a:lnTo>
                <a:lnTo>
                  <a:pt x="1956053" y="750255"/>
                </a:lnTo>
                <a:lnTo>
                  <a:pt x="1965197" y="756434"/>
                </a:lnTo>
                <a:lnTo>
                  <a:pt x="1965197" y="747713"/>
                </a:lnTo>
                <a:lnTo>
                  <a:pt x="1965959" y="747713"/>
                </a:lnTo>
                <a:close/>
              </a:path>
              <a:path w="5941059" h="1898014">
                <a:moveTo>
                  <a:pt x="1937765" y="45213"/>
                </a:moveTo>
                <a:lnTo>
                  <a:pt x="1937401" y="45547"/>
                </a:lnTo>
                <a:lnTo>
                  <a:pt x="1937765" y="45213"/>
                </a:lnTo>
                <a:close/>
              </a:path>
              <a:path w="5941059" h="1898014">
                <a:moveTo>
                  <a:pt x="1956053" y="30671"/>
                </a:moveTo>
                <a:lnTo>
                  <a:pt x="1955291" y="30671"/>
                </a:lnTo>
                <a:lnTo>
                  <a:pt x="1955291" y="31257"/>
                </a:lnTo>
                <a:lnTo>
                  <a:pt x="1956053" y="30671"/>
                </a:lnTo>
                <a:close/>
              </a:path>
              <a:path w="5941059" h="1898014">
                <a:moveTo>
                  <a:pt x="1965959" y="24575"/>
                </a:moveTo>
                <a:lnTo>
                  <a:pt x="1965197" y="24575"/>
                </a:lnTo>
                <a:lnTo>
                  <a:pt x="1965197" y="25011"/>
                </a:lnTo>
                <a:lnTo>
                  <a:pt x="1965959" y="24575"/>
                </a:lnTo>
                <a:close/>
              </a:path>
              <a:path w="5941059" h="1898014">
                <a:moveTo>
                  <a:pt x="1976627" y="753047"/>
                </a:moveTo>
                <a:lnTo>
                  <a:pt x="1965197" y="747713"/>
                </a:lnTo>
                <a:lnTo>
                  <a:pt x="1965197" y="756434"/>
                </a:lnTo>
                <a:lnTo>
                  <a:pt x="1972631" y="761458"/>
                </a:lnTo>
                <a:lnTo>
                  <a:pt x="1975865" y="762130"/>
                </a:lnTo>
                <a:lnTo>
                  <a:pt x="1975865" y="753047"/>
                </a:lnTo>
                <a:lnTo>
                  <a:pt x="1976627" y="753047"/>
                </a:lnTo>
                <a:close/>
              </a:path>
              <a:path w="5941059" h="1898014">
                <a:moveTo>
                  <a:pt x="1976627" y="19241"/>
                </a:moveTo>
                <a:lnTo>
                  <a:pt x="1975865" y="19241"/>
                </a:lnTo>
                <a:lnTo>
                  <a:pt x="1975865" y="19597"/>
                </a:lnTo>
                <a:lnTo>
                  <a:pt x="1976627" y="19241"/>
                </a:lnTo>
                <a:close/>
              </a:path>
              <a:path w="5941059" h="1898014">
                <a:moveTo>
                  <a:pt x="1988058" y="756857"/>
                </a:moveTo>
                <a:lnTo>
                  <a:pt x="1975865" y="753047"/>
                </a:lnTo>
                <a:lnTo>
                  <a:pt x="1975865" y="762130"/>
                </a:lnTo>
                <a:lnTo>
                  <a:pt x="1987295" y="764503"/>
                </a:lnTo>
                <a:lnTo>
                  <a:pt x="1987295" y="756857"/>
                </a:lnTo>
                <a:lnTo>
                  <a:pt x="1988058" y="756857"/>
                </a:lnTo>
                <a:close/>
              </a:path>
              <a:path w="5941059" h="1898014">
                <a:moveTo>
                  <a:pt x="1988058" y="15431"/>
                </a:moveTo>
                <a:lnTo>
                  <a:pt x="1987295" y="15431"/>
                </a:lnTo>
                <a:lnTo>
                  <a:pt x="1987295" y="15669"/>
                </a:lnTo>
                <a:lnTo>
                  <a:pt x="1988058" y="15431"/>
                </a:lnTo>
                <a:close/>
              </a:path>
              <a:path w="5941059" h="1898014">
                <a:moveTo>
                  <a:pt x="2593086" y="762191"/>
                </a:moveTo>
                <a:lnTo>
                  <a:pt x="2023871" y="762191"/>
                </a:lnTo>
                <a:lnTo>
                  <a:pt x="2016923" y="761998"/>
                </a:lnTo>
                <a:lnTo>
                  <a:pt x="2008527" y="761167"/>
                </a:lnTo>
                <a:lnTo>
                  <a:pt x="2000183" y="759896"/>
                </a:lnTo>
                <a:lnTo>
                  <a:pt x="1993391" y="758381"/>
                </a:lnTo>
                <a:lnTo>
                  <a:pt x="1987295" y="756857"/>
                </a:lnTo>
                <a:lnTo>
                  <a:pt x="1987295" y="764503"/>
                </a:lnTo>
                <a:lnTo>
                  <a:pt x="2023871" y="772097"/>
                </a:lnTo>
                <a:lnTo>
                  <a:pt x="2547146" y="772097"/>
                </a:lnTo>
                <a:lnTo>
                  <a:pt x="2567940" y="762953"/>
                </a:lnTo>
                <a:lnTo>
                  <a:pt x="2570226" y="772097"/>
                </a:lnTo>
                <a:lnTo>
                  <a:pt x="2570226" y="772248"/>
                </a:lnTo>
                <a:lnTo>
                  <a:pt x="2593086" y="762191"/>
                </a:lnTo>
                <a:close/>
              </a:path>
              <a:path w="5941059" h="1898014">
                <a:moveTo>
                  <a:pt x="2570226" y="772097"/>
                </a:moveTo>
                <a:lnTo>
                  <a:pt x="2567940" y="762953"/>
                </a:lnTo>
                <a:lnTo>
                  <a:pt x="2547146" y="772097"/>
                </a:lnTo>
                <a:lnTo>
                  <a:pt x="2570226" y="772097"/>
                </a:lnTo>
                <a:close/>
              </a:path>
              <a:path w="5941059" h="1898014">
                <a:moveTo>
                  <a:pt x="3581400" y="772097"/>
                </a:moveTo>
                <a:lnTo>
                  <a:pt x="3581400" y="771335"/>
                </a:lnTo>
                <a:lnTo>
                  <a:pt x="3579876" y="772097"/>
                </a:lnTo>
                <a:lnTo>
                  <a:pt x="3581400" y="772097"/>
                </a:lnTo>
                <a:close/>
              </a:path>
              <a:path w="5941059" h="1898014">
                <a:moveTo>
                  <a:pt x="5845302" y="15669"/>
                </a:moveTo>
                <a:lnTo>
                  <a:pt x="5845302" y="15431"/>
                </a:lnTo>
                <a:lnTo>
                  <a:pt x="5844540" y="15431"/>
                </a:lnTo>
                <a:lnTo>
                  <a:pt x="5845302" y="15669"/>
                </a:lnTo>
                <a:close/>
              </a:path>
              <a:path w="5941059" h="1898014">
                <a:moveTo>
                  <a:pt x="5856732" y="752285"/>
                </a:moveTo>
                <a:lnTo>
                  <a:pt x="5844540" y="756857"/>
                </a:lnTo>
                <a:lnTo>
                  <a:pt x="5845302" y="756857"/>
                </a:lnTo>
                <a:lnTo>
                  <a:pt x="5845302" y="765117"/>
                </a:lnTo>
                <a:lnTo>
                  <a:pt x="5855970" y="762308"/>
                </a:lnTo>
                <a:lnTo>
                  <a:pt x="5855970" y="753047"/>
                </a:lnTo>
                <a:lnTo>
                  <a:pt x="5856732" y="752285"/>
                </a:lnTo>
                <a:close/>
              </a:path>
              <a:path w="5941059" h="1898014">
                <a:moveTo>
                  <a:pt x="5856732" y="19597"/>
                </a:moveTo>
                <a:lnTo>
                  <a:pt x="5856732" y="19241"/>
                </a:lnTo>
                <a:lnTo>
                  <a:pt x="5855970" y="19241"/>
                </a:lnTo>
                <a:lnTo>
                  <a:pt x="5856732" y="19597"/>
                </a:lnTo>
                <a:close/>
              </a:path>
              <a:path w="5941059" h="1898014">
                <a:moveTo>
                  <a:pt x="5867400" y="756927"/>
                </a:moveTo>
                <a:lnTo>
                  <a:pt x="5867400" y="747713"/>
                </a:lnTo>
                <a:lnTo>
                  <a:pt x="5855970" y="753047"/>
                </a:lnTo>
                <a:lnTo>
                  <a:pt x="5855970" y="762308"/>
                </a:lnTo>
                <a:lnTo>
                  <a:pt x="5860797" y="761038"/>
                </a:lnTo>
                <a:lnTo>
                  <a:pt x="5867400" y="756927"/>
                </a:lnTo>
                <a:close/>
              </a:path>
              <a:path w="5941059" h="1898014">
                <a:moveTo>
                  <a:pt x="5867400" y="25011"/>
                </a:moveTo>
                <a:lnTo>
                  <a:pt x="5867400" y="24575"/>
                </a:lnTo>
                <a:lnTo>
                  <a:pt x="5866637" y="24575"/>
                </a:lnTo>
                <a:lnTo>
                  <a:pt x="5867400" y="25011"/>
                </a:lnTo>
                <a:close/>
              </a:path>
              <a:path w="5941059" h="1898014">
                <a:moveTo>
                  <a:pt x="5877306" y="750759"/>
                </a:moveTo>
                <a:lnTo>
                  <a:pt x="5877306" y="741617"/>
                </a:lnTo>
                <a:lnTo>
                  <a:pt x="5866637" y="747713"/>
                </a:lnTo>
                <a:lnTo>
                  <a:pt x="5867400" y="747713"/>
                </a:lnTo>
                <a:lnTo>
                  <a:pt x="5867400" y="756927"/>
                </a:lnTo>
                <a:lnTo>
                  <a:pt x="5877306" y="750759"/>
                </a:lnTo>
                <a:close/>
              </a:path>
              <a:path w="5941059" h="1898014">
                <a:moveTo>
                  <a:pt x="5877306" y="31257"/>
                </a:moveTo>
                <a:lnTo>
                  <a:pt x="5877306" y="30671"/>
                </a:lnTo>
                <a:lnTo>
                  <a:pt x="5876544" y="30671"/>
                </a:lnTo>
                <a:lnTo>
                  <a:pt x="5877306" y="31257"/>
                </a:lnTo>
                <a:close/>
              </a:path>
              <a:path w="5941059" h="1898014">
                <a:moveTo>
                  <a:pt x="5903213" y="729889"/>
                </a:moveTo>
                <a:lnTo>
                  <a:pt x="5903213" y="717995"/>
                </a:lnTo>
                <a:lnTo>
                  <a:pt x="5886450" y="734759"/>
                </a:lnTo>
                <a:lnTo>
                  <a:pt x="5886450" y="733997"/>
                </a:lnTo>
                <a:lnTo>
                  <a:pt x="5876544" y="741617"/>
                </a:lnTo>
                <a:lnTo>
                  <a:pt x="5877306" y="741617"/>
                </a:lnTo>
                <a:lnTo>
                  <a:pt x="5877306" y="750759"/>
                </a:lnTo>
                <a:lnTo>
                  <a:pt x="5894360" y="740141"/>
                </a:lnTo>
                <a:lnTo>
                  <a:pt x="5903213" y="729889"/>
                </a:lnTo>
                <a:close/>
              </a:path>
              <a:path w="5941059" h="1898014">
                <a:moveTo>
                  <a:pt x="5903213" y="55284"/>
                </a:moveTo>
                <a:lnTo>
                  <a:pt x="5903213" y="54293"/>
                </a:lnTo>
                <a:lnTo>
                  <a:pt x="5902452" y="54293"/>
                </a:lnTo>
                <a:lnTo>
                  <a:pt x="5903213" y="55284"/>
                </a:lnTo>
                <a:close/>
              </a:path>
              <a:path w="5941059" h="1898014">
                <a:moveTo>
                  <a:pt x="5930646" y="685589"/>
                </a:moveTo>
                <a:lnTo>
                  <a:pt x="5930646" y="646367"/>
                </a:lnTo>
                <a:lnTo>
                  <a:pt x="5928359" y="664655"/>
                </a:lnTo>
                <a:lnTo>
                  <a:pt x="5925311" y="676847"/>
                </a:lnTo>
                <a:lnTo>
                  <a:pt x="5925311" y="676085"/>
                </a:lnTo>
                <a:lnTo>
                  <a:pt x="5921502" y="688277"/>
                </a:lnTo>
                <a:lnTo>
                  <a:pt x="5921502" y="687515"/>
                </a:lnTo>
                <a:lnTo>
                  <a:pt x="5916168" y="698945"/>
                </a:lnTo>
                <a:lnTo>
                  <a:pt x="5916168" y="698183"/>
                </a:lnTo>
                <a:lnTo>
                  <a:pt x="5910072" y="708851"/>
                </a:lnTo>
                <a:lnTo>
                  <a:pt x="5910072" y="708089"/>
                </a:lnTo>
                <a:lnTo>
                  <a:pt x="5902452" y="717995"/>
                </a:lnTo>
                <a:lnTo>
                  <a:pt x="5903213" y="717995"/>
                </a:lnTo>
                <a:lnTo>
                  <a:pt x="5903213" y="729889"/>
                </a:lnTo>
                <a:lnTo>
                  <a:pt x="5920158" y="710267"/>
                </a:lnTo>
                <a:lnTo>
                  <a:pt x="5930646" y="685589"/>
                </a:lnTo>
                <a:close/>
              </a:path>
              <a:path w="5941059" h="1898014">
                <a:moveTo>
                  <a:pt x="5921502" y="86043"/>
                </a:moveTo>
                <a:lnTo>
                  <a:pt x="5921502" y="84773"/>
                </a:lnTo>
                <a:lnTo>
                  <a:pt x="5920740" y="84011"/>
                </a:lnTo>
                <a:lnTo>
                  <a:pt x="5921502" y="86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62761" y="1622425"/>
            <a:ext cx="33102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00"/>
                </a:solidFill>
                <a:latin typeface="新宋体"/>
                <a:cs typeface="新宋体"/>
              </a:rPr>
              <a:t>对任意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a,b∈Z，</a:t>
            </a:r>
            <a:r>
              <a:rPr sz="2000" b="1" spc="-5" dirty="0">
                <a:solidFill>
                  <a:srgbClr val="FF0000"/>
                </a:solidFill>
                <a:latin typeface="新宋体"/>
                <a:cs typeface="新宋体"/>
              </a:rPr>
              <a:t>任意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P,Q∈G</a:t>
            </a:r>
            <a:r>
              <a:rPr sz="1950" b="1" baseline="-21367" dirty="0">
                <a:solidFill>
                  <a:srgbClr val="FF0000"/>
                </a:solidFill>
                <a:latin typeface="新宋体"/>
                <a:cs typeface="新宋体"/>
              </a:rPr>
              <a:t>1</a:t>
            </a: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,</a:t>
            </a:r>
            <a:endParaRPr sz="2000" dirty="0">
              <a:solidFill>
                <a:srgbClr val="FF0000"/>
              </a:solidFill>
              <a:latin typeface="新宋体"/>
              <a:cs typeface="新宋体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新宋体"/>
                <a:cs typeface="新宋体"/>
              </a:rPr>
              <a:t>e(aP,bQ)=e(P,Q)</a:t>
            </a:r>
            <a:r>
              <a:rPr sz="1950" b="1" baseline="25641" dirty="0">
                <a:solidFill>
                  <a:srgbClr val="FF0000"/>
                </a:solidFill>
                <a:latin typeface="新宋体"/>
                <a:cs typeface="新宋体"/>
              </a:rPr>
              <a:t>ab</a:t>
            </a:r>
            <a:r>
              <a:rPr sz="2000" b="1" spc="-10" dirty="0">
                <a:solidFill>
                  <a:srgbClr val="FF0000"/>
                </a:solidFill>
                <a:latin typeface="新宋体"/>
                <a:cs typeface="新宋体"/>
              </a:rPr>
              <a:t>。</a:t>
            </a:r>
            <a:endParaRPr sz="2000" dirty="0">
              <a:solidFill>
                <a:srgbClr val="FF0000"/>
              </a:solidFill>
              <a:latin typeface="新宋体"/>
              <a:cs typeface="新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67</a:t>
            </a:fld>
            <a:endParaRPr spc="-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53016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基于身份的加密方</a:t>
            </a:r>
            <a:r>
              <a:rPr sz="3200" spc="-15" dirty="0">
                <a:solidFill>
                  <a:srgbClr val="000000"/>
                </a:solidFill>
                <a:latin typeface="黑体"/>
                <a:cs typeface="黑体"/>
              </a:rPr>
              <a:t>案</a:t>
            </a:r>
            <a:r>
              <a:rPr sz="3200" spc="-765" dirty="0">
                <a:solidFill>
                  <a:srgbClr val="000000"/>
                </a:solidFill>
                <a:latin typeface="黑体"/>
                <a:cs typeface="黑体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举例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sz="3200" spc="-15" dirty="0">
                <a:solidFill>
                  <a:srgbClr val="000000"/>
                </a:solidFill>
                <a:latin typeface="黑体"/>
                <a:cs typeface="黑体"/>
              </a:rPr>
              <a:t>续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2831" y="1886711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831" y="4401311"/>
            <a:ext cx="18364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3173" y="1710181"/>
            <a:ext cx="6758940" cy="489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加密过程</a:t>
            </a:r>
            <a:endParaRPr sz="2800">
              <a:latin typeface="新宋体"/>
              <a:cs typeface="新宋体"/>
            </a:endParaRPr>
          </a:p>
          <a:p>
            <a:pPr marL="433070">
              <a:lnSpc>
                <a:spcPct val="100000"/>
              </a:lnSpc>
              <a:spcBef>
                <a:spcPts val="1964"/>
              </a:spcBef>
            </a:pPr>
            <a:r>
              <a:rPr sz="2400" b="1" spc="-5" dirty="0">
                <a:latin typeface="新宋体"/>
                <a:cs typeface="新宋体"/>
              </a:rPr>
              <a:t>以公钥</a:t>
            </a:r>
            <a:r>
              <a:rPr sz="2400" b="1" spc="-5" dirty="0">
                <a:latin typeface="Arial"/>
                <a:cs typeface="Arial"/>
              </a:rPr>
              <a:t>ID</a:t>
            </a:r>
            <a:r>
              <a:rPr sz="2400" b="1" dirty="0">
                <a:latin typeface="新宋体"/>
                <a:cs typeface="新宋体"/>
              </a:rPr>
              <a:t>对消</a:t>
            </a:r>
            <a:r>
              <a:rPr sz="2400" b="1" spc="-5" dirty="0">
                <a:latin typeface="新宋体"/>
                <a:cs typeface="新宋体"/>
              </a:rPr>
              <a:t>息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dirty="0">
                <a:latin typeface="新宋体"/>
                <a:cs typeface="新宋体"/>
              </a:rPr>
              <a:t>加密。</a:t>
            </a:r>
            <a:r>
              <a:rPr sz="2400" b="1" dirty="0">
                <a:latin typeface="宋体"/>
                <a:cs typeface="宋体"/>
              </a:rPr>
              <a:t>随机选取</a:t>
            </a: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5" dirty="0">
                <a:latin typeface="宋体"/>
                <a:cs typeface="宋体"/>
              </a:rPr>
              <a:t>∈</a:t>
            </a:r>
            <a:r>
              <a:rPr sz="2400" b="1" spc="-5" dirty="0">
                <a:latin typeface="Arial"/>
                <a:cs typeface="Arial"/>
              </a:rPr>
              <a:t>Z</a:t>
            </a:r>
            <a:r>
              <a:rPr sz="2400" b="1" spc="-7" baseline="-20833" dirty="0">
                <a:latin typeface="Arial"/>
                <a:cs typeface="Arial"/>
              </a:rPr>
              <a:t>q</a:t>
            </a:r>
            <a:r>
              <a:rPr sz="2400" b="1" spc="-5" dirty="0">
                <a:latin typeface="Arial"/>
                <a:cs typeface="Arial"/>
              </a:rPr>
              <a:t>*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5" dirty="0">
                <a:latin typeface="宋体"/>
                <a:cs typeface="宋体"/>
              </a:rPr>
              <a:t>计算</a:t>
            </a:r>
            <a:endParaRPr sz="2400">
              <a:latin typeface="宋体"/>
              <a:cs typeface="宋体"/>
            </a:endParaRPr>
          </a:p>
          <a:p>
            <a:pPr marL="433070">
              <a:lnSpc>
                <a:spcPct val="100000"/>
              </a:lnSpc>
              <a:spcBef>
                <a:spcPts val="1875"/>
              </a:spcBef>
            </a:pPr>
            <a:r>
              <a:rPr sz="2400" b="1" spc="-5" dirty="0">
                <a:latin typeface="Arial"/>
                <a:cs typeface="Arial"/>
              </a:rPr>
              <a:t>Q</a:t>
            </a:r>
            <a:r>
              <a:rPr sz="2400" b="1" spc="-7" baseline="-20833" dirty="0">
                <a:latin typeface="Arial"/>
                <a:cs typeface="Arial"/>
              </a:rPr>
              <a:t>ID</a:t>
            </a:r>
            <a:r>
              <a:rPr sz="2400" b="1" spc="-5" dirty="0">
                <a:latin typeface="Arial"/>
                <a:cs typeface="Arial"/>
              </a:rPr>
              <a:t>= H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(ID)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g</a:t>
            </a:r>
            <a:r>
              <a:rPr sz="2400" b="1" spc="-7" baseline="-20833" dirty="0">
                <a:latin typeface="Arial"/>
                <a:cs typeface="Arial"/>
              </a:rPr>
              <a:t>ID</a:t>
            </a:r>
            <a:r>
              <a:rPr sz="2400" b="1" spc="-5" dirty="0">
                <a:latin typeface="Arial"/>
                <a:cs typeface="Arial"/>
              </a:rPr>
              <a:t>=e(Q</a:t>
            </a:r>
            <a:r>
              <a:rPr sz="2400" b="1" spc="-7" baseline="-20833" dirty="0">
                <a:latin typeface="Arial"/>
                <a:cs typeface="Arial"/>
              </a:rPr>
              <a:t>ID</a:t>
            </a:r>
            <a:r>
              <a:rPr sz="2400" b="1" spc="-5" dirty="0">
                <a:latin typeface="Arial"/>
                <a:cs typeface="Arial"/>
              </a:rPr>
              <a:t>,P</a:t>
            </a:r>
            <a:r>
              <a:rPr sz="2400" b="1" spc="-7" baseline="-20833" dirty="0">
                <a:latin typeface="Arial"/>
                <a:cs typeface="Arial"/>
              </a:rPr>
              <a:t>pub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∈</a:t>
            </a:r>
            <a:r>
              <a:rPr sz="2400" b="1" spc="-5" dirty="0">
                <a:latin typeface="Arial"/>
                <a:cs typeface="Arial"/>
              </a:rPr>
              <a:t>G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*</a:t>
            </a:r>
            <a:r>
              <a:rPr sz="2400" b="1" spc="-5" dirty="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349250">
              <a:lnSpc>
                <a:spcPct val="100000"/>
              </a:lnSpc>
              <a:spcBef>
                <a:spcPts val="1870"/>
              </a:spcBef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输出密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文</a:t>
            </a:r>
            <a:r>
              <a:rPr sz="2400" b="1" spc="-525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400" b="1" dirty="0">
                <a:latin typeface="Arial"/>
                <a:cs typeface="Arial"/>
              </a:rPr>
              <a:t>C=(rP,M</a:t>
            </a:r>
            <a:r>
              <a:rPr sz="2400" b="1" spc="-5" dirty="0">
                <a:latin typeface="宋体"/>
                <a:cs typeface="宋体"/>
              </a:rPr>
              <a:t>㈩</a:t>
            </a:r>
            <a:r>
              <a:rPr sz="2400" b="1" spc="-5" dirty="0">
                <a:latin typeface="Arial"/>
                <a:cs typeface="Arial"/>
              </a:rPr>
              <a:t>H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(g</a:t>
            </a:r>
            <a:r>
              <a:rPr sz="2400" b="1" spc="-7" baseline="-20833" dirty="0">
                <a:latin typeface="Arial"/>
                <a:cs typeface="Arial"/>
              </a:rPr>
              <a:t>ID</a:t>
            </a:r>
            <a:r>
              <a:rPr sz="2400" b="1" spc="-7" baseline="24305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))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2090"/>
              </a:spcBef>
            </a:pPr>
            <a:r>
              <a:rPr sz="2800" b="1" dirty="0">
                <a:solidFill>
                  <a:srgbClr val="0000FF"/>
                </a:solidFill>
                <a:latin typeface="新宋体"/>
                <a:cs typeface="新宋体"/>
              </a:rPr>
              <a:t>解密过程</a:t>
            </a:r>
            <a:endParaRPr sz="280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</a:pPr>
            <a:r>
              <a:rPr sz="2400" b="1" spc="-5" dirty="0">
                <a:latin typeface="新宋体"/>
                <a:cs typeface="新宋体"/>
              </a:rPr>
              <a:t>输入用公钥</a:t>
            </a:r>
            <a:r>
              <a:rPr sz="2400" b="1" spc="-5" dirty="0">
                <a:latin typeface="Arial"/>
                <a:cs typeface="Arial"/>
              </a:rPr>
              <a:t>ID</a:t>
            </a:r>
            <a:r>
              <a:rPr sz="2400" b="1" dirty="0">
                <a:latin typeface="新宋体"/>
                <a:cs typeface="新宋体"/>
              </a:rPr>
              <a:t>加密的密文</a:t>
            </a:r>
            <a:r>
              <a:rPr sz="2400" b="1" dirty="0">
                <a:latin typeface="Arial"/>
                <a:cs typeface="Arial"/>
              </a:rPr>
              <a:t>C=(U,V)</a:t>
            </a:r>
            <a:r>
              <a:rPr sz="2400" b="1" dirty="0">
                <a:latin typeface="宋体"/>
                <a:cs typeface="宋体"/>
              </a:rPr>
              <a:t>，计算并输出</a:t>
            </a:r>
            <a:endParaRPr sz="2400">
              <a:latin typeface="宋体"/>
              <a:cs typeface="宋体"/>
            </a:endParaRPr>
          </a:p>
          <a:p>
            <a:pPr marL="349250">
              <a:lnSpc>
                <a:spcPct val="100000"/>
              </a:lnSpc>
              <a:spcBef>
                <a:spcPts val="2045"/>
              </a:spcBef>
            </a:pPr>
            <a:r>
              <a:rPr sz="2400" b="1" dirty="0">
                <a:latin typeface="Arial"/>
                <a:cs typeface="Arial"/>
              </a:rPr>
              <a:t>M=V</a:t>
            </a:r>
            <a:r>
              <a:rPr sz="2400" b="1" spc="-5" dirty="0">
                <a:latin typeface="宋体"/>
                <a:cs typeface="宋体"/>
              </a:rPr>
              <a:t>㈩</a:t>
            </a:r>
            <a:r>
              <a:rPr sz="2400" b="1" spc="-5" dirty="0">
                <a:latin typeface="Arial"/>
                <a:cs typeface="Arial"/>
              </a:rPr>
              <a:t>H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(e(d</a:t>
            </a:r>
            <a:r>
              <a:rPr sz="2400" b="1" spc="-7" baseline="-20833" dirty="0">
                <a:latin typeface="Arial"/>
                <a:cs typeface="Arial"/>
              </a:rPr>
              <a:t>ID</a:t>
            </a:r>
            <a:r>
              <a:rPr sz="2400" b="1" spc="-5" dirty="0">
                <a:latin typeface="Arial"/>
                <a:cs typeface="Arial"/>
              </a:rPr>
              <a:t>,U))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R="3142615" algn="ctr">
              <a:lnSpc>
                <a:spcPct val="100000"/>
              </a:lnSpc>
              <a:spcBef>
                <a:spcPts val="1875"/>
              </a:spcBef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注：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U=rP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，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V=M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㈩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H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(g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ID</a:t>
            </a:r>
            <a:r>
              <a:rPr sz="2400" b="1" spc="-7" baseline="24305" dirty="0">
                <a:solidFill>
                  <a:srgbClr val="FD1813"/>
                </a:solidFill>
                <a:latin typeface="Arial"/>
                <a:cs typeface="Arial"/>
              </a:rPr>
              <a:t>r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加解密算法的正确性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62590" y="2387028"/>
            <a:ext cx="8108315" cy="33394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165"/>
              </a:lnSpc>
              <a:spcBef>
                <a:spcPts val="115"/>
              </a:spcBef>
              <a:tabLst>
                <a:tab pos="2014220" algn="l"/>
                <a:tab pos="4473575" algn="l"/>
                <a:tab pos="4939665" algn="l"/>
                <a:tab pos="7252334" algn="l"/>
              </a:tabLst>
            </a:pPr>
            <a:r>
              <a:rPr sz="3350" i="1" spc="5" dirty="0">
                <a:latin typeface="Times New Roman"/>
                <a:cs typeface="Times New Roman"/>
              </a:rPr>
              <a:t>V</a:t>
            </a:r>
            <a:r>
              <a:rPr sz="3350" i="1" spc="-310" dirty="0">
                <a:latin typeface="Times New Roman"/>
                <a:cs typeface="Times New Roman"/>
              </a:rPr>
              <a:t> </a:t>
            </a:r>
            <a:r>
              <a:rPr sz="3350" spc="15" dirty="0">
                <a:latin typeface="Symbol"/>
                <a:cs typeface="Symbol"/>
              </a:rPr>
              <a:t></a:t>
            </a:r>
            <a:r>
              <a:rPr sz="3350" spc="15" dirty="0">
                <a:latin typeface="Times New Roman"/>
                <a:cs typeface="Times New Roman"/>
              </a:rPr>
              <a:t>H</a:t>
            </a:r>
            <a:r>
              <a:rPr sz="3350" spc="-15" dirty="0">
                <a:latin typeface="Times New Roman"/>
                <a:cs typeface="Times New Roman"/>
              </a:rPr>
              <a:t> </a:t>
            </a:r>
            <a:r>
              <a:rPr sz="3350" b="1" spc="-5" dirty="0">
                <a:latin typeface="Times New Roman"/>
                <a:cs typeface="Times New Roman"/>
              </a:rPr>
              <a:t>(</a:t>
            </a:r>
            <a:r>
              <a:rPr sz="3350" i="1" spc="-5" dirty="0">
                <a:latin typeface="Times New Roman"/>
                <a:cs typeface="Times New Roman"/>
              </a:rPr>
              <a:t>e</a:t>
            </a:r>
            <a:r>
              <a:rPr sz="3350" b="1" spc="-5" dirty="0">
                <a:latin typeface="Times New Roman"/>
                <a:cs typeface="Times New Roman"/>
              </a:rPr>
              <a:t>(</a:t>
            </a:r>
            <a:r>
              <a:rPr sz="3350" i="1" spc="-5" dirty="0">
                <a:latin typeface="Times New Roman"/>
                <a:cs typeface="Times New Roman"/>
              </a:rPr>
              <a:t>d	</a:t>
            </a:r>
            <a:r>
              <a:rPr sz="3350" b="1" spc="100" dirty="0">
                <a:latin typeface="Times New Roman"/>
                <a:cs typeface="Times New Roman"/>
              </a:rPr>
              <a:t>,</a:t>
            </a:r>
            <a:r>
              <a:rPr sz="3350" i="1" spc="100" dirty="0">
                <a:latin typeface="Times New Roman"/>
                <a:cs typeface="Times New Roman"/>
              </a:rPr>
              <a:t>U</a:t>
            </a:r>
            <a:r>
              <a:rPr sz="3350" b="1" spc="100" dirty="0">
                <a:latin typeface="Times New Roman"/>
                <a:cs typeface="Times New Roman"/>
              </a:rPr>
              <a:t>))</a:t>
            </a:r>
            <a:r>
              <a:rPr sz="3350" b="1" spc="-400" dirty="0">
                <a:latin typeface="Times New Roman"/>
                <a:cs typeface="Times New Roman"/>
              </a:rPr>
              <a:t> </a:t>
            </a: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-480" dirty="0">
                <a:latin typeface="Times New Roman"/>
                <a:cs typeface="Times New Roman"/>
              </a:rPr>
              <a:t> </a:t>
            </a:r>
            <a:r>
              <a:rPr sz="3350" i="1" spc="15" dirty="0">
                <a:latin typeface="Times New Roman"/>
                <a:cs typeface="Times New Roman"/>
              </a:rPr>
              <a:t>m</a:t>
            </a:r>
            <a:r>
              <a:rPr sz="3350" spc="15" dirty="0">
                <a:latin typeface="Symbol"/>
                <a:cs typeface="Symbol"/>
              </a:rPr>
              <a:t></a:t>
            </a:r>
            <a:r>
              <a:rPr sz="3350" spc="15" dirty="0">
                <a:latin typeface="Times New Roman"/>
                <a:cs typeface="Times New Roman"/>
              </a:rPr>
              <a:t>H</a:t>
            </a:r>
            <a:r>
              <a:rPr sz="3350" spc="-15" dirty="0">
                <a:latin typeface="Times New Roman"/>
                <a:cs typeface="Times New Roman"/>
              </a:rPr>
              <a:t> </a:t>
            </a:r>
            <a:r>
              <a:rPr sz="3350" b="1" dirty="0">
                <a:latin typeface="Times New Roman"/>
                <a:cs typeface="Times New Roman"/>
              </a:rPr>
              <a:t>(	</a:t>
            </a:r>
            <a:r>
              <a:rPr sz="3350" i="1" spc="5" dirty="0">
                <a:latin typeface="Times New Roman"/>
                <a:cs typeface="Times New Roman"/>
              </a:rPr>
              <a:t>g	</a:t>
            </a:r>
            <a:r>
              <a:rPr sz="3350" b="1" spc="-75" dirty="0">
                <a:latin typeface="Times New Roman"/>
                <a:cs typeface="Times New Roman"/>
              </a:rPr>
              <a:t>)</a:t>
            </a:r>
            <a:r>
              <a:rPr sz="2925" i="1" spc="-112" baseline="42735" dirty="0">
                <a:latin typeface="Times New Roman"/>
                <a:cs typeface="Times New Roman"/>
              </a:rPr>
              <a:t>r</a:t>
            </a:r>
            <a:r>
              <a:rPr sz="2925" i="1" spc="-97" baseline="42735" dirty="0">
                <a:latin typeface="Times New Roman"/>
                <a:cs typeface="Times New Roman"/>
              </a:rPr>
              <a:t> </a:t>
            </a:r>
            <a:r>
              <a:rPr sz="3350" spc="95" dirty="0">
                <a:latin typeface="Symbol"/>
                <a:cs typeface="Symbol"/>
              </a:rPr>
              <a:t></a:t>
            </a:r>
            <a:r>
              <a:rPr sz="3350" spc="95" dirty="0">
                <a:latin typeface="Times New Roman"/>
                <a:cs typeface="Times New Roman"/>
              </a:rPr>
              <a:t>H</a:t>
            </a:r>
            <a:r>
              <a:rPr sz="3350" spc="-15" dirty="0">
                <a:latin typeface="Times New Roman"/>
                <a:cs typeface="Times New Roman"/>
              </a:rPr>
              <a:t> </a:t>
            </a:r>
            <a:r>
              <a:rPr sz="3350" b="1" spc="-40" dirty="0">
                <a:latin typeface="Times New Roman"/>
                <a:cs typeface="Times New Roman"/>
              </a:rPr>
              <a:t>(</a:t>
            </a:r>
            <a:r>
              <a:rPr sz="3350" i="1" spc="-40" dirty="0">
                <a:latin typeface="Times New Roman"/>
                <a:cs typeface="Times New Roman"/>
              </a:rPr>
              <a:t>e</a:t>
            </a:r>
            <a:r>
              <a:rPr sz="3350" b="1" spc="-40" dirty="0">
                <a:latin typeface="Times New Roman"/>
                <a:cs typeface="Times New Roman"/>
              </a:rPr>
              <a:t>(</a:t>
            </a:r>
            <a:r>
              <a:rPr sz="3350" i="1" spc="-40" dirty="0">
                <a:latin typeface="Times New Roman"/>
                <a:cs typeface="Times New Roman"/>
              </a:rPr>
              <a:t>sQ	</a:t>
            </a:r>
            <a:r>
              <a:rPr sz="3350" b="1" dirty="0">
                <a:latin typeface="Times New Roman"/>
                <a:cs typeface="Times New Roman"/>
              </a:rPr>
              <a:t>,</a:t>
            </a:r>
            <a:r>
              <a:rPr sz="3350" b="1" spc="-509" dirty="0">
                <a:latin typeface="Times New Roman"/>
                <a:cs typeface="Times New Roman"/>
              </a:rPr>
              <a:t> </a:t>
            </a:r>
            <a:r>
              <a:rPr sz="3350" i="1" spc="-160" dirty="0">
                <a:latin typeface="Times New Roman"/>
                <a:cs typeface="Times New Roman"/>
              </a:rPr>
              <a:t>rP</a:t>
            </a:r>
            <a:r>
              <a:rPr sz="3350" b="1" spc="-160" dirty="0">
                <a:latin typeface="Times New Roman"/>
                <a:cs typeface="Times New Roman"/>
              </a:rPr>
              <a:t>)</a:t>
            </a:r>
            <a:r>
              <a:rPr sz="3350" b="1" spc="-570" dirty="0">
                <a:latin typeface="Times New Roman"/>
                <a:cs typeface="Times New Roman"/>
              </a:rPr>
              <a:t> </a:t>
            </a:r>
            <a:r>
              <a:rPr sz="3350" b="1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942975">
              <a:lnSpc>
                <a:spcPts val="1485"/>
              </a:lnSpc>
              <a:tabLst>
                <a:tab pos="1750695" algn="l"/>
                <a:tab pos="4010025" algn="l"/>
                <a:tab pos="4670425" algn="l"/>
                <a:tab pos="5988685" algn="l"/>
                <a:tab pos="6988175" algn="l"/>
              </a:tabLst>
            </a:pP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75" dirty="0">
                <a:latin typeface="Times New Roman"/>
                <a:cs typeface="Times New Roman"/>
              </a:rPr>
              <a:t>ID	</a:t>
            </a: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75" dirty="0">
                <a:latin typeface="Times New Roman"/>
                <a:cs typeface="Times New Roman"/>
              </a:rPr>
              <a:t>ID	</a:t>
            </a: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140" dirty="0">
                <a:latin typeface="Times New Roman"/>
                <a:cs typeface="Times New Roman"/>
              </a:rPr>
              <a:t>ID</a:t>
            </a:r>
            <a:endParaRPr sz="1950">
              <a:latin typeface="Times New Roman"/>
              <a:cs typeface="Times New Roman"/>
            </a:endParaRPr>
          </a:p>
          <a:p>
            <a:pPr marL="2689225">
              <a:lnSpc>
                <a:spcPts val="3160"/>
              </a:lnSpc>
              <a:spcBef>
                <a:spcPts val="970"/>
              </a:spcBef>
              <a:tabLst>
                <a:tab pos="4808855" algn="l"/>
                <a:tab pos="6953884" algn="l"/>
              </a:tabLst>
            </a:pP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10" dirty="0">
                <a:latin typeface="Times New Roman"/>
                <a:cs typeface="Times New Roman"/>
              </a:rPr>
              <a:t>m</a:t>
            </a:r>
            <a:r>
              <a:rPr sz="3350" spc="10" dirty="0">
                <a:latin typeface="Symbol"/>
                <a:cs typeface="Symbol"/>
              </a:rPr>
              <a:t></a:t>
            </a:r>
            <a:r>
              <a:rPr sz="3350" spc="10" dirty="0">
                <a:latin typeface="Times New Roman"/>
                <a:cs typeface="Times New Roman"/>
              </a:rPr>
              <a:t>H</a:t>
            </a:r>
            <a:r>
              <a:rPr sz="3350" spc="-500" dirty="0">
                <a:latin typeface="Times New Roman"/>
                <a:cs typeface="Times New Roman"/>
              </a:rPr>
              <a:t> </a:t>
            </a:r>
            <a:r>
              <a:rPr sz="3350" b="1" spc="-105" dirty="0">
                <a:latin typeface="Times New Roman"/>
                <a:cs typeface="Times New Roman"/>
              </a:rPr>
              <a:t>((</a:t>
            </a:r>
            <a:r>
              <a:rPr sz="3350" b="1" spc="-325" dirty="0">
                <a:latin typeface="Times New Roman"/>
                <a:cs typeface="Times New Roman"/>
              </a:rPr>
              <a:t> </a:t>
            </a:r>
            <a:r>
              <a:rPr sz="3350" i="1" spc="5" dirty="0">
                <a:latin typeface="Times New Roman"/>
                <a:cs typeface="Times New Roman"/>
              </a:rPr>
              <a:t>g	</a:t>
            </a:r>
            <a:r>
              <a:rPr sz="3350" b="1" spc="-75" dirty="0">
                <a:latin typeface="Times New Roman"/>
                <a:cs typeface="Times New Roman"/>
              </a:rPr>
              <a:t>)</a:t>
            </a:r>
            <a:r>
              <a:rPr sz="2925" i="1" spc="-112" baseline="42735" dirty="0">
                <a:latin typeface="Times New Roman"/>
                <a:cs typeface="Times New Roman"/>
              </a:rPr>
              <a:t>r</a:t>
            </a:r>
            <a:r>
              <a:rPr sz="2925" i="1" spc="-172" baseline="42735" dirty="0">
                <a:latin typeface="Times New Roman"/>
                <a:cs typeface="Times New Roman"/>
              </a:rPr>
              <a:t> </a:t>
            </a:r>
            <a:r>
              <a:rPr sz="3350" b="1" spc="75" dirty="0">
                <a:latin typeface="Times New Roman"/>
                <a:cs typeface="Times New Roman"/>
              </a:rPr>
              <a:t>)</a:t>
            </a:r>
            <a:r>
              <a:rPr sz="3350" spc="75" dirty="0">
                <a:latin typeface="Symbol"/>
                <a:cs typeface="Symbol"/>
              </a:rPr>
              <a:t></a:t>
            </a:r>
            <a:r>
              <a:rPr sz="3350" spc="75" dirty="0">
                <a:latin typeface="Times New Roman"/>
                <a:cs typeface="Times New Roman"/>
              </a:rPr>
              <a:t>H</a:t>
            </a:r>
            <a:r>
              <a:rPr sz="3350" spc="-20" dirty="0">
                <a:latin typeface="Times New Roman"/>
                <a:cs typeface="Times New Roman"/>
              </a:rPr>
              <a:t> </a:t>
            </a:r>
            <a:r>
              <a:rPr sz="3350" b="1" spc="-25" dirty="0">
                <a:latin typeface="Times New Roman"/>
                <a:cs typeface="Times New Roman"/>
              </a:rPr>
              <a:t>(</a:t>
            </a:r>
            <a:r>
              <a:rPr sz="3350" i="1" spc="-25" dirty="0">
                <a:latin typeface="Times New Roman"/>
                <a:cs typeface="Times New Roman"/>
              </a:rPr>
              <a:t>e</a:t>
            </a:r>
            <a:r>
              <a:rPr sz="3350" b="1" spc="-25" dirty="0">
                <a:latin typeface="Times New Roman"/>
                <a:cs typeface="Times New Roman"/>
              </a:rPr>
              <a:t>(</a:t>
            </a:r>
            <a:r>
              <a:rPr sz="3350" i="1" spc="-25" dirty="0">
                <a:latin typeface="Times New Roman"/>
                <a:cs typeface="Times New Roman"/>
              </a:rPr>
              <a:t>Q	</a:t>
            </a:r>
            <a:r>
              <a:rPr sz="3350" b="1" dirty="0">
                <a:latin typeface="Times New Roman"/>
                <a:cs typeface="Times New Roman"/>
              </a:rPr>
              <a:t>,</a:t>
            </a:r>
            <a:r>
              <a:rPr sz="3350" b="1" spc="-595" dirty="0">
                <a:latin typeface="Times New Roman"/>
                <a:cs typeface="Times New Roman"/>
              </a:rPr>
              <a:t> </a:t>
            </a:r>
            <a:r>
              <a:rPr sz="3350" i="1" spc="-120" dirty="0">
                <a:latin typeface="Times New Roman"/>
                <a:cs typeface="Times New Roman"/>
              </a:rPr>
              <a:t>P</a:t>
            </a:r>
            <a:r>
              <a:rPr sz="3350" b="1" spc="-120" dirty="0">
                <a:latin typeface="Times New Roman"/>
                <a:cs typeface="Times New Roman"/>
              </a:rPr>
              <a:t>) </a:t>
            </a:r>
            <a:r>
              <a:rPr sz="2925" i="1" spc="-22" baseline="42735" dirty="0">
                <a:latin typeface="Times New Roman"/>
                <a:cs typeface="Times New Roman"/>
              </a:rPr>
              <a:t>rs</a:t>
            </a:r>
            <a:r>
              <a:rPr sz="3350" b="1" spc="-15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3880485">
              <a:lnSpc>
                <a:spcPts val="1480"/>
              </a:lnSpc>
              <a:tabLst>
                <a:tab pos="4540250" algn="l"/>
                <a:tab pos="5844540" algn="l"/>
                <a:tab pos="6690359" algn="l"/>
              </a:tabLst>
            </a:pP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75" dirty="0">
                <a:latin typeface="Times New Roman"/>
                <a:cs typeface="Times New Roman"/>
              </a:rPr>
              <a:t>ID	</a:t>
            </a: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140" dirty="0">
                <a:latin typeface="Times New Roman"/>
                <a:cs typeface="Times New Roman"/>
              </a:rPr>
              <a:t>ID</a:t>
            </a:r>
            <a:endParaRPr sz="1950">
              <a:latin typeface="Times New Roman"/>
              <a:cs typeface="Times New Roman"/>
            </a:endParaRPr>
          </a:p>
          <a:p>
            <a:pPr marL="2689225">
              <a:lnSpc>
                <a:spcPts val="3165"/>
              </a:lnSpc>
              <a:spcBef>
                <a:spcPts val="970"/>
              </a:spcBef>
              <a:tabLst>
                <a:tab pos="4808855" algn="l"/>
                <a:tab pos="6953884" algn="l"/>
              </a:tabLst>
            </a:pP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10" dirty="0">
                <a:latin typeface="Times New Roman"/>
                <a:cs typeface="Times New Roman"/>
              </a:rPr>
              <a:t>m</a:t>
            </a:r>
            <a:r>
              <a:rPr sz="3350" spc="10" dirty="0">
                <a:latin typeface="Symbol"/>
                <a:cs typeface="Symbol"/>
              </a:rPr>
              <a:t></a:t>
            </a:r>
            <a:r>
              <a:rPr sz="3350" spc="10" dirty="0">
                <a:latin typeface="Times New Roman"/>
                <a:cs typeface="Times New Roman"/>
              </a:rPr>
              <a:t>H</a:t>
            </a:r>
            <a:r>
              <a:rPr sz="3350" spc="-500" dirty="0">
                <a:latin typeface="Times New Roman"/>
                <a:cs typeface="Times New Roman"/>
              </a:rPr>
              <a:t> </a:t>
            </a:r>
            <a:r>
              <a:rPr sz="3350" b="1" spc="-105" dirty="0">
                <a:latin typeface="Times New Roman"/>
                <a:cs typeface="Times New Roman"/>
              </a:rPr>
              <a:t>((</a:t>
            </a:r>
            <a:r>
              <a:rPr sz="3350" b="1" spc="-325" dirty="0">
                <a:latin typeface="Times New Roman"/>
                <a:cs typeface="Times New Roman"/>
              </a:rPr>
              <a:t> </a:t>
            </a:r>
            <a:r>
              <a:rPr sz="3350" i="1" spc="5" dirty="0">
                <a:latin typeface="Times New Roman"/>
                <a:cs typeface="Times New Roman"/>
              </a:rPr>
              <a:t>g	</a:t>
            </a:r>
            <a:r>
              <a:rPr sz="3350" b="1" spc="-75" dirty="0">
                <a:latin typeface="Times New Roman"/>
                <a:cs typeface="Times New Roman"/>
              </a:rPr>
              <a:t>)</a:t>
            </a:r>
            <a:r>
              <a:rPr sz="2925" i="1" spc="-112" baseline="42735" dirty="0">
                <a:latin typeface="Times New Roman"/>
                <a:cs typeface="Times New Roman"/>
              </a:rPr>
              <a:t>r</a:t>
            </a:r>
            <a:r>
              <a:rPr sz="2925" i="1" spc="-172" baseline="42735" dirty="0">
                <a:latin typeface="Times New Roman"/>
                <a:cs typeface="Times New Roman"/>
              </a:rPr>
              <a:t> </a:t>
            </a:r>
            <a:r>
              <a:rPr sz="3350" b="1" spc="75" dirty="0">
                <a:latin typeface="Times New Roman"/>
                <a:cs typeface="Times New Roman"/>
              </a:rPr>
              <a:t>)</a:t>
            </a:r>
            <a:r>
              <a:rPr sz="3350" spc="75" dirty="0">
                <a:latin typeface="Symbol"/>
                <a:cs typeface="Symbol"/>
              </a:rPr>
              <a:t></a:t>
            </a:r>
            <a:r>
              <a:rPr sz="3350" spc="75" dirty="0">
                <a:latin typeface="Times New Roman"/>
                <a:cs typeface="Times New Roman"/>
              </a:rPr>
              <a:t>H</a:t>
            </a:r>
            <a:r>
              <a:rPr sz="3350" spc="-20" dirty="0">
                <a:latin typeface="Times New Roman"/>
                <a:cs typeface="Times New Roman"/>
              </a:rPr>
              <a:t> </a:t>
            </a:r>
            <a:r>
              <a:rPr sz="3350" b="1" spc="-25" dirty="0">
                <a:latin typeface="Times New Roman"/>
                <a:cs typeface="Times New Roman"/>
              </a:rPr>
              <a:t>(</a:t>
            </a:r>
            <a:r>
              <a:rPr sz="3350" i="1" spc="-25" dirty="0">
                <a:latin typeface="Times New Roman"/>
                <a:cs typeface="Times New Roman"/>
              </a:rPr>
              <a:t>e</a:t>
            </a:r>
            <a:r>
              <a:rPr sz="3350" b="1" spc="-25" dirty="0">
                <a:latin typeface="Times New Roman"/>
                <a:cs typeface="Times New Roman"/>
              </a:rPr>
              <a:t>(</a:t>
            </a:r>
            <a:r>
              <a:rPr sz="3350" i="1" spc="-25" dirty="0">
                <a:latin typeface="Times New Roman"/>
                <a:cs typeface="Times New Roman"/>
              </a:rPr>
              <a:t>Q	</a:t>
            </a:r>
            <a:r>
              <a:rPr sz="3350" b="1" dirty="0">
                <a:latin typeface="Times New Roman"/>
                <a:cs typeface="Times New Roman"/>
              </a:rPr>
              <a:t>,</a:t>
            </a:r>
            <a:r>
              <a:rPr sz="3350" b="1" spc="-615" dirty="0">
                <a:latin typeface="Times New Roman"/>
                <a:cs typeface="Times New Roman"/>
              </a:rPr>
              <a:t> </a:t>
            </a:r>
            <a:r>
              <a:rPr sz="3350" i="1" spc="-155" dirty="0">
                <a:latin typeface="Times New Roman"/>
                <a:cs typeface="Times New Roman"/>
              </a:rPr>
              <a:t>sP</a:t>
            </a:r>
            <a:r>
              <a:rPr sz="3350" b="1" spc="-155" dirty="0">
                <a:latin typeface="Times New Roman"/>
                <a:cs typeface="Times New Roman"/>
              </a:rPr>
              <a:t>) </a:t>
            </a:r>
            <a:r>
              <a:rPr sz="2925" i="1" spc="112" baseline="42735" dirty="0">
                <a:latin typeface="Times New Roman"/>
                <a:cs typeface="Times New Roman"/>
              </a:rPr>
              <a:t>r</a:t>
            </a:r>
            <a:r>
              <a:rPr sz="3350" b="1" spc="75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3880485">
              <a:lnSpc>
                <a:spcPts val="1485"/>
              </a:lnSpc>
              <a:tabLst>
                <a:tab pos="4540250" algn="l"/>
                <a:tab pos="5844540" algn="l"/>
                <a:tab pos="6690359" algn="l"/>
              </a:tabLst>
            </a:pP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75" dirty="0">
                <a:latin typeface="Times New Roman"/>
                <a:cs typeface="Times New Roman"/>
              </a:rPr>
              <a:t>ID	</a:t>
            </a: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140" dirty="0">
                <a:latin typeface="Times New Roman"/>
                <a:cs typeface="Times New Roman"/>
              </a:rPr>
              <a:t>ID</a:t>
            </a:r>
            <a:endParaRPr sz="1950">
              <a:latin typeface="Times New Roman"/>
              <a:cs typeface="Times New Roman"/>
            </a:endParaRPr>
          </a:p>
          <a:p>
            <a:pPr marL="2689225">
              <a:lnSpc>
                <a:spcPts val="3165"/>
              </a:lnSpc>
              <a:spcBef>
                <a:spcPts val="970"/>
              </a:spcBef>
              <a:tabLst>
                <a:tab pos="4808855" algn="l"/>
                <a:tab pos="6322695" algn="l"/>
                <a:tab pos="6788150" algn="l"/>
              </a:tabLst>
            </a:pP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5" dirty="0">
                <a:latin typeface="Times New Roman"/>
                <a:cs typeface="Times New Roman"/>
              </a:rPr>
              <a:t> </a:t>
            </a:r>
            <a:r>
              <a:rPr sz="3350" i="1" spc="10" dirty="0">
                <a:latin typeface="Times New Roman"/>
                <a:cs typeface="Times New Roman"/>
              </a:rPr>
              <a:t>m</a:t>
            </a:r>
            <a:r>
              <a:rPr sz="3350" spc="10" dirty="0">
                <a:latin typeface="Symbol"/>
                <a:cs typeface="Symbol"/>
              </a:rPr>
              <a:t></a:t>
            </a:r>
            <a:r>
              <a:rPr sz="3350" spc="10" dirty="0">
                <a:latin typeface="Times New Roman"/>
                <a:cs typeface="Times New Roman"/>
              </a:rPr>
              <a:t>H</a:t>
            </a:r>
            <a:r>
              <a:rPr sz="3350" spc="-500" dirty="0">
                <a:latin typeface="Times New Roman"/>
                <a:cs typeface="Times New Roman"/>
              </a:rPr>
              <a:t> </a:t>
            </a:r>
            <a:r>
              <a:rPr sz="3350" b="1" spc="-105" dirty="0">
                <a:latin typeface="Times New Roman"/>
                <a:cs typeface="Times New Roman"/>
              </a:rPr>
              <a:t>((</a:t>
            </a:r>
            <a:r>
              <a:rPr sz="3350" b="1" spc="-325" dirty="0">
                <a:latin typeface="Times New Roman"/>
                <a:cs typeface="Times New Roman"/>
              </a:rPr>
              <a:t> </a:t>
            </a:r>
            <a:r>
              <a:rPr sz="3350" i="1" spc="5" dirty="0">
                <a:latin typeface="Times New Roman"/>
                <a:cs typeface="Times New Roman"/>
              </a:rPr>
              <a:t>g	</a:t>
            </a:r>
            <a:r>
              <a:rPr sz="3350" b="1" spc="-75" dirty="0">
                <a:latin typeface="Times New Roman"/>
                <a:cs typeface="Times New Roman"/>
              </a:rPr>
              <a:t>)</a:t>
            </a:r>
            <a:r>
              <a:rPr sz="2925" i="1" spc="-112" baseline="42735" dirty="0">
                <a:latin typeface="Times New Roman"/>
                <a:cs typeface="Times New Roman"/>
              </a:rPr>
              <a:t>r</a:t>
            </a:r>
            <a:r>
              <a:rPr sz="2925" i="1" spc="-97" baseline="42735" dirty="0">
                <a:latin typeface="Times New Roman"/>
                <a:cs typeface="Times New Roman"/>
              </a:rPr>
              <a:t> </a:t>
            </a:r>
            <a:r>
              <a:rPr sz="3350" spc="95" dirty="0">
                <a:latin typeface="Symbol"/>
                <a:cs typeface="Symbol"/>
              </a:rPr>
              <a:t></a:t>
            </a:r>
            <a:r>
              <a:rPr sz="3350" spc="95" dirty="0">
                <a:latin typeface="Times New Roman"/>
                <a:cs typeface="Times New Roman"/>
              </a:rPr>
              <a:t>H</a:t>
            </a:r>
            <a:r>
              <a:rPr sz="3350" spc="-10" dirty="0">
                <a:latin typeface="Times New Roman"/>
                <a:cs typeface="Times New Roman"/>
              </a:rPr>
              <a:t> </a:t>
            </a:r>
            <a:r>
              <a:rPr sz="3350" b="1" dirty="0">
                <a:latin typeface="Times New Roman"/>
                <a:cs typeface="Times New Roman"/>
              </a:rPr>
              <a:t>(	</a:t>
            </a:r>
            <a:r>
              <a:rPr sz="3350" i="1" spc="5" dirty="0">
                <a:latin typeface="Times New Roman"/>
                <a:cs typeface="Times New Roman"/>
              </a:rPr>
              <a:t>g	</a:t>
            </a:r>
            <a:r>
              <a:rPr sz="3350" b="1" spc="-75" dirty="0">
                <a:latin typeface="Times New Roman"/>
                <a:cs typeface="Times New Roman"/>
              </a:rPr>
              <a:t>)</a:t>
            </a:r>
            <a:r>
              <a:rPr sz="2925" i="1" spc="-112" baseline="42735" dirty="0">
                <a:latin typeface="Times New Roman"/>
                <a:cs typeface="Times New Roman"/>
              </a:rPr>
              <a:t>r</a:t>
            </a:r>
            <a:r>
              <a:rPr sz="2925" i="1" spc="-187" baseline="42735" dirty="0">
                <a:latin typeface="Times New Roman"/>
                <a:cs typeface="Times New Roman"/>
              </a:rPr>
              <a:t> </a:t>
            </a:r>
            <a:r>
              <a:rPr sz="3350" b="1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  <a:p>
            <a:pPr marL="3880485">
              <a:lnSpc>
                <a:spcPts val="1485"/>
              </a:lnSpc>
              <a:tabLst>
                <a:tab pos="4540250" algn="l"/>
                <a:tab pos="5858510" algn="l"/>
                <a:tab pos="6518909" algn="l"/>
              </a:tabLst>
            </a:pP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70" dirty="0">
                <a:latin typeface="Times New Roman"/>
                <a:cs typeface="Times New Roman"/>
              </a:rPr>
              <a:t>ID	</a:t>
            </a:r>
            <a:r>
              <a:rPr sz="1950" spc="-5" dirty="0">
                <a:latin typeface="Times New Roman"/>
                <a:cs typeface="Times New Roman"/>
              </a:rPr>
              <a:t>2	</a:t>
            </a:r>
            <a:r>
              <a:rPr sz="1950" i="1" spc="-135" dirty="0">
                <a:latin typeface="Times New Roman"/>
                <a:cs typeface="Times New Roman"/>
              </a:rPr>
              <a:t>ID</a:t>
            </a:r>
            <a:endParaRPr sz="1950">
              <a:latin typeface="Times New Roman"/>
              <a:cs typeface="Times New Roman"/>
            </a:endParaRPr>
          </a:p>
          <a:p>
            <a:pPr marL="2689225">
              <a:lnSpc>
                <a:spcPct val="100000"/>
              </a:lnSpc>
              <a:spcBef>
                <a:spcPts val="565"/>
              </a:spcBef>
            </a:pPr>
            <a:r>
              <a:rPr sz="3350" spc="5" dirty="0">
                <a:latin typeface="Symbol"/>
                <a:cs typeface="Symbol"/>
              </a:rPr>
              <a:t></a:t>
            </a:r>
            <a:r>
              <a:rPr sz="3350" spc="-484" dirty="0">
                <a:latin typeface="Times New Roman"/>
                <a:cs typeface="Times New Roman"/>
              </a:rPr>
              <a:t> </a:t>
            </a:r>
            <a:r>
              <a:rPr sz="3350" i="1" spc="5" dirty="0">
                <a:latin typeface="Times New Roman"/>
                <a:cs typeface="Times New Roman"/>
              </a:rPr>
              <a:t>m</a:t>
            </a:r>
            <a:endParaRPr sz="3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32239" y="5682996"/>
            <a:ext cx="16002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7667" y="5678423"/>
            <a:ext cx="1610360" cy="543560"/>
          </a:xfrm>
          <a:custGeom>
            <a:avLst/>
            <a:gdLst/>
            <a:ahLst/>
            <a:cxnLst/>
            <a:rect l="l" t="t" r="r" b="b"/>
            <a:pathLst>
              <a:path w="1610360" h="543560">
                <a:moveTo>
                  <a:pt x="1610106" y="543305"/>
                </a:moveTo>
                <a:lnTo>
                  <a:pt x="1610106" y="0"/>
                </a:lnTo>
                <a:lnTo>
                  <a:pt x="0" y="0"/>
                </a:lnTo>
                <a:lnTo>
                  <a:pt x="0" y="543305"/>
                </a:lnTo>
                <a:lnTo>
                  <a:pt x="4571" y="5433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2" y="543305"/>
                </a:lnTo>
                <a:lnTo>
                  <a:pt x="1610106" y="543305"/>
                </a:lnTo>
                <a:close/>
              </a:path>
              <a:path w="1610360" h="5435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543560">
                <a:moveTo>
                  <a:pt x="9906" y="5334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1610360" h="543560">
                <a:moveTo>
                  <a:pt x="1604772" y="533400"/>
                </a:moveTo>
                <a:lnTo>
                  <a:pt x="4571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1600200" y="543305"/>
                </a:lnTo>
                <a:lnTo>
                  <a:pt x="1600200" y="537972"/>
                </a:lnTo>
                <a:lnTo>
                  <a:pt x="1604772" y="533400"/>
                </a:lnTo>
                <a:close/>
              </a:path>
              <a:path w="1610360" h="543560">
                <a:moveTo>
                  <a:pt x="9906" y="543305"/>
                </a:moveTo>
                <a:lnTo>
                  <a:pt x="9906" y="537972"/>
                </a:lnTo>
                <a:lnTo>
                  <a:pt x="4571" y="533400"/>
                </a:lnTo>
                <a:lnTo>
                  <a:pt x="4571" y="543305"/>
                </a:lnTo>
                <a:lnTo>
                  <a:pt x="9906" y="543305"/>
                </a:lnTo>
                <a:close/>
              </a:path>
              <a:path w="1610360" h="5435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543560">
                <a:moveTo>
                  <a:pt x="1604772" y="5334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200" y="533400"/>
                </a:lnTo>
                <a:lnTo>
                  <a:pt x="1604772" y="533400"/>
                </a:lnTo>
                <a:close/>
              </a:path>
              <a:path w="1610360" h="543560">
                <a:moveTo>
                  <a:pt x="1604772" y="543305"/>
                </a:moveTo>
                <a:lnTo>
                  <a:pt x="1604772" y="533400"/>
                </a:lnTo>
                <a:lnTo>
                  <a:pt x="1600200" y="537972"/>
                </a:lnTo>
                <a:lnTo>
                  <a:pt x="1600200" y="543305"/>
                </a:lnTo>
                <a:lnTo>
                  <a:pt x="16047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4877" y="5717540"/>
            <a:ext cx="1455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6500"/>
                </a:solidFill>
                <a:latin typeface="黑体"/>
                <a:cs typeface="黑体"/>
              </a:rPr>
              <a:t>加密算法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37427" y="5682996"/>
            <a:ext cx="16002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2867" y="5678423"/>
            <a:ext cx="1610360" cy="543560"/>
          </a:xfrm>
          <a:custGeom>
            <a:avLst/>
            <a:gdLst/>
            <a:ahLst/>
            <a:cxnLst/>
            <a:rect l="l" t="t" r="r" b="b"/>
            <a:pathLst>
              <a:path w="1610359" h="543560">
                <a:moveTo>
                  <a:pt x="1610106" y="543305"/>
                </a:moveTo>
                <a:lnTo>
                  <a:pt x="1610106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59" y="9905"/>
                </a:lnTo>
                <a:lnTo>
                  <a:pt x="1604759" y="543305"/>
                </a:lnTo>
                <a:lnTo>
                  <a:pt x="1610106" y="543305"/>
                </a:lnTo>
                <a:close/>
              </a:path>
              <a:path w="1610359" h="543560">
                <a:moveTo>
                  <a:pt x="9905" y="9905"/>
                </a:moveTo>
                <a:lnTo>
                  <a:pt x="9905" y="4572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1610359" h="543560">
                <a:moveTo>
                  <a:pt x="9906" y="533400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906" y="533400"/>
                </a:lnTo>
                <a:close/>
              </a:path>
              <a:path w="1610359" h="543560">
                <a:moveTo>
                  <a:pt x="1604759" y="533400"/>
                </a:moveTo>
                <a:lnTo>
                  <a:pt x="4559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1600199" y="543305"/>
                </a:lnTo>
                <a:lnTo>
                  <a:pt x="1600199" y="537972"/>
                </a:lnTo>
                <a:lnTo>
                  <a:pt x="1604759" y="533400"/>
                </a:lnTo>
                <a:close/>
              </a:path>
              <a:path w="1610359" h="543560">
                <a:moveTo>
                  <a:pt x="9906" y="543305"/>
                </a:moveTo>
                <a:lnTo>
                  <a:pt x="9906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906" y="543305"/>
                </a:lnTo>
                <a:close/>
              </a:path>
              <a:path w="1610359" h="543560">
                <a:moveTo>
                  <a:pt x="1604759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59" y="9905"/>
                </a:lnTo>
                <a:close/>
              </a:path>
              <a:path w="1610359" h="543560">
                <a:moveTo>
                  <a:pt x="1604759" y="533400"/>
                </a:moveTo>
                <a:lnTo>
                  <a:pt x="1604759" y="9905"/>
                </a:lnTo>
                <a:lnTo>
                  <a:pt x="1600199" y="9905"/>
                </a:lnTo>
                <a:lnTo>
                  <a:pt x="1600199" y="533400"/>
                </a:lnTo>
                <a:lnTo>
                  <a:pt x="1604759" y="533400"/>
                </a:lnTo>
                <a:close/>
              </a:path>
              <a:path w="1610359" h="543560">
                <a:moveTo>
                  <a:pt x="1604759" y="543305"/>
                </a:moveTo>
                <a:lnTo>
                  <a:pt x="1604759" y="533400"/>
                </a:lnTo>
                <a:lnTo>
                  <a:pt x="1600199" y="537972"/>
                </a:lnTo>
                <a:lnTo>
                  <a:pt x="1600199" y="543305"/>
                </a:lnTo>
                <a:lnTo>
                  <a:pt x="16047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5639" y="4920996"/>
            <a:ext cx="5334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51161" y="4916423"/>
            <a:ext cx="563245" cy="772795"/>
          </a:xfrm>
          <a:custGeom>
            <a:avLst/>
            <a:gdLst/>
            <a:ahLst/>
            <a:cxnLst/>
            <a:rect l="l" t="t" r="r" b="b"/>
            <a:pathLst>
              <a:path w="563245" h="772795">
                <a:moveTo>
                  <a:pt x="147828" y="571500"/>
                </a:moveTo>
                <a:lnTo>
                  <a:pt x="0" y="571500"/>
                </a:lnTo>
                <a:lnTo>
                  <a:pt x="14478" y="581858"/>
                </a:lnTo>
                <a:lnTo>
                  <a:pt x="14478" y="581406"/>
                </a:lnTo>
                <a:lnTo>
                  <a:pt x="17526" y="572262"/>
                </a:lnTo>
                <a:lnTo>
                  <a:pt x="30327" y="581406"/>
                </a:lnTo>
                <a:lnTo>
                  <a:pt x="143256" y="581406"/>
                </a:lnTo>
                <a:lnTo>
                  <a:pt x="143256" y="576072"/>
                </a:lnTo>
                <a:lnTo>
                  <a:pt x="147828" y="571500"/>
                </a:lnTo>
                <a:close/>
              </a:path>
              <a:path w="563245" h="772795">
                <a:moveTo>
                  <a:pt x="30327" y="581406"/>
                </a:moveTo>
                <a:lnTo>
                  <a:pt x="17526" y="572262"/>
                </a:lnTo>
                <a:lnTo>
                  <a:pt x="14478" y="581406"/>
                </a:lnTo>
                <a:lnTo>
                  <a:pt x="30327" y="581406"/>
                </a:lnTo>
                <a:close/>
              </a:path>
              <a:path w="563245" h="772795">
                <a:moveTo>
                  <a:pt x="281559" y="760857"/>
                </a:moveTo>
                <a:lnTo>
                  <a:pt x="30327" y="581406"/>
                </a:lnTo>
                <a:lnTo>
                  <a:pt x="14478" y="581406"/>
                </a:lnTo>
                <a:lnTo>
                  <a:pt x="14478" y="581858"/>
                </a:lnTo>
                <a:lnTo>
                  <a:pt x="278892" y="771032"/>
                </a:lnTo>
                <a:lnTo>
                  <a:pt x="278892" y="762762"/>
                </a:lnTo>
                <a:lnTo>
                  <a:pt x="281559" y="760857"/>
                </a:lnTo>
                <a:close/>
              </a:path>
              <a:path w="563245" h="772795">
                <a:moveTo>
                  <a:pt x="419862" y="571500"/>
                </a:moveTo>
                <a:lnTo>
                  <a:pt x="419862" y="0"/>
                </a:lnTo>
                <a:lnTo>
                  <a:pt x="143255" y="0"/>
                </a:lnTo>
                <a:lnTo>
                  <a:pt x="143256" y="571500"/>
                </a:lnTo>
                <a:lnTo>
                  <a:pt x="147828" y="571500"/>
                </a:lnTo>
                <a:lnTo>
                  <a:pt x="147827" y="9906"/>
                </a:lnTo>
                <a:lnTo>
                  <a:pt x="153161" y="4571"/>
                </a:lnTo>
                <a:lnTo>
                  <a:pt x="153161" y="9906"/>
                </a:lnTo>
                <a:lnTo>
                  <a:pt x="409956" y="9906"/>
                </a:lnTo>
                <a:lnTo>
                  <a:pt x="409956" y="4571"/>
                </a:lnTo>
                <a:lnTo>
                  <a:pt x="414528" y="9906"/>
                </a:lnTo>
                <a:lnTo>
                  <a:pt x="414528" y="571500"/>
                </a:lnTo>
                <a:lnTo>
                  <a:pt x="419862" y="571500"/>
                </a:lnTo>
                <a:close/>
              </a:path>
              <a:path w="563245" h="772795">
                <a:moveTo>
                  <a:pt x="153162" y="581406"/>
                </a:moveTo>
                <a:lnTo>
                  <a:pt x="153161" y="9906"/>
                </a:lnTo>
                <a:lnTo>
                  <a:pt x="147827" y="9906"/>
                </a:lnTo>
                <a:lnTo>
                  <a:pt x="147828" y="571500"/>
                </a:lnTo>
                <a:lnTo>
                  <a:pt x="143256" y="576072"/>
                </a:lnTo>
                <a:lnTo>
                  <a:pt x="143256" y="581406"/>
                </a:lnTo>
                <a:lnTo>
                  <a:pt x="153162" y="581406"/>
                </a:lnTo>
                <a:close/>
              </a:path>
              <a:path w="563245" h="772795">
                <a:moveTo>
                  <a:pt x="153161" y="9906"/>
                </a:moveTo>
                <a:lnTo>
                  <a:pt x="153161" y="4571"/>
                </a:lnTo>
                <a:lnTo>
                  <a:pt x="147827" y="9906"/>
                </a:lnTo>
                <a:lnTo>
                  <a:pt x="153161" y="9906"/>
                </a:lnTo>
                <a:close/>
              </a:path>
              <a:path w="563245" h="772795">
                <a:moveTo>
                  <a:pt x="284226" y="762762"/>
                </a:moveTo>
                <a:lnTo>
                  <a:pt x="281559" y="760857"/>
                </a:lnTo>
                <a:lnTo>
                  <a:pt x="278892" y="762762"/>
                </a:lnTo>
                <a:lnTo>
                  <a:pt x="284226" y="762762"/>
                </a:lnTo>
                <a:close/>
              </a:path>
              <a:path w="563245" h="772795">
                <a:moveTo>
                  <a:pt x="284226" y="770493"/>
                </a:moveTo>
                <a:lnTo>
                  <a:pt x="284226" y="762762"/>
                </a:lnTo>
                <a:lnTo>
                  <a:pt x="278892" y="762762"/>
                </a:lnTo>
                <a:lnTo>
                  <a:pt x="278892" y="771032"/>
                </a:lnTo>
                <a:lnTo>
                  <a:pt x="281178" y="772668"/>
                </a:lnTo>
                <a:lnTo>
                  <a:pt x="284226" y="770493"/>
                </a:lnTo>
                <a:close/>
              </a:path>
              <a:path w="563245" h="772795">
                <a:moveTo>
                  <a:pt x="547878" y="582373"/>
                </a:moveTo>
                <a:lnTo>
                  <a:pt x="547878" y="581405"/>
                </a:lnTo>
                <a:lnTo>
                  <a:pt x="532790" y="581406"/>
                </a:lnTo>
                <a:lnTo>
                  <a:pt x="281559" y="760857"/>
                </a:lnTo>
                <a:lnTo>
                  <a:pt x="284226" y="762762"/>
                </a:lnTo>
                <a:lnTo>
                  <a:pt x="284226" y="770493"/>
                </a:lnTo>
                <a:lnTo>
                  <a:pt x="547878" y="582373"/>
                </a:lnTo>
                <a:close/>
              </a:path>
              <a:path w="563245" h="772795">
                <a:moveTo>
                  <a:pt x="414528" y="9906"/>
                </a:moveTo>
                <a:lnTo>
                  <a:pt x="409956" y="4571"/>
                </a:lnTo>
                <a:lnTo>
                  <a:pt x="409956" y="9906"/>
                </a:lnTo>
                <a:lnTo>
                  <a:pt x="414528" y="9906"/>
                </a:lnTo>
                <a:close/>
              </a:path>
              <a:path w="563245" h="772795">
                <a:moveTo>
                  <a:pt x="419862" y="581406"/>
                </a:moveTo>
                <a:lnTo>
                  <a:pt x="419862" y="576072"/>
                </a:lnTo>
                <a:lnTo>
                  <a:pt x="414528" y="571500"/>
                </a:lnTo>
                <a:lnTo>
                  <a:pt x="414528" y="9906"/>
                </a:lnTo>
                <a:lnTo>
                  <a:pt x="409956" y="9906"/>
                </a:lnTo>
                <a:lnTo>
                  <a:pt x="409956" y="581406"/>
                </a:lnTo>
                <a:lnTo>
                  <a:pt x="419862" y="581406"/>
                </a:lnTo>
                <a:close/>
              </a:path>
              <a:path w="563245" h="772795">
                <a:moveTo>
                  <a:pt x="563118" y="571500"/>
                </a:moveTo>
                <a:lnTo>
                  <a:pt x="414528" y="571500"/>
                </a:lnTo>
                <a:lnTo>
                  <a:pt x="419862" y="576072"/>
                </a:lnTo>
                <a:lnTo>
                  <a:pt x="419862" y="581406"/>
                </a:lnTo>
                <a:lnTo>
                  <a:pt x="532790" y="581405"/>
                </a:lnTo>
                <a:lnTo>
                  <a:pt x="545592" y="572261"/>
                </a:lnTo>
                <a:lnTo>
                  <a:pt x="547878" y="581405"/>
                </a:lnTo>
                <a:lnTo>
                  <a:pt x="547878" y="582373"/>
                </a:lnTo>
                <a:lnTo>
                  <a:pt x="563118" y="571500"/>
                </a:lnTo>
                <a:close/>
              </a:path>
              <a:path w="563245" h="772795">
                <a:moveTo>
                  <a:pt x="547878" y="581405"/>
                </a:moveTo>
                <a:lnTo>
                  <a:pt x="545592" y="572261"/>
                </a:lnTo>
                <a:lnTo>
                  <a:pt x="532790" y="581406"/>
                </a:lnTo>
                <a:lnTo>
                  <a:pt x="547878" y="58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63373" y="4567682"/>
            <a:ext cx="116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006500"/>
                </a:solidFill>
                <a:latin typeface="宋体"/>
                <a:cs typeface="宋体"/>
              </a:rPr>
              <a:t>的公钥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0827" y="4920996"/>
            <a:ext cx="5334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6348" y="4916423"/>
            <a:ext cx="563245" cy="772795"/>
          </a:xfrm>
          <a:custGeom>
            <a:avLst/>
            <a:gdLst/>
            <a:ahLst/>
            <a:cxnLst/>
            <a:rect l="l" t="t" r="r" b="b"/>
            <a:pathLst>
              <a:path w="563245" h="772795">
                <a:moveTo>
                  <a:pt x="147828" y="571500"/>
                </a:moveTo>
                <a:lnTo>
                  <a:pt x="0" y="571500"/>
                </a:lnTo>
                <a:lnTo>
                  <a:pt x="14478" y="581858"/>
                </a:lnTo>
                <a:lnTo>
                  <a:pt x="14478" y="581406"/>
                </a:lnTo>
                <a:lnTo>
                  <a:pt x="17526" y="572262"/>
                </a:lnTo>
                <a:lnTo>
                  <a:pt x="30327" y="581406"/>
                </a:lnTo>
                <a:lnTo>
                  <a:pt x="143256" y="581406"/>
                </a:lnTo>
                <a:lnTo>
                  <a:pt x="143256" y="576072"/>
                </a:lnTo>
                <a:lnTo>
                  <a:pt x="147828" y="571500"/>
                </a:lnTo>
                <a:close/>
              </a:path>
              <a:path w="563245" h="772795">
                <a:moveTo>
                  <a:pt x="30327" y="581406"/>
                </a:moveTo>
                <a:lnTo>
                  <a:pt x="17526" y="572262"/>
                </a:lnTo>
                <a:lnTo>
                  <a:pt x="14478" y="581406"/>
                </a:lnTo>
                <a:lnTo>
                  <a:pt x="30327" y="581406"/>
                </a:lnTo>
                <a:close/>
              </a:path>
              <a:path w="563245" h="772795">
                <a:moveTo>
                  <a:pt x="281559" y="760857"/>
                </a:moveTo>
                <a:lnTo>
                  <a:pt x="30327" y="581406"/>
                </a:lnTo>
                <a:lnTo>
                  <a:pt x="14478" y="581406"/>
                </a:lnTo>
                <a:lnTo>
                  <a:pt x="14478" y="581858"/>
                </a:lnTo>
                <a:lnTo>
                  <a:pt x="278892" y="771032"/>
                </a:lnTo>
                <a:lnTo>
                  <a:pt x="278892" y="762762"/>
                </a:lnTo>
                <a:lnTo>
                  <a:pt x="281559" y="760857"/>
                </a:lnTo>
                <a:close/>
              </a:path>
              <a:path w="563245" h="772795">
                <a:moveTo>
                  <a:pt x="419862" y="571500"/>
                </a:moveTo>
                <a:lnTo>
                  <a:pt x="419862" y="0"/>
                </a:lnTo>
                <a:lnTo>
                  <a:pt x="143255" y="0"/>
                </a:lnTo>
                <a:lnTo>
                  <a:pt x="143256" y="571500"/>
                </a:lnTo>
                <a:lnTo>
                  <a:pt x="147828" y="571500"/>
                </a:lnTo>
                <a:lnTo>
                  <a:pt x="147827" y="9906"/>
                </a:lnTo>
                <a:lnTo>
                  <a:pt x="153161" y="4571"/>
                </a:lnTo>
                <a:lnTo>
                  <a:pt x="153161" y="9906"/>
                </a:lnTo>
                <a:lnTo>
                  <a:pt x="409956" y="9906"/>
                </a:lnTo>
                <a:lnTo>
                  <a:pt x="409956" y="4571"/>
                </a:lnTo>
                <a:lnTo>
                  <a:pt x="414528" y="9906"/>
                </a:lnTo>
                <a:lnTo>
                  <a:pt x="414528" y="571500"/>
                </a:lnTo>
                <a:lnTo>
                  <a:pt x="419862" y="571500"/>
                </a:lnTo>
                <a:close/>
              </a:path>
              <a:path w="563245" h="772795">
                <a:moveTo>
                  <a:pt x="153162" y="581406"/>
                </a:moveTo>
                <a:lnTo>
                  <a:pt x="153161" y="9906"/>
                </a:lnTo>
                <a:lnTo>
                  <a:pt x="147827" y="9906"/>
                </a:lnTo>
                <a:lnTo>
                  <a:pt x="147828" y="571500"/>
                </a:lnTo>
                <a:lnTo>
                  <a:pt x="143256" y="576072"/>
                </a:lnTo>
                <a:lnTo>
                  <a:pt x="143256" y="581406"/>
                </a:lnTo>
                <a:lnTo>
                  <a:pt x="153162" y="581406"/>
                </a:lnTo>
                <a:close/>
              </a:path>
              <a:path w="563245" h="772795">
                <a:moveTo>
                  <a:pt x="153161" y="9906"/>
                </a:moveTo>
                <a:lnTo>
                  <a:pt x="153161" y="4571"/>
                </a:lnTo>
                <a:lnTo>
                  <a:pt x="147827" y="9906"/>
                </a:lnTo>
                <a:lnTo>
                  <a:pt x="153161" y="9906"/>
                </a:lnTo>
                <a:close/>
              </a:path>
              <a:path w="563245" h="772795">
                <a:moveTo>
                  <a:pt x="284226" y="762762"/>
                </a:moveTo>
                <a:lnTo>
                  <a:pt x="281559" y="760857"/>
                </a:lnTo>
                <a:lnTo>
                  <a:pt x="278892" y="762762"/>
                </a:lnTo>
                <a:lnTo>
                  <a:pt x="284226" y="762762"/>
                </a:lnTo>
                <a:close/>
              </a:path>
              <a:path w="563245" h="772795">
                <a:moveTo>
                  <a:pt x="284226" y="770493"/>
                </a:moveTo>
                <a:lnTo>
                  <a:pt x="284226" y="762762"/>
                </a:lnTo>
                <a:lnTo>
                  <a:pt x="278892" y="762762"/>
                </a:lnTo>
                <a:lnTo>
                  <a:pt x="278892" y="771032"/>
                </a:lnTo>
                <a:lnTo>
                  <a:pt x="281178" y="772668"/>
                </a:lnTo>
                <a:lnTo>
                  <a:pt x="284226" y="770493"/>
                </a:lnTo>
                <a:close/>
              </a:path>
              <a:path w="563245" h="772795">
                <a:moveTo>
                  <a:pt x="547878" y="582373"/>
                </a:moveTo>
                <a:lnTo>
                  <a:pt x="547878" y="581405"/>
                </a:lnTo>
                <a:lnTo>
                  <a:pt x="532790" y="581406"/>
                </a:lnTo>
                <a:lnTo>
                  <a:pt x="281559" y="760857"/>
                </a:lnTo>
                <a:lnTo>
                  <a:pt x="284226" y="762762"/>
                </a:lnTo>
                <a:lnTo>
                  <a:pt x="284226" y="770493"/>
                </a:lnTo>
                <a:lnTo>
                  <a:pt x="547878" y="582373"/>
                </a:lnTo>
                <a:close/>
              </a:path>
              <a:path w="563245" h="772795">
                <a:moveTo>
                  <a:pt x="414528" y="9906"/>
                </a:moveTo>
                <a:lnTo>
                  <a:pt x="409956" y="4571"/>
                </a:lnTo>
                <a:lnTo>
                  <a:pt x="409956" y="9906"/>
                </a:lnTo>
                <a:lnTo>
                  <a:pt x="414528" y="9906"/>
                </a:lnTo>
                <a:close/>
              </a:path>
              <a:path w="563245" h="772795">
                <a:moveTo>
                  <a:pt x="419862" y="581406"/>
                </a:moveTo>
                <a:lnTo>
                  <a:pt x="419862" y="576072"/>
                </a:lnTo>
                <a:lnTo>
                  <a:pt x="414528" y="571500"/>
                </a:lnTo>
                <a:lnTo>
                  <a:pt x="414528" y="9906"/>
                </a:lnTo>
                <a:lnTo>
                  <a:pt x="409956" y="9906"/>
                </a:lnTo>
                <a:lnTo>
                  <a:pt x="409956" y="581406"/>
                </a:lnTo>
                <a:lnTo>
                  <a:pt x="419862" y="581406"/>
                </a:lnTo>
                <a:close/>
              </a:path>
              <a:path w="563245" h="772795">
                <a:moveTo>
                  <a:pt x="563118" y="571500"/>
                </a:moveTo>
                <a:lnTo>
                  <a:pt x="414528" y="571500"/>
                </a:lnTo>
                <a:lnTo>
                  <a:pt x="419862" y="576072"/>
                </a:lnTo>
                <a:lnTo>
                  <a:pt x="419862" y="581406"/>
                </a:lnTo>
                <a:lnTo>
                  <a:pt x="532790" y="581405"/>
                </a:lnTo>
                <a:lnTo>
                  <a:pt x="545592" y="572261"/>
                </a:lnTo>
                <a:lnTo>
                  <a:pt x="547878" y="581405"/>
                </a:lnTo>
                <a:lnTo>
                  <a:pt x="547878" y="582373"/>
                </a:lnTo>
                <a:lnTo>
                  <a:pt x="563118" y="571500"/>
                </a:lnTo>
                <a:close/>
              </a:path>
              <a:path w="563245" h="772795">
                <a:moveTo>
                  <a:pt x="547878" y="581405"/>
                </a:moveTo>
                <a:lnTo>
                  <a:pt x="545592" y="572261"/>
                </a:lnTo>
                <a:lnTo>
                  <a:pt x="532790" y="581406"/>
                </a:lnTo>
                <a:lnTo>
                  <a:pt x="547878" y="58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32439" y="5682996"/>
            <a:ext cx="1904987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27867" y="5675376"/>
            <a:ext cx="1919605" cy="549910"/>
          </a:xfrm>
          <a:custGeom>
            <a:avLst/>
            <a:gdLst/>
            <a:ahLst/>
            <a:cxnLst/>
            <a:rect l="l" t="t" r="r" b="b"/>
            <a:pathLst>
              <a:path w="1919604" h="549910">
                <a:moveTo>
                  <a:pt x="1433322" y="136398"/>
                </a:moveTo>
                <a:lnTo>
                  <a:pt x="0" y="136398"/>
                </a:lnTo>
                <a:lnTo>
                  <a:pt x="0" y="413004"/>
                </a:lnTo>
                <a:lnTo>
                  <a:pt x="4572" y="413004"/>
                </a:lnTo>
                <a:lnTo>
                  <a:pt x="4572" y="146304"/>
                </a:lnTo>
                <a:lnTo>
                  <a:pt x="9906" y="140970"/>
                </a:lnTo>
                <a:lnTo>
                  <a:pt x="9906" y="146304"/>
                </a:lnTo>
                <a:lnTo>
                  <a:pt x="1428750" y="146304"/>
                </a:lnTo>
                <a:lnTo>
                  <a:pt x="1428750" y="140970"/>
                </a:lnTo>
                <a:lnTo>
                  <a:pt x="1433322" y="136398"/>
                </a:lnTo>
                <a:close/>
              </a:path>
              <a:path w="1919604" h="549910">
                <a:moveTo>
                  <a:pt x="9906" y="146304"/>
                </a:moveTo>
                <a:lnTo>
                  <a:pt x="9906" y="140970"/>
                </a:lnTo>
                <a:lnTo>
                  <a:pt x="4572" y="146304"/>
                </a:lnTo>
                <a:lnTo>
                  <a:pt x="9906" y="146304"/>
                </a:lnTo>
                <a:close/>
              </a:path>
              <a:path w="1919604" h="549910">
                <a:moveTo>
                  <a:pt x="9906" y="403098"/>
                </a:moveTo>
                <a:lnTo>
                  <a:pt x="9906" y="146304"/>
                </a:lnTo>
                <a:lnTo>
                  <a:pt x="4572" y="146304"/>
                </a:lnTo>
                <a:lnTo>
                  <a:pt x="4572" y="403098"/>
                </a:lnTo>
                <a:lnTo>
                  <a:pt x="9906" y="403098"/>
                </a:lnTo>
                <a:close/>
              </a:path>
              <a:path w="1919604" h="549910">
                <a:moveTo>
                  <a:pt x="1438656" y="532942"/>
                </a:moveTo>
                <a:lnTo>
                  <a:pt x="1438656" y="403098"/>
                </a:lnTo>
                <a:lnTo>
                  <a:pt x="4572" y="403098"/>
                </a:lnTo>
                <a:lnTo>
                  <a:pt x="9906" y="407670"/>
                </a:lnTo>
                <a:lnTo>
                  <a:pt x="9906" y="413004"/>
                </a:lnTo>
                <a:lnTo>
                  <a:pt x="1428750" y="413004"/>
                </a:lnTo>
                <a:lnTo>
                  <a:pt x="1428750" y="407670"/>
                </a:lnTo>
                <a:lnTo>
                  <a:pt x="1433322" y="413004"/>
                </a:lnTo>
                <a:lnTo>
                  <a:pt x="1433322" y="535929"/>
                </a:lnTo>
                <a:lnTo>
                  <a:pt x="1438656" y="532942"/>
                </a:lnTo>
                <a:close/>
              </a:path>
              <a:path w="1919604" h="549910">
                <a:moveTo>
                  <a:pt x="9906" y="413004"/>
                </a:moveTo>
                <a:lnTo>
                  <a:pt x="9906" y="407670"/>
                </a:lnTo>
                <a:lnTo>
                  <a:pt x="4572" y="403098"/>
                </a:lnTo>
                <a:lnTo>
                  <a:pt x="4572" y="413004"/>
                </a:lnTo>
                <a:lnTo>
                  <a:pt x="9906" y="413004"/>
                </a:lnTo>
                <a:close/>
              </a:path>
              <a:path w="1919604" h="549910">
                <a:moveTo>
                  <a:pt x="1919477" y="274320"/>
                </a:moveTo>
                <a:lnTo>
                  <a:pt x="1428750" y="0"/>
                </a:lnTo>
                <a:lnTo>
                  <a:pt x="1428750" y="136398"/>
                </a:lnTo>
                <a:lnTo>
                  <a:pt x="1431036" y="136398"/>
                </a:lnTo>
                <a:lnTo>
                  <a:pt x="1431036" y="12192"/>
                </a:lnTo>
                <a:lnTo>
                  <a:pt x="1438656" y="7620"/>
                </a:lnTo>
                <a:lnTo>
                  <a:pt x="1438656" y="16459"/>
                </a:lnTo>
                <a:lnTo>
                  <a:pt x="1899802" y="274701"/>
                </a:lnTo>
                <a:lnTo>
                  <a:pt x="1907286" y="270510"/>
                </a:lnTo>
                <a:lnTo>
                  <a:pt x="1907286" y="281154"/>
                </a:lnTo>
                <a:lnTo>
                  <a:pt x="1919477" y="274320"/>
                </a:lnTo>
                <a:close/>
              </a:path>
              <a:path w="1919604" h="549910">
                <a:moveTo>
                  <a:pt x="1433322" y="146304"/>
                </a:moveTo>
                <a:lnTo>
                  <a:pt x="1433322" y="136398"/>
                </a:lnTo>
                <a:lnTo>
                  <a:pt x="1428750" y="140970"/>
                </a:lnTo>
                <a:lnTo>
                  <a:pt x="1428750" y="146304"/>
                </a:lnTo>
                <a:lnTo>
                  <a:pt x="1433322" y="146304"/>
                </a:lnTo>
                <a:close/>
              </a:path>
              <a:path w="1919604" h="549910">
                <a:moveTo>
                  <a:pt x="1433322" y="413004"/>
                </a:moveTo>
                <a:lnTo>
                  <a:pt x="1428750" y="407670"/>
                </a:lnTo>
                <a:lnTo>
                  <a:pt x="1428750" y="413004"/>
                </a:lnTo>
                <a:lnTo>
                  <a:pt x="1433322" y="413004"/>
                </a:lnTo>
                <a:close/>
              </a:path>
              <a:path w="1919604" h="549910">
                <a:moveTo>
                  <a:pt x="1433322" y="535929"/>
                </a:moveTo>
                <a:lnTo>
                  <a:pt x="1433322" y="413004"/>
                </a:lnTo>
                <a:lnTo>
                  <a:pt x="1428750" y="413004"/>
                </a:lnTo>
                <a:lnTo>
                  <a:pt x="1428750" y="549402"/>
                </a:lnTo>
                <a:lnTo>
                  <a:pt x="1431036" y="548120"/>
                </a:lnTo>
                <a:lnTo>
                  <a:pt x="1431036" y="537210"/>
                </a:lnTo>
                <a:lnTo>
                  <a:pt x="1433322" y="535929"/>
                </a:lnTo>
                <a:close/>
              </a:path>
              <a:path w="1919604" h="549910">
                <a:moveTo>
                  <a:pt x="1438656" y="16459"/>
                </a:moveTo>
                <a:lnTo>
                  <a:pt x="1438656" y="7620"/>
                </a:lnTo>
                <a:lnTo>
                  <a:pt x="1431036" y="12192"/>
                </a:lnTo>
                <a:lnTo>
                  <a:pt x="1438656" y="16459"/>
                </a:lnTo>
                <a:close/>
              </a:path>
              <a:path w="1919604" h="549910">
                <a:moveTo>
                  <a:pt x="1438656" y="146304"/>
                </a:moveTo>
                <a:lnTo>
                  <a:pt x="1438656" y="16459"/>
                </a:lnTo>
                <a:lnTo>
                  <a:pt x="1431036" y="12192"/>
                </a:lnTo>
                <a:lnTo>
                  <a:pt x="1431036" y="136398"/>
                </a:lnTo>
                <a:lnTo>
                  <a:pt x="1433322" y="136398"/>
                </a:lnTo>
                <a:lnTo>
                  <a:pt x="1433322" y="146304"/>
                </a:lnTo>
                <a:lnTo>
                  <a:pt x="1438656" y="146304"/>
                </a:lnTo>
                <a:close/>
              </a:path>
              <a:path w="1919604" h="549910">
                <a:moveTo>
                  <a:pt x="1907286" y="281154"/>
                </a:moveTo>
                <a:lnTo>
                  <a:pt x="1907286" y="278892"/>
                </a:lnTo>
                <a:lnTo>
                  <a:pt x="1899802" y="274700"/>
                </a:lnTo>
                <a:lnTo>
                  <a:pt x="1431036" y="537210"/>
                </a:lnTo>
                <a:lnTo>
                  <a:pt x="1438656" y="541020"/>
                </a:lnTo>
                <a:lnTo>
                  <a:pt x="1438656" y="543849"/>
                </a:lnTo>
                <a:lnTo>
                  <a:pt x="1907286" y="281154"/>
                </a:lnTo>
                <a:close/>
              </a:path>
              <a:path w="1919604" h="549910">
                <a:moveTo>
                  <a:pt x="1438656" y="543849"/>
                </a:moveTo>
                <a:lnTo>
                  <a:pt x="1438656" y="541020"/>
                </a:lnTo>
                <a:lnTo>
                  <a:pt x="1431036" y="537210"/>
                </a:lnTo>
                <a:lnTo>
                  <a:pt x="1431036" y="548120"/>
                </a:lnTo>
                <a:lnTo>
                  <a:pt x="1438656" y="543849"/>
                </a:lnTo>
                <a:close/>
              </a:path>
              <a:path w="1919604" h="549910">
                <a:moveTo>
                  <a:pt x="1907286" y="278892"/>
                </a:moveTo>
                <a:lnTo>
                  <a:pt x="1907286" y="270510"/>
                </a:lnTo>
                <a:lnTo>
                  <a:pt x="1899802" y="274700"/>
                </a:lnTo>
                <a:lnTo>
                  <a:pt x="1907286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92173" y="5712205"/>
            <a:ext cx="675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宋体"/>
                <a:cs typeface="宋体"/>
              </a:rPr>
              <a:t>密</a:t>
            </a:r>
            <a:r>
              <a:rPr sz="2000" b="1" spc="10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宋体"/>
                <a:cs typeface="宋体"/>
              </a:rPr>
              <a:t>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17839" y="5682996"/>
            <a:ext cx="9144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13267" y="5670803"/>
            <a:ext cx="925830" cy="558800"/>
          </a:xfrm>
          <a:custGeom>
            <a:avLst/>
            <a:gdLst/>
            <a:ahLst/>
            <a:cxnLst/>
            <a:rect l="l" t="t" r="r" b="b"/>
            <a:pathLst>
              <a:path w="925830" h="558800">
                <a:moveTo>
                  <a:pt x="690372" y="140970"/>
                </a:moveTo>
                <a:lnTo>
                  <a:pt x="0" y="140970"/>
                </a:lnTo>
                <a:lnTo>
                  <a:pt x="0" y="417576"/>
                </a:lnTo>
                <a:lnTo>
                  <a:pt x="4572" y="417576"/>
                </a:lnTo>
                <a:lnTo>
                  <a:pt x="4572" y="150876"/>
                </a:lnTo>
                <a:lnTo>
                  <a:pt x="9906" y="145542"/>
                </a:lnTo>
                <a:lnTo>
                  <a:pt x="9906" y="150876"/>
                </a:lnTo>
                <a:lnTo>
                  <a:pt x="685799" y="150876"/>
                </a:lnTo>
                <a:lnTo>
                  <a:pt x="685799" y="145542"/>
                </a:lnTo>
                <a:lnTo>
                  <a:pt x="690372" y="140970"/>
                </a:lnTo>
                <a:close/>
              </a:path>
              <a:path w="925830" h="558800">
                <a:moveTo>
                  <a:pt x="9906" y="150876"/>
                </a:moveTo>
                <a:lnTo>
                  <a:pt x="9906" y="145542"/>
                </a:lnTo>
                <a:lnTo>
                  <a:pt x="4572" y="150876"/>
                </a:lnTo>
                <a:lnTo>
                  <a:pt x="9906" y="150876"/>
                </a:lnTo>
                <a:close/>
              </a:path>
              <a:path w="925830" h="558800">
                <a:moveTo>
                  <a:pt x="9906" y="407670"/>
                </a:moveTo>
                <a:lnTo>
                  <a:pt x="9906" y="150876"/>
                </a:lnTo>
                <a:lnTo>
                  <a:pt x="4572" y="150876"/>
                </a:lnTo>
                <a:lnTo>
                  <a:pt x="4572" y="407670"/>
                </a:lnTo>
                <a:lnTo>
                  <a:pt x="9906" y="407670"/>
                </a:lnTo>
                <a:close/>
              </a:path>
              <a:path w="925830" h="558800">
                <a:moveTo>
                  <a:pt x="695706" y="532765"/>
                </a:moveTo>
                <a:lnTo>
                  <a:pt x="695706" y="407670"/>
                </a:lnTo>
                <a:lnTo>
                  <a:pt x="4572" y="407670"/>
                </a:lnTo>
                <a:lnTo>
                  <a:pt x="9906" y="412242"/>
                </a:lnTo>
                <a:lnTo>
                  <a:pt x="9906" y="417576"/>
                </a:lnTo>
                <a:lnTo>
                  <a:pt x="685799" y="417576"/>
                </a:lnTo>
                <a:lnTo>
                  <a:pt x="685799" y="412242"/>
                </a:lnTo>
                <a:lnTo>
                  <a:pt x="690372" y="417576"/>
                </a:lnTo>
                <a:lnTo>
                  <a:pt x="690372" y="538988"/>
                </a:lnTo>
                <a:lnTo>
                  <a:pt x="695706" y="532765"/>
                </a:lnTo>
                <a:close/>
              </a:path>
              <a:path w="925830" h="558800">
                <a:moveTo>
                  <a:pt x="9906" y="417576"/>
                </a:moveTo>
                <a:lnTo>
                  <a:pt x="9906" y="412242"/>
                </a:lnTo>
                <a:lnTo>
                  <a:pt x="4572" y="407670"/>
                </a:lnTo>
                <a:lnTo>
                  <a:pt x="4572" y="417576"/>
                </a:lnTo>
                <a:lnTo>
                  <a:pt x="9906" y="417576"/>
                </a:lnTo>
                <a:close/>
              </a:path>
              <a:path w="925830" h="558800">
                <a:moveTo>
                  <a:pt x="925830" y="278892"/>
                </a:moveTo>
                <a:lnTo>
                  <a:pt x="685799" y="0"/>
                </a:lnTo>
                <a:lnTo>
                  <a:pt x="685799" y="140970"/>
                </a:lnTo>
                <a:lnTo>
                  <a:pt x="687324" y="140970"/>
                </a:lnTo>
                <a:lnTo>
                  <a:pt x="687324" y="16002"/>
                </a:lnTo>
                <a:lnTo>
                  <a:pt x="695706" y="12192"/>
                </a:lnTo>
                <a:lnTo>
                  <a:pt x="695706" y="25781"/>
                </a:lnTo>
                <a:lnTo>
                  <a:pt x="912984" y="279273"/>
                </a:lnTo>
                <a:lnTo>
                  <a:pt x="915924" y="275844"/>
                </a:lnTo>
                <a:lnTo>
                  <a:pt x="915924" y="290433"/>
                </a:lnTo>
                <a:lnTo>
                  <a:pt x="925830" y="278892"/>
                </a:lnTo>
                <a:close/>
              </a:path>
              <a:path w="925830" h="558800">
                <a:moveTo>
                  <a:pt x="690372" y="150876"/>
                </a:moveTo>
                <a:lnTo>
                  <a:pt x="690372" y="140970"/>
                </a:lnTo>
                <a:lnTo>
                  <a:pt x="685799" y="145542"/>
                </a:lnTo>
                <a:lnTo>
                  <a:pt x="685799" y="150876"/>
                </a:lnTo>
                <a:lnTo>
                  <a:pt x="690372" y="150876"/>
                </a:lnTo>
                <a:close/>
              </a:path>
              <a:path w="925830" h="558800">
                <a:moveTo>
                  <a:pt x="690372" y="417576"/>
                </a:moveTo>
                <a:lnTo>
                  <a:pt x="685799" y="412242"/>
                </a:lnTo>
                <a:lnTo>
                  <a:pt x="685799" y="417576"/>
                </a:lnTo>
                <a:lnTo>
                  <a:pt x="690372" y="417576"/>
                </a:lnTo>
                <a:close/>
              </a:path>
              <a:path w="925830" h="558800">
                <a:moveTo>
                  <a:pt x="690372" y="538988"/>
                </a:moveTo>
                <a:lnTo>
                  <a:pt x="690372" y="417576"/>
                </a:lnTo>
                <a:lnTo>
                  <a:pt x="685799" y="417576"/>
                </a:lnTo>
                <a:lnTo>
                  <a:pt x="685799" y="558546"/>
                </a:lnTo>
                <a:lnTo>
                  <a:pt x="687324" y="556770"/>
                </a:lnTo>
                <a:lnTo>
                  <a:pt x="687324" y="542544"/>
                </a:lnTo>
                <a:lnTo>
                  <a:pt x="690372" y="538988"/>
                </a:lnTo>
                <a:close/>
              </a:path>
              <a:path w="925830" h="558800">
                <a:moveTo>
                  <a:pt x="695706" y="25781"/>
                </a:moveTo>
                <a:lnTo>
                  <a:pt x="695706" y="12192"/>
                </a:lnTo>
                <a:lnTo>
                  <a:pt x="687324" y="16002"/>
                </a:lnTo>
                <a:lnTo>
                  <a:pt x="695706" y="25781"/>
                </a:lnTo>
                <a:close/>
              </a:path>
              <a:path w="925830" h="558800">
                <a:moveTo>
                  <a:pt x="695706" y="150876"/>
                </a:moveTo>
                <a:lnTo>
                  <a:pt x="695706" y="25781"/>
                </a:lnTo>
                <a:lnTo>
                  <a:pt x="687324" y="16002"/>
                </a:lnTo>
                <a:lnTo>
                  <a:pt x="687324" y="140970"/>
                </a:lnTo>
                <a:lnTo>
                  <a:pt x="690372" y="140970"/>
                </a:lnTo>
                <a:lnTo>
                  <a:pt x="690372" y="150876"/>
                </a:lnTo>
                <a:lnTo>
                  <a:pt x="695706" y="150876"/>
                </a:lnTo>
                <a:close/>
              </a:path>
              <a:path w="925830" h="558800">
                <a:moveTo>
                  <a:pt x="915924" y="290433"/>
                </a:moveTo>
                <a:lnTo>
                  <a:pt x="915924" y="282702"/>
                </a:lnTo>
                <a:lnTo>
                  <a:pt x="912984" y="279273"/>
                </a:lnTo>
                <a:lnTo>
                  <a:pt x="687324" y="542544"/>
                </a:lnTo>
                <a:lnTo>
                  <a:pt x="695706" y="545592"/>
                </a:lnTo>
                <a:lnTo>
                  <a:pt x="695706" y="547004"/>
                </a:lnTo>
                <a:lnTo>
                  <a:pt x="915924" y="290433"/>
                </a:lnTo>
                <a:close/>
              </a:path>
              <a:path w="925830" h="558800">
                <a:moveTo>
                  <a:pt x="695706" y="547004"/>
                </a:moveTo>
                <a:lnTo>
                  <a:pt x="695706" y="545592"/>
                </a:lnTo>
                <a:lnTo>
                  <a:pt x="687324" y="542544"/>
                </a:lnTo>
                <a:lnTo>
                  <a:pt x="687324" y="556770"/>
                </a:lnTo>
                <a:lnTo>
                  <a:pt x="695706" y="547004"/>
                </a:lnTo>
                <a:close/>
              </a:path>
              <a:path w="925830" h="558800">
                <a:moveTo>
                  <a:pt x="915924" y="282702"/>
                </a:moveTo>
                <a:lnTo>
                  <a:pt x="915924" y="275844"/>
                </a:lnTo>
                <a:lnTo>
                  <a:pt x="912984" y="279273"/>
                </a:lnTo>
                <a:lnTo>
                  <a:pt x="915924" y="282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96573" y="5788405"/>
            <a:ext cx="6045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明</a:t>
            </a:r>
            <a:r>
              <a:rPr sz="2000" b="1" spc="-5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文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7627" y="5759196"/>
            <a:ext cx="7620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933067" y="5746241"/>
            <a:ext cx="773430" cy="483870"/>
          </a:xfrm>
          <a:custGeom>
            <a:avLst/>
            <a:gdLst/>
            <a:ahLst/>
            <a:cxnLst/>
            <a:rect l="l" t="t" r="r" b="b"/>
            <a:pathLst>
              <a:path w="773429" h="483870">
                <a:moveTo>
                  <a:pt x="576072" y="122682"/>
                </a:moveTo>
                <a:lnTo>
                  <a:pt x="0" y="122682"/>
                </a:lnTo>
                <a:lnTo>
                  <a:pt x="0" y="361188"/>
                </a:lnTo>
                <a:lnTo>
                  <a:pt x="4572" y="361188"/>
                </a:lnTo>
                <a:lnTo>
                  <a:pt x="4572" y="132588"/>
                </a:lnTo>
                <a:lnTo>
                  <a:pt x="9906" y="127254"/>
                </a:lnTo>
                <a:lnTo>
                  <a:pt x="9906" y="132588"/>
                </a:lnTo>
                <a:lnTo>
                  <a:pt x="571500" y="132588"/>
                </a:lnTo>
                <a:lnTo>
                  <a:pt x="571500" y="127254"/>
                </a:lnTo>
                <a:lnTo>
                  <a:pt x="576072" y="122682"/>
                </a:lnTo>
                <a:close/>
              </a:path>
              <a:path w="773429" h="483870">
                <a:moveTo>
                  <a:pt x="9906" y="132588"/>
                </a:moveTo>
                <a:lnTo>
                  <a:pt x="9906" y="127254"/>
                </a:lnTo>
                <a:lnTo>
                  <a:pt x="4572" y="132588"/>
                </a:lnTo>
                <a:lnTo>
                  <a:pt x="9906" y="132588"/>
                </a:lnTo>
                <a:close/>
              </a:path>
              <a:path w="773429" h="483870">
                <a:moveTo>
                  <a:pt x="9906" y="351282"/>
                </a:moveTo>
                <a:lnTo>
                  <a:pt x="9906" y="132588"/>
                </a:lnTo>
                <a:lnTo>
                  <a:pt x="4572" y="132588"/>
                </a:lnTo>
                <a:lnTo>
                  <a:pt x="4572" y="351282"/>
                </a:lnTo>
                <a:lnTo>
                  <a:pt x="9906" y="351282"/>
                </a:lnTo>
                <a:close/>
              </a:path>
              <a:path w="773429" h="483870">
                <a:moveTo>
                  <a:pt x="581406" y="457047"/>
                </a:moveTo>
                <a:lnTo>
                  <a:pt x="581406" y="351282"/>
                </a:lnTo>
                <a:lnTo>
                  <a:pt x="4572" y="351282"/>
                </a:lnTo>
                <a:lnTo>
                  <a:pt x="9906" y="355854"/>
                </a:lnTo>
                <a:lnTo>
                  <a:pt x="9906" y="361188"/>
                </a:lnTo>
                <a:lnTo>
                  <a:pt x="571500" y="361188"/>
                </a:lnTo>
                <a:lnTo>
                  <a:pt x="571500" y="355854"/>
                </a:lnTo>
                <a:lnTo>
                  <a:pt x="576072" y="361188"/>
                </a:lnTo>
                <a:lnTo>
                  <a:pt x="576072" y="463448"/>
                </a:lnTo>
                <a:lnTo>
                  <a:pt x="581406" y="457047"/>
                </a:lnTo>
                <a:close/>
              </a:path>
              <a:path w="773429" h="483870">
                <a:moveTo>
                  <a:pt x="9906" y="361188"/>
                </a:moveTo>
                <a:lnTo>
                  <a:pt x="9906" y="355854"/>
                </a:lnTo>
                <a:lnTo>
                  <a:pt x="4572" y="351282"/>
                </a:lnTo>
                <a:lnTo>
                  <a:pt x="4572" y="361188"/>
                </a:lnTo>
                <a:lnTo>
                  <a:pt x="9906" y="361188"/>
                </a:lnTo>
                <a:close/>
              </a:path>
              <a:path w="773429" h="483870">
                <a:moveTo>
                  <a:pt x="773430" y="241554"/>
                </a:moveTo>
                <a:lnTo>
                  <a:pt x="571500" y="0"/>
                </a:lnTo>
                <a:lnTo>
                  <a:pt x="571500" y="122682"/>
                </a:lnTo>
                <a:lnTo>
                  <a:pt x="573024" y="122682"/>
                </a:lnTo>
                <a:lnTo>
                  <a:pt x="573024" y="16002"/>
                </a:lnTo>
                <a:lnTo>
                  <a:pt x="581406" y="12954"/>
                </a:lnTo>
                <a:lnTo>
                  <a:pt x="581406" y="26060"/>
                </a:lnTo>
                <a:lnTo>
                  <a:pt x="760984" y="241554"/>
                </a:lnTo>
                <a:lnTo>
                  <a:pt x="763524" y="238506"/>
                </a:lnTo>
                <a:lnTo>
                  <a:pt x="763524" y="253441"/>
                </a:lnTo>
                <a:lnTo>
                  <a:pt x="773430" y="241554"/>
                </a:lnTo>
                <a:close/>
              </a:path>
              <a:path w="773429" h="483870">
                <a:moveTo>
                  <a:pt x="576072" y="132588"/>
                </a:moveTo>
                <a:lnTo>
                  <a:pt x="576072" y="122682"/>
                </a:lnTo>
                <a:lnTo>
                  <a:pt x="571500" y="127254"/>
                </a:lnTo>
                <a:lnTo>
                  <a:pt x="571500" y="132588"/>
                </a:lnTo>
                <a:lnTo>
                  <a:pt x="576072" y="132588"/>
                </a:lnTo>
                <a:close/>
              </a:path>
              <a:path w="773429" h="483870">
                <a:moveTo>
                  <a:pt x="576072" y="361188"/>
                </a:moveTo>
                <a:lnTo>
                  <a:pt x="571500" y="355854"/>
                </a:lnTo>
                <a:lnTo>
                  <a:pt x="571500" y="361188"/>
                </a:lnTo>
                <a:lnTo>
                  <a:pt x="576072" y="361188"/>
                </a:lnTo>
                <a:close/>
              </a:path>
              <a:path w="773429" h="483870">
                <a:moveTo>
                  <a:pt x="576072" y="463448"/>
                </a:moveTo>
                <a:lnTo>
                  <a:pt x="576072" y="361188"/>
                </a:lnTo>
                <a:lnTo>
                  <a:pt x="571500" y="361188"/>
                </a:lnTo>
                <a:lnTo>
                  <a:pt x="571500" y="483870"/>
                </a:lnTo>
                <a:lnTo>
                  <a:pt x="573024" y="482041"/>
                </a:lnTo>
                <a:lnTo>
                  <a:pt x="573024" y="467106"/>
                </a:lnTo>
                <a:lnTo>
                  <a:pt x="576072" y="463448"/>
                </a:lnTo>
                <a:close/>
              </a:path>
              <a:path w="773429" h="483870">
                <a:moveTo>
                  <a:pt x="581406" y="26060"/>
                </a:moveTo>
                <a:lnTo>
                  <a:pt x="581406" y="12954"/>
                </a:lnTo>
                <a:lnTo>
                  <a:pt x="573024" y="16002"/>
                </a:lnTo>
                <a:lnTo>
                  <a:pt x="581406" y="26060"/>
                </a:lnTo>
                <a:close/>
              </a:path>
              <a:path w="773429" h="483870">
                <a:moveTo>
                  <a:pt x="581406" y="132588"/>
                </a:moveTo>
                <a:lnTo>
                  <a:pt x="581406" y="26060"/>
                </a:lnTo>
                <a:lnTo>
                  <a:pt x="573024" y="16002"/>
                </a:lnTo>
                <a:lnTo>
                  <a:pt x="573024" y="122682"/>
                </a:lnTo>
                <a:lnTo>
                  <a:pt x="576072" y="122682"/>
                </a:lnTo>
                <a:lnTo>
                  <a:pt x="576072" y="132588"/>
                </a:lnTo>
                <a:lnTo>
                  <a:pt x="581406" y="132588"/>
                </a:lnTo>
                <a:close/>
              </a:path>
              <a:path w="773429" h="483870">
                <a:moveTo>
                  <a:pt x="763524" y="253441"/>
                </a:moveTo>
                <a:lnTo>
                  <a:pt x="763524" y="244602"/>
                </a:lnTo>
                <a:lnTo>
                  <a:pt x="760984" y="241554"/>
                </a:lnTo>
                <a:lnTo>
                  <a:pt x="573024" y="467106"/>
                </a:lnTo>
                <a:lnTo>
                  <a:pt x="581406" y="470154"/>
                </a:lnTo>
                <a:lnTo>
                  <a:pt x="581406" y="471982"/>
                </a:lnTo>
                <a:lnTo>
                  <a:pt x="763524" y="253441"/>
                </a:lnTo>
                <a:close/>
              </a:path>
              <a:path w="773429" h="483870">
                <a:moveTo>
                  <a:pt x="581406" y="471982"/>
                </a:moveTo>
                <a:lnTo>
                  <a:pt x="581406" y="470154"/>
                </a:lnTo>
                <a:lnTo>
                  <a:pt x="573024" y="467106"/>
                </a:lnTo>
                <a:lnTo>
                  <a:pt x="573024" y="482041"/>
                </a:lnTo>
                <a:lnTo>
                  <a:pt x="581406" y="471982"/>
                </a:lnTo>
                <a:close/>
              </a:path>
              <a:path w="773429" h="483870">
                <a:moveTo>
                  <a:pt x="763524" y="244602"/>
                </a:moveTo>
                <a:lnTo>
                  <a:pt x="763524" y="238506"/>
                </a:lnTo>
                <a:lnTo>
                  <a:pt x="760984" y="241554"/>
                </a:lnTo>
                <a:lnTo>
                  <a:pt x="763524" y="2446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10773" y="1937512"/>
            <a:ext cx="8047355" cy="2129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indent="-363855">
              <a:lnSpc>
                <a:spcPct val="150000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 err="1">
                <a:latin typeface="宋体"/>
                <a:cs typeface="宋体"/>
              </a:rPr>
              <a:t>发送方</a:t>
            </a:r>
            <a:r>
              <a:rPr sz="2400" b="1" dirty="0" err="1">
                <a:latin typeface="宋体"/>
                <a:cs typeface="宋体"/>
              </a:rPr>
              <a:t>A</a:t>
            </a:r>
            <a:r>
              <a:rPr sz="2400" b="1" spc="-5" dirty="0" err="1">
                <a:latin typeface="宋体"/>
                <a:cs typeface="宋体"/>
              </a:rPr>
              <a:t>查找接</a:t>
            </a:r>
            <a:r>
              <a:rPr lang="zh-CN" altLang="en-US" sz="2400" b="1" spc="-5" dirty="0">
                <a:latin typeface="宋体"/>
                <a:cs typeface="宋体"/>
              </a:rPr>
              <a:t>收</a:t>
            </a:r>
            <a:r>
              <a:rPr sz="2400" b="1" spc="-5" dirty="0" err="1">
                <a:latin typeface="宋体"/>
                <a:cs typeface="宋体"/>
              </a:rPr>
              <a:t>方</a:t>
            </a:r>
            <a:r>
              <a:rPr sz="2400" b="1" dirty="0" err="1">
                <a:latin typeface="宋体"/>
                <a:cs typeface="宋体"/>
              </a:rPr>
              <a:t>B</a:t>
            </a:r>
            <a:r>
              <a:rPr sz="2400" b="1" spc="-5" dirty="0" err="1">
                <a:latin typeface="宋体"/>
                <a:cs typeface="宋体"/>
              </a:rPr>
              <a:t>的公钥</a:t>
            </a:r>
            <a:r>
              <a:rPr sz="2400" b="1" spc="-5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376555" indent="-363855">
              <a:lnSpc>
                <a:spcPct val="150000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dirty="0">
                <a:latin typeface="宋体"/>
                <a:cs typeface="宋体"/>
              </a:rPr>
              <a:t>A采用公钥加密算法以B的公钥作为加密密钥对明文加密。</a:t>
            </a:r>
            <a:endParaRPr sz="2400" dirty="0">
              <a:latin typeface="宋体"/>
              <a:cs typeface="宋体"/>
            </a:endParaRPr>
          </a:p>
          <a:p>
            <a:pPr marL="376555" indent="-363855">
              <a:lnSpc>
                <a:spcPct val="150000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>
                <a:latin typeface="宋体"/>
                <a:cs typeface="宋体"/>
              </a:rPr>
              <a:t>A</a:t>
            </a:r>
            <a:r>
              <a:rPr sz="2400" b="1" spc="-10" dirty="0">
                <a:latin typeface="宋体"/>
                <a:cs typeface="宋体"/>
              </a:rPr>
              <a:t>通过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不安全信道</a:t>
            </a:r>
            <a:r>
              <a:rPr sz="2400" b="1" dirty="0">
                <a:latin typeface="宋体"/>
                <a:cs typeface="宋体"/>
              </a:rPr>
              <a:t>将密文发送给</a:t>
            </a:r>
            <a:r>
              <a:rPr sz="2400" b="1" spc="5" dirty="0">
                <a:latin typeface="宋体"/>
                <a:cs typeface="宋体"/>
              </a:rPr>
              <a:t>B</a:t>
            </a:r>
            <a:r>
              <a:rPr sz="2400" b="1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376555" indent="-363855">
              <a:lnSpc>
                <a:spcPct val="150000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5" dirty="0">
                <a:latin typeface="宋体"/>
                <a:cs typeface="宋体"/>
              </a:rPr>
              <a:t>B</a:t>
            </a:r>
            <a:r>
              <a:rPr sz="2400" b="1" dirty="0">
                <a:latin typeface="宋体"/>
                <a:cs typeface="宋体"/>
              </a:rPr>
              <a:t>收到密文后使用自己的私钥对密文解密还原出明文。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0077" y="5717540"/>
            <a:ext cx="2134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黑体"/>
                <a:cs typeface="黑体"/>
              </a:rPr>
              <a:t>解密算</a:t>
            </a:r>
            <a:r>
              <a:rPr sz="2800" b="1" spc="-10" dirty="0">
                <a:solidFill>
                  <a:srgbClr val="0000FF"/>
                </a:solidFill>
                <a:latin typeface="黑体"/>
                <a:cs typeface="黑体"/>
              </a:rPr>
              <a:t>法</a:t>
            </a:r>
            <a:r>
              <a:rPr sz="2800" b="1" spc="-665" dirty="0">
                <a:solidFill>
                  <a:srgbClr val="0000FF"/>
                </a:solidFill>
                <a:latin typeface="黑体"/>
                <a:cs typeface="黑体"/>
              </a:rPr>
              <a:t> </a:t>
            </a:r>
            <a:r>
              <a:rPr sz="3000" b="1" spc="-15" baseline="6944" dirty="0">
                <a:solidFill>
                  <a:srgbClr val="FD1813"/>
                </a:solidFill>
                <a:latin typeface="宋体"/>
                <a:cs typeface="宋体"/>
              </a:rPr>
              <a:t>明</a:t>
            </a:r>
            <a:r>
              <a:rPr sz="3000" b="1" spc="-719" baseline="6944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3000" b="1" spc="-15" baseline="6944" dirty="0">
                <a:solidFill>
                  <a:srgbClr val="FD1813"/>
                </a:solidFill>
                <a:latin typeface="宋体"/>
                <a:cs typeface="宋体"/>
              </a:rPr>
              <a:t>文</a:t>
            </a:r>
            <a:endParaRPr sz="3000" baseline="6944">
              <a:latin typeface="宋体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3573" y="5634482"/>
            <a:ext cx="94234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发送方</a:t>
            </a:r>
            <a:endParaRPr sz="2400">
              <a:latin typeface="宋体"/>
              <a:cs typeface="宋体"/>
            </a:endParaRPr>
          </a:p>
          <a:p>
            <a:pPr marL="116839" algn="ctr">
              <a:lnSpc>
                <a:spcPts val="2870"/>
              </a:lnSpc>
            </a:pPr>
            <a:r>
              <a:rPr sz="2400" b="1" dirty="0">
                <a:solidFill>
                  <a:srgbClr val="650065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78373" y="5482082"/>
            <a:ext cx="942340" cy="733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接</a:t>
            </a:r>
            <a:r>
              <a:rPr lang="zh-CN" altLang="en-US" sz="2400" b="1" spc="-5" dirty="0">
                <a:solidFill>
                  <a:srgbClr val="650065"/>
                </a:solidFill>
                <a:latin typeface="宋体"/>
                <a:cs typeface="宋体"/>
              </a:rPr>
              <a:t>收</a:t>
            </a: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方</a:t>
            </a:r>
            <a:endParaRPr sz="2400" dirty="0">
              <a:latin typeface="宋体"/>
              <a:cs typeface="宋体"/>
            </a:endParaRPr>
          </a:p>
          <a:p>
            <a:pPr marL="116839" algn="ctr">
              <a:lnSpc>
                <a:spcPts val="2870"/>
              </a:lnSpc>
            </a:pPr>
            <a:r>
              <a:rPr sz="2400" b="1" dirty="0">
                <a:solidFill>
                  <a:srgbClr val="650065"/>
                </a:solidFill>
                <a:latin typeface="Arial"/>
                <a:cs typeface="Arial"/>
              </a:rPr>
              <a:t>B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68573" y="4567682"/>
            <a:ext cx="116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的私钥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08639" y="4768596"/>
            <a:ext cx="1600200" cy="1026160"/>
          </a:xfrm>
          <a:custGeom>
            <a:avLst/>
            <a:gdLst/>
            <a:ahLst/>
            <a:cxnLst/>
            <a:rect l="l" t="t" r="r" b="b"/>
            <a:pathLst>
              <a:path w="1600200" h="1026160">
                <a:moveTo>
                  <a:pt x="1600200" y="380999"/>
                </a:moveTo>
                <a:lnTo>
                  <a:pt x="1600200" y="76199"/>
                </a:lnTo>
                <a:lnTo>
                  <a:pt x="1594294" y="46612"/>
                </a:lnTo>
                <a:lnTo>
                  <a:pt x="1578102" y="22383"/>
                </a:lnTo>
                <a:lnTo>
                  <a:pt x="1553908" y="6012"/>
                </a:lnTo>
                <a:lnTo>
                  <a:pt x="1524000" y="0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0" y="381000"/>
                </a:lnTo>
                <a:lnTo>
                  <a:pt x="6012" y="410908"/>
                </a:lnTo>
                <a:lnTo>
                  <a:pt x="22383" y="435102"/>
                </a:lnTo>
                <a:lnTo>
                  <a:pt x="46612" y="451294"/>
                </a:lnTo>
                <a:lnTo>
                  <a:pt x="76200" y="457200"/>
                </a:lnTo>
                <a:lnTo>
                  <a:pt x="933450" y="457200"/>
                </a:lnTo>
                <a:lnTo>
                  <a:pt x="933450" y="903962"/>
                </a:lnTo>
                <a:lnTo>
                  <a:pt x="1333500" y="457199"/>
                </a:lnTo>
                <a:lnTo>
                  <a:pt x="1524000" y="457199"/>
                </a:lnTo>
                <a:lnTo>
                  <a:pt x="1553908" y="451294"/>
                </a:lnTo>
                <a:lnTo>
                  <a:pt x="1578102" y="435101"/>
                </a:lnTo>
                <a:lnTo>
                  <a:pt x="1594294" y="410908"/>
                </a:lnTo>
                <a:lnTo>
                  <a:pt x="1600200" y="380999"/>
                </a:lnTo>
                <a:close/>
              </a:path>
              <a:path w="1600200" h="1026160">
                <a:moveTo>
                  <a:pt x="933450" y="903962"/>
                </a:moveTo>
                <a:lnTo>
                  <a:pt x="933450" y="457200"/>
                </a:lnTo>
                <a:lnTo>
                  <a:pt x="824484" y="1025652"/>
                </a:lnTo>
                <a:lnTo>
                  <a:pt x="933450" y="903962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04067" y="4764023"/>
            <a:ext cx="1610360" cy="1046480"/>
          </a:xfrm>
          <a:custGeom>
            <a:avLst/>
            <a:gdLst/>
            <a:ahLst/>
            <a:cxnLst/>
            <a:rect l="l" t="t" r="r" b="b"/>
            <a:pathLst>
              <a:path w="1610360" h="1046479">
                <a:moveTo>
                  <a:pt x="1610106" y="386334"/>
                </a:moveTo>
                <a:lnTo>
                  <a:pt x="1610106" y="80772"/>
                </a:lnTo>
                <a:lnTo>
                  <a:pt x="1608582" y="64770"/>
                </a:lnTo>
                <a:lnTo>
                  <a:pt x="1591056" y="29718"/>
                </a:lnTo>
                <a:lnTo>
                  <a:pt x="1586484" y="23622"/>
                </a:lnTo>
                <a:lnTo>
                  <a:pt x="1580388" y="19050"/>
                </a:lnTo>
                <a:lnTo>
                  <a:pt x="1574292" y="13716"/>
                </a:lnTo>
                <a:lnTo>
                  <a:pt x="1567434" y="9906"/>
                </a:lnTo>
                <a:lnTo>
                  <a:pt x="1560576" y="6858"/>
                </a:lnTo>
                <a:lnTo>
                  <a:pt x="1552956" y="3810"/>
                </a:lnTo>
                <a:lnTo>
                  <a:pt x="1545336" y="1524"/>
                </a:lnTo>
                <a:lnTo>
                  <a:pt x="1536192" y="685"/>
                </a:lnTo>
                <a:lnTo>
                  <a:pt x="1529334" y="0"/>
                </a:lnTo>
                <a:lnTo>
                  <a:pt x="80772" y="0"/>
                </a:lnTo>
                <a:lnTo>
                  <a:pt x="73152" y="762"/>
                </a:lnTo>
                <a:lnTo>
                  <a:pt x="64769" y="1524"/>
                </a:lnTo>
                <a:lnTo>
                  <a:pt x="23874" y="23874"/>
                </a:lnTo>
                <a:lnTo>
                  <a:pt x="3809" y="57150"/>
                </a:lnTo>
                <a:lnTo>
                  <a:pt x="0" y="80772"/>
                </a:lnTo>
                <a:lnTo>
                  <a:pt x="0" y="386334"/>
                </a:lnTo>
                <a:lnTo>
                  <a:pt x="6707" y="417794"/>
                </a:lnTo>
                <a:lnTo>
                  <a:pt x="9906" y="422529"/>
                </a:lnTo>
                <a:lnTo>
                  <a:pt x="9906" y="73914"/>
                </a:lnTo>
                <a:lnTo>
                  <a:pt x="11429" y="66294"/>
                </a:lnTo>
                <a:lnTo>
                  <a:pt x="11429" y="67056"/>
                </a:lnTo>
                <a:lnTo>
                  <a:pt x="12954" y="59436"/>
                </a:lnTo>
                <a:lnTo>
                  <a:pt x="12954" y="60198"/>
                </a:lnTo>
                <a:lnTo>
                  <a:pt x="40646" y="22346"/>
                </a:lnTo>
                <a:lnTo>
                  <a:pt x="59436" y="13208"/>
                </a:lnTo>
                <a:lnTo>
                  <a:pt x="59436" y="12954"/>
                </a:lnTo>
                <a:lnTo>
                  <a:pt x="66294" y="11582"/>
                </a:lnTo>
                <a:lnTo>
                  <a:pt x="66294" y="11430"/>
                </a:lnTo>
                <a:lnTo>
                  <a:pt x="73914" y="9906"/>
                </a:lnTo>
                <a:lnTo>
                  <a:pt x="1536192" y="9906"/>
                </a:lnTo>
                <a:lnTo>
                  <a:pt x="1543812" y="11430"/>
                </a:lnTo>
                <a:lnTo>
                  <a:pt x="1543812" y="11582"/>
                </a:lnTo>
                <a:lnTo>
                  <a:pt x="1550670" y="12954"/>
                </a:lnTo>
                <a:lnTo>
                  <a:pt x="1550670" y="13208"/>
                </a:lnTo>
                <a:lnTo>
                  <a:pt x="1556766" y="15240"/>
                </a:lnTo>
                <a:lnTo>
                  <a:pt x="1569459" y="22346"/>
                </a:lnTo>
                <a:lnTo>
                  <a:pt x="1579540" y="30565"/>
                </a:lnTo>
                <a:lnTo>
                  <a:pt x="1587759" y="40646"/>
                </a:lnTo>
                <a:lnTo>
                  <a:pt x="1594866" y="53340"/>
                </a:lnTo>
                <a:lnTo>
                  <a:pt x="1597152" y="60198"/>
                </a:lnTo>
                <a:lnTo>
                  <a:pt x="1597152" y="59436"/>
                </a:lnTo>
                <a:lnTo>
                  <a:pt x="1598676" y="67056"/>
                </a:lnTo>
                <a:lnTo>
                  <a:pt x="1598676" y="66294"/>
                </a:lnTo>
                <a:lnTo>
                  <a:pt x="1600200" y="73914"/>
                </a:lnTo>
                <a:lnTo>
                  <a:pt x="1600200" y="423070"/>
                </a:lnTo>
                <a:lnTo>
                  <a:pt x="1603248" y="417576"/>
                </a:lnTo>
                <a:lnTo>
                  <a:pt x="1606296" y="409956"/>
                </a:lnTo>
                <a:lnTo>
                  <a:pt x="1608582" y="402336"/>
                </a:lnTo>
                <a:lnTo>
                  <a:pt x="1610106" y="386334"/>
                </a:lnTo>
                <a:close/>
              </a:path>
              <a:path w="1610360" h="1046479">
                <a:moveTo>
                  <a:pt x="60198" y="454152"/>
                </a:moveTo>
                <a:lnTo>
                  <a:pt x="22346" y="426459"/>
                </a:lnTo>
                <a:lnTo>
                  <a:pt x="12954" y="406908"/>
                </a:lnTo>
                <a:lnTo>
                  <a:pt x="12954" y="407670"/>
                </a:lnTo>
                <a:lnTo>
                  <a:pt x="11430" y="400050"/>
                </a:lnTo>
                <a:lnTo>
                  <a:pt x="11430" y="400812"/>
                </a:lnTo>
                <a:lnTo>
                  <a:pt x="9906" y="393192"/>
                </a:lnTo>
                <a:lnTo>
                  <a:pt x="9906" y="422529"/>
                </a:lnTo>
                <a:lnTo>
                  <a:pt x="23883" y="443222"/>
                </a:lnTo>
                <a:lnTo>
                  <a:pt x="49311" y="460398"/>
                </a:lnTo>
                <a:lnTo>
                  <a:pt x="59436" y="462557"/>
                </a:lnTo>
                <a:lnTo>
                  <a:pt x="59436" y="454152"/>
                </a:lnTo>
                <a:lnTo>
                  <a:pt x="60198" y="454152"/>
                </a:lnTo>
                <a:close/>
              </a:path>
              <a:path w="1610360" h="1046479">
                <a:moveTo>
                  <a:pt x="60198" y="12954"/>
                </a:moveTo>
                <a:lnTo>
                  <a:pt x="59436" y="12954"/>
                </a:lnTo>
                <a:lnTo>
                  <a:pt x="59436" y="13208"/>
                </a:lnTo>
                <a:lnTo>
                  <a:pt x="60198" y="12954"/>
                </a:lnTo>
                <a:close/>
              </a:path>
              <a:path w="1610360" h="1046479">
                <a:moveTo>
                  <a:pt x="67056" y="455676"/>
                </a:moveTo>
                <a:lnTo>
                  <a:pt x="59436" y="454152"/>
                </a:lnTo>
                <a:lnTo>
                  <a:pt x="59436" y="462557"/>
                </a:lnTo>
                <a:lnTo>
                  <a:pt x="66294" y="464019"/>
                </a:lnTo>
                <a:lnTo>
                  <a:pt x="66294" y="455676"/>
                </a:lnTo>
                <a:lnTo>
                  <a:pt x="67056" y="455676"/>
                </a:lnTo>
                <a:close/>
              </a:path>
              <a:path w="1610360" h="1046479">
                <a:moveTo>
                  <a:pt x="67056" y="11430"/>
                </a:moveTo>
                <a:lnTo>
                  <a:pt x="66294" y="11430"/>
                </a:lnTo>
                <a:lnTo>
                  <a:pt x="66294" y="11582"/>
                </a:lnTo>
                <a:lnTo>
                  <a:pt x="67056" y="11430"/>
                </a:lnTo>
                <a:close/>
              </a:path>
              <a:path w="1610360" h="1046479">
                <a:moveTo>
                  <a:pt x="944118" y="457200"/>
                </a:moveTo>
                <a:lnTo>
                  <a:pt x="73914" y="457200"/>
                </a:lnTo>
                <a:lnTo>
                  <a:pt x="66294" y="455676"/>
                </a:lnTo>
                <a:lnTo>
                  <a:pt x="66294" y="464019"/>
                </a:lnTo>
                <a:lnTo>
                  <a:pt x="80772" y="467106"/>
                </a:lnTo>
                <a:lnTo>
                  <a:pt x="932275" y="467106"/>
                </a:lnTo>
                <a:lnTo>
                  <a:pt x="933450" y="461010"/>
                </a:lnTo>
                <a:lnTo>
                  <a:pt x="938022" y="467106"/>
                </a:lnTo>
                <a:lnTo>
                  <a:pt x="938022" y="488899"/>
                </a:lnTo>
                <a:lnTo>
                  <a:pt x="944118" y="457200"/>
                </a:lnTo>
                <a:close/>
              </a:path>
              <a:path w="1610360" h="1046479">
                <a:moveTo>
                  <a:pt x="938022" y="488899"/>
                </a:moveTo>
                <a:lnTo>
                  <a:pt x="938022" y="467106"/>
                </a:lnTo>
                <a:lnTo>
                  <a:pt x="932275" y="467106"/>
                </a:lnTo>
                <a:lnTo>
                  <a:pt x="820674" y="1046226"/>
                </a:lnTo>
                <a:lnTo>
                  <a:pt x="825245" y="1041132"/>
                </a:lnTo>
                <a:lnTo>
                  <a:pt x="825246" y="1027176"/>
                </a:lnTo>
                <a:lnTo>
                  <a:pt x="837034" y="1014034"/>
                </a:lnTo>
                <a:lnTo>
                  <a:pt x="938022" y="488899"/>
                </a:lnTo>
                <a:close/>
              </a:path>
              <a:path w="1610360" h="1046479">
                <a:moveTo>
                  <a:pt x="837034" y="1014034"/>
                </a:moveTo>
                <a:lnTo>
                  <a:pt x="825246" y="1027176"/>
                </a:lnTo>
                <a:lnTo>
                  <a:pt x="833628" y="1031748"/>
                </a:lnTo>
                <a:lnTo>
                  <a:pt x="837034" y="1014034"/>
                </a:lnTo>
                <a:close/>
              </a:path>
              <a:path w="1610360" h="1046479">
                <a:moveTo>
                  <a:pt x="1543812" y="465720"/>
                </a:moveTo>
                <a:lnTo>
                  <a:pt x="1543812" y="455676"/>
                </a:lnTo>
                <a:lnTo>
                  <a:pt x="1536192" y="457200"/>
                </a:lnTo>
                <a:lnTo>
                  <a:pt x="1336548" y="457200"/>
                </a:lnTo>
                <a:lnTo>
                  <a:pt x="837034" y="1014034"/>
                </a:lnTo>
                <a:lnTo>
                  <a:pt x="833628" y="1031748"/>
                </a:lnTo>
                <a:lnTo>
                  <a:pt x="825246" y="1027176"/>
                </a:lnTo>
                <a:lnTo>
                  <a:pt x="825245" y="1041132"/>
                </a:lnTo>
                <a:lnTo>
                  <a:pt x="1338072" y="469826"/>
                </a:lnTo>
                <a:lnTo>
                  <a:pt x="1338072" y="467106"/>
                </a:lnTo>
                <a:lnTo>
                  <a:pt x="1341882" y="465582"/>
                </a:lnTo>
                <a:lnTo>
                  <a:pt x="1341882" y="467106"/>
                </a:lnTo>
                <a:lnTo>
                  <a:pt x="1529334" y="467106"/>
                </a:lnTo>
                <a:lnTo>
                  <a:pt x="1536954" y="466344"/>
                </a:lnTo>
                <a:lnTo>
                  <a:pt x="1543812" y="465720"/>
                </a:lnTo>
                <a:close/>
              </a:path>
              <a:path w="1610360" h="1046479">
                <a:moveTo>
                  <a:pt x="938022" y="467106"/>
                </a:moveTo>
                <a:lnTo>
                  <a:pt x="933450" y="461010"/>
                </a:lnTo>
                <a:lnTo>
                  <a:pt x="932275" y="467106"/>
                </a:lnTo>
                <a:lnTo>
                  <a:pt x="938022" y="467106"/>
                </a:lnTo>
                <a:close/>
              </a:path>
              <a:path w="1610360" h="1046479">
                <a:moveTo>
                  <a:pt x="1341882" y="465582"/>
                </a:moveTo>
                <a:lnTo>
                  <a:pt x="1338072" y="467106"/>
                </a:lnTo>
                <a:lnTo>
                  <a:pt x="1340514" y="467106"/>
                </a:lnTo>
                <a:lnTo>
                  <a:pt x="1341882" y="465582"/>
                </a:lnTo>
                <a:close/>
              </a:path>
              <a:path w="1610360" h="1046479">
                <a:moveTo>
                  <a:pt x="1340514" y="467106"/>
                </a:moveTo>
                <a:lnTo>
                  <a:pt x="1338072" y="467106"/>
                </a:lnTo>
                <a:lnTo>
                  <a:pt x="1338072" y="469826"/>
                </a:lnTo>
                <a:lnTo>
                  <a:pt x="1340514" y="467106"/>
                </a:lnTo>
                <a:close/>
              </a:path>
              <a:path w="1610360" h="1046479">
                <a:moveTo>
                  <a:pt x="1341882" y="467106"/>
                </a:moveTo>
                <a:lnTo>
                  <a:pt x="1341882" y="465582"/>
                </a:lnTo>
                <a:lnTo>
                  <a:pt x="1340514" y="467106"/>
                </a:lnTo>
                <a:lnTo>
                  <a:pt x="1341882" y="467106"/>
                </a:lnTo>
                <a:close/>
              </a:path>
              <a:path w="1610360" h="1046479">
                <a:moveTo>
                  <a:pt x="1543812" y="11582"/>
                </a:moveTo>
                <a:lnTo>
                  <a:pt x="1543812" y="11430"/>
                </a:lnTo>
                <a:lnTo>
                  <a:pt x="1543050" y="11430"/>
                </a:lnTo>
                <a:lnTo>
                  <a:pt x="1543812" y="11582"/>
                </a:lnTo>
                <a:close/>
              </a:path>
              <a:path w="1610360" h="1046479">
                <a:moveTo>
                  <a:pt x="1550670" y="463674"/>
                </a:moveTo>
                <a:lnTo>
                  <a:pt x="1550670" y="454152"/>
                </a:lnTo>
                <a:lnTo>
                  <a:pt x="1543050" y="455676"/>
                </a:lnTo>
                <a:lnTo>
                  <a:pt x="1543812" y="455676"/>
                </a:lnTo>
                <a:lnTo>
                  <a:pt x="1543812" y="465720"/>
                </a:lnTo>
                <a:lnTo>
                  <a:pt x="1545336" y="465582"/>
                </a:lnTo>
                <a:lnTo>
                  <a:pt x="1550670" y="463674"/>
                </a:lnTo>
                <a:close/>
              </a:path>
              <a:path w="1610360" h="1046479">
                <a:moveTo>
                  <a:pt x="1550670" y="13208"/>
                </a:moveTo>
                <a:lnTo>
                  <a:pt x="1550670" y="12954"/>
                </a:lnTo>
                <a:lnTo>
                  <a:pt x="1549908" y="12954"/>
                </a:lnTo>
                <a:lnTo>
                  <a:pt x="1550670" y="13208"/>
                </a:lnTo>
                <a:close/>
              </a:path>
              <a:path w="1610360" h="1046479">
                <a:moveTo>
                  <a:pt x="1600200" y="423070"/>
                </a:moveTo>
                <a:lnTo>
                  <a:pt x="1600200" y="393192"/>
                </a:lnTo>
                <a:lnTo>
                  <a:pt x="1598676" y="400812"/>
                </a:lnTo>
                <a:lnTo>
                  <a:pt x="1598676" y="400050"/>
                </a:lnTo>
                <a:lnTo>
                  <a:pt x="1597152" y="407670"/>
                </a:lnTo>
                <a:lnTo>
                  <a:pt x="1597152" y="406908"/>
                </a:lnTo>
                <a:lnTo>
                  <a:pt x="1594866" y="413766"/>
                </a:lnTo>
                <a:lnTo>
                  <a:pt x="1569459" y="444759"/>
                </a:lnTo>
                <a:lnTo>
                  <a:pt x="1549908" y="454152"/>
                </a:lnTo>
                <a:lnTo>
                  <a:pt x="1550670" y="454152"/>
                </a:lnTo>
                <a:lnTo>
                  <a:pt x="1550670" y="463674"/>
                </a:lnTo>
                <a:lnTo>
                  <a:pt x="1563753" y="458997"/>
                </a:lnTo>
                <a:lnTo>
                  <a:pt x="1580254" y="448575"/>
                </a:lnTo>
                <a:lnTo>
                  <a:pt x="1593774" y="434654"/>
                </a:lnTo>
                <a:lnTo>
                  <a:pt x="1600200" y="423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609471" y="4819903"/>
            <a:ext cx="1300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不安全信道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FA2FAF6A-86E7-44C3-97C0-5BB66DD83621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23877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rgbClr val="00339A"/>
                </a:solidFill>
                <a:latin typeface="楷体"/>
                <a:ea typeface="+mj-ea"/>
                <a:cs typeface="楷体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加解密模型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18630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IBE的小结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2562225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3186303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4543425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5495163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0773" y="1800225"/>
            <a:ext cx="8026400" cy="392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黑体"/>
                <a:cs typeface="黑体"/>
              </a:rPr>
              <a:t>优点：</a:t>
            </a:r>
            <a:endParaRPr sz="2800" dirty="0">
              <a:latin typeface="黑体"/>
              <a:cs typeface="黑体"/>
            </a:endParaRPr>
          </a:p>
          <a:p>
            <a:pPr marL="355600" marR="1842770">
              <a:lnSpc>
                <a:spcPct val="17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基于身份的加密方案天生就是密钥托管的； 不需要对证书进行管理。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00FF"/>
                </a:solidFill>
                <a:latin typeface="黑体"/>
                <a:cs typeface="黑体"/>
              </a:rPr>
              <a:t>不足：</a:t>
            </a:r>
            <a:endParaRPr sz="2800" dirty="0">
              <a:latin typeface="黑体"/>
              <a:cs typeface="黑体"/>
            </a:endParaRPr>
          </a:p>
          <a:p>
            <a:pPr marL="355600" marR="5080">
              <a:lnSpc>
                <a:spcPct val="120000"/>
              </a:lnSpc>
              <a:spcBef>
                <a:spcPts val="890"/>
              </a:spcBef>
            </a:pPr>
            <a:r>
              <a:rPr sz="2400" b="1" dirty="0">
                <a:latin typeface="新宋体"/>
                <a:cs typeface="新宋体"/>
              </a:rPr>
              <a:t>身份确认本来就是一件复杂的事情，尤其用户数量很大。 也就是说，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IBE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适合应用于用户群小的场合</a:t>
            </a:r>
            <a:r>
              <a:rPr sz="2400" b="1" spc="-10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 marL="3556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latin typeface="新宋体"/>
                <a:cs typeface="新宋体"/>
              </a:rPr>
              <a:t>可信第三方如何安全地将用户的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私钥</a:t>
            </a:r>
            <a:r>
              <a:rPr sz="2400" b="1" dirty="0">
                <a:latin typeface="新宋体"/>
                <a:cs typeface="新宋体"/>
              </a:rPr>
              <a:t>送到用户的手中。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173" y="695198"/>
            <a:ext cx="63219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公钥密码的优</a:t>
            </a:r>
            <a:r>
              <a:rPr sz="3200" spc="-1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点</a:t>
            </a:r>
            <a:r>
              <a:rPr sz="32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(</a:t>
            </a:r>
            <a:r>
              <a:rPr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与对称密码相</a:t>
            </a:r>
            <a:r>
              <a:rPr sz="320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/>
              </a:rPr>
              <a:t>比</a:t>
            </a:r>
            <a:r>
              <a:rPr sz="320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)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2287" y="2028825"/>
            <a:ext cx="188213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2287" y="2968371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2287" y="3907918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2287" y="4847464"/>
            <a:ext cx="188213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7025" y="1952625"/>
            <a:ext cx="8245475" cy="32096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密钥分发简单。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宋体"/>
                <a:cs typeface="宋体"/>
              </a:rPr>
              <a:t>需秘密保存的密钥量减少。</a:t>
            </a:r>
            <a:endParaRPr sz="2800" dirty="0">
              <a:latin typeface="宋体"/>
              <a:cs typeface="宋体"/>
            </a:endParaRPr>
          </a:p>
          <a:p>
            <a:pPr marL="12700" marR="5080">
              <a:lnSpc>
                <a:spcPct val="220000"/>
              </a:lnSpc>
              <a:spcBef>
                <a:spcPts val="600"/>
              </a:spcBef>
            </a:pPr>
            <a:r>
              <a:rPr sz="2800" b="1" dirty="0">
                <a:latin typeface="宋体"/>
                <a:cs typeface="宋体"/>
              </a:rPr>
              <a:t>可以满足互不认识的人之间私人谈话的保密性要求。 </a:t>
            </a:r>
            <a:r>
              <a:rPr sz="2800" b="1" spc="-5" dirty="0">
                <a:latin typeface="宋体"/>
                <a:cs typeface="宋体"/>
              </a:rPr>
              <a:t>可以实现数字签名和认证的功能。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173" y="695198"/>
            <a:ext cx="60039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公钥密码的不足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与对称密码相比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1900" y="1848740"/>
            <a:ext cx="183642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1900" y="2571878"/>
            <a:ext cx="18364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1900" y="4579748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1900" y="5306696"/>
            <a:ext cx="183642" cy="192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5142" y="1670685"/>
            <a:ext cx="7524115" cy="454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公钥密码算法比对称密码算法</a:t>
            </a:r>
            <a:r>
              <a:rPr sz="2800" b="1" spc="-10" dirty="0">
                <a:solidFill>
                  <a:srgbClr val="FD1813"/>
                </a:solidFill>
                <a:latin typeface="宋体"/>
                <a:cs typeface="宋体"/>
              </a:rPr>
              <a:t>慢</a:t>
            </a:r>
            <a:r>
              <a:rPr sz="2800" b="1" spc="-10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12700" marR="5080" algn="just">
              <a:lnSpc>
                <a:spcPct val="150000"/>
              </a:lnSpc>
              <a:spcBef>
                <a:spcPts val="670"/>
              </a:spcBef>
            </a:pPr>
            <a:r>
              <a:rPr sz="2800" b="1" spc="-5" dirty="0">
                <a:latin typeface="宋体"/>
                <a:cs typeface="宋体"/>
              </a:rPr>
              <a:t>公钥密码算法提供更多的信息对算法进行攻击， 如公钥密码算法对选择明文攻击是脆弱的，尤其 </a:t>
            </a:r>
            <a:r>
              <a:rPr sz="2800" b="1" spc="-5" dirty="0">
                <a:solidFill>
                  <a:srgbClr val="FD1813"/>
                </a:solidFill>
                <a:latin typeface="宋体"/>
                <a:cs typeface="宋体"/>
              </a:rPr>
              <a:t>明文集比较小</a:t>
            </a:r>
            <a:r>
              <a:rPr sz="2800" b="1" dirty="0">
                <a:latin typeface="宋体"/>
                <a:cs typeface="宋体"/>
              </a:rPr>
              <a:t>时。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b="1" spc="-5" dirty="0">
                <a:solidFill>
                  <a:srgbClr val="006500"/>
                </a:solidFill>
                <a:latin typeface="宋体"/>
                <a:cs typeface="宋体"/>
              </a:rPr>
              <a:t>有数据扩展</a:t>
            </a:r>
            <a:r>
              <a:rPr sz="2800" dirty="0">
                <a:solidFill>
                  <a:srgbClr val="006500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12700" marR="5080">
              <a:lnSpc>
                <a:spcPct val="150000"/>
              </a:lnSpc>
              <a:spcBef>
                <a:spcPts val="670"/>
              </a:spcBef>
            </a:pPr>
            <a:r>
              <a:rPr sz="2800" b="1" spc="-5" dirty="0">
                <a:latin typeface="宋体"/>
                <a:cs typeface="宋体"/>
              </a:rPr>
              <a:t>公钥密码算法一般是建立在对一个特定的数学难 题求解上，往往这种困难性只是一种设想。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657225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本讲的主要内容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9100" y="1903603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9100" y="2626742"/>
            <a:ext cx="18364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100" y="3354451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9100" y="4077589"/>
            <a:ext cx="18364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9100" y="4804538"/>
            <a:ext cx="183642" cy="196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9100" y="5527676"/>
            <a:ext cx="183642" cy="196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2342" y="1724025"/>
            <a:ext cx="3237230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公钥密码体制的简介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latin typeface="宋体"/>
                <a:cs typeface="宋体"/>
              </a:rPr>
              <a:t>背包问题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b="1" spc="-5" dirty="0">
                <a:latin typeface="Arial"/>
                <a:cs typeface="Arial"/>
              </a:rPr>
              <a:t>RSA</a:t>
            </a:r>
            <a:r>
              <a:rPr sz="2800" b="1" spc="-5" dirty="0">
                <a:latin typeface="宋体"/>
                <a:cs typeface="宋体"/>
              </a:rPr>
              <a:t>算法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5" dirty="0">
                <a:latin typeface="Arial"/>
                <a:cs typeface="Arial"/>
              </a:rPr>
              <a:t>ElGamal</a:t>
            </a:r>
            <a:r>
              <a:rPr sz="2800" b="1" spc="-5" dirty="0">
                <a:latin typeface="宋体"/>
                <a:cs typeface="宋体"/>
              </a:rPr>
              <a:t>算法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800" b="1" spc="-5" dirty="0">
                <a:latin typeface="Arial"/>
                <a:cs typeface="Arial"/>
              </a:rPr>
              <a:t>ECC</a:t>
            </a:r>
            <a:r>
              <a:rPr sz="2800" b="1" spc="-5" dirty="0">
                <a:latin typeface="宋体"/>
                <a:cs typeface="宋体"/>
              </a:rPr>
              <a:t>算法</a:t>
            </a:r>
            <a:endParaRPr sz="2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2800" b="1" spc="-5" dirty="0" err="1">
                <a:latin typeface="Arial"/>
                <a:cs typeface="Arial"/>
              </a:rPr>
              <a:t>IBE</a:t>
            </a:r>
            <a:r>
              <a:rPr sz="2800" b="1" spc="-5" dirty="0" err="1">
                <a:latin typeface="宋体"/>
                <a:cs typeface="宋体"/>
              </a:rPr>
              <a:t>算法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8932" y="5705347"/>
            <a:ext cx="1554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配对使用。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2173" y="715009"/>
            <a:ext cx="4372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latin typeface="黑体"/>
                <a:cs typeface="黑体"/>
              </a:rPr>
              <a:t>基本原理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spc="-5" dirty="0">
                <a:solidFill>
                  <a:srgbClr val="0000FF"/>
                </a:solidFill>
                <a:latin typeface="黑体"/>
                <a:cs typeface="黑体"/>
              </a:rPr>
              <a:t>陷门单向函数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587" y="2729199"/>
            <a:ext cx="825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i="1" dirty="0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073" y="2393696"/>
            <a:ext cx="206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9425" algn="l"/>
              </a:tabLst>
            </a:pPr>
            <a:r>
              <a:rPr sz="3600" b="1" spc="-15" baseline="3472" dirty="0">
                <a:latin typeface="宋体"/>
                <a:cs typeface="宋体"/>
              </a:rPr>
              <a:t>算</a:t>
            </a:r>
            <a:r>
              <a:rPr sz="3600" b="1" spc="-307" baseline="3472" dirty="0">
                <a:latin typeface="宋体"/>
                <a:cs typeface="宋体"/>
              </a:rPr>
              <a:t> </a:t>
            </a:r>
            <a:r>
              <a:rPr sz="2400" i="1" spc="19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i="1" spc="75" dirty="0">
                <a:latin typeface="Times New Roman"/>
                <a:cs typeface="Times New Roman"/>
              </a:rPr>
              <a:t>f</a:t>
            </a:r>
            <a:r>
              <a:rPr sz="2025" i="1" spc="22" baseline="-24691" dirty="0">
                <a:latin typeface="Times New Roman"/>
                <a:cs typeface="Times New Roman"/>
              </a:rPr>
              <a:t>p</a:t>
            </a:r>
            <a:r>
              <a:rPr sz="2025" i="1" baseline="-24691" dirty="0">
                <a:latin typeface="Times New Roman"/>
                <a:cs typeface="Times New Roman"/>
              </a:rPr>
              <a:t> </a:t>
            </a:r>
            <a:r>
              <a:rPr sz="2025" i="1" spc="75" baseline="-24691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</a:t>
            </a:r>
            <a:r>
              <a:rPr sz="2400" i="1" spc="-11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)	</a:t>
            </a:r>
            <a:r>
              <a:rPr sz="3600" b="1" spc="-15" baseline="3472" dirty="0">
                <a:latin typeface="宋体"/>
                <a:cs typeface="宋体"/>
              </a:rPr>
              <a:t>。</a:t>
            </a:r>
            <a:endParaRPr sz="3600" baseline="3472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4169" y="2088896"/>
            <a:ext cx="93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173" y="1846579"/>
            <a:ext cx="749490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indent="-363855">
              <a:lnSpc>
                <a:spcPts val="3080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>
                <a:latin typeface="宋体"/>
                <a:cs typeface="宋体"/>
              </a:rPr>
              <a:t>正向计算容易。即如果知道密</a:t>
            </a:r>
            <a:r>
              <a:rPr sz="2400" b="1" spc="-10" dirty="0">
                <a:latin typeface="宋体"/>
                <a:cs typeface="宋体"/>
              </a:rPr>
              <a:t>钥</a:t>
            </a:r>
            <a:r>
              <a:rPr sz="2400" b="1" spc="-245" dirty="0">
                <a:latin typeface="宋体"/>
                <a:cs typeface="宋体"/>
              </a:rPr>
              <a:t> </a:t>
            </a:r>
            <a:r>
              <a:rPr sz="3600" i="1" baseline="-2314" dirty="0">
                <a:latin typeface="Times New Roman"/>
                <a:cs typeface="Times New Roman"/>
              </a:rPr>
              <a:t>P</a:t>
            </a:r>
            <a:r>
              <a:rPr sz="3600" i="1" spc="367" baseline="-231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宋体"/>
                <a:cs typeface="宋体"/>
              </a:rPr>
              <a:t>和消息</a:t>
            </a:r>
            <a:r>
              <a:rPr sz="2400" b="1" i="1" spc="-5" dirty="0">
                <a:latin typeface="Arial"/>
                <a:cs typeface="Arial"/>
              </a:rPr>
              <a:t>M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容易计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7283" y="3212593"/>
            <a:ext cx="876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latin typeface="Times New Roman"/>
                <a:cs typeface="Times New Roman"/>
              </a:rPr>
              <a:t>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3173" y="2980435"/>
            <a:ext cx="7769859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indent="-363855">
              <a:lnSpc>
                <a:spcPts val="3080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  <a:tab pos="2552700" algn="l"/>
              </a:tabLst>
            </a:pPr>
            <a:r>
              <a:rPr sz="2400" b="1" dirty="0">
                <a:latin typeface="宋体"/>
                <a:cs typeface="宋体"/>
              </a:rPr>
              <a:t>在不知道密</a:t>
            </a:r>
            <a:r>
              <a:rPr sz="2400" b="1" spc="385" dirty="0">
                <a:latin typeface="宋体"/>
                <a:cs typeface="宋体"/>
              </a:rPr>
              <a:t>钥</a:t>
            </a:r>
            <a:r>
              <a:rPr sz="2200" i="1" dirty="0">
                <a:latin typeface="Times New Roman"/>
                <a:cs typeface="Times New Roman"/>
              </a:rPr>
              <a:t>S	</a:t>
            </a:r>
            <a:r>
              <a:rPr sz="2400" b="1" dirty="0">
                <a:latin typeface="宋体"/>
                <a:cs typeface="宋体"/>
              </a:rPr>
              <a:t>的情况下，反向计算不可行。即如果只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3173" y="3510788"/>
            <a:ext cx="7769225" cy="1582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知道加密后的消息</a:t>
            </a:r>
            <a:r>
              <a:rPr sz="2400" b="1" spc="5" dirty="0">
                <a:latin typeface="Arial"/>
                <a:cs typeface="Arial"/>
              </a:rPr>
              <a:t>C</a:t>
            </a:r>
            <a:r>
              <a:rPr sz="2400" b="1" dirty="0">
                <a:latin typeface="宋体"/>
                <a:cs typeface="宋体"/>
              </a:rPr>
              <a:t>而不知道密</a:t>
            </a:r>
            <a:r>
              <a:rPr sz="2400" b="1" spc="-10" dirty="0">
                <a:latin typeface="宋体"/>
                <a:cs typeface="宋体"/>
              </a:rPr>
              <a:t>钥</a:t>
            </a:r>
            <a:r>
              <a:rPr sz="2400" b="1" spc="-555" dirty="0">
                <a:latin typeface="宋体"/>
                <a:cs typeface="宋体"/>
              </a:rPr>
              <a:t> </a:t>
            </a:r>
            <a:r>
              <a:rPr sz="3450" i="1" baseline="1207" dirty="0">
                <a:latin typeface="Times New Roman"/>
                <a:cs typeface="Times New Roman"/>
              </a:rPr>
              <a:t>S</a:t>
            </a:r>
            <a:r>
              <a:rPr sz="3450" i="1" spc="-254" baseline="1207" dirty="0">
                <a:latin typeface="Times New Roman"/>
                <a:cs typeface="Times New Roman"/>
              </a:rPr>
              <a:t> </a:t>
            </a:r>
            <a:r>
              <a:rPr sz="1725" i="1" baseline="-26570" dirty="0">
                <a:latin typeface="Times New Roman"/>
                <a:cs typeface="Times New Roman"/>
              </a:rPr>
              <a:t>k</a:t>
            </a:r>
            <a:r>
              <a:rPr sz="1725" i="1" spc="30" baseline="-265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宋体"/>
                <a:cs typeface="宋体"/>
              </a:rPr>
              <a:t>，则计算不可</a:t>
            </a:r>
            <a:endParaRPr sz="2400" dirty="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1720"/>
              </a:spcBef>
            </a:pPr>
            <a:r>
              <a:rPr sz="3600" b="1" spc="-15" baseline="10416" dirty="0">
                <a:latin typeface="宋体"/>
                <a:cs typeface="宋体"/>
              </a:rPr>
              <a:t>行</a:t>
            </a:r>
            <a:r>
              <a:rPr sz="3600" b="1" spc="-1057" baseline="10416" dirty="0">
                <a:latin typeface="宋体"/>
                <a:cs typeface="宋体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</a:t>
            </a:r>
            <a:r>
              <a:rPr sz="2400" i="1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204" dirty="0">
                <a:latin typeface="Times New Roman"/>
                <a:cs typeface="Times New Roman"/>
              </a:rPr>
              <a:t> </a:t>
            </a:r>
            <a:r>
              <a:rPr sz="2025" spc="-127" baseline="43209" dirty="0">
                <a:latin typeface="Symbol"/>
                <a:cs typeface="Symbol"/>
              </a:rPr>
              <a:t></a:t>
            </a:r>
            <a:r>
              <a:rPr sz="2025" spc="-127" baseline="43209" dirty="0">
                <a:latin typeface="Times New Roman"/>
                <a:cs typeface="Times New Roman"/>
              </a:rPr>
              <a:t>1</a:t>
            </a:r>
            <a:r>
              <a:rPr sz="2400" spc="-85" dirty="0">
                <a:latin typeface="Times New Roman"/>
                <a:cs typeface="Times New Roman"/>
              </a:rPr>
              <a:t>(</a:t>
            </a:r>
            <a:r>
              <a:rPr sz="2400" i="1" spc="-85" dirty="0">
                <a:latin typeface="Times New Roman"/>
                <a:cs typeface="Times New Roman"/>
              </a:rPr>
              <a:t>C</a:t>
            </a:r>
            <a:r>
              <a:rPr sz="2400" spc="-85" dirty="0">
                <a:latin typeface="Times New Roman"/>
                <a:cs typeface="Times New Roman"/>
              </a:rPr>
              <a:t>)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3600" b="1" spc="-15" baseline="10416" dirty="0">
                <a:latin typeface="宋体"/>
                <a:cs typeface="宋体"/>
              </a:rPr>
              <a:t>。</a:t>
            </a:r>
            <a:endParaRPr sz="3600" baseline="10416" dirty="0">
              <a:latin typeface="宋体"/>
              <a:cs typeface="宋体"/>
            </a:endParaRPr>
          </a:p>
          <a:p>
            <a:pPr marL="376555" indent="-363855">
              <a:lnSpc>
                <a:spcPts val="3685"/>
              </a:lnSpc>
              <a:spcBef>
                <a:spcPts val="325"/>
              </a:spcBef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  <a:tab pos="2245995" algn="l"/>
              </a:tabLst>
            </a:pPr>
            <a:r>
              <a:rPr sz="2400" b="1" spc="-5" dirty="0" err="1">
                <a:latin typeface="宋体"/>
              </a:rPr>
              <a:t>在知道密钥S</a:t>
            </a:r>
            <a:r>
              <a:rPr lang="en-US" altLang="zh-CN" sz="2400" b="1" spc="-5" dirty="0">
                <a:latin typeface="宋体"/>
              </a:rPr>
              <a:t> </a:t>
            </a:r>
            <a:r>
              <a:rPr sz="2400" b="1" spc="-5" dirty="0" err="1">
                <a:latin typeface="宋体"/>
              </a:rPr>
              <a:t>的情况下，反向计算容易。即如果同时知</a:t>
            </a:r>
            <a:endParaRPr sz="2400" b="1" spc="-5" dirty="0">
              <a:latin typeface="宋体"/>
            </a:endParaRPr>
          </a:p>
          <a:p>
            <a:pPr marL="2111375">
              <a:lnSpc>
                <a:spcPts val="685"/>
              </a:lnSpc>
            </a:pPr>
            <a:r>
              <a:rPr sz="1100" i="1" dirty="0">
                <a:latin typeface="Times New Roman"/>
                <a:cs typeface="Times New Roman"/>
              </a:rPr>
              <a:t>k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6817" y="5321122"/>
            <a:ext cx="18288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i="1" spc="-165" dirty="0">
                <a:latin typeface="Times New Roman"/>
                <a:cs typeface="Times New Roman"/>
              </a:rPr>
              <a:t>S</a:t>
            </a:r>
            <a:r>
              <a:rPr sz="1800" i="1" spc="22" baseline="-20833" dirty="0">
                <a:latin typeface="Times New Roman"/>
                <a:cs typeface="Times New Roman"/>
              </a:rPr>
              <a:t>k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073" y="5174995"/>
            <a:ext cx="7608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4515" algn="l"/>
                <a:tab pos="5398135" algn="l"/>
              </a:tabLst>
            </a:pPr>
            <a:r>
              <a:rPr sz="2400" b="1" spc="-5" dirty="0">
                <a:latin typeface="宋体"/>
                <a:cs typeface="宋体"/>
              </a:rPr>
              <a:t>道加密消</a:t>
            </a:r>
            <a:r>
              <a:rPr sz="2400" b="1" dirty="0">
                <a:latin typeface="宋体"/>
                <a:cs typeface="宋体"/>
              </a:rPr>
              <a:t>息</a:t>
            </a:r>
            <a:r>
              <a:rPr sz="2400" b="1" i="1" dirty="0">
                <a:latin typeface="Arial"/>
                <a:cs typeface="Arial"/>
              </a:rPr>
              <a:t>C</a:t>
            </a:r>
            <a:r>
              <a:rPr sz="2400" b="1" spc="-5" dirty="0">
                <a:latin typeface="宋体"/>
                <a:cs typeface="宋体"/>
              </a:rPr>
              <a:t>和密</a:t>
            </a:r>
            <a:r>
              <a:rPr sz="2400" b="1" spc="-10" dirty="0">
                <a:latin typeface="宋体"/>
                <a:cs typeface="宋体"/>
              </a:rPr>
              <a:t>钥</a:t>
            </a:r>
            <a:r>
              <a:rPr sz="2400" b="1" spc="-710" dirty="0">
                <a:latin typeface="宋体"/>
                <a:cs typeface="宋体"/>
              </a:rPr>
              <a:t> </a:t>
            </a:r>
            <a:r>
              <a:rPr sz="3600" i="1" baseline="-6944" dirty="0">
                <a:latin typeface="Times New Roman"/>
                <a:cs typeface="Times New Roman"/>
              </a:rPr>
              <a:t>S	</a:t>
            </a:r>
            <a:r>
              <a:rPr sz="2400" b="1" spc="-5" dirty="0">
                <a:latin typeface="宋体"/>
                <a:cs typeface="宋体"/>
              </a:rPr>
              <a:t>，则计</a:t>
            </a:r>
            <a:r>
              <a:rPr sz="2400" b="1" spc="-10" dirty="0">
                <a:latin typeface="宋体"/>
                <a:cs typeface="宋体"/>
              </a:rPr>
              <a:t>算</a:t>
            </a:r>
            <a:r>
              <a:rPr sz="2400" b="1" spc="-430" dirty="0">
                <a:latin typeface="宋体"/>
                <a:cs typeface="宋体"/>
              </a:rPr>
              <a:t> </a:t>
            </a:r>
            <a:r>
              <a:rPr sz="3300" i="1" spc="22" baseline="-6313" dirty="0">
                <a:latin typeface="Times New Roman"/>
                <a:cs typeface="Times New Roman"/>
              </a:rPr>
              <a:t>M</a:t>
            </a:r>
            <a:r>
              <a:rPr sz="3300" i="1" spc="-472" baseline="-6313" dirty="0">
                <a:latin typeface="Times New Roman"/>
                <a:cs typeface="Times New Roman"/>
              </a:rPr>
              <a:t> </a:t>
            </a:r>
            <a:r>
              <a:rPr sz="3300" spc="15" baseline="-6313" dirty="0">
                <a:latin typeface="Symbol"/>
                <a:cs typeface="Symbol"/>
              </a:rPr>
              <a:t></a:t>
            </a:r>
            <a:r>
              <a:rPr sz="3300" spc="-150" baseline="-6313" dirty="0">
                <a:latin typeface="Times New Roman"/>
                <a:cs typeface="Times New Roman"/>
              </a:rPr>
              <a:t> </a:t>
            </a:r>
            <a:r>
              <a:rPr sz="3300" i="1" spc="7" baseline="-6313" dirty="0">
                <a:latin typeface="Times New Roman"/>
                <a:cs typeface="Times New Roman"/>
              </a:rPr>
              <a:t>f</a:t>
            </a:r>
            <a:r>
              <a:rPr sz="3300" i="1" spc="-284" baseline="-6313" dirty="0">
                <a:latin typeface="Times New Roman"/>
                <a:cs typeface="Times New Roman"/>
              </a:rPr>
              <a:t> </a:t>
            </a:r>
            <a:r>
              <a:rPr sz="2550" spc="-172" baseline="24509" dirty="0">
                <a:latin typeface="Symbol"/>
                <a:cs typeface="Symbol"/>
              </a:rPr>
              <a:t></a:t>
            </a:r>
            <a:r>
              <a:rPr sz="2550" spc="-172" baseline="24509" dirty="0">
                <a:latin typeface="Times New Roman"/>
                <a:cs typeface="Times New Roman"/>
              </a:rPr>
              <a:t>1	</a:t>
            </a:r>
            <a:r>
              <a:rPr sz="3300" spc="-225" baseline="-6313" dirty="0">
                <a:latin typeface="Times New Roman"/>
                <a:cs typeface="Times New Roman"/>
              </a:rPr>
              <a:t>(</a:t>
            </a:r>
            <a:r>
              <a:rPr sz="3300" i="1" spc="-225" baseline="-6313" dirty="0">
                <a:latin typeface="Times New Roman"/>
                <a:cs typeface="Times New Roman"/>
              </a:rPr>
              <a:t>C</a:t>
            </a:r>
            <a:r>
              <a:rPr sz="3300" spc="-225" baseline="-6313" dirty="0">
                <a:latin typeface="Times New Roman"/>
                <a:cs typeface="Times New Roman"/>
              </a:rPr>
              <a:t>)</a:t>
            </a:r>
            <a:r>
              <a:rPr sz="3300" spc="-390" baseline="-631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宋体"/>
                <a:cs typeface="宋体"/>
              </a:rPr>
              <a:t>是容易的。这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6073" y="5396738"/>
            <a:ext cx="4304030" cy="7131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R="1317625" algn="r">
              <a:lnSpc>
                <a:spcPct val="100000"/>
              </a:lnSpc>
              <a:spcBef>
                <a:spcPts val="455"/>
              </a:spcBef>
            </a:pPr>
            <a:r>
              <a:rPr sz="1200" i="1" dirty="0">
                <a:latin typeface="Times New Roman"/>
                <a:cs typeface="Times New Roman"/>
              </a:rPr>
              <a:t>k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  <a:spcBef>
                <a:spcPts val="705"/>
              </a:spcBef>
            </a:pPr>
            <a:r>
              <a:rPr sz="3600" b="1" spc="-7" baseline="1157" dirty="0">
                <a:latin typeface="宋体"/>
                <a:cs typeface="宋体"/>
              </a:rPr>
              <a:t>里的密</a:t>
            </a:r>
            <a:r>
              <a:rPr sz="3600" b="1" spc="-15" baseline="1157" dirty="0">
                <a:latin typeface="宋体"/>
                <a:cs typeface="宋体"/>
              </a:rPr>
              <a:t>钥</a:t>
            </a:r>
            <a:r>
              <a:rPr sz="3600" b="1" spc="-982" baseline="1157" dirty="0">
                <a:latin typeface="宋体"/>
                <a:cs typeface="宋体"/>
              </a:rPr>
              <a:t> </a:t>
            </a:r>
            <a:r>
              <a:rPr sz="3300" i="1" spc="82" baseline="13888" dirty="0">
                <a:latin typeface="Times New Roman"/>
                <a:cs typeface="Times New Roman"/>
              </a:rPr>
              <a:t>S</a:t>
            </a:r>
            <a:r>
              <a:rPr sz="1100" i="1" spc="55" dirty="0">
                <a:latin typeface="Times New Roman"/>
                <a:cs typeface="Times New Roman"/>
              </a:rPr>
              <a:t>k</a:t>
            </a:r>
            <a:r>
              <a:rPr sz="1100" i="1" spc="90" dirty="0">
                <a:latin typeface="Times New Roman"/>
                <a:cs typeface="Times New Roman"/>
              </a:rPr>
              <a:t> </a:t>
            </a:r>
            <a:r>
              <a:rPr sz="3600" b="1" spc="-7" baseline="1157" dirty="0">
                <a:latin typeface="宋体"/>
                <a:cs typeface="宋体"/>
              </a:rPr>
              <a:t>相当于陷门，它</a:t>
            </a:r>
            <a:r>
              <a:rPr sz="3600" b="1" spc="592" baseline="1157" dirty="0">
                <a:latin typeface="宋体"/>
                <a:cs typeface="宋体"/>
              </a:rPr>
              <a:t>和</a:t>
            </a:r>
            <a:r>
              <a:rPr sz="2925" i="1" spc="15" baseline="5698" dirty="0">
                <a:latin typeface="Times New Roman"/>
                <a:cs typeface="Times New Roman"/>
              </a:rPr>
              <a:t>P</a:t>
            </a:r>
            <a:endParaRPr sz="2925" baseline="5698" dirty="0">
              <a:latin typeface="Times New Roman"/>
              <a:cs typeface="Times New Roman"/>
            </a:endParaRPr>
          </a:p>
          <a:p>
            <a:pPr marR="5080" algn="r">
              <a:lnSpc>
                <a:spcPts val="580"/>
              </a:lnSpc>
            </a:pPr>
            <a:r>
              <a:rPr sz="950" i="1" spc="15" dirty="0">
                <a:latin typeface="Times New Roman"/>
                <a:cs typeface="Times New Roman"/>
              </a:rPr>
              <a:t>k</a:t>
            </a: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918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0000"/>
                </a:solidFill>
                <a:highlight>
                  <a:srgbClr val="FFFF00"/>
                </a:highlight>
                <a:latin typeface="黑体"/>
                <a:cs typeface="黑体"/>
              </a:rPr>
              <a:t>公钥密码算法应满足的要求</a:t>
            </a:r>
            <a:endParaRPr sz="3200" dirty="0">
              <a:highlight>
                <a:srgbClr val="FFFF00"/>
              </a:highlight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58373" y="1691131"/>
            <a:ext cx="8208645" cy="4835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indent="-363855">
              <a:lnSpc>
                <a:spcPts val="4230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>
                <a:solidFill>
                  <a:srgbClr val="006500"/>
                </a:solidFill>
                <a:latin typeface="新宋体"/>
                <a:cs typeface="新宋体"/>
              </a:rPr>
              <a:t>接收方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B</a:t>
            </a:r>
            <a:r>
              <a:rPr sz="2400" b="1" spc="-5" dirty="0">
                <a:solidFill>
                  <a:srgbClr val="006500"/>
                </a:solidFill>
                <a:latin typeface="新宋体"/>
                <a:cs typeface="新宋体"/>
              </a:rPr>
              <a:t>产生密钥对（公钥</a:t>
            </a:r>
            <a:r>
              <a:rPr sz="2400" b="1" spc="5" dirty="0">
                <a:solidFill>
                  <a:srgbClr val="006500"/>
                </a:solidFill>
                <a:latin typeface="新宋体"/>
                <a:cs typeface="新宋体"/>
              </a:rPr>
              <a:t>PK</a:t>
            </a:r>
            <a:r>
              <a:rPr sz="2400" b="1" spc="7" baseline="-20833" dirty="0">
                <a:solidFill>
                  <a:srgbClr val="006500"/>
                </a:solidFill>
                <a:latin typeface="新宋体"/>
                <a:cs typeface="新宋体"/>
              </a:rPr>
              <a:t>B</a:t>
            </a:r>
            <a:r>
              <a:rPr sz="2400" b="1" spc="-5" dirty="0">
                <a:solidFill>
                  <a:srgbClr val="006500"/>
                </a:solidFill>
                <a:latin typeface="新宋体"/>
                <a:cs typeface="新宋体"/>
              </a:rPr>
              <a:t>和私钥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SK</a:t>
            </a:r>
            <a:r>
              <a:rPr sz="2400" b="1" baseline="-20833" dirty="0">
                <a:solidFill>
                  <a:srgbClr val="006500"/>
                </a:solidFill>
                <a:latin typeface="新宋体"/>
                <a:cs typeface="新宋体"/>
              </a:rPr>
              <a:t>B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）在计算上是容易</a:t>
            </a:r>
            <a:endParaRPr sz="2400" dirty="0">
              <a:latin typeface="新宋体"/>
              <a:cs typeface="新宋体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的。</a:t>
            </a:r>
            <a:endParaRPr sz="2400" dirty="0">
              <a:latin typeface="新宋体"/>
              <a:cs typeface="新宋体"/>
            </a:endParaRPr>
          </a:p>
          <a:p>
            <a:pPr marL="376555" indent="-363855">
              <a:lnSpc>
                <a:spcPct val="100000"/>
              </a:lnSpc>
              <a:spcBef>
                <a:spcPts val="385"/>
              </a:spcBef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发送方</a:t>
            </a:r>
            <a:r>
              <a:rPr sz="2400" b="1" spc="5" dirty="0">
                <a:solidFill>
                  <a:srgbClr val="006500"/>
                </a:solidFill>
                <a:latin typeface="新宋体"/>
                <a:cs typeface="新宋体"/>
              </a:rPr>
              <a:t>A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用接收方的公钥对消息</a:t>
            </a:r>
            <a:r>
              <a:rPr sz="2400" b="1" spc="5" dirty="0">
                <a:solidFill>
                  <a:srgbClr val="006500"/>
                </a:solidFill>
                <a:latin typeface="新宋体"/>
                <a:cs typeface="新宋体"/>
              </a:rPr>
              <a:t>m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加密以产生密文c，即</a:t>
            </a:r>
            <a:endParaRPr sz="2400" dirty="0">
              <a:latin typeface="新宋体"/>
              <a:cs typeface="新宋体"/>
            </a:endParaRPr>
          </a:p>
          <a:p>
            <a:pPr marR="3093720" algn="ctr">
              <a:lnSpc>
                <a:spcPts val="2670"/>
              </a:lnSpc>
              <a:spcBef>
                <a:spcPts val="1345"/>
              </a:spcBef>
              <a:tabLst>
                <a:tab pos="862330" algn="l"/>
                <a:tab pos="1369060" algn="l"/>
              </a:tabLst>
            </a:pPr>
            <a:r>
              <a:rPr sz="3150" i="1" baseline="5291" dirty="0">
                <a:latin typeface="Times New Roman"/>
                <a:cs typeface="Times New Roman"/>
              </a:rPr>
              <a:t>c</a:t>
            </a:r>
            <a:r>
              <a:rPr sz="3150" i="1" spc="-44" baseline="5291" dirty="0">
                <a:latin typeface="Times New Roman"/>
                <a:cs typeface="Times New Roman"/>
              </a:rPr>
              <a:t> </a:t>
            </a:r>
            <a:r>
              <a:rPr sz="3150" baseline="5291" dirty="0">
                <a:latin typeface="Symbol"/>
                <a:cs typeface="Symbol"/>
              </a:rPr>
              <a:t></a:t>
            </a:r>
            <a:r>
              <a:rPr sz="3150" spc="22" baseline="5291" dirty="0">
                <a:latin typeface="Times New Roman"/>
                <a:cs typeface="Times New Roman"/>
              </a:rPr>
              <a:t> </a:t>
            </a:r>
            <a:r>
              <a:rPr sz="3150" i="1" spc="67" baseline="5291" dirty="0">
                <a:latin typeface="Times New Roman"/>
                <a:cs typeface="Times New Roman"/>
              </a:rPr>
              <a:t>E</a:t>
            </a:r>
            <a:r>
              <a:rPr sz="1800" i="1" spc="67" baseline="-16203" dirty="0">
                <a:latin typeface="Times New Roman"/>
                <a:cs typeface="Times New Roman"/>
              </a:rPr>
              <a:t>pk	</a:t>
            </a:r>
            <a:r>
              <a:rPr sz="3150" spc="30" baseline="5291" dirty="0">
                <a:latin typeface="Times New Roman"/>
                <a:cs typeface="Times New Roman"/>
              </a:rPr>
              <a:t>(</a:t>
            </a:r>
            <a:r>
              <a:rPr sz="3150" i="1" spc="30" baseline="5291" dirty="0">
                <a:latin typeface="Times New Roman"/>
                <a:cs typeface="Times New Roman"/>
              </a:rPr>
              <a:t>m</a:t>
            </a:r>
            <a:r>
              <a:rPr sz="3150" spc="30" baseline="5291" dirty="0">
                <a:latin typeface="Times New Roman"/>
                <a:cs typeface="Times New Roman"/>
              </a:rPr>
              <a:t>)	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在计算上是容易的。</a:t>
            </a:r>
            <a:endParaRPr sz="2400" dirty="0">
              <a:latin typeface="新宋体"/>
              <a:cs typeface="新宋体"/>
            </a:endParaRPr>
          </a:p>
          <a:p>
            <a:pPr marL="1225550">
              <a:lnSpc>
                <a:spcPts val="700"/>
              </a:lnSpc>
            </a:pPr>
            <a:r>
              <a:rPr sz="850" i="1" spc="20" dirty="0">
                <a:latin typeface="Times New Roman"/>
                <a:cs typeface="Times New Roman"/>
              </a:rPr>
              <a:t>B</a:t>
            </a:r>
            <a:endParaRPr sz="850" dirty="0">
              <a:latin typeface="Times New Roman"/>
              <a:cs typeface="Times New Roman"/>
            </a:endParaRPr>
          </a:p>
          <a:p>
            <a:pPr marL="376555" indent="-363855">
              <a:lnSpc>
                <a:spcPts val="3895"/>
              </a:lnSpc>
              <a:buClr>
                <a:srgbClr val="FD1813"/>
              </a:buClr>
              <a:buSzPct val="145833"/>
              <a:buFont typeface="Wingdings"/>
              <a:buChar char=""/>
              <a:tabLst>
                <a:tab pos="376555" algn="l"/>
                <a:tab pos="5911215" algn="l"/>
                <a:tab pos="6357620" algn="l"/>
              </a:tabLst>
            </a:pP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接收方B用自己的私钥对c解密，</a:t>
            </a:r>
            <a:r>
              <a:rPr sz="2400" b="1" spc="145" dirty="0">
                <a:solidFill>
                  <a:srgbClr val="006500"/>
                </a:solidFill>
                <a:latin typeface="新宋体"/>
                <a:cs typeface="新宋体"/>
              </a:rPr>
              <a:t>即</a:t>
            </a:r>
            <a:r>
              <a:rPr sz="3600" i="1" spc="-7" baseline="3472" dirty="0">
                <a:latin typeface="Times New Roman"/>
                <a:cs typeface="Times New Roman"/>
              </a:rPr>
              <a:t>m</a:t>
            </a:r>
            <a:r>
              <a:rPr sz="3600" i="1" spc="-525" baseline="3472" dirty="0">
                <a:latin typeface="Times New Roman"/>
                <a:cs typeface="Times New Roman"/>
              </a:rPr>
              <a:t> </a:t>
            </a:r>
            <a:r>
              <a:rPr sz="3600" baseline="3472" dirty="0">
                <a:latin typeface="Symbol"/>
                <a:cs typeface="Symbol"/>
              </a:rPr>
              <a:t></a:t>
            </a:r>
            <a:r>
              <a:rPr sz="3600" spc="-345" baseline="3472" dirty="0">
                <a:latin typeface="Times New Roman"/>
                <a:cs typeface="Times New Roman"/>
              </a:rPr>
              <a:t> </a:t>
            </a:r>
            <a:r>
              <a:rPr sz="3600" i="1" spc="-434" baseline="3472" dirty="0">
                <a:latin typeface="Times New Roman"/>
                <a:cs typeface="Times New Roman"/>
              </a:rPr>
              <a:t>D</a:t>
            </a:r>
            <a:r>
              <a:rPr sz="2025" i="1" spc="-97" baseline="-18518" dirty="0">
                <a:latin typeface="Times New Roman"/>
                <a:cs typeface="Times New Roman"/>
              </a:rPr>
              <a:t>s</a:t>
            </a:r>
            <a:r>
              <a:rPr sz="2025" i="1" spc="22" baseline="-18518" dirty="0">
                <a:latin typeface="Times New Roman"/>
                <a:cs typeface="Times New Roman"/>
              </a:rPr>
              <a:t>k</a:t>
            </a:r>
            <a:r>
              <a:rPr sz="2025" i="1" baseline="-18518" dirty="0">
                <a:latin typeface="Times New Roman"/>
                <a:cs typeface="Times New Roman"/>
              </a:rPr>
              <a:t>	</a:t>
            </a:r>
            <a:r>
              <a:rPr sz="3600" spc="-135" baseline="3472" dirty="0">
                <a:latin typeface="Times New Roman"/>
                <a:cs typeface="Times New Roman"/>
              </a:rPr>
              <a:t>(</a:t>
            </a:r>
            <a:r>
              <a:rPr sz="3600" i="1" spc="-135" baseline="3472" dirty="0">
                <a:latin typeface="Times New Roman"/>
                <a:cs typeface="Times New Roman"/>
              </a:rPr>
              <a:t>c</a:t>
            </a:r>
            <a:r>
              <a:rPr sz="3600" baseline="3472" dirty="0">
                <a:latin typeface="Times New Roman"/>
                <a:cs typeface="Times New Roman"/>
              </a:rPr>
              <a:t>)	</a:t>
            </a: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在计算上是容</a:t>
            </a:r>
            <a:endParaRPr sz="2400" dirty="0">
              <a:latin typeface="新宋体"/>
              <a:cs typeface="新宋体"/>
            </a:endParaRPr>
          </a:p>
          <a:p>
            <a:pPr marR="2338705" algn="r">
              <a:lnSpc>
                <a:spcPts val="885"/>
              </a:lnSpc>
            </a:pPr>
            <a:r>
              <a:rPr sz="1000" i="1" dirty="0">
                <a:latin typeface="Times New Roman"/>
                <a:cs typeface="Times New Roman"/>
              </a:rPr>
              <a:t>B</a:t>
            </a:r>
            <a:endParaRPr sz="1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95"/>
              </a:spcBef>
            </a:pPr>
            <a:r>
              <a:rPr sz="2400" b="1" dirty="0">
                <a:solidFill>
                  <a:srgbClr val="006500"/>
                </a:solidFill>
                <a:latin typeface="新宋体"/>
                <a:cs typeface="新宋体"/>
              </a:rPr>
              <a:t>易的。</a:t>
            </a:r>
            <a:endParaRPr sz="2400" dirty="0">
              <a:latin typeface="新宋体"/>
              <a:cs typeface="新宋体"/>
            </a:endParaRPr>
          </a:p>
          <a:p>
            <a:pPr marL="376555" indent="-363855">
              <a:lnSpc>
                <a:spcPct val="100000"/>
              </a:lnSpc>
              <a:spcBef>
                <a:spcPts val="385"/>
              </a:spcBef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攻击方由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B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的公钥</a:t>
            </a:r>
            <a:r>
              <a:rPr sz="2400" b="1" spc="5" dirty="0">
                <a:solidFill>
                  <a:srgbClr val="FD1813"/>
                </a:solidFill>
                <a:latin typeface="新宋体"/>
                <a:cs typeface="新宋体"/>
              </a:rPr>
              <a:t>PK</a:t>
            </a:r>
            <a:r>
              <a:rPr sz="2400" b="1" spc="7" baseline="-20833" dirty="0">
                <a:solidFill>
                  <a:srgbClr val="FD1813"/>
                </a:solidFill>
                <a:latin typeface="新宋体"/>
                <a:cs typeface="新宋体"/>
              </a:rPr>
              <a:t>B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求私钥</a:t>
            </a:r>
            <a:r>
              <a:rPr sz="2400" b="1" spc="5" dirty="0">
                <a:solidFill>
                  <a:srgbClr val="FD1813"/>
                </a:solidFill>
                <a:latin typeface="新宋体"/>
                <a:cs typeface="新宋体"/>
              </a:rPr>
              <a:t>SK</a:t>
            </a:r>
            <a:r>
              <a:rPr sz="2400" b="1" spc="7" baseline="-20833" dirty="0">
                <a:solidFill>
                  <a:srgbClr val="FD1813"/>
                </a:solidFill>
                <a:latin typeface="新宋体"/>
                <a:cs typeface="新宋体"/>
              </a:rPr>
              <a:t>B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在计算上是不可行的。</a:t>
            </a:r>
            <a:endParaRPr sz="2400" dirty="0">
              <a:latin typeface="新宋体"/>
              <a:cs typeface="新宋体"/>
            </a:endParaRPr>
          </a:p>
          <a:p>
            <a:pPr marL="376555" indent="-363855">
              <a:lnSpc>
                <a:spcPct val="100000"/>
              </a:lnSpc>
              <a:spcBef>
                <a:spcPts val="145"/>
              </a:spcBef>
              <a:buSzPct val="145833"/>
              <a:buFont typeface="Wingdings"/>
              <a:buChar char=""/>
              <a:tabLst>
                <a:tab pos="376555" algn="l"/>
              </a:tabLst>
            </a:pP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攻击方由密文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c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和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B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的公钥</a:t>
            </a:r>
            <a:r>
              <a:rPr sz="2400" b="1" spc="5" dirty="0">
                <a:solidFill>
                  <a:srgbClr val="FD1813"/>
                </a:solidFill>
                <a:latin typeface="新宋体"/>
                <a:cs typeface="新宋体"/>
              </a:rPr>
              <a:t>PK</a:t>
            </a:r>
            <a:r>
              <a:rPr sz="2400" b="1" spc="7" baseline="-20833" dirty="0">
                <a:solidFill>
                  <a:srgbClr val="FD1813"/>
                </a:solidFill>
                <a:latin typeface="新宋体"/>
                <a:cs typeface="新宋体"/>
              </a:rPr>
              <a:t>B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恢复明文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m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或求私钥</a:t>
            </a:r>
            <a:r>
              <a:rPr sz="2400" b="1" spc="5" dirty="0">
                <a:solidFill>
                  <a:srgbClr val="FD1813"/>
                </a:solidFill>
                <a:latin typeface="新宋体"/>
                <a:cs typeface="新宋体"/>
              </a:rPr>
              <a:t>SK</a:t>
            </a:r>
            <a:r>
              <a:rPr sz="2400" b="1" spc="7" baseline="-20833" dirty="0">
                <a:solidFill>
                  <a:srgbClr val="FD1813"/>
                </a:solidFill>
                <a:latin typeface="新宋体"/>
                <a:cs typeface="新宋体"/>
              </a:rPr>
              <a:t>B 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(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选择</a:t>
            </a:r>
            <a:endParaRPr sz="2400" dirty="0">
              <a:latin typeface="新宋体"/>
              <a:cs typeface="新宋体"/>
            </a:endParaRPr>
          </a:p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明文攻击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)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在计算上是不可行的。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</TotalTime>
  <Words>5300</Words>
  <Application>Microsoft Office PowerPoint</Application>
  <PresentationFormat>自定义</PresentationFormat>
  <Paragraphs>692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90" baseType="lpstr">
      <vt:lpstr>等线</vt:lpstr>
      <vt:lpstr>等线 Light</vt:lpstr>
      <vt:lpstr>黑体</vt:lpstr>
      <vt:lpstr>华文楷体</vt:lpstr>
      <vt:lpstr>楷体</vt:lpstr>
      <vt:lpstr>宋体</vt:lpstr>
      <vt:lpstr>新宋体</vt:lpstr>
      <vt:lpstr>Arial</vt:lpstr>
      <vt:lpstr>Calibri</vt:lpstr>
      <vt:lpstr>Cambria Math</vt:lpstr>
      <vt:lpstr>Microsoft Sans Serif</vt:lpstr>
      <vt:lpstr>MT Extra</vt:lpstr>
      <vt:lpstr>Symbol</vt:lpstr>
      <vt:lpstr>Times New Roman</vt:lpstr>
      <vt:lpstr>Wingdings</vt:lpstr>
      <vt:lpstr>Office Theme</vt:lpstr>
      <vt:lpstr>自定义设计方案</vt:lpstr>
      <vt:lpstr>PowerPoint 演示文稿</vt:lpstr>
      <vt:lpstr>PowerPoint 演示文稿</vt:lpstr>
      <vt:lpstr>本讲主要内容</vt:lpstr>
      <vt:lpstr>回顾</vt:lpstr>
      <vt:lpstr>引言</vt:lpstr>
      <vt:lpstr>对称密码体制的缺陷</vt:lpstr>
      <vt:lpstr>PowerPoint 演示文稿</vt:lpstr>
      <vt:lpstr>基本原理(陷门单向函数)</vt:lpstr>
      <vt:lpstr>公钥密码算法应满足的要求</vt:lpstr>
      <vt:lpstr>公钥密码算法思考的主要问题</vt:lpstr>
      <vt:lpstr>常用算法</vt:lpstr>
      <vt:lpstr>PowerPoint 演示文稿</vt:lpstr>
      <vt:lpstr>超递增序列</vt:lpstr>
      <vt:lpstr>MH背包密码的基本思想</vt:lpstr>
      <vt:lpstr>公私钥对的生成</vt:lpstr>
      <vt:lpstr>加解密的实现过程</vt:lpstr>
      <vt:lpstr>举例说明（公私钥对生成）</vt:lpstr>
      <vt:lpstr>举例说明（加解密）</vt:lpstr>
      <vt:lpstr>安全性分析</vt:lpstr>
      <vt:lpstr>背包密码小结</vt:lpstr>
      <vt:lpstr>RSA公钥密码的简介</vt:lpstr>
      <vt:lpstr>欧拉函数</vt:lpstr>
      <vt:lpstr>欧拉定理</vt:lpstr>
      <vt:lpstr>举例说明</vt:lpstr>
      <vt:lpstr>RSA的密钥对生成算法</vt:lpstr>
      <vt:lpstr>RSA的加解密过程</vt:lpstr>
      <vt:lpstr>RSA的加解密证明过程</vt:lpstr>
      <vt:lpstr>RSA的加解密举例说明</vt:lpstr>
      <vt:lpstr>RSA算法的安全性</vt:lpstr>
      <vt:lpstr>由RSA体制的加密可知，对于一切m1，m2∈Zn， 有Ek(m1m2) ≡Ek(m1)Ek(m2)(mod n),称这个性质为 RSA的同态性质。根据这个性质，如果敌手知道密</vt:lpstr>
      <vt:lpstr>PowerPoint 演示文稿</vt:lpstr>
      <vt:lpstr>PowerPoint 演示文稿</vt:lpstr>
      <vt:lpstr>二次筛因子分解法</vt:lpstr>
      <vt:lpstr>侧信道攻击</vt:lpstr>
      <vt:lpstr>短明文</vt:lpstr>
      <vt:lpstr>PowerPoint 演示文稿</vt:lpstr>
      <vt:lpstr>循环攻击</vt:lpstr>
      <vt:lpstr>循环攻击(续)</vt:lpstr>
      <vt:lpstr>共模攻击</vt:lpstr>
      <vt:lpstr>PowerPoint 演示文稿</vt:lpstr>
      <vt:lpstr>不动点</vt:lpstr>
      <vt:lpstr>RSA公钥密码的小结</vt:lpstr>
      <vt:lpstr>离散对数问题</vt:lpstr>
      <vt:lpstr>公私钥对生成</vt:lpstr>
      <vt:lpstr>加解密过程</vt:lpstr>
      <vt:lpstr>加解密过程(续)</vt:lpstr>
      <vt:lpstr>举例说明</vt:lpstr>
      <vt:lpstr>离散对数算法的小结</vt:lpstr>
      <vt:lpstr>椭圆曲线密码体制</vt:lpstr>
      <vt:lpstr>椭圆曲线的定义</vt:lpstr>
      <vt:lpstr>有限群上的椭圆曲线</vt:lpstr>
      <vt:lpstr>椭圆曲线的相加运算</vt:lpstr>
      <vt:lpstr>椭圆曲线在模p下的运算规则</vt:lpstr>
      <vt:lpstr>椭圆曲线在模p下的运算规则(续)</vt:lpstr>
      <vt:lpstr>椭圆群的构造</vt:lpstr>
      <vt:lpstr>椭圆群的构造(续)</vt:lpstr>
      <vt:lpstr>椭圆群运算举例</vt:lpstr>
      <vt:lpstr>椭圆曲线密码的公私钥对</vt:lpstr>
      <vt:lpstr>椭圆曲线密码的加密</vt:lpstr>
      <vt:lpstr>椭圆曲线密码的解密</vt:lpstr>
      <vt:lpstr>椭圆曲线密码的离散对数问题</vt:lpstr>
      <vt:lpstr>ECC 的小结</vt:lpstr>
      <vt:lpstr>IBE引言</vt:lpstr>
      <vt:lpstr>基于身份加密（IBE）概述</vt:lpstr>
      <vt:lpstr>基于身份的公钥体制的基本思想</vt:lpstr>
      <vt:lpstr>实现基于身份的密码系统的前提 条件</vt:lpstr>
      <vt:lpstr>基于身份的加密方案 (举例)</vt:lpstr>
      <vt:lpstr>基于身份的加密方案 (举例)续</vt:lpstr>
      <vt:lpstr>加解密算法的正确性</vt:lpstr>
      <vt:lpstr>IBE的小结</vt:lpstr>
      <vt:lpstr>公钥密码的优点(与对称密码相比)</vt:lpstr>
      <vt:lpstr>公钥密码的不足(与对称密码相比)</vt:lpstr>
      <vt:lpstr>本讲的主要内容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&lt;4D6963726F736F667420506F776572506F696E74202D20372E2032303136B4BA2DCFD6B4FAC3DCC2EBD1A72DB9ABD4BFC3DCC2EBCCE5D6C62E707074205BBCE6C8DDC4A3CABD5D&gt;</dc:title>
  <dc:creator>mark</dc:creator>
  <cp:lastModifiedBy>亦辰</cp:lastModifiedBy>
  <cp:revision>75</cp:revision>
  <dcterms:created xsi:type="dcterms:W3CDTF">2019-10-24T02:17:44Z</dcterms:created>
  <dcterms:modified xsi:type="dcterms:W3CDTF">2024-11-11T09:58:10Z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2019-10-24T00:00:00Z</vt:filetime>
  </property>
</Properties>
</file>