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sldIdLst>
    <p:sldId id="347" r:id="rId3"/>
    <p:sldId id="34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349" r:id="rId39"/>
    <p:sldId id="293" r:id="rId40"/>
    <p:sldId id="294" r:id="rId41"/>
    <p:sldId id="295" r:id="rId42"/>
    <p:sldId id="296" r:id="rId43"/>
    <p:sldId id="297" r:id="rId44"/>
    <p:sldId id="298" r:id="rId45"/>
    <p:sldId id="299" r:id="rId46"/>
    <p:sldId id="350" r:id="rId47"/>
  </p:sldIdLst>
  <p:sldSz cx="10693400" cy="7562850"/>
  <p:notesSz cx="10693400" cy="7562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3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650"/>
              </a:lnSpc>
            </a:pPr>
            <a:fld id="{81D60167-4931-47E6-BA6A-407CBD079E47}" type="slidenum">
              <a:rPr spc="-5" dirty="0"/>
              <a:t>‹#›</a:t>
            </a:fld>
            <a:endParaRPr spc="-5"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80A7B-F193-453A-95B0-748A5E91C0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48DD99-FA6B-40AA-AD5A-842896E56C5A}"/>
              </a:ext>
            </a:extLst>
          </p:cNvPr>
          <p:cNvSpPr>
            <a:spLocks noGrp="1"/>
          </p:cNvSpPr>
          <p:nvPr>
            <p:ph sz="half" idx="1"/>
          </p:nvPr>
        </p:nvSpPr>
        <p:spPr>
          <a:xfrm>
            <a:off x="735013" y="2012950"/>
            <a:ext cx="4535487" cy="47990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17B772-7AAE-445E-9EEB-2C0C78B2CB9C}"/>
              </a:ext>
            </a:extLst>
          </p:cNvPr>
          <p:cNvSpPr>
            <a:spLocks noGrp="1"/>
          </p:cNvSpPr>
          <p:nvPr>
            <p:ph sz="half" idx="2"/>
          </p:nvPr>
        </p:nvSpPr>
        <p:spPr>
          <a:xfrm>
            <a:off x="5422900" y="2012950"/>
            <a:ext cx="4535488" cy="47990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5DA263-9681-488B-92A3-51E826A4386F}"/>
              </a:ext>
            </a:extLst>
          </p:cNvPr>
          <p:cNvSpPr>
            <a:spLocks noGrp="1"/>
          </p:cNvSpPr>
          <p:nvPr>
            <p:ph type="dt" sz="half" idx="10"/>
          </p:nvPr>
        </p:nvSpPr>
        <p:spPr/>
        <p:txBody>
          <a:bodyPr/>
          <a:lstStyle/>
          <a:p>
            <a:fld id="{13F49904-E84A-4044-BF0B-013127E67E99}" type="datetimeFigureOut">
              <a:rPr lang="zh-CN" altLang="en-US" smtClean="0"/>
              <a:t>2024/11/11</a:t>
            </a:fld>
            <a:endParaRPr lang="zh-CN" altLang="en-US"/>
          </a:p>
        </p:txBody>
      </p:sp>
      <p:sp>
        <p:nvSpPr>
          <p:cNvPr id="6" name="页脚占位符 5">
            <a:extLst>
              <a:ext uri="{FF2B5EF4-FFF2-40B4-BE49-F238E27FC236}">
                <a16:creationId xmlns:a16="http://schemas.microsoft.com/office/drawing/2014/main" id="{57EAACE1-EE07-4859-9559-69BAC52DDB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CBA309-B5B8-42DE-95C1-63446BA8A8A0}"/>
              </a:ext>
            </a:extLst>
          </p:cNvPr>
          <p:cNvSpPr>
            <a:spLocks noGrp="1"/>
          </p:cNvSpPr>
          <p:nvPr>
            <p:ph type="sldNum" sz="quarter" idx="12"/>
          </p:nvPr>
        </p:nvSpPr>
        <p:spPr/>
        <p:txBody>
          <a:bodyPr/>
          <a:lstStyle/>
          <a:p>
            <a:fld id="{79885B3D-25A5-4EA0-8745-710C0A7D4DFF}" type="slidenum">
              <a:rPr lang="zh-CN" altLang="en-US" smtClean="0"/>
              <a:t>‹#›</a:t>
            </a:fld>
            <a:endParaRPr lang="zh-CN" altLang="en-US"/>
          </a:p>
        </p:txBody>
      </p:sp>
    </p:spTree>
    <p:extLst>
      <p:ext uri="{BB962C8B-B14F-4D97-AF65-F5344CB8AC3E}">
        <p14:creationId xmlns:p14="http://schemas.microsoft.com/office/powerpoint/2010/main" val="2984180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790A8-2968-45E1-8EF6-75CD48838DA0}"/>
              </a:ext>
            </a:extLst>
          </p:cNvPr>
          <p:cNvSpPr>
            <a:spLocks noGrp="1"/>
          </p:cNvSpPr>
          <p:nvPr>
            <p:ph type="title"/>
          </p:nvPr>
        </p:nvSpPr>
        <p:spPr>
          <a:xfrm>
            <a:off x="736600" y="403225"/>
            <a:ext cx="9223375" cy="14605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BBAF49F-F675-4A9C-9C3E-682FBA30AB4F}"/>
              </a:ext>
            </a:extLst>
          </p:cNvPr>
          <p:cNvSpPr>
            <a:spLocks noGrp="1"/>
          </p:cNvSpPr>
          <p:nvPr>
            <p:ph type="body" idx="1"/>
          </p:nvPr>
        </p:nvSpPr>
        <p:spPr>
          <a:xfrm>
            <a:off x="736600" y="1854200"/>
            <a:ext cx="4524375"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9BAAF37-D03D-48DE-B4B6-C853E8E437EA}"/>
              </a:ext>
            </a:extLst>
          </p:cNvPr>
          <p:cNvSpPr>
            <a:spLocks noGrp="1"/>
          </p:cNvSpPr>
          <p:nvPr>
            <p:ph sz="half" idx="2"/>
          </p:nvPr>
        </p:nvSpPr>
        <p:spPr>
          <a:xfrm>
            <a:off x="736600" y="2762250"/>
            <a:ext cx="4524375" cy="4064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5404841-44DD-43A4-A391-15030D88D3E2}"/>
              </a:ext>
            </a:extLst>
          </p:cNvPr>
          <p:cNvSpPr>
            <a:spLocks noGrp="1"/>
          </p:cNvSpPr>
          <p:nvPr>
            <p:ph type="body" sz="quarter" idx="3"/>
          </p:nvPr>
        </p:nvSpPr>
        <p:spPr>
          <a:xfrm>
            <a:off x="5413375" y="1854200"/>
            <a:ext cx="4546600"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C8E03B2-30A8-45AD-B013-C0A02B1D8C37}"/>
              </a:ext>
            </a:extLst>
          </p:cNvPr>
          <p:cNvSpPr>
            <a:spLocks noGrp="1"/>
          </p:cNvSpPr>
          <p:nvPr>
            <p:ph sz="quarter" idx="4"/>
          </p:nvPr>
        </p:nvSpPr>
        <p:spPr>
          <a:xfrm>
            <a:off x="5413375" y="2762250"/>
            <a:ext cx="4546600" cy="4064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478DD3F-8B67-49B4-8564-B9F36A3E73C1}"/>
              </a:ext>
            </a:extLst>
          </p:cNvPr>
          <p:cNvSpPr>
            <a:spLocks noGrp="1"/>
          </p:cNvSpPr>
          <p:nvPr>
            <p:ph type="dt" sz="half" idx="10"/>
          </p:nvPr>
        </p:nvSpPr>
        <p:spPr/>
        <p:txBody>
          <a:bodyPr/>
          <a:lstStyle/>
          <a:p>
            <a:fld id="{13F49904-E84A-4044-BF0B-013127E67E99}" type="datetimeFigureOut">
              <a:rPr lang="zh-CN" altLang="en-US" smtClean="0"/>
              <a:t>2024/11/11</a:t>
            </a:fld>
            <a:endParaRPr lang="zh-CN" altLang="en-US"/>
          </a:p>
        </p:txBody>
      </p:sp>
      <p:sp>
        <p:nvSpPr>
          <p:cNvPr id="8" name="页脚占位符 7">
            <a:extLst>
              <a:ext uri="{FF2B5EF4-FFF2-40B4-BE49-F238E27FC236}">
                <a16:creationId xmlns:a16="http://schemas.microsoft.com/office/drawing/2014/main" id="{C78AF620-E302-4002-88E7-B099118133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55CFD60-7B26-4A23-9EFB-2D05F5640DD1}"/>
              </a:ext>
            </a:extLst>
          </p:cNvPr>
          <p:cNvSpPr>
            <a:spLocks noGrp="1"/>
          </p:cNvSpPr>
          <p:nvPr>
            <p:ph type="sldNum" sz="quarter" idx="12"/>
          </p:nvPr>
        </p:nvSpPr>
        <p:spPr/>
        <p:txBody>
          <a:bodyPr/>
          <a:lstStyle/>
          <a:p>
            <a:fld id="{79885B3D-25A5-4EA0-8745-710C0A7D4DFF}" type="slidenum">
              <a:rPr lang="zh-CN" altLang="en-US" smtClean="0"/>
              <a:t>‹#›</a:t>
            </a:fld>
            <a:endParaRPr lang="zh-CN" altLang="en-US"/>
          </a:p>
        </p:txBody>
      </p:sp>
    </p:spTree>
    <p:extLst>
      <p:ext uri="{BB962C8B-B14F-4D97-AF65-F5344CB8AC3E}">
        <p14:creationId xmlns:p14="http://schemas.microsoft.com/office/powerpoint/2010/main" val="1533218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AA39B-A87F-427F-B6D7-4C7F7A2ECAB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E1A501C-DC89-4047-BE3D-FF23FAF7C259}"/>
              </a:ext>
            </a:extLst>
          </p:cNvPr>
          <p:cNvSpPr>
            <a:spLocks noGrp="1"/>
          </p:cNvSpPr>
          <p:nvPr>
            <p:ph type="dt" sz="half" idx="10"/>
          </p:nvPr>
        </p:nvSpPr>
        <p:spPr/>
        <p:txBody>
          <a:bodyPr/>
          <a:lstStyle/>
          <a:p>
            <a:fld id="{13F49904-E84A-4044-BF0B-013127E67E99}" type="datetimeFigureOut">
              <a:rPr lang="zh-CN" altLang="en-US" smtClean="0"/>
              <a:t>2024/11/11</a:t>
            </a:fld>
            <a:endParaRPr lang="zh-CN" altLang="en-US"/>
          </a:p>
        </p:txBody>
      </p:sp>
      <p:sp>
        <p:nvSpPr>
          <p:cNvPr id="4" name="页脚占位符 3">
            <a:extLst>
              <a:ext uri="{FF2B5EF4-FFF2-40B4-BE49-F238E27FC236}">
                <a16:creationId xmlns:a16="http://schemas.microsoft.com/office/drawing/2014/main" id="{D5A66BF9-D23A-4E86-A29B-A3B49CEE47A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54808E6-AD72-428C-B5A0-5D1A528C4321}"/>
              </a:ext>
            </a:extLst>
          </p:cNvPr>
          <p:cNvSpPr>
            <a:spLocks noGrp="1"/>
          </p:cNvSpPr>
          <p:nvPr>
            <p:ph type="sldNum" sz="quarter" idx="12"/>
          </p:nvPr>
        </p:nvSpPr>
        <p:spPr/>
        <p:txBody>
          <a:bodyPr/>
          <a:lstStyle/>
          <a:p>
            <a:fld id="{79885B3D-25A5-4EA0-8745-710C0A7D4DFF}" type="slidenum">
              <a:rPr lang="zh-CN" altLang="en-US" smtClean="0"/>
              <a:t>‹#›</a:t>
            </a:fld>
            <a:endParaRPr lang="zh-CN" altLang="en-US"/>
          </a:p>
        </p:txBody>
      </p:sp>
    </p:spTree>
    <p:extLst>
      <p:ext uri="{BB962C8B-B14F-4D97-AF65-F5344CB8AC3E}">
        <p14:creationId xmlns:p14="http://schemas.microsoft.com/office/powerpoint/2010/main" val="3237726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77BFD94-FB63-4EF4-917B-02713DBE9BB4}"/>
              </a:ext>
            </a:extLst>
          </p:cNvPr>
          <p:cNvSpPr>
            <a:spLocks noGrp="1"/>
          </p:cNvSpPr>
          <p:nvPr>
            <p:ph type="dt" sz="half" idx="10"/>
          </p:nvPr>
        </p:nvSpPr>
        <p:spPr/>
        <p:txBody>
          <a:bodyPr/>
          <a:lstStyle/>
          <a:p>
            <a:fld id="{13F49904-E84A-4044-BF0B-013127E67E99}" type="datetimeFigureOut">
              <a:rPr lang="zh-CN" altLang="en-US" smtClean="0"/>
              <a:t>2024/11/11</a:t>
            </a:fld>
            <a:endParaRPr lang="zh-CN" altLang="en-US"/>
          </a:p>
        </p:txBody>
      </p:sp>
      <p:sp>
        <p:nvSpPr>
          <p:cNvPr id="3" name="页脚占位符 2">
            <a:extLst>
              <a:ext uri="{FF2B5EF4-FFF2-40B4-BE49-F238E27FC236}">
                <a16:creationId xmlns:a16="http://schemas.microsoft.com/office/drawing/2014/main" id="{3C2ABD1F-D99C-45AE-ADE3-C404954FBB8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DEE150E-A63B-4CDA-8ED2-372F97887216}"/>
              </a:ext>
            </a:extLst>
          </p:cNvPr>
          <p:cNvSpPr>
            <a:spLocks noGrp="1"/>
          </p:cNvSpPr>
          <p:nvPr>
            <p:ph type="sldNum" sz="quarter" idx="12"/>
          </p:nvPr>
        </p:nvSpPr>
        <p:spPr/>
        <p:txBody>
          <a:bodyPr/>
          <a:lstStyle/>
          <a:p>
            <a:fld id="{79885B3D-25A5-4EA0-8745-710C0A7D4DFF}" type="slidenum">
              <a:rPr lang="zh-CN" altLang="en-US" smtClean="0"/>
              <a:t>‹#›</a:t>
            </a:fld>
            <a:endParaRPr lang="zh-CN" altLang="en-US"/>
          </a:p>
        </p:txBody>
      </p:sp>
    </p:spTree>
    <p:extLst>
      <p:ext uri="{BB962C8B-B14F-4D97-AF65-F5344CB8AC3E}">
        <p14:creationId xmlns:p14="http://schemas.microsoft.com/office/powerpoint/2010/main" val="3433657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A7CA7-0190-43E4-9B76-ACFD903982E0}"/>
              </a:ext>
            </a:extLst>
          </p:cNvPr>
          <p:cNvSpPr>
            <a:spLocks noGrp="1"/>
          </p:cNvSpPr>
          <p:nvPr>
            <p:ph type="title"/>
          </p:nvPr>
        </p:nvSpPr>
        <p:spPr>
          <a:xfrm>
            <a:off x="736600" y="504825"/>
            <a:ext cx="3449638" cy="1763713"/>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09BD336-34E0-4877-BB44-EF59BA4E8B87}"/>
              </a:ext>
            </a:extLst>
          </p:cNvPr>
          <p:cNvSpPr>
            <a:spLocks noGrp="1"/>
          </p:cNvSpPr>
          <p:nvPr>
            <p:ph idx="1"/>
          </p:nvPr>
        </p:nvSpPr>
        <p:spPr>
          <a:xfrm>
            <a:off x="4546600" y="1089025"/>
            <a:ext cx="5413375" cy="53736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9E16C68-3DD0-4ADC-A86A-F7B48C57ACD2}"/>
              </a:ext>
            </a:extLst>
          </p:cNvPr>
          <p:cNvSpPr>
            <a:spLocks noGrp="1"/>
          </p:cNvSpPr>
          <p:nvPr>
            <p:ph type="body" sz="half" idx="2"/>
          </p:nvPr>
        </p:nvSpPr>
        <p:spPr>
          <a:xfrm>
            <a:off x="736600" y="2268538"/>
            <a:ext cx="3449638" cy="4203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13B7E8-398B-4279-8C72-3FB6B7EA3140}"/>
              </a:ext>
            </a:extLst>
          </p:cNvPr>
          <p:cNvSpPr>
            <a:spLocks noGrp="1"/>
          </p:cNvSpPr>
          <p:nvPr>
            <p:ph type="dt" sz="half" idx="10"/>
          </p:nvPr>
        </p:nvSpPr>
        <p:spPr/>
        <p:txBody>
          <a:bodyPr/>
          <a:lstStyle/>
          <a:p>
            <a:fld id="{13F49904-E84A-4044-BF0B-013127E67E99}" type="datetimeFigureOut">
              <a:rPr lang="zh-CN" altLang="en-US" smtClean="0"/>
              <a:t>2024/11/11</a:t>
            </a:fld>
            <a:endParaRPr lang="zh-CN" altLang="en-US"/>
          </a:p>
        </p:txBody>
      </p:sp>
      <p:sp>
        <p:nvSpPr>
          <p:cNvPr id="6" name="页脚占位符 5">
            <a:extLst>
              <a:ext uri="{FF2B5EF4-FFF2-40B4-BE49-F238E27FC236}">
                <a16:creationId xmlns:a16="http://schemas.microsoft.com/office/drawing/2014/main" id="{D2F9245F-EF98-467C-B814-CD6C9DFF09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C18238-49C5-4E07-ACEE-8725BDB08B1D}"/>
              </a:ext>
            </a:extLst>
          </p:cNvPr>
          <p:cNvSpPr>
            <a:spLocks noGrp="1"/>
          </p:cNvSpPr>
          <p:nvPr>
            <p:ph type="sldNum" sz="quarter" idx="12"/>
          </p:nvPr>
        </p:nvSpPr>
        <p:spPr/>
        <p:txBody>
          <a:bodyPr/>
          <a:lstStyle/>
          <a:p>
            <a:fld id="{79885B3D-25A5-4EA0-8745-710C0A7D4DFF}" type="slidenum">
              <a:rPr lang="zh-CN" altLang="en-US" smtClean="0"/>
              <a:t>‹#›</a:t>
            </a:fld>
            <a:endParaRPr lang="zh-CN" altLang="en-US"/>
          </a:p>
        </p:txBody>
      </p:sp>
    </p:spTree>
    <p:extLst>
      <p:ext uri="{BB962C8B-B14F-4D97-AF65-F5344CB8AC3E}">
        <p14:creationId xmlns:p14="http://schemas.microsoft.com/office/powerpoint/2010/main" val="2174520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B1722-859C-453F-9D85-BFE34549BBC9}"/>
              </a:ext>
            </a:extLst>
          </p:cNvPr>
          <p:cNvSpPr>
            <a:spLocks noGrp="1"/>
          </p:cNvSpPr>
          <p:nvPr>
            <p:ph type="title"/>
          </p:nvPr>
        </p:nvSpPr>
        <p:spPr>
          <a:xfrm>
            <a:off x="736600" y="504825"/>
            <a:ext cx="3449638" cy="1763713"/>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03567AE-B48E-4F5F-9E43-C060A4850892}"/>
              </a:ext>
            </a:extLst>
          </p:cNvPr>
          <p:cNvSpPr>
            <a:spLocks noGrp="1"/>
          </p:cNvSpPr>
          <p:nvPr>
            <p:ph type="pic" idx="1"/>
          </p:nvPr>
        </p:nvSpPr>
        <p:spPr>
          <a:xfrm>
            <a:off x="4546600" y="1089025"/>
            <a:ext cx="5413375" cy="53736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0F4151-6197-49FC-8924-039AA6EEB6B2}"/>
              </a:ext>
            </a:extLst>
          </p:cNvPr>
          <p:cNvSpPr>
            <a:spLocks noGrp="1"/>
          </p:cNvSpPr>
          <p:nvPr>
            <p:ph type="body" sz="half" idx="2"/>
          </p:nvPr>
        </p:nvSpPr>
        <p:spPr>
          <a:xfrm>
            <a:off x="736600" y="2268538"/>
            <a:ext cx="3449638" cy="4203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708BFF4-B602-48CF-9B10-31C975953496}"/>
              </a:ext>
            </a:extLst>
          </p:cNvPr>
          <p:cNvSpPr>
            <a:spLocks noGrp="1"/>
          </p:cNvSpPr>
          <p:nvPr>
            <p:ph type="dt" sz="half" idx="10"/>
          </p:nvPr>
        </p:nvSpPr>
        <p:spPr/>
        <p:txBody>
          <a:bodyPr/>
          <a:lstStyle/>
          <a:p>
            <a:fld id="{13F49904-E84A-4044-BF0B-013127E67E99}" type="datetimeFigureOut">
              <a:rPr lang="zh-CN" altLang="en-US" smtClean="0"/>
              <a:t>2024/11/11</a:t>
            </a:fld>
            <a:endParaRPr lang="zh-CN" altLang="en-US"/>
          </a:p>
        </p:txBody>
      </p:sp>
      <p:sp>
        <p:nvSpPr>
          <p:cNvPr id="6" name="页脚占位符 5">
            <a:extLst>
              <a:ext uri="{FF2B5EF4-FFF2-40B4-BE49-F238E27FC236}">
                <a16:creationId xmlns:a16="http://schemas.microsoft.com/office/drawing/2014/main" id="{3D1A4B42-22E0-4DF1-BCE1-AF7495C62C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A970DE-46D0-4C92-9373-E1BDD2312405}"/>
              </a:ext>
            </a:extLst>
          </p:cNvPr>
          <p:cNvSpPr>
            <a:spLocks noGrp="1"/>
          </p:cNvSpPr>
          <p:nvPr>
            <p:ph type="sldNum" sz="quarter" idx="12"/>
          </p:nvPr>
        </p:nvSpPr>
        <p:spPr/>
        <p:txBody>
          <a:bodyPr/>
          <a:lstStyle/>
          <a:p>
            <a:fld id="{79885B3D-25A5-4EA0-8745-710C0A7D4DFF}" type="slidenum">
              <a:rPr lang="zh-CN" altLang="en-US" smtClean="0"/>
              <a:t>‹#›</a:t>
            </a:fld>
            <a:endParaRPr lang="zh-CN" altLang="en-US"/>
          </a:p>
        </p:txBody>
      </p:sp>
    </p:spTree>
    <p:extLst>
      <p:ext uri="{BB962C8B-B14F-4D97-AF65-F5344CB8AC3E}">
        <p14:creationId xmlns:p14="http://schemas.microsoft.com/office/powerpoint/2010/main" val="1714559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27E03-22D0-4D0E-89BB-DA6A03BA7B3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933C97-73BA-4EF7-9658-EEAB262E359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D97F28-B105-4CA5-8469-30CDA4632986}"/>
              </a:ext>
            </a:extLst>
          </p:cNvPr>
          <p:cNvSpPr>
            <a:spLocks noGrp="1"/>
          </p:cNvSpPr>
          <p:nvPr>
            <p:ph type="dt" sz="half" idx="10"/>
          </p:nvPr>
        </p:nvSpPr>
        <p:spPr/>
        <p:txBody>
          <a:bodyPr/>
          <a:lstStyle/>
          <a:p>
            <a:fld id="{13F49904-E84A-4044-BF0B-013127E67E99}"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2286C8A5-3866-44FA-95BC-4372661775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7D4620-91E2-4336-80E1-2D610F22FBE8}"/>
              </a:ext>
            </a:extLst>
          </p:cNvPr>
          <p:cNvSpPr>
            <a:spLocks noGrp="1"/>
          </p:cNvSpPr>
          <p:nvPr>
            <p:ph type="sldNum" sz="quarter" idx="12"/>
          </p:nvPr>
        </p:nvSpPr>
        <p:spPr/>
        <p:txBody>
          <a:bodyPr/>
          <a:lstStyle/>
          <a:p>
            <a:fld id="{79885B3D-25A5-4EA0-8745-710C0A7D4DFF}" type="slidenum">
              <a:rPr lang="zh-CN" altLang="en-US" smtClean="0"/>
              <a:t>‹#›</a:t>
            </a:fld>
            <a:endParaRPr lang="zh-CN" altLang="en-US"/>
          </a:p>
        </p:txBody>
      </p:sp>
    </p:spTree>
    <p:extLst>
      <p:ext uri="{BB962C8B-B14F-4D97-AF65-F5344CB8AC3E}">
        <p14:creationId xmlns:p14="http://schemas.microsoft.com/office/powerpoint/2010/main" val="2847082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7152AA9-9839-4B20-ACFB-42676CD094F3}"/>
              </a:ext>
            </a:extLst>
          </p:cNvPr>
          <p:cNvSpPr>
            <a:spLocks noGrp="1"/>
          </p:cNvSpPr>
          <p:nvPr>
            <p:ph type="title" orient="vert"/>
          </p:nvPr>
        </p:nvSpPr>
        <p:spPr>
          <a:xfrm>
            <a:off x="7653338" y="403225"/>
            <a:ext cx="2305050" cy="64087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7D2D80A-8C03-40D6-9C12-20AC0C71A85C}"/>
              </a:ext>
            </a:extLst>
          </p:cNvPr>
          <p:cNvSpPr>
            <a:spLocks noGrp="1"/>
          </p:cNvSpPr>
          <p:nvPr>
            <p:ph type="body" orient="vert" idx="1"/>
          </p:nvPr>
        </p:nvSpPr>
        <p:spPr>
          <a:xfrm>
            <a:off x="735013" y="403225"/>
            <a:ext cx="6765925" cy="64087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88BF87-4085-4687-B3F9-EE7D6D29C010}"/>
              </a:ext>
            </a:extLst>
          </p:cNvPr>
          <p:cNvSpPr>
            <a:spLocks noGrp="1"/>
          </p:cNvSpPr>
          <p:nvPr>
            <p:ph type="dt" sz="half" idx="10"/>
          </p:nvPr>
        </p:nvSpPr>
        <p:spPr/>
        <p:txBody>
          <a:bodyPr/>
          <a:lstStyle/>
          <a:p>
            <a:fld id="{13F49904-E84A-4044-BF0B-013127E67E99}"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18BE4812-4A04-4B39-92E2-20588F62DD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52ECD3-B702-4C0E-A9E8-C88616BF5868}"/>
              </a:ext>
            </a:extLst>
          </p:cNvPr>
          <p:cNvSpPr>
            <a:spLocks noGrp="1"/>
          </p:cNvSpPr>
          <p:nvPr>
            <p:ph type="sldNum" sz="quarter" idx="12"/>
          </p:nvPr>
        </p:nvSpPr>
        <p:spPr/>
        <p:txBody>
          <a:bodyPr/>
          <a:lstStyle/>
          <a:p>
            <a:fld id="{79885B3D-25A5-4EA0-8745-710C0A7D4DFF}" type="slidenum">
              <a:rPr lang="zh-CN" altLang="en-US" smtClean="0"/>
              <a:t>‹#›</a:t>
            </a:fld>
            <a:endParaRPr lang="zh-CN" altLang="en-US"/>
          </a:p>
        </p:txBody>
      </p:sp>
    </p:spTree>
    <p:extLst>
      <p:ext uri="{BB962C8B-B14F-4D97-AF65-F5344CB8AC3E}">
        <p14:creationId xmlns:p14="http://schemas.microsoft.com/office/powerpoint/2010/main" val="230013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黑体"/>
                <a:cs typeface="黑体"/>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宋体"/>
                <a:cs typeface="宋体"/>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65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黑体"/>
                <a:cs typeface="黑体"/>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65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黑体"/>
                <a:cs typeface="黑体"/>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65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650"/>
              </a:lnSpc>
            </a:pPr>
            <a:fld id="{81D60167-4931-47E6-BA6A-407CBD079E47}" type="slidenum">
              <a:rPr spc="-5" dirty="0"/>
              <a:t>‹#›</a:t>
            </a:fld>
            <a:endParaRPr spc="-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312FBA2-2FBE-484F-9E41-E80520E2DC19}"/>
              </a:ext>
            </a:extLst>
          </p:cNvPr>
          <p:cNvSpPr>
            <a:spLocks noGrp="1"/>
          </p:cNvSpPr>
          <p:nvPr>
            <p:ph type="dt" sz="half" idx="10"/>
          </p:nvPr>
        </p:nvSpPr>
        <p:spPr/>
        <p:txBody>
          <a:bodyPr/>
          <a:lstStyle/>
          <a:p>
            <a:fld id="{7AB913C1-596A-4F9F-986E-C210E39A36A2}" type="datetimeFigureOut">
              <a:rPr lang="zh-CN" altLang="en-US" smtClean="0"/>
              <a:t>2024/11/11</a:t>
            </a:fld>
            <a:endParaRPr lang="zh-CN" altLang="en-US"/>
          </a:p>
        </p:txBody>
      </p:sp>
      <p:sp>
        <p:nvSpPr>
          <p:cNvPr id="3" name="页脚占位符 2">
            <a:extLst>
              <a:ext uri="{FF2B5EF4-FFF2-40B4-BE49-F238E27FC236}">
                <a16:creationId xmlns:a16="http://schemas.microsoft.com/office/drawing/2014/main" id="{09021F12-300F-4061-9860-0402E0A6583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12B6C76-F819-4A36-8D12-39ED680C2520}"/>
              </a:ext>
            </a:extLst>
          </p:cNvPr>
          <p:cNvSpPr>
            <a:spLocks noGrp="1"/>
          </p:cNvSpPr>
          <p:nvPr>
            <p:ph type="sldNum" sz="quarter" idx="12"/>
          </p:nvPr>
        </p:nvSpPr>
        <p:spPr/>
        <p:txBody>
          <a:bodyPr/>
          <a:lstStyle/>
          <a:p>
            <a:fld id="{19E8B6F1-B579-4225-AA67-FFE1BA700793}" type="slidenum">
              <a:rPr lang="zh-CN" altLang="en-US" smtClean="0"/>
              <a:t>‹#›</a:t>
            </a:fld>
            <a:endParaRPr lang="zh-CN" altLang="en-US"/>
          </a:p>
        </p:txBody>
      </p:sp>
    </p:spTree>
    <p:extLst>
      <p:ext uri="{BB962C8B-B14F-4D97-AF65-F5344CB8AC3E}">
        <p14:creationId xmlns:p14="http://schemas.microsoft.com/office/powerpoint/2010/main" val="26531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88410-6415-4A03-9AB4-8CBD398F63B9}"/>
              </a:ext>
            </a:extLst>
          </p:cNvPr>
          <p:cNvSpPr>
            <a:spLocks noGrp="1"/>
          </p:cNvSpPr>
          <p:nvPr>
            <p:ph type="ctrTitle"/>
          </p:nvPr>
        </p:nvSpPr>
        <p:spPr>
          <a:xfrm>
            <a:off x="1336675" y="1238250"/>
            <a:ext cx="8020050" cy="2632075"/>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86F4260-BB70-4DBF-8100-6DFF55179EF9}"/>
              </a:ext>
            </a:extLst>
          </p:cNvPr>
          <p:cNvSpPr>
            <a:spLocks noGrp="1"/>
          </p:cNvSpPr>
          <p:nvPr>
            <p:ph type="subTitle" idx="1"/>
          </p:nvPr>
        </p:nvSpPr>
        <p:spPr>
          <a:xfrm>
            <a:off x="1336675" y="3971925"/>
            <a:ext cx="8020050"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130464-2F7E-426B-A507-CB65A612AD11}"/>
              </a:ext>
            </a:extLst>
          </p:cNvPr>
          <p:cNvSpPr>
            <a:spLocks noGrp="1"/>
          </p:cNvSpPr>
          <p:nvPr>
            <p:ph type="dt" sz="half" idx="10"/>
          </p:nvPr>
        </p:nvSpPr>
        <p:spPr/>
        <p:txBody>
          <a:bodyPr/>
          <a:lstStyle/>
          <a:p>
            <a:fld id="{13F49904-E84A-4044-BF0B-013127E67E99}"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0F7ADD9C-7914-4CBC-8239-266E859E51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BF59E4-F128-40C8-8C94-3CF184B86066}"/>
              </a:ext>
            </a:extLst>
          </p:cNvPr>
          <p:cNvSpPr>
            <a:spLocks noGrp="1"/>
          </p:cNvSpPr>
          <p:nvPr>
            <p:ph type="sldNum" sz="quarter" idx="12"/>
          </p:nvPr>
        </p:nvSpPr>
        <p:spPr/>
        <p:txBody>
          <a:bodyPr/>
          <a:lstStyle/>
          <a:p>
            <a:fld id="{79885B3D-25A5-4EA0-8745-710C0A7D4DFF}" type="slidenum">
              <a:rPr lang="zh-CN" altLang="en-US" smtClean="0"/>
              <a:t>‹#›</a:t>
            </a:fld>
            <a:endParaRPr lang="zh-CN" altLang="en-US"/>
          </a:p>
        </p:txBody>
      </p:sp>
    </p:spTree>
    <p:extLst>
      <p:ext uri="{BB962C8B-B14F-4D97-AF65-F5344CB8AC3E}">
        <p14:creationId xmlns:p14="http://schemas.microsoft.com/office/powerpoint/2010/main" val="3695516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BA9534-FB7C-4987-94CE-7080D684D0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508EDF-AE1D-4E45-A261-79BDD7576CE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6B73E5-07C7-4FAD-AA22-F30967A5E3F7}"/>
              </a:ext>
            </a:extLst>
          </p:cNvPr>
          <p:cNvSpPr>
            <a:spLocks noGrp="1"/>
          </p:cNvSpPr>
          <p:nvPr>
            <p:ph type="dt" sz="half" idx="10"/>
          </p:nvPr>
        </p:nvSpPr>
        <p:spPr/>
        <p:txBody>
          <a:bodyPr/>
          <a:lstStyle/>
          <a:p>
            <a:fld id="{13F49904-E84A-4044-BF0B-013127E67E99}"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E19D2F01-4920-46BC-929C-E6CF036D24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40702C-3664-47E5-B504-62228E728931}"/>
              </a:ext>
            </a:extLst>
          </p:cNvPr>
          <p:cNvSpPr>
            <a:spLocks noGrp="1"/>
          </p:cNvSpPr>
          <p:nvPr>
            <p:ph type="sldNum" sz="quarter" idx="12"/>
          </p:nvPr>
        </p:nvSpPr>
        <p:spPr/>
        <p:txBody>
          <a:bodyPr/>
          <a:lstStyle/>
          <a:p>
            <a:fld id="{79885B3D-25A5-4EA0-8745-710C0A7D4DFF}" type="slidenum">
              <a:rPr lang="zh-CN" altLang="en-US" smtClean="0"/>
              <a:t>‹#›</a:t>
            </a:fld>
            <a:endParaRPr lang="zh-CN" altLang="en-US"/>
          </a:p>
        </p:txBody>
      </p:sp>
    </p:spTree>
    <p:extLst>
      <p:ext uri="{BB962C8B-B14F-4D97-AF65-F5344CB8AC3E}">
        <p14:creationId xmlns:p14="http://schemas.microsoft.com/office/powerpoint/2010/main" val="126717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4D7CCF-A4E6-4015-A00A-393EFBEA870A}"/>
              </a:ext>
            </a:extLst>
          </p:cNvPr>
          <p:cNvSpPr>
            <a:spLocks noGrp="1"/>
          </p:cNvSpPr>
          <p:nvPr>
            <p:ph type="title"/>
          </p:nvPr>
        </p:nvSpPr>
        <p:spPr>
          <a:xfrm>
            <a:off x="730250" y="1885950"/>
            <a:ext cx="9221788" cy="3144838"/>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F13D453-32CA-46C8-9140-E61F249A62A2}"/>
              </a:ext>
            </a:extLst>
          </p:cNvPr>
          <p:cNvSpPr>
            <a:spLocks noGrp="1"/>
          </p:cNvSpPr>
          <p:nvPr>
            <p:ph type="body" idx="1"/>
          </p:nvPr>
        </p:nvSpPr>
        <p:spPr>
          <a:xfrm>
            <a:off x="730250" y="5060950"/>
            <a:ext cx="9221788" cy="16541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1B8D2F6-5EC9-493E-B524-C998F78980C1}"/>
              </a:ext>
            </a:extLst>
          </p:cNvPr>
          <p:cNvSpPr>
            <a:spLocks noGrp="1"/>
          </p:cNvSpPr>
          <p:nvPr>
            <p:ph type="dt" sz="half" idx="10"/>
          </p:nvPr>
        </p:nvSpPr>
        <p:spPr/>
        <p:txBody>
          <a:bodyPr/>
          <a:lstStyle/>
          <a:p>
            <a:fld id="{13F49904-E84A-4044-BF0B-013127E67E99}"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C6DE5EB7-93C3-4798-9858-F566BCA19A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B64A35-81A2-40B1-9E0C-895D27F762B6}"/>
              </a:ext>
            </a:extLst>
          </p:cNvPr>
          <p:cNvSpPr>
            <a:spLocks noGrp="1"/>
          </p:cNvSpPr>
          <p:nvPr>
            <p:ph type="sldNum" sz="quarter" idx="12"/>
          </p:nvPr>
        </p:nvSpPr>
        <p:spPr/>
        <p:txBody>
          <a:bodyPr/>
          <a:lstStyle/>
          <a:p>
            <a:fld id="{79885B3D-25A5-4EA0-8745-710C0A7D4DFF}" type="slidenum">
              <a:rPr lang="zh-CN" altLang="en-US" smtClean="0"/>
              <a:t>‹#›</a:t>
            </a:fld>
            <a:endParaRPr lang="zh-CN" altLang="en-US"/>
          </a:p>
        </p:txBody>
      </p:sp>
    </p:spTree>
    <p:extLst>
      <p:ext uri="{BB962C8B-B14F-4D97-AF65-F5344CB8AC3E}">
        <p14:creationId xmlns:p14="http://schemas.microsoft.com/office/powerpoint/2010/main" val="124004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82579" y="695198"/>
            <a:ext cx="8128241" cy="513080"/>
          </a:xfrm>
          <a:prstGeom prst="rect">
            <a:avLst/>
          </a:prstGeom>
        </p:spPr>
        <p:txBody>
          <a:bodyPr wrap="square" lIns="0" tIns="0" rIns="0" bIns="0">
            <a:spAutoFit/>
          </a:bodyPr>
          <a:lstStyle>
            <a:lvl1pPr>
              <a:defRPr sz="3200" b="1" i="0">
                <a:solidFill>
                  <a:schemeClr val="tx1"/>
                </a:solidFill>
                <a:latin typeface="黑体"/>
                <a:cs typeface="黑体"/>
              </a:defRPr>
            </a:lvl1pPr>
          </a:lstStyle>
          <a:p>
            <a:endParaRPr/>
          </a:p>
        </p:txBody>
      </p:sp>
      <p:sp>
        <p:nvSpPr>
          <p:cNvPr id="3" name="Holder 3"/>
          <p:cNvSpPr>
            <a:spLocks noGrp="1"/>
          </p:cNvSpPr>
          <p:nvPr>
            <p:ph type="body" idx="1"/>
          </p:nvPr>
        </p:nvSpPr>
        <p:spPr>
          <a:xfrm>
            <a:off x="1927993" y="3255517"/>
            <a:ext cx="5843905" cy="2202179"/>
          </a:xfrm>
          <a:prstGeom prst="rect">
            <a:avLst/>
          </a:prstGeom>
        </p:spPr>
        <p:txBody>
          <a:bodyPr wrap="square" lIns="0" tIns="0" rIns="0" bIns="0">
            <a:spAutoFit/>
          </a:bodyPr>
          <a:lstStyle>
            <a:lvl1pPr>
              <a:defRPr sz="2400" b="1" i="0">
                <a:solidFill>
                  <a:schemeClr val="tx1"/>
                </a:solidFill>
                <a:latin typeface="宋体"/>
                <a:cs typeface="宋体"/>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a:xfrm>
            <a:off x="9602349" y="6871261"/>
            <a:ext cx="248920" cy="224790"/>
          </a:xfrm>
          <a:prstGeom prst="rect">
            <a:avLst/>
          </a:prstGeom>
        </p:spPr>
        <p:txBody>
          <a:bodyPr wrap="square" lIns="0" tIns="0" rIns="0" bIns="0">
            <a:spAutoFit/>
          </a:bodyPr>
          <a:lstStyle>
            <a:lvl1pPr>
              <a:defRPr sz="1400" b="0" i="0">
                <a:solidFill>
                  <a:schemeClr val="tx1"/>
                </a:solidFill>
                <a:latin typeface="Arial"/>
                <a:cs typeface="Arial"/>
              </a:defRPr>
            </a:lvl1pPr>
          </a:lstStyle>
          <a:p>
            <a:pPr marL="25400">
              <a:lnSpc>
                <a:spcPts val="1650"/>
              </a:lnSpc>
            </a:pPr>
            <a:fld id="{81D60167-4931-47E6-BA6A-407CBD079E47}" type="slidenum">
              <a:rPr spc="-5" dirty="0"/>
              <a:t>‹#›</a:t>
            </a:fld>
            <a:endParaRPr spc="-5" dirty="0"/>
          </a:p>
        </p:txBody>
      </p:sp>
      <p:sp>
        <p:nvSpPr>
          <p:cNvPr id="8" name="矩形 7">
            <a:extLst>
              <a:ext uri="{FF2B5EF4-FFF2-40B4-BE49-F238E27FC236}">
                <a16:creationId xmlns:a16="http://schemas.microsoft.com/office/drawing/2014/main" id="{00666DDC-A112-49B3-B699-6406D3548698}"/>
              </a:ext>
            </a:extLst>
          </p:cNvPr>
          <p:cNvSpPr/>
          <p:nvPr userDrawn="1"/>
        </p:nvSpPr>
        <p:spPr>
          <a:xfrm flipV="1">
            <a:off x="-93847" y="1168661"/>
            <a:ext cx="7151491" cy="72000"/>
          </a:xfrm>
          <a:prstGeom prst="rect">
            <a:avLst/>
          </a:prstGeom>
          <a:gradFill flip="none" rotWithShape="1">
            <a:gsLst>
              <a:gs pos="0">
                <a:srgbClr val="004FA5">
                  <a:shade val="30000"/>
                  <a:satMod val="115000"/>
                </a:srgbClr>
              </a:gs>
              <a:gs pos="50000">
                <a:srgbClr val="004FA5">
                  <a:shade val="67500"/>
                  <a:satMod val="115000"/>
                </a:srgbClr>
              </a:gs>
              <a:gs pos="100000">
                <a:srgbClr val="004FA5">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descr="图片包含 游戏机&#10;&#10;描述已自动生成">
            <a:extLst>
              <a:ext uri="{FF2B5EF4-FFF2-40B4-BE49-F238E27FC236}">
                <a16:creationId xmlns:a16="http://schemas.microsoft.com/office/drawing/2014/main" id="{A09C173D-4FF7-48D9-82D7-2ABEDD1192FD}"/>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256989" y="183195"/>
            <a:ext cx="3344000" cy="888107"/>
          </a:xfrm>
          <a:prstGeom prst="rect">
            <a:avLst/>
          </a:prstGeom>
        </p:spPr>
      </p:pic>
      <p:sp>
        <p:nvSpPr>
          <p:cNvPr id="10" name="矩形 9">
            <a:extLst>
              <a:ext uri="{FF2B5EF4-FFF2-40B4-BE49-F238E27FC236}">
                <a16:creationId xmlns:a16="http://schemas.microsoft.com/office/drawing/2014/main" id="{1C7F9556-1D11-493B-A08E-75C7CF5743FE}"/>
              </a:ext>
            </a:extLst>
          </p:cNvPr>
          <p:cNvSpPr/>
          <p:nvPr userDrawn="1"/>
        </p:nvSpPr>
        <p:spPr>
          <a:xfrm>
            <a:off x="-1" y="6905625"/>
            <a:ext cx="10693400" cy="657225"/>
          </a:xfrm>
          <a:prstGeom prst="rect">
            <a:avLst/>
          </a:prstGeom>
          <a:solidFill>
            <a:srgbClr val="004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FB3755BF-70AD-4FE9-894A-B73F908952D6}"/>
              </a:ext>
            </a:extLst>
          </p:cNvPr>
          <p:cNvSpPr txBox="1"/>
          <p:nvPr userDrawn="1"/>
        </p:nvSpPr>
        <p:spPr>
          <a:xfrm>
            <a:off x="6494408" y="7049571"/>
            <a:ext cx="4106581" cy="369332"/>
          </a:xfrm>
          <a:prstGeom prst="rect">
            <a:avLst/>
          </a:prstGeom>
          <a:noFill/>
        </p:spPr>
        <p:txBody>
          <a:bodyPr wrap="square" rtlCol="0">
            <a:spAutoFit/>
          </a:bodyPr>
          <a:lstStyle/>
          <a:p>
            <a:pPr algn="r"/>
            <a:r>
              <a:rPr lang="zh-CN" altLang="en-US" dirty="0">
                <a:solidFill>
                  <a:schemeClr val="bg1"/>
                </a:solidFill>
                <a:latin typeface="楷体" panose="02010609060101010101" pitchFamily="49" charset="-122"/>
                <a:ea typeface="楷体" panose="02010609060101010101" pitchFamily="49" charset="-122"/>
              </a:rPr>
              <a:t>计算机科学与技术学院</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8"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AE244E8-66B0-4381-8FB6-6C305554C1C4}"/>
              </a:ext>
            </a:extLst>
          </p:cNvPr>
          <p:cNvSpPr>
            <a:spLocks noGrp="1"/>
          </p:cNvSpPr>
          <p:nvPr>
            <p:ph type="title"/>
          </p:nvPr>
        </p:nvSpPr>
        <p:spPr>
          <a:xfrm>
            <a:off x="735013" y="403225"/>
            <a:ext cx="9223375" cy="1460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7578F97-CF0C-4A4A-BF69-D9A00668841B}"/>
              </a:ext>
            </a:extLst>
          </p:cNvPr>
          <p:cNvSpPr>
            <a:spLocks noGrp="1"/>
          </p:cNvSpPr>
          <p:nvPr>
            <p:ph type="body" idx="1"/>
          </p:nvPr>
        </p:nvSpPr>
        <p:spPr>
          <a:xfrm>
            <a:off x="735013" y="2012950"/>
            <a:ext cx="9223375" cy="47990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66B7EA-FF8A-4753-9BF4-71A903CD97A1}"/>
              </a:ext>
            </a:extLst>
          </p:cNvPr>
          <p:cNvSpPr>
            <a:spLocks noGrp="1"/>
          </p:cNvSpPr>
          <p:nvPr>
            <p:ph type="dt" sz="half" idx="2"/>
          </p:nvPr>
        </p:nvSpPr>
        <p:spPr>
          <a:xfrm>
            <a:off x="735013" y="7010400"/>
            <a:ext cx="2406650" cy="401638"/>
          </a:xfrm>
          <a:prstGeom prst="rect">
            <a:avLst/>
          </a:prstGeom>
        </p:spPr>
        <p:txBody>
          <a:bodyPr vert="horz" lIns="91440" tIns="45720" rIns="91440" bIns="45720" rtlCol="0" anchor="ctr"/>
          <a:lstStyle>
            <a:lvl1pPr algn="l">
              <a:defRPr sz="1200">
                <a:solidFill>
                  <a:schemeClr val="tx1">
                    <a:tint val="75000"/>
                  </a:schemeClr>
                </a:solidFill>
              </a:defRPr>
            </a:lvl1pPr>
          </a:lstStyle>
          <a:p>
            <a:fld id="{13F49904-E84A-4044-BF0B-013127E67E99}"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C125940F-11F8-4514-94AA-746ED174617E}"/>
              </a:ext>
            </a:extLst>
          </p:cNvPr>
          <p:cNvSpPr>
            <a:spLocks noGrp="1"/>
          </p:cNvSpPr>
          <p:nvPr>
            <p:ph type="ftr" sz="quarter" idx="3"/>
          </p:nvPr>
        </p:nvSpPr>
        <p:spPr>
          <a:xfrm>
            <a:off x="3541713" y="7010400"/>
            <a:ext cx="3609975"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058F37B-B9BA-4FBD-8256-5B0AD5398EB8}"/>
              </a:ext>
            </a:extLst>
          </p:cNvPr>
          <p:cNvSpPr>
            <a:spLocks noGrp="1"/>
          </p:cNvSpPr>
          <p:nvPr>
            <p:ph type="sldNum" sz="quarter" idx="4"/>
          </p:nvPr>
        </p:nvSpPr>
        <p:spPr>
          <a:xfrm>
            <a:off x="7551738" y="7010400"/>
            <a:ext cx="2406650" cy="401638"/>
          </a:xfrm>
          <a:prstGeom prst="rect">
            <a:avLst/>
          </a:prstGeom>
        </p:spPr>
        <p:txBody>
          <a:bodyPr vert="horz" lIns="91440" tIns="45720" rIns="91440" bIns="45720" rtlCol="0" anchor="ctr"/>
          <a:lstStyle>
            <a:lvl1pPr algn="r">
              <a:defRPr sz="1200">
                <a:solidFill>
                  <a:schemeClr val="tx1">
                    <a:tint val="75000"/>
                  </a:schemeClr>
                </a:solidFill>
              </a:defRPr>
            </a:lvl1pPr>
          </a:lstStyle>
          <a:p>
            <a:fld id="{79885B3D-25A5-4EA0-8745-710C0A7D4DFF}" type="slidenum">
              <a:rPr lang="zh-CN" altLang="en-US" smtClean="0"/>
              <a:t>‹#›</a:t>
            </a:fld>
            <a:endParaRPr lang="zh-CN" altLang="en-US"/>
          </a:p>
        </p:txBody>
      </p:sp>
    </p:spTree>
    <p:extLst>
      <p:ext uri="{BB962C8B-B14F-4D97-AF65-F5344CB8AC3E}">
        <p14:creationId xmlns:p14="http://schemas.microsoft.com/office/powerpoint/2010/main" val="35303228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 Id="rId4" Type="http://schemas.openxmlformats.org/officeDocument/2006/relationships/image" Target="../media/image3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2.xml"/><Relationship Id="rId4" Type="http://schemas.openxmlformats.org/officeDocument/2006/relationships/image" Target="../media/image45.jpg"/></Relationships>
</file>

<file path=ppt/slides/_rels/slide27.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image" Target="../media/image51.jpg"/><Relationship Id="rId1" Type="http://schemas.openxmlformats.org/officeDocument/2006/relationships/slideLayout" Target="../slideLayouts/slideLayout2.xml"/><Relationship Id="rId4" Type="http://schemas.openxmlformats.org/officeDocument/2006/relationships/image" Target="../media/image5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56.jpg"/><Relationship Id="rId1" Type="http://schemas.openxmlformats.org/officeDocument/2006/relationships/slideLayout" Target="../slideLayouts/slideLayout2.xml"/><Relationship Id="rId4" Type="http://schemas.openxmlformats.org/officeDocument/2006/relationships/image" Target="../media/image58.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游戏机&#10;&#10;描述已自动生成">
            <a:extLst>
              <a:ext uri="{FF2B5EF4-FFF2-40B4-BE49-F238E27FC236}">
                <a16:creationId xmlns:a16="http://schemas.microsoft.com/office/drawing/2014/main" id="{F02A364E-146C-4104-B813-A3326B3C13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4927" y="6183299"/>
            <a:ext cx="4963547" cy="1318230"/>
          </a:xfrm>
          <a:prstGeom prst="rect">
            <a:avLst/>
          </a:prstGeom>
        </p:spPr>
      </p:pic>
      <p:sp>
        <p:nvSpPr>
          <p:cNvPr id="6" name="矩形 5">
            <a:extLst>
              <a:ext uri="{FF2B5EF4-FFF2-40B4-BE49-F238E27FC236}">
                <a16:creationId xmlns:a16="http://schemas.microsoft.com/office/drawing/2014/main" id="{BC935BFF-8428-4C8E-9000-F65D5F1E2E00}"/>
              </a:ext>
            </a:extLst>
          </p:cNvPr>
          <p:cNvSpPr/>
          <p:nvPr/>
        </p:nvSpPr>
        <p:spPr>
          <a:xfrm>
            <a:off x="304800" y="0"/>
            <a:ext cx="10083800" cy="6084714"/>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04200"/>
            <a:endParaRPr lang="zh-CN" altLang="en-US" sz="1985">
              <a:solidFill>
                <a:prstClr val="white"/>
              </a:solidFill>
              <a:latin typeface="Calibri" panose="020F0502020204030204"/>
              <a:ea typeface="等线" panose="02010600030101010101" pitchFamily="2" charset="-122"/>
            </a:endParaRPr>
          </a:p>
        </p:txBody>
      </p:sp>
      <p:sp>
        <p:nvSpPr>
          <p:cNvPr id="7" name="文本框 6">
            <a:extLst>
              <a:ext uri="{FF2B5EF4-FFF2-40B4-BE49-F238E27FC236}">
                <a16:creationId xmlns:a16="http://schemas.microsoft.com/office/drawing/2014/main" id="{18A68273-BAA0-4194-92A2-F8B0DE194A72}"/>
              </a:ext>
            </a:extLst>
          </p:cNvPr>
          <p:cNvSpPr txBox="1"/>
          <p:nvPr/>
        </p:nvSpPr>
        <p:spPr>
          <a:xfrm>
            <a:off x="2512331" y="1718660"/>
            <a:ext cx="5668731" cy="1314206"/>
          </a:xfrm>
          <a:prstGeom prst="rect">
            <a:avLst/>
          </a:prstGeom>
          <a:noFill/>
        </p:spPr>
        <p:txBody>
          <a:bodyPr wrap="square" rtlCol="0">
            <a:spAutoFit/>
          </a:bodyPr>
          <a:lstStyle/>
          <a:p>
            <a:pPr algn="ctr" defTabSz="504200"/>
            <a:r>
              <a:rPr lang="zh-CN" altLang="en-US" sz="7940" b="1" dirty="0">
                <a:solidFill>
                  <a:prstClr val="white"/>
                </a:solidFill>
                <a:latin typeface="宋体" panose="02010600030101010101" pitchFamily="2" charset="-122"/>
                <a:ea typeface="宋体" panose="02010600030101010101" pitchFamily="2" charset="-122"/>
              </a:rPr>
              <a:t>现代密码学</a:t>
            </a:r>
          </a:p>
        </p:txBody>
      </p:sp>
      <p:sp>
        <p:nvSpPr>
          <p:cNvPr id="8" name="文本框 7">
            <a:extLst>
              <a:ext uri="{FF2B5EF4-FFF2-40B4-BE49-F238E27FC236}">
                <a16:creationId xmlns:a16="http://schemas.microsoft.com/office/drawing/2014/main" id="{CEB04435-09A2-4DE6-8488-037717E76F9E}"/>
              </a:ext>
            </a:extLst>
          </p:cNvPr>
          <p:cNvSpPr txBox="1"/>
          <p:nvPr/>
        </p:nvSpPr>
        <p:spPr>
          <a:xfrm>
            <a:off x="3062511" y="4095090"/>
            <a:ext cx="4568373" cy="1113766"/>
          </a:xfrm>
          <a:prstGeom prst="rect">
            <a:avLst/>
          </a:prstGeom>
          <a:noFill/>
        </p:spPr>
        <p:txBody>
          <a:bodyPr wrap="square" rtlCol="0">
            <a:spAutoFit/>
          </a:bodyPr>
          <a:lstStyle/>
          <a:p>
            <a:pPr algn="ctr" defTabSz="504200">
              <a:lnSpc>
                <a:spcPct val="150000"/>
              </a:lnSpc>
            </a:pPr>
            <a:r>
              <a:rPr lang="zh-CN" altLang="en-US" sz="2400" dirty="0">
                <a:solidFill>
                  <a:prstClr val="white"/>
                </a:solidFill>
                <a:latin typeface="楷体" panose="02010609060101010101" pitchFamily="49" charset="-122"/>
                <a:ea typeface="楷体" panose="02010609060101010101" pitchFamily="49" charset="-122"/>
              </a:rPr>
              <a:t>计算机科学与技术学院</a:t>
            </a:r>
            <a:endParaRPr lang="en-US" altLang="zh-CN" sz="2400" dirty="0">
              <a:solidFill>
                <a:prstClr val="white"/>
              </a:solidFill>
              <a:latin typeface="楷体" panose="02010609060101010101" pitchFamily="49" charset="-122"/>
              <a:ea typeface="楷体" panose="02010609060101010101" pitchFamily="49" charset="-122"/>
            </a:endParaRPr>
          </a:p>
          <a:p>
            <a:pPr algn="ctr" defTabSz="504200">
              <a:lnSpc>
                <a:spcPct val="150000"/>
              </a:lnSpc>
            </a:pPr>
            <a:r>
              <a:rPr lang="zh-CN" altLang="en-US" sz="2400" dirty="0">
                <a:solidFill>
                  <a:prstClr val="white"/>
                </a:solidFill>
                <a:latin typeface="楷体" panose="02010609060101010101" pitchFamily="49" charset="-122"/>
                <a:ea typeface="楷体" panose="02010609060101010101" pitchFamily="49" charset="-122"/>
              </a:rPr>
              <a:t>刘泽超</a:t>
            </a:r>
          </a:p>
        </p:txBody>
      </p:sp>
    </p:spTree>
    <p:extLst>
      <p:ext uri="{BB962C8B-B14F-4D97-AF65-F5344CB8AC3E}">
        <p14:creationId xmlns:p14="http://schemas.microsoft.com/office/powerpoint/2010/main" val="3222048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5198"/>
            <a:ext cx="4918075" cy="513080"/>
          </a:xfrm>
          <a:prstGeom prst="rect">
            <a:avLst/>
          </a:prstGeom>
        </p:spPr>
        <p:txBody>
          <a:bodyPr vert="horz" wrap="square" lIns="0" tIns="12065" rIns="0" bIns="0" rtlCol="0">
            <a:spAutoFit/>
          </a:bodyPr>
          <a:lstStyle/>
          <a:p>
            <a:pPr marL="12700">
              <a:lnSpc>
                <a:spcPct val="100000"/>
              </a:lnSpc>
              <a:spcBef>
                <a:spcPts val="95"/>
              </a:spcBef>
            </a:pPr>
            <a:r>
              <a:rPr spc="-5" dirty="0"/>
              <a:t>数字签名算法应满足的要求</a:t>
            </a:r>
          </a:p>
        </p:txBody>
      </p:sp>
      <p:sp>
        <p:nvSpPr>
          <p:cNvPr id="3" name="object 3"/>
          <p:cNvSpPr/>
          <p:nvPr/>
        </p:nvSpPr>
        <p:spPr>
          <a:xfrm>
            <a:off x="1318907" y="2269235"/>
            <a:ext cx="163068" cy="16687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318907" y="3619500"/>
            <a:ext cx="163068" cy="17145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18907" y="4334255"/>
            <a:ext cx="163068" cy="16763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318907" y="5045202"/>
            <a:ext cx="163068" cy="171450"/>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1653673" y="2113279"/>
            <a:ext cx="7766050" cy="3811270"/>
          </a:xfrm>
          <a:prstGeom prst="rect">
            <a:avLst/>
          </a:prstGeom>
        </p:spPr>
        <p:txBody>
          <a:bodyPr vert="horz" wrap="square" lIns="0" tIns="12700" rIns="0" bIns="0" rtlCol="0">
            <a:spAutoFit/>
          </a:bodyPr>
          <a:lstStyle/>
          <a:p>
            <a:pPr marL="96520">
              <a:lnSpc>
                <a:spcPct val="100000"/>
              </a:lnSpc>
              <a:spcBef>
                <a:spcPts val="100"/>
              </a:spcBef>
            </a:pPr>
            <a:r>
              <a:rPr sz="2400" b="1" dirty="0">
                <a:latin typeface="宋体"/>
                <a:cs typeface="宋体"/>
              </a:rPr>
              <a:t>签名的产生必须使用签名</a:t>
            </a:r>
            <a:r>
              <a:rPr sz="2400" b="1" spc="-5" dirty="0">
                <a:latin typeface="宋体"/>
                <a:cs typeface="宋体"/>
              </a:rPr>
              <a:t>者</a:t>
            </a:r>
            <a:r>
              <a:rPr sz="2400" b="1" dirty="0">
                <a:solidFill>
                  <a:srgbClr val="0000FF"/>
                </a:solidFill>
                <a:latin typeface="宋体"/>
                <a:cs typeface="宋体"/>
              </a:rPr>
              <a:t>独有的一些信息</a:t>
            </a:r>
            <a:r>
              <a:rPr sz="2400" b="1" dirty="0">
                <a:latin typeface="宋体"/>
                <a:cs typeface="宋体"/>
              </a:rPr>
              <a:t>以防伪造和否</a:t>
            </a:r>
            <a:endParaRPr sz="2400">
              <a:latin typeface="宋体"/>
              <a:cs typeface="宋体"/>
            </a:endParaRPr>
          </a:p>
          <a:p>
            <a:pPr marL="12700" marR="1315720">
              <a:lnSpc>
                <a:spcPts val="5620"/>
              </a:lnSpc>
              <a:spcBef>
                <a:spcPts val="60"/>
              </a:spcBef>
            </a:pPr>
            <a:r>
              <a:rPr sz="2400" b="1" dirty="0">
                <a:latin typeface="宋体"/>
                <a:cs typeface="宋体"/>
              </a:rPr>
              <a:t>认，同时，要求保</a:t>
            </a:r>
            <a:r>
              <a:rPr sz="2400" b="1" spc="-5" dirty="0">
                <a:latin typeface="宋体"/>
                <a:cs typeface="宋体"/>
              </a:rPr>
              <a:t>证</a:t>
            </a:r>
            <a:r>
              <a:rPr sz="2400" b="1" dirty="0">
                <a:solidFill>
                  <a:srgbClr val="0000FF"/>
                </a:solidFill>
                <a:latin typeface="宋体"/>
                <a:cs typeface="宋体"/>
              </a:rPr>
              <a:t>独有的一些信息</a:t>
            </a:r>
            <a:r>
              <a:rPr sz="2400" b="1" dirty="0">
                <a:latin typeface="宋体"/>
                <a:cs typeface="宋体"/>
              </a:rPr>
              <a:t>的安全性</a:t>
            </a:r>
            <a:r>
              <a:rPr sz="2400" b="1" spc="-10" dirty="0">
                <a:solidFill>
                  <a:srgbClr val="0000FF"/>
                </a:solidFill>
                <a:latin typeface="宋体"/>
                <a:cs typeface="宋体"/>
              </a:rPr>
              <a:t>。 </a:t>
            </a:r>
            <a:r>
              <a:rPr sz="2400" b="1" dirty="0">
                <a:latin typeface="宋体"/>
                <a:cs typeface="宋体"/>
              </a:rPr>
              <a:t>签名的产生应较为容易。</a:t>
            </a:r>
            <a:endParaRPr sz="2400">
              <a:latin typeface="宋体"/>
              <a:cs typeface="宋体"/>
            </a:endParaRPr>
          </a:p>
          <a:p>
            <a:pPr marL="12700">
              <a:lnSpc>
                <a:spcPct val="100000"/>
              </a:lnSpc>
              <a:spcBef>
                <a:spcPts val="2090"/>
              </a:spcBef>
            </a:pPr>
            <a:r>
              <a:rPr sz="2400" b="1" dirty="0">
                <a:latin typeface="宋体"/>
                <a:cs typeface="宋体"/>
              </a:rPr>
              <a:t>签名的识别和验证应较为容易。</a:t>
            </a:r>
            <a:endParaRPr sz="2400">
              <a:latin typeface="宋体"/>
              <a:cs typeface="宋体"/>
            </a:endParaRPr>
          </a:p>
          <a:p>
            <a:pPr marL="12700" marR="89535">
              <a:lnSpc>
                <a:spcPct val="175000"/>
              </a:lnSpc>
              <a:spcBef>
                <a:spcPts val="575"/>
              </a:spcBef>
            </a:pPr>
            <a:r>
              <a:rPr sz="2400" b="1" dirty="0">
                <a:latin typeface="宋体"/>
                <a:cs typeface="宋体"/>
              </a:rPr>
              <a:t>对已知的数字签名构造一新的消息或对已知的消息构造一 假冒的数字签名在计算上都是不可行的。</a:t>
            </a:r>
            <a:endParaRPr sz="2400">
              <a:latin typeface="宋体"/>
              <a:cs typeface="宋体"/>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10</a:t>
            </a:fld>
            <a:endParaRPr spc="-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4436"/>
            <a:ext cx="3695065" cy="513080"/>
          </a:xfrm>
          <a:prstGeom prst="rect">
            <a:avLst/>
          </a:prstGeom>
        </p:spPr>
        <p:txBody>
          <a:bodyPr vert="horz" wrap="square" lIns="0" tIns="12065" rIns="0" bIns="0" rtlCol="0">
            <a:spAutoFit/>
          </a:bodyPr>
          <a:lstStyle/>
          <a:p>
            <a:pPr marL="12700">
              <a:lnSpc>
                <a:spcPct val="100000"/>
              </a:lnSpc>
              <a:spcBef>
                <a:spcPts val="95"/>
              </a:spcBef>
            </a:pPr>
            <a:r>
              <a:rPr spc="-5" dirty="0"/>
              <a:t>数字签名方案的组成</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11</a:t>
            </a:fld>
            <a:endParaRPr spc="-5" dirty="0"/>
          </a:p>
        </p:txBody>
      </p:sp>
      <p:sp>
        <p:nvSpPr>
          <p:cNvPr id="3" name="object 3"/>
          <p:cNvSpPr txBox="1"/>
          <p:nvPr/>
        </p:nvSpPr>
        <p:spPr>
          <a:xfrm>
            <a:off x="1689100" y="1800225"/>
            <a:ext cx="4618355" cy="4341495"/>
          </a:xfrm>
          <a:prstGeom prst="rect">
            <a:avLst/>
          </a:prstGeom>
        </p:spPr>
        <p:txBody>
          <a:bodyPr vert="horz" wrap="square" lIns="0" tIns="12700" rIns="0" bIns="0" rtlCol="0">
            <a:spAutoFit/>
          </a:bodyPr>
          <a:lstStyle/>
          <a:p>
            <a:pPr marL="12700">
              <a:lnSpc>
                <a:spcPct val="100000"/>
              </a:lnSpc>
              <a:spcBef>
                <a:spcPts val="100"/>
              </a:spcBef>
            </a:pPr>
            <a:r>
              <a:rPr sz="2400" b="1" dirty="0">
                <a:latin typeface="宋体"/>
                <a:cs typeface="宋体"/>
              </a:rPr>
              <a:t>数字签名方案是由</a:t>
            </a:r>
            <a:r>
              <a:rPr sz="2400" b="1" dirty="0">
                <a:highlight>
                  <a:srgbClr val="FFFF00"/>
                </a:highlight>
                <a:latin typeface="宋体"/>
                <a:cs typeface="宋体"/>
              </a:rPr>
              <a:t>五元组</a:t>
            </a:r>
            <a:r>
              <a:rPr sz="2400" b="1" dirty="0">
                <a:latin typeface="宋体"/>
                <a:cs typeface="宋体"/>
              </a:rPr>
              <a:t>组成的，</a:t>
            </a:r>
            <a:endParaRPr sz="2400" dirty="0">
              <a:latin typeface="宋体"/>
              <a:cs typeface="宋体"/>
            </a:endParaRPr>
          </a:p>
          <a:p>
            <a:pPr>
              <a:lnSpc>
                <a:spcPct val="100000"/>
              </a:lnSpc>
            </a:pPr>
            <a:endParaRPr sz="2000" dirty="0">
              <a:latin typeface="Times New Roman"/>
              <a:cs typeface="Times New Roman"/>
            </a:endParaRPr>
          </a:p>
          <a:p>
            <a:pPr marL="12700">
              <a:lnSpc>
                <a:spcPct val="100000"/>
              </a:lnSpc>
              <a:spcBef>
                <a:spcPts val="5"/>
              </a:spcBef>
            </a:pPr>
            <a:r>
              <a:rPr sz="2400" b="1" spc="-5" dirty="0">
                <a:latin typeface="宋体"/>
                <a:cs typeface="宋体"/>
              </a:rPr>
              <a:t>即</a:t>
            </a:r>
            <a:r>
              <a:rPr sz="2400" b="1" spc="-30" dirty="0">
                <a:latin typeface="Arial"/>
                <a:cs typeface="Arial"/>
              </a:rPr>
              <a:t>{P,S,K,Sign,Ver}</a:t>
            </a:r>
            <a:r>
              <a:rPr sz="2400" b="1" spc="-10" dirty="0">
                <a:latin typeface="宋体"/>
                <a:cs typeface="宋体"/>
              </a:rPr>
              <a:t>。</a:t>
            </a:r>
            <a:endParaRPr sz="2400" dirty="0">
              <a:latin typeface="宋体"/>
              <a:cs typeface="宋体"/>
            </a:endParaRPr>
          </a:p>
          <a:p>
            <a:pPr marL="12700">
              <a:lnSpc>
                <a:spcPct val="100000"/>
              </a:lnSpc>
              <a:spcBef>
                <a:spcPts val="2300"/>
              </a:spcBef>
            </a:pPr>
            <a:r>
              <a:rPr sz="2400" b="1" dirty="0">
                <a:highlight>
                  <a:srgbClr val="FFFF00"/>
                </a:highlight>
                <a:latin typeface="Arial"/>
                <a:cs typeface="Arial"/>
              </a:rPr>
              <a:t>P</a:t>
            </a:r>
            <a:r>
              <a:rPr sz="2400" b="1" spc="-5" dirty="0">
                <a:highlight>
                  <a:srgbClr val="FFFF00"/>
                </a:highlight>
                <a:latin typeface="Arial"/>
                <a:cs typeface="Arial"/>
              </a:rPr>
              <a:t>:</a:t>
            </a:r>
            <a:r>
              <a:rPr sz="2400" b="1" spc="-5" dirty="0">
                <a:highlight>
                  <a:srgbClr val="FFFF00"/>
                </a:highlight>
                <a:latin typeface="宋体"/>
                <a:cs typeface="宋体"/>
              </a:rPr>
              <a:t>明文空间；</a:t>
            </a:r>
            <a:endParaRPr sz="2400" dirty="0">
              <a:highlight>
                <a:srgbClr val="FFFF00"/>
              </a:highlight>
              <a:latin typeface="宋体"/>
              <a:cs typeface="宋体"/>
            </a:endParaRPr>
          </a:p>
          <a:p>
            <a:pPr marL="12700">
              <a:lnSpc>
                <a:spcPct val="100000"/>
              </a:lnSpc>
              <a:spcBef>
                <a:spcPts val="2305"/>
              </a:spcBef>
            </a:pPr>
            <a:r>
              <a:rPr sz="2400" b="1" dirty="0">
                <a:highlight>
                  <a:srgbClr val="FFFF00"/>
                </a:highlight>
                <a:latin typeface="Arial"/>
                <a:cs typeface="Arial"/>
              </a:rPr>
              <a:t>S</a:t>
            </a:r>
            <a:r>
              <a:rPr sz="2400" b="1" spc="-5" dirty="0">
                <a:highlight>
                  <a:srgbClr val="FFFF00"/>
                </a:highlight>
                <a:latin typeface="Arial"/>
                <a:cs typeface="Arial"/>
              </a:rPr>
              <a:t>:</a:t>
            </a:r>
            <a:r>
              <a:rPr sz="2400" b="1" spc="-5" dirty="0">
                <a:highlight>
                  <a:srgbClr val="FFFF00"/>
                </a:highlight>
                <a:latin typeface="宋体"/>
                <a:cs typeface="宋体"/>
              </a:rPr>
              <a:t>签名空间；</a:t>
            </a:r>
            <a:endParaRPr sz="2400" dirty="0">
              <a:highlight>
                <a:srgbClr val="FFFF00"/>
              </a:highlight>
              <a:latin typeface="宋体"/>
              <a:cs typeface="宋体"/>
            </a:endParaRPr>
          </a:p>
          <a:p>
            <a:pPr marL="12700">
              <a:lnSpc>
                <a:spcPct val="100000"/>
              </a:lnSpc>
              <a:spcBef>
                <a:spcPts val="2305"/>
              </a:spcBef>
            </a:pPr>
            <a:r>
              <a:rPr sz="2400" b="1" dirty="0">
                <a:highlight>
                  <a:srgbClr val="FFFF00"/>
                </a:highlight>
                <a:latin typeface="Arial"/>
                <a:cs typeface="Arial"/>
              </a:rPr>
              <a:t>K</a:t>
            </a:r>
            <a:r>
              <a:rPr sz="2400" b="1" spc="-5" dirty="0">
                <a:highlight>
                  <a:srgbClr val="FFFF00"/>
                </a:highlight>
                <a:latin typeface="Arial"/>
                <a:cs typeface="Arial"/>
              </a:rPr>
              <a:t>:</a:t>
            </a:r>
            <a:r>
              <a:rPr sz="2400" b="1" spc="-5" dirty="0">
                <a:highlight>
                  <a:srgbClr val="FFFF00"/>
                </a:highlight>
                <a:latin typeface="宋体"/>
                <a:cs typeface="宋体"/>
              </a:rPr>
              <a:t>密钥空间；</a:t>
            </a:r>
            <a:endParaRPr sz="2400" dirty="0">
              <a:highlight>
                <a:srgbClr val="FFFF00"/>
              </a:highlight>
              <a:latin typeface="宋体"/>
              <a:cs typeface="宋体"/>
            </a:endParaRPr>
          </a:p>
          <a:p>
            <a:pPr marL="12700">
              <a:lnSpc>
                <a:spcPct val="100000"/>
              </a:lnSpc>
              <a:spcBef>
                <a:spcPts val="2305"/>
              </a:spcBef>
            </a:pPr>
            <a:r>
              <a:rPr sz="2400" b="1" spc="-5" dirty="0">
                <a:highlight>
                  <a:srgbClr val="FFFF00"/>
                </a:highlight>
                <a:latin typeface="Arial"/>
                <a:cs typeface="Arial"/>
              </a:rPr>
              <a:t>Sign:</a:t>
            </a:r>
            <a:r>
              <a:rPr sz="2400" b="1" spc="-5" dirty="0">
                <a:highlight>
                  <a:srgbClr val="FFFF00"/>
                </a:highlight>
                <a:latin typeface="宋体"/>
                <a:cs typeface="宋体"/>
              </a:rPr>
              <a:t>签名算法；</a:t>
            </a:r>
            <a:endParaRPr sz="2400" dirty="0">
              <a:highlight>
                <a:srgbClr val="FFFF00"/>
              </a:highlight>
              <a:latin typeface="宋体"/>
              <a:cs typeface="宋体"/>
            </a:endParaRPr>
          </a:p>
          <a:p>
            <a:pPr marL="12700">
              <a:lnSpc>
                <a:spcPct val="100000"/>
              </a:lnSpc>
              <a:spcBef>
                <a:spcPts val="2305"/>
              </a:spcBef>
            </a:pPr>
            <a:r>
              <a:rPr sz="2400" b="1" spc="-40" dirty="0">
                <a:highlight>
                  <a:srgbClr val="FFFF00"/>
                </a:highlight>
                <a:latin typeface="Arial"/>
                <a:cs typeface="Arial"/>
              </a:rPr>
              <a:t>Ver:</a:t>
            </a:r>
            <a:r>
              <a:rPr sz="2400" b="1" spc="-5" dirty="0">
                <a:highlight>
                  <a:srgbClr val="FFFF00"/>
                </a:highlight>
                <a:latin typeface="宋体"/>
                <a:cs typeface="宋体"/>
              </a:rPr>
              <a:t>验证算法；</a:t>
            </a:r>
            <a:endParaRPr sz="2400" dirty="0">
              <a:highlight>
                <a:srgbClr val="FFFF00"/>
              </a:highlight>
              <a:latin typeface="宋体"/>
              <a:cs typeface="宋体"/>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5198"/>
            <a:ext cx="2868930" cy="513080"/>
          </a:xfrm>
          <a:prstGeom prst="rect">
            <a:avLst/>
          </a:prstGeom>
        </p:spPr>
        <p:txBody>
          <a:bodyPr vert="horz" wrap="square" lIns="0" tIns="12065" rIns="0" bIns="0" rtlCol="0">
            <a:spAutoFit/>
          </a:bodyPr>
          <a:lstStyle/>
          <a:p>
            <a:pPr marL="12700">
              <a:lnSpc>
                <a:spcPct val="100000"/>
              </a:lnSpc>
              <a:spcBef>
                <a:spcPts val="95"/>
              </a:spcBef>
            </a:pPr>
            <a:r>
              <a:rPr spc="-5" dirty="0">
                <a:latin typeface="黑体"/>
                <a:cs typeface="黑体"/>
              </a:rPr>
              <a:t>数字签名的过程</a:t>
            </a:r>
          </a:p>
        </p:txBody>
      </p:sp>
      <p:sp>
        <p:nvSpPr>
          <p:cNvPr id="3" name="object 3"/>
          <p:cNvSpPr/>
          <p:nvPr/>
        </p:nvSpPr>
        <p:spPr>
          <a:xfrm>
            <a:off x="1659521" y="2210561"/>
            <a:ext cx="183642" cy="19202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59521" y="3403853"/>
            <a:ext cx="183642" cy="19583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659521" y="4596384"/>
            <a:ext cx="183642" cy="19583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993525" y="2030222"/>
            <a:ext cx="7496175" cy="3963035"/>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0000FF"/>
                </a:solidFill>
                <a:highlight>
                  <a:srgbClr val="FFFF00"/>
                </a:highlight>
                <a:latin typeface="宋体"/>
                <a:cs typeface="宋体"/>
              </a:rPr>
              <a:t>系统初始化过程</a:t>
            </a:r>
            <a:endParaRPr sz="2800" dirty="0">
              <a:highlight>
                <a:srgbClr val="FFFF00"/>
              </a:highlight>
              <a:latin typeface="宋体"/>
              <a:cs typeface="宋体"/>
            </a:endParaRPr>
          </a:p>
          <a:p>
            <a:pPr marL="207645">
              <a:lnSpc>
                <a:spcPct val="100000"/>
              </a:lnSpc>
              <a:spcBef>
                <a:spcPts val="1745"/>
              </a:spcBef>
            </a:pPr>
            <a:r>
              <a:rPr sz="2400" b="1" dirty="0">
                <a:highlight>
                  <a:srgbClr val="FFFF00"/>
                </a:highlight>
                <a:latin typeface="宋体"/>
                <a:cs typeface="宋体"/>
              </a:rPr>
              <a:t>生成数字签名方案用到的所有参数。</a:t>
            </a:r>
            <a:endParaRPr sz="2400" dirty="0">
              <a:highlight>
                <a:srgbClr val="FFFF00"/>
              </a:highlight>
              <a:latin typeface="宋体"/>
              <a:cs typeface="宋体"/>
            </a:endParaRPr>
          </a:p>
          <a:p>
            <a:pPr marL="12700">
              <a:lnSpc>
                <a:spcPct val="100000"/>
              </a:lnSpc>
              <a:spcBef>
                <a:spcPts val="1425"/>
              </a:spcBef>
            </a:pPr>
            <a:r>
              <a:rPr sz="2800" b="1" spc="-5" dirty="0">
                <a:solidFill>
                  <a:srgbClr val="0000FF"/>
                </a:solidFill>
                <a:highlight>
                  <a:srgbClr val="FFFF00"/>
                </a:highlight>
                <a:latin typeface="宋体"/>
                <a:cs typeface="宋体"/>
              </a:rPr>
              <a:t>签名生成过程</a:t>
            </a:r>
            <a:endParaRPr sz="2800" dirty="0">
              <a:highlight>
                <a:srgbClr val="FFFF00"/>
              </a:highlight>
              <a:latin typeface="宋体"/>
              <a:cs typeface="宋体"/>
            </a:endParaRPr>
          </a:p>
          <a:p>
            <a:pPr marL="207645">
              <a:lnSpc>
                <a:spcPct val="100000"/>
              </a:lnSpc>
              <a:spcBef>
                <a:spcPts val="1739"/>
              </a:spcBef>
            </a:pPr>
            <a:r>
              <a:rPr sz="2400" b="1" spc="-5" dirty="0">
                <a:highlight>
                  <a:srgbClr val="FFFF00"/>
                </a:highlight>
                <a:latin typeface="宋体"/>
                <a:cs typeface="宋体"/>
              </a:rPr>
              <a:t>用户利用给定的算法对消息产生签名</a:t>
            </a:r>
            <a:r>
              <a:rPr sz="2400" b="1" dirty="0">
                <a:highlight>
                  <a:srgbClr val="FFFF00"/>
                </a:highlight>
                <a:latin typeface="宋体"/>
                <a:cs typeface="宋体"/>
              </a:rPr>
              <a:t>s=Sign(m)</a:t>
            </a:r>
            <a:r>
              <a:rPr sz="2400" b="1" spc="-5" dirty="0">
                <a:highlight>
                  <a:srgbClr val="FFFF00"/>
                </a:highlight>
                <a:latin typeface="宋体"/>
                <a:cs typeface="宋体"/>
              </a:rPr>
              <a:t>。</a:t>
            </a:r>
            <a:endParaRPr sz="2400" dirty="0">
              <a:highlight>
                <a:srgbClr val="FFFF00"/>
              </a:highlight>
              <a:latin typeface="宋体"/>
              <a:cs typeface="宋体"/>
            </a:endParaRPr>
          </a:p>
          <a:p>
            <a:pPr marL="12700">
              <a:lnSpc>
                <a:spcPct val="100000"/>
              </a:lnSpc>
              <a:spcBef>
                <a:spcPts val="1425"/>
              </a:spcBef>
            </a:pPr>
            <a:r>
              <a:rPr sz="2800" b="1" spc="-5" dirty="0">
                <a:solidFill>
                  <a:srgbClr val="0000FF"/>
                </a:solidFill>
                <a:highlight>
                  <a:srgbClr val="FFFF00"/>
                </a:highlight>
                <a:latin typeface="宋体"/>
                <a:cs typeface="宋体"/>
              </a:rPr>
              <a:t>签名验证过程</a:t>
            </a:r>
            <a:endParaRPr sz="2800" dirty="0">
              <a:highlight>
                <a:srgbClr val="FFFF00"/>
              </a:highlight>
              <a:latin typeface="宋体"/>
              <a:cs typeface="宋体"/>
            </a:endParaRPr>
          </a:p>
          <a:p>
            <a:pPr marL="12700" marR="5080" indent="733425">
              <a:lnSpc>
                <a:spcPct val="145800"/>
              </a:lnSpc>
              <a:spcBef>
                <a:spcPts val="425"/>
              </a:spcBef>
            </a:pPr>
            <a:r>
              <a:rPr sz="2400" b="1" spc="-5" dirty="0">
                <a:highlight>
                  <a:srgbClr val="FFFF00"/>
                </a:highlight>
                <a:latin typeface="宋体"/>
                <a:cs typeface="宋体"/>
              </a:rPr>
              <a:t>验证者利</a:t>
            </a:r>
            <a:r>
              <a:rPr sz="2400" b="1" dirty="0">
                <a:highlight>
                  <a:srgbClr val="FFFF00"/>
                </a:highlight>
                <a:latin typeface="宋体"/>
                <a:cs typeface="宋体"/>
              </a:rPr>
              <a:t>用</a:t>
            </a:r>
            <a:r>
              <a:rPr sz="2400" b="1" dirty="0">
                <a:solidFill>
                  <a:srgbClr val="FF0000"/>
                </a:solidFill>
                <a:highlight>
                  <a:srgbClr val="FFFF00"/>
                </a:highlight>
                <a:latin typeface="宋体"/>
                <a:cs typeface="宋体"/>
              </a:rPr>
              <a:t>公开的验证方</a:t>
            </a:r>
            <a:r>
              <a:rPr sz="2400" b="1" spc="5" dirty="0">
                <a:solidFill>
                  <a:srgbClr val="FF0000"/>
                </a:solidFill>
                <a:highlight>
                  <a:srgbClr val="FFFF00"/>
                </a:highlight>
                <a:latin typeface="宋体"/>
                <a:cs typeface="宋体"/>
              </a:rPr>
              <a:t>法</a:t>
            </a:r>
            <a:r>
              <a:rPr sz="2400" b="1" dirty="0">
                <a:highlight>
                  <a:srgbClr val="FFFF00"/>
                </a:highlight>
                <a:latin typeface="宋体"/>
                <a:cs typeface="宋体"/>
              </a:rPr>
              <a:t>对给定消息的签名进行 </a:t>
            </a:r>
            <a:r>
              <a:rPr sz="2400" b="1" spc="-5" dirty="0">
                <a:highlight>
                  <a:srgbClr val="FFFF00"/>
                </a:highlight>
                <a:latin typeface="宋体"/>
                <a:cs typeface="宋体"/>
              </a:rPr>
              <a:t>验证，得出签名的有效性。</a:t>
            </a:r>
            <a:r>
              <a:rPr sz="2400" b="1" dirty="0">
                <a:highlight>
                  <a:srgbClr val="FFFF00"/>
                </a:highlight>
                <a:latin typeface="宋体"/>
                <a:cs typeface="宋体"/>
              </a:rPr>
              <a:t>Ver(s,m)=0</a:t>
            </a:r>
            <a:r>
              <a:rPr sz="2400" b="1" spc="-5" dirty="0">
                <a:highlight>
                  <a:srgbClr val="FFFF00"/>
                </a:highlight>
                <a:latin typeface="宋体"/>
                <a:cs typeface="宋体"/>
              </a:rPr>
              <a:t>或</a:t>
            </a:r>
            <a:r>
              <a:rPr sz="2400" b="1" dirty="0">
                <a:highlight>
                  <a:srgbClr val="FFFF00"/>
                </a:highlight>
                <a:latin typeface="宋体"/>
                <a:cs typeface="宋体"/>
              </a:rPr>
              <a:t>1</a:t>
            </a:r>
            <a:r>
              <a:rPr sz="2400" b="1" spc="-5" dirty="0">
                <a:highlight>
                  <a:srgbClr val="FFFF00"/>
                </a:highlight>
                <a:latin typeface="宋体"/>
                <a:cs typeface="宋体"/>
              </a:rPr>
              <a:t>。</a:t>
            </a:r>
            <a:endParaRPr sz="2400" dirty="0">
              <a:highlight>
                <a:srgbClr val="FFFF00"/>
              </a:highlight>
              <a:latin typeface="宋体"/>
              <a:cs typeface="宋体"/>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12</a:t>
            </a:fld>
            <a:endParaRPr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4436"/>
            <a:ext cx="2472055" cy="513080"/>
          </a:xfrm>
          <a:prstGeom prst="rect">
            <a:avLst/>
          </a:prstGeom>
        </p:spPr>
        <p:txBody>
          <a:bodyPr vert="horz" wrap="square" lIns="0" tIns="12065" rIns="0" bIns="0" rtlCol="0">
            <a:spAutoFit/>
          </a:bodyPr>
          <a:lstStyle/>
          <a:p>
            <a:pPr marL="12700">
              <a:lnSpc>
                <a:spcPct val="100000"/>
              </a:lnSpc>
              <a:spcBef>
                <a:spcPts val="95"/>
              </a:spcBef>
            </a:pPr>
            <a:r>
              <a:rPr spc="-5" dirty="0">
                <a:highlight>
                  <a:srgbClr val="FFFF00"/>
                </a:highlight>
              </a:rPr>
              <a:t>数字签名描述</a:t>
            </a:r>
          </a:p>
        </p:txBody>
      </p:sp>
      <p:sp>
        <p:nvSpPr>
          <p:cNvPr id="3" name="object 3"/>
          <p:cNvSpPr txBox="1"/>
          <p:nvPr/>
        </p:nvSpPr>
        <p:spPr>
          <a:xfrm>
            <a:off x="1917839" y="1644395"/>
            <a:ext cx="1320165" cy="457200"/>
          </a:xfrm>
          <a:prstGeom prst="rect">
            <a:avLst/>
          </a:prstGeom>
          <a:solidFill>
            <a:srgbClr val="CC99FF"/>
          </a:solidFill>
        </p:spPr>
        <p:txBody>
          <a:bodyPr vert="horz" wrap="square" lIns="0" tIns="40005" rIns="0" bIns="0" rtlCol="0">
            <a:spAutoFit/>
          </a:bodyPr>
          <a:lstStyle/>
          <a:p>
            <a:pPr marL="90805">
              <a:lnSpc>
                <a:spcPct val="100000"/>
              </a:lnSpc>
              <a:spcBef>
                <a:spcPts val="315"/>
              </a:spcBef>
            </a:pPr>
            <a:r>
              <a:rPr sz="2400" b="1" spc="-5" dirty="0">
                <a:latin typeface="宋体"/>
                <a:cs typeface="宋体"/>
              </a:rPr>
              <a:t>签名者</a:t>
            </a:r>
            <a:r>
              <a:rPr sz="2400" b="1" dirty="0">
                <a:latin typeface="Arial"/>
                <a:cs typeface="Arial"/>
              </a:rPr>
              <a:t>A</a:t>
            </a:r>
            <a:endParaRPr sz="2400">
              <a:latin typeface="Arial"/>
              <a:cs typeface="Arial"/>
            </a:endParaRPr>
          </a:p>
        </p:txBody>
      </p:sp>
      <p:sp>
        <p:nvSpPr>
          <p:cNvPr id="4" name="object 4"/>
          <p:cNvSpPr txBox="1"/>
          <p:nvPr/>
        </p:nvSpPr>
        <p:spPr>
          <a:xfrm>
            <a:off x="7251827" y="1724405"/>
            <a:ext cx="1320165" cy="457200"/>
          </a:xfrm>
          <a:prstGeom prst="rect">
            <a:avLst/>
          </a:prstGeom>
          <a:solidFill>
            <a:srgbClr val="CC99FF"/>
          </a:solidFill>
        </p:spPr>
        <p:txBody>
          <a:bodyPr vert="horz" wrap="square" lIns="0" tIns="39370" rIns="0" bIns="0" rtlCol="0">
            <a:spAutoFit/>
          </a:bodyPr>
          <a:lstStyle/>
          <a:p>
            <a:pPr marL="91440">
              <a:lnSpc>
                <a:spcPct val="100000"/>
              </a:lnSpc>
              <a:spcBef>
                <a:spcPts val="310"/>
              </a:spcBef>
            </a:pPr>
            <a:r>
              <a:rPr sz="2400" b="1" spc="-5" dirty="0">
                <a:latin typeface="宋体"/>
                <a:cs typeface="宋体"/>
              </a:rPr>
              <a:t>验证者</a:t>
            </a:r>
            <a:r>
              <a:rPr sz="2400" b="1" dirty="0">
                <a:latin typeface="Arial"/>
                <a:cs typeface="Arial"/>
              </a:rPr>
              <a:t>B</a:t>
            </a:r>
            <a:endParaRPr sz="2400">
              <a:latin typeface="Arial"/>
              <a:cs typeface="Arial"/>
            </a:endParaRPr>
          </a:p>
        </p:txBody>
      </p:sp>
      <p:sp>
        <p:nvSpPr>
          <p:cNvPr id="5" name="object 5"/>
          <p:cNvSpPr/>
          <p:nvPr/>
        </p:nvSpPr>
        <p:spPr>
          <a:xfrm>
            <a:off x="1308239" y="3701796"/>
            <a:ext cx="990600" cy="457200"/>
          </a:xfrm>
          <a:custGeom>
            <a:avLst/>
            <a:gdLst/>
            <a:ahLst/>
            <a:cxnLst/>
            <a:rect l="l" t="t" r="r" b="b"/>
            <a:pathLst>
              <a:path w="990600" h="457200">
                <a:moveTo>
                  <a:pt x="0" y="0"/>
                </a:moveTo>
                <a:lnTo>
                  <a:pt x="0" y="457200"/>
                </a:lnTo>
                <a:lnTo>
                  <a:pt x="990600" y="457200"/>
                </a:lnTo>
                <a:lnTo>
                  <a:pt x="990600" y="0"/>
                </a:lnTo>
                <a:lnTo>
                  <a:pt x="0" y="0"/>
                </a:lnTo>
                <a:close/>
              </a:path>
            </a:pathLst>
          </a:custGeom>
          <a:solidFill>
            <a:srgbClr val="FFFF00"/>
          </a:solidFill>
        </p:spPr>
        <p:txBody>
          <a:bodyPr wrap="square" lIns="0" tIns="0" rIns="0" bIns="0" rtlCol="0"/>
          <a:lstStyle/>
          <a:p>
            <a:endParaRPr/>
          </a:p>
        </p:txBody>
      </p:sp>
      <p:sp>
        <p:nvSpPr>
          <p:cNvPr id="6" name="object 6"/>
          <p:cNvSpPr/>
          <p:nvPr/>
        </p:nvSpPr>
        <p:spPr>
          <a:xfrm>
            <a:off x="1303667" y="3697223"/>
            <a:ext cx="1000760" cy="467359"/>
          </a:xfrm>
          <a:custGeom>
            <a:avLst/>
            <a:gdLst/>
            <a:ahLst/>
            <a:cxnLst/>
            <a:rect l="l" t="t" r="r" b="b"/>
            <a:pathLst>
              <a:path w="1000760" h="467360">
                <a:moveTo>
                  <a:pt x="1000506" y="467105"/>
                </a:moveTo>
                <a:lnTo>
                  <a:pt x="1000506" y="0"/>
                </a:lnTo>
                <a:lnTo>
                  <a:pt x="0" y="0"/>
                </a:lnTo>
                <a:lnTo>
                  <a:pt x="0" y="467105"/>
                </a:lnTo>
                <a:lnTo>
                  <a:pt x="4571" y="467105"/>
                </a:lnTo>
                <a:lnTo>
                  <a:pt x="4571" y="9905"/>
                </a:lnTo>
                <a:lnTo>
                  <a:pt x="9906" y="4572"/>
                </a:lnTo>
                <a:lnTo>
                  <a:pt x="9906" y="9905"/>
                </a:lnTo>
                <a:lnTo>
                  <a:pt x="990600" y="9905"/>
                </a:lnTo>
                <a:lnTo>
                  <a:pt x="990600" y="4572"/>
                </a:lnTo>
                <a:lnTo>
                  <a:pt x="995172" y="9905"/>
                </a:lnTo>
                <a:lnTo>
                  <a:pt x="995172" y="467105"/>
                </a:lnTo>
                <a:lnTo>
                  <a:pt x="1000506" y="467105"/>
                </a:lnTo>
                <a:close/>
              </a:path>
              <a:path w="1000760" h="467360">
                <a:moveTo>
                  <a:pt x="9906" y="9905"/>
                </a:moveTo>
                <a:lnTo>
                  <a:pt x="9906" y="4572"/>
                </a:lnTo>
                <a:lnTo>
                  <a:pt x="4571" y="9905"/>
                </a:lnTo>
                <a:lnTo>
                  <a:pt x="9906" y="9905"/>
                </a:lnTo>
                <a:close/>
              </a:path>
              <a:path w="1000760" h="467360">
                <a:moveTo>
                  <a:pt x="9906" y="457200"/>
                </a:moveTo>
                <a:lnTo>
                  <a:pt x="9906" y="9905"/>
                </a:lnTo>
                <a:lnTo>
                  <a:pt x="4571" y="9905"/>
                </a:lnTo>
                <a:lnTo>
                  <a:pt x="4571" y="457200"/>
                </a:lnTo>
                <a:lnTo>
                  <a:pt x="9906" y="457200"/>
                </a:lnTo>
                <a:close/>
              </a:path>
              <a:path w="1000760" h="467360">
                <a:moveTo>
                  <a:pt x="995172" y="457200"/>
                </a:moveTo>
                <a:lnTo>
                  <a:pt x="4571" y="457200"/>
                </a:lnTo>
                <a:lnTo>
                  <a:pt x="9906" y="461772"/>
                </a:lnTo>
                <a:lnTo>
                  <a:pt x="9906" y="467105"/>
                </a:lnTo>
                <a:lnTo>
                  <a:pt x="990600" y="467105"/>
                </a:lnTo>
                <a:lnTo>
                  <a:pt x="990600" y="461772"/>
                </a:lnTo>
                <a:lnTo>
                  <a:pt x="995172" y="457200"/>
                </a:lnTo>
                <a:close/>
              </a:path>
              <a:path w="1000760" h="467360">
                <a:moveTo>
                  <a:pt x="9906" y="467105"/>
                </a:moveTo>
                <a:lnTo>
                  <a:pt x="9906" y="461772"/>
                </a:lnTo>
                <a:lnTo>
                  <a:pt x="4571" y="457200"/>
                </a:lnTo>
                <a:lnTo>
                  <a:pt x="4571" y="467105"/>
                </a:lnTo>
                <a:lnTo>
                  <a:pt x="9906" y="467105"/>
                </a:lnTo>
                <a:close/>
              </a:path>
              <a:path w="1000760" h="467360">
                <a:moveTo>
                  <a:pt x="995172" y="9905"/>
                </a:moveTo>
                <a:lnTo>
                  <a:pt x="990600" y="4572"/>
                </a:lnTo>
                <a:lnTo>
                  <a:pt x="990600" y="9905"/>
                </a:lnTo>
                <a:lnTo>
                  <a:pt x="995172" y="9905"/>
                </a:lnTo>
                <a:close/>
              </a:path>
              <a:path w="1000760" h="467360">
                <a:moveTo>
                  <a:pt x="995172" y="457200"/>
                </a:moveTo>
                <a:lnTo>
                  <a:pt x="995172" y="9905"/>
                </a:lnTo>
                <a:lnTo>
                  <a:pt x="990600" y="9905"/>
                </a:lnTo>
                <a:lnTo>
                  <a:pt x="990600" y="457200"/>
                </a:lnTo>
                <a:lnTo>
                  <a:pt x="995172" y="457200"/>
                </a:lnTo>
                <a:close/>
              </a:path>
              <a:path w="1000760" h="467360">
                <a:moveTo>
                  <a:pt x="995172" y="467105"/>
                </a:moveTo>
                <a:lnTo>
                  <a:pt x="995172" y="457200"/>
                </a:lnTo>
                <a:lnTo>
                  <a:pt x="990600" y="461772"/>
                </a:lnTo>
                <a:lnTo>
                  <a:pt x="990600" y="467105"/>
                </a:lnTo>
                <a:lnTo>
                  <a:pt x="995172" y="467105"/>
                </a:lnTo>
                <a:close/>
              </a:path>
            </a:pathLst>
          </a:custGeom>
          <a:solidFill>
            <a:srgbClr val="000000"/>
          </a:solidFill>
        </p:spPr>
        <p:txBody>
          <a:bodyPr wrap="square" lIns="0" tIns="0" rIns="0" bIns="0" rtlCol="0"/>
          <a:lstStyle/>
          <a:p>
            <a:endParaRPr/>
          </a:p>
        </p:txBody>
      </p:sp>
      <p:sp>
        <p:nvSpPr>
          <p:cNvPr id="7" name="object 7"/>
          <p:cNvSpPr txBox="1"/>
          <p:nvPr/>
        </p:nvSpPr>
        <p:spPr>
          <a:xfrm>
            <a:off x="1308239" y="3791204"/>
            <a:ext cx="990600" cy="269875"/>
          </a:xfrm>
          <a:prstGeom prst="rect">
            <a:avLst/>
          </a:prstGeom>
        </p:spPr>
        <p:txBody>
          <a:bodyPr vert="horz" wrap="square" lIns="0" tIns="12700" rIns="0" bIns="0" rtlCol="0">
            <a:spAutoFit/>
          </a:bodyPr>
          <a:lstStyle/>
          <a:p>
            <a:pPr marL="64135">
              <a:lnSpc>
                <a:spcPct val="100000"/>
              </a:lnSpc>
              <a:spcBef>
                <a:spcPts val="100"/>
              </a:spcBef>
            </a:pPr>
            <a:r>
              <a:rPr sz="1600" b="1" spc="-5" dirty="0">
                <a:latin typeface="Times New Roman"/>
                <a:cs typeface="Times New Roman"/>
              </a:rPr>
              <a:t>Hash</a:t>
            </a:r>
            <a:r>
              <a:rPr sz="1600" b="1" dirty="0">
                <a:latin typeface="宋体"/>
                <a:cs typeface="宋体"/>
              </a:rPr>
              <a:t>函数</a:t>
            </a:r>
            <a:endParaRPr sz="1600">
              <a:latin typeface="宋体"/>
              <a:cs typeface="宋体"/>
            </a:endParaRPr>
          </a:p>
        </p:txBody>
      </p:sp>
      <p:sp>
        <p:nvSpPr>
          <p:cNvPr id="8" name="object 8"/>
          <p:cNvSpPr/>
          <p:nvPr/>
        </p:nvSpPr>
        <p:spPr>
          <a:xfrm>
            <a:off x="1308239" y="4539996"/>
            <a:ext cx="914400" cy="457200"/>
          </a:xfrm>
          <a:custGeom>
            <a:avLst/>
            <a:gdLst/>
            <a:ahLst/>
            <a:cxnLst/>
            <a:rect l="l" t="t" r="r" b="b"/>
            <a:pathLst>
              <a:path w="914400" h="457200">
                <a:moveTo>
                  <a:pt x="0" y="0"/>
                </a:moveTo>
                <a:lnTo>
                  <a:pt x="0" y="457200"/>
                </a:lnTo>
                <a:lnTo>
                  <a:pt x="914400" y="457200"/>
                </a:lnTo>
                <a:lnTo>
                  <a:pt x="914400" y="0"/>
                </a:lnTo>
                <a:lnTo>
                  <a:pt x="0" y="0"/>
                </a:lnTo>
                <a:close/>
              </a:path>
            </a:pathLst>
          </a:custGeom>
          <a:solidFill>
            <a:srgbClr val="FF99CC"/>
          </a:solidFill>
        </p:spPr>
        <p:txBody>
          <a:bodyPr wrap="square" lIns="0" tIns="0" rIns="0" bIns="0" rtlCol="0"/>
          <a:lstStyle/>
          <a:p>
            <a:endParaRPr/>
          </a:p>
        </p:txBody>
      </p:sp>
      <p:sp>
        <p:nvSpPr>
          <p:cNvPr id="9" name="object 9"/>
          <p:cNvSpPr/>
          <p:nvPr/>
        </p:nvSpPr>
        <p:spPr>
          <a:xfrm>
            <a:off x="1303667" y="4535423"/>
            <a:ext cx="924560" cy="467359"/>
          </a:xfrm>
          <a:custGeom>
            <a:avLst/>
            <a:gdLst/>
            <a:ahLst/>
            <a:cxnLst/>
            <a:rect l="l" t="t" r="r" b="b"/>
            <a:pathLst>
              <a:path w="924560" h="467360">
                <a:moveTo>
                  <a:pt x="924305" y="467105"/>
                </a:moveTo>
                <a:lnTo>
                  <a:pt x="924305" y="0"/>
                </a:lnTo>
                <a:lnTo>
                  <a:pt x="0" y="0"/>
                </a:lnTo>
                <a:lnTo>
                  <a:pt x="0" y="467105"/>
                </a:lnTo>
                <a:lnTo>
                  <a:pt x="4571" y="467105"/>
                </a:lnTo>
                <a:lnTo>
                  <a:pt x="4571" y="9905"/>
                </a:lnTo>
                <a:lnTo>
                  <a:pt x="9905" y="4572"/>
                </a:lnTo>
                <a:lnTo>
                  <a:pt x="9905" y="9905"/>
                </a:lnTo>
                <a:lnTo>
                  <a:pt x="914400" y="9905"/>
                </a:lnTo>
                <a:lnTo>
                  <a:pt x="914400" y="4572"/>
                </a:lnTo>
                <a:lnTo>
                  <a:pt x="918972" y="9905"/>
                </a:lnTo>
                <a:lnTo>
                  <a:pt x="918972" y="467105"/>
                </a:lnTo>
                <a:lnTo>
                  <a:pt x="924305" y="467105"/>
                </a:lnTo>
                <a:close/>
              </a:path>
              <a:path w="924560" h="467360">
                <a:moveTo>
                  <a:pt x="9905" y="9905"/>
                </a:moveTo>
                <a:lnTo>
                  <a:pt x="9905" y="4572"/>
                </a:lnTo>
                <a:lnTo>
                  <a:pt x="4571" y="9905"/>
                </a:lnTo>
                <a:lnTo>
                  <a:pt x="9905" y="9905"/>
                </a:lnTo>
                <a:close/>
              </a:path>
              <a:path w="924560" h="467360">
                <a:moveTo>
                  <a:pt x="9905" y="457200"/>
                </a:moveTo>
                <a:lnTo>
                  <a:pt x="9905" y="9905"/>
                </a:lnTo>
                <a:lnTo>
                  <a:pt x="4571" y="9905"/>
                </a:lnTo>
                <a:lnTo>
                  <a:pt x="4571" y="457200"/>
                </a:lnTo>
                <a:lnTo>
                  <a:pt x="9905" y="457200"/>
                </a:lnTo>
                <a:close/>
              </a:path>
              <a:path w="924560" h="467360">
                <a:moveTo>
                  <a:pt x="918972" y="457200"/>
                </a:moveTo>
                <a:lnTo>
                  <a:pt x="4571" y="457200"/>
                </a:lnTo>
                <a:lnTo>
                  <a:pt x="9905" y="461772"/>
                </a:lnTo>
                <a:lnTo>
                  <a:pt x="9905" y="467105"/>
                </a:lnTo>
                <a:lnTo>
                  <a:pt x="914400" y="467105"/>
                </a:lnTo>
                <a:lnTo>
                  <a:pt x="914400" y="461772"/>
                </a:lnTo>
                <a:lnTo>
                  <a:pt x="918972" y="457200"/>
                </a:lnTo>
                <a:close/>
              </a:path>
              <a:path w="924560" h="467360">
                <a:moveTo>
                  <a:pt x="9905" y="467105"/>
                </a:moveTo>
                <a:lnTo>
                  <a:pt x="9905" y="461772"/>
                </a:lnTo>
                <a:lnTo>
                  <a:pt x="4571" y="457200"/>
                </a:lnTo>
                <a:lnTo>
                  <a:pt x="4571" y="467105"/>
                </a:lnTo>
                <a:lnTo>
                  <a:pt x="9905" y="467105"/>
                </a:lnTo>
                <a:close/>
              </a:path>
              <a:path w="924560" h="467360">
                <a:moveTo>
                  <a:pt x="918972" y="9905"/>
                </a:moveTo>
                <a:lnTo>
                  <a:pt x="914400" y="4572"/>
                </a:lnTo>
                <a:lnTo>
                  <a:pt x="914400" y="9905"/>
                </a:lnTo>
                <a:lnTo>
                  <a:pt x="918972" y="9905"/>
                </a:lnTo>
                <a:close/>
              </a:path>
              <a:path w="924560" h="467360">
                <a:moveTo>
                  <a:pt x="918972" y="457200"/>
                </a:moveTo>
                <a:lnTo>
                  <a:pt x="918972" y="9905"/>
                </a:lnTo>
                <a:lnTo>
                  <a:pt x="914400" y="9905"/>
                </a:lnTo>
                <a:lnTo>
                  <a:pt x="914400" y="457200"/>
                </a:lnTo>
                <a:lnTo>
                  <a:pt x="918972" y="457200"/>
                </a:lnTo>
                <a:close/>
              </a:path>
              <a:path w="924560" h="467360">
                <a:moveTo>
                  <a:pt x="918972" y="467105"/>
                </a:moveTo>
                <a:lnTo>
                  <a:pt x="918972" y="457200"/>
                </a:lnTo>
                <a:lnTo>
                  <a:pt x="914400" y="461772"/>
                </a:lnTo>
                <a:lnTo>
                  <a:pt x="914400" y="467105"/>
                </a:lnTo>
                <a:lnTo>
                  <a:pt x="918972" y="467105"/>
                </a:lnTo>
                <a:close/>
              </a:path>
            </a:pathLst>
          </a:custGeom>
          <a:solidFill>
            <a:srgbClr val="000000"/>
          </a:solidFill>
        </p:spPr>
        <p:txBody>
          <a:bodyPr wrap="square" lIns="0" tIns="0" rIns="0" bIns="0" rtlCol="0"/>
          <a:lstStyle/>
          <a:p>
            <a:endParaRPr/>
          </a:p>
        </p:txBody>
      </p:sp>
      <p:sp>
        <p:nvSpPr>
          <p:cNvPr id="10" name="object 10"/>
          <p:cNvSpPr txBox="1"/>
          <p:nvPr/>
        </p:nvSpPr>
        <p:spPr>
          <a:xfrm>
            <a:off x="1308239" y="4614926"/>
            <a:ext cx="914400" cy="299720"/>
          </a:xfrm>
          <a:prstGeom prst="rect">
            <a:avLst/>
          </a:prstGeom>
        </p:spPr>
        <p:txBody>
          <a:bodyPr vert="horz" wrap="square" lIns="0" tIns="12700" rIns="0" bIns="0" rtlCol="0">
            <a:spAutoFit/>
          </a:bodyPr>
          <a:lstStyle/>
          <a:p>
            <a:pPr marL="112395">
              <a:lnSpc>
                <a:spcPct val="100000"/>
              </a:lnSpc>
              <a:spcBef>
                <a:spcPts val="100"/>
              </a:spcBef>
            </a:pPr>
            <a:r>
              <a:rPr sz="1800" b="1" spc="-5" dirty="0">
                <a:latin typeface="宋体"/>
                <a:cs typeface="宋体"/>
              </a:rPr>
              <a:t>哈希值</a:t>
            </a:r>
            <a:endParaRPr sz="1800">
              <a:latin typeface="宋体"/>
              <a:cs typeface="宋体"/>
            </a:endParaRPr>
          </a:p>
        </p:txBody>
      </p:sp>
      <p:sp>
        <p:nvSpPr>
          <p:cNvPr id="11" name="object 11"/>
          <p:cNvSpPr/>
          <p:nvPr/>
        </p:nvSpPr>
        <p:spPr>
          <a:xfrm>
            <a:off x="2832239" y="3777996"/>
            <a:ext cx="533400" cy="914400"/>
          </a:xfrm>
          <a:custGeom>
            <a:avLst/>
            <a:gdLst/>
            <a:ahLst/>
            <a:cxnLst/>
            <a:rect l="l" t="t" r="r" b="b"/>
            <a:pathLst>
              <a:path w="533400" h="914400">
                <a:moveTo>
                  <a:pt x="0" y="0"/>
                </a:moveTo>
                <a:lnTo>
                  <a:pt x="0" y="914400"/>
                </a:lnTo>
                <a:lnTo>
                  <a:pt x="533399" y="914400"/>
                </a:lnTo>
                <a:lnTo>
                  <a:pt x="533399" y="0"/>
                </a:lnTo>
                <a:lnTo>
                  <a:pt x="0" y="0"/>
                </a:lnTo>
                <a:close/>
              </a:path>
            </a:pathLst>
          </a:custGeom>
          <a:solidFill>
            <a:srgbClr val="C6CEF0"/>
          </a:solidFill>
        </p:spPr>
        <p:txBody>
          <a:bodyPr wrap="square" lIns="0" tIns="0" rIns="0" bIns="0" rtlCol="0"/>
          <a:lstStyle/>
          <a:p>
            <a:endParaRPr/>
          </a:p>
        </p:txBody>
      </p:sp>
      <p:sp>
        <p:nvSpPr>
          <p:cNvPr id="12" name="object 12"/>
          <p:cNvSpPr/>
          <p:nvPr/>
        </p:nvSpPr>
        <p:spPr>
          <a:xfrm>
            <a:off x="2827667" y="3773423"/>
            <a:ext cx="543560" cy="924560"/>
          </a:xfrm>
          <a:custGeom>
            <a:avLst/>
            <a:gdLst/>
            <a:ahLst/>
            <a:cxnLst/>
            <a:rect l="l" t="t" r="r" b="b"/>
            <a:pathLst>
              <a:path w="543560" h="924560">
                <a:moveTo>
                  <a:pt x="543306" y="924305"/>
                </a:moveTo>
                <a:lnTo>
                  <a:pt x="543306" y="0"/>
                </a:lnTo>
                <a:lnTo>
                  <a:pt x="0" y="0"/>
                </a:lnTo>
                <a:lnTo>
                  <a:pt x="0" y="924305"/>
                </a:lnTo>
                <a:lnTo>
                  <a:pt x="4571" y="924305"/>
                </a:lnTo>
                <a:lnTo>
                  <a:pt x="4571" y="9905"/>
                </a:lnTo>
                <a:lnTo>
                  <a:pt x="9906" y="4572"/>
                </a:lnTo>
                <a:lnTo>
                  <a:pt x="9906" y="9905"/>
                </a:lnTo>
                <a:lnTo>
                  <a:pt x="533399" y="9905"/>
                </a:lnTo>
                <a:lnTo>
                  <a:pt x="533399" y="4572"/>
                </a:lnTo>
                <a:lnTo>
                  <a:pt x="537971" y="9905"/>
                </a:lnTo>
                <a:lnTo>
                  <a:pt x="537971" y="924305"/>
                </a:lnTo>
                <a:lnTo>
                  <a:pt x="543306" y="924305"/>
                </a:lnTo>
                <a:close/>
              </a:path>
              <a:path w="543560" h="924560">
                <a:moveTo>
                  <a:pt x="9906" y="9905"/>
                </a:moveTo>
                <a:lnTo>
                  <a:pt x="9906" y="4572"/>
                </a:lnTo>
                <a:lnTo>
                  <a:pt x="4571" y="9905"/>
                </a:lnTo>
                <a:lnTo>
                  <a:pt x="9906" y="9905"/>
                </a:lnTo>
                <a:close/>
              </a:path>
              <a:path w="543560" h="924560">
                <a:moveTo>
                  <a:pt x="9906" y="914400"/>
                </a:moveTo>
                <a:lnTo>
                  <a:pt x="9906" y="9905"/>
                </a:lnTo>
                <a:lnTo>
                  <a:pt x="4571" y="9905"/>
                </a:lnTo>
                <a:lnTo>
                  <a:pt x="4571" y="914400"/>
                </a:lnTo>
                <a:lnTo>
                  <a:pt x="9906" y="914400"/>
                </a:lnTo>
                <a:close/>
              </a:path>
              <a:path w="543560" h="924560">
                <a:moveTo>
                  <a:pt x="537971" y="914400"/>
                </a:moveTo>
                <a:lnTo>
                  <a:pt x="4571" y="914400"/>
                </a:lnTo>
                <a:lnTo>
                  <a:pt x="9906" y="918972"/>
                </a:lnTo>
                <a:lnTo>
                  <a:pt x="9906" y="924305"/>
                </a:lnTo>
                <a:lnTo>
                  <a:pt x="533399" y="924305"/>
                </a:lnTo>
                <a:lnTo>
                  <a:pt x="533399" y="918972"/>
                </a:lnTo>
                <a:lnTo>
                  <a:pt x="537971" y="914400"/>
                </a:lnTo>
                <a:close/>
              </a:path>
              <a:path w="543560" h="924560">
                <a:moveTo>
                  <a:pt x="9906" y="924305"/>
                </a:moveTo>
                <a:lnTo>
                  <a:pt x="9906" y="918972"/>
                </a:lnTo>
                <a:lnTo>
                  <a:pt x="4571" y="914400"/>
                </a:lnTo>
                <a:lnTo>
                  <a:pt x="4571" y="924305"/>
                </a:lnTo>
                <a:lnTo>
                  <a:pt x="9906" y="924305"/>
                </a:lnTo>
                <a:close/>
              </a:path>
              <a:path w="543560" h="924560">
                <a:moveTo>
                  <a:pt x="537971" y="9905"/>
                </a:moveTo>
                <a:lnTo>
                  <a:pt x="533399" y="4572"/>
                </a:lnTo>
                <a:lnTo>
                  <a:pt x="533399" y="9905"/>
                </a:lnTo>
                <a:lnTo>
                  <a:pt x="537971" y="9905"/>
                </a:lnTo>
                <a:close/>
              </a:path>
              <a:path w="543560" h="924560">
                <a:moveTo>
                  <a:pt x="537971" y="914400"/>
                </a:moveTo>
                <a:lnTo>
                  <a:pt x="537971" y="9905"/>
                </a:lnTo>
                <a:lnTo>
                  <a:pt x="533399" y="9905"/>
                </a:lnTo>
                <a:lnTo>
                  <a:pt x="533399" y="914400"/>
                </a:lnTo>
                <a:lnTo>
                  <a:pt x="537971" y="914400"/>
                </a:lnTo>
                <a:close/>
              </a:path>
              <a:path w="543560" h="924560">
                <a:moveTo>
                  <a:pt x="537971" y="924305"/>
                </a:moveTo>
                <a:lnTo>
                  <a:pt x="537971" y="914400"/>
                </a:lnTo>
                <a:lnTo>
                  <a:pt x="533399" y="918972"/>
                </a:lnTo>
                <a:lnTo>
                  <a:pt x="533399" y="924305"/>
                </a:lnTo>
                <a:lnTo>
                  <a:pt x="537971" y="924305"/>
                </a:lnTo>
                <a:close/>
              </a:path>
            </a:pathLst>
          </a:custGeom>
          <a:solidFill>
            <a:srgbClr val="000000"/>
          </a:solidFill>
        </p:spPr>
        <p:txBody>
          <a:bodyPr wrap="square" lIns="0" tIns="0" rIns="0" bIns="0" rtlCol="0"/>
          <a:lstStyle/>
          <a:p>
            <a:endParaRPr/>
          </a:p>
        </p:txBody>
      </p:sp>
      <p:sp>
        <p:nvSpPr>
          <p:cNvPr id="13" name="object 13"/>
          <p:cNvSpPr txBox="1"/>
          <p:nvPr/>
        </p:nvSpPr>
        <p:spPr>
          <a:xfrm>
            <a:off x="2832239" y="4066285"/>
            <a:ext cx="533400" cy="330200"/>
          </a:xfrm>
          <a:prstGeom prst="rect">
            <a:avLst/>
          </a:prstGeom>
        </p:spPr>
        <p:txBody>
          <a:bodyPr vert="horz" wrap="square" lIns="0" tIns="12065" rIns="0" bIns="0" rtlCol="0">
            <a:spAutoFit/>
          </a:bodyPr>
          <a:lstStyle/>
          <a:p>
            <a:pPr marL="12065">
              <a:lnSpc>
                <a:spcPct val="100000"/>
              </a:lnSpc>
              <a:spcBef>
                <a:spcPts val="95"/>
              </a:spcBef>
            </a:pPr>
            <a:r>
              <a:rPr sz="2000" b="1" spc="-5" dirty="0">
                <a:latin typeface="宋体"/>
                <a:cs typeface="宋体"/>
              </a:rPr>
              <a:t>消息</a:t>
            </a:r>
            <a:endParaRPr sz="2000">
              <a:latin typeface="宋体"/>
              <a:cs typeface="宋体"/>
            </a:endParaRPr>
          </a:p>
        </p:txBody>
      </p:sp>
      <p:sp>
        <p:nvSpPr>
          <p:cNvPr id="14" name="object 14"/>
          <p:cNvSpPr/>
          <p:nvPr/>
        </p:nvSpPr>
        <p:spPr>
          <a:xfrm>
            <a:off x="2832239" y="4692396"/>
            <a:ext cx="533400" cy="457200"/>
          </a:xfrm>
          <a:custGeom>
            <a:avLst/>
            <a:gdLst/>
            <a:ahLst/>
            <a:cxnLst/>
            <a:rect l="l" t="t" r="r" b="b"/>
            <a:pathLst>
              <a:path w="533400" h="457200">
                <a:moveTo>
                  <a:pt x="0" y="0"/>
                </a:moveTo>
                <a:lnTo>
                  <a:pt x="0" y="457200"/>
                </a:lnTo>
                <a:lnTo>
                  <a:pt x="533399" y="457200"/>
                </a:lnTo>
                <a:lnTo>
                  <a:pt x="533399" y="0"/>
                </a:lnTo>
                <a:lnTo>
                  <a:pt x="0" y="0"/>
                </a:lnTo>
                <a:close/>
              </a:path>
            </a:pathLst>
          </a:custGeom>
          <a:solidFill>
            <a:srgbClr val="993366"/>
          </a:solidFill>
        </p:spPr>
        <p:txBody>
          <a:bodyPr wrap="square" lIns="0" tIns="0" rIns="0" bIns="0" rtlCol="0"/>
          <a:lstStyle/>
          <a:p>
            <a:endParaRPr/>
          </a:p>
        </p:txBody>
      </p:sp>
      <p:sp>
        <p:nvSpPr>
          <p:cNvPr id="15" name="object 15"/>
          <p:cNvSpPr/>
          <p:nvPr/>
        </p:nvSpPr>
        <p:spPr>
          <a:xfrm>
            <a:off x="2827667" y="4687823"/>
            <a:ext cx="543560" cy="467359"/>
          </a:xfrm>
          <a:custGeom>
            <a:avLst/>
            <a:gdLst/>
            <a:ahLst/>
            <a:cxnLst/>
            <a:rect l="l" t="t" r="r" b="b"/>
            <a:pathLst>
              <a:path w="543560" h="467360">
                <a:moveTo>
                  <a:pt x="543306" y="467105"/>
                </a:moveTo>
                <a:lnTo>
                  <a:pt x="543306" y="0"/>
                </a:lnTo>
                <a:lnTo>
                  <a:pt x="0" y="0"/>
                </a:lnTo>
                <a:lnTo>
                  <a:pt x="0" y="467105"/>
                </a:lnTo>
                <a:lnTo>
                  <a:pt x="4571" y="467105"/>
                </a:lnTo>
                <a:lnTo>
                  <a:pt x="4571" y="9905"/>
                </a:lnTo>
                <a:lnTo>
                  <a:pt x="9906" y="4572"/>
                </a:lnTo>
                <a:lnTo>
                  <a:pt x="9906" y="9905"/>
                </a:lnTo>
                <a:lnTo>
                  <a:pt x="533399" y="9905"/>
                </a:lnTo>
                <a:lnTo>
                  <a:pt x="533399" y="4572"/>
                </a:lnTo>
                <a:lnTo>
                  <a:pt x="537971" y="9905"/>
                </a:lnTo>
                <a:lnTo>
                  <a:pt x="537971" y="467105"/>
                </a:lnTo>
                <a:lnTo>
                  <a:pt x="543306" y="467105"/>
                </a:lnTo>
                <a:close/>
              </a:path>
              <a:path w="543560" h="467360">
                <a:moveTo>
                  <a:pt x="9906" y="9905"/>
                </a:moveTo>
                <a:lnTo>
                  <a:pt x="9906" y="4572"/>
                </a:lnTo>
                <a:lnTo>
                  <a:pt x="4571" y="9905"/>
                </a:lnTo>
                <a:lnTo>
                  <a:pt x="9906" y="9905"/>
                </a:lnTo>
                <a:close/>
              </a:path>
              <a:path w="543560" h="467360">
                <a:moveTo>
                  <a:pt x="9906" y="457200"/>
                </a:moveTo>
                <a:lnTo>
                  <a:pt x="9906" y="9905"/>
                </a:lnTo>
                <a:lnTo>
                  <a:pt x="4571" y="9905"/>
                </a:lnTo>
                <a:lnTo>
                  <a:pt x="4571" y="457200"/>
                </a:lnTo>
                <a:lnTo>
                  <a:pt x="9906" y="457200"/>
                </a:lnTo>
                <a:close/>
              </a:path>
              <a:path w="543560" h="467360">
                <a:moveTo>
                  <a:pt x="537971" y="457200"/>
                </a:moveTo>
                <a:lnTo>
                  <a:pt x="4571" y="457200"/>
                </a:lnTo>
                <a:lnTo>
                  <a:pt x="9906" y="461772"/>
                </a:lnTo>
                <a:lnTo>
                  <a:pt x="9906" y="467105"/>
                </a:lnTo>
                <a:lnTo>
                  <a:pt x="533399" y="467105"/>
                </a:lnTo>
                <a:lnTo>
                  <a:pt x="533399" y="461772"/>
                </a:lnTo>
                <a:lnTo>
                  <a:pt x="537971" y="457200"/>
                </a:lnTo>
                <a:close/>
              </a:path>
              <a:path w="543560" h="467360">
                <a:moveTo>
                  <a:pt x="9906" y="467105"/>
                </a:moveTo>
                <a:lnTo>
                  <a:pt x="9906" y="461772"/>
                </a:lnTo>
                <a:lnTo>
                  <a:pt x="4571" y="457200"/>
                </a:lnTo>
                <a:lnTo>
                  <a:pt x="4571" y="467105"/>
                </a:lnTo>
                <a:lnTo>
                  <a:pt x="9906" y="467105"/>
                </a:lnTo>
                <a:close/>
              </a:path>
              <a:path w="543560" h="467360">
                <a:moveTo>
                  <a:pt x="537971" y="9905"/>
                </a:moveTo>
                <a:lnTo>
                  <a:pt x="533399" y="4572"/>
                </a:lnTo>
                <a:lnTo>
                  <a:pt x="533399" y="9905"/>
                </a:lnTo>
                <a:lnTo>
                  <a:pt x="537971" y="9905"/>
                </a:lnTo>
                <a:close/>
              </a:path>
              <a:path w="543560" h="467360">
                <a:moveTo>
                  <a:pt x="537971" y="457200"/>
                </a:moveTo>
                <a:lnTo>
                  <a:pt x="537971" y="9905"/>
                </a:lnTo>
                <a:lnTo>
                  <a:pt x="533399" y="9905"/>
                </a:lnTo>
                <a:lnTo>
                  <a:pt x="533399" y="457200"/>
                </a:lnTo>
                <a:lnTo>
                  <a:pt x="537971" y="457200"/>
                </a:lnTo>
                <a:close/>
              </a:path>
              <a:path w="543560" h="467360">
                <a:moveTo>
                  <a:pt x="537971" y="467105"/>
                </a:moveTo>
                <a:lnTo>
                  <a:pt x="537971" y="457200"/>
                </a:lnTo>
                <a:lnTo>
                  <a:pt x="533399" y="461772"/>
                </a:lnTo>
                <a:lnTo>
                  <a:pt x="533399" y="467105"/>
                </a:lnTo>
                <a:lnTo>
                  <a:pt x="537971" y="467105"/>
                </a:lnTo>
                <a:close/>
              </a:path>
            </a:pathLst>
          </a:custGeom>
          <a:solidFill>
            <a:srgbClr val="000000"/>
          </a:solidFill>
        </p:spPr>
        <p:txBody>
          <a:bodyPr wrap="square" lIns="0" tIns="0" rIns="0" bIns="0" rtlCol="0"/>
          <a:lstStyle/>
          <a:p>
            <a:endParaRPr/>
          </a:p>
        </p:txBody>
      </p:sp>
      <p:sp>
        <p:nvSpPr>
          <p:cNvPr id="16" name="object 16"/>
          <p:cNvSpPr txBox="1"/>
          <p:nvPr/>
        </p:nvSpPr>
        <p:spPr>
          <a:xfrm>
            <a:off x="2832239" y="4767326"/>
            <a:ext cx="533400" cy="299720"/>
          </a:xfrm>
          <a:prstGeom prst="rect">
            <a:avLst/>
          </a:prstGeom>
        </p:spPr>
        <p:txBody>
          <a:bodyPr vert="horz" wrap="square" lIns="0" tIns="12700" rIns="0" bIns="0" rtlCol="0">
            <a:spAutoFit/>
          </a:bodyPr>
          <a:lstStyle/>
          <a:p>
            <a:pPr marL="36830">
              <a:lnSpc>
                <a:spcPct val="100000"/>
              </a:lnSpc>
              <a:spcBef>
                <a:spcPts val="100"/>
              </a:spcBef>
            </a:pPr>
            <a:r>
              <a:rPr sz="1800" b="1" spc="-5" dirty="0">
                <a:latin typeface="宋体"/>
                <a:cs typeface="宋体"/>
              </a:rPr>
              <a:t>签名</a:t>
            </a:r>
            <a:endParaRPr sz="1800">
              <a:latin typeface="宋体"/>
              <a:cs typeface="宋体"/>
            </a:endParaRPr>
          </a:p>
        </p:txBody>
      </p:sp>
      <p:sp>
        <p:nvSpPr>
          <p:cNvPr id="17" name="object 17"/>
          <p:cNvSpPr/>
          <p:nvPr/>
        </p:nvSpPr>
        <p:spPr>
          <a:xfrm>
            <a:off x="3098939" y="5149596"/>
            <a:ext cx="76200" cy="457200"/>
          </a:xfrm>
          <a:custGeom>
            <a:avLst/>
            <a:gdLst/>
            <a:ahLst/>
            <a:cxnLst/>
            <a:rect l="l" t="t" r="r" b="b"/>
            <a:pathLst>
              <a:path w="76200" h="457200">
                <a:moveTo>
                  <a:pt x="76200" y="76200"/>
                </a:moveTo>
                <a:lnTo>
                  <a:pt x="38100" y="0"/>
                </a:lnTo>
                <a:lnTo>
                  <a:pt x="0" y="76200"/>
                </a:lnTo>
                <a:lnTo>
                  <a:pt x="33528" y="76200"/>
                </a:lnTo>
                <a:lnTo>
                  <a:pt x="33528" y="64008"/>
                </a:lnTo>
                <a:lnTo>
                  <a:pt x="43434" y="64008"/>
                </a:lnTo>
                <a:lnTo>
                  <a:pt x="43434" y="76200"/>
                </a:lnTo>
                <a:lnTo>
                  <a:pt x="76200" y="76200"/>
                </a:lnTo>
                <a:close/>
              </a:path>
              <a:path w="76200" h="457200">
                <a:moveTo>
                  <a:pt x="43434" y="76200"/>
                </a:moveTo>
                <a:lnTo>
                  <a:pt x="43434" y="64008"/>
                </a:lnTo>
                <a:lnTo>
                  <a:pt x="33528" y="64008"/>
                </a:lnTo>
                <a:lnTo>
                  <a:pt x="33528" y="76200"/>
                </a:lnTo>
                <a:lnTo>
                  <a:pt x="43434" y="76200"/>
                </a:lnTo>
                <a:close/>
              </a:path>
              <a:path w="76200" h="457200">
                <a:moveTo>
                  <a:pt x="43434" y="457200"/>
                </a:moveTo>
                <a:lnTo>
                  <a:pt x="43434" y="76200"/>
                </a:lnTo>
                <a:lnTo>
                  <a:pt x="33528" y="76200"/>
                </a:lnTo>
                <a:lnTo>
                  <a:pt x="33528" y="457200"/>
                </a:lnTo>
                <a:lnTo>
                  <a:pt x="43434" y="457200"/>
                </a:lnTo>
                <a:close/>
              </a:path>
            </a:pathLst>
          </a:custGeom>
          <a:solidFill>
            <a:srgbClr val="000000"/>
          </a:solidFill>
        </p:spPr>
        <p:txBody>
          <a:bodyPr wrap="square" lIns="0" tIns="0" rIns="0" bIns="0" rtlCol="0"/>
          <a:lstStyle/>
          <a:p>
            <a:endParaRPr/>
          </a:p>
        </p:txBody>
      </p:sp>
      <p:sp>
        <p:nvSpPr>
          <p:cNvPr id="18" name="object 18"/>
          <p:cNvSpPr/>
          <p:nvPr/>
        </p:nvSpPr>
        <p:spPr>
          <a:xfrm>
            <a:off x="6795020" y="2406395"/>
            <a:ext cx="0" cy="1143000"/>
          </a:xfrm>
          <a:custGeom>
            <a:avLst/>
            <a:gdLst/>
            <a:ahLst/>
            <a:cxnLst/>
            <a:rect l="l" t="t" r="r" b="b"/>
            <a:pathLst>
              <a:path h="1143000">
                <a:moveTo>
                  <a:pt x="0" y="0"/>
                </a:moveTo>
                <a:lnTo>
                  <a:pt x="0" y="1143000"/>
                </a:lnTo>
              </a:path>
            </a:pathLst>
          </a:custGeom>
          <a:ln w="9905">
            <a:solidFill>
              <a:srgbClr val="000000"/>
            </a:solidFill>
          </a:ln>
        </p:spPr>
        <p:txBody>
          <a:bodyPr wrap="square" lIns="0" tIns="0" rIns="0" bIns="0" rtlCol="0"/>
          <a:lstStyle/>
          <a:p>
            <a:endParaRPr/>
          </a:p>
        </p:txBody>
      </p:sp>
      <p:sp>
        <p:nvSpPr>
          <p:cNvPr id="19" name="object 19"/>
          <p:cNvSpPr/>
          <p:nvPr/>
        </p:nvSpPr>
        <p:spPr>
          <a:xfrm>
            <a:off x="6794627" y="2406776"/>
            <a:ext cx="1066800" cy="0"/>
          </a:xfrm>
          <a:custGeom>
            <a:avLst/>
            <a:gdLst/>
            <a:ahLst/>
            <a:cxnLst/>
            <a:rect l="l" t="t" r="r" b="b"/>
            <a:pathLst>
              <a:path w="1066800">
                <a:moveTo>
                  <a:pt x="0" y="0"/>
                </a:moveTo>
                <a:lnTo>
                  <a:pt x="1066800" y="0"/>
                </a:lnTo>
              </a:path>
            </a:pathLst>
          </a:custGeom>
          <a:ln w="9905">
            <a:solidFill>
              <a:srgbClr val="000000"/>
            </a:solidFill>
          </a:ln>
        </p:spPr>
        <p:txBody>
          <a:bodyPr wrap="square" lIns="0" tIns="0" rIns="0" bIns="0" rtlCol="0"/>
          <a:lstStyle/>
          <a:p>
            <a:endParaRPr/>
          </a:p>
        </p:txBody>
      </p:sp>
      <p:sp>
        <p:nvSpPr>
          <p:cNvPr id="20" name="object 20"/>
          <p:cNvSpPr/>
          <p:nvPr/>
        </p:nvSpPr>
        <p:spPr>
          <a:xfrm>
            <a:off x="7404227" y="2914650"/>
            <a:ext cx="990600" cy="363220"/>
          </a:xfrm>
          <a:custGeom>
            <a:avLst/>
            <a:gdLst/>
            <a:ahLst/>
            <a:cxnLst/>
            <a:rect l="l" t="t" r="r" b="b"/>
            <a:pathLst>
              <a:path w="990600" h="363220">
                <a:moveTo>
                  <a:pt x="0" y="0"/>
                </a:moveTo>
                <a:lnTo>
                  <a:pt x="0" y="362711"/>
                </a:lnTo>
                <a:lnTo>
                  <a:pt x="990600" y="362711"/>
                </a:lnTo>
                <a:lnTo>
                  <a:pt x="990600" y="0"/>
                </a:lnTo>
                <a:lnTo>
                  <a:pt x="0" y="0"/>
                </a:lnTo>
                <a:close/>
              </a:path>
            </a:pathLst>
          </a:custGeom>
          <a:solidFill>
            <a:srgbClr val="FFFF00"/>
          </a:solidFill>
        </p:spPr>
        <p:txBody>
          <a:bodyPr wrap="square" lIns="0" tIns="0" rIns="0" bIns="0" rtlCol="0"/>
          <a:lstStyle/>
          <a:p>
            <a:endParaRPr/>
          </a:p>
        </p:txBody>
      </p:sp>
      <p:sp>
        <p:nvSpPr>
          <p:cNvPr id="21" name="object 21"/>
          <p:cNvSpPr/>
          <p:nvPr/>
        </p:nvSpPr>
        <p:spPr>
          <a:xfrm>
            <a:off x="7399667" y="2910077"/>
            <a:ext cx="1000760" cy="372745"/>
          </a:xfrm>
          <a:custGeom>
            <a:avLst/>
            <a:gdLst/>
            <a:ahLst/>
            <a:cxnLst/>
            <a:rect l="l" t="t" r="r" b="b"/>
            <a:pathLst>
              <a:path w="1000759" h="372745">
                <a:moveTo>
                  <a:pt x="1000505" y="372617"/>
                </a:moveTo>
                <a:lnTo>
                  <a:pt x="1000505" y="0"/>
                </a:lnTo>
                <a:lnTo>
                  <a:pt x="0" y="0"/>
                </a:lnTo>
                <a:lnTo>
                  <a:pt x="0" y="372617"/>
                </a:lnTo>
                <a:lnTo>
                  <a:pt x="4559" y="372617"/>
                </a:lnTo>
                <a:lnTo>
                  <a:pt x="4559" y="9143"/>
                </a:lnTo>
                <a:lnTo>
                  <a:pt x="9906" y="4571"/>
                </a:lnTo>
                <a:lnTo>
                  <a:pt x="9906" y="9143"/>
                </a:lnTo>
                <a:lnTo>
                  <a:pt x="990600" y="9143"/>
                </a:lnTo>
                <a:lnTo>
                  <a:pt x="990600" y="4571"/>
                </a:lnTo>
                <a:lnTo>
                  <a:pt x="995159" y="9143"/>
                </a:lnTo>
                <a:lnTo>
                  <a:pt x="995159" y="372617"/>
                </a:lnTo>
                <a:lnTo>
                  <a:pt x="1000505" y="372617"/>
                </a:lnTo>
                <a:close/>
              </a:path>
              <a:path w="1000759" h="372745">
                <a:moveTo>
                  <a:pt x="9906" y="9143"/>
                </a:moveTo>
                <a:lnTo>
                  <a:pt x="9906" y="4571"/>
                </a:lnTo>
                <a:lnTo>
                  <a:pt x="4559" y="9143"/>
                </a:lnTo>
                <a:lnTo>
                  <a:pt x="9906" y="9143"/>
                </a:lnTo>
                <a:close/>
              </a:path>
              <a:path w="1000759" h="372745">
                <a:moveTo>
                  <a:pt x="9906" y="362711"/>
                </a:moveTo>
                <a:lnTo>
                  <a:pt x="9906" y="9143"/>
                </a:lnTo>
                <a:lnTo>
                  <a:pt x="4559" y="9143"/>
                </a:lnTo>
                <a:lnTo>
                  <a:pt x="4559" y="362711"/>
                </a:lnTo>
                <a:lnTo>
                  <a:pt x="9906" y="362711"/>
                </a:lnTo>
                <a:close/>
              </a:path>
              <a:path w="1000759" h="372745">
                <a:moveTo>
                  <a:pt x="995159" y="362711"/>
                </a:moveTo>
                <a:lnTo>
                  <a:pt x="4559" y="362711"/>
                </a:lnTo>
                <a:lnTo>
                  <a:pt x="9906" y="367283"/>
                </a:lnTo>
                <a:lnTo>
                  <a:pt x="9906" y="372617"/>
                </a:lnTo>
                <a:lnTo>
                  <a:pt x="990600" y="372617"/>
                </a:lnTo>
                <a:lnTo>
                  <a:pt x="990600" y="367283"/>
                </a:lnTo>
                <a:lnTo>
                  <a:pt x="995159" y="362711"/>
                </a:lnTo>
                <a:close/>
              </a:path>
              <a:path w="1000759" h="372745">
                <a:moveTo>
                  <a:pt x="9906" y="372617"/>
                </a:moveTo>
                <a:lnTo>
                  <a:pt x="9906" y="367283"/>
                </a:lnTo>
                <a:lnTo>
                  <a:pt x="4559" y="362711"/>
                </a:lnTo>
                <a:lnTo>
                  <a:pt x="4559" y="372617"/>
                </a:lnTo>
                <a:lnTo>
                  <a:pt x="9906" y="372617"/>
                </a:lnTo>
                <a:close/>
              </a:path>
              <a:path w="1000759" h="372745">
                <a:moveTo>
                  <a:pt x="995159" y="9143"/>
                </a:moveTo>
                <a:lnTo>
                  <a:pt x="990600" y="4571"/>
                </a:lnTo>
                <a:lnTo>
                  <a:pt x="990600" y="9143"/>
                </a:lnTo>
                <a:lnTo>
                  <a:pt x="995159" y="9143"/>
                </a:lnTo>
                <a:close/>
              </a:path>
              <a:path w="1000759" h="372745">
                <a:moveTo>
                  <a:pt x="995159" y="362711"/>
                </a:moveTo>
                <a:lnTo>
                  <a:pt x="995159" y="9143"/>
                </a:lnTo>
                <a:lnTo>
                  <a:pt x="990600" y="9143"/>
                </a:lnTo>
                <a:lnTo>
                  <a:pt x="990600" y="362711"/>
                </a:lnTo>
                <a:lnTo>
                  <a:pt x="995159" y="362711"/>
                </a:lnTo>
                <a:close/>
              </a:path>
              <a:path w="1000759" h="372745">
                <a:moveTo>
                  <a:pt x="995159" y="372617"/>
                </a:moveTo>
                <a:lnTo>
                  <a:pt x="995159" y="362711"/>
                </a:lnTo>
                <a:lnTo>
                  <a:pt x="990600" y="367283"/>
                </a:lnTo>
                <a:lnTo>
                  <a:pt x="990600" y="372617"/>
                </a:lnTo>
                <a:lnTo>
                  <a:pt x="995159" y="372617"/>
                </a:lnTo>
                <a:close/>
              </a:path>
            </a:pathLst>
          </a:custGeom>
          <a:solidFill>
            <a:srgbClr val="000000"/>
          </a:solidFill>
        </p:spPr>
        <p:txBody>
          <a:bodyPr wrap="square" lIns="0" tIns="0" rIns="0" bIns="0" rtlCol="0"/>
          <a:lstStyle/>
          <a:p>
            <a:endParaRPr/>
          </a:p>
        </p:txBody>
      </p:sp>
      <p:sp>
        <p:nvSpPr>
          <p:cNvPr id="22" name="object 22"/>
          <p:cNvSpPr txBox="1"/>
          <p:nvPr/>
        </p:nvSpPr>
        <p:spPr>
          <a:xfrm>
            <a:off x="7404227" y="2956813"/>
            <a:ext cx="990600" cy="269875"/>
          </a:xfrm>
          <a:prstGeom prst="rect">
            <a:avLst/>
          </a:prstGeom>
        </p:spPr>
        <p:txBody>
          <a:bodyPr vert="horz" wrap="square" lIns="0" tIns="12700" rIns="0" bIns="0" rtlCol="0">
            <a:spAutoFit/>
          </a:bodyPr>
          <a:lstStyle/>
          <a:p>
            <a:pPr marL="64769">
              <a:lnSpc>
                <a:spcPct val="100000"/>
              </a:lnSpc>
              <a:spcBef>
                <a:spcPts val="100"/>
              </a:spcBef>
            </a:pPr>
            <a:r>
              <a:rPr sz="1600" b="1" spc="-5" dirty="0">
                <a:latin typeface="Times New Roman"/>
                <a:cs typeface="Times New Roman"/>
              </a:rPr>
              <a:t>Hash</a:t>
            </a:r>
            <a:r>
              <a:rPr sz="1600" b="1" dirty="0">
                <a:latin typeface="宋体"/>
                <a:cs typeface="宋体"/>
              </a:rPr>
              <a:t>函数</a:t>
            </a:r>
            <a:endParaRPr sz="1600">
              <a:latin typeface="宋体"/>
              <a:cs typeface="宋体"/>
            </a:endParaRPr>
          </a:p>
        </p:txBody>
      </p:sp>
      <p:sp>
        <p:nvSpPr>
          <p:cNvPr id="23" name="object 23"/>
          <p:cNvSpPr/>
          <p:nvPr/>
        </p:nvSpPr>
        <p:spPr>
          <a:xfrm>
            <a:off x="7823327" y="2406395"/>
            <a:ext cx="76200" cy="508634"/>
          </a:xfrm>
          <a:custGeom>
            <a:avLst/>
            <a:gdLst/>
            <a:ahLst/>
            <a:cxnLst/>
            <a:rect l="l" t="t" r="r" b="b"/>
            <a:pathLst>
              <a:path w="76200" h="508635">
                <a:moveTo>
                  <a:pt x="76200" y="432054"/>
                </a:moveTo>
                <a:lnTo>
                  <a:pt x="0" y="432054"/>
                </a:lnTo>
                <a:lnTo>
                  <a:pt x="33540" y="499134"/>
                </a:lnTo>
                <a:lnTo>
                  <a:pt x="33540" y="445007"/>
                </a:lnTo>
                <a:lnTo>
                  <a:pt x="43446" y="445007"/>
                </a:lnTo>
                <a:lnTo>
                  <a:pt x="43446" y="497560"/>
                </a:lnTo>
                <a:lnTo>
                  <a:pt x="76200" y="432054"/>
                </a:lnTo>
                <a:close/>
              </a:path>
              <a:path w="76200" h="508635">
                <a:moveTo>
                  <a:pt x="43446" y="432054"/>
                </a:moveTo>
                <a:lnTo>
                  <a:pt x="43446" y="0"/>
                </a:lnTo>
                <a:lnTo>
                  <a:pt x="33540" y="0"/>
                </a:lnTo>
                <a:lnTo>
                  <a:pt x="33540" y="432054"/>
                </a:lnTo>
                <a:lnTo>
                  <a:pt x="43446" y="432054"/>
                </a:lnTo>
                <a:close/>
              </a:path>
              <a:path w="76200" h="508635">
                <a:moveTo>
                  <a:pt x="43446" y="497560"/>
                </a:moveTo>
                <a:lnTo>
                  <a:pt x="43446" y="445007"/>
                </a:lnTo>
                <a:lnTo>
                  <a:pt x="33540" y="445007"/>
                </a:lnTo>
                <a:lnTo>
                  <a:pt x="33540" y="499134"/>
                </a:lnTo>
                <a:lnTo>
                  <a:pt x="38100" y="508254"/>
                </a:lnTo>
                <a:lnTo>
                  <a:pt x="43446" y="497560"/>
                </a:lnTo>
                <a:close/>
              </a:path>
            </a:pathLst>
          </a:custGeom>
          <a:solidFill>
            <a:srgbClr val="000000"/>
          </a:solidFill>
        </p:spPr>
        <p:txBody>
          <a:bodyPr wrap="square" lIns="0" tIns="0" rIns="0" bIns="0" rtlCol="0"/>
          <a:lstStyle/>
          <a:p>
            <a:endParaRPr/>
          </a:p>
        </p:txBody>
      </p:sp>
      <p:sp>
        <p:nvSpPr>
          <p:cNvPr id="24" name="object 24"/>
          <p:cNvSpPr/>
          <p:nvPr/>
        </p:nvSpPr>
        <p:spPr>
          <a:xfrm>
            <a:off x="7404227" y="3567684"/>
            <a:ext cx="990600" cy="363220"/>
          </a:xfrm>
          <a:custGeom>
            <a:avLst/>
            <a:gdLst/>
            <a:ahLst/>
            <a:cxnLst/>
            <a:rect l="l" t="t" r="r" b="b"/>
            <a:pathLst>
              <a:path w="990600" h="363220">
                <a:moveTo>
                  <a:pt x="0" y="0"/>
                </a:moveTo>
                <a:lnTo>
                  <a:pt x="0" y="362712"/>
                </a:lnTo>
                <a:lnTo>
                  <a:pt x="990600" y="362712"/>
                </a:lnTo>
                <a:lnTo>
                  <a:pt x="990600" y="0"/>
                </a:lnTo>
                <a:lnTo>
                  <a:pt x="0" y="0"/>
                </a:lnTo>
                <a:close/>
              </a:path>
            </a:pathLst>
          </a:custGeom>
          <a:solidFill>
            <a:srgbClr val="FF99CC"/>
          </a:solidFill>
        </p:spPr>
        <p:txBody>
          <a:bodyPr wrap="square" lIns="0" tIns="0" rIns="0" bIns="0" rtlCol="0"/>
          <a:lstStyle/>
          <a:p>
            <a:endParaRPr/>
          </a:p>
        </p:txBody>
      </p:sp>
      <p:sp>
        <p:nvSpPr>
          <p:cNvPr id="25" name="object 25"/>
          <p:cNvSpPr/>
          <p:nvPr/>
        </p:nvSpPr>
        <p:spPr>
          <a:xfrm>
            <a:off x="7399667" y="3563111"/>
            <a:ext cx="1000760" cy="372745"/>
          </a:xfrm>
          <a:custGeom>
            <a:avLst/>
            <a:gdLst/>
            <a:ahLst/>
            <a:cxnLst/>
            <a:rect l="l" t="t" r="r" b="b"/>
            <a:pathLst>
              <a:path w="1000759" h="372745">
                <a:moveTo>
                  <a:pt x="1000505" y="372617"/>
                </a:moveTo>
                <a:lnTo>
                  <a:pt x="1000505" y="0"/>
                </a:lnTo>
                <a:lnTo>
                  <a:pt x="0" y="0"/>
                </a:lnTo>
                <a:lnTo>
                  <a:pt x="0" y="372617"/>
                </a:lnTo>
                <a:lnTo>
                  <a:pt x="4559" y="372617"/>
                </a:lnTo>
                <a:lnTo>
                  <a:pt x="4559" y="9905"/>
                </a:lnTo>
                <a:lnTo>
                  <a:pt x="9906" y="4572"/>
                </a:lnTo>
                <a:lnTo>
                  <a:pt x="9906" y="9905"/>
                </a:lnTo>
                <a:lnTo>
                  <a:pt x="990600" y="9905"/>
                </a:lnTo>
                <a:lnTo>
                  <a:pt x="990600" y="4572"/>
                </a:lnTo>
                <a:lnTo>
                  <a:pt x="995159" y="9905"/>
                </a:lnTo>
                <a:lnTo>
                  <a:pt x="995159" y="372617"/>
                </a:lnTo>
                <a:lnTo>
                  <a:pt x="1000505" y="372617"/>
                </a:lnTo>
                <a:close/>
              </a:path>
              <a:path w="1000759" h="372745">
                <a:moveTo>
                  <a:pt x="9906" y="9905"/>
                </a:moveTo>
                <a:lnTo>
                  <a:pt x="9906" y="4572"/>
                </a:lnTo>
                <a:lnTo>
                  <a:pt x="4559" y="9905"/>
                </a:lnTo>
                <a:lnTo>
                  <a:pt x="9906" y="9905"/>
                </a:lnTo>
                <a:close/>
              </a:path>
              <a:path w="1000759" h="372745">
                <a:moveTo>
                  <a:pt x="9906" y="362712"/>
                </a:moveTo>
                <a:lnTo>
                  <a:pt x="9906" y="9905"/>
                </a:lnTo>
                <a:lnTo>
                  <a:pt x="4559" y="9905"/>
                </a:lnTo>
                <a:lnTo>
                  <a:pt x="4559" y="362712"/>
                </a:lnTo>
                <a:lnTo>
                  <a:pt x="9906" y="362712"/>
                </a:lnTo>
                <a:close/>
              </a:path>
              <a:path w="1000759" h="372745">
                <a:moveTo>
                  <a:pt x="995159" y="362712"/>
                </a:moveTo>
                <a:lnTo>
                  <a:pt x="4559" y="362712"/>
                </a:lnTo>
                <a:lnTo>
                  <a:pt x="9906" y="367284"/>
                </a:lnTo>
                <a:lnTo>
                  <a:pt x="9906" y="372617"/>
                </a:lnTo>
                <a:lnTo>
                  <a:pt x="990600" y="372617"/>
                </a:lnTo>
                <a:lnTo>
                  <a:pt x="990600" y="367284"/>
                </a:lnTo>
                <a:lnTo>
                  <a:pt x="995159" y="362712"/>
                </a:lnTo>
                <a:close/>
              </a:path>
              <a:path w="1000759" h="372745">
                <a:moveTo>
                  <a:pt x="9906" y="372617"/>
                </a:moveTo>
                <a:lnTo>
                  <a:pt x="9906" y="367284"/>
                </a:lnTo>
                <a:lnTo>
                  <a:pt x="4559" y="362712"/>
                </a:lnTo>
                <a:lnTo>
                  <a:pt x="4559" y="372617"/>
                </a:lnTo>
                <a:lnTo>
                  <a:pt x="9906" y="372617"/>
                </a:lnTo>
                <a:close/>
              </a:path>
              <a:path w="1000759" h="372745">
                <a:moveTo>
                  <a:pt x="995159" y="9905"/>
                </a:moveTo>
                <a:lnTo>
                  <a:pt x="990600" y="4572"/>
                </a:lnTo>
                <a:lnTo>
                  <a:pt x="990600" y="9905"/>
                </a:lnTo>
                <a:lnTo>
                  <a:pt x="995159" y="9905"/>
                </a:lnTo>
                <a:close/>
              </a:path>
              <a:path w="1000759" h="372745">
                <a:moveTo>
                  <a:pt x="995159" y="362712"/>
                </a:moveTo>
                <a:lnTo>
                  <a:pt x="995159" y="9905"/>
                </a:lnTo>
                <a:lnTo>
                  <a:pt x="990600" y="9905"/>
                </a:lnTo>
                <a:lnTo>
                  <a:pt x="990600" y="362712"/>
                </a:lnTo>
                <a:lnTo>
                  <a:pt x="995159" y="362712"/>
                </a:lnTo>
                <a:close/>
              </a:path>
              <a:path w="1000759" h="372745">
                <a:moveTo>
                  <a:pt x="995159" y="372617"/>
                </a:moveTo>
                <a:lnTo>
                  <a:pt x="995159" y="362712"/>
                </a:lnTo>
                <a:lnTo>
                  <a:pt x="990600" y="367284"/>
                </a:lnTo>
                <a:lnTo>
                  <a:pt x="990600" y="372617"/>
                </a:lnTo>
                <a:lnTo>
                  <a:pt x="995159" y="372617"/>
                </a:lnTo>
                <a:close/>
              </a:path>
            </a:pathLst>
          </a:custGeom>
          <a:solidFill>
            <a:srgbClr val="000000"/>
          </a:solidFill>
        </p:spPr>
        <p:txBody>
          <a:bodyPr wrap="square" lIns="0" tIns="0" rIns="0" bIns="0" rtlCol="0"/>
          <a:lstStyle/>
          <a:p>
            <a:endParaRPr/>
          </a:p>
        </p:txBody>
      </p:sp>
      <p:sp>
        <p:nvSpPr>
          <p:cNvPr id="26" name="object 26"/>
          <p:cNvSpPr txBox="1"/>
          <p:nvPr/>
        </p:nvSpPr>
        <p:spPr>
          <a:xfrm>
            <a:off x="7404227" y="3595370"/>
            <a:ext cx="990600" cy="299720"/>
          </a:xfrm>
          <a:prstGeom prst="rect">
            <a:avLst/>
          </a:prstGeom>
        </p:spPr>
        <p:txBody>
          <a:bodyPr vert="horz" wrap="square" lIns="0" tIns="12700" rIns="0" bIns="0" rtlCol="0">
            <a:spAutoFit/>
          </a:bodyPr>
          <a:lstStyle/>
          <a:p>
            <a:pPr marL="150495">
              <a:lnSpc>
                <a:spcPct val="100000"/>
              </a:lnSpc>
              <a:spcBef>
                <a:spcPts val="100"/>
              </a:spcBef>
            </a:pPr>
            <a:r>
              <a:rPr sz="1800" b="1" spc="-5" dirty="0">
                <a:latin typeface="宋体"/>
                <a:cs typeface="宋体"/>
              </a:rPr>
              <a:t>哈希值</a:t>
            </a:r>
            <a:endParaRPr sz="1800">
              <a:latin typeface="宋体"/>
              <a:cs typeface="宋体"/>
            </a:endParaRPr>
          </a:p>
        </p:txBody>
      </p:sp>
      <p:sp>
        <p:nvSpPr>
          <p:cNvPr id="27" name="object 27"/>
          <p:cNvSpPr/>
          <p:nvPr/>
        </p:nvSpPr>
        <p:spPr>
          <a:xfrm>
            <a:off x="7899527" y="3277361"/>
            <a:ext cx="76200" cy="290830"/>
          </a:xfrm>
          <a:custGeom>
            <a:avLst/>
            <a:gdLst/>
            <a:ahLst/>
            <a:cxnLst/>
            <a:rect l="l" t="t" r="r" b="b"/>
            <a:pathLst>
              <a:path w="76200" h="290829">
                <a:moveTo>
                  <a:pt x="76200" y="214122"/>
                </a:moveTo>
                <a:lnTo>
                  <a:pt x="0" y="214122"/>
                </a:lnTo>
                <a:lnTo>
                  <a:pt x="33540" y="281202"/>
                </a:lnTo>
                <a:lnTo>
                  <a:pt x="33540" y="227075"/>
                </a:lnTo>
                <a:lnTo>
                  <a:pt x="43446" y="227075"/>
                </a:lnTo>
                <a:lnTo>
                  <a:pt x="43446" y="279628"/>
                </a:lnTo>
                <a:lnTo>
                  <a:pt x="76200" y="214122"/>
                </a:lnTo>
                <a:close/>
              </a:path>
              <a:path w="76200" h="290829">
                <a:moveTo>
                  <a:pt x="43446" y="214122"/>
                </a:moveTo>
                <a:lnTo>
                  <a:pt x="43446" y="0"/>
                </a:lnTo>
                <a:lnTo>
                  <a:pt x="33540" y="0"/>
                </a:lnTo>
                <a:lnTo>
                  <a:pt x="33540" y="214122"/>
                </a:lnTo>
                <a:lnTo>
                  <a:pt x="43446" y="214122"/>
                </a:lnTo>
                <a:close/>
              </a:path>
              <a:path w="76200" h="290829">
                <a:moveTo>
                  <a:pt x="43446" y="279628"/>
                </a:moveTo>
                <a:lnTo>
                  <a:pt x="43446" y="227075"/>
                </a:lnTo>
                <a:lnTo>
                  <a:pt x="33540" y="227075"/>
                </a:lnTo>
                <a:lnTo>
                  <a:pt x="33540" y="281202"/>
                </a:lnTo>
                <a:lnTo>
                  <a:pt x="38100" y="290322"/>
                </a:lnTo>
                <a:lnTo>
                  <a:pt x="43446" y="279628"/>
                </a:lnTo>
                <a:close/>
              </a:path>
            </a:pathLst>
          </a:custGeom>
          <a:solidFill>
            <a:srgbClr val="000000"/>
          </a:solidFill>
        </p:spPr>
        <p:txBody>
          <a:bodyPr wrap="square" lIns="0" tIns="0" rIns="0" bIns="0" rtlCol="0"/>
          <a:lstStyle/>
          <a:p>
            <a:endParaRPr/>
          </a:p>
        </p:txBody>
      </p:sp>
      <p:sp>
        <p:nvSpPr>
          <p:cNvPr id="28" name="object 28"/>
          <p:cNvSpPr/>
          <p:nvPr/>
        </p:nvSpPr>
        <p:spPr>
          <a:xfrm>
            <a:off x="8852027" y="3701796"/>
            <a:ext cx="914400" cy="457200"/>
          </a:xfrm>
          <a:custGeom>
            <a:avLst/>
            <a:gdLst/>
            <a:ahLst/>
            <a:cxnLst/>
            <a:rect l="l" t="t" r="r" b="b"/>
            <a:pathLst>
              <a:path w="914400" h="457200">
                <a:moveTo>
                  <a:pt x="0" y="0"/>
                </a:moveTo>
                <a:lnTo>
                  <a:pt x="0" y="457200"/>
                </a:lnTo>
                <a:lnTo>
                  <a:pt x="914400" y="457200"/>
                </a:lnTo>
                <a:lnTo>
                  <a:pt x="914400" y="0"/>
                </a:lnTo>
                <a:lnTo>
                  <a:pt x="0" y="0"/>
                </a:lnTo>
                <a:close/>
              </a:path>
            </a:pathLst>
          </a:custGeom>
          <a:solidFill>
            <a:srgbClr val="00FF00"/>
          </a:solidFill>
        </p:spPr>
        <p:txBody>
          <a:bodyPr wrap="square" lIns="0" tIns="0" rIns="0" bIns="0" rtlCol="0"/>
          <a:lstStyle/>
          <a:p>
            <a:endParaRPr/>
          </a:p>
        </p:txBody>
      </p:sp>
      <p:sp>
        <p:nvSpPr>
          <p:cNvPr id="29" name="object 29"/>
          <p:cNvSpPr/>
          <p:nvPr/>
        </p:nvSpPr>
        <p:spPr>
          <a:xfrm>
            <a:off x="8847467" y="3697223"/>
            <a:ext cx="924560" cy="467359"/>
          </a:xfrm>
          <a:custGeom>
            <a:avLst/>
            <a:gdLst/>
            <a:ahLst/>
            <a:cxnLst/>
            <a:rect l="l" t="t" r="r" b="b"/>
            <a:pathLst>
              <a:path w="924559" h="467360">
                <a:moveTo>
                  <a:pt x="924305" y="467105"/>
                </a:moveTo>
                <a:lnTo>
                  <a:pt x="924305" y="0"/>
                </a:lnTo>
                <a:lnTo>
                  <a:pt x="0" y="0"/>
                </a:lnTo>
                <a:lnTo>
                  <a:pt x="0" y="467105"/>
                </a:lnTo>
                <a:lnTo>
                  <a:pt x="4559" y="467105"/>
                </a:lnTo>
                <a:lnTo>
                  <a:pt x="4559" y="9905"/>
                </a:lnTo>
                <a:lnTo>
                  <a:pt x="9906" y="4572"/>
                </a:lnTo>
                <a:lnTo>
                  <a:pt x="9906" y="9905"/>
                </a:lnTo>
                <a:lnTo>
                  <a:pt x="914400" y="9905"/>
                </a:lnTo>
                <a:lnTo>
                  <a:pt x="914400" y="4572"/>
                </a:lnTo>
                <a:lnTo>
                  <a:pt x="918959" y="9905"/>
                </a:lnTo>
                <a:lnTo>
                  <a:pt x="918959" y="467105"/>
                </a:lnTo>
                <a:lnTo>
                  <a:pt x="924305" y="467105"/>
                </a:lnTo>
                <a:close/>
              </a:path>
              <a:path w="924559" h="467360">
                <a:moveTo>
                  <a:pt x="9906" y="9905"/>
                </a:moveTo>
                <a:lnTo>
                  <a:pt x="9906" y="4572"/>
                </a:lnTo>
                <a:lnTo>
                  <a:pt x="4559" y="9905"/>
                </a:lnTo>
                <a:lnTo>
                  <a:pt x="9906" y="9905"/>
                </a:lnTo>
                <a:close/>
              </a:path>
              <a:path w="924559" h="467360">
                <a:moveTo>
                  <a:pt x="9906" y="457200"/>
                </a:moveTo>
                <a:lnTo>
                  <a:pt x="9906" y="9905"/>
                </a:lnTo>
                <a:lnTo>
                  <a:pt x="4559" y="9905"/>
                </a:lnTo>
                <a:lnTo>
                  <a:pt x="4559" y="457200"/>
                </a:lnTo>
                <a:lnTo>
                  <a:pt x="9906" y="457200"/>
                </a:lnTo>
                <a:close/>
              </a:path>
              <a:path w="924559" h="467360">
                <a:moveTo>
                  <a:pt x="918959" y="457200"/>
                </a:moveTo>
                <a:lnTo>
                  <a:pt x="4559" y="457200"/>
                </a:lnTo>
                <a:lnTo>
                  <a:pt x="9906" y="461772"/>
                </a:lnTo>
                <a:lnTo>
                  <a:pt x="9906" y="467105"/>
                </a:lnTo>
                <a:lnTo>
                  <a:pt x="914400" y="467105"/>
                </a:lnTo>
                <a:lnTo>
                  <a:pt x="914400" y="461772"/>
                </a:lnTo>
                <a:lnTo>
                  <a:pt x="918959" y="457200"/>
                </a:lnTo>
                <a:close/>
              </a:path>
              <a:path w="924559" h="467360">
                <a:moveTo>
                  <a:pt x="9906" y="467105"/>
                </a:moveTo>
                <a:lnTo>
                  <a:pt x="9906" y="461772"/>
                </a:lnTo>
                <a:lnTo>
                  <a:pt x="4559" y="457200"/>
                </a:lnTo>
                <a:lnTo>
                  <a:pt x="4559" y="467105"/>
                </a:lnTo>
                <a:lnTo>
                  <a:pt x="9906" y="467105"/>
                </a:lnTo>
                <a:close/>
              </a:path>
              <a:path w="924559" h="467360">
                <a:moveTo>
                  <a:pt x="918959" y="9905"/>
                </a:moveTo>
                <a:lnTo>
                  <a:pt x="914400" y="4572"/>
                </a:lnTo>
                <a:lnTo>
                  <a:pt x="914400" y="9905"/>
                </a:lnTo>
                <a:lnTo>
                  <a:pt x="918959" y="9905"/>
                </a:lnTo>
                <a:close/>
              </a:path>
              <a:path w="924559" h="467360">
                <a:moveTo>
                  <a:pt x="918959" y="457200"/>
                </a:moveTo>
                <a:lnTo>
                  <a:pt x="918959" y="9905"/>
                </a:lnTo>
                <a:lnTo>
                  <a:pt x="914400" y="9905"/>
                </a:lnTo>
                <a:lnTo>
                  <a:pt x="914400" y="457200"/>
                </a:lnTo>
                <a:lnTo>
                  <a:pt x="918959" y="457200"/>
                </a:lnTo>
                <a:close/>
              </a:path>
              <a:path w="924559" h="467360">
                <a:moveTo>
                  <a:pt x="918959" y="467105"/>
                </a:moveTo>
                <a:lnTo>
                  <a:pt x="918959" y="457200"/>
                </a:lnTo>
                <a:lnTo>
                  <a:pt x="914400" y="461772"/>
                </a:lnTo>
                <a:lnTo>
                  <a:pt x="914400" y="467105"/>
                </a:lnTo>
                <a:lnTo>
                  <a:pt x="918959" y="467105"/>
                </a:lnTo>
                <a:close/>
              </a:path>
            </a:pathLst>
          </a:custGeom>
          <a:solidFill>
            <a:srgbClr val="000000"/>
          </a:solidFill>
        </p:spPr>
        <p:txBody>
          <a:bodyPr wrap="square" lIns="0" tIns="0" rIns="0" bIns="0" rtlCol="0"/>
          <a:lstStyle/>
          <a:p>
            <a:endParaRPr/>
          </a:p>
        </p:txBody>
      </p:sp>
      <p:sp>
        <p:nvSpPr>
          <p:cNvPr id="30" name="object 30"/>
          <p:cNvSpPr txBox="1"/>
          <p:nvPr/>
        </p:nvSpPr>
        <p:spPr>
          <a:xfrm>
            <a:off x="8850509" y="3776726"/>
            <a:ext cx="991869" cy="289823"/>
          </a:xfrm>
          <a:prstGeom prst="rect">
            <a:avLst/>
          </a:prstGeom>
        </p:spPr>
        <p:txBody>
          <a:bodyPr vert="horz" wrap="square" lIns="0" tIns="12700" rIns="0" bIns="0" rtlCol="0">
            <a:spAutoFit/>
          </a:bodyPr>
          <a:lstStyle/>
          <a:p>
            <a:pPr>
              <a:lnSpc>
                <a:spcPct val="100000"/>
              </a:lnSpc>
              <a:spcBef>
                <a:spcPts val="100"/>
              </a:spcBef>
            </a:pPr>
            <a:r>
              <a:rPr sz="1800" b="1" spc="-5" dirty="0">
                <a:latin typeface="宋体"/>
                <a:cs typeface="宋体"/>
              </a:rPr>
              <a:t>签名有效</a:t>
            </a:r>
            <a:endParaRPr sz="1800" dirty="0">
              <a:latin typeface="宋体"/>
              <a:cs typeface="宋体"/>
            </a:endParaRPr>
          </a:p>
        </p:txBody>
      </p:sp>
      <p:sp>
        <p:nvSpPr>
          <p:cNvPr id="31" name="object 31"/>
          <p:cNvSpPr/>
          <p:nvPr/>
        </p:nvSpPr>
        <p:spPr>
          <a:xfrm>
            <a:off x="8852027" y="4844796"/>
            <a:ext cx="914400" cy="457200"/>
          </a:xfrm>
          <a:custGeom>
            <a:avLst/>
            <a:gdLst/>
            <a:ahLst/>
            <a:cxnLst/>
            <a:rect l="l" t="t" r="r" b="b"/>
            <a:pathLst>
              <a:path w="914400" h="457200">
                <a:moveTo>
                  <a:pt x="0" y="0"/>
                </a:moveTo>
                <a:lnTo>
                  <a:pt x="0" y="457200"/>
                </a:lnTo>
                <a:lnTo>
                  <a:pt x="914400" y="457200"/>
                </a:lnTo>
                <a:lnTo>
                  <a:pt x="914400" y="0"/>
                </a:lnTo>
                <a:lnTo>
                  <a:pt x="0" y="0"/>
                </a:lnTo>
                <a:close/>
              </a:path>
            </a:pathLst>
          </a:custGeom>
          <a:solidFill>
            <a:srgbClr val="FF00FF"/>
          </a:solidFill>
        </p:spPr>
        <p:txBody>
          <a:bodyPr wrap="square" lIns="0" tIns="0" rIns="0" bIns="0" rtlCol="0"/>
          <a:lstStyle/>
          <a:p>
            <a:endParaRPr/>
          </a:p>
        </p:txBody>
      </p:sp>
      <p:sp>
        <p:nvSpPr>
          <p:cNvPr id="32" name="object 32"/>
          <p:cNvSpPr/>
          <p:nvPr/>
        </p:nvSpPr>
        <p:spPr>
          <a:xfrm>
            <a:off x="8847467" y="4840223"/>
            <a:ext cx="924560" cy="467359"/>
          </a:xfrm>
          <a:custGeom>
            <a:avLst/>
            <a:gdLst/>
            <a:ahLst/>
            <a:cxnLst/>
            <a:rect l="l" t="t" r="r" b="b"/>
            <a:pathLst>
              <a:path w="924559" h="467360">
                <a:moveTo>
                  <a:pt x="924305" y="467105"/>
                </a:moveTo>
                <a:lnTo>
                  <a:pt x="924305" y="0"/>
                </a:lnTo>
                <a:lnTo>
                  <a:pt x="0" y="0"/>
                </a:lnTo>
                <a:lnTo>
                  <a:pt x="0" y="467105"/>
                </a:lnTo>
                <a:lnTo>
                  <a:pt x="4559" y="467105"/>
                </a:lnTo>
                <a:lnTo>
                  <a:pt x="4559" y="9905"/>
                </a:lnTo>
                <a:lnTo>
                  <a:pt x="9906" y="4572"/>
                </a:lnTo>
                <a:lnTo>
                  <a:pt x="9906" y="9905"/>
                </a:lnTo>
                <a:lnTo>
                  <a:pt x="914400" y="9905"/>
                </a:lnTo>
                <a:lnTo>
                  <a:pt x="914400" y="4572"/>
                </a:lnTo>
                <a:lnTo>
                  <a:pt x="918959" y="9905"/>
                </a:lnTo>
                <a:lnTo>
                  <a:pt x="918959" y="467105"/>
                </a:lnTo>
                <a:lnTo>
                  <a:pt x="924305" y="467105"/>
                </a:lnTo>
                <a:close/>
              </a:path>
              <a:path w="924559" h="467360">
                <a:moveTo>
                  <a:pt x="9906" y="9905"/>
                </a:moveTo>
                <a:lnTo>
                  <a:pt x="9906" y="4572"/>
                </a:lnTo>
                <a:lnTo>
                  <a:pt x="4559" y="9905"/>
                </a:lnTo>
                <a:lnTo>
                  <a:pt x="9906" y="9905"/>
                </a:lnTo>
                <a:close/>
              </a:path>
              <a:path w="924559" h="467360">
                <a:moveTo>
                  <a:pt x="9906" y="457200"/>
                </a:moveTo>
                <a:lnTo>
                  <a:pt x="9906" y="9905"/>
                </a:lnTo>
                <a:lnTo>
                  <a:pt x="4559" y="9905"/>
                </a:lnTo>
                <a:lnTo>
                  <a:pt x="4559" y="457200"/>
                </a:lnTo>
                <a:lnTo>
                  <a:pt x="9906" y="457200"/>
                </a:lnTo>
                <a:close/>
              </a:path>
              <a:path w="924559" h="467360">
                <a:moveTo>
                  <a:pt x="918959" y="457200"/>
                </a:moveTo>
                <a:lnTo>
                  <a:pt x="4559" y="457200"/>
                </a:lnTo>
                <a:lnTo>
                  <a:pt x="9906" y="461772"/>
                </a:lnTo>
                <a:lnTo>
                  <a:pt x="9906" y="467105"/>
                </a:lnTo>
                <a:lnTo>
                  <a:pt x="914400" y="467105"/>
                </a:lnTo>
                <a:lnTo>
                  <a:pt x="914400" y="461772"/>
                </a:lnTo>
                <a:lnTo>
                  <a:pt x="918959" y="457200"/>
                </a:lnTo>
                <a:close/>
              </a:path>
              <a:path w="924559" h="467360">
                <a:moveTo>
                  <a:pt x="9906" y="467105"/>
                </a:moveTo>
                <a:lnTo>
                  <a:pt x="9906" y="461772"/>
                </a:lnTo>
                <a:lnTo>
                  <a:pt x="4559" y="457200"/>
                </a:lnTo>
                <a:lnTo>
                  <a:pt x="4559" y="467105"/>
                </a:lnTo>
                <a:lnTo>
                  <a:pt x="9906" y="467105"/>
                </a:lnTo>
                <a:close/>
              </a:path>
              <a:path w="924559" h="467360">
                <a:moveTo>
                  <a:pt x="918959" y="9905"/>
                </a:moveTo>
                <a:lnTo>
                  <a:pt x="914400" y="4572"/>
                </a:lnTo>
                <a:lnTo>
                  <a:pt x="914400" y="9905"/>
                </a:lnTo>
                <a:lnTo>
                  <a:pt x="918959" y="9905"/>
                </a:lnTo>
                <a:close/>
              </a:path>
              <a:path w="924559" h="467360">
                <a:moveTo>
                  <a:pt x="918959" y="457200"/>
                </a:moveTo>
                <a:lnTo>
                  <a:pt x="918959" y="9905"/>
                </a:lnTo>
                <a:lnTo>
                  <a:pt x="914400" y="9905"/>
                </a:lnTo>
                <a:lnTo>
                  <a:pt x="914400" y="457200"/>
                </a:lnTo>
                <a:lnTo>
                  <a:pt x="918959" y="457200"/>
                </a:lnTo>
                <a:close/>
              </a:path>
              <a:path w="924559" h="467360">
                <a:moveTo>
                  <a:pt x="918959" y="467105"/>
                </a:moveTo>
                <a:lnTo>
                  <a:pt x="918959" y="457200"/>
                </a:lnTo>
                <a:lnTo>
                  <a:pt x="914400" y="461772"/>
                </a:lnTo>
                <a:lnTo>
                  <a:pt x="914400" y="467105"/>
                </a:lnTo>
                <a:lnTo>
                  <a:pt x="918959" y="467105"/>
                </a:lnTo>
                <a:close/>
              </a:path>
            </a:pathLst>
          </a:custGeom>
          <a:solidFill>
            <a:srgbClr val="000000"/>
          </a:solidFill>
        </p:spPr>
        <p:txBody>
          <a:bodyPr wrap="square" lIns="0" tIns="0" rIns="0" bIns="0" rtlCol="0"/>
          <a:lstStyle/>
          <a:p>
            <a:endParaRPr/>
          </a:p>
        </p:txBody>
      </p:sp>
      <p:sp>
        <p:nvSpPr>
          <p:cNvPr id="33" name="object 33"/>
          <p:cNvSpPr txBox="1"/>
          <p:nvPr/>
        </p:nvSpPr>
        <p:spPr>
          <a:xfrm>
            <a:off x="8850509" y="4919726"/>
            <a:ext cx="1000760" cy="289823"/>
          </a:xfrm>
          <a:prstGeom prst="rect">
            <a:avLst/>
          </a:prstGeom>
        </p:spPr>
        <p:txBody>
          <a:bodyPr vert="horz" wrap="square" lIns="0" tIns="12700" rIns="0" bIns="0" rtlCol="0">
            <a:spAutoFit/>
          </a:bodyPr>
          <a:lstStyle/>
          <a:p>
            <a:pPr>
              <a:lnSpc>
                <a:spcPct val="100000"/>
              </a:lnSpc>
              <a:spcBef>
                <a:spcPts val="100"/>
              </a:spcBef>
            </a:pPr>
            <a:r>
              <a:rPr sz="1800" b="1" spc="-5" dirty="0">
                <a:latin typeface="宋体"/>
                <a:cs typeface="宋体"/>
              </a:rPr>
              <a:t>签名无效</a:t>
            </a:r>
            <a:endParaRPr sz="1800" dirty="0">
              <a:latin typeface="宋体"/>
              <a:cs typeface="宋体"/>
            </a:endParaRPr>
          </a:p>
        </p:txBody>
      </p:sp>
      <p:sp>
        <p:nvSpPr>
          <p:cNvPr id="34" name="object 34"/>
          <p:cNvSpPr/>
          <p:nvPr/>
        </p:nvSpPr>
        <p:spPr>
          <a:xfrm>
            <a:off x="1308239" y="5378196"/>
            <a:ext cx="914400" cy="457200"/>
          </a:xfrm>
          <a:custGeom>
            <a:avLst/>
            <a:gdLst/>
            <a:ahLst/>
            <a:cxnLst/>
            <a:rect l="l" t="t" r="r" b="b"/>
            <a:pathLst>
              <a:path w="914400" h="457200">
                <a:moveTo>
                  <a:pt x="0" y="0"/>
                </a:moveTo>
                <a:lnTo>
                  <a:pt x="0" y="457200"/>
                </a:lnTo>
                <a:lnTo>
                  <a:pt x="914400" y="457200"/>
                </a:lnTo>
                <a:lnTo>
                  <a:pt x="914400" y="0"/>
                </a:lnTo>
                <a:lnTo>
                  <a:pt x="0" y="0"/>
                </a:lnTo>
                <a:close/>
              </a:path>
            </a:pathLst>
          </a:custGeom>
          <a:solidFill>
            <a:srgbClr val="FFCC99"/>
          </a:solidFill>
        </p:spPr>
        <p:txBody>
          <a:bodyPr wrap="square" lIns="0" tIns="0" rIns="0" bIns="0" rtlCol="0"/>
          <a:lstStyle/>
          <a:p>
            <a:endParaRPr/>
          </a:p>
        </p:txBody>
      </p:sp>
      <p:sp>
        <p:nvSpPr>
          <p:cNvPr id="35" name="object 35"/>
          <p:cNvSpPr/>
          <p:nvPr/>
        </p:nvSpPr>
        <p:spPr>
          <a:xfrm>
            <a:off x="1303667" y="5373623"/>
            <a:ext cx="924560" cy="467359"/>
          </a:xfrm>
          <a:custGeom>
            <a:avLst/>
            <a:gdLst/>
            <a:ahLst/>
            <a:cxnLst/>
            <a:rect l="l" t="t" r="r" b="b"/>
            <a:pathLst>
              <a:path w="924560" h="467360">
                <a:moveTo>
                  <a:pt x="924305" y="467105"/>
                </a:moveTo>
                <a:lnTo>
                  <a:pt x="924305" y="0"/>
                </a:lnTo>
                <a:lnTo>
                  <a:pt x="0" y="0"/>
                </a:lnTo>
                <a:lnTo>
                  <a:pt x="0" y="467105"/>
                </a:lnTo>
                <a:lnTo>
                  <a:pt x="4571" y="467105"/>
                </a:lnTo>
                <a:lnTo>
                  <a:pt x="4571" y="9905"/>
                </a:lnTo>
                <a:lnTo>
                  <a:pt x="9905" y="4572"/>
                </a:lnTo>
                <a:lnTo>
                  <a:pt x="9905" y="9905"/>
                </a:lnTo>
                <a:lnTo>
                  <a:pt x="914400" y="9905"/>
                </a:lnTo>
                <a:lnTo>
                  <a:pt x="914400" y="4572"/>
                </a:lnTo>
                <a:lnTo>
                  <a:pt x="918972" y="9905"/>
                </a:lnTo>
                <a:lnTo>
                  <a:pt x="918972" y="467105"/>
                </a:lnTo>
                <a:lnTo>
                  <a:pt x="924305" y="467105"/>
                </a:lnTo>
                <a:close/>
              </a:path>
              <a:path w="924560" h="467360">
                <a:moveTo>
                  <a:pt x="9905" y="9905"/>
                </a:moveTo>
                <a:lnTo>
                  <a:pt x="9905" y="4572"/>
                </a:lnTo>
                <a:lnTo>
                  <a:pt x="4571" y="9905"/>
                </a:lnTo>
                <a:lnTo>
                  <a:pt x="9905" y="9905"/>
                </a:lnTo>
                <a:close/>
              </a:path>
              <a:path w="924560" h="467360">
                <a:moveTo>
                  <a:pt x="9905" y="457200"/>
                </a:moveTo>
                <a:lnTo>
                  <a:pt x="9905" y="9905"/>
                </a:lnTo>
                <a:lnTo>
                  <a:pt x="4571" y="9905"/>
                </a:lnTo>
                <a:lnTo>
                  <a:pt x="4571" y="457200"/>
                </a:lnTo>
                <a:lnTo>
                  <a:pt x="9905" y="457200"/>
                </a:lnTo>
                <a:close/>
              </a:path>
              <a:path w="924560" h="467360">
                <a:moveTo>
                  <a:pt x="918972" y="457200"/>
                </a:moveTo>
                <a:lnTo>
                  <a:pt x="4571" y="457200"/>
                </a:lnTo>
                <a:lnTo>
                  <a:pt x="9905" y="461772"/>
                </a:lnTo>
                <a:lnTo>
                  <a:pt x="9905" y="467105"/>
                </a:lnTo>
                <a:lnTo>
                  <a:pt x="914400" y="467105"/>
                </a:lnTo>
                <a:lnTo>
                  <a:pt x="914400" y="461772"/>
                </a:lnTo>
                <a:lnTo>
                  <a:pt x="918972" y="457200"/>
                </a:lnTo>
                <a:close/>
              </a:path>
              <a:path w="924560" h="467360">
                <a:moveTo>
                  <a:pt x="9905" y="467105"/>
                </a:moveTo>
                <a:lnTo>
                  <a:pt x="9905" y="461772"/>
                </a:lnTo>
                <a:lnTo>
                  <a:pt x="4571" y="457200"/>
                </a:lnTo>
                <a:lnTo>
                  <a:pt x="4571" y="467105"/>
                </a:lnTo>
                <a:lnTo>
                  <a:pt x="9905" y="467105"/>
                </a:lnTo>
                <a:close/>
              </a:path>
              <a:path w="924560" h="467360">
                <a:moveTo>
                  <a:pt x="918972" y="9905"/>
                </a:moveTo>
                <a:lnTo>
                  <a:pt x="914400" y="4572"/>
                </a:lnTo>
                <a:lnTo>
                  <a:pt x="914400" y="9905"/>
                </a:lnTo>
                <a:lnTo>
                  <a:pt x="918972" y="9905"/>
                </a:lnTo>
                <a:close/>
              </a:path>
              <a:path w="924560" h="467360">
                <a:moveTo>
                  <a:pt x="918972" y="457200"/>
                </a:moveTo>
                <a:lnTo>
                  <a:pt x="918972" y="9905"/>
                </a:lnTo>
                <a:lnTo>
                  <a:pt x="914400" y="9905"/>
                </a:lnTo>
                <a:lnTo>
                  <a:pt x="914400" y="457200"/>
                </a:lnTo>
                <a:lnTo>
                  <a:pt x="918972" y="457200"/>
                </a:lnTo>
                <a:close/>
              </a:path>
              <a:path w="924560" h="467360">
                <a:moveTo>
                  <a:pt x="918972" y="467105"/>
                </a:moveTo>
                <a:lnTo>
                  <a:pt x="918972" y="457200"/>
                </a:lnTo>
                <a:lnTo>
                  <a:pt x="914400" y="461772"/>
                </a:lnTo>
                <a:lnTo>
                  <a:pt x="914400" y="467105"/>
                </a:lnTo>
                <a:lnTo>
                  <a:pt x="918972" y="467105"/>
                </a:lnTo>
                <a:close/>
              </a:path>
            </a:pathLst>
          </a:custGeom>
          <a:solidFill>
            <a:srgbClr val="000000"/>
          </a:solidFill>
        </p:spPr>
        <p:txBody>
          <a:bodyPr wrap="square" lIns="0" tIns="0" rIns="0" bIns="0" rtlCol="0"/>
          <a:lstStyle/>
          <a:p>
            <a:endParaRPr/>
          </a:p>
        </p:txBody>
      </p:sp>
      <p:sp>
        <p:nvSpPr>
          <p:cNvPr id="36" name="object 36"/>
          <p:cNvSpPr txBox="1"/>
          <p:nvPr/>
        </p:nvSpPr>
        <p:spPr>
          <a:xfrm>
            <a:off x="1308239" y="5468366"/>
            <a:ext cx="914400" cy="269875"/>
          </a:xfrm>
          <a:prstGeom prst="rect">
            <a:avLst/>
          </a:prstGeom>
        </p:spPr>
        <p:txBody>
          <a:bodyPr vert="horz" wrap="square" lIns="0" tIns="12700" rIns="0" bIns="0" rtlCol="0">
            <a:spAutoFit/>
          </a:bodyPr>
          <a:lstStyle/>
          <a:p>
            <a:pPr marL="48260">
              <a:lnSpc>
                <a:spcPct val="100000"/>
              </a:lnSpc>
              <a:spcBef>
                <a:spcPts val="100"/>
              </a:spcBef>
            </a:pPr>
            <a:r>
              <a:rPr sz="1600" b="1" dirty="0">
                <a:latin typeface="宋体"/>
                <a:cs typeface="宋体"/>
              </a:rPr>
              <a:t>签名算法</a:t>
            </a:r>
            <a:endParaRPr sz="1600">
              <a:latin typeface="宋体"/>
              <a:cs typeface="宋体"/>
            </a:endParaRPr>
          </a:p>
        </p:txBody>
      </p:sp>
      <p:sp>
        <p:nvSpPr>
          <p:cNvPr id="37" name="object 37"/>
          <p:cNvSpPr/>
          <p:nvPr/>
        </p:nvSpPr>
        <p:spPr>
          <a:xfrm>
            <a:off x="1727339" y="3320796"/>
            <a:ext cx="76200" cy="381000"/>
          </a:xfrm>
          <a:custGeom>
            <a:avLst/>
            <a:gdLst/>
            <a:ahLst/>
            <a:cxnLst/>
            <a:rect l="l" t="t" r="r" b="b"/>
            <a:pathLst>
              <a:path w="76200" h="381000">
                <a:moveTo>
                  <a:pt x="76200" y="304800"/>
                </a:moveTo>
                <a:lnTo>
                  <a:pt x="0" y="304800"/>
                </a:lnTo>
                <a:lnTo>
                  <a:pt x="33528" y="371856"/>
                </a:lnTo>
                <a:lnTo>
                  <a:pt x="33528" y="317753"/>
                </a:lnTo>
                <a:lnTo>
                  <a:pt x="43434" y="317753"/>
                </a:lnTo>
                <a:lnTo>
                  <a:pt x="43434" y="370331"/>
                </a:lnTo>
                <a:lnTo>
                  <a:pt x="76200" y="304800"/>
                </a:lnTo>
                <a:close/>
              </a:path>
              <a:path w="76200" h="381000">
                <a:moveTo>
                  <a:pt x="43434" y="304800"/>
                </a:moveTo>
                <a:lnTo>
                  <a:pt x="43434" y="0"/>
                </a:lnTo>
                <a:lnTo>
                  <a:pt x="33528" y="0"/>
                </a:lnTo>
                <a:lnTo>
                  <a:pt x="33528" y="304800"/>
                </a:lnTo>
                <a:lnTo>
                  <a:pt x="43434" y="304800"/>
                </a:lnTo>
                <a:close/>
              </a:path>
              <a:path w="76200" h="381000">
                <a:moveTo>
                  <a:pt x="43434" y="370331"/>
                </a:moveTo>
                <a:lnTo>
                  <a:pt x="43434" y="317753"/>
                </a:lnTo>
                <a:lnTo>
                  <a:pt x="33528" y="317753"/>
                </a:lnTo>
                <a:lnTo>
                  <a:pt x="33528" y="371856"/>
                </a:lnTo>
                <a:lnTo>
                  <a:pt x="38100" y="381000"/>
                </a:lnTo>
                <a:lnTo>
                  <a:pt x="43434" y="370331"/>
                </a:lnTo>
                <a:close/>
              </a:path>
            </a:pathLst>
          </a:custGeom>
          <a:solidFill>
            <a:srgbClr val="000000"/>
          </a:solidFill>
        </p:spPr>
        <p:txBody>
          <a:bodyPr wrap="square" lIns="0" tIns="0" rIns="0" bIns="0" rtlCol="0"/>
          <a:lstStyle/>
          <a:p>
            <a:endParaRPr/>
          </a:p>
        </p:txBody>
      </p:sp>
      <p:sp>
        <p:nvSpPr>
          <p:cNvPr id="38" name="object 38"/>
          <p:cNvSpPr/>
          <p:nvPr/>
        </p:nvSpPr>
        <p:spPr>
          <a:xfrm>
            <a:off x="1727339" y="4158996"/>
            <a:ext cx="76200" cy="381000"/>
          </a:xfrm>
          <a:custGeom>
            <a:avLst/>
            <a:gdLst/>
            <a:ahLst/>
            <a:cxnLst/>
            <a:rect l="l" t="t" r="r" b="b"/>
            <a:pathLst>
              <a:path w="76200" h="381000">
                <a:moveTo>
                  <a:pt x="76200" y="304800"/>
                </a:moveTo>
                <a:lnTo>
                  <a:pt x="0" y="304800"/>
                </a:lnTo>
                <a:lnTo>
                  <a:pt x="33528" y="371856"/>
                </a:lnTo>
                <a:lnTo>
                  <a:pt x="33528" y="317753"/>
                </a:lnTo>
                <a:lnTo>
                  <a:pt x="43434" y="317753"/>
                </a:lnTo>
                <a:lnTo>
                  <a:pt x="43434" y="370331"/>
                </a:lnTo>
                <a:lnTo>
                  <a:pt x="76200" y="304800"/>
                </a:lnTo>
                <a:close/>
              </a:path>
              <a:path w="76200" h="381000">
                <a:moveTo>
                  <a:pt x="43434" y="304800"/>
                </a:moveTo>
                <a:lnTo>
                  <a:pt x="43434" y="0"/>
                </a:lnTo>
                <a:lnTo>
                  <a:pt x="33528" y="0"/>
                </a:lnTo>
                <a:lnTo>
                  <a:pt x="33528" y="304800"/>
                </a:lnTo>
                <a:lnTo>
                  <a:pt x="43434" y="304800"/>
                </a:lnTo>
                <a:close/>
              </a:path>
              <a:path w="76200" h="381000">
                <a:moveTo>
                  <a:pt x="43434" y="370331"/>
                </a:moveTo>
                <a:lnTo>
                  <a:pt x="43434" y="317753"/>
                </a:lnTo>
                <a:lnTo>
                  <a:pt x="33528" y="317753"/>
                </a:lnTo>
                <a:lnTo>
                  <a:pt x="33528" y="371856"/>
                </a:lnTo>
                <a:lnTo>
                  <a:pt x="38100" y="381000"/>
                </a:lnTo>
                <a:lnTo>
                  <a:pt x="43434" y="370331"/>
                </a:lnTo>
                <a:close/>
              </a:path>
            </a:pathLst>
          </a:custGeom>
          <a:solidFill>
            <a:srgbClr val="000000"/>
          </a:solidFill>
        </p:spPr>
        <p:txBody>
          <a:bodyPr wrap="square" lIns="0" tIns="0" rIns="0" bIns="0" rtlCol="0"/>
          <a:lstStyle/>
          <a:p>
            <a:endParaRPr/>
          </a:p>
        </p:txBody>
      </p:sp>
      <p:sp>
        <p:nvSpPr>
          <p:cNvPr id="39" name="object 39"/>
          <p:cNvSpPr/>
          <p:nvPr/>
        </p:nvSpPr>
        <p:spPr>
          <a:xfrm>
            <a:off x="1727339" y="4997196"/>
            <a:ext cx="76200" cy="381000"/>
          </a:xfrm>
          <a:custGeom>
            <a:avLst/>
            <a:gdLst/>
            <a:ahLst/>
            <a:cxnLst/>
            <a:rect l="l" t="t" r="r" b="b"/>
            <a:pathLst>
              <a:path w="76200" h="381000">
                <a:moveTo>
                  <a:pt x="76200" y="304800"/>
                </a:moveTo>
                <a:lnTo>
                  <a:pt x="0" y="304800"/>
                </a:lnTo>
                <a:lnTo>
                  <a:pt x="33528" y="371856"/>
                </a:lnTo>
                <a:lnTo>
                  <a:pt x="33528" y="317753"/>
                </a:lnTo>
                <a:lnTo>
                  <a:pt x="43434" y="317753"/>
                </a:lnTo>
                <a:lnTo>
                  <a:pt x="43434" y="370331"/>
                </a:lnTo>
                <a:lnTo>
                  <a:pt x="76200" y="304800"/>
                </a:lnTo>
                <a:close/>
              </a:path>
              <a:path w="76200" h="381000">
                <a:moveTo>
                  <a:pt x="43434" y="304800"/>
                </a:moveTo>
                <a:lnTo>
                  <a:pt x="43434" y="0"/>
                </a:lnTo>
                <a:lnTo>
                  <a:pt x="33528" y="0"/>
                </a:lnTo>
                <a:lnTo>
                  <a:pt x="33528" y="304800"/>
                </a:lnTo>
                <a:lnTo>
                  <a:pt x="43434" y="304800"/>
                </a:lnTo>
                <a:close/>
              </a:path>
              <a:path w="76200" h="381000">
                <a:moveTo>
                  <a:pt x="43434" y="370331"/>
                </a:moveTo>
                <a:lnTo>
                  <a:pt x="43434" y="317753"/>
                </a:lnTo>
                <a:lnTo>
                  <a:pt x="33528" y="317753"/>
                </a:lnTo>
                <a:lnTo>
                  <a:pt x="33528" y="371856"/>
                </a:lnTo>
                <a:lnTo>
                  <a:pt x="38100" y="381000"/>
                </a:lnTo>
                <a:lnTo>
                  <a:pt x="43434" y="370331"/>
                </a:lnTo>
                <a:close/>
              </a:path>
            </a:pathLst>
          </a:custGeom>
          <a:solidFill>
            <a:srgbClr val="000000"/>
          </a:solidFill>
        </p:spPr>
        <p:txBody>
          <a:bodyPr wrap="square" lIns="0" tIns="0" rIns="0" bIns="0" rtlCol="0"/>
          <a:lstStyle/>
          <a:p>
            <a:endParaRPr/>
          </a:p>
        </p:txBody>
      </p:sp>
      <p:sp>
        <p:nvSpPr>
          <p:cNvPr id="40" name="object 40"/>
          <p:cNvSpPr/>
          <p:nvPr/>
        </p:nvSpPr>
        <p:spPr>
          <a:xfrm>
            <a:off x="1657235" y="6402323"/>
            <a:ext cx="316229" cy="326898"/>
          </a:xfrm>
          <a:prstGeom prst="rect">
            <a:avLst/>
          </a:prstGeom>
          <a:blipFill>
            <a:blip r:embed="rId2" cstate="print"/>
            <a:stretch>
              <a:fillRect/>
            </a:stretch>
          </a:blipFill>
        </p:spPr>
        <p:txBody>
          <a:bodyPr wrap="square" lIns="0" tIns="0" rIns="0" bIns="0" rtlCol="0"/>
          <a:lstStyle/>
          <a:p>
            <a:endParaRPr/>
          </a:p>
        </p:txBody>
      </p:sp>
      <p:sp>
        <p:nvSpPr>
          <p:cNvPr id="41" name="object 41"/>
          <p:cNvSpPr/>
          <p:nvPr/>
        </p:nvSpPr>
        <p:spPr>
          <a:xfrm>
            <a:off x="1657235" y="6402323"/>
            <a:ext cx="316230" cy="326390"/>
          </a:xfrm>
          <a:custGeom>
            <a:avLst/>
            <a:gdLst/>
            <a:ahLst/>
            <a:cxnLst/>
            <a:rect l="l" t="t" r="r" b="b"/>
            <a:pathLst>
              <a:path w="316230" h="326390">
                <a:moveTo>
                  <a:pt x="316230" y="0"/>
                </a:moveTo>
                <a:lnTo>
                  <a:pt x="316230" y="36576"/>
                </a:lnTo>
                <a:lnTo>
                  <a:pt x="295656" y="78486"/>
                </a:lnTo>
                <a:lnTo>
                  <a:pt x="216408" y="124205"/>
                </a:lnTo>
                <a:lnTo>
                  <a:pt x="190500" y="179070"/>
                </a:lnTo>
                <a:lnTo>
                  <a:pt x="121158" y="219456"/>
                </a:lnTo>
                <a:lnTo>
                  <a:pt x="115871" y="239172"/>
                </a:lnTo>
                <a:lnTo>
                  <a:pt x="109156" y="258318"/>
                </a:lnTo>
                <a:lnTo>
                  <a:pt x="91440" y="294894"/>
                </a:lnTo>
                <a:lnTo>
                  <a:pt x="53709" y="325838"/>
                </a:lnTo>
                <a:lnTo>
                  <a:pt x="42005" y="326231"/>
                </a:lnTo>
                <a:lnTo>
                  <a:pt x="31015" y="322195"/>
                </a:lnTo>
                <a:lnTo>
                  <a:pt x="22098" y="313944"/>
                </a:lnTo>
                <a:lnTo>
                  <a:pt x="20574" y="312420"/>
                </a:lnTo>
                <a:lnTo>
                  <a:pt x="19812" y="310896"/>
                </a:lnTo>
                <a:lnTo>
                  <a:pt x="19812" y="310134"/>
                </a:lnTo>
                <a:lnTo>
                  <a:pt x="11251" y="291453"/>
                </a:lnTo>
                <a:lnTo>
                  <a:pt x="5048" y="272129"/>
                </a:lnTo>
                <a:lnTo>
                  <a:pt x="1273" y="252376"/>
                </a:lnTo>
                <a:lnTo>
                  <a:pt x="0" y="232410"/>
                </a:lnTo>
                <a:lnTo>
                  <a:pt x="2012" y="206835"/>
                </a:lnTo>
                <a:lnTo>
                  <a:pt x="11465" y="156543"/>
                </a:lnTo>
                <a:lnTo>
                  <a:pt x="27051" y="113014"/>
                </a:lnTo>
                <a:lnTo>
                  <a:pt x="49911" y="79962"/>
                </a:lnTo>
                <a:lnTo>
                  <a:pt x="77259" y="62531"/>
                </a:lnTo>
                <a:lnTo>
                  <a:pt x="89820" y="63627"/>
                </a:lnTo>
                <a:lnTo>
                  <a:pt x="118395" y="95154"/>
                </a:lnTo>
                <a:lnTo>
                  <a:pt x="124206" y="112776"/>
                </a:lnTo>
                <a:lnTo>
                  <a:pt x="316230" y="0"/>
                </a:lnTo>
                <a:close/>
              </a:path>
            </a:pathLst>
          </a:custGeom>
          <a:ln w="9118">
            <a:solidFill>
              <a:srgbClr val="000000"/>
            </a:solidFill>
          </a:ln>
        </p:spPr>
        <p:txBody>
          <a:bodyPr wrap="square" lIns="0" tIns="0" rIns="0" bIns="0" rtlCol="0"/>
          <a:lstStyle/>
          <a:p>
            <a:endParaRPr/>
          </a:p>
        </p:txBody>
      </p:sp>
      <p:sp>
        <p:nvSpPr>
          <p:cNvPr id="42" name="object 42"/>
          <p:cNvSpPr/>
          <p:nvPr/>
        </p:nvSpPr>
        <p:spPr>
          <a:xfrm>
            <a:off x="1678131" y="6572250"/>
            <a:ext cx="40005" cy="74295"/>
          </a:xfrm>
          <a:custGeom>
            <a:avLst/>
            <a:gdLst/>
            <a:ahLst/>
            <a:cxnLst/>
            <a:rect l="l" t="t" r="r" b="b"/>
            <a:pathLst>
              <a:path w="40005" h="74295">
                <a:moveTo>
                  <a:pt x="38540" y="40386"/>
                </a:moveTo>
                <a:lnTo>
                  <a:pt x="39635" y="25610"/>
                </a:lnTo>
                <a:lnTo>
                  <a:pt x="37588" y="13049"/>
                </a:lnTo>
                <a:lnTo>
                  <a:pt x="32968" y="4060"/>
                </a:lnTo>
                <a:lnTo>
                  <a:pt x="26348" y="0"/>
                </a:lnTo>
                <a:lnTo>
                  <a:pt x="18347" y="1381"/>
                </a:lnTo>
                <a:lnTo>
                  <a:pt x="10918" y="8191"/>
                </a:lnTo>
                <a:lnTo>
                  <a:pt x="4917" y="19288"/>
                </a:lnTo>
                <a:lnTo>
                  <a:pt x="1202" y="33528"/>
                </a:lnTo>
                <a:lnTo>
                  <a:pt x="0" y="48196"/>
                </a:lnTo>
                <a:lnTo>
                  <a:pt x="1869" y="60579"/>
                </a:lnTo>
                <a:lnTo>
                  <a:pt x="6453" y="69532"/>
                </a:lnTo>
                <a:lnTo>
                  <a:pt x="13394" y="73914"/>
                </a:lnTo>
                <a:lnTo>
                  <a:pt x="20966" y="72104"/>
                </a:lnTo>
                <a:lnTo>
                  <a:pt x="28253" y="65151"/>
                </a:lnTo>
                <a:lnTo>
                  <a:pt x="34397" y="54197"/>
                </a:lnTo>
                <a:lnTo>
                  <a:pt x="38540" y="40386"/>
                </a:lnTo>
                <a:close/>
              </a:path>
            </a:pathLst>
          </a:custGeom>
          <a:ln w="9118">
            <a:solidFill>
              <a:srgbClr val="000000"/>
            </a:solidFill>
          </a:ln>
        </p:spPr>
        <p:txBody>
          <a:bodyPr wrap="square" lIns="0" tIns="0" rIns="0" bIns="0" rtlCol="0"/>
          <a:lstStyle/>
          <a:p>
            <a:endParaRPr/>
          </a:p>
        </p:txBody>
      </p:sp>
      <p:sp>
        <p:nvSpPr>
          <p:cNvPr id="43" name="object 43"/>
          <p:cNvSpPr/>
          <p:nvPr/>
        </p:nvSpPr>
        <p:spPr>
          <a:xfrm>
            <a:off x="1772297" y="6387846"/>
            <a:ext cx="200406" cy="127253"/>
          </a:xfrm>
          <a:prstGeom prst="rect">
            <a:avLst/>
          </a:prstGeom>
          <a:blipFill>
            <a:blip r:embed="rId3" cstate="print"/>
            <a:stretch>
              <a:fillRect/>
            </a:stretch>
          </a:blipFill>
        </p:spPr>
        <p:txBody>
          <a:bodyPr wrap="square" lIns="0" tIns="0" rIns="0" bIns="0" rtlCol="0"/>
          <a:lstStyle/>
          <a:p>
            <a:endParaRPr/>
          </a:p>
        </p:txBody>
      </p:sp>
      <p:sp>
        <p:nvSpPr>
          <p:cNvPr id="44" name="object 44"/>
          <p:cNvSpPr/>
          <p:nvPr/>
        </p:nvSpPr>
        <p:spPr>
          <a:xfrm>
            <a:off x="1772297" y="6387846"/>
            <a:ext cx="201295" cy="127635"/>
          </a:xfrm>
          <a:custGeom>
            <a:avLst/>
            <a:gdLst/>
            <a:ahLst/>
            <a:cxnLst/>
            <a:rect l="l" t="t" r="r" b="b"/>
            <a:pathLst>
              <a:path w="201294" h="127634">
                <a:moveTo>
                  <a:pt x="0" y="103631"/>
                </a:moveTo>
                <a:lnTo>
                  <a:pt x="9144" y="127253"/>
                </a:lnTo>
                <a:lnTo>
                  <a:pt x="201168" y="14477"/>
                </a:lnTo>
                <a:lnTo>
                  <a:pt x="176022" y="0"/>
                </a:lnTo>
                <a:lnTo>
                  <a:pt x="0" y="103631"/>
                </a:lnTo>
                <a:close/>
              </a:path>
            </a:pathLst>
          </a:custGeom>
          <a:ln w="9118">
            <a:solidFill>
              <a:srgbClr val="000000"/>
            </a:solidFill>
          </a:ln>
        </p:spPr>
        <p:txBody>
          <a:bodyPr wrap="square" lIns="0" tIns="0" rIns="0" bIns="0" rtlCol="0"/>
          <a:lstStyle/>
          <a:p>
            <a:endParaRPr/>
          </a:p>
        </p:txBody>
      </p:sp>
      <p:sp>
        <p:nvSpPr>
          <p:cNvPr id="45" name="object 45"/>
          <p:cNvSpPr/>
          <p:nvPr/>
        </p:nvSpPr>
        <p:spPr>
          <a:xfrm>
            <a:off x="1632089" y="6451091"/>
            <a:ext cx="117348" cy="273558"/>
          </a:xfrm>
          <a:prstGeom prst="rect">
            <a:avLst/>
          </a:prstGeom>
          <a:blipFill>
            <a:blip r:embed="rId4" cstate="print"/>
            <a:stretch>
              <a:fillRect/>
            </a:stretch>
          </a:blipFill>
        </p:spPr>
        <p:txBody>
          <a:bodyPr wrap="square" lIns="0" tIns="0" rIns="0" bIns="0" rtlCol="0"/>
          <a:lstStyle/>
          <a:p>
            <a:endParaRPr/>
          </a:p>
        </p:txBody>
      </p:sp>
      <p:sp>
        <p:nvSpPr>
          <p:cNvPr id="46" name="object 46"/>
          <p:cNvSpPr/>
          <p:nvPr/>
        </p:nvSpPr>
        <p:spPr>
          <a:xfrm>
            <a:off x="1632089" y="6450996"/>
            <a:ext cx="120014" cy="273685"/>
          </a:xfrm>
          <a:custGeom>
            <a:avLst/>
            <a:gdLst/>
            <a:ahLst/>
            <a:cxnLst/>
            <a:rect l="l" t="t" r="r" b="b"/>
            <a:pathLst>
              <a:path w="120014" h="273684">
                <a:moveTo>
                  <a:pt x="56387" y="273653"/>
                </a:moveTo>
                <a:lnTo>
                  <a:pt x="41969" y="253924"/>
                </a:lnTo>
                <a:lnTo>
                  <a:pt x="31908" y="231838"/>
                </a:lnTo>
                <a:lnTo>
                  <a:pt x="26277" y="208180"/>
                </a:lnTo>
                <a:lnTo>
                  <a:pt x="25145" y="183737"/>
                </a:lnTo>
                <a:lnTo>
                  <a:pt x="26836" y="158055"/>
                </a:lnTo>
                <a:lnTo>
                  <a:pt x="36504" y="107549"/>
                </a:lnTo>
                <a:lnTo>
                  <a:pt x="52625" y="64770"/>
                </a:lnTo>
                <a:lnTo>
                  <a:pt x="75485" y="31718"/>
                </a:lnTo>
                <a:lnTo>
                  <a:pt x="104774" y="13144"/>
                </a:lnTo>
                <a:lnTo>
                  <a:pt x="112418" y="13656"/>
                </a:lnTo>
                <a:lnTo>
                  <a:pt x="119633" y="16097"/>
                </a:lnTo>
                <a:lnTo>
                  <a:pt x="106679" y="7715"/>
                </a:lnTo>
                <a:lnTo>
                  <a:pt x="96916" y="2607"/>
                </a:lnTo>
                <a:lnTo>
                  <a:pt x="86296" y="0"/>
                </a:lnTo>
                <a:lnTo>
                  <a:pt x="75390" y="107"/>
                </a:lnTo>
                <a:lnTo>
                  <a:pt x="40862" y="27336"/>
                </a:lnTo>
                <a:lnTo>
                  <a:pt x="14251" y="84070"/>
                </a:lnTo>
                <a:lnTo>
                  <a:pt x="1988" y="140291"/>
                </a:lnTo>
                <a:lnTo>
                  <a:pt x="0" y="169259"/>
                </a:lnTo>
                <a:lnTo>
                  <a:pt x="1678" y="192035"/>
                </a:lnTo>
                <a:lnTo>
                  <a:pt x="6572" y="214312"/>
                </a:lnTo>
                <a:lnTo>
                  <a:pt x="14466" y="235588"/>
                </a:lnTo>
                <a:lnTo>
                  <a:pt x="25145" y="255365"/>
                </a:lnTo>
                <a:lnTo>
                  <a:pt x="56387" y="273653"/>
                </a:lnTo>
                <a:close/>
              </a:path>
            </a:pathLst>
          </a:custGeom>
          <a:ln w="9118">
            <a:solidFill>
              <a:srgbClr val="000000"/>
            </a:solidFill>
          </a:ln>
        </p:spPr>
        <p:txBody>
          <a:bodyPr wrap="square" lIns="0" tIns="0" rIns="0" bIns="0" rtlCol="0"/>
          <a:lstStyle/>
          <a:p>
            <a:endParaRPr/>
          </a:p>
        </p:txBody>
      </p:sp>
      <p:sp>
        <p:nvSpPr>
          <p:cNvPr id="47" name="object 47"/>
          <p:cNvSpPr/>
          <p:nvPr/>
        </p:nvSpPr>
        <p:spPr>
          <a:xfrm>
            <a:off x="1681619" y="6572250"/>
            <a:ext cx="35813" cy="73914"/>
          </a:xfrm>
          <a:prstGeom prst="rect">
            <a:avLst/>
          </a:prstGeom>
          <a:blipFill>
            <a:blip r:embed="rId5" cstate="print"/>
            <a:stretch>
              <a:fillRect/>
            </a:stretch>
          </a:blipFill>
        </p:spPr>
        <p:txBody>
          <a:bodyPr wrap="square" lIns="0" tIns="0" rIns="0" bIns="0" rtlCol="0"/>
          <a:lstStyle/>
          <a:p>
            <a:endParaRPr/>
          </a:p>
        </p:txBody>
      </p:sp>
      <p:sp>
        <p:nvSpPr>
          <p:cNvPr id="48" name="object 48"/>
          <p:cNvSpPr/>
          <p:nvPr/>
        </p:nvSpPr>
        <p:spPr>
          <a:xfrm>
            <a:off x="1681619" y="6572250"/>
            <a:ext cx="36195" cy="75565"/>
          </a:xfrm>
          <a:custGeom>
            <a:avLst/>
            <a:gdLst/>
            <a:ahLst/>
            <a:cxnLst/>
            <a:rect l="l" t="t" r="r" b="b"/>
            <a:pathLst>
              <a:path w="36194" h="75565">
                <a:moveTo>
                  <a:pt x="14477" y="19811"/>
                </a:moveTo>
                <a:lnTo>
                  <a:pt x="13930" y="32087"/>
                </a:lnTo>
                <a:lnTo>
                  <a:pt x="11239" y="43719"/>
                </a:lnTo>
                <a:lnTo>
                  <a:pt x="6548" y="54637"/>
                </a:lnTo>
                <a:lnTo>
                  <a:pt x="0" y="64769"/>
                </a:lnTo>
                <a:lnTo>
                  <a:pt x="1523" y="70865"/>
                </a:lnTo>
                <a:lnTo>
                  <a:pt x="8381" y="75437"/>
                </a:lnTo>
                <a:lnTo>
                  <a:pt x="15239" y="73151"/>
                </a:lnTo>
                <a:lnTo>
                  <a:pt x="16001" y="73151"/>
                </a:lnTo>
                <a:lnTo>
                  <a:pt x="17525" y="72389"/>
                </a:lnTo>
                <a:lnTo>
                  <a:pt x="18287" y="71627"/>
                </a:lnTo>
                <a:lnTo>
                  <a:pt x="25145" y="67055"/>
                </a:lnTo>
                <a:lnTo>
                  <a:pt x="29717" y="60197"/>
                </a:lnTo>
                <a:lnTo>
                  <a:pt x="31241" y="52577"/>
                </a:lnTo>
                <a:lnTo>
                  <a:pt x="34087" y="43314"/>
                </a:lnTo>
                <a:lnTo>
                  <a:pt x="35718" y="33908"/>
                </a:lnTo>
                <a:lnTo>
                  <a:pt x="36064" y="24503"/>
                </a:lnTo>
                <a:lnTo>
                  <a:pt x="35051" y="15239"/>
                </a:lnTo>
                <a:lnTo>
                  <a:pt x="34289" y="7619"/>
                </a:lnTo>
                <a:lnTo>
                  <a:pt x="28955" y="1523"/>
                </a:lnTo>
                <a:lnTo>
                  <a:pt x="22097" y="0"/>
                </a:lnTo>
                <a:lnTo>
                  <a:pt x="18287" y="0"/>
                </a:lnTo>
                <a:lnTo>
                  <a:pt x="13715" y="1523"/>
                </a:lnTo>
                <a:lnTo>
                  <a:pt x="10667" y="4571"/>
                </a:lnTo>
                <a:lnTo>
                  <a:pt x="12953" y="9905"/>
                </a:lnTo>
                <a:lnTo>
                  <a:pt x="14477" y="14477"/>
                </a:lnTo>
                <a:lnTo>
                  <a:pt x="14477" y="19811"/>
                </a:lnTo>
                <a:close/>
              </a:path>
            </a:pathLst>
          </a:custGeom>
          <a:ln w="9118">
            <a:solidFill>
              <a:srgbClr val="000000"/>
            </a:solidFill>
          </a:ln>
        </p:spPr>
        <p:txBody>
          <a:bodyPr wrap="square" lIns="0" tIns="0" rIns="0" bIns="0" rtlCol="0"/>
          <a:lstStyle/>
          <a:p>
            <a:endParaRPr/>
          </a:p>
        </p:txBody>
      </p:sp>
      <p:sp>
        <p:nvSpPr>
          <p:cNvPr id="49" name="object 49"/>
          <p:cNvSpPr txBox="1"/>
          <p:nvPr/>
        </p:nvSpPr>
        <p:spPr>
          <a:xfrm>
            <a:off x="1917839" y="6368796"/>
            <a:ext cx="940435" cy="337185"/>
          </a:xfrm>
          <a:prstGeom prst="rect">
            <a:avLst/>
          </a:prstGeom>
          <a:solidFill>
            <a:srgbClr val="CCFFCC"/>
          </a:solidFill>
        </p:spPr>
        <p:txBody>
          <a:bodyPr vert="horz" wrap="square" lIns="0" tIns="41910" rIns="0" bIns="0" rtlCol="0">
            <a:spAutoFit/>
          </a:bodyPr>
          <a:lstStyle/>
          <a:p>
            <a:pPr marL="90805">
              <a:lnSpc>
                <a:spcPct val="100000"/>
              </a:lnSpc>
              <a:spcBef>
                <a:spcPts val="330"/>
              </a:spcBef>
            </a:pPr>
            <a:r>
              <a:rPr sz="1600" b="1" dirty="0">
                <a:solidFill>
                  <a:srgbClr val="00339A"/>
                </a:solidFill>
                <a:latin typeface="Arial"/>
                <a:cs typeface="Arial"/>
              </a:rPr>
              <a:t>A</a:t>
            </a:r>
            <a:r>
              <a:rPr sz="1600" b="1" dirty="0">
                <a:solidFill>
                  <a:srgbClr val="00339A"/>
                </a:solidFill>
                <a:latin typeface="宋体"/>
                <a:cs typeface="宋体"/>
              </a:rPr>
              <a:t>的私钥</a:t>
            </a:r>
            <a:endParaRPr sz="1600">
              <a:latin typeface="宋体"/>
              <a:cs typeface="宋体"/>
            </a:endParaRPr>
          </a:p>
        </p:txBody>
      </p:sp>
      <p:sp>
        <p:nvSpPr>
          <p:cNvPr id="50" name="object 50"/>
          <p:cNvSpPr/>
          <p:nvPr/>
        </p:nvSpPr>
        <p:spPr>
          <a:xfrm>
            <a:off x="1727339" y="5835396"/>
            <a:ext cx="76200" cy="609600"/>
          </a:xfrm>
          <a:custGeom>
            <a:avLst/>
            <a:gdLst/>
            <a:ahLst/>
            <a:cxnLst/>
            <a:rect l="l" t="t" r="r" b="b"/>
            <a:pathLst>
              <a:path w="76200" h="609600">
                <a:moveTo>
                  <a:pt x="76200" y="76200"/>
                </a:moveTo>
                <a:lnTo>
                  <a:pt x="38100" y="0"/>
                </a:lnTo>
                <a:lnTo>
                  <a:pt x="0" y="76200"/>
                </a:lnTo>
                <a:lnTo>
                  <a:pt x="33528" y="76200"/>
                </a:lnTo>
                <a:lnTo>
                  <a:pt x="33528" y="64008"/>
                </a:lnTo>
                <a:lnTo>
                  <a:pt x="43434" y="64008"/>
                </a:lnTo>
                <a:lnTo>
                  <a:pt x="43434" y="76200"/>
                </a:lnTo>
                <a:lnTo>
                  <a:pt x="76200" y="76200"/>
                </a:lnTo>
                <a:close/>
              </a:path>
              <a:path w="76200" h="609600">
                <a:moveTo>
                  <a:pt x="43434" y="76200"/>
                </a:moveTo>
                <a:lnTo>
                  <a:pt x="43434" y="64008"/>
                </a:lnTo>
                <a:lnTo>
                  <a:pt x="33528" y="64008"/>
                </a:lnTo>
                <a:lnTo>
                  <a:pt x="33528" y="76200"/>
                </a:lnTo>
                <a:lnTo>
                  <a:pt x="43434" y="76200"/>
                </a:lnTo>
                <a:close/>
              </a:path>
              <a:path w="76200" h="609600">
                <a:moveTo>
                  <a:pt x="43434" y="609600"/>
                </a:moveTo>
                <a:lnTo>
                  <a:pt x="43434" y="76200"/>
                </a:lnTo>
                <a:lnTo>
                  <a:pt x="33528" y="76200"/>
                </a:lnTo>
                <a:lnTo>
                  <a:pt x="33528" y="609600"/>
                </a:lnTo>
                <a:lnTo>
                  <a:pt x="43434" y="609600"/>
                </a:lnTo>
                <a:close/>
              </a:path>
            </a:pathLst>
          </a:custGeom>
          <a:solidFill>
            <a:srgbClr val="000000"/>
          </a:solidFill>
        </p:spPr>
        <p:txBody>
          <a:bodyPr wrap="square" lIns="0" tIns="0" rIns="0" bIns="0" rtlCol="0"/>
          <a:lstStyle/>
          <a:p>
            <a:endParaRPr/>
          </a:p>
        </p:txBody>
      </p:sp>
      <p:sp>
        <p:nvSpPr>
          <p:cNvPr id="51" name="object 51"/>
          <p:cNvSpPr/>
          <p:nvPr/>
        </p:nvSpPr>
        <p:spPr>
          <a:xfrm>
            <a:off x="2222639" y="5607176"/>
            <a:ext cx="914400" cy="0"/>
          </a:xfrm>
          <a:custGeom>
            <a:avLst/>
            <a:gdLst/>
            <a:ahLst/>
            <a:cxnLst/>
            <a:rect l="l" t="t" r="r" b="b"/>
            <a:pathLst>
              <a:path w="914400">
                <a:moveTo>
                  <a:pt x="0" y="0"/>
                </a:moveTo>
                <a:lnTo>
                  <a:pt x="914400" y="0"/>
                </a:lnTo>
              </a:path>
            </a:pathLst>
          </a:custGeom>
          <a:ln w="9905">
            <a:solidFill>
              <a:srgbClr val="000000"/>
            </a:solidFill>
          </a:ln>
        </p:spPr>
        <p:txBody>
          <a:bodyPr wrap="square" lIns="0" tIns="0" rIns="0" bIns="0" rtlCol="0"/>
          <a:lstStyle/>
          <a:p>
            <a:endParaRPr/>
          </a:p>
        </p:txBody>
      </p:sp>
      <p:sp>
        <p:nvSpPr>
          <p:cNvPr id="52" name="object 52"/>
          <p:cNvSpPr/>
          <p:nvPr/>
        </p:nvSpPr>
        <p:spPr>
          <a:xfrm>
            <a:off x="6489827" y="3549396"/>
            <a:ext cx="533400" cy="914400"/>
          </a:xfrm>
          <a:custGeom>
            <a:avLst/>
            <a:gdLst/>
            <a:ahLst/>
            <a:cxnLst/>
            <a:rect l="l" t="t" r="r" b="b"/>
            <a:pathLst>
              <a:path w="533400" h="914400">
                <a:moveTo>
                  <a:pt x="0" y="0"/>
                </a:moveTo>
                <a:lnTo>
                  <a:pt x="0" y="914400"/>
                </a:lnTo>
                <a:lnTo>
                  <a:pt x="533400" y="914400"/>
                </a:lnTo>
                <a:lnTo>
                  <a:pt x="533400" y="0"/>
                </a:lnTo>
                <a:lnTo>
                  <a:pt x="0" y="0"/>
                </a:lnTo>
                <a:close/>
              </a:path>
            </a:pathLst>
          </a:custGeom>
          <a:solidFill>
            <a:srgbClr val="C6CEF0"/>
          </a:solidFill>
        </p:spPr>
        <p:txBody>
          <a:bodyPr wrap="square" lIns="0" tIns="0" rIns="0" bIns="0" rtlCol="0"/>
          <a:lstStyle/>
          <a:p>
            <a:endParaRPr/>
          </a:p>
        </p:txBody>
      </p:sp>
      <p:sp>
        <p:nvSpPr>
          <p:cNvPr id="53" name="object 53"/>
          <p:cNvSpPr/>
          <p:nvPr/>
        </p:nvSpPr>
        <p:spPr>
          <a:xfrm>
            <a:off x="6485267" y="3544823"/>
            <a:ext cx="543560" cy="924560"/>
          </a:xfrm>
          <a:custGeom>
            <a:avLst/>
            <a:gdLst/>
            <a:ahLst/>
            <a:cxnLst/>
            <a:rect l="l" t="t" r="r" b="b"/>
            <a:pathLst>
              <a:path w="543559" h="924560">
                <a:moveTo>
                  <a:pt x="543306" y="924305"/>
                </a:moveTo>
                <a:lnTo>
                  <a:pt x="543306" y="0"/>
                </a:lnTo>
                <a:lnTo>
                  <a:pt x="0" y="0"/>
                </a:lnTo>
                <a:lnTo>
                  <a:pt x="0" y="924305"/>
                </a:lnTo>
                <a:lnTo>
                  <a:pt x="4559" y="924305"/>
                </a:lnTo>
                <a:lnTo>
                  <a:pt x="4559" y="9905"/>
                </a:lnTo>
                <a:lnTo>
                  <a:pt x="9905" y="4572"/>
                </a:lnTo>
                <a:lnTo>
                  <a:pt x="9905" y="9905"/>
                </a:lnTo>
                <a:lnTo>
                  <a:pt x="533399" y="9905"/>
                </a:lnTo>
                <a:lnTo>
                  <a:pt x="533399" y="4572"/>
                </a:lnTo>
                <a:lnTo>
                  <a:pt x="537959" y="9905"/>
                </a:lnTo>
                <a:lnTo>
                  <a:pt x="537959" y="924305"/>
                </a:lnTo>
                <a:lnTo>
                  <a:pt x="543306" y="924305"/>
                </a:lnTo>
                <a:close/>
              </a:path>
              <a:path w="543559" h="924560">
                <a:moveTo>
                  <a:pt x="9905" y="9905"/>
                </a:moveTo>
                <a:lnTo>
                  <a:pt x="9905" y="4572"/>
                </a:lnTo>
                <a:lnTo>
                  <a:pt x="4559" y="9905"/>
                </a:lnTo>
                <a:lnTo>
                  <a:pt x="9905" y="9905"/>
                </a:lnTo>
                <a:close/>
              </a:path>
              <a:path w="543559" h="924560">
                <a:moveTo>
                  <a:pt x="9905" y="914400"/>
                </a:moveTo>
                <a:lnTo>
                  <a:pt x="9905" y="9905"/>
                </a:lnTo>
                <a:lnTo>
                  <a:pt x="4559" y="9905"/>
                </a:lnTo>
                <a:lnTo>
                  <a:pt x="4559" y="914400"/>
                </a:lnTo>
                <a:lnTo>
                  <a:pt x="9905" y="914400"/>
                </a:lnTo>
                <a:close/>
              </a:path>
              <a:path w="543559" h="924560">
                <a:moveTo>
                  <a:pt x="537959" y="914400"/>
                </a:moveTo>
                <a:lnTo>
                  <a:pt x="4559" y="914400"/>
                </a:lnTo>
                <a:lnTo>
                  <a:pt x="9905" y="918972"/>
                </a:lnTo>
                <a:lnTo>
                  <a:pt x="9905" y="924305"/>
                </a:lnTo>
                <a:lnTo>
                  <a:pt x="533399" y="924305"/>
                </a:lnTo>
                <a:lnTo>
                  <a:pt x="533399" y="918972"/>
                </a:lnTo>
                <a:lnTo>
                  <a:pt x="537959" y="914400"/>
                </a:lnTo>
                <a:close/>
              </a:path>
              <a:path w="543559" h="924560">
                <a:moveTo>
                  <a:pt x="9905" y="924305"/>
                </a:moveTo>
                <a:lnTo>
                  <a:pt x="9905" y="918972"/>
                </a:lnTo>
                <a:lnTo>
                  <a:pt x="4559" y="914400"/>
                </a:lnTo>
                <a:lnTo>
                  <a:pt x="4559" y="924305"/>
                </a:lnTo>
                <a:lnTo>
                  <a:pt x="9905" y="924305"/>
                </a:lnTo>
                <a:close/>
              </a:path>
              <a:path w="543559" h="924560">
                <a:moveTo>
                  <a:pt x="537959" y="9905"/>
                </a:moveTo>
                <a:lnTo>
                  <a:pt x="533399" y="4572"/>
                </a:lnTo>
                <a:lnTo>
                  <a:pt x="533399" y="9905"/>
                </a:lnTo>
                <a:lnTo>
                  <a:pt x="537959" y="9905"/>
                </a:lnTo>
                <a:close/>
              </a:path>
              <a:path w="543559" h="924560">
                <a:moveTo>
                  <a:pt x="537959" y="914400"/>
                </a:moveTo>
                <a:lnTo>
                  <a:pt x="537959" y="9905"/>
                </a:lnTo>
                <a:lnTo>
                  <a:pt x="533399" y="9905"/>
                </a:lnTo>
                <a:lnTo>
                  <a:pt x="533399" y="914400"/>
                </a:lnTo>
                <a:lnTo>
                  <a:pt x="537959" y="914400"/>
                </a:lnTo>
                <a:close/>
              </a:path>
              <a:path w="543559" h="924560">
                <a:moveTo>
                  <a:pt x="537959" y="924305"/>
                </a:moveTo>
                <a:lnTo>
                  <a:pt x="537959" y="914400"/>
                </a:lnTo>
                <a:lnTo>
                  <a:pt x="533399" y="918972"/>
                </a:lnTo>
                <a:lnTo>
                  <a:pt x="533399" y="924305"/>
                </a:lnTo>
                <a:lnTo>
                  <a:pt x="537959" y="924305"/>
                </a:lnTo>
                <a:close/>
              </a:path>
            </a:pathLst>
          </a:custGeom>
          <a:solidFill>
            <a:srgbClr val="000000"/>
          </a:solidFill>
        </p:spPr>
        <p:txBody>
          <a:bodyPr wrap="square" lIns="0" tIns="0" rIns="0" bIns="0" rtlCol="0"/>
          <a:lstStyle/>
          <a:p>
            <a:endParaRPr/>
          </a:p>
        </p:txBody>
      </p:sp>
      <p:sp>
        <p:nvSpPr>
          <p:cNvPr id="54" name="object 54"/>
          <p:cNvSpPr txBox="1"/>
          <p:nvPr/>
        </p:nvSpPr>
        <p:spPr>
          <a:xfrm>
            <a:off x="6489827" y="3837685"/>
            <a:ext cx="533400" cy="330200"/>
          </a:xfrm>
          <a:prstGeom prst="rect">
            <a:avLst/>
          </a:prstGeom>
        </p:spPr>
        <p:txBody>
          <a:bodyPr vert="horz" wrap="square" lIns="0" tIns="12065" rIns="0" bIns="0" rtlCol="0">
            <a:spAutoFit/>
          </a:bodyPr>
          <a:lstStyle/>
          <a:p>
            <a:pPr marL="12065">
              <a:lnSpc>
                <a:spcPct val="100000"/>
              </a:lnSpc>
              <a:spcBef>
                <a:spcPts val="95"/>
              </a:spcBef>
            </a:pPr>
            <a:r>
              <a:rPr sz="2000" b="1" spc="-5" dirty="0">
                <a:latin typeface="宋体"/>
                <a:cs typeface="宋体"/>
              </a:rPr>
              <a:t>消息</a:t>
            </a:r>
            <a:endParaRPr sz="2000">
              <a:latin typeface="宋体"/>
              <a:cs typeface="宋体"/>
            </a:endParaRPr>
          </a:p>
        </p:txBody>
      </p:sp>
      <p:sp>
        <p:nvSpPr>
          <p:cNvPr id="55" name="object 55"/>
          <p:cNvSpPr/>
          <p:nvPr/>
        </p:nvSpPr>
        <p:spPr>
          <a:xfrm>
            <a:off x="6489827" y="4463796"/>
            <a:ext cx="533400" cy="457200"/>
          </a:xfrm>
          <a:custGeom>
            <a:avLst/>
            <a:gdLst/>
            <a:ahLst/>
            <a:cxnLst/>
            <a:rect l="l" t="t" r="r" b="b"/>
            <a:pathLst>
              <a:path w="533400" h="457200">
                <a:moveTo>
                  <a:pt x="0" y="0"/>
                </a:moveTo>
                <a:lnTo>
                  <a:pt x="0" y="457200"/>
                </a:lnTo>
                <a:lnTo>
                  <a:pt x="533400" y="457200"/>
                </a:lnTo>
                <a:lnTo>
                  <a:pt x="533400" y="0"/>
                </a:lnTo>
                <a:lnTo>
                  <a:pt x="0" y="0"/>
                </a:lnTo>
                <a:close/>
              </a:path>
            </a:pathLst>
          </a:custGeom>
          <a:solidFill>
            <a:srgbClr val="993366"/>
          </a:solidFill>
        </p:spPr>
        <p:txBody>
          <a:bodyPr wrap="square" lIns="0" tIns="0" rIns="0" bIns="0" rtlCol="0"/>
          <a:lstStyle/>
          <a:p>
            <a:endParaRPr/>
          </a:p>
        </p:txBody>
      </p:sp>
      <p:sp>
        <p:nvSpPr>
          <p:cNvPr id="56" name="object 56"/>
          <p:cNvSpPr/>
          <p:nvPr/>
        </p:nvSpPr>
        <p:spPr>
          <a:xfrm>
            <a:off x="6485267" y="4459223"/>
            <a:ext cx="543560" cy="467359"/>
          </a:xfrm>
          <a:custGeom>
            <a:avLst/>
            <a:gdLst/>
            <a:ahLst/>
            <a:cxnLst/>
            <a:rect l="l" t="t" r="r" b="b"/>
            <a:pathLst>
              <a:path w="543559" h="467360">
                <a:moveTo>
                  <a:pt x="543306" y="467105"/>
                </a:moveTo>
                <a:lnTo>
                  <a:pt x="543306" y="0"/>
                </a:lnTo>
                <a:lnTo>
                  <a:pt x="0" y="0"/>
                </a:lnTo>
                <a:lnTo>
                  <a:pt x="0" y="467105"/>
                </a:lnTo>
                <a:lnTo>
                  <a:pt x="4559" y="467105"/>
                </a:lnTo>
                <a:lnTo>
                  <a:pt x="4559" y="9905"/>
                </a:lnTo>
                <a:lnTo>
                  <a:pt x="9905" y="4572"/>
                </a:lnTo>
                <a:lnTo>
                  <a:pt x="9905" y="9905"/>
                </a:lnTo>
                <a:lnTo>
                  <a:pt x="533399" y="9905"/>
                </a:lnTo>
                <a:lnTo>
                  <a:pt x="533399" y="4572"/>
                </a:lnTo>
                <a:lnTo>
                  <a:pt x="537959" y="9905"/>
                </a:lnTo>
                <a:lnTo>
                  <a:pt x="537959" y="467105"/>
                </a:lnTo>
                <a:lnTo>
                  <a:pt x="543306" y="467105"/>
                </a:lnTo>
                <a:close/>
              </a:path>
              <a:path w="543559" h="467360">
                <a:moveTo>
                  <a:pt x="9905" y="9905"/>
                </a:moveTo>
                <a:lnTo>
                  <a:pt x="9905" y="4572"/>
                </a:lnTo>
                <a:lnTo>
                  <a:pt x="4559" y="9905"/>
                </a:lnTo>
                <a:lnTo>
                  <a:pt x="9905" y="9905"/>
                </a:lnTo>
                <a:close/>
              </a:path>
              <a:path w="543559" h="467360">
                <a:moveTo>
                  <a:pt x="9905" y="457200"/>
                </a:moveTo>
                <a:lnTo>
                  <a:pt x="9905" y="9905"/>
                </a:lnTo>
                <a:lnTo>
                  <a:pt x="4559" y="9905"/>
                </a:lnTo>
                <a:lnTo>
                  <a:pt x="4559" y="457200"/>
                </a:lnTo>
                <a:lnTo>
                  <a:pt x="9905" y="457200"/>
                </a:lnTo>
                <a:close/>
              </a:path>
              <a:path w="543559" h="467360">
                <a:moveTo>
                  <a:pt x="537959" y="457200"/>
                </a:moveTo>
                <a:lnTo>
                  <a:pt x="4559" y="457200"/>
                </a:lnTo>
                <a:lnTo>
                  <a:pt x="9905" y="461772"/>
                </a:lnTo>
                <a:lnTo>
                  <a:pt x="9905" y="467105"/>
                </a:lnTo>
                <a:lnTo>
                  <a:pt x="533399" y="467105"/>
                </a:lnTo>
                <a:lnTo>
                  <a:pt x="533399" y="461772"/>
                </a:lnTo>
                <a:lnTo>
                  <a:pt x="537959" y="457200"/>
                </a:lnTo>
                <a:close/>
              </a:path>
              <a:path w="543559" h="467360">
                <a:moveTo>
                  <a:pt x="9905" y="467105"/>
                </a:moveTo>
                <a:lnTo>
                  <a:pt x="9905" y="461772"/>
                </a:lnTo>
                <a:lnTo>
                  <a:pt x="4559" y="457200"/>
                </a:lnTo>
                <a:lnTo>
                  <a:pt x="4559" y="467105"/>
                </a:lnTo>
                <a:lnTo>
                  <a:pt x="9905" y="467105"/>
                </a:lnTo>
                <a:close/>
              </a:path>
              <a:path w="543559" h="467360">
                <a:moveTo>
                  <a:pt x="537959" y="9905"/>
                </a:moveTo>
                <a:lnTo>
                  <a:pt x="533399" y="4572"/>
                </a:lnTo>
                <a:lnTo>
                  <a:pt x="533399" y="9905"/>
                </a:lnTo>
                <a:lnTo>
                  <a:pt x="537959" y="9905"/>
                </a:lnTo>
                <a:close/>
              </a:path>
              <a:path w="543559" h="467360">
                <a:moveTo>
                  <a:pt x="537959" y="457200"/>
                </a:moveTo>
                <a:lnTo>
                  <a:pt x="537959" y="9905"/>
                </a:lnTo>
                <a:lnTo>
                  <a:pt x="533399" y="9905"/>
                </a:lnTo>
                <a:lnTo>
                  <a:pt x="533399" y="457200"/>
                </a:lnTo>
                <a:lnTo>
                  <a:pt x="537959" y="457200"/>
                </a:lnTo>
                <a:close/>
              </a:path>
              <a:path w="543559" h="467360">
                <a:moveTo>
                  <a:pt x="537959" y="467105"/>
                </a:moveTo>
                <a:lnTo>
                  <a:pt x="537959" y="457200"/>
                </a:lnTo>
                <a:lnTo>
                  <a:pt x="533399" y="461772"/>
                </a:lnTo>
                <a:lnTo>
                  <a:pt x="533399" y="467105"/>
                </a:lnTo>
                <a:lnTo>
                  <a:pt x="537959" y="467105"/>
                </a:lnTo>
                <a:close/>
              </a:path>
            </a:pathLst>
          </a:custGeom>
          <a:solidFill>
            <a:srgbClr val="000000"/>
          </a:solidFill>
        </p:spPr>
        <p:txBody>
          <a:bodyPr wrap="square" lIns="0" tIns="0" rIns="0" bIns="0" rtlCol="0"/>
          <a:lstStyle/>
          <a:p>
            <a:endParaRPr/>
          </a:p>
        </p:txBody>
      </p:sp>
      <p:sp>
        <p:nvSpPr>
          <p:cNvPr id="57" name="object 57"/>
          <p:cNvSpPr txBox="1"/>
          <p:nvPr/>
        </p:nvSpPr>
        <p:spPr>
          <a:xfrm>
            <a:off x="6489827" y="4538726"/>
            <a:ext cx="533400" cy="299720"/>
          </a:xfrm>
          <a:prstGeom prst="rect">
            <a:avLst/>
          </a:prstGeom>
        </p:spPr>
        <p:txBody>
          <a:bodyPr vert="horz" wrap="square" lIns="0" tIns="12700" rIns="0" bIns="0" rtlCol="0">
            <a:spAutoFit/>
          </a:bodyPr>
          <a:lstStyle/>
          <a:p>
            <a:pPr marL="36830">
              <a:lnSpc>
                <a:spcPct val="100000"/>
              </a:lnSpc>
              <a:spcBef>
                <a:spcPts val="100"/>
              </a:spcBef>
            </a:pPr>
            <a:r>
              <a:rPr sz="1800" b="1" spc="-5" dirty="0">
                <a:latin typeface="宋体"/>
                <a:cs typeface="宋体"/>
              </a:rPr>
              <a:t>签名</a:t>
            </a:r>
            <a:endParaRPr sz="1800">
              <a:latin typeface="宋体"/>
              <a:cs typeface="宋体"/>
            </a:endParaRPr>
          </a:p>
        </p:txBody>
      </p:sp>
      <p:sp>
        <p:nvSpPr>
          <p:cNvPr id="58" name="object 58"/>
          <p:cNvSpPr/>
          <p:nvPr/>
        </p:nvSpPr>
        <p:spPr>
          <a:xfrm>
            <a:off x="7480427" y="4311396"/>
            <a:ext cx="914400" cy="457200"/>
          </a:xfrm>
          <a:custGeom>
            <a:avLst/>
            <a:gdLst/>
            <a:ahLst/>
            <a:cxnLst/>
            <a:rect l="l" t="t" r="r" b="b"/>
            <a:pathLst>
              <a:path w="914400" h="457200">
                <a:moveTo>
                  <a:pt x="0" y="0"/>
                </a:moveTo>
                <a:lnTo>
                  <a:pt x="0" y="457200"/>
                </a:lnTo>
                <a:lnTo>
                  <a:pt x="914400" y="457200"/>
                </a:lnTo>
                <a:lnTo>
                  <a:pt x="914400" y="0"/>
                </a:lnTo>
                <a:lnTo>
                  <a:pt x="0" y="0"/>
                </a:lnTo>
                <a:close/>
              </a:path>
            </a:pathLst>
          </a:custGeom>
          <a:solidFill>
            <a:srgbClr val="FFCC99"/>
          </a:solidFill>
        </p:spPr>
        <p:txBody>
          <a:bodyPr wrap="square" lIns="0" tIns="0" rIns="0" bIns="0" rtlCol="0"/>
          <a:lstStyle/>
          <a:p>
            <a:endParaRPr/>
          </a:p>
        </p:txBody>
      </p:sp>
      <p:sp>
        <p:nvSpPr>
          <p:cNvPr id="59" name="object 59"/>
          <p:cNvSpPr/>
          <p:nvPr/>
        </p:nvSpPr>
        <p:spPr>
          <a:xfrm>
            <a:off x="7475867" y="4306823"/>
            <a:ext cx="924560" cy="467359"/>
          </a:xfrm>
          <a:custGeom>
            <a:avLst/>
            <a:gdLst/>
            <a:ahLst/>
            <a:cxnLst/>
            <a:rect l="l" t="t" r="r" b="b"/>
            <a:pathLst>
              <a:path w="924559" h="467360">
                <a:moveTo>
                  <a:pt x="924305" y="467105"/>
                </a:moveTo>
                <a:lnTo>
                  <a:pt x="924305" y="0"/>
                </a:lnTo>
                <a:lnTo>
                  <a:pt x="0" y="0"/>
                </a:lnTo>
                <a:lnTo>
                  <a:pt x="0" y="467105"/>
                </a:lnTo>
                <a:lnTo>
                  <a:pt x="4559" y="467105"/>
                </a:lnTo>
                <a:lnTo>
                  <a:pt x="4559" y="9905"/>
                </a:lnTo>
                <a:lnTo>
                  <a:pt x="9906" y="4572"/>
                </a:lnTo>
                <a:lnTo>
                  <a:pt x="9906" y="9905"/>
                </a:lnTo>
                <a:lnTo>
                  <a:pt x="914400" y="9905"/>
                </a:lnTo>
                <a:lnTo>
                  <a:pt x="914400" y="4572"/>
                </a:lnTo>
                <a:lnTo>
                  <a:pt x="918959" y="9905"/>
                </a:lnTo>
                <a:lnTo>
                  <a:pt x="918959" y="467105"/>
                </a:lnTo>
                <a:lnTo>
                  <a:pt x="924305" y="467105"/>
                </a:lnTo>
                <a:close/>
              </a:path>
              <a:path w="924559" h="467360">
                <a:moveTo>
                  <a:pt x="9906" y="9905"/>
                </a:moveTo>
                <a:lnTo>
                  <a:pt x="9906" y="4572"/>
                </a:lnTo>
                <a:lnTo>
                  <a:pt x="4559" y="9905"/>
                </a:lnTo>
                <a:lnTo>
                  <a:pt x="9906" y="9905"/>
                </a:lnTo>
                <a:close/>
              </a:path>
              <a:path w="924559" h="467360">
                <a:moveTo>
                  <a:pt x="9906" y="457200"/>
                </a:moveTo>
                <a:lnTo>
                  <a:pt x="9906" y="9905"/>
                </a:lnTo>
                <a:lnTo>
                  <a:pt x="4559" y="9905"/>
                </a:lnTo>
                <a:lnTo>
                  <a:pt x="4559" y="457200"/>
                </a:lnTo>
                <a:lnTo>
                  <a:pt x="9906" y="457200"/>
                </a:lnTo>
                <a:close/>
              </a:path>
              <a:path w="924559" h="467360">
                <a:moveTo>
                  <a:pt x="918959" y="457200"/>
                </a:moveTo>
                <a:lnTo>
                  <a:pt x="4559" y="457200"/>
                </a:lnTo>
                <a:lnTo>
                  <a:pt x="9906" y="461772"/>
                </a:lnTo>
                <a:lnTo>
                  <a:pt x="9906" y="467105"/>
                </a:lnTo>
                <a:lnTo>
                  <a:pt x="914400" y="467105"/>
                </a:lnTo>
                <a:lnTo>
                  <a:pt x="914400" y="461772"/>
                </a:lnTo>
                <a:lnTo>
                  <a:pt x="918959" y="457200"/>
                </a:lnTo>
                <a:close/>
              </a:path>
              <a:path w="924559" h="467360">
                <a:moveTo>
                  <a:pt x="9906" y="467105"/>
                </a:moveTo>
                <a:lnTo>
                  <a:pt x="9906" y="461772"/>
                </a:lnTo>
                <a:lnTo>
                  <a:pt x="4559" y="457200"/>
                </a:lnTo>
                <a:lnTo>
                  <a:pt x="4559" y="467105"/>
                </a:lnTo>
                <a:lnTo>
                  <a:pt x="9906" y="467105"/>
                </a:lnTo>
                <a:close/>
              </a:path>
              <a:path w="924559" h="467360">
                <a:moveTo>
                  <a:pt x="918959" y="9905"/>
                </a:moveTo>
                <a:lnTo>
                  <a:pt x="914400" y="4572"/>
                </a:lnTo>
                <a:lnTo>
                  <a:pt x="914400" y="9905"/>
                </a:lnTo>
                <a:lnTo>
                  <a:pt x="918959" y="9905"/>
                </a:lnTo>
                <a:close/>
              </a:path>
              <a:path w="924559" h="467360">
                <a:moveTo>
                  <a:pt x="918959" y="457200"/>
                </a:moveTo>
                <a:lnTo>
                  <a:pt x="918959" y="9905"/>
                </a:lnTo>
                <a:lnTo>
                  <a:pt x="914400" y="9905"/>
                </a:lnTo>
                <a:lnTo>
                  <a:pt x="914400" y="457200"/>
                </a:lnTo>
                <a:lnTo>
                  <a:pt x="918959" y="457200"/>
                </a:lnTo>
                <a:close/>
              </a:path>
              <a:path w="924559" h="467360">
                <a:moveTo>
                  <a:pt x="918959" y="467105"/>
                </a:moveTo>
                <a:lnTo>
                  <a:pt x="918959" y="457200"/>
                </a:lnTo>
                <a:lnTo>
                  <a:pt x="914400" y="461772"/>
                </a:lnTo>
                <a:lnTo>
                  <a:pt x="914400" y="467105"/>
                </a:lnTo>
                <a:lnTo>
                  <a:pt x="918959" y="467105"/>
                </a:lnTo>
                <a:close/>
              </a:path>
            </a:pathLst>
          </a:custGeom>
          <a:solidFill>
            <a:srgbClr val="000000"/>
          </a:solidFill>
        </p:spPr>
        <p:txBody>
          <a:bodyPr wrap="square" lIns="0" tIns="0" rIns="0" bIns="0" rtlCol="0"/>
          <a:lstStyle/>
          <a:p>
            <a:endParaRPr/>
          </a:p>
        </p:txBody>
      </p:sp>
      <p:sp>
        <p:nvSpPr>
          <p:cNvPr id="60" name="object 60"/>
          <p:cNvSpPr txBox="1"/>
          <p:nvPr/>
        </p:nvSpPr>
        <p:spPr>
          <a:xfrm>
            <a:off x="7480427" y="4401566"/>
            <a:ext cx="914400" cy="269875"/>
          </a:xfrm>
          <a:prstGeom prst="rect">
            <a:avLst/>
          </a:prstGeom>
        </p:spPr>
        <p:txBody>
          <a:bodyPr vert="horz" wrap="square" lIns="0" tIns="12700" rIns="0" bIns="0" rtlCol="0">
            <a:spAutoFit/>
          </a:bodyPr>
          <a:lstStyle/>
          <a:p>
            <a:pPr marL="48260">
              <a:lnSpc>
                <a:spcPct val="100000"/>
              </a:lnSpc>
              <a:spcBef>
                <a:spcPts val="100"/>
              </a:spcBef>
            </a:pPr>
            <a:r>
              <a:rPr sz="1600" b="1" dirty="0">
                <a:latin typeface="宋体"/>
                <a:cs typeface="宋体"/>
              </a:rPr>
              <a:t>验证算法</a:t>
            </a:r>
            <a:endParaRPr sz="1600">
              <a:latin typeface="宋体"/>
              <a:cs typeface="宋体"/>
            </a:endParaRPr>
          </a:p>
        </p:txBody>
      </p:sp>
      <p:sp>
        <p:nvSpPr>
          <p:cNvPr id="61" name="object 61"/>
          <p:cNvSpPr/>
          <p:nvPr/>
        </p:nvSpPr>
        <p:spPr>
          <a:xfrm>
            <a:off x="7021703" y="4539996"/>
            <a:ext cx="459105" cy="233679"/>
          </a:xfrm>
          <a:custGeom>
            <a:avLst/>
            <a:gdLst/>
            <a:ahLst/>
            <a:cxnLst/>
            <a:rect l="l" t="t" r="r" b="b"/>
            <a:pathLst>
              <a:path w="459104" h="233679">
                <a:moveTo>
                  <a:pt x="393001" y="38576"/>
                </a:moveTo>
                <a:lnTo>
                  <a:pt x="388814" y="30012"/>
                </a:lnTo>
                <a:lnTo>
                  <a:pt x="0" y="224790"/>
                </a:lnTo>
                <a:lnTo>
                  <a:pt x="3809" y="233172"/>
                </a:lnTo>
                <a:lnTo>
                  <a:pt x="393001" y="38576"/>
                </a:lnTo>
                <a:close/>
              </a:path>
              <a:path w="459104" h="233679">
                <a:moveTo>
                  <a:pt x="458723" y="0"/>
                </a:moveTo>
                <a:lnTo>
                  <a:pt x="374141" y="0"/>
                </a:lnTo>
                <a:lnTo>
                  <a:pt x="388814" y="30012"/>
                </a:lnTo>
                <a:lnTo>
                  <a:pt x="400049" y="24384"/>
                </a:lnTo>
                <a:lnTo>
                  <a:pt x="404621" y="32766"/>
                </a:lnTo>
                <a:lnTo>
                  <a:pt x="404621" y="62345"/>
                </a:lnTo>
                <a:lnTo>
                  <a:pt x="407669" y="68580"/>
                </a:lnTo>
                <a:lnTo>
                  <a:pt x="458723" y="0"/>
                </a:lnTo>
                <a:close/>
              </a:path>
              <a:path w="459104" h="233679">
                <a:moveTo>
                  <a:pt x="404621" y="32766"/>
                </a:moveTo>
                <a:lnTo>
                  <a:pt x="400049" y="24384"/>
                </a:lnTo>
                <a:lnTo>
                  <a:pt x="388814" y="30012"/>
                </a:lnTo>
                <a:lnTo>
                  <a:pt x="393001" y="38576"/>
                </a:lnTo>
                <a:lnTo>
                  <a:pt x="404621" y="32766"/>
                </a:lnTo>
                <a:close/>
              </a:path>
              <a:path w="459104" h="233679">
                <a:moveTo>
                  <a:pt x="404621" y="62345"/>
                </a:moveTo>
                <a:lnTo>
                  <a:pt x="404621" y="32766"/>
                </a:lnTo>
                <a:lnTo>
                  <a:pt x="393001" y="38576"/>
                </a:lnTo>
                <a:lnTo>
                  <a:pt x="404621" y="62345"/>
                </a:lnTo>
                <a:close/>
              </a:path>
            </a:pathLst>
          </a:custGeom>
          <a:solidFill>
            <a:srgbClr val="000000"/>
          </a:solidFill>
        </p:spPr>
        <p:txBody>
          <a:bodyPr wrap="square" lIns="0" tIns="0" rIns="0" bIns="0" rtlCol="0"/>
          <a:lstStyle/>
          <a:p>
            <a:endParaRPr/>
          </a:p>
        </p:txBody>
      </p:sp>
      <p:sp>
        <p:nvSpPr>
          <p:cNvPr id="62" name="object 62"/>
          <p:cNvSpPr/>
          <p:nvPr/>
        </p:nvSpPr>
        <p:spPr>
          <a:xfrm>
            <a:off x="7829422" y="5792723"/>
            <a:ext cx="316242" cy="326898"/>
          </a:xfrm>
          <a:prstGeom prst="rect">
            <a:avLst/>
          </a:prstGeom>
          <a:blipFill>
            <a:blip r:embed="rId6" cstate="print"/>
            <a:stretch>
              <a:fillRect/>
            </a:stretch>
          </a:blipFill>
        </p:spPr>
        <p:txBody>
          <a:bodyPr wrap="square" lIns="0" tIns="0" rIns="0" bIns="0" rtlCol="0"/>
          <a:lstStyle/>
          <a:p>
            <a:endParaRPr/>
          </a:p>
        </p:txBody>
      </p:sp>
      <p:sp>
        <p:nvSpPr>
          <p:cNvPr id="63" name="object 63"/>
          <p:cNvSpPr/>
          <p:nvPr/>
        </p:nvSpPr>
        <p:spPr>
          <a:xfrm>
            <a:off x="7829436" y="5792723"/>
            <a:ext cx="316230" cy="326390"/>
          </a:xfrm>
          <a:custGeom>
            <a:avLst/>
            <a:gdLst/>
            <a:ahLst/>
            <a:cxnLst/>
            <a:rect l="l" t="t" r="r" b="b"/>
            <a:pathLst>
              <a:path w="316229" h="326389">
                <a:moveTo>
                  <a:pt x="316229" y="0"/>
                </a:moveTo>
                <a:lnTo>
                  <a:pt x="316229" y="36576"/>
                </a:lnTo>
                <a:lnTo>
                  <a:pt x="295655" y="78486"/>
                </a:lnTo>
                <a:lnTo>
                  <a:pt x="216407" y="124205"/>
                </a:lnTo>
                <a:lnTo>
                  <a:pt x="190499" y="179070"/>
                </a:lnTo>
                <a:lnTo>
                  <a:pt x="121157" y="219456"/>
                </a:lnTo>
                <a:lnTo>
                  <a:pt x="115871" y="239172"/>
                </a:lnTo>
                <a:lnTo>
                  <a:pt x="109156" y="258318"/>
                </a:lnTo>
                <a:lnTo>
                  <a:pt x="91439" y="294894"/>
                </a:lnTo>
                <a:lnTo>
                  <a:pt x="53709" y="325838"/>
                </a:lnTo>
                <a:lnTo>
                  <a:pt x="42005" y="326231"/>
                </a:lnTo>
                <a:lnTo>
                  <a:pt x="31015" y="322195"/>
                </a:lnTo>
                <a:lnTo>
                  <a:pt x="22097" y="313944"/>
                </a:lnTo>
                <a:lnTo>
                  <a:pt x="20573" y="312420"/>
                </a:lnTo>
                <a:lnTo>
                  <a:pt x="19811" y="310896"/>
                </a:lnTo>
                <a:lnTo>
                  <a:pt x="19811" y="310134"/>
                </a:lnTo>
                <a:lnTo>
                  <a:pt x="11251" y="291453"/>
                </a:lnTo>
                <a:lnTo>
                  <a:pt x="5048" y="272129"/>
                </a:lnTo>
                <a:lnTo>
                  <a:pt x="1273" y="252376"/>
                </a:lnTo>
                <a:lnTo>
                  <a:pt x="0" y="232410"/>
                </a:lnTo>
                <a:lnTo>
                  <a:pt x="2012" y="206835"/>
                </a:lnTo>
                <a:lnTo>
                  <a:pt x="11465" y="156543"/>
                </a:lnTo>
                <a:lnTo>
                  <a:pt x="27050" y="113014"/>
                </a:lnTo>
                <a:lnTo>
                  <a:pt x="49910" y="79962"/>
                </a:lnTo>
                <a:lnTo>
                  <a:pt x="77259" y="62531"/>
                </a:lnTo>
                <a:lnTo>
                  <a:pt x="89820" y="63627"/>
                </a:lnTo>
                <a:lnTo>
                  <a:pt x="118395" y="95154"/>
                </a:lnTo>
                <a:lnTo>
                  <a:pt x="124205" y="112776"/>
                </a:lnTo>
                <a:lnTo>
                  <a:pt x="316229" y="0"/>
                </a:lnTo>
                <a:close/>
              </a:path>
            </a:pathLst>
          </a:custGeom>
          <a:ln w="9118">
            <a:solidFill>
              <a:srgbClr val="000000"/>
            </a:solidFill>
          </a:ln>
        </p:spPr>
        <p:txBody>
          <a:bodyPr wrap="square" lIns="0" tIns="0" rIns="0" bIns="0" rtlCol="0"/>
          <a:lstStyle/>
          <a:p>
            <a:endParaRPr/>
          </a:p>
        </p:txBody>
      </p:sp>
      <p:sp>
        <p:nvSpPr>
          <p:cNvPr id="64" name="object 64"/>
          <p:cNvSpPr/>
          <p:nvPr/>
        </p:nvSpPr>
        <p:spPr>
          <a:xfrm>
            <a:off x="7850330" y="5962650"/>
            <a:ext cx="40005" cy="74295"/>
          </a:xfrm>
          <a:custGeom>
            <a:avLst/>
            <a:gdLst/>
            <a:ahLst/>
            <a:cxnLst/>
            <a:rect l="l" t="t" r="r" b="b"/>
            <a:pathLst>
              <a:path w="40004" h="74295">
                <a:moveTo>
                  <a:pt x="38540" y="40386"/>
                </a:moveTo>
                <a:lnTo>
                  <a:pt x="39635" y="25610"/>
                </a:lnTo>
                <a:lnTo>
                  <a:pt x="37588" y="13049"/>
                </a:lnTo>
                <a:lnTo>
                  <a:pt x="32968" y="4060"/>
                </a:lnTo>
                <a:lnTo>
                  <a:pt x="26348" y="0"/>
                </a:lnTo>
                <a:lnTo>
                  <a:pt x="18347" y="1381"/>
                </a:lnTo>
                <a:lnTo>
                  <a:pt x="10918" y="8191"/>
                </a:lnTo>
                <a:lnTo>
                  <a:pt x="4917" y="19288"/>
                </a:lnTo>
                <a:lnTo>
                  <a:pt x="1202" y="33528"/>
                </a:lnTo>
                <a:lnTo>
                  <a:pt x="0" y="48196"/>
                </a:lnTo>
                <a:lnTo>
                  <a:pt x="1869" y="60579"/>
                </a:lnTo>
                <a:lnTo>
                  <a:pt x="6453" y="69532"/>
                </a:lnTo>
                <a:lnTo>
                  <a:pt x="13394" y="73914"/>
                </a:lnTo>
                <a:lnTo>
                  <a:pt x="20966" y="72104"/>
                </a:lnTo>
                <a:lnTo>
                  <a:pt x="28253" y="65151"/>
                </a:lnTo>
                <a:lnTo>
                  <a:pt x="34397" y="54197"/>
                </a:lnTo>
                <a:lnTo>
                  <a:pt x="38540" y="40386"/>
                </a:lnTo>
                <a:close/>
              </a:path>
            </a:pathLst>
          </a:custGeom>
          <a:ln w="9118">
            <a:solidFill>
              <a:srgbClr val="000000"/>
            </a:solidFill>
          </a:ln>
        </p:spPr>
        <p:txBody>
          <a:bodyPr wrap="square" lIns="0" tIns="0" rIns="0" bIns="0" rtlCol="0"/>
          <a:lstStyle/>
          <a:p>
            <a:endParaRPr/>
          </a:p>
        </p:txBody>
      </p:sp>
      <p:sp>
        <p:nvSpPr>
          <p:cNvPr id="65" name="object 65"/>
          <p:cNvSpPr/>
          <p:nvPr/>
        </p:nvSpPr>
        <p:spPr>
          <a:xfrm>
            <a:off x="7944498" y="5778246"/>
            <a:ext cx="200405" cy="127253"/>
          </a:xfrm>
          <a:prstGeom prst="rect">
            <a:avLst/>
          </a:prstGeom>
          <a:blipFill>
            <a:blip r:embed="rId7" cstate="print"/>
            <a:stretch>
              <a:fillRect/>
            </a:stretch>
          </a:blipFill>
        </p:spPr>
        <p:txBody>
          <a:bodyPr wrap="square" lIns="0" tIns="0" rIns="0" bIns="0" rtlCol="0"/>
          <a:lstStyle/>
          <a:p>
            <a:endParaRPr/>
          </a:p>
        </p:txBody>
      </p:sp>
      <p:sp>
        <p:nvSpPr>
          <p:cNvPr id="66" name="object 66"/>
          <p:cNvSpPr/>
          <p:nvPr/>
        </p:nvSpPr>
        <p:spPr>
          <a:xfrm>
            <a:off x="7944498" y="5778246"/>
            <a:ext cx="201295" cy="127635"/>
          </a:xfrm>
          <a:custGeom>
            <a:avLst/>
            <a:gdLst/>
            <a:ahLst/>
            <a:cxnLst/>
            <a:rect l="l" t="t" r="r" b="b"/>
            <a:pathLst>
              <a:path w="201295" h="127635">
                <a:moveTo>
                  <a:pt x="0" y="103632"/>
                </a:moveTo>
                <a:lnTo>
                  <a:pt x="9144" y="127254"/>
                </a:lnTo>
                <a:lnTo>
                  <a:pt x="201168" y="14478"/>
                </a:lnTo>
                <a:lnTo>
                  <a:pt x="176022" y="0"/>
                </a:lnTo>
                <a:lnTo>
                  <a:pt x="0" y="103632"/>
                </a:lnTo>
                <a:close/>
              </a:path>
            </a:pathLst>
          </a:custGeom>
          <a:ln w="9118">
            <a:solidFill>
              <a:srgbClr val="000000"/>
            </a:solidFill>
          </a:ln>
        </p:spPr>
        <p:txBody>
          <a:bodyPr wrap="square" lIns="0" tIns="0" rIns="0" bIns="0" rtlCol="0"/>
          <a:lstStyle/>
          <a:p>
            <a:endParaRPr/>
          </a:p>
        </p:txBody>
      </p:sp>
      <p:sp>
        <p:nvSpPr>
          <p:cNvPr id="67" name="object 67"/>
          <p:cNvSpPr/>
          <p:nvPr/>
        </p:nvSpPr>
        <p:spPr>
          <a:xfrm>
            <a:off x="7804277" y="5841491"/>
            <a:ext cx="117348" cy="273558"/>
          </a:xfrm>
          <a:prstGeom prst="rect">
            <a:avLst/>
          </a:prstGeom>
          <a:blipFill>
            <a:blip r:embed="rId4" cstate="print"/>
            <a:stretch>
              <a:fillRect/>
            </a:stretch>
          </a:blipFill>
        </p:spPr>
        <p:txBody>
          <a:bodyPr wrap="square" lIns="0" tIns="0" rIns="0" bIns="0" rtlCol="0"/>
          <a:lstStyle/>
          <a:p>
            <a:endParaRPr/>
          </a:p>
        </p:txBody>
      </p:sp>
      <p:sp>
        <p:nvSpPr>
          <p:cNvPr id="68" name="object 68"/>
          <p:cNvSpPr/>
          <p:nvPr/>
        </p:nvSpPr>
        <p:spPr>
          <a:xfrm>
            <a:off x="7804289" y="5841396"/>
            <a:ext cx="120014" cy="273685"/>
          </a:xfrm>
          <a:custGeom>
            <a:avLst/>
            <a:gdLst/>
            <a:ahLst/>
            <a:cxnLst/>
            <a:rect l="l" t="t" r="r" b="b"/>
            <a:pathLst>
              <a:path w="120015" h="273685">
                <a:moveTo>
                  <a:pt x="56388" y="273653"/>
                </a:moveTo>
                <a:lnTo>
                  <a:pt x="41969" y="253924"/>
                </a:lnTo>
                <a:lnTo>
                  <a:pt x="31908" y="231838"/>
                </a:lnTo>
                <a:lnTo>
                  <a:pt x="26277" y="208180"/>
                </a:lnTo>
                <a:lnTo>
                  <a:pt x="25146" y="183737"/>
                </a:lnTo>
                <a:lnTo>
                  <a:pt x="26836" y="158055"/>
                </a:lnTo>
                <a:lnTo>
                  <a:pt x="36504" y="107549"/>
                </a:lnTo>
                <a:lnTo>
                  <a:pt x="52625" y="64770"/>
                </a:lnTo>
                <a:lnTo>
                  <a:pt x="75485" y="31718"/>
                </a:lnTo>
                <a:lnTo>
                  <a:pt x="104775" y="13144"/>
                </a:lnTo>
                <a:lnTo>
                  <a:pt x="112418" y="13656"/>
                </a:lnTo>
                <a:lnTo>
                  <a:pt x="119634" y="16097"/>
                </a:lnTo>
                <a:lnTo>
                  <a:pt x="106680" y="7715"/>
                </a:lnTo>
                <a:lnTo>
                  <a:pt x="96916" y="2607"/>
                </a:lnTo>
                <a:lnTo>
                  <a:pt x="86296" y="0"/>
                </a:lnTo>
                <a:lnTo>
                  <a:pt x="75390" y="107"/>
                </a:lnTo>
                <a:lnTo>
                  <a:pt x="40862" y="27336"/>
                </a:lnTo>
                <a:lnTo>
                  <a:pt x="14251" y="84070"/>
                </a:lnTo>
                <a:lnTo>
                  <a:pt x="1988" y="140291"/>
                </a:lnTo>
                <a:lnTo>
                  <a:pt x="0" y="169259"/>
                </a:lnTo>
                <a:lnTo>
                  <a:pt x="1678" y="192035"/>
                </a:lnTo>
                <a:lnTo>
                  <a:pt x="6572" y="214312"/>
                </a:lnTo>
                <a:lnTo>
                  <a:pt x="14466" y="235588"/>
                </a:lnTo>
                <a:lnTo>
                  <a:pt x="25146" y="255365"/>
                </a:lnTo>
                <a:lnTo>
                  <a:pt x="56388" y="273653"/>
                </a:lnTo>
                <a:close/>
              </a:path>
            </a:pathLst>
          </a:custGeom>
          <a:ln w="9118">
            <a:solidFill>
              <a:srgbClr val="000000"/>
            </a:solidFill>
          </a:ln>
        </p:spPr>
        <p:txBody>
          <a:bodyPr wrap="square" lIns="0" tIns="0" rIns="0" bIns="0" rtlCol="0"/>
          <a:lstStyle/>
          <a:p>
            <a:endParaRPr/>
          </a:p>
        </p:txBody>
      </p:sp>
      <p:sp>
        <p:nvSpPr>
          <p:cNvPr id="69" name="object 69"/>
          <p:cNvSpPr/>
          <p:nvPr/>
        </p:nvSpPr>
        <p:spPr>
          <a:xfrm>
            <a:off x="7853819" y="5962650"/>
            <a:ext cx="35801" cy="73913"/>
          </a:xfrm>
          <a:prstGeom prst="rect">
            <a:avLst/>
          </a:prstGeom>
          <a:blipFill>
            <a:blip r:embed="rId8" cstate="print"/>
            <a:stretch>
              <a:fillRect/>
            </a:stretch>
          </a:blipFill>
        </p:spPr>
        <p:txBody>
          <a:bodyPr wrap="square" lIns="0" tIns="0" rIns="0" bIns="0" rtlCol="0"/>
          <a:lstStyle/>
          <a:p>
            <a:endParaRPr/>
          </a:p>
        </p:txBody>
      </p:sp>
      <p:sp>
        <p:nvSpPr>
          <p:cNvPr id="70" name="object 70"/>
          <p:cNvSpPr/>
          <p:nvPr/>
        </p:nvSpPr>
        <p:spPr>
          <a:xfrm>
            <a:off x="7853819" y="5962650"/>
            <a:ext cx="36195" cy="75565"/>
          </a:xfrm>
          <a:custGeom>
            <a:avLst/>
            <a:gdLst/>
            <a:ahLst/>
            <a:cxnLst/>
            <a:rect l="l" t="t" r="r" b="b"/>
            <a:pathLst>
              <a:path w="36195" h="75564">
                <a:moveTo>
                  <a:pt x="14477" y="19812"/>
                </a:moveTo>
                <a:lnTo>
                  <a:pt x="13930" y="32087"/>
                </a:lnTo>
                <a:lnTo>
                  <a:pt x="11239" y="43719"/>
                </a:lnTo>
                <a:lnTo>
                  <a:pt x="6548" y="54637"/>
                </a:lnTo>
                <a:lnTo>
                  <a:pt x="0" y="64770"/>
                </a:lnTo>
                <a:lnTo>
                  <a:pt x="1523" y="70866"/>
                </a:lnTo>
                <a:lnTo>
                  <a:pt x="8381" y="75438"/>
                </a:lnTo>
                <a:lnTo>
                  <a:pt x="15239" y="73152"/>
                </a:lnTo>
                <a:lnTo>
                  <a:pt x="16001" y="73152"/>
                </a:lnTo>
                <a:lnTo>
                  <a:pt x="17525" y="72390"/>
                </a:lnTo>
                <a:lnTo>
                  <a:pt x="18287" y="71628"/>
                </a:lnTo>
                <a:lnTo>
                  <a:pt x="25145" y="67056"/>
                </a:lnTo>
                <a:lnTo>
                  <a:pt x="29717" y="60198"/>
                </a:lnTo>
                <a:lnTo>
                  <a:pt x="31241" y="52578"/>
                </a:lnTo>
                <a:lnTo>
                  <a:pt x="34087" y="43314"/>
                </a:lnTo>
                <a:lnTo>
                  <a:pt x="35718" y="33909"/>
                </a:lnTo>
                <a:lnTo>
                  <a:pt x="36064" y="24503"/>
                </a:lnTo>
                <a:lnTo>
                  <a:pt x="35051" y="15240"/>
                </a:lnTo>
                <a:lnTo>
                  <a:pt x="34289" y="7620"/>
                </a:lnTo>
                <a:lnTo>
                  <a:pt x="28955" y="1524"/>
                </a:lnTo>
                <a:lnTo>
                  <a:pt x="22097" y="0"/>
                </a:lnTo>
                <a:lnTo>
                  <a:pt x="18287" y="0"/>
                </a:lnTo>
                <a:lnTo>
                  <a:pt x="13715" y="1524"/>
                </a:lnTo>
                <a:lnTo>
                  <a:pt x="10667" y="4572"/>
                </a:lnTo>
                <a:lnTo>
                  <a:pt x="12953" y="9906"/>
                </a:lnTo>
                <a:lnTo>
                  <a:pt x="14477" y="14478"/>
                </a:lnTo>
                <a:lnTo>
                  <a:pt x="14477" y="19812"/>
                </a:lnTo>
                <a:close/>
              </a:path>
            </a:pathLst>
          </a:custGeom>
          <a:ln w="9118">
            <a:solidFill>
              <a:srgbClr val="000000"/>
            </a:solidFill>
          </a:ln>
        </p:spPr>
        <p:txBody>
          <a:bodyPr wrap="square" lIns="0" tIns="0" rIns="0" bIns="0" rtlCol="0"/>
          <a:lstStyle/>
          <a:p>
            <a:endParaRPr/>
          </a:p>
        </p:txBody>
      </p:sp>
      <p:sp>
        <p:nvSpPr>
          <p:cNvPr id="71" name="object 71"/>
          <p:cNvSpPr txBox="1"/>
          <p:nvPr/>
        </p:nvSpPr>
        <p:spPr>
          <a:xfrm>
            <a:off x="8090027" y="5759196"/>
            <a:ext cx="940435" cy="337185"/>
          </a:xfrm>
          <a:prstGeom prst="rect">
            <a:avLst/>
          </a:prstGeom>
          <a:solidFill>
            <a:srgbClr val="99CCFF"/>
          </a:solidFill>
        </p:spPr>
        <p:txBody>
          <a:bodyPr vert="horz" wrap="square" lIns="0" tIns="41910" rIns="0" bIns="0" rtlCol="0">
            <a:spAutoFit/>
          </a:bodyPr>
          <a:lstStyle/>
          <a:p>
            <a:pPr marL="91440">
              <a:lnSpc>
                <a:spcPct val="100000"/>
              </a:lnSpc>
              <a:spcBef>
                <a:spcPts val="330"/>
              </a:spcBef>
            </a:pPr>
            <a:r>
              <a:rPr sz="1600" b="1" dirty="0">
                <a:solidFill>
                  <a:srgbClr val="006500"/>
                </a:solidFill>
                <a:latin typeface="Arial"/>
                <a:cs typeface="Arial"/>
              </a:rPr>
              <a:t>A</a:t>
            </a:r>
            <a:r>
              <a:rPr sz="1600" b="1" dirty="0">
                <a:solidFill>
                  <a:srgbClr val="006500"/>
                </a:solidFill>
                <a:latin typeface="宋体"/>
                <a:cs typeface="宋体"/>
              </a:rPr>
              <a:t>的公钥</a:t>
            </a:r>
            <a:endParaRPr sz="1600">
              <a:latin typeface="宋体"/>
              <a:cs typeface="宋体"/>
            </a:endParaRPr>
          </a:p>
        </p:txBody>
      </p:sp>
      <p:sp>
        <p:nvSpPr>
          <p:cNvPr id="72" name="object 72"/>
          <p:cNvSpPr/>
          <p:nvPr/>
        </p:nvSpPr>
        <p:spPr>
          <a:xfrm>
            <a:off x="7899527" y="4768596"/>
            <a:ext cx="76200" cy="1066800"/>
          </a:xfrm>
          <a:custGeom>
            <a:avLst/>
            <a:gdLst/>
            <a:ahLst/>
            <a:cxnLst/>
            <a:rect l="l" t="t" r="r" b="b"/>
            <a:pathLst>
              <a:path w="76200" h="1066800">
                <a:moveTo>
                  <a:pt x="76200" y="76200"/>
                </a:moveTo>
                <a:lnTo>
                  <a:pt x="38100" y="0"/>
                </a:lnTo>
                <a:lnTo>
                  <a:pt x="0" y="76200"/>
                </a:lnTo>
                <a:lnTo>
                  <a:pt x="33540" y="76200"/>
                </a:lnTo>
                <a:lnTo>
                  <a:pt x="33540" y="64008"/>
                </a:lnTo>
                <a:lnTo>
                  <a:pt x="43446" y="64008"/>
                </a:lnTo>
                <a:lnTo>
                  <a:pt x="43446" y="76200"/>
                </a:lnTo>
                <a:lnTo>
                  <a:pt x="76200" y="76200"/>
                </a:lnTo>
                <a:close/>
              </a:path>
              <a:path w="76200" h="1066800">
                <a:moveTo>
                  <a:pt x="43446" y="76200"/>
                </a:moveTo>
                <a:lnTo>
                  <a:pt x="43446" y="64008"/>
                </a:lnTo>
                <a:lnTo>
                  <a:pt x="33540" y="64008"/>
                </a:lnTo>
                <a:lnTo>
                  <a:pt x="33540" y="76200"/>
                </a:lnTo>
                <a:lnTo>
                  <a:pt x="43446" y="76200"/>
                </a:lnTo>
                <a:close/>
              </a:path>
              <a:path w="76200" h="1066800">
                <a:moveTo>
                  <a:pt x="43446" y="1066800"/>
                </a:moveTo>
                <a:lnTo>
                  <a:pt x="43446" y="76200"/>
                </a:lnTo>
                <a:lnTo>
                  <a:pt x="33540" y="76200"/>
                </a:lnTo>
                <a:lnTo>
                  <a:pt x="33540" y="1066800"/>
                </a:lnTo>
                <a:lnTo>
                  <a:pt x="43446" y="1066800"/>
                </a:lnTo>
                <a:close/>
              </a:path>
            </a:pathLst>
          </a:custGeom>
          <a:solidFill>
            <a:srgbClr val="000000"/>
          </a:solidFill>
        </p:spPr>
        <p:txBody>
          <a:bodyPr wrap="square" lIns="0" tIns="0" rIns="0" bIns="0" rtlCol="0"/>
          <a:lstStyle/>
          <a:p>
            <a:endParaRPr/>
          </a:p>
        </p:txBody>
      </p:sp>
      <p:sp>
        <p:nvSpPr>
          <p:cNvPr id="73" name="object 73"/>
          <p:cNvSpPr/>
          <p:nvPr/>
        </p:nvSpPr>
        <p:spPr>
          <a:xfrm>
            <a:off x="8394065" y="4145279"/>
            <a:ext cx="991869" cy="323215"/>
          </a:xfrm>
          <a:custGeom>
            <a:avLst/>
            <a:gdLst/>
            <a:ahLst/>
            <a:cxnLst/>
            <a:rect l="l" t="t" r="r" b="b"/>
            <a:pathLst>
              <a:path w="991870" h="323214">
                <a:moveTo>
                  <a:pt x="920390" y="41114"/>
                </a:moveTo>
                <a:lnTo>
                  <a:pt x="917517" y="31920"/>
                </a:lnTo>
                <a:lnTo>
                  <a:pt x="0" y="313944"/>
                </a:lnTo>
                <a:lnTo>
                  <a:pt x="2286" y="323088"/>
                </a:lnTo>
                <a:lnTo>
                  <a:pt x="920390" y="41114"/>
                </a:lnTo>
                <a:close/>
              </a:path>
              <a:path w="991870" h="323214">
                <a:moveTo>
                  <a:pt x="991362" y="13715"/>
                </a:moveTo>
                <a:lnTo>
                  <a:pt x="907542" y="0"/>
                </a:lnTo>
                <a:lnTo>
                  <a:pt x="917517" y="31920"/>
                </a:lnTo>
                <a:lnTo>
                  <a:pt x="929640" y="28193"/>
                </a:lnTo>
                <a:lnTo>
                  <a:pt x="932688" y="37337"/>
                </a:lnTo>
                <a:lnTo>
                  <a:pt x="932688" y="70923"/>
                </a:lnTo>
                <a:lnTo>
                  <a:pt x="991362" y="13715"/>
                </a:lnTo>
                <a:close/>
              </a:path>
              <a:path w="991870" h="323214">
                <a:moveTo>
                  <a:pt x="932688" y="37337"/>
                </a:moveTo>
                <a:lnTo>
                  <a:pt x="929640" y="28193"/>
                </a:lnTo>
                <a:lnTo>
                  <a:pt x="917517" y="31920"/>
                </a:lnTo>
                <a:lnTo>
                  <a:pt x="920390" y="41114"/>
                </a:lnTo>
                <a:lnTo>
                  <a:pt x="932688" y="37337"/>
                </a:lnTo>
                <a:close/>
              </a:path>
              <a:path w="991870" h="323214">
                <a:moveTo>
                  <a:pt x="932688" y="70923"/>
                </a:moveTo>
                <a:lnTo>
                  <a:pt x="932688" y="37337"/>
                </a:lnTo>
                <a:lnTo>
                  <a:pt x="920390" y="41114"/>
                </a:lnTo>
                <a:lnTo>
                  <a:pt x="930402" y="73151"/>
                </a:lnTo>
                <a:lnTo>
                  <a:pt x="932688" y="70923"/>
                </a:lnTo>
                <a:close/>
              </a:path>
            </a:pathLst>
          </a:custGeom>
          <a:solidFill>
            <a:srgbClr val="000000"/>
          </a:solidFill>
        </p:spPr>
        <p:txBody>
          <a:bodyPr wrap="square" lIns="0" tIns="0" rIns="0" bIns="0" rtlCol="0"/>
          <a:lstStyle/>
          <a:p>
            <a:endParaRPr/>
          </a:p>
        </p:txBody>
      </p:sp>
      <p:sp>
        <p:nvSpPr>
          <p:cNvPr id="74" name="object 74"/>
          <p:cNvSpPr/>
          <p:nvPr/>
        </p:nvSpPr>
        <p:spPr>
          <a:xfrm>
            <a:off x="7899527" y="3930396"/>
            <a:ext cx="76200" cy="381000"/>
          </a:xfrm>
          <a:custGeom>
            <a:avLst/>
            <a:gdLst/>
            <a:ahLst/>
            <a:cxnLst/>
            <a:rect l="l" t="t" r="r" b="b"/>
            <a:pathLst>
              <a:path w="76200" h="381000">
                <a:moveTo>
                  <a:pt x="76200" y="304800"/>
                </a:moveTo>
                <a:lnTo>
                  <a:pt x="0" y="304800"/>
                </a:lnTo>
                <a:lnTo>
                  <a:pt x="33540" y="371880"/>
                </a:lnTo>
                <a:lnTo>
                  <a:pt x="33540" y="317753"/>
                </a:lnTo>
                <a:lnTo>
                  <a:pt x="43446" y="317753"/>
                </a:lnTo>
                <a:lnTo>
                  <a:pt x="43446" y="370306"/>
                </a:lnTo>
                <a:lnTo>
                  <a:pt x="76200" y="304800"/>
                </a:lnTo>
                <a:close/>
              </a:path>
              <a:path w="76200" h="381000">
                <a:moveTo>
                  <a:pt x="43446" y="304800"/>
                </a:moveTo>
                <a:lnTo>
                  <a:pt x="43446" y="0"/>
                </a:lnTo>
                <a:lnTo>
                  <a:pt x="33540" y="0"/>
                </a:lnTo>
                <a:lnTo>
                  <a:pt x="33540" y="304800"/>
                </a:lnTo>
                <a:lnTo>
                  <a:pt x="43446" y="304800"/>
                </a:lnTo>
                <a:close/>
              </a:path>
              <a:path w="76200" h="381000">
                <a:moveTo>
                  <a:pt x="43446" y="370306"/>
                </a:moveTo>
                <a:lnTo>
                  <a:pt x="43446" y="317753"/>
                </a:lnTo>
                <a:lnTo>
                  <a:pt x="33540" y="317753"/>
                </a:lnTo>
                <a:lnTo>
                  <a:pt x="33540" y="371880"/>
                </a:lnTo>
                <a:lnTo>
                  <a:pt x="38100" y="381000"/>
                </a:lnTo>
                <a:lnTo>
                  <a:pt x="43446" y="370306"/>
                </a:lnTo>
                <a:close/>
              </a:path>
            </a:pathLst>
          </a:custGeom>
          <a:solidFill>
            <a:srgbClr val="000000"/>
          </a:solidFill>
        </p:spPr>
        <p:txBody>
          <a:bodyPr wrap="square" lIns="0" tIns="0" rIns="0" bIns="0" rtlCol="0"/>
          <a:lstStyle/>
          <a:p>
            <a:endParaRPr/>
          </a:p>
        </p:txBody>
      </p:sp>
      <p:sp>
        <p:nvSpPr>
          <p:cNvPr id="75" name="object 75"/>
          <p:cNvSpPr/>
          <p:nvPr/>
        </p:nvSpPr>
        <p:spPr>
          <a:xfrm>
            <a:off x="3441839" y="4197096"/>
            <a:ext cx="3048000" cy="76200"/>
          </a:xfrm>
          <a:custGeom>
            <a:avLst/>
            <a:gdLst/>
            <a:ahLst/>
            <a:cxnLst/>
            <a:rect l="l" t="t" r="r" b="b"/>
            <a:pathLst>
              <a:path w="3048000" h="76200">
                <a:moveTo>
                  <a:pt x="64008" y="46482"/>
                </a:moveTo>
                <a:lnTo>
                  <a:pt x="64008" y="30480"/>
                </a:lnTo>
                <a:lnTo>
                  <a:pt x="0" y="30480"/>
                </a:lnTo>
                <a:lnTo>
                  <a:pt x="0" y="46482"/>
                </a:lnTo>
                <a:lnTo>
                  <a:pt x="64008" y="46482"/>
                </a:lnTo>
                <a:close/>
              </a:path>
              <a:path w="3048000" h="76200">
                <a:moveTo>
                  <a:pt x="175260" y="46482"/>
                </a:moveTo>
                <a:lnTo>
                  <a:pt x="175260" y="30480"/>
                </a:lnTo>
                <a:lnTo>
                  <a:pt x="111251" y="30480"/>
                </a:lnTo>
                <a:lnTo>
                  <a:pt x="111251" y="46482"/>
                </a:lnTo>
                <a:lnTo>
                  <a:pt x="175260" y="46482"/>
                </a:lnTo>
                <a:close/>
              </a:path>
              <a:path w="3048000" h="76200">
                <a:moveTo>
                  <a:pt x="285750" y="46482"/>
                </a:moveTo>
                <a:lnTo>
                  <a:pt x="285750" y="30480"/>
                </a:lnTo>
                <a:lnTo>
                  <a:pt x="222503" y="30480"/>
                </a:lnTo>
                <a:lnTo>
                  <a:pt x="222503" y="46482"/>
                </a:lnTo>
                <a:lnTo>
                  <a:pt x="285750" y="46482"/>
                </a:lnTo>
                <a:close/>
              </a:path>
              <a:path w="3048000" h="76200">
                <a:moveTo>
                  <a:pt x="397001" y="46482"/>
                </a:moveTo>
                <a:lnTo>
                  <a:pt x="397001" y="30480"/>
                </a:lnTo>
                <a:lnTo>
                  <a:pt x="333755" y="30480"/>
                </a:lnTo>
                <a:lnTo>
                  <a:pt x="333755" y="46482"/>
                </a:lnTo>
                <a:lnTo>
                  <a:pt x="397001" y="46482"/>
                </a:lnTo>
                <a:close/>
              </a:path>
              <a:path w="3048000" h="76200">
                <a:moveTo>
                  <a:pt x="508253" y="46482"/>
                </a:moveTo>
                <a:lnTo>
                  <a:pt x="508253" y="30480"/>
                </a:lnTo>
                <a:lnTo>
                  <a:pt x="445007" y="30480"/>
                </a:lnTo>
                <a:lnTo>
                  <a:pt x="445007" y="46482"/>
                </a:lnTo>
                <a:lnTo>
                  <a:pt x="508253" y="46482"/>
                </a:lnTo>
                <a:close/>
              </a:path>
              <a:path w="3048000" h="76200">
                <a:moveTo>
                  <a:pt x="619505" y="46482"/>
                </a:moveTo>
                <a:lnTo>
                  <a:pt x="619505" y="30480"/>
                </a:lnTo>
                <a:lnTo>
                  <a:pt x="556259" y="30480"/>
                </a:lnTo>
                <a:lnTo>
                  <a:pt x="556259" y="46482"/>
                </a:lnTo>
                <a:lnTo>
                  <a:pt x="619505" y="46482"/>
                </a:lnTo>
                <a:close/>
              </a:path>
              <a:path w="3048000" h="76200">
                <a:moveTo>
                  <a:pt x="730758" y="46482"/>
                </a:moveTo>
                <a:lnTo>
                  <a:pt x="730758" y="30480"/>
                </a:lnTo>
                <a:lnTo>
                  <a:pt x="666750" y="30480"/>
                </a:lnTo>
                <a:lnTo>
                  <a:pt x="666750" y="46482"/>
                </a:lnTo>
                <a:lnTo>
                  <a:pt x="730758" y="46482"/>
                </a:lnTo>
                <a:close/>
              </a:path>
              <a:path w="3048000" h="76200">
                <a:moveTo>
                  <a:pt x="842010" y="46482"/>
                </a:moveTo>
                <a:lnTo>
                  <a:pt x="842010" y="30480"/>
                </a:lnTo>
                <a:lnTo>
                  <a:pt x="778001" y="30480"/>
                </a:lnTo>
                <a:lnTo>
                  <a:pt x="778001" y="46482"/>
                </a:lnTo>
                <a:lnTo>
                  <a:pt x="842010" y="46482"/>
                </a:lnTo>
                <a:close/>
              </a:path>
              <a:path w="3048000" h="76200">
                <a:moveTo>
                  <a:pt x="952500" y="46482"/>
                </a:moveTo>
                <a:lnTo>
                  <a:pt x="952500" y="30480"/>
                </a:lnTo>
                <a:lnTo>
                  <a:pt x="889253" y="30480"/>
                </a:lnTo>
                <a:lnTo>
                  <a:pt x="889253" y="46482"/>
                </a:lnTo>
                <a:lnTo>
                  <a:pt x="952500" y="46482"/>
                </a:lnTo>
                <a:close/>
              </a:path>
              <a:path w="3048000" h="76200">
                <a:moveTo>
                  <a:pt x="1063752" y="46482"/>
                </a:moveTo>
                <a:lnTo>
                  <a:pt x="1063752" y="30480"/>
                </a:lnTo>
                <a:lnTo>
                  <a:pt x="1000505" y="30480"/>
                </a:lnTo>
                <a:lnTo>
                  <a:pt x="1000505" y="46482"/>
                </a:lnTo>
                <a:lnTo>
                  <a:pt x="1063752" y="46482"/>
                </a:lnTo>
                <a:close/>
              </a:path>
              <a:path w="3048000" h="76200">
                <a:moveTo>
                  <a:pt x="1175003" y="46482"/>
                </a:moveTo>
                <a:lnTo>
                  <a:pt x="1175003" y="30480"/>
                </a:lnTo>
                <a:lnTo>
                  <a:pt x="1111757" y="30480"/>
                </a:lnTo>
                <a:lnTo>
                  <a:pt x="1111757" y="46482"/>
                </a:lnTo>
                <a:lnTo>
                  <a:pt x="1175003" y="46482"/>
                </a:lnTo>
                <a:close/>
              </a:path>
              <a:path w="3048000" h="76200">
                <a:moveTo>
                  <a:pt x="1286255" y="46482"/>
                </a:moveTo>
                <a:lnTo>
                  <a:pt x="1286255" y="30480"/>
                </a:lnTo>
                <a:lnTo>
                  <a:pt x="1223009" y="30480"/>
                </a:lnTo>
                <a:lnTo>
                  <a:pt x="1223009" y="46482"/>
                </a:lnTo>
                <a:lnTo>
                  <a:pt x="1286255" y="46482"/>
                </a:lnTo>
                <a:close/>
              </a:path>
              <a:path w="3048000" h="76200">
                <a:moveTo>
                  <a:pt x="1397508" y="46482"/>
                </a:moveTo>
                <a:lnTo>
                  <a:pt x="1397508" y="30480"/>
                </a:lnTo>
                <a:lnTo>
                  <a:pt x="1333500" y="30480"/>
                </a:lnTo>
                <a:lnTo>
                  <a:pt x="1333500" y="46482"/>
                </a:lnTo>
                <a:lnTo>
                  <a:pt x="1397508" y="46482"/>
                </a:lnTo>
                <a:close/>
              </a:path>
              <a:path w="3048000" h="76200">
                <a:moveTo>
                  <a:pt x="1508760" y="46482"/>
                </a:moveTo>
                <a:lnTo>
                  <a:pt x="1508760" y="30480"/>
                </a:lnTo>
                <a:lnTo>
                  <a:pt x="1444752" y="30480"/>
                </a:lnTo>
                <a:lnTo>
                  <a:pt x="1444752" y="46482"/>
                </a:lnTo>
                <a:lnTo>
                  <a:pt x="1508760" y="46482"/>
                </a:lnTo>
                <a:close/>
              </a:path>
              <a:path w="3048000" h="76200">
                <a:moveTo>
                  <a:pt x="1619250" y="46482"/>
                </a:moveTo>
                <a:lnTo>
                  <a:pt x="1619250" y="30480"/>
                </a:lnTo>
                <a:lnTo>
                  <a:pt x="1556003" y="30480"/>
                </a:lnTo>
                <a:lnTo>
                  <a:pt x="1556003" y="46482"/>
                </a:lnTo>
                <a:lnTo>
                  <a:pt x="1619250" y="46482"/>
                </a:lnTo>
                <a:close/>
              </a:path>
              <a:path w="3048000" h="76200">
                <a:moveTo>
                  <a:pt x="1730502" y="46482"/>
                </a:moveTo>
                <a:lnTo>
                  <a:pt x="1730502" y="30480"/>
                </a:lnTo>
                <a:lnTo>
                  <a:pt x="1667255" y="30480"/>
                </a:lnTo>
                <a:lnTo>
                  <a:pt x="1667255" y="46482"/>
                </a:lnTo>
                <a:lnTo>
                  <a:pt x="1730502" y="46482"/>
                </a:lnTo>
                <a:close/>
              </a:path>
              <a:path w="3048000" h="76200">
                <a:moveTo>
                  <a:pt x="1841753" y="46482"/>
                </a:moveTo>
                <a:lnTo>
                  <a:pt x="1841753" y="30480"/>
                </a:lnTo>
                <a:lnTo>
                  <a:pt x="1778507" y="30480"/>
                </a:lnTo>
                <a:lnTo>
                  <a:pt x="1778507" y="46482"/>
                </a:lnTo>
                <a:lnTo>
                  <a:pt x="1841753" y="46482"/>
                </a:lnTo>
                <a:close/>
              </a:path>
              <a:path w="3048000" h="76200">
                <a:moveTo>
                  <a:pt x="1953005" y="46482"/>
                </a:moveTo>
                <a:lnTo>
                  <a:pt x="1953005" y="30480"/>
                </a:lnTo>
                <a:lnTo>
                  <a:pt x="1889759" y="30480"/>
                </a:lnTo>
                <a:lnTo>
                  <a:pt x="1889759" y="46482"/>
                </a:lnTo>
                <a:lnTo>
                  <a:pt x="1953005" y="46482"/>
                </a:lnTo>
                <a:close/>
              </a:path>
              <a:path w="3048000" h="76200">
                <a:moveTo>
                  <a:pt x="2064258" y="46482"/>
                </a:moveTo>
                <a:lnTo>
                  <a:pt x="2064258" y="30480"/>
                </a:lnTo>
                <a:lnTo>
                  <a:pt x="2000250" y="30480"/>
                </a:lnTo>
                <a:lnTo>
                  <a:pt x="2000250" y="46482"/>
                </a:lnTo>
                <a:lnTo>
                  <a:pt x="2064258" y="46482"/>
                </a:lnTo>
                <a:close/>
              </a:path>
              <a:path w="3048000" h="76200">
                <a:moveTo>
                  <a:pt x="2175510" y="46482"/>
                </a:moveTo>
                <a:lnTo>
                  <a:pt x="2175510" y="30480"/>
                </a:lnTo>
                <a:lnTo>
                  <a:pt x="2111502" y="30480"/>
                </a:lnTo>
                <a:lnTo>
                  <a:pt x="2111502" y="46482"/>
                </a:lnTo>
                <a:lnTo>
                  <a:pt x="2175510" y="46482"/>
                </a:lnTo>
                <a:close/>
              </a:path>
              <a:path w="3048000" h="76200">
                <a:moveTo>
                  <a:pt x="2286000" y="46482"/>
                </a:moveTo>
                <a:lnTo>
                  <a:pt x="2286000" y="30480"/>
                </a:lnTo>
                <a:lnTo>
                  <a:pt x="2222754" y="30480"/>
                </a:lnTo>
                <a:lnTo>
                  <a:pt x="2222754" y="46482"/>
                </a:lnTo>
                <a:lnTo>
                  <a:pt x="2286000" y="46482"/>
                </a:lnTo>
                <a:close/>
              </a:path>
              <a:path w="3048000" h="76200">
                <a:moveTo>
                  <a:pt x="2397252" y="46482"/>
                </a:moveTo>
                <a:lnTo>
                  <a:pt x="2397252" y="30480"/>
                </a:lnTo>
                <a:lnTo>
                  <a:pt x="2334005" y="30480"/>
                </a:lnTo>
                <a:lnTo>
                  <a:pt x="2334005" y="46482"/>
                </a:lnTo>
                <a:lnTo>
                  <a:pt x="2397252" y="46482"/>
                </a:lnTo>
                <a:close/>
              </a:path>
              <a:path w="3048000" h="76200">
                <a:moveTo>
                  <a:pt x="2508504" y="46481"/>
                </a:moveTo>
                <a:lnTo>
                  <a:pt x="2508504" y="30479"/>
                </a:lnTo>
                <a:lnTo>
                  <a:pt x="2445257" y="30480"/>
                </a:lnTo>
                <a:lnTo>
                  <a:pt x="2445257" y="46482"/>
                </a:lnTo>
                <a:lnTo>
                  <a:pt x="2508504" y="46481"/>
                </a:lnTo>
                <a:close/>
              </a:path>
              <a:path w="3048000" h="76200">
                <a:moveTo>
                  <a:pt x="2619755" y="46481"/>
                </a:moveTo>
                <a:lnTo>
                  <a:pt x="2619755" y="30479"/>
                </a:lnTo>
                <a:lnTo>
                  <a:pt x="2556509" y="30479"/>
                </a:lnTo>
                <a:lnTo>
                  <a:pt x="2556509" y="46481"/>
                </a:lnTo>
                <a:lnTo>
                  <a:pt x="2619755" y="46481"/>
                </a:lnTo>
                <a:close/>
              </a:path>
              <a:path w="3048000" h="76200">
                <a:moveTo>
                  <a:pt x="2731008" y="46481"/>
                </a:moveTo>
                <a:lnTo>
                  <a:pt x="2731008" y="30479"/>
                </a:lnTo>
                <a:lnTo>
                  <a:pt x="2667000" y="30479"/>
                </a:lnTo>
                <a:lnTo>
                  <a:pt x="2667000" y="46481"/>
                </a:lnTo>
                <a:lnTo>
                  <a:pt x="2731008" y="46481"/>
                </a:lnTo>
                <a:close/>
              </a:path>
              <a:path w="3048000" h="76200">
                <a:moveTo>
                  <a:pt x="2842258" y="46481"/>
                </a:moveTo>
                <a:lnTo>
                  <a:pt x="2842258" y="30479"/>
                </a:lnTo>
                <a:lnTo>
                  <a:pt x="2778252" y="30479"/>
                </a:lnTo>
                <a:lnTo>
                  <a:pt x="2778252" y="46481"/>
                </a:lnTo>
                <a:lnTo>
                  <a:pt x="2842258" y="46481"/>
                </a:lnTo>
                <a:close/>
              </a:path>
              <a:path w="3048000" h="76200">
                <a:moveTo>
                  <a:pt x="2952750" y="46481"/>
                </a:moveTo>
                <a:lnTo>
                  <a:pt x="2952750" y="30479"/>
                </a:lnTo>
                <a:lnTo>
                  <a:pt x="2889504" y="30479"/>
                </a:lnTo>
                <a:lnTo>
                  <a:pt x="2889504" y="46481"/>
                </a:lnTo>
                <a:lnTo>
                  <a:pt x="2952750" y="46481"/>
                </a:lnTo>
                <a:close/>
              </a:path>
              <a:path w="3048000" h="76200">
                <a:moveTo>
                  <a:pt x="3047987" y="38100"/>
                </a:moveTo>
                <a:lnTo>
                  <a:pt x="2971787" y="0"/>
                </a:lnTo>
                <a:lnTo>
                  <a:pt x="2971787" y="76200"/>
                </a:lnTo>
                <a:lnTo>
                  <a:pt x="3047987" y="38100"/>
                </a:lnTo>
                <a:close/>
              </a:path>
            </a:pathLst>
          </a:custGeom>
          <a:solidFill>
            <a:srgbClr val="000000"/>
          </a:solidFill>
        </p:spPr>
        <p:txBody>
          <a:bodyPr wrap="square" lIns="0" tIns="0" rIns="0" bIns="0" rtlCol="0"/>
          <a:lstStyle/>
          <a:p>
            <a:endParaRPr/>
          </a:p>
        </p:txBody>
      </p:sp>
      <p:sp>
        <p:nvSpPr>
          <p:cNvPr id="76" name="object 76"/>
          <p:cNvSpPr/>
          <p:nvPr/>
        </p:nvSpPr>
        <p:spPr>
          <a:xfrm>
            <a:off x="3796219" y="3840589"/>
            <a:ext cx="2209800" cy="715160"/>
          </a:xfrm>
          <a:prstGeom prst="rect">
            <a:avLst/>
          </a:prstGeom>
          <a:blipFill>
            <a:blip r:embed="rId9" cstate="print"/>
            <a:stretch>
              <a:fillRect/>
            </a:stretch>
          </a:blipFill>
        </p:spPr>
        <p:txBody>
          <a:bodyPr wrap="square" lIns="0" tIns="0" rIns="0" bIns="0" rtlCol="0"/>
          <a:lstStyle/>
          <a:p>
            <a:endParaRPr/>
          </a:p>
        </p:txBody>
      </p:sp>
      <p:sp>
        <p:nvSpPr>
          <p:cNvPr id="77" name="object 77"/>
          <p:cNvSpPr txBox="1"/>
          <p:nvPr/>
        </p:nvSpPr>
        <p:spPr>
          <a:xfrm>
            <a:off x="4188847" y="3986275"/>
            <a:ext cx="1044575" cy="330200"/>
          </a:xfrm>
          <a:prstGeom prst="rect">
            <a:avLst/>
          </a:prstGeom>
        </p:spPr>
        <p:txBody>
          <a:bodyPr vert="horz" wrap="square" lIns="0" tIns="12065" rIns="0" bIns="0" rtlCol="0">
            <a:spAutoFit/>
          </a:bodyPr>
          <a:lstStyle/>
          <a:p>
            <a:pPr marL="12700">
              <a:lnSpc>
                <a:spcPct val="100000"/>
              </a:lnSpc>
              <a:spcBef>
                <a:spcPts val="95"/>
              </a:spcBef>
            </a:pPr>
            <a:r>
              <a:rPr sz="2000" b="1" spc="-5" dirty="0">
                <a:solidFill>
                  <a:srgbClr val="FD1813"/>
                </a:solidFill>
                <a:latin typeface="宋体"/>
                <a:cs typeface="宋体"/>
              </a:rPr>
              <a:t>公开信道</a:t>
            </a:r>
            <a:endParaRPr sz="2000">
              <a:latin typeface="宋体"/>
              <a:cs typeface="宋体"/>
            </a:endParaRPr>
          </a:p>
        </p:txBody>
      </p:sp>
      <p:sp>
        <p:nvSpPr>
          <p:cNvPr id="78" name="object 78"/>
          <p:cNvSpPr/>
          <p:nvPr/>
        </p:nvSpPr>
        <p:spPr>
          <a:xfrm>
            <a:off x="1460639" y="2406395"/>
            <a:ext cx="533400" cy="914400"/>
          </a:xfrm>
          <a:custGeom>
            <a:avLst/>
            <a:gdLst/>
            <a:ahLst/>
            <a:cxnLst/>
            <a:rect l="l" t="t" r="r" b="b"/>
            <a:pathLst>
              <a:path w="533400" h="914400">
                <a:moveTo>
                  <a:pt x="0" y="0"/>
                </a:moveTo>
                <a:lnTo>
                  <a:pt x="0" y="914400"/>
                </a:lnTo>
                <a:lnTo>
                  <a:pt x="533400" y="914400"/>
                </a:lnTo>
                <a:lnTo>
                  <a:pt x="533399" y="0"/>
                </a:lnTo>
                <a:lnTo>
                  <a:pt x="0" y="0"/>
                </a:lnTo>
                <a:close/>
              </a:path>
            </a:pathLst>
          </a:custGeom>
          <a:solidFill>
            <a:srgbClr val="C6CEF0"/>
          </a:solidFill>
        </p:spPr>
        <p:txBody>
          <a:bodyPr wrap="square" lIns="0" tIns="0" rIns="0" bIns="0" rtlCol="0"/>
          <a:lstStyle/>
          <a:p>
            <a:endParaRPr/>
          </a:p>
        </p:txBody>
      </p:sp>
      <p:sp>
        <p:nvSpPr>
          <p:cNvPr id="79" name="object 79"/>
          <p:cNvSpPr/>
          <p:nvPr/>
        </p:nvSpPr>
        <p:spPr>
          <a:xfrm>
            <a:off x="1456067" y="2401823"/>
            <a:ext cx="543560" cy="924560"/>
          </a:xfrm>
          <a:custGeom>
            <a:avLst/>
            <a:gdLst/>
            <a:ahLst/>
            <a:cxnLst/>
            <a:rect l="l" t="t" r="r" b="b"/>
            <a:pathLst>
              <a:path w="543560" h="924560">
                <a:moveTo>
                  <a:pt x="543306" y="924305"/>
                </a:moveTo>
                <a:lnTo>
                  <a:pt x="543305" y="0"/>
                </a:lnTo>
                <a:lnTo>
                  <a:pt x="0" y="0"/>
                </a:lnTo>
                <a:lnTo>
                  <a:pt x="0" y="924305"/>
                </a:lnTo>
                <a:lnTo>
                  <a:pt x="4571" y="924305"/>
                </a:lnTo>
                <a:lnTo>
                  <a:pt x="4571" y="9906"/>
                </a:lnTo>
                <a:lnTo>
                  <a:pt x="9906" y="4571"/>
                </a:lnTo>
                <a:lnTo>
                  <a:pt x="9906" y="9906"/>
                </a:lnTo>
                <a:lnTo>
                  <a:pt x="533400" y="9906"/>
                </a:lnTo>
                <a:lnTo>
                  <a:pt x="533400" y="4571"/>
                </a:lnTo>
                <a:lnTo>
                  <a:pt x="537971" y="9906"/>
                </a:lnTo>
                <a:lnTo>
                  <a:pt x="537972" y="924305"/>
                </a:lnTo>
                <a:lnTo>
                  <a:pt x="543306" y="924305"/>
                </a:lnTo>
                <a:close/>
              </a:path>
              <a:path w="543560" h="924560">
                <a:moveTo>
                  <a:pt x="9906" y="9906"/>
                </a:moveTo>
                <a:lnTo>
                  <a:pt x="9906" y="4571"/>
                </a:lnTo>
                <a:lnTo>
                  <a:pt x="4571" y="9906"/>
                </a:lnTo>
                <a:lnTo>
                  <a:pt x="9906" y="9906"/>
                </a:lnTo>
                <a:close/>
              </a:path>
              <a:path w="543560" h="924560">
                <a:moveTo>
                  <a:pt x="9906" y="914400"/>
                </a:moveTo>
                <a:lnTo>
                  <a:pt x="9906" y="9906"/>
                </a:lnTo>
                <a:lnTo>
                  <a:pt x="4571" y="9906"/>
                </a:lnTo>
                <a:lnTo>
                  <a:pt x="4571" y="914400"/>
                </a:lnTo>
                <a:lnTo>
                  <a:pt x="9906" y="914400"/>
                </a:lnTo>
                <a:close/>
              </a:path>
              <a:path w="543560" h="924560">
                <a:moveTo>
                  <a:pt x="537972" y="914400"/>
                </a:moveTo>
                <a:lnTo>
                  <a:pt x="4571" y="914400"/>
                </a:lnTo>
                <a:lnTo>
                  <a:pt x="9906" y="918972"/>
                </a:lnTo>
                <a:lnTo>
                  <a:pt x="9906" y="924305"/>
                </a:lnTo>
                <a:lnTo>
                  <a:pt x="533400" y="924305"/>
                </a:lnTo>
                <a:lnTo>
                  <a:pt x="533400" y="918972"/>
                </a:lnTo>
                <a:lnTo>
                  <a:pt x="537972" y="914400"/>
                </a:lnTo>
                <a:close/>
              </a:path>
              <a:path w="543560" h="924560">
                <a:moveTo>
                  <a:pt x="9906" y="924305"/>
                </a:moveTo>
                <a:lnTo>
                  <a:pt x="9906" y="918972"/>
                </a:lnTo>
                <a:lnTo>
                  <a:pt x="4571" y="914400"/>
                </a:lnTo>
                <a:lnTo>
                  <a:pt x="4571" y="924305"/>
                </a:lnTo>
                <a:lnTo>
                  <a:pt x="9906" y="924305"/>
                </a:lnTo>
                <a:close/>
              </a:path>
              <a:path w="543560" h="924560">
                <a:moveTo>
                  <a:pt x="537971" y="9906"/>
                </a:moveTo>
                <a:lnTo>
                  <a:pt x="533400" y="4571"/>
                </a:lnTo>
                <a:lnTo>
                  <a:pt x="533400" y="9906"/>
                </a:lnTo>
                <a:lnTo>
                  <a:pt x="537971" y="9906"/>
                </a:lnTo>
                <a:close/>
              </a:path>
              <a:path w="543560" h="924560">
                <a:moveTo>
                  <a:pt x="537972" y="914400"/>
                </a:moveTo>
                <a:lnTo>
                  <a:pt x="537971" y="9906"/>
                </a:lnTo>
                <a:lnTo>
                  <a:pt x="533400" y="9906"/>
                </a:lnTo>
                <a:lnTo>
                  <a:pt x="533400" y="914400"/>
                </a:lnTo>
                <a:lnTo>
                  <a:pt x="537972" y="914400"/>
                </a:lnTo>
                <a:close/>
              </a:path>
              <a:path w="543560" h="924560">
                <a:moveTo>
                  <a:pt x="537972" y="924305"/>
                </a:moveTo>
                <a:lnTo>
                  <a:pt x="537972" y="914400"/>
                </a:lnTo>
                <a:lnTo>
                  <a:pt x="533400" y="918972"/>
                </a:lnTo>
                <a:lnTo>
                  <a:pt x="533400" y="924305"/>
                </a:lnTo>
                <a:lnTo>
                  <a:pt x="537972" y="924305"/>
                </a:lnTo>
                <a:close/>
              </a:path>
            </a:pathLst>
          </a:custGeom>
          <a:solidFill>
            <a:srgbClr val="000000"/>
          </a:solidFill>
        </p:spPr>
        <p:txBody>
          <a:bodyPr wrap="square" lIns="0" tIns="0" rIns="0" bIns="0" rtlCol="0"/>
          <a:lstStyle/>
          <a:p>
            <a:endParaRPr/>
          </a:p>
        </p:txBody>
      </p:sp>
      <p:sp>
        <p:nvSpPr>
          <p:cNvPr id="80" name="object 80"/>
          <p:cNvSpPr txBox="1"/>
          <p:nvPr/>
        </p:nvSpPr>
        <p:spPr>
          <a:xfrm>
            <a:off x="1460639" y="2694686"/>
            <a:ext cx="533400" cy="330200"/>
          </a:xfrm>
          <a:prstGeom prst="rect">
            <a:avLst/>
          </a:prstGeom>
        </p:spPr>
        <p:txBody>
          <a:bodyPr vert="horz" wrap="square" lIns="0" tIns="12065" rIns="0" bIns="0" rtlCol="0">
            <a:spAutoFit/>
          </a:bodyPr>
          <a:lstStyle/>
          <a:p>
            <a:pPr marL="12065">
              <a:lnSpc>
                <a:spcPct val="100000"/>
              </a:lnSpc>
              <a:spcBef>
                <a:spcPts val="95"/>
              </a:spcBef>
            </a:pPr>
            <a:r>
              <a:rPr sz="2000" b="1" spc="-5" dirty="0">
                <a:latin typeface="宋体"/>
                <a:cs typeface="宋体"/>
              </a:rPr>
              <a:t>消息</a:t>
            </a:r>
            <a:endParaRPr sz="2000">
              <a:latin typeface="宋体"/>
              <a:cs typeface="宋体"/>
            </a:endParaRPr>
          </a:p>
        </p:txBody>
      </p:sp>
      <p:sp>
        <p:nvSpPr>
          <p:cNvPr id="81" name="object 81"/>
          <p:cNvSpPr/>
          <p:nvPr/>
        </p:nvSpPr>
        <p:spPr>
          <a:xfrm>
            <a:off x="8394065" y="4611623"/>
            <a:ext cx="991869" cy="254000"/>
          </a:xfrm>
          <a:custGeom>
            <a:avLst/>
            <a:gdLst/>
            <a:ahLst/>
            <a:cxnLst/>
            <a:rect l="l" t="t" r="r" b="b"/>
            <a:pathLst>
              <a:path w="991870" h="254000">
                <a:moveTo>
                  <a:pt x="918450" y="211942"/>
                </a:moveTo>
                <a:lnTo>
                  <a:pt x="2285" y="0"/>
                </a:lnTo>
                <a:lnTo>
                  <a:pt x="0" y="9906"/>
                </a:lnTo>
                <a:lnTo>
                  <a:pt x="916383" y="221147"/>
                </a:lnTo>
                <a:lnTo>
                  <a:pt x="918450" y="211942"/>
                </a:lnTo>
                <a:close/>
              </a:path>
              <a:path w="991870" h="254000">
                <a:moveTo>
                  <a:pt x="931163" y="248221"/>
                </a:moveTo>
                <a:lnTo>
                  <a:pt x="931163" y="214883"/>
                </a:lnTo>
                <a:lnTo>
                  <a:pt x="928877" y="224027"/>
                </a:lnTo>
                <a:lnTo>
                  <a:pt x="916383" y="221147"/>
                </a:lnTo>
                <a:lnTo>
                  <a:pt x="909065" y="253745"/>
                </a:lnTo>
                <a:lnTo>
                  <a:pt x="931163" y="248221"/>
                </a:lnTo>
                <a:close/>
              </a:path>
              <a:path w="991870" h="254000">
                <a:moveTo>
                  <a:pt x="931163" y="214883"/>
                </a:moveTo>
                <a:lnTo>
                  <a:pt x="918450" y="211942"/>
                </a:lnTo>
                <a:lnTo>
                  <a:pt x="916383" y="221147"/>
                </a:lnTo>
                <a:lnTo>
                  <a:pt x="928877" y="224027"/>
                </a:lnTo>
                <a:lnTo>
                  <a:pt x="931163" y="214883"/>
                </a:lnTo>
                <a:close/>
              </a:path>
              <a:path w="991870" h="254000">
                <a:moveTo>
                  <a:pt x="991361" y="233171"/>
                </a:moveTo>
                <a:lnTo>
                  <a:pt x="925829" y="179069"/>
                </a:lnTo>
                <a:lnTo>
                  <a:pt x="918450" y="211942"/>
                </a:lnTo>
                <a:lnTo>
                  <a:pt x="931163" y="214883"/>
                </a:lnTo>
                <a:lnTo>
                  <a:pt x="931163" y="248221"/>
                </a:lnTo>
                <a:lnTo>
                  <a:pt x="991361" y="233171"/>
                </a:lnTo>
                <a:close/>
              </a:path>
            </a:pathLst>
          </a:custGeom>
          <a:solidFill>
            <a:srgbClr val="000000"/>
          </a:solidFill>
        </p:spPr>
        <p:txBody>
          <a:bodyPr wrap="square" lIns="0" tIns="0" rIns="0" bIns="0" rtlCol="0"/>
          <a:lstStyle/>
          <a:p>
            <a:endParaRPr/>
          </a:p>
        </p:txBody>
      </p:sp>
      <p:sp>
        <p:nvSpPr>
          <p:cNvPr id="82" name="object 82"/>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13</a:t>
            </a:fld>
            <a:endParaRPr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657098"/>
            <a:ext cx="5325745" cy="513080"/>
          </a:xfrm>
          <a:prstGeom prst="rect">
            <a:avLst/>
          </a:prstGeom>
        </p:spPr>
        <p:txBody>
          <a:bodyPr vert="horz" wrap="square" lIns="0" tIns="12065" rIns="0" bIns="0" rtlCol="0">
            <a:spAutoFit/>
          </a:bodyPr>
          <a:lstStyle/>
          <a:p>
            <a:pPr marL="12700">
              <a:lnSpc>
                <a:spcPct val="100000"/>
              </a:lnSpc>
              <a:spcBef>
                <a:spcPts val="95"/>
              </a:spcBef>
            </a:pPr>
            <a:r>
              <a:rPr spc="-5" dirty="0"/>
              <a:t>基于对称密码体制的数字签名</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14</a:t>
            </a:fld>
            <a:endParaRPr spc="-5" dirty="0"/>
          </a:p>
        </p:txBody>
      </p:sp>
      <p:sp>
        <p:nvSpPr>
          <p:cNvPr id="3" name="object 3"/>
          <p:cNvSpPr txBox="1"/>
          <p:nvPr/>
        </p:nvSpPr>
        <p:spPr>
          <a:xfrm>
            <a:off x="1495177" y="1619504"/>
            <a:ext cx="8007984" cy="4999990"/>
          </a:xfrm>
          <a:prstGeom prst="rect">
            <a:avLst/>
          </a:prstGeom>
        </p:spPr>
        <p:txBody>
          <a:bodyPr vert="horz" wrap="square" lIns="0" tIns="12700" rIns="0" bIns="0" rtlCol="0">
            <a:spAutoFit/>
          </a:bodyPr>
          <a:lstStyle/>
          <a:p>
            <a:pPr marL="18415" marR="5080" indent="582930">
              <a:lnSpc>
                <a:spcPct val="130000"/>
              </a:lnSpc>
              <a:spcBef>
                <a:spcPts val="100"/>
              </a:spcBef>
            </a:pPr>
            <a:r>
              <a:rPr sz="2400" b="1" spc="-5" dirty="0">
                <a:latin typeface="宋体"/>
                <a:cs typeface="宋体"/>
              </a:rPr>
              <a:t>发方</a:t>
            </a:r>
            <a:r>
              <a:rPr sz="2400" b="1" dirty="0">
                <a:latin typeface="Arial"/>
                <a:cs typeface="Arial"/>
              </a:rPr>
              <a:t>X</a:t>
            </a:r>
            <a:r>
              <a:rPr sz="2400" b="1" spc="-5" dirty="0">
                <a:latin typeface="宋体"/>
                <a:cs typeface="宋体"/>
              </a:rPr>
              <a:t>对发往收</a:t>
            </a:r>
            <a:r>
              <a:rPr sz="2400" b="1" spc="-10" dirty="0">
                <a:latin typeface="宋体"/>
                <a:cs typeface="宋体"/>
              </a:rPr>
              <a:t>方</a:t>
            </a:r>
            <a:r>
              <a:rPr sz="2400" b="1" spc="5" dirty="0">
                <a:latin typeface="Arial"/>
                <a:cs typeface="Arial"/>
              </a:rPr>
              <a:t>Y</a:t>
            </a:r>
            <a:r>
              <a:rPr sz="2400" b="1" dirty="0">
                <a:latin typeface="宋体"/>
                <a:cs typeface="宋体"/>
              </a:rPr>
              <a:t>的消息签名后，将消息及其签名先 </a:t>
            </a:r>
            <a:r>
              <a:rPr sz="2400" b="1" spc="-5" dirty="0">
                <a:latin typeface="宋体"/>
                <a:cs typeface="宋体"/>
              </a:rPr>
              <a:t>发给</a:t>
            </a:r>
            <a:r>
              <a:rPr sz="2400" b="1" spc="-5" dirty="0">
                <a:solidFill>
                  <a:srgbClr val="0000FF"/>
                </a:solidFill>
                <a:latin typeface="宋体"/>
                <a:cs typeface="宋体"/>
              </a:rPr>
              <a:t>仲裁</a:t>
            </a:r>
            <a:r>
              <a:rPr sz="2400" b="1" dirty="0">
                <a:solidFill>
                  <a:srgbClr val="0000FF"/>
                </a:solidFill>
                <a:latin typeface="宋体"/>
                <a:cs typeface="宋体"/>
              </a:rPr>
              <a:t>者</a:t>
            </a:r>
            <a:r>
              <a:rPr sz="2400" b="1" dirty="0">
                <a:solidFill>
                  <a:srgbClr val="0000FF"/>
                </a:solidFill>
                <a:latin typeface="Arial"/>
                <a:cs typeface="Arial"/>
              </a:rPr>
              <a:t>A</a:t>
            </a:r>
            <a:r>
              <a:rPr sz="2400" b="1" dirty="0">
                <a:latin typeface="宋体"/>
                <a:cs typeface="宋体"/>
              </a:rPr>
              <a:t>，</a:t>
            </a:r>
            <a:r>
              <a:rPr sz="2400" b="1" dirty="0">
                <a:latin typeface="Arial"/>
                <a:cs typeface="Arial"/>
              </a:rPr>
              <a:t>A</a:t>
            </a:r>
            <a:r>
              <a:rPr sz="2400" b="1" dirty="0">
                <a:latin typeface="宋体"/>
                <a:cs typeface="宋体"/>
              </a:rPr>
              <a:t>对消息及其签名验证完后，再连同一个表 示已通过验证的指令一起发往收</a:t>
            </a:r>
            <a:r>
              <a:rPr sz="2400" b="1" spc="-10" dirty="0">
                <a:latin typeface="宋体"/>
                <a:cs typeface="宋体"/>
              </a:rPr>
              <a:t>方</a:t>
            </a:r>
            <a:r>
              <a:rPr sz="2400" b="1" spc="5" dirty="0">
                <a:latin typeface="Arial"/>
                <a:cs typeface="Arial"/>
              </a:rPr>
              <a:t>Y</a:t>
            </a:r>
            <a:r>
              <a:rPr sz="2400" b="1" dirty="0">
                <a:latin typeface="宋体"/>
                <a:cs typeface="宋体"/>
              </a:rPr>
              <a:t>。此时由于</a:t>
            </a:r>
            <a:r>
              <a:rPr sz="2400" b="1" spc="5" dirty="0">
                <a:latin typeface="Arial"/>
                <a:cs typeface="Arial"/>
              </a:rPr>
              <a:t>A</a:t>
            </a:r>
            <a:r>
              <a:rPr sz="2400" b="1" dirty="0">
                <a:latin typeface="宋体"/>
                <a:cs typeface="宋体"/>
              </a:rPr>
              <a:t>的存在</a:t>
            </a:r>
            <a:r>
              <a:rPr sz="2400" b="1" spc="-5" dirty="0">
                <a:latin typeface="宋体"/>
                <a:cs typeface="宋体"/>
              </a:rPr>
              <a:t>，</a:t>
            </a:r>
            <a:r>
              <a:rPr sz="2400" b="1" dirty="0">
                <a:latin typeface="Arial"/>
                <a:cs typeface="Arial"/>
              </a:rPr>
              <a:t>X </a:t>
            </a:r>
            <a:r>
              <a:rPr sz="2400" b="1" dirty="0">
                <a:latin typeface="宋体"/>
                <a:cs typeface="宋体"/>
              </a:rPr>
              <a:t>无法对自己发出的消息予以否认。在这种方式中，</a:t>
            </a:r>
            <a:r>
              <a:rPr sz="2400" b="1" dirty="0">
                <a:solidFill>
                  <a:srgbClr val="008000"/>
                </a:solidFill>
                <a:latin typeface="宋体"/>
                <a:cs typeface="宋体"/>
              </a:rPr>
              <a:t>仲裁者起 着重要的作用并应取得所有用户的信</a:t>
            </a:r>
            <a:r>
              <a:rPr sz="2400" b="1" spc="-5" dirty="0">
                <a:solidFill>
                  <a:srgbClr val="008000"/>
                </a:solidFill>
                <a:latin typeface="宋体"/>
                <a:cs typeface="宋体"/>
              </a:rPr>
              <a:t>任</a:t>
            </a:r>
            <a:r>
              <a:rPr sz="2400" b="1" dirty="0">
                <a:latin typeface="宋体"/>
                <a:cs typeface="宋体"/>
              </a:rPr>
              <a:t>。以下是实现方法：</a:t>
            </a:r>
            <a:endParaRPr sz="2400">
              <a:latin typeface="宋体"/>
              <a:cs typeface="宋体"/>
            </a:endParaRPr>
          </a:p>
          <a:p>
            <a:pPr marL="12700">
              <a:lnSpc>
                <a:spcPct val="100000"/>
              </a:lnSpc>
              <a:spcBef>
                <a:spcPts val="1440"/>
              </a:spcBef>
            </a:pPr>
            <a:r>
              <a:rPr sz="2400" b="1" spc="-10" dirty="0">
                <a:latin typeface="宋体"/>
                <a:cs typeface="宋体"/>
              </a:rPr>
              <a:t>①</a:t>
            </a:r>
            <a:r>
              <a:rPr sz="2400" b="1" spc="-660" dirty="0">
                <a:latin typeface="宋体"/>
                <a:cs typeface="宋体"/>
              </a:rPr>
              <a:t> </a:t>
            </a:r>
            <a:r>
              <a:rPr sz="2000" b="1" dirty="0">
                <a:latin typeface="Arial"/>
                <a:cs typeface="Arial"/>
              </a:rPr>
              <a:t>X→A</a:t>
            </a:r>
            <a:r>
              <a:rPr sz="2000" b="1" dirty="0">
                <a:latin typeface="宋体"/>
                <a:cs typeface="宋体"/>
              </a:rPr>
              <a:t>：</a:t>
            </a:r>
            <a:r>
              <a:rPr sz="2000" b="1" dirty="0">
                <a:latin typeface="Arial"/>
                <a:cs typeface="Arial"/>
              </a:rPr>
              <a:t>M‖</a:t>
            </a:r>
            <a:r>
              <a:rPr sz="2000" b="1" dirty="0">
                <a:solidFill>
                  <a:srgbClr val="FD1813"/>
                </a:solidFill>
                <a:latin typeface="Arial"/>
                <a:cs typeface="Arial"/>
              </a:rPr>
              <a:t>E</a:t>
            </a:r>
            <a:r>
              <a:rPr sz="1950" b="1" baseline="-21367" dirty="0">
                <a:solidFill>
                  <a:srgbClr val="FD1813"/>
                </a:solidFill>
                <a:latin typeface="Arial"/>
                <a:cs typeface="Arial"/>
              </a:rPr>
              <a:t>XA</a:t>
            </a:r>
            <a:r>
              <a:rPr sz="2000" b="1" dirty="0">
                <a:solidFill>
                  <a:srgbClr val="FD1813"/>
                </a:solidFill>
                <a:latin typeface="Arial"/>
                <a:cs typeface="Arial"/>
              </a:rPr>
              <a:t>[ID</a:t>
            </a:r>
            <a:r>
              <a:rPr sz="1950" b="1" baseline="-21367" dirty="0">
                <a:solidFill>
                  <a:srgbClr val="FD1813"/>
                </a:solidFill>
                <a:latin typeface="Arial"/>
                <a:cs typeface="Arial"/>
              </a:rPr>
              <a:t>X</a:t>
            </a:r>
            <a:r>
              <a:rPr sz="2000" b="1" dirty="0">
                <a:solidFill>
                  <a:srgbClr val="FD1813"/>
                </a:solidFill>
                <a:latin typeface="Arial"/>
                <a:cs typeface="Arial"/>
              </a:rPr>
              <a:t>‖H(M)]</a:t>
            </a:r>
            <a:r>
              <a:rPr sz="2000" b="1" spc="-10" dirty="0">
                <a:latin typeface="宋体"/>
                <a:cs typeface="宋体"/>
              </a:rPr>
              <a:t>。</a:t>
            </a:r>
            <a:endParaRPr sz="2000">
              <a:latin typeface="宋体"/>
              <a:cs typeface="宋体"/>
            </a:endParaRPr>
          </a:p>
          <a:p>
            <a:pPr marL="12700">
              <a:lnSpc>
                <a:spcPct val="100000"/>
              </a:lnSpc>
              <a:spcBef>
                <a:spcPts val="1440"/>
              </a:spcBef>
            </a:pPr>
            <a:r>
              <a:rPr sz="2400" b="1" spc="-10" dirty="0">
                <a:latin typeface="宋体"/>
                <a:cs typeface="宋体"/>
              </a:rPr>
              <a:t>②</a:t>
            </a:r>
            <a:r>
              <a:rPr sz="2400" b="1" spc="-660" dirty="0">
                <a:latin typeface="宋体"/>
                <a:cs typeface="宋体"/>
              </a:rPr>
              <a:t> </a:t>
            </a:r>
            <a:r>
              <a:rPr sz="2000" b="1" dirty="0">
                <a:latin typeface="Arial"/>
                <a:cs typeface="Arial"/>
              </a:rPr>
              <a:t>A→Y</a:t>
            </a:r>
            <a:r>
              <a:rPr sz="2000" b="1" dirty="0">
                <a:latin typeface="宋体"/>
                <a:cs typeface="宋体"/>
              </a:rPr>
              <a:t>：</a:t>
            </a:r>
            <a:r>
              <a:rPr sz="2000" b="1" dirty="0">
                <a:latin typeface="Arial"/>
                <a:cs typeface="Arial"/>
              </a:rPr>
              <a:t>E</a:t>
            </a:r>
            <a:r>
              <a:rPr sz="1950" b="1" baseline="-21367" dirty="0">
                <a:latin typeface="Arial"/>
                <a:cs typeface="Arial"/>
              </a:rPr>
              <a:t>AY</a:t>
            </a:r>
            <a:r>
              <a:rPr sz="2000" b="1" dirty="0">
                <a:latin typeface="Arial"/>
                <a:cs typeface="Arial"/>
              </a:rPr>
              <a:t>[ID</a:t>
            </a:r>
            <a:r>
              <a:rPr sz="1950" b="1" baseline="-21367" dirty="0">
                <a:latin typeface="Arial"/>
                <a:cs typeface="Arial"/>
              </a:rPr>
              <a:t>X</a:t>
            </a:r>
            <a:r>
              <a:rPr sz="2000" b="1" dirty="0">
                <a:latin typeface="Arial"/>
                <a:cs typeface="Arial"/>
              </a:rPr>
              <a:t>‖M‖</a:t>
            </a:r>
            <a:r>
              <a:rPr sz="2000" b="1" dirty="0">
                <a:solidFill>
                  <a:srgbClr val="FF0065"/>
                </a:solidFill>
                <a:latin typeface="Arial"/>
                <a:cs typeface="Arial"/>
              </a:rPr>
              <a:t>E</a:t>
            </a:r>
            <a:r>
              <a:rPr sz="1950" b="1" baseline="-21367" dirty="0">
                <a:solidFill>
                  <a:srgbClr val="FF0065"/>
                </a:solidFill>
                <a:latin typeface="Arial"/>
                <a:cs typeface="Arial"/>
              </a:rPr>
              <a:t>XA</a:t>
            </a:r>
            <a:r>
              <a:rPr sz="2000" b="1" dirty="0">
                <a:solidFill>
                  <a:srgbClr val="FF0065"/>
                </a:solidFill>
                <a:latin typeface="Arial"/>
                <a:cs typeface="Arial"/>
              </a:rPr>
              <a:t>[ID</a:t>
            </a:r>
            <a:r>
              <a:rPr sz="1950" b="1" baseline="-21367" dirty="0">
                <a:solidFill>
                  <a:srgbClr val="FF0065"/>
                </a:solidFill>
                <a:latin typeface="Arial"/>
                <a:cs typeface="Arial"/>
              </a:rPr>
              <a:t>X</a:t>
            </a:r>
            <a:r>
              <a:rPr sz="2000" b="1" dirty="0">
                <a:solidFill>
                  <a:srgbClr val="FF0065"/>
                </a:solidFill>
                <a:latin typeface="Arial"/>
                <a:cs typeface="Arial"/>
              </a:rPr>
              <a:t>‖H(M</a:t>
            </a:r>
            <a:r>
              <a:rPr sz="2000" b="1" dirty="0">
                <a:solidFill>
                  <a:srgbClr val="FD1813"/>
                </a:solidFill>
                <a:latin typeface="Arial"/>
                <a:cs typeface="Arial"/>
              </a:rPr>
              <a:t>)]</a:t>
            </a:r>
            <a:r>
              <a:rPr sz="2000" b="1" dirty="0">
                <a:latin typeface="Arial"/>
                <a:cs typeface="Arial"/>
              </a:rPr>
              <a:t>‖T]</a:t>
            </a:r>
            <a:r>
              <a:rPr sz="2000" b="1" spc="-10" dirty="0">
                <a:latin typeface="宋体"/>
                <a:cs typeface="宋体"/>
              </a:rPr>
              <a:t>。</a:t>
            </a:r>
            <a:endParaRPr sz="2000">
              <a:latin typeface="宋体"/>
              <a:cs typeface="宋体"/>
            </a:endParaRPr>
          </a:p>
          <a:p>
            <a:pPr marL="18415" marR="255904" indent="582930">
              <a:lnSpc>
                <a:spcPct val="130000"/>
              </a:lnSpc>
              <a:spcBef>
                <a:spcPts val="575"/>
              </a:spcBef>
            </a:pPr>
            <a:r>
              <a:rPr sz="2400" b="1" spc="-5" dirty="0">
                <a:latin typeface="宋体"/>
                <a:cs typeface="宋体"/>
              </a:rPr>
              <a:t>其中</a:t>
            </a:r>
            <a:r>
              <a:rPr sz="2400" b="1" dirty="0">
                <a:latin typeface="Arial"/>
                <a:cs typeface="Arial"/>
              </a:rPr>
              <a:t>E</a:t>
            </a:r>
            <a:r>
              <a:rPr sz="2400" b="1" dirty="0">
                <a:latin typeface="宋体"/>
                <a:cs typeface="宋体"/>
              </a:rPr>
              <a:t>是单钥加密算法，</a:t>
            </a:r>
            <a:r>
              <a:rPr sz="2400" b="1" dirty="0">
                <a:latin typeface="Arial"/>
                <a:cs typeface="Arial"/>
              </a:rPr>
              <a:t>K</a:t>
            </a:r>
            <a:r>
              <a:rPr sz="2400" b="1" spc="-7" baseline="-20833" dirty="0">
                <a:latin typeface="Arial"/>
                <a:cs typeface="Arial"/>
              </a:rPr>
              <a:t>X</a:t>
            </a:r>
            <a:r>
              <a:rPr sz="2400" b="1" baseline="-20833" dirty="0">
                <a:latin typeface="Arial"/>
                <a:cs typeface="Arial"/>
              </a:rPr>
              <a:t>A</a:t>
            </a:r>
            <a:r>
              <a:rPr sz="2400" b="1" spc="-5" dirty="0">
                <a:latin typeface="宋体"/>
                <a:cs typeface="宋体"/>
              </a:rPr>
              <a:t>和</a:t>
            </a:r>
            <a:r>
              <a:rPr sz="2400" b="1" dirty="0">
                <a:latin typeface="Arial"/>
                <a:cs typeface="Arial"/>
              </a:rPr>
              <a:t>K</a:t>
            </a:r>
            <a:r>
              <a:rPr sz="2400" b="1" baseline="-20833" dirty="0">
                <a:latin typeface="Arial"/>
                <a:cs typeface="Arial"/>
              </a:rPr>
              <a:t>A</a:t>
            </a:r>
            <a:r>
              <a:rPr sz="2400" b="1" spc="-7" baseline="-20833" dirty="0">
                <a:latin typeface="Arial"/>
                <a:cs typeface="Arial"/>
              </a:rPr>
              <a:t>Y</a:t>
            </a:r>
            <a:r>
              <a:rPr sz="2400" b="1" spc="-5" dirty="0">
                <a:latin typeface="宋体"/>
                <a:cs typeface="宋体"/>
              </a:rPr>
              <a:t>分别是</a:t>
            </a:r>
            <a:r>
              <a:rPr sz="2400" b="1" spc="5" dirty="0">
                <a:latin typeface="Arial"/>
                <a:cs typeface="Arial"/>
              </a:rPr>
              <a:t>X</a:t>
            </a:r>
            <a:r>
              <a:rPr sz="2400" b="1" spc="-5" dirty="0">
                <a:latin typeface="宋体"/>
                <a:cs typeface="宋体"/>
              </a:rPr>
              <a:t>与</a:t>
            </a:r>
            <a:r>
              <a:rPr sz="2400" b="1" spc="5" dirty="0">
                <a:latin typeface="Arial"/>
                <a:cs typeface="Arial"/>
              </a:rPr>
              <a:t>A</a:t>
            </a:r>
            <a:r>
              <a:rPr sz="2400" b="1" spc="5" dirty="0">
                <a:latin typeface="宋体"/>
                <a:cs typeface="宋体"/>
              </a:rPr>
              <a:t>共享的 </a:t>
            </a:r>
            <a:r>
              <a:rPr sz="2400" b="1" spc="-5" dirty="0">
                <a:latin typeface="宋体"/>
                <a:cs typeface="宋体"/>
              </a:rPr>
              <a:t>密钥和</a:t>
            </a:r>
            <a:r>
              <a:rPr sz="2400" b="1" dirty="0">
                <a:latin typeface="Arial"/>
                <a:cs typeface="Arial"/>
              </a:rPr>
              <a:t>A</a:t>
            </a:r>
            <a:r>
              <a:rPr sz="2400" b="1" spc="-5" dirty="0">
                <a:latin typeface="宋体"/>
                <a:cs typeface="宋体"/>
              </a:rPr>
              <a:t>与</a:t>
            </a:r>
            <a:r>
              <a:rPr sz="2400" b="1" spc="5" dirty="0">
                <a:latin typeface="Arial"/>
                <a:cs typeface="Arial"/>
              </a:rPr>
              <a:t>Y</a:t>
            </a:r>
            <a:r>
              <a:rPr sz="2400" b="1" dirty="0">
                <a:latin typeface="宋体"/>
                <a:cs typeface="宋体"/>
              </a:rPr>
              <a:t>共享的密钥，</a:t>
            </a:r>
            <a:r>
              <a:rPr sz="2400" b="1" dirty="0">
                <a:latin typeface="Arial"/>
                <a:cs typeface="Arial"/>
              </a:rPr>
              <a:t>H(M)</a:t>
            </a:r>
            <a:r>
              <a:rPr sz="2400" b="1" spc="-5" dirty="0">
                <a:latin typeface="宋体"/>
                <a:cs typeface="宋体"/>
              </a:rPr>
              <a:t>是</a:t>
            </a:r>
            <a:r>
              <a:rPr sz="2400" b="1" dirty="0">
                <a:latin typeface="Arial"/>
                <a:cs typeface="Arial"/>
              </a:rPr>
              <a:t>M</a:t>
            </a:r>
            <a:r>
              <a:rPr sz="2400" b="1" dirty="0">
                <a:latin typeface="宋体"/>
                <a:cs typeface="宋体"/>
              </a:rPr>
              <a:t>的哈希值</a:t>
            </a:r>
            <a:r>
              <a:rPr sz="2400" b="1" spc="-5" dirty="0">
                <a:latin typeface="宋体"/>
                <a:cs typeface="宋体"/>
              </a:rPr>
              <a:t>，</a:t>
            </a:r>
            <a:r>
              <a:rPr sz="2400" b="1" spc="-5" dirty="0">
                <a:latin typeface="Arial"/>
                <a:cs typeface="Arial"/>
              </a:rPr>
              <a:t>T</a:t>
            </a:r>
            <a:r>
              <a:rPr sz="2400" b="1" dirty="0">
                <a:latin typeface="宋体"/>
                <a:cs typeface="宋体"/>
              </a:rPr>
              <a:t>是时戳，</a:t>
            </a:r>
            <a:endParaRPr sz="2400">
              <a:latin typeface="宋体"/>
              <a:cs typeface="宋体"/>
            </a:endParaRPr>
          </a:p>
          <a:p>
            <a:pPr marL="18415">
              <a:lnSpc>
                <a:spcPct val="100000"/>
              </a:lnSpc>
              <a:spcBef>
                <a:spcPts val="865"/>
              </a:spcBef>
            </a:pPr>
            <a:r>
              <a:rPr sz="2400" b="1" spc="-5" dirty="0">
                <a:latin typeface="Arial"/>
                <a:cs typeface="Arial"/>
              </a:rPr>
              <a:t>ID</a:t>
            </a:r>
            <a:r>
              <a:rPr sz="2400" b="1" spc="-7" baseline="-20833" dirty="0">
                <a:latin typeface="Arial"/>
                <a:cs typeface="Arial"/>
              </a:rPr>
              <a:t>X</a:t>
            </a:r>
            <a:r>
              <a:rPr sz="2400" b="1" spc="-5" dirty="0">
                <a:latin typeface="宋体"/>
                <a:cs typeface="宋体"/>
              </a:rPr>
              <a:t>是</a:t>
            </a:r>
            <a:r>
              <a:rPr sz="2400" b="1" dirty="0">
                <a:latin typeface="Arial"/>
                <a:cs typeface="Arial"/>
              </a:rPr>
              <a:t>X</a:t>
            </a:r>
            <a:r>
              <a:rPr sz="2400" b="1" spc="-5" dirty="0">
                <a:latin typeface="宋体"/>
                <a:cs typeface="宋体"/>
              </a:rPr>
              <a:t>的身份。</a:t>
            </a:r>
            <a:endParaRPr sz="2400">
              <a:latin typeface="宋体"/>
              <a:cs typeface="宋体"/>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2173" y="695198"/>
            <a:ext cx="6411595" cy="513080"/>
          </a:xfrm>
          <a:prstGeom prst="rect">
            <a:avLst/>
          </a:prstGeom>
        </p:spPr>
        <p:txBody>
          <a:bodyPr vert="horz" wrap="square" lIns="0" tIns="12065" rIns="0" bIns="0" rtlCol="0">
            <a:spAutoFit/>
          </a:bodyPr>
          <a:lstStyle/>
          <a:p>
            <a:pPr marL="12700">
              <a:lnSpc>
                <a:spcPct val="100000"/>
              </a:lnSpc>
              <a:spcBef>
                <a:spcPts val="95"/>
              </a:spcBef>
            </a:pPr>
            <a:r>
              <a:rPr spc="-5" dirty="0"/>
              <a:t>基于对称密码体制的数字签</a:t>
            </a:r>
            <a:r>
              <a:rPr dirty="0"/>
              <a:t>名</a:t>
            </a:r>
            <a:r>
              <a:rPr spc="-10" dirty="0">
                <a:latin typeface="Arial"/>
                <a:cs typeface="Arial"/>
              </a:rPr>
              <a:t>(</a:t>
            </a:r>
            <a:r>
              <a:rPr spc="-5" dirty="0"/>
              <a:t>分析</a:t>
            </a:r>
            <a:r>
              <a:rPr spc="-5" dirty="0">
                <a:latin typeface="Arial"/>
                <a:cs typeface="Arial"/>
              </a:rPr>
              <a:t>)</a:t>
            </a:r>
          </a:p>
        </p:txBody>
      </p:sp>
      <p:sp>
        <p:nvSpPr>
          <p:cNvPr id="3" name="object 3"/>
          <p:cNvSpPr/>
          <p:nvPr/>
        </p:nvSpPr>
        <p:spPr>
          <a:xfrm>
            <a:off x="1244231" y="1961388"/>
            <a:ext cx="158495" cy="16687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44231" y="4409694"/>
            <a:ext cx="158495" cy="170687"/>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657229" y="1800225"/>
            <a:ext cx="8069580" cy="4575676"/>
          </a:xfrm>
          <a:prstGeom prst="rect">
            <a:avLst/>
          </a:prstGeom>
        </p:spPr>
        <p:txBody>
          <a:bodyPr vert="horz" wrap="square" lIns="0" tIns="12700" rIns="0" bIns="0" rtlCol="0">
            <a:spAutoFit/>
          </a:bodyPr>
          <a:lstStyle/>
          <a:p>
            <a:pPr marL="12700" marR="41275">
              <a:lnSpc>
                <a:spcPct val="130000"/>
              </a:lnSpc>
              <a:spcBef>
                <a:spcPts val="100"/>
              </a:spcBef>
            </a:pPr>
            <a:r>
              <a:rPr sz="2400" b="1" spc="-5" dirty="0">
                <a:latin typeface="宋体"/>
                <a:cs typeface="宋体"/>
              </a:rPr>
              <a:t>在①中，</a:t>
            </a:r>
            <a:r>
              <a:rPr sz="2400" b="1" spc="-5" dirty="0">
                <a:latin typeface="Arial"/>
                <a:cs typeface="Arial"/>
              </a:rPr>
              <a:t>X</a:t>
            </a:r>
            <a:r>
              <a:rPr sz="2400" b="1" spc="-5" dirty="0">
                <a:latin typeface="宋体"/>
                <a:cs typeface="宋体"/>
              </a:rPr>
              <a:t>以</a:t>
            </a:r>
            <a:r>
              <a:rPr sz="2400" b="1" spc="-5" dirty="0">
                <a:latin typeface="Arial"/>
                <a:cs typeface="Arial"/>
              </a:rPr>
              <a:t>E</a:t>
            </a:r>
            <a:r>
              <a:rPr sz="2400" b="1" spc="-7" baseline="-20833" dirty="0">
                <a:latin typeface="Arial"/>
                <a:cs typeface="Arial"/>
              </a:rPr>
              <a:t>XA</a:t>
            </a:r>
            <a:r>
              <a:rPr sz="2400" b="1" spc="-5" dirty="0">
                <a:latin typeface="Arial"/>
                <a:cs typeface="Arial"/>
              </a:rPr>
              <a:t>[ID</a:t>
            </a:r>
            <a:r>
              <a:rPr sz="2400" b="1" spc="-7" baseline="-20833" dirty="0">
                <a:latin typeface="Arial"/>
                <a:cs typeface="Arial"/>
              </a:rPr>
              <a:t>X</a:t>
            </a:r>
            <a:r>
              <a:rPr sz="2400" b="1" spc="-5" dirty="0">
                <a:latin typeface="Arial"/>
                <a:cs typeface="Arial"/>
              </a:rPr>
              <a:t>‖H(M)]</a:t>
            </a:r>
            <a:r>
              <a:rPr sz="2400" b="1" dirty="0">
                <a:latin typeface="宋体"/>
                <a:cs typeface="宋体"/>
              </a:rPr>
              <a:t>作为自己对</a:t>
            </a:r>
            <a:r>
              <a:rPr sz="2400" b="1" dirty="0">
                <a:latin typeface="Arial"/>
                <a:cs typeface="Arial"/>
              </a:rPr>
              <a:t>M</a:t>
            </a:r>
            <a:r>
              <a:rPr sz="2400" b="1" dirty="0">
                <a:latin typeface="宋体"/>
                <a:cs typeface="宋体"/>
              </a:rPr>
              <a:t>的签名，</a:t>
            </a:r>
            <a:r>
              <a:rPr sz="2400" b="1" spc="-5" dirty="0">
                <a:latin typeface="宋体"/>
                <a:cs typeface="宋体"/>
              </a:rPr>
              <a:t>将</a:t>
            </a:r>
            <a:r>
              <a:rPr sz="2400" b="1" dirty="0">
                <a:latin typeface="Arial"/>
                <a:cs typeface="Arial"/>
              </a:rPr>
              <a:t>M</a:t>
            </a:r>
            <a:r>
              <a:rPr sz="2400" b="1" dirty="0">
                <a:latin typeface="宋体"/>
                <a:cs typeface="宋体"/>
              </a:rPr>
              <a:t>及签 </a:t>
            </a:r>
            <a:r>
              <a:rPr sz="2400" b="1" spc="-5" dirty="0">
                <a:latin typeface="宋体"/>
                <a:cs typeface="宋体"/>
              </a:rPr>
              <a:t>名发往</a:t>
            </a:r>
            <a:r>
              <a:rPr sz="2400" b="1" dirty="0">
                <a:latin typeface="Arial"/>
                <a:cs typeface="Arial"/>
              </a:rPr>
              <a:t>A</a:t>
            </a:r>
            <a:r>
              <a:rPr sz="2400" b="1" dirty="0">
                <a:latin typeface="宋体"/>
                <a:cs typeface="宋体"/>
              </a:rPr>
              <a:t>。在②中</a:t>
            </a:r>
            <a:r>
              <a:rPr sz="2400" b="1" spc="5" dirty="0">
                <a:latin typeface="Arial"/>
                <a:cs typeface="Arial"/>
              </a:rPr>
              <a:t>A</a:t>
            </a:r>
            <a:r>
              <a:rPr sz="2400" b="1" dirty="0">
                <a:latin typeface="宋体"/>
                <a:cs typeface="宋体"/>
              </a:rPr>
              <a:t>将</a:t>
            </a:r>
            <a:r>
              <a:rPr sz="2400" b="1" spc="-5" dirty="0">
                <a:latin typeface="宋体"/>
                <a:cs typeface="宋体"/>
              </a:rPr>
              <a:t>从</a:t>
            </a:r>
            <a:r>
              <a:rPr sz="2400" b="1" spc="5" dirty="0">
                <a:latin typeface="Arial"/>
                <a:cs typeface="Arial"/>
              </a:rPr>
              <a:t>X</a:t>
            </a:r>
            <a:r>
              <a:rPr sz="2400" b="1" dirty="0">
                <a:latin typeface="宋体"/>
                <a:cs typeface="宋体"/>
              </a:rPr>
              <a:t>收到的内容</a:t>
            </a:r>
            <a:r>
              <a:rPr sz="2400" b="1" spc="-5" dirty="0">
                <a:latin typeface="宋体"/>
                <a:cs typeface="宋体"/>
              </a:rPr>
              <a:t>和</a:t>
            </a:r>
            <a:r>
              <a:rPr sz="2400" b="1" spc="-5" dirty="0">
                <a:latin typeface="Arial"/>
                <a:cs typeface="Arial"/>
              </a:rPr>
              <a:t>I</a:t>
            </a:r>
            <a:r>
              <a:rPr sz="2400" b="1" dirty="0">
                <a:latin typeface="Arial"/>
                <a:cs typeface="Arial"/>
              </a:rPr>
              <a:t>D</a:t>
            </a:r>
            <a:r>
              <a:rPr sz="2400" b="1" spc="-7" baseline="-20833" dirty="0">
                <a:latin typeface="Arial"/>
                <a:cs typeface="Arial"/>
              </a:rPr>
              <a:t>X</a:t>
            </a:r>
            <a:r>
              <a:rPr sz="2400" b="1" spc="-5" dirty="0">
                <a:latin typeface="宋体"/>
                <a:cs typeface="宋体"/>
              </a:rPr>
              <a:t>、</a:t>
            </a:r>
            <a:r>
              <a:rPr sz="2400" b="1" dirty="0">
                <a:latin typeface="Arial"/>
                <a:cs typeface="Arial"/>
              </a:rPr>
              <a:t>T</a:t>
            </a:r>
            <a:r>
              <a:rPr sz="2400" b="1" dirty="0">
                <a:latin typeface="宋体"/>
                <a:cs typeface="宋体"/>
              </a:rPr>
              <a:t>一起加密后发 </a:t>
            </a:r>
            <a:r>
              <a:rPr sz="2400" b="1" spc="-5" dirty="0">
                <a:latin typeface="宋体"/>
                <a:cs typeface="宋体"/>
              </a:rPr>
              <a:t>往</a:t>
            </a:r>
            <a:r>
              <a:rPr sz="2400" b="1" spc="-5" dirty="0">
                <a:latin typeface="Arial"/>
                <a:cs typeface="Arial"/>
              </a:rPr>
              <a:t>Y</a:t>
            </a:r>
            <a:r>
              <a:rPr sz="2400" b="1" spc="-5" dirty="0">
                <a:latin typeface="宋体"/>
                <a:cs typeface="宋体"/>
              </a:rPr>
              <a:t>，其中的</a:t>
            </a:r>
            <a:r>
              <a:rPr sz="2400" b="1" dirty="0">
                <a:latin typeface="Arial"/>
                <a:cs typeface="Arial"/>
              </a:rPr>
              <a:t>T</a:t>
            </a:r>
            <a:r>
              <a:rPr sz="2400" b="1" dirty="0">
                <a:latin typeface="宋体"/>
                <a:cs typeface="宋体"/>
              </a:rPr>
              <a:t>用于</a:t>
            </a:r>
            <a:r>
              <a:rPr sz="2400" b="1" spc="-5" dirty="0">
                <a:latin typeface="宋体"/>
                <a:cs typeface="宋体"/>
              </a:rPr>
              <a:t>向</a:t>
            </a:r>
            <a:r>
              <a:rPr sz="2400" b="1" spc="5" dirty="0">
                <a:latin typeface="Arial"/>
                <a:cs typeface="Arial"/>
              </a:rPr>
              <a:t>Y</a:t>
            </a:r>
            <a:r>
              <a:rPr sz="2400" b="1" dirty="0">
                <a:latin typeface="宋体"/>
                <a:cs typeface="宋体"/>
              </a:rPr>
              <a:t>表示所发的消息不是旧消息的重放。</a:t>
            </a:r>
            <a:endParaRPr sz="2400" dirty="0">
              <a:latin typeface="宋体"/>
              <a:cs typeface="宋体"/>
            </a:endParaRPr>
          </a:p>
          <a:p>
            <a:pPr marL="12700" marR="104775">
              <a:lnSpc>
                <a:spcPct val="130000"/>
              </a:lnSpc>
            </a:pPr>
            <a:r>
              <a:rPr sz="2400" b="1" dirty="0">
                <a:latin typeface="Arial"/>
                <a:cs typeface="Arial"/>
              </a:rPr>
              <a:t>Y</a:t>
            </a:r>
            <a:r>
              <a:rPr sz="2400" b="1" spc="-5" dirty="0">
                <a:latin typeface="宋体"/>
                <a:cs typeface="宋体"/>
              </a:rPr>
              <a:t>对收到的内容解密</a:t>
            </a:r>
            <a:r>
              <a:rPr sz="2400" b="1" spc="-10" dirty="0">
                <a:latin typeface="宋体"/>
                <a:cs typeface="宋体"/>
              </a:rPr>
              <a:t>后</a:t>
            </a:r>
            <a:r>
              <a:rPr sz="2400" b="1" spc="5" dirty="0">
                <a:latin typeface="Arial"/>
                <a:cs typeface="Arial"/>
              </a:rPr>
              <a:t>,</a:t>
            </a:r>
            <a:r>
              <a:rPr sz="2400" b="1" dirty="0">
                <a:latin typeface="宋体"/>
                <a:cs typeface="宋体"/>
              </a:rPr>
              <a:t>将</a:t>
            </a:r>
            <a:r>
              <a:rPr sz="2400" b="1" dirty="0">
                <a:solidFill>
                  <a:srgbClr val="FD1813"/>
                </a:solidFill>
                <a:latin typeface="宋体"/>
                <a:cs typeface="宋体"/>
              </a:rPr>
              <a:t>解密结果存储起来</a:t>
            </a:r>
            <a:r>
              <a:rPr sz="2400" b="1" dirty="0">
                <a:latin typeface="宋体"/>
                <a:cs typeface="宋体"/>
              </a:rPr>
              <a:t>以备出现争议时 </a:t>
            </a:r>
            <a:r>
              <a:rPr sz="2400" b="1" spc="-5" dirty="0">
                <a:latin typeface="宋体"/>
                <a:cs typeface="宋体"/>
              </a:rPr>
              <a:t>使用。</a:t>
            </a:r>
            <a:endParaRPr sz="2400" dirty="0">
              <a:latin typeface="宋体"/>
              <a:cs typeface="宋体"/>
            </a:endParaRPr>
          </a:p>
          <a:p>
            <a:pPr marL="12700">
              <a:lnSpc>
                <a:spcPct val="130000"/>
              </a:lnSpc>
              <a:spcBef>
                <a:spcPts val="1200"/>
              </a:spcBef>
            </a:pPr>
            <a:r>
              <a:rPr sz="2400" b="1" dirty="0">
                <a:latin typeface="宋体"/>
                <a:cs typeface="宋体"/>
              </a:rPr>
              <a:t>如果出现争议</a:t>
            </a:r>
            <a:r>
              <a:rPr sz="2400" b="1" spc="-10" dirty="0">
                <a:latin typeface="宋体"/>
                <a:cs typeface="宋体"/>
              </a:rPr>
              <a:t>，</a:t>
            </a:r>
            <a:r>
              <a:rPr sz="2400" b="1" spc="-10" dirty="0">
                <a:latin typeface="Arial"/>
                <a:cs typeface="Arial"/>
              </a:rPr>
              <a:t>Y</a:t>
            </a:r>
            <a:r>
              <a:rPr sz="2400" b="1" dirty="0">
                <a:latin typeface="宋体"/>
                <a:cs typeface="宋体"/>
              </a:rPr>
              <a:t>可声称自己收到</a:t>
            </a:r>
            <a:r>
              <a:rPr sz="2400" b="1" spc="-5" dirty="0">
                <a:latin typeface="宋体"/>
                <a:cs typeface="宋体"/>
              </a:rPr>
              <a:t>的</a:t>
            </a:r>
            <a:r>
              <a:rPr sz="2400" b="1" dirty="0">
                <a:latin typeface="Arial"/>
                <a:cs typeface="Arial"/>
              </a:rPr>
              <a:t>M</a:t>
            </a:r>
            <a:r>
              <a:rPr sz="2400" b="1" dirty="0">
                <a:latin typeface="宋体"/>
                <a:cs typeface="宋体"/>
              </a:rPr>
              <a:t>的确来</a:t>
            </a:r>
            <a:r>
              <a:rPr sz="2400" b="1" spc="-5" dirty="0">
                <a:latin typeface="宋体"/>
                <a:cs typeface="宋体"/>
              </a:rPr>
              <a:t>自</a:t>
            </a:r>
            <a:r>
              <a:rPr sz="2400" b="1" dirty="0">
                <a:latin typeface="Arial"/>
                <a:cs typeface="Arial"/>
              </a:rPr>
              <a:t>X</a:t>
            </a:r>
            <a:r>
              <a:rPr sz="2400" b="1" dirty="0">
                <a:latin typeface="宋体"/>
                <a:cs typeface="宋体"/>
              </a:rPr>
              <a:t>，并将</a:t>
            </a:r>
            <a:endParaRPr sz="2400" dirty="0">
              <a:latin typeface="宋体"/>
              <a:cs typeface="宋体"/>
            </a:endParaRPr>
          </a:p>
          <a:p>
            <a:pPr marL="12700">
              <a:lnSpc>
                <a:spcPct val="130000"/>
              </a:lnSpc>
              <a:spcBef>
                <a:spcPts val="860"/>
              </a:spcBef>
            </a:pPr>
            <a:r>
              <a:rPr sz="2400" b="1" spc="-5" dirty="0">
                <a:latin typeface="Arial"/>
                <a:cs typeface="Arial"/>
              </a:rPr>
              <a:t>E</a:t>
            </a:r>
            <a:r>
              <a:rPr sz="2400" b="1" spc="-7" baseline="-20833" dirty="0">
                <a:latin typeface="Arial"/>
                <a:cs typeface="Arial"/>
              </a:rPr>
              <a:t>AY</a:t>
            </a:r>
            <a:r>
              <a:rPr sz="2400" b="1" spc="-5" dirty="0">
                <a:latin typeface="Arial"/>
                <a:cs typeface="Arial"/>
              </a:rPr>
              <a:t>[ID</a:t>
            </a:r>
            <a:r>
              <a:rPr sz="2400" b="1" spc="-7" baseline="-20833" dirty="0">
                <a:latin typeface="Arial"/>
                <a:cs typeface="Arial"/>
              </a:rPr>
              <a:t>X</a:t>
            </a:r>
            <a:r>
              <a:rPr sz="2400" b="1" spc="-5" dirty="0">
                <a:latin typeface="Arial"/>
                <a:cs typeface="Arial"/>
              </a:rPr>
              <a:t>‖M‖E</a:t>
            </a:r>
            <a:r>
              <a:rPr sz="2400" b="1" spc="-7" baseline="-20833" dirty="0">
                <a:latin typeface="Arial"/>
                <a:cs typeface="Arial"/>
              </a:rPr>
              <a:t>XA</a:t>
            </a:r>
            <a:r>
              <a:rPr sz="2400" b="1" spc="-5" dirty="0">
                <a:latin typeface="Arial"/>
                <a:cs typeface="Arial"/>
              </a:rPr>
              <a:t>[ID</a:t>
            </a:r>
            <a:r>
              <a:rPr sz="2400" b="1" spc="-7" baseline="-20833" dirty="0">
                <a:latin typeface="Arial"/>
                <a:cs typeface="Arial"/>
              </a:rPr>
              <a:t>X</a:t>
            </a:r>
            <a:r>
              <a:rPr sz="2400" b="1" spc="-5" dirty="0">
                <a:latin typeface="Arial"/>
                <a:cs typeface="Arial"/>
              </a:rPr>
              <a:t>‖H(M)]‖T]</a:t>
            </a:r>
            <a:r>
              <a:rPr sz="2400" b="1" spc="-5" dirty="0" err="1">
                <a:latin typeface="宋体"/>
                <a:cs typeface="宋体"/>
              </a:rPr>
              <a:t>发给</a:t>
            </a:r>
            <a:r>
              <a:rPr sz="2400" b="1" spc="-5" dirty="0" err="1">
                <a:latin typeface="Arial"/>
                <a:cs typeface="Arial"/>
              </a:rPr>
              <a:t>A</a:t>
            </a:r>
            <a:r>
              <a:rPr sz="2400" b="1" spc="-5" dirty="0" err="1">
                <a:latin typeface="宋体"/>
                <a:cs typeface="宋体"/>
              </a:rPr>
              <a:t>，</a:t>
            </a:r>
            <a:r>
              <a:rPr sz="2400" b="1" dirty="0" err="1">
                <a:latin typeface="宋体"/>
                <a:cs typeface="宋体"/>
              </a:rPr>
              <a:t>由</a:t>
            </a:r>
            <a:r>
              <a:rPr sz="2400" b="1" spc="5" dirty="0" err="1">
                <a:latin typeface="Arial"/>
                <a:cs typeface="Arial"/>
              </a:rPr>
              <a:t>A</a:t>
            </a:r>
            <a:r>
              <a:rPr sz="2400" b="1" dirty="0" err="1">
                <a:latin typeface="宋体"/>
                <a:cs typeface="宋体"/>
              </a:rPr>
              <a:t>仲裁，</a:t>
            </a:r>
            <a:r>
              <a:rPr sz="2400" b="1" dirty="0" err="1">
                <a:latin typeface="Arial"/>
                <a:cs typeface="Arial"/>
              </a:rPr>
              <a:t>A</a:t>
            </a:r>
            <a:r>
              <a:rPr sz="2400" b="1" dirty="0" err="1">
                <a:latin typeface="宋体"/>
                <a:cs typeface="宋体"/>
              </a:rPr>
              <a:t>由</a:t>
            </a:r>
            <a:r>
              <a:rPr sz="2400" b="1" dirty="0" err="1">
                <a:latin typeface="Arial"/>
                <a:cs typeface="Arial"/>
              </a:rPr>
              <a:t>K</a:t>
            </a:r>
            <a:r>
              <a:rPr sz="1600" b="1" dirty="0" err="1">
                <a:latin typeface="Arial"/>
                <a:cs typeface="Arial"/>
              </a:rPr>
              <a:t>AY</a:t>
            </a:r>
            <a:r>
              <a:rPr sz="2400" b="1" dirty="0" err="1">
                <a:latin typeface="宋体"/>
                <a:cs typeface="宋体"/>
              </a:rPr>
              <a:t>解密后，再</a:t>
            </a:r>
            <a:r>
              <a:rPr sz="2400" b="1" spc="-5" dirty="0" err="1">
                <a:latin typeface="宋体"/>
                <a:cs typeface="宋体"/>
              </a:rPr>
              <a:t>用</a:t>
            </a:r>
            <a:r>
              <a:rPr sz="2400" b="1" spc="-5" dirty="0" err="1">
                <a:latin typeface="Arial"/>
                <a:cs typeface="Arial"/>
              </a:rPr>
              <a:t>K</a:t>
            </a:r>
            <a:r>
              <a:rPr sz="2400" b="1" spc="-7" baseline="-20833" dirty="0" err="1">
                <a:latin typeface="Arial"/>
                <a:cs typeface="Arial"/>
              </a:rPr>
              <a:t>XA</a:t>
            </a:r>
            <a:r>
              <a:rPr sz="2400" b="1" spc="-10" dirty="0" err="1">
                <a:latin typeface="宋体"/>
                <a:cs typeface="宋体"/>
              </a:rPr>
              <a:t>对</a:t>
            </a:r>
            <a:r>
              <a:rPr sz="2400" b="1" spc="-5" dirty="0" err="1">
                <a:latin typeface="Arial"/>
                <a:cs typeface="Arial"/>
              </a:rPr>
              <a:t>E</a:t>
            </a:r>
            <a:r>
              <a:rPr sz="2400" b="1" spc="-7" baseline="-20833" dirty="0" err="1">
                <a:latin typeface="Arial"/>
                <a:cs typeface="Arial"/>
              </a:rPr>
              <a:t>XA</a:t>
            </a:r>
            <a:r>
              <a:rPr sz="2400" b="1" spc="-5" dirty="0">
                <a:latin typeface="Arial"/>
                <a:cs typeface="Arial"/>
              </a:rPr>
              <a:t>[ID</a:t>
            </a:r>
            <a:r>
              <a:rPr sz="2400" b="1" spc="-7" baseline="-20833" dirty="0">
                <a:latin typeface="Arial"/>
                <a:cs typeface="Arial"/>
              </a:rPr>
              <a:t>X</a:t>
            </a:r>
            <a:r>
              <a:rPr sz="2400" b="1" spc="-5" dirty="0">
                <a:latin typeface="Arial"/>
                <a:cs typeface="Arial"/>
              </a:rPr>
              <a:t>‖H(M)]</a:t>
            </a:r>
            <a:r>
              <a:rPr sz="2400" b="1" spc="-5" dirty="0">
                <a:latin typeface="宋体"/>
                <a:cs typeface="宋体"/>
              </a:rPr>
              <a:t>解密，并</a:t>
            </a:r>
            <a:r>
              <a:rPr sz="2400" b="1" dirty="0">
                <a:latin typeface="宋体"/>
                <a:cs typeface="宋体"/>
              </a:rPr>
              <a:t>对</a:t>
            </a:r>
            <a:r>
              <a:rPr sz="2400" b="1" dirty="0">
                <a:latin typeface="Arial"/>
                <a:cs typeface="Arial"/>
              </a:rPr>
              <a:t>H(M)</a:t>
            </a:r>
            <a:r>
              <a:rPr sz="2400" b="1" dirty="0" err="1">
                <a:latin typeface="宋体"/>
                <a:cs typeface="宋体"/>
              </a:rPr>
              <a:t>加以验证，从而验证</a:t>
            </a:r>
            <a:r>
              <a:rPr sz="2400" b="1" spc="-5" dirty="0" err="1">
                <a:latin typeface="宋体"/>
                <a:cs typeface="宋体"/>
              </a:rPr>
              <a:t>了</a:t>
            </a:r>
            <a:r>
              <a:rPr sz="2400" b="1" dirty="0" err="1">
                <a:latin typeface="Arial"/>
                <a:cs typeface="Arial"/>
              </a:rPr>
              <a:t>X</a:t>
            </a:r>
            <a:r>
              <a:rPr sz="2400" b="1" dirty="0" err="1">
                <a:latin typeface="宋体"/>
                <a:cs typeface="宋体"/>
              </a:rPr>
              <a:t>的签</a:t>
            </a:r>
            <a:r>
              <a:rPr sz="2400" b="1" spc="-5" dirty="0" err="1">
                <a:latin typeface="宋体"/>
                <a:cs typeface="宋体"/>
              </a:rPr>
              <a:t>名</a:t>
            </a:r>
            <a:r>
              <a:rPr sz="2400" b="1" spc="-5" dirty="0">
                <a:latin typeface="宋体"/>
                <a:cs typeface="宋体"/>
              </a:rPr>
              <a:t>。</a:t>
            </a:r>
            <a:endParaRPr sz="2400" dirty="0">
              <a:latin typeface="宋体"/>
              <a:cs typeface="宋体"/>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15</a:t>
            </a:fld>
            <a:endParaRPr spc="-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16</a:t>
            </a:fld>
            <a:endParaRPr spc="-5" dirty="0"/>
          </a:p>
        </p:txBody>
      </p:sp>
      <p:sp>
        <p:nvSpPr>
          <p:cNvPr id="3" name="object 3"/>
          <p:cNvSpPr txBox="1"/>
          <p:nvPr/>
        </p:nvSpPr>
        <p:spPr>
          <a:xfrm>
            <a:off x="1231900" y="1724025"/>
            <a:ext cx="7910830" cy="4305300"/>
          </a:xfrm>
          <a:prstGeom prst="rect">
            <a:avLst/>
          </a:prstGeom>
        </p:spPr>
        <p:txBody>
          <a:bodyPr vert="horz" wrap="square" lIns="0" tIns="12700" rIns="0" bIns="0" rtlCol="0">
            <a:spAutoFit/>
          </a:bodyPr>
          <a:lstStyle/>
          <a:p>
            <a:pPr marL="355600" indent="-342900">
              <a:lnSpc>
                <a:spcPct val="100000"/>
              </a:lnSpc>
              <a:spcBef>
                <a:spcPts val="100"/>
              </a:spcBef>
              <a:buClr>
                <a:srgbClr val="FD1813"/>
              </a:buClr>
              <a:buSzPct val="118750"/>
              <a:buFont typeface="Wingdings"/>
              <a:buChar char=""/>
              <a:tabLst>
                <a:tab pos="355600" algn="l"/>
              </a:tabLst>
            </a:pPr>
            <a:r>
              <a:rPr sz="2400" b="1" spc="-5" dirty="0">
                <a:latin typeface="宋体"/>
                <a:cs typeface="宋体"/>
              </a:rPr>
              <a:t>由于</a:t>
            </a:r>
            <a:r>
              <a:rPr sz="2400" b="1" dirty="0">
                <a:latin typeface="Arial"/>
                <a:cs typeface="Arial"/>
              </a:rPr>
              <a:t>Y</a:t>
            </a:r>
            <a:r>
              <a:rPr sz="2400" b="1" spc="-5" dirty="0">
                <a:latin typeface="宋体"/>
                <a:cs typeface="宋体"/>
              </a:rPr>
              <a:t>不知</a:t>
            </a:r>
            <a:r>
              <a:rPr sz="2400" b="1" spc="-5" dirty="0">
                <a:latin typeface="Arial"/>
                <a:cs typeface="Arial"/>
              </a:rPr>
              <a:t>K</a:t>
            </a:r>
            <a:r>
              <a:rPr sz="2400" b="1" spc="-7" baseline="-20833" dirty="0">
                <a:latin typeface="Arial"/>
                <a:cs typeface="Arial"/>
              </a:rPr>
              <a:t>XA</a:t>
            </a:r>
            <a:r>
              <a:rPr sz="2400" b="1" spc="-5" dirty="0">
                <a:latin typeface="宋体"/>
                <a:cs typeface="宋体"/>
              </a:rPr>
              <a:t>，</a:t>
            </a:r>
            <a:r>
              <a:rPr sz="2400" b="1" dirty="0">
                <a:latin typeface="宋体"/>
                <a:cs typeface="宋体"/>
              </a:rPr>
              <a:t>因此不能直接检</a:t>
            </a:r>
            <a:r>
              <a:rPr sz="2400" b="1" spc="-5" dirty="0">
                <a:latin typeface="宋体"/>
                <a:cs typeface="宋体"/>
              </a:rPr>
              <a:t>查</a:t>
            </a:r>
            <a:r>
              <a:rPr sz="2400" b="1" spc="5" dirty="0">
                <a:latin typeface="Arial"/>
                <a:cs typeface="Arial"/>
              </a:rPr>
              <a:t>X</a:t>
            </a:r>
            <a:r>
              <a:rPr sz="2400" b="1" dirty="0">
                <a:latin typeface="宋体"/>
                <a:cs typeface="宋体"/>
              </a:rPr>
              <a:t>的签名，</a:t>
            </a:r>
            <a:r>
              <a:rPr sz="2400" b="1" spc="-5" dirty="0">
                <a:latin typeface="宋体"/>
                <a:cs typeface="宋体"/>
              </a:rPr>
              <a:t>但</a:t>
            </a:r>
            <a:r>
              <a:rPr sz="2400" b="1" spc="5" dirty="0">
                <a:latin typeface="Arial"/>
                <a:cs typeface="Arial"/>
              </a:rPr>
              <a:t>Y</a:t>
            </a:r>
            <a:r>
              <a:rPr sz="2400" b="1" dirty="0">
                <a:latin typeface="宋体"/>
                <a:cs typeface="宋体"/>
              </a:rPr>
              <a:t>认为消</a:t>
            </a:r>
            <a:endParaRPr sz="2400" dirty="0">
              <a:latin typeface="宋体"/>
              <a:cs typeface="宋体"/>
            </a:endParaRPr>
          </a:p>
          <a:p>
            <a:pPr marL="355600" marR="62230">
              <a:lnSpc>
                <a:spcPct val="175000"/>
              </a:lnSpc>
            </a:pPr>
            <a:r>
              <a:rPr sz="2400" b="1" spc="-5" dirty="0">
                <a:latin typeface="宋体"/>
                <a:cs typeface="宋体"/>
              </a:rPr>
              <a:t>息来自于</a:t>
            </a:r>
            <a:r>
              <a:rPr sz="2400" b="1" spc="5" dirty="0">
                <a:latin typeface="Arial"/>
                <a:cs typeface="Arial"/>
              </a:rPr>
              <a:t>A</a:t>
            </a:r>
            <a:r>
              <a:rPr sz="2400" b="1" dirty="0">
                <a:latin typeface="宋体"/>
                <a:cs typeface="宋体"/>
              </a:rPr>
              <a:t>因而是可信的。所以在整个过程中，</a:t>
            </a:r>
            <a:r>
              <a:rPr sz="2400" b="1" spc="5" dirty="0">
                <a:latin typeface="Arial"/>
                <a:cs typeface="Arial"/>
              </a:rPr>
              <a:t>A</a:t>
            </a:r>
            <a:r>
              <a:rPr sz="2400" b="1" dirty="0">
                <a:latin typeface="宋体"/>
                <a:cs typeface="宋体"/>
              </a:rPr>
              <a:t>必须取 </a:t>
            </a:r>
            <a:r>
              <a:rPr sz="2400" b="1" spc="-5" dirty="0">
                <a:latin typeface="宋体"/>
                <a:cs typeface="宋体"/>
              </a:rPr>
              <a:t>得</a:t>
            </a:r>
            <a:r>
              <a:rPr sz="2400" b="1" dirty="0">
                <a:latin typeface="Arial"/>
                <a:cs typeface="Arial"/>
              </a:rPr>
              <a:t>X</a:t>
            </a:r>
            <a:r>
              <a:rPr sz="2400" b="1" spc="-5" dirty="0">
                <a:latin typeface="宋体"/>
                <a:cs typeface="宋体"/>
              </a:rPr>
              <a:t>和</a:t>
            </a:r>
            <a:r>
              <a:rPr sz="2400" b="1" dirty="0">
                <a:latin typeface="Arial"/>
                <a:cs typeface="Arial"/>
              </a:rPr>
              <a:t>Y</a:t>
            </a:r>
            <a:r>
              <a:rPr sz="2400" b="1" dirty="0">
                <a:latin typeface="宋体"/>
                <a:cs typeface="宋体"/>
              </a:rPr>
              <a:t>的高度信任，即这个方案的前提</a:t>
            </a:r>
            <a:r>
              <a:rPr sz="2400" b="1" spc="-5" dirty="0">
                <a:latin typeface="宋体"/>
                <a:cs typeface="宋体"/>
              </a:rPr>
              <a:t>是</a:t>
            </a:r>
            <a:r>
              <a:rPr sz="2400" b="1" spc="5" dirty="0">
                <a:latin typeface="Arial"/>
                <a:cs typeface="Arial"/>
              </a:rPr>
              <a:t>A</a:t>
            </a:r>
            <a:r>
              <a:rPr sz="2400" b="1" dirty="0">
                <a:latin typeface="宋体"/>
                <a:cs typeface="宋体"/>
              </a:rPr>
              <a:t>是公正的、 </a:t>
            </a:r>
            <a:r>
              <a:rPr sz="2400" b="1" spc="-5" dirty="0">
                <a:latin typeface="宋体"/>
                <a:cs typeface="宋体"/>
              </a:rPr>
              <a:t>可信的，</a:t>
            </a:r>
            <a:r>
              <a:rPr sz="2400" b="1" dirty="0">
                <a:latin typeface="宋体"/>
                <a:cs typeface="宋体"/>
              </a:rPr>
              <a:t>且</a:t>
            </a:r>
            <a:r>
              <a:rPr sz="2400" b="1" spc="5" dirty="0">
                <a:solidFill>
                  <a:srgbClr val="FD1813"/>
                </a:solidFill>
                <a:latin typeface="宋体"/>
                <a:cs typeface="宋体"/>
              </a:rPr>
              <a:t>只</a:t>
            </a:r>
            <a:r>
              <a:rPr sz="2400" b="1" spc="-5" dirty="0">
                <a:solidFill>
                  <a:srgbClr val="FD1813"/>
                </a:solidFill>
                <a:latin typeface="宋体"/>
                <a:cs typeface="宋体"/>
              </a:rPr>
              <a:t>有</a:t>
            </a:r>
            <a:r>
              <a:rPr sz="2400" b="1" spc="5" dirty="0">
                <a:solidFill>
                  <a:srgbClr val="FD1813"/>
                </a:solidFill>
                <a:latin typeface="Arial"/>
                <a:cs typeface="Arial"/>
              </a:rPr>
              <a:t>A</a:t>
            </a:r>
            <a:r>
              <a:rPr sz="2400" b="1" dirty="0">
                <a:solidFill>
                  <a:srgbClr val="FD1813"/>
                </a:solidFill>
                <a:latin typeface="宋体"/>
                <a:cs typeface="宋体"/>
              </a:rPr>
              <a:t>能够检查签名</a:t>
            </a:r>
            <a:r>
              <a:rPr sz="2400" b="1" spc="-10" dirty="0">
                <a:latin typeface="宋体"/>
                <a:cs typeface="宋体"/>
              </a:rPr>
              <a:t>。</a:t>
            </a:r>
            <a:endParaRPr sz="2400" dirty="0">
              <a:latin typeface="宋体"/>
              <a:cs typeface="宋体"/>
            </a:endParaRPr>
          </a:p>
          <a:p>
            <a:pPr marL="355600" marR="196850" indent="-342900" algn="just">
              <a:lnSpc>
                <a:spcPct val="175000"/>
              </a:lnSpc>
              <a:spcBef>
                <a:spcPts val="575"/>
              </a:spcBef>
              <a:buClr>
                <a:srgbClr val="FD1813"/>
              </a:buClr>
              <a:buSzPct val="118750"/>
              <a:buFont typeface="Wingdings"/>
              <a:buChar char=""/>
              <a:tabLst>
                <a:tab pos="355600" algn="l"/>
              </a:tabLst>
            </a:pPr>
            <a:r>
              <a:rPr sz="2400" b="1" dirty="0">
                <a:latin typeface="宋体"/>
                <a:cs typeface="宋体"/>
              </a:rPr>
              <a:t>安全的问题：</a:t>
            </a:r>
            <a:r>
              <a:rPr sz="2400" b="1" spc="-10" dirty="0">
                <a:latin typeface="宋体"/>
                <a:cs typeface="宋体"/>
              </a:rPr>
              <a:t>即</a:t>
            </a:r>
            <a:r>
              <a:rPr sz="2400" b="1" dirty="0">
                <a:solidFill>
                  <a:srgbClr val="FD1813"/>
                </a:solidFill>
                <a:latin typeface="宋体"/>
                <a:cs typeface="宋体"/>
              </a:rPr>
              <a:t>仲裁者可和发方共谋以否认发方曾发过 的消息，也可和收方共谋以伪造发方的签名</a:t>
            </a:r>
            <a:r>
              <a:rPr sz="2400" b="1" spc="-5" dirty="0">
                <a:solidFill>
                  <a:srgbClr val="FD1813"/>
                </a:solidFill>
                <a:latin typeface="宋体"/>
                <a:cs typeface="宋体"/>
              </a:rPr>
              <a:t>。</a:t>
            </a:r>
            <a:r>
              <a:rPr sz="2400" b="1" dirty="0">
                <a:latin typeface="宋体"/>
                <a:cs typeface="宋体"/>
              </a:rPr>
              <a:t>这一问题 可采用公钥加密技术的方法得以解决。</a:t>
            </a:r>
            <a:endParaRPr sz="2400" dirty="0">
              <a:latin typeface="宋体"/>
              <a:cs typeface="宋体"/>
            </a:endParaRPr>
          </a:p>
        </p:txBody>
      </p:sp>
      <p:sp>
        <p:nvSpPr>
          <p:cNvPr id="7" name="object 2">
            <a:extLst>
              <a:ext uri="{FF2B5EF4-FFF2-40B4-BE49-F238E27FC236}">
                <a16:creationId xmlns:a16="http://schemas.microsoft.com/office/drawing/2014/main" id="{E5F596B6-28C3-4BCA-AB7E-F7060B5F58C8}"/>
              </a:ext>
            </a:extLst>
          </p:cNvPr>
          <p:cNvSpPr txBox="1">
            <a:spLocks noGrp="1"/>
          </p:cNvSpPr>
          <p:nvPr>
            <p:ph type="title"/>
          </p:nvPr>
        </p:nvSpPr>
        <p:spPr>
          <a:xfrm>
            <a:off x="1082173" y="695198"/>
            <a:ext cx="7007727" cy="504625"/>
          </a:xfrm>
          <a:prstGeom prst="rect">
            <a:avLst/>
          </a:prstGeom>
        </p:spPr>
        <p:txBody>
          <a:bodyPr vert="horz" wrap="square" lIns="0" tIns="12065" rIns="0" bIns="0" rtlCol="0">
            <a:spAutoFit/>
          </a:bodyPr>
          <a:lstStyle/>
          <a:p>
            <a:pPr marL="12700">
              <a:lnSpc>
                <a:spcPct val="100000"/>
              </a:lnSpc>
              <a:spcBef>
                <a:spcPts val="95"/>
              </a:spcBef>
            </a:pPr>
            <a:r>
              <a:rPr spc="-5" dirty="0" err="1"/>
              <a:t>基于对称密码体制的数字签</a:t>
            </a:r>
            <a:r>
              <a:rPr dirty="0" err="1"/>
              <a:t>名</a:t>
            </a:r>
            <a:r>
              <a:rPr spc="-10" dirty="0">
                <a:latin typeface="Arial"/>
                <a:cs typeface="Arial"/>
              </a:rPr>
              <a:t>(</a:t>
            </a:r>
            <a:r>
              <a:rPr lang="zh-CN" altLang="en-US" spc="-5" dirty="0">
                <a:latin typeface="黑体" panose="02010609060101010101" pitchFamily="49" charset="-122"/>
                <a:ea typeface="黑体" panose="02010609060101010101" pitchFamily="49" charset="-122"/>
              </a:rPr>
              <a:t>安全性</a:t>
            </a:r>
            <a:r>
              <a:rPr spc="-5" dirty="0">
                <a:latin typeface="Arial"/>
                <a:cs typeface="Aria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2173" y="694436"/>
            <a:ext cx="4822825" cy="513080"/>
          </a:xfrm>
          <a:prstGeom prst="rect">
            <a:avLst/>
          </a:prstGeom>
        </p:spPr>
        <p:txBody>
          <a:bodyPr vert="horz" wrap="square" lIns="0" tIns="12065" rIns="0" bIns="0" rtlCol="0">
            <a:spAutoFit/>
          </a:bodyPr>
          <a:lstStyle/>
          <a:p>
            <a:pPr marL="12700">
              <a:lnSpc>
                <a:spcPct val="100000"/>
              </a:lnSpc>
              <a:spcBef>
                <a:spcPts val="95"/>
              </a:spcBef>
            </a:pPr>
            <a:r>
              <a:rPr spc="-5" dirty="0">
                <a:latin typeface="Arial"/>
                <a:cs typeface="Arial"/>
              </a:rPr>
              <a:t>RSA</a:t>
            </a:r>
            <a:r>
              <a:rPr spc="-5" dirty="0"/>
              <a:t>数字签名方案</a:t>
            </a:r>
            <a:r>
              <a:rPr spc="-10" dirty="0">
                <a:latin typeface="Arial"/>
                <a:cs typeface="Arial"/>
              </a:rPr>
              <a:t>(</a:t>
            </a:r>
            <a:r>
              <a:rPr spc="-5" dirty="0"/>
              <a:t>初始化</a:t>
            </a:r>
            <a:r>
              <a:rPr spc="-5" dirty="0">
                <a:latin typeface="Arial"/>
                <a:cs typeface="Arial"/>
              </a:rPr>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17</a:t>
            </a:fld>
            <a:endParaRPr spc="-5" dirty="0"/>
          </a:p>
        </p:txBody>
      </p:sp>
      <p:sp>
        <p:nvSpPr>
          <p:cNvPr id="3" name="object 3"/>
          <p:cNvSpPr txBox="1"/>
          <p:nvPr/>
        </p:nvSpPr>
        <p:spPr>
          <a:xfrm>
            <a:off x="1310772" y="2303779"/>
            <a:ext cx="7236327" cy="3408679"/>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1</a:t>
            </a:r>
            <a:r>
              <a:rPr sz="2400" b="1" dirty="0">
                <a:latin typeface="宋体"/>
                <a:cs typeface="宋体"/>
              </a:rPr>
              <a:t>。选取两个大素</a:t>
            </a:r>
            <a:r>
              <a:rPr sz="2400" b="1" spc="-5" dirty="0">
                <a:latin typeface="宋体"/>
                <a:cs typeface="宋体"/>
              </a:rPr>
              <a:t>数</a:t>
            </a:r>
            <a:r>
              <a:rPr sz="2400" b="1" spc="-5" dirty="0">
                <a:latin typeface="Arial"/>
                <a:cs typeface="Arial"/>
              </a:rPr>
              <a:t>p</a:t>
            </a:r>
            <a:r>
              <a:rPr sz="2400" b="1" spc="-5" dirty="0">
                <a:latin typeface="宋体"/>
                <a:cs typeface="宋体"/>
              </a:rPr>
              <a:t>和</a:t>
            </a:r>
            <a:r>
              <a:rPr sz="2400" b="1" dirty="0">
                <a:latin typeface="Arial"/>
                <a:cs typeface="Arial"/>
              </a:rPr>
              <a:t>q</a:t>
            </a:r>
            <a:r>
              <a:rPr sz="2400" b="1" dirty="0">
                <a:latin typeface="宋体"/>
                <a:cs typeface="宋体"/>
              </a:rPr>
              <a:t>，两个数长度接近，</a:t>
            </a:r>
            <a:r>
              <a:rPr sz="2400" b="1" dirty="0">
                <a:latin typeface="Arial"/>
                <a:cs typeface="Arial"/>
              </a:rPr>
              <a:t>1024</a:t>
            </a:r>
            <a:r>
              <a:rPr sz="2400" b="1" spc="-10" dirty="0">
                <a:latin typeface="宋体"/>
                <a:cs typeface="宋体"/>
              </a:rPr>
              <a:t>位</a:t>
            </a:r>
            <a:endParaRPr sz="2400" dirty="0">
              <a:latin typeface="宋体"/>
              <a:cs typeface="宋体"/>
            </a:endParaRPr>
          </a:p>
          <a:p>
            <a:pPr marL="12700">
              <a:lnSpc>
                <a:spcPct val="100000"/>
              </a:lnSpc>
              <a:spcBef>
                <a:spcPts val="1870"/>
              </a:spcBef>
            </a:pPr>
            <a:r>
              <a:rPr sz="2400" b="1" spc="-5" dirty="0">
                <a:latin typeface="Arial"/>
                <a:cs typeface="Arial"/>
              </a:rPr>
              <a:t>2</a:t>
            </a:r>
            <a:r>
              <a:rPr sz="2400" b="1" spc="-5" dirty="0">
                <a:latin typeface="宋体"/>
                <a:cs typeface="宋体"/>
              </a:rPr>
              <a:t>。计算</a:t>
            </a:r>
            <a:r>
              <a:rPr sz="2400" b="1" spc="-5" dirty="0">
                <a:latin typeface="Arial"/>
                <a:cs typeface="Arial"/>
              </a:rPr>
              <a:t>n=p*q,</a:t>
            </a:r>
            <a:r>
              <a:rPr sz="2400" b="1" spc="5" dirty="0">
                <a:latin typeface="Arial"/>
                <a:cs typeface="Arial"/>
              </a:rPr>
              <a:t> </a:t>
            </a:r>
            <a:r>
              <a:rPr sz="2400" b="1" spc="-5" dirty="0">
                <a:latin typeface="Arial"/>
                <a:cs typeface="Arial"/>
              </a:rPr>
              <a:t>ψ(n)=(p-1)(q-1)</a:t>
            </a:r>
            <a:endParaRPr sz="2400" dirty="0">
              <a:latin typeface="Arial"/>
              <a:cs typeface="Arial"/>
            </a:endParaRPr>
          </a:p>
          <a:p>
            <a:pPr marL="350520" indent="-337820">
              <a:lnSpc>
                <a:spcPct val="100000"/>
              </a:lnSpc>
              <a:spcBef>
                <a:spcPts val="1875"/>
              </a:spcBef>
              <a:buFont typeface="Arial"/>
              <a:buAutoNum type="arabicPeriod" startAt="3"/>
              <a:tabLst>
                <a:tab pos="351155" algn="l"/>
              </a:tabLst>
            </a:pPr>
            <a:r>
              <a:rPr sz="2400" b="1" spc="-5" dirty="0">
                <a:latin typeface="宋体"/>
                <a:cs typeface="宋体"/>
              </a:rPr>
              <a:t>随机选取整</a:t>
            </a:r>
            <a:r>
              <a:rPr sz="2400" b="1" dirty="0">
                <a:latin typeface="宋体"/>
                <a:cs typeface="宋体"/>
              </a:rPr>
              <a:t>数</a:t>
            </a:r>
            <a:r>
              <a:rPr sz="2400" b="1" dirty="0">
                <a:latin typeface="Arial"/>
                <a:cs typeface="Arial"/>
              </a:rPr>
              <a:t>e(1&lt;e&lt;ψ(n))</a:t>
            </a:r>
            <a:r>
              <a:rPr sz="2400" b="1" dirty="0">
                <a:latin typeface="宋体"/>
                <a:cs typeface="宋体"/>
              </a:rPr>
              <a:t>，满</a:t>
            </a:r>
            <a:r>
              <a:rPr sz="2400" b="1" spc="-5" dirty="0">
                <a:latin typeface="宋体"/>
                <a:cs typeface="宋体"/>
              </a:rPr>
              <a:t>足</a:t>
            </a:r>
            <a:r>
              <a:rPr sz="2400" b="1" dirty="0">
                <a:latin typeface="Arial"/>
                <a:cs typeface="Arial"/>
              </a:rPr>
              <a:t>gcd(e,ψ(n))=1</a:t>
            </a:r>
            <a:endParaRPr sz="2400" dirty="0">
              <a:latin typeface="Arial"/>
              <a:cs typeface="Arial"/>
            </a:endParaRPr>
          </a:p>
          <a:p>
            <a:pPr marL="12700" marR="2070735">
              <a:lnSpc>
                <a:spcPct val="165000"/>
              </a:lnSpc>
              <a:buFont typeface="Arial"/>
              <a:buAutoNum type="arabicPeriod" startAt="3"/>
              <a:tabLst>
                <a:tab pos="267335" algn="l"/>
              </a:tabLst>
            </a:pPr>
            <a:r>
              <a:rPr sz="2400" b="1" spc="-5" dirty="0">
                <a:latin typeface="宋体"/>
                <a:cs typeface="宋体"/>
              </a:rPr>
              <a:t>计算</a:t>
            </a:r>
            <a:r>
              <a:rPr sz="2400" b="1" spc="-5" dirty="0">
                <a:latin typeface="Arial"/>
                <a:cs typeface="Arial"/>
              </a:rPr>
              <a:t>d</a:t>
            </a:r>
            <a:r>
              <a:rPr sz="2400" b="1" spc="-5" dirty="0">
                <a:latin typeface="宋体"/>
                <a:cs typeface="宋体"/>
              </a:rPr>
              <a:t>，满足</a:t>
            </a:r>
            <a:r>
              <a:rPr sz="2400" b="1" dirty="0">
                <a:latin typeface="Arial"/>
                <a:cs typeface="Arial"/>
              </a:rPr>
              <a:t>d*e=1</a:t>
            </a:r>
            <a:r>
              <a:rPr sz="2400" b="1" spc="-5" dirty="0">
                <a:latin typeface="宋体"/>
                <a:cs typeface="宋体"/>
              </a:rPr>
              <a:t>（</a:t>
            </a:r>
            <a:r>
              <a:rPr sz="2400" b="1" spc="-5" dirty="0">
                <a:latin typeface="Arial"/>
                <a:cs typeface="Arial"/>
              </a:rPr>
              <a:t>mod</a:t>
            </a:r>
            <a:r>
              <a:rPr lang="en-US" altLang="zh-CN" sz="2400" b="1" spc="-5" dirty="0">
                <a:latin typeface="Arial"/>
                <a:cs typeface="Arial"/>
              </a:rPr>
              <a:t> </a:t>
            </a:r>
            <a:r>
              <a:rPr sz="2400" b="1" spc="-5" dirty="0">
                <a:latin typeface="Arial"/>
                <a:cs typeface="Arial"/>
              </a:rPr>
              <a:t>ψ(n</a:t>
            </a:r>
            <a:r>
              <a:rPr sz="2400" b="1" spc="5" dirty="0">
                <a:latin typeface="Arial"/>
                <a:cs typeface="Arial"/>
              </a:rPr>
              <a:t>)</a:t>
            </a:r>
            <a:r>
              <a:rPr sz="2400" b="1" dirty="0">
                <a:latin typeface="宋体"/>
                <a:cs typeface="宋体"/>
              </a:rPr>
              <a:t>）。 </a:t>
            </a:r>
            <a:r>
              <a:rPr sz="2400" b="1" spc="-5" dirty="0">
                <a:latin typeface="宋体"/>
                <a:cs typeface="宋体"/>
              </a:rPr>
              <a:t>注：</a:t>
            </a:r>
            <a:r>
              <a:rPr sz="2400" b="1" spc="-5" dirty="0">
                <a:latin typeface="Arial"/>
                <a:cs typeface="Arial"/>
              </a:rPr>
              <a:t>n</a:t>
            </a:r>
            <a:r>
              <a:rPr sz="2400" b="1" spc="-5" dirty="0">
                <a:latin typeface="宋体"/>
                <a:cs typeface="宋体"/>
              </a:rPr>
              <a:t>公开</a:t>
            </a:r>
            <a:r>
              <a:rPr sz="2400" b="1" spc="-10" dirty="0">
                <a:latin typeface="宋体"/>
                <a:cs typeface="宋体"/>
              </a:rPr>
              <a:t>，</a:t>
            </a:r>
            <a:r>
              <a:rPr sz="2400" b="1" spc="-515" dirty="0">
                <a:latin typeface="宋体"/>
                <a:cs typeface="宋体"/>
              </a:rPr>
              <a:t> </a:t>
            </a:r>
            <a:r>
              <a:rPr sz="2400" b="1" spc="-5" dirty="0">
                <a:latin typeface="Arial"/>
                <a:cs typeface="Arial"/>
              </a:rPr>
              <a:t>p</a:t>
            </a:r>
            <a:r>
              <a:rPr sz="2400" b="1" spc="-5" dirty="0">
                <a:latin typeface="宋体"/>
                <a:cs typeface="宋体"/>
              </a:rPr>
              <a:t>和</a:t>
            </a:r>
            <a:r>
              <a:rPr sz="2400" b="1" spc="-5" dirty="0">
                <a:latin typeface="Arial"/>
                <a:cs typeface="Arial"/>
              </a:rPr>
              <a:t>q</a:t>
            </a:r>
            <a:r>
              <a:rPr sz="2400" b="1" spc="-5" dirty="0">
                <a:latin typeface="宋体"/>
                <a:cs typeface="宋体"/>
              </a:rPr>
              <a:t>保密。</a:t>
            </a:r>
            <a:endParaRPr sz="2400" dirty="0">
              <a:latin typeface="宋体"/>
              <a:cs typeface="宋体"/>
            </a:endParaRPr>
          </a:p>
          <a:p>
            <a:pPr marL="601345">
              <a:lnSpc>
                <a:spcPct val="100000"/>
              </a:lnSpc>
              <a:spcBef>
                <a:spcPts val="1870"/>
              </a:spcBef>
            </a:pPr>
            <a:r>
              <a:rPr sz="2400" b="1" spc="-5" dirty="0">
                <a:solidFill>
                  <a:srgbClr val="FE625E"/>
                </a:solidFill>
                <a:latin typeface="Arial"/>
                <a:cs typeface="Arial"/>
              </a:rPr>
              <a:t>e</a:t>
            </a:r>
            <a:r>
              <a:rPr sz="2400" b="1" spc="-5" dirty="0">
                <a:solidFill>
                  <a:srgbClr val="FE625E"/>
                </a:solidFill>
                <a:latin typeface="宋体"/>
                <a:cs typeface="宋体"/>
              </a:rPr>
              <a:t>为公钥，</a:t>
            </a:r>
            <a:r>
              <a:rPr sz="2400" b="1" dirty="0">
                <a:solidFill>
                  <a:srgbClr val="FE625E"/>
                </a:solidFill>
                <a:latin typeface="Arial"/>
                <a:cs typeface="Arial"/>
              </a:rPr>
              <a:t>d</a:t>
            </a:r>
            <a:r>
              <a:rPr sz="2400" b="1" dirty="0">
                <a:solidFill>
                  <a:srgbClr val="FE625E"/>
                </a:solidFill>
                <a:latin typeface="宋体"/>
                <a:cs typeface="宋体"/>
              </a:rPr>
              <a:t>为私钥。</a:t>
            </a:r>
            <a:endParaRPr sz="2400" dirty="0">
              <a:latin typeface="宋体"/>
              <a:cs typeface="宋体"/>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5973" y="694436"/>
            <a:ext cx="5638800" cy="513080"/>
          </a:xfrm>
          <a:prstGeom prst="rect">
            <a:avLst/>
          </a:prstGeom>
        </p:spPr>
        <p:txBody>
          <a:bodyPr vert="horz" wrap="square" lIns="0" tIns="12065" rIns="0" bIns="0" rtlCol="0">
            <a:spAutoFit/>
          </a:bodyPr>
          <a:lstStyle/>
          <a:p>
            <a:pPr marL="12700">
              <a:lnSpc>
                <a:spcPct val="100000"/>
              </a:lnSpc>
              <a:spcBef>
                <a:spcPts val="95"/>
              </a:spcBef>
            </a:pPr>
            <a:r>
              <a:rPr spc="-5" dirty="0">
                <a:latin typeface="Arial"/>
                <a:cs typeface="Arial"/>
              </a:rPr>
              <a:t>RSA</a:t>
            </a:r>
            <a:r>
              <a:rPr spc="-5" dirty="0"/>
              <a:t>数字签名方案</a:t>
            </a:r>
            <a:r>
              <a:rPr spc="-10" dirty="0">
                <a:latin typeface="Arial"/>
                <a:cs typeface="Arial"/>
              </a:rPr>
              <a:t>(</a:t>
            </a:r>
            <a:r>
              <a:rPr spc="-5" dirty="0"/>
              <a:t>签名和验证</a:t>
            </a:r>
            <a:r>
              <a:rPr spc="-5" dirty="0">
                <a:latin typeface="Arial"/>
                <a:cs typeface="Arial"/>
              </a:rPr>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18</a:t>
            </a:fld>
            <a:endParaRPr spc="-5" dirty="0"/>
          </a:p>
        </p:txBody>
      </p:sp>
      <p:sp>
        <p:nvSpPr>
          <p:cNvPr id="3" name="object 3"/>
          <p:cNvSpPr txBox="1"/>
          <p:nvPr/>
        </p:nvSpPr>
        <p:spPr>
          <a:xfrm>
            <a:off x="1463173" y="1741491"/>
            <a:ext cx="7738109" cy="4124960"/>
          </a:xfrm>
          <a:prstGeom prst="rect">
            <a:avLst/>
          </a:prstGeom>
        </p:spPr>
        <p:txBody>
          <a:bodyPr vert="horz" wrap="square" lIns="0" tIns="237490" rIns="0" bIns="0" rtlCol="0">
            <a:spAutoFit/>
          </a:bodyPr>
          <a:lstStyle/>
          <a:p>
            <a:pPr marL="12700">
              <a:lnSpc>
                <a:spcPct val="100000"/>
              </a:lnSpc>
              <a:spcBef>
                <a:spcPts val="1870"/>
              </a:spcBef>
            </a:pPr>
            <a:r>
              <a:rPr sz="2800" b="1" spc="-5" dirty="0">
                <a:solidFill>
                  <a:srgbClr val="0000FF"/>
                </a:solidFill>
                <a:latin typeface="宋体"/>
                <a:cs typeface="宋体"/>
              </a:rPr>
              <a:t>签名算法</a:t>
            </a:r>
            <a:endParaRPr sz="2800" dirty="0">
              <a:latin typeface="宋体"/>
              <a:cs typeface="宋体"/>
            </a:endParaRPr>
          </a:p>
          <a:p>
            <a:pPr marL="266700" indent="-254000">
              <a:lnSpc>
                <a:spcPct val="100000"/>
              </a:lnSpc>
              <a:spcBef>
                <a:spcPts val="1515"/>
              </a:spcBef>
              <a:buSzPct val="95833"/>
              <a:buFont typeface="Arial"/>
              <a:buAutoNum type="arabicPeriod"/>
              <a:tabLst>
                <a:tab pos="267335" algn="l"/>
              </a:tabLst>
            </a:pPr>
            <a:r>
              <a:rPr sz="2400" b="1" spc="-5" dirty="0">
                <a:latin typeface="宋体"/>
                <a:cs typeface="宋体"/>
              </a:rPr>
              <a:t>利用一个安全的</a:t>
            </a:r>
            <a:r>
              <a:rPr sz="2400" b="1" spc="-5" dirty="0">
                <a:latin typeface="Arial"/>
                <a:cs typeface="Arial"/>
              </a:rPr>
              <a:t>Hash</a:t>
            </a:r>
            <a:r>
              <a:rPr sz="2400" b="1" dirty="0">
                <a:latin typeface="宋体"/>
                <a:cs typeface="宋体"/>
              </a:rPr>
              <a:t>函</a:t>
            </a:r>
            <a:r>
              <a:rPr sz="2400" b="1" spc="-5" dirty="0">
                <a:latin typeface="宋体"/>
                <a:cs typeface="宋体"/>
              </a:rPr>
              <a:t>数</a:t>
            </a:r>
            <a:r>
              <a:rPr sz="2400" b="1" dirty="0">
                <a:latin typeface="Arial"/>
                <a:cs typeface="Arial"/>
              </a:rPr>
              <a:t>h</a:t>
            </a:r>
            <a:r>
              <a:rPr sz="2400" b="1" dirty="0">
                <a:latin typeface="宋体"/>
                <a:cs typeface="宋体"/>
              </a:rPr>
              <a:t>来产生消息摘</a:t>
            </a:r>
            <a:r>
              <a:rPr sz="2400" b="1" spc="-5" dirty="0">
                <a:latin typeface="宋体"/>
                <a:cs typeface="宋体"/>
              </a:rPr>
              <a:t>要</a:t>
            </a:r>
            <a:r>
              <a:rPr sz="2400" b="1" dirty="0">
                <a:latin typeface="Arial"/>
                <a:cs typeface="Arial"/>
              </a:rPr>
              <a:t>h(m)</a:t>
            </a:r>
            <a:r>
              <a:rPr sz="2400" b="1" spc="-10" dirty="0">
                <a:latin typeface="宋体"/>
                <a:cs typeface="宋体"/>
              </a:rPr>
              <a:t>。</a:t>
            </a:r>
            <a:endParaRPr sz="2400" dirty="0">
              <a:latin typeface="宋体"/>
              <a:cs typeface="宋体"/>
            </a:endParaRPr>
          </a:p>
          <a:p>
            <a:pPr marL="266700" indent="-254000">
              <a:lnSpc>
                <a:spcPct val="100000"/>
              </a:lnSpc>
              <a:spcBef>
                <a:spcPts val="1440"/>
              </a:spcBef>
              <a:buSzPct val="95833"/>
              <a:buFont typeface="Arial"/>
              <a:buAutoNum type="arabicPeriod"/>
              <a:tabLst>
                <a:tab pos="267335" algn="l"/>
              </a:tabLst>
            </a:pPr>
            <a:r>
              <a:rPr sz="2400" b="1" dirty="0">
                <a:latin typeface="宋体"/>
                <a:cs typeface="宋体"/>
              </a:rPr>
              <a:t>用签名算法计算签</a:t>
            </a:r>
            <a:r>
              <a:rPr sz="2400" b="1" spc="-5" dirty="0">
                <a:latin typeface="宋体"/>
                <a:cs typeface="宋体"/>
              </a:rPr>
              <a:t>名</a:t>
            </a:r>
            <a:r>
              <a:rPr sz="2400" b="1" spc="-5" dirty="0">
                <a:latin typeface="Arial"/>
                <a:cs typeface="Arial"/>
              </a:rPr>
              <a:t>s=Sign</a:t>
            </a:r>
            <a:r>
              <a:rPr sz="2400" b="1" spc="-7" baseline="-20833" dirty="0">
                <a:latin typeface="Arial"/>
                <a:cs typeface="Arial"/>
              </a:rPr>
              <a:t>k</a:t>
            </a:r>
            <a:r>
              <a:rPr sz="2400" b="1" spc="-5" dirty="0">
                <a:latin typeface="Arial"/>
                <a:cs typeface="Arial"/>
              </a:rPr>
              <a:t>(m)=h(m)</a:t>
            </a:r>
            <a:r>
              <a:rPr sz="2400" b="1" spc="-7" baseline="24305" dirty="0">
                <a:latin typeface="Arial"/>
                <a:cs typeface="Arial"/>
              </a:rPr>
              <a:t>d</a:t>
            </a:r>
            <a:r>
              <a:rPr sz="2400" b="1" spc="345" baseline="24305" dirty="0">
                <a:latin typeface="Arial"/>
                <a:cs typeface="Arial"/>
              </a:rPr>
              <a:t> </a:t>
            </a:r>
            <a:r>
              <a:rPr sz="2400" b="1" spc="-5" dirty="0">
                <a:latin typeface="Arial"/>
                <a:cs typeface="Arial"/>
              </a:rPr>
              <a:t>mod</a:t>
            </a:r>
            <a:r>
              <a:rPr sz="2400" b="1" spc="-10" dirty="0">
                <a:latin typeface="Arial"/>
                <a:cs typeface="Arial"/>
              </a:rPr>
              <a:t> </a:t>
            </a:r>
            <a:r>
              <a:rPr sz="2400" b="1" spc="-5" dirty="0">
                <a:latin typeface="Arial"/>
                <a:cs typeface="Arial"/>
              </a:rPr>
              <a:t>n</a:t>
            </a:r>
            <a:r>
              <a:rPr sz="2400" b="1" spc="-10" dirty="0">
                <a:latin typeface="宋体"/>
                <a:cs typeface="宋体"/>
              </a:rPr>
              <a:t>。</a:t>
            </a:r>
            <a:endParaRPr sz="2400" dirty="0">
              <a:latin typeface="宋体"/>
              <a:cs typeface="宋体"/>
            </a:endParaRPr>
          </a:p>
          <a:p>
            <a:pPr marL="12700">
              <a:lnSpc>
                <a:spcPct val="100000"/>
              </a:lnSpc>
              <a:spcBef>
                <a:spcPts val="2615"/>
              </a:spcBef>
            </a:pPr>
            <a:r>
              <a:rPr sz="2800" b="1" spc="-5" dirty="0">
                <a:solidFill>
                  <a:srgbClr val="0000FF"/>
                </a:solidFill>
                <a:latin typeface="宋体"/>
                <a:cs typeface="宋体"/>
              </a:rPr>
              <a:t>验证算法</a:t>
            </a:r>
            <a:endParaRPr sz="2800" dirty="0">
              <a:latin typeface="宋体"/>
              <a:cs typeface="宋体"/>
            </a:endParaRPr>
          </a:p>
          <a:p>
            <a:pPr marL="266700" indent="-254000">
              <a:lnSpc>
                <a:spcPct val="100000"/>
              </a:lnSpc>
              <a:spcBef>
                <a:spcPts val="1515"/>
              </a:spcBef>
              <a:buSzPct val="95833"/>
              <a:buFont typeface="Arial"/>
              <a:buAutoNum type="arabicPeriod"/>
              <a:tabLst>
                <a:tab pos="267335" algn="l"/>
              </a:tabLst>
            </a:pPr>
            <a:r>
              <a:rPr sz="2400" b="1" dirty="0">
                <a:latin typeface="宋体"/>
                <a:cs typeface="宋体"/>
              </a:rPr>
              <a:t>首先利用一个安全</a:t>
            </a:r>
            <a:r>
              <a:rPr sz="2400" b="1" spc="-5" dirty="0">
                <a:latin typeface="宋体"/>
                <a:cs typeface="宋体"/>
              </a:rPr>
              <a:t>的</a:t>
            </a:r>
            <a:r>
              <a:rPr sz="2400" b="1" dirty="0">
                <a:latin typeface="Arial"/>
                <a:cs typeface="Arial"/>
              </a:rPr>
              <a:t>Hash</a:t>
            </a:r>
            <a:r>
              <a:rPr sz="2400" b="1" dirty="0">
                <a:latin typeface="宋体"/>
                <a:cs typeface="宋体"/>
              </a:rPr>
              <a:t>函</a:t>
            </a:r>
            <a:r>
              <a:rPr sz="2400" b="1" spc="-5" dirty="0">
                <a:latin typeface="宋体"/>
                <a:cs typeface="宋体"/>
              </a:rPr>
              <a:t>数</a:t>
            </a:r>
            <a:r>
              <a:rPr sz="2400" b="1" dirty="0">
                <a:latin typeface="Arial"/>
                <a:cs typeface="Arial"/>
              </a:rPr>
              <a:t>h</a:t>
            </a:r>
            <a:r>
              <a:rPr sz="2400" b="1" dirty="0">
                <a:latin typeface="宋体"/>
                <a:cs typeface="宋体"/>
              </a:rPr>
              <a:t>计算消息摘</a:t>
            </a:r>
            <a:r>
              <a:rPr sz="2400" b="1" spc="-5" dirty="0">
                <a:latin typeface="宋体"/>
                <a:cs typeface="宋体"/>
              </a:rPr>
              <a:t>要</a:t>
            </a:r>
            <a:r>
              <a:rPr sz="2400" b="1" dirty="0">
                <a:latin typeface="Arial"/>
                <a:cs typeface="Arial"/>
              </a:rPr>
              <a:t>h(m)</a:t>
            </a:r>
            <a:r>
              <a:rPr sz="2400" b="1" spc="-10" dirty="0">
                <a:latin typeface="宋体"/>
                <a:cs typeface="宋体"/>
              </a:rPr>
              <a:t>。</a:t>
            </a:r>
            <a:endParaRPr sz="2400" dirty="0">
              <a:latin typeface="宋体"/>
              <a:cs typeface="宋体"/>
            </a:endParaRPr>
          </a:p>
          <a:p>
            <a:pPr marL="267335" marR="5080" indent="-267335">
              <a:lnSpc>
                <a:spcPct val="130000"/>
              </a:lnSpc>
              <a:spcBef>
                <a:spcPts val="575"/>
              </a:spcBef>
              <a:buSzPct val="95833"/>
              <a:buFont typeface="Arial"/>
              <a:buAutoNum type="arabicPeriod"/>
              <a:tabLst>
                <a:tab pos="267335" algn="l"/>
              </a:tabLst>
            </a:pPr>
            <a:r>
              <a:rPr sz="2400" b="1" spc="-5" dirty="0">
                <a:latin typeface="宋体"/>
                <a:cs typeface="宋体"/>
              </a:rPr>
              <a:t>用检验等式</a:t>
            </a:r>
            <a:r>
              <a:rPr sz="2400" b="1" dirty="0">
                <a:latin typeface="Arial"/>
                <a:cs typeface="Arial"/>
              </a:rPr>
              <a:t>h(m)</a:t>
            </a:r>
            <a:r>
              <a:rPr sz="2400" b="1" spc="-200" dirty="0">
                <a:latin typeface="Arial"/>
                <a:cs typeface="Arial"/>
              </a:rPr>
              <a:t> </a:t>
            </a:r>
            <a:r>
              <a:rPr sz="2400" b="1" spc="-5" dirty="0">
                <a:latin typeface="Arial"/>
                <a:cs typeface="Arial"/>
              </a:rPr>
              <a:t>mod</a:t>
            </a:r>
            <a:r>
              <a:rPr sz="2400" b="1" spc="-20" dirty="0">
                <a:latin typeface="Arial"/>
                <a:cs typeface="Arial"/>
              </a:rPr>
              <a:t> </a:t>
            </a:r>
            <a:r>
              <a:rPr sz="2400" b="1" spc="-5" dirty="0">
                <a:latin typeface="Arial"/>
                <a:cs typeface="Arial"/>
              </a:rPr>
              <a:t>n=s</a:t>
            </a:r>
            <a:r>
              <a:rPr sz="2400" b="1" spc="-7" baseline="24305" dirty="0">
                <a:latin typeface="Arial"/>
                <a:cs typeface="Arial"/>
              </a:rPr>
              <a:t>e</a:t>
            </a:r>
            <a:r>
              <a:rPr sz="2400" b="1" spc="292" baseline="24305" dirty="0">
                <a:latin typeface="Arial"/>
                <a:cs typeface="Arial"/>
              </a:rPr>
              <a:t> </a:t>
            </a:r>
            <a:r>
              <a:rPr sz="2400" b="1" spc="-5" dirty="0">
                <a:latin typeface="Arial"/>
                <a:cs typeface="Arial"/>
              </a:rPr>
              <a:t>mod</a:t>
            </a:r>
            <a:r>
              <a:rPr sz="2400" b="1" spc="-20" dirty="0">
                <a:latin typeface="Arial"/>
                <a:cs typeface="Arial"/>
              </a:rPr>
              <a:t> </a:t>
            </a:r>
            <a:r>
              <a:rPr sz="2400" b="1" dirty="0">
                <a:latin typeface="Arial"/>
                <a:cs typeface="Arial"/>
              </a:rPr>
              <a:t>n</a:t>
            </a:r>
            <a:r>
              <a:rPr sz="2400" b="1" spc="-20" dirty="0">
                <a:latin typeface="Arial"/>
                <a:cs typeface="Arial"/>
              </a:rPr>
              <a:t> </a:t>
            </a:r>
            <a:r>
              <a:rPr sz="2400" b="1" dirty="0" err="1">
                <a:latin typeface="宋体"/>
                <a:cs typeface="宋体"/>
              </a:rPr>
              <a:t>是否成立，若相等签名有效</a:t>
            </a:r>
            <a:r>
              <a:rPr lang="zh-CN" altLang="en-US" sz="2400" b="1" dirty="0">
                <a:latin typeface="宋体"/>
                <a:cs typeface="宋体"/>
              </a:rPr>
              <a:t>；</a:t>
            </a:r>
            <a:r>
              <a:rPr sz="2400" b="1" dirty="0" err="1">
                <a:latin typeface="宋体"/>
                <a:cs typeface="宋体"/>
              </a:rPr>
              <a:t>否则，签名无效</a:t>
            </a:r>
            <a:r>
              <a:rPr sz="2400" b="1" dirty="0">
                <a:latin typeface="宋体"/>
                <a:cs typeface="宋体"/>
              </a:rPr>
              <a:t>。</a:t>
            </a:r>
            <a:endParaRPr sz="2400" dirty="0">
              <a:latin typeface="宋体"/>
              <a:cs typeface="宋体"/>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4436"/>
            <a:ext cx="4822825" cy="513080"/>
          </a:xfrm>
          <a:prstGeom prst="rect">
            <a:avLst/>
          </a:prstGeom>
        </p:spPr>
        <p:txBody>
          <a:bodyPr vert="horz" wrap="square" lIns="0" tIns="12065" rIns="0" bIns="0" rtlCol="0">
            <a:spAutoFit/>
          </a:bodyPr>
          <a:lstStyle/>
          <a:p>
            <a:pPr marL="12700">
              <a:lnSpc>
                <a:spcPct val="100000"/>
              </a:lnSpc>
              <a:spcBef>
                <a:spcPts val="95"/>
              </a:spcBef>
            </a:pPr>
            <a:r>
              <a:rPr spc="-5" dirty="0">
                <a:latin typeface="Arial"/>
                <a:cs typeface="Arial"/>
              </a:rPr>
              <a:t>RSA</a:t>
            </a:r>
            <a:r>
              <a:rPr spc="-5" dirty="0"/>
              <a:t>数字签名方案</a:t>
            </a:r>
            <a:r>
              <a:rPr spc="-10" dirty="0">
                <a:latin typeface="Arial"/>
                <a:cs typeface="Arial"/>
              </a:rPr>
              <a:t>(</a:t>
            </a:r>
            <a:r>
              <a:rPr spc="-5" dirty="0"/>
              <a:t>正确性</a:t>
            </a:r>
            <a:r>
              <a:rPr spc="-5" dirty="0">
                <a:latin typeface="Arial"/>
                <a:cs typeface="Arial"/>
              </a:rPr>
              <a:t>)</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19</a:t>
            </a:fld>
            <a:endParaRPr spc="-5" dirty="0"/>
          </a:p>
        </p:txBody>
      </p:sp>
      <p:sp>
        <p:nvSpPr>
          <p:cNvPr id="3" name="object 3"/>
          <p:cNvSpPr txBox="1"/>
          <p:nvPr/>
        </p:nvSpPr>
        <p:spPr>
          <a:xfrm>
            <a:off x="1310773" y="1622552"/>
            <a:ext cx="4199255" cy="1671320"/>
          </a:xfrm>
          <a:prstGeom prst="rect">
            <a:avLst/>
          </a:prstGeom>
        </p:spPr>
        <p:txBody>
          <a:bodyPr vert="horz" wrap="square" lIns="0" tIns="195580" rIns="0" bIns="0" rtlCol="0">
            <a:spAutoFit/>
          </a:bodyPr>
          <a:lstStyle/>
          <a:p>
            <a:pPr marL="12700">
              <a:lnSpc>
                <a:spcPct val="100000"/>
              </a:lnSpc>
              <a:spcBef>
                <a:spcPts val="1540"/>
              </a:spcBef>
              <a:tabLst>
                <a:tab pos="878205" algn="l"/>
              </a:tabLst>
            </a:pPr>
            <a:r>
              <a:rPr sz="2400" b="1" spc="-5" dirty="0">
                <a:solidFill>
                  <a:srgbClr val="0000FF"/>
                </a:solidFill>
                <a:latin typeface="宋体"/>
                <a:cs typeface="宋体"/>
              </a:rPr>
              <a:t>由</a:t>
            </a:r>
            <a:r>
              <a:rPr sz="2400" b="1" spc="-10" dirty="0">
                <a:solidFill>
                  <a:srgbClr val="0000FF"/>
                </a:solidFill>
                <a:latin typeface="宋体"/>
                <a:cs typeface="宋体"/>
              </a:rPr>
              <a:t>于	</a:t>
            </a:r>
            <a:r>
              <a:rPr sz="2400" b="1" spc="-5" dirty="0">
                <a:solidFill>
                  <a:srgbClr val="0000FF"/>
                </a:solidFill>
                <a:latin typeface="Arial"/>
                <a:cs typeface="Arial"/>
              </a:rPr>
              <a:t>s=h(m)</a:t>
            </a:r>
            <a:r>
              <a:rPr sz="2400" b="1" spc="-7" baseline="24305" dirty="0">
                <a:solidFill>
                  <a:srgbClr val="0000FF"/>
                </a:solidFill>
                <a:latin typeface="Arial"/>
                <a:cs typeface="Arial"/>
              </a:rPr>
              <a:t>d </a:t>
            </a:r>
            <a:r>
              <a:rPr sz="2400" b="1" spc="-5" dirty="0">
                <a:solidFill>
                  <a:srgbClr val="0000FF"/>
                </a:solidFill>
                <a:latin typeface="Arial"/>
                <a:cs typeface="Arial"/>
              </a:rPr>
              <a:t>mod</a:t>
            </a:r>
            <a:r>
              <a:rPr sz="2400" b="1" spc="-245" dirty="0">
                <a:solidFill>
                  <a:srgbClr val="0000FF"/>
                </a:solidFill>
                <a:latin typeface="Arial"/>
                <a:cs typeface="Arial"/>
              </a:rPr>
              <a:t> </a:t>
            </a:r>
            <a:r>
              <a:rPr sz="2400" b="1" dirty="0">
                <a:solidFill>
                  <a:srgbClr val="0000FF"/>
                </a:solidFill>
                <a:latin typeface="Arial"/>
                <a:cs typeface="Arial"/>
              </a:rPr>
              <a:t>n</a:t>
            </a:r>
            <a:endParaRPr sz="2400">
              <a:latin typeface="Arial"/>
              <a:cs typeface="Arial"/>
            </a:endParaRPr>
          </a:p>
          <a:p>
            <a:pPr marL="920750">
              <a:lnSpc>
                <a:spcPct val="100000"/>
              </a:lnSpc>
              <a:spcBef>
                <a:spcPts val="1440"/>
              </a:spcBef>
            </a:pPr>
            <a:r>
              <a:rPr sz="2400" b="1" spc="-5" dirty="0">
                <a:solidFill>
                  <a:srgbClr val="0000FF"/>
                </a:solidFill>
                <a:latin typeface="Arial"/>
                <a:cs typeface="Arial"/>
              </a:rPr>
              <a:t>d*e=1</a:t>
            </a:r>
            <a:r>
              <a:rPr sz="2400" b="1" spc="-5" dirty="0">
                <a:solidFill>
                  <a:srgbClr val="0000FF"/>
                </a:solidFill>
                <a:latin typeface="宋体"/>
                <a:cs typeface="宋体"/>
              </a:rPr>
              <a:t>（</a:t>
            </a:r>
            <a:r>
              <a:rPr sz="2400" b="1" spc="-5" dirty="0">
                <a:solidFill>
                  <a:srgbClr val="0000FF"/>
                </a:solidFill>
                <a:latin typeface="Arial"/>
                <a:cs typeface="Arial"/>
              </a:rPr>
              <a:t>modψ(n)</a:t>
            </a:r>
            <a:r>
              <a:rPr sz="2400" b="1" spc="-5" dirty="0">
                <a:solidFill>
                  <a:srgbClr val="0000FF"/>
                </a:solidFill>
                <a:latin typeface="宋体"/>
                <a:cs typeface="宋体"/>
              </a:rPr>
              <a:t>）</a:t>
            </a:r>
            <a:endParaRPr sz="2400">
              <a:latin typeface="宋体"/>
              <a:cs typeface="宋体"/>
            </a:endParaRPr>
          </a:p>
          <a:p>
            <a:pPr marL="12700">
              <a:lnSpc>
                <a:spcPct val="100000"/>
              </a:lnSpc>
              <a:spcBef>
                <a:spcPts val="1440"/>
              </a:spcBef>
            </a:pPr>
            <a:r>
              <a:rPr sz="2400" b="1" spc="-5" dirty="0">
                <a:latin typeface="宋体"/>
                <a:cs typeface="宋体"/>
              </a:rPr>
              <a:t>所 </a:t>
            </a:r>
            <a:r>
              <a:rPr sz="2400" b="1" spc="-10" dirty="0">
                <a:latin typeface="宋体"/>
                <a:cs typeface="宋体"/>
              </a:rPr>
              <a:t>以 </a:t>
            </a:r>
            <a:r>
              <a:rPr sz="2400" b="1" spc="-5" dirty="0">
                <a:latin typeface="Arial"/>
                <a:cs typeface="Arial"/>
              </a:rPr>
              <a:t>s</a:t>
            </a:r>
            <a:r>
              <a:rPr sz="2400" b="1" spc="-7" baseline="24305" dirty="0">
                <a:latin typeface="Arial"/>
                <a:cs typeface="Arial"/>
              </a:rPr>
              <a:t>e </a:t>
            </a:r>
            <a:r>
              <a:rPr sz="2400" b="1" spc="-5" dirty="0">
                <a:latin typeface="Arial"/>
                <a:cs typeface="Arial"/>
              </a:rPr>
              <a:t>mod n=h(m)</a:t>
            </a:r>
            <a:r>
              <a:rPr sz="2400" b="1" spc="-7" baseline="24305" dirty="0">
                <a:latin typeface="Arial"/>
                <a:cs typeface="Arial"/>
              </a:rPr>
              <a:t>ed </a:t>
            </a:r>
            <a:r>
              <a:rPr sz="2400" b="1" spc="-5" dirty="0">
                <a:latin typeface="Arial"/>
                <a:cs typeface="Arial"/>
              </a:rPr>
              <a:t>mod</a:t>
            </a:r>
            <a:r>
              <a:rPr sz="2400" b="1" spc="-360" dirty="0">
                <a:latin typeface="Arial"/>
                <a:cs typeface="Arial"/>
              </a:rPr>
              <a:t> </a:t>
            </a:r>
            <a:r>
              <a:rPr sz="2400" b="1" dirty="0">
                <a:latin typeface="Arial"/>
                <a:cs typeface="Arial"/>
              </a:rPr>
              <a:t>n</a:t>
            </a:r>
            <a:endParaRPr sz="2400">
              <a:latin typeface="Arial"/>
              <a:cs typeface="Arial"/>
            </a:endParaRPr>
          </a:p>
        </p:txBody>
      </p:sp>
      <p:sp>
        <p:nvSpPr>
          <p:cNvPr id="4" name="object 4"/>
          <p:cNvSpPr txBox="1"/>
          <p:nvPr/>
        </p:nvSpPr>
        <p:spPr>
          <a:xfrm>
            <a:off x="3413893" y="3359911"/>
            <a:ext cx="1706245" cy="391160"/>
          </a:xfrm>
          <a:prstGeom prst="rect">
            <a:avLst/>
          </a:prstGeom>
        </p:spPr>
        <p:txBody>
          <a:bodyPr vert="horz" wrap="square" lIns="0" tIns="12700" rIns="0" bIns="0" rtlCol="0">
            <a:spAutoFit/>
          </a:bodyPr>
          <a:lstStyle/>
          <a:p>
            <a:pPr marL="12700">
              <a:lnSpc>
                <a:spcPct val="100000"/>
              </a:lnSpc>
              <a:spcBef>
                <a:spcPts val="100"/>
              </a:spcBef>
            </a:pPr>
            <a:r>
              <a:rPr sz="3600" b="1" spc="-7" baseline="-16203" dirty="0">
                <a:latin typeface="Arial"/>
                <a:cs typeface="Arial"/>
              </a:rPr>
              <a:t>=h(m)</a:t>
            </a:r>
            <a:r>
              <a:rPr sz="3600" b="1" spc="-120" baseline="-16203" dirty="0">
                <a:latin typeface="Arial"/>
                <a:cs typeface="Arial"/>
              </a:rPr>
              <a:t> </a:t>
            </a:r>
            <a:r>
              <a:rPr sz="1600" b="1" spc="-5" dirty="0">
                <a:solidFill>
                  <a:srgbClr val="FE625E"/>
                </a:solidFill>
                <a:latin typeface="Arial"/>
                <a:cs typeface="Arial"/>
              </a:rPr>
              <a:t>kψ(n)+1</a:t>
            </a:r>
            <a:endParaRPr sz="1600">
              <a:latin typeface="Arial"/>
              <a:cs typeface="Arial"/>
            </a:endParaRPr>
          </a:p>
        </p:txBody>
      </p:sp>
      <p:sp>
        <p:nvSpPr>
          <p:cNvPr id="5" name="object 5"/>
          <p:cNvSpPr txBox="1"/>
          <p:nvPr/>
        </p:nvSpPr>
        <p:spPr>
          <a:xfrm>
            <a:off x="5246503" y="3451352"/>
            <a:ext cx="93853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mod</a:t>
            </a:r>
            <a:r>
              <a:rPr sz="2400" b="1" spc="-90" dirty="0">
                <a:latin typeface="Arial"/>
                <a:cs typeface="Arial"/>
              </a:rPr>
              <a:t> </a:t>
            </a:r>
            <a:r>
              <a:rPr sz="2400" b="1" dirty="0">
                <a:latin typeface="Arial"/>
                <a:cs typeface="Arial"/>
              </a:rPr>
              <a:t>n</a:t>
            </a:r>
            <a:endParaRPr sz="2400">
              <a:latin typeface="Arial"/>
              <a:cs typeface="Arial"/>
            </a:endParaRPr>
          </a:p>
        </p:txBody>
      </p:sp>
      <p:sp>
        <p:nvSpPr>
          <p:cNvPr id="6" name="object 6"/>
          <p:cNvSpPr txBox="1"/>
          <p:nvPr/>
        </p:nvSpPr>
        <p:spPr>
          <a:xfrm>
            <a:off x="3413893" y="3817111"/>
            <a:ext cx="3555365" cy="1671320"/>
          </a:xfrm>
          <a:prstGeom prst="rect">
            <a:avLst/>
          </a:prstGeom>
        </p:spPr>
        <p:txBody>
          <a:bodyPr vert="horz" wrap="square" lIns="0" tIns="195580" rIns="0" bIns="0" rtlCol="0">
            <a:spAutoFit/>
          </a:bodyPr>
          <a:lstStyle/>
          <a:p>
            <a:pPr marL="43180">
              <a:lnSpc>
                <a:spcPct val="100000"/>
              </a:lnSpc>
              <a:spcBef>
                <a:spcPts val="1540"/>
              </a:spcBef>
            </a:pPr>
            <a:r>
              <a:rPr sz="2400" b="1" dirty="0">
                <a:latin typeface="Arial"/>
                <a:cs typeface="Arial"/>
              </a:rPr>
              <a:t>= h(m) </a:t>
            </a:r>
            <a:r>
              <a:rPr sz="2400" b="1" spc="-5" dirty="0">
                <a:latin typeface="Arial"/>
                <a:cs typeface="Arial"/>
              </a:rPr>
              <a:t>*h(m) </a:t>
            </a:r>
            <a:r>
              <a:rPr sz="2400" b="1" spc="-7" baseline="24305" dirty="0">
                <a:latin typeface="Arial"/>
                <a:cs typeface="Arial"/>
              </a:rPr>
              <a:t>kψ(n) </a:t>
            </a:r>
            <a:r>
              <a:rPr sz="2400" b="1" spc="-5" dirty="0">
                <a:latin typeface="Arial"/>
                <a:cs typeface="Arial"/>
              </a:rPr>
              <a:t>mod</a:t>
            </a:r>
            <a:r>
              <a:rPr sz="2400" b="1" spc="-160" dirty="0">
                <a:latin typeface="Arial"/>
                <a:cs typeface="Arial"/>
              </a:rPr>
              <a:t> </a:t>
            </a:r>
            <a:r>
              <a:rPr sz="2400" b="1" dirty="0">
                <a:latin typeface="Arial"/>
                <a:cs typeface="Arial"/>
              </a:rPr>
              <a:t>n</a:t>
            </a:r>
            <a:endParaRPr sz="2400">
              <a:latin typeface="Arial"/>
              <a:cs typeface="Arial"/>
            </a:endParaRPr>
          </a:p>
          <a:p>
            <a:pPr marL="12700">
              <a:lnSpc>
                <a:spcPct val="100000"/>
              </a:lnSpc>
              <a:spcBef>
                <a:spcPts val="1440"/>
              </a:spcBef>
            </a:pPr>
            <a:r>
              <a:rPr sz="2400" b="1" spc="-5" dirty="0">
                <a:latin typeface="Arial"/>
                <a:cs typeface="Arial"/>
              </a:rPr>
              <a:t>=h(m)</a:t>
            </a:r>
            <a:r>
              <a:rPr sz="2400" spc="-5" dirty="0">
                <a:latin typeface="黑体"/>
                <a:cs typeface="黑体"/>
              </a:rPr>
              <a:t>*</a:t>
            </a:r>
            <a:r>
              <a:rPr sz="2400" spc="-5" dirty="0">
                <a:solidFill>
                  <a:srgbClr val="FD1813"/>
                </a:solidFill>
                <a:latin typeface="黑体"/>
                <a:cs typeface="黑体"/>
              </a:rPr>
              <a:t>(</a:t>
            </a:r>
            <a:r>
              <a:rPr sz="2400" b="1" spc="-5" dirty="0">
                <a:latin typeface="Arial"/>
                <a:cs typeface="Arial"/>
              </a:rPr>
              <a:t>h(m) </a:t>
            </a:r>
            <a:r>
              <a:rPr sz="2400" b="1" spc="-7" baseline="24305" dirty="0">
                <a:solidFill>
                  <a:srgbClr val="FD1813"/>
                </a:solidFill>
                <a:latin typeface="Arial"/>
                <a:cs typeface="Arial"/>
              </a:rPr>
              <a:t>ψ(n)</a:t>
            </a:r>
            <a:r>
              <a:rPr sz="2400" b="1" spc="-5" dirty="0">
                <a:solidFill>
                  <a:srgbClr val="FD1813"/>
                </a:solidFill>
                <a:latin typeface="Arial"/>
                <a:cs typeface="Arial"/>
              </a:rPr>
              <a:t>)</a:t>
            </a:r>
            <a:r>
              <a:rPr sz="2400" b="1" spc="-7" baseline="24305" dirty="0">
                <a:solidFill>
                  <a:srgbClr val="FD1813"/>
                </a:solidFill>
                <a:latin typeface="Arial"/>
                <a:cs typeface="Arial"/>
              </a:rPr>
              <a:t>k </a:t>
            </a:r>
            <a:r>
              <a:rPr sz="2400" b="1" spc="-5" dirty="0">
                <a:latin typeface="Arial"/>
                <a:cs typeface="Arial"/>
              </a:rPr>
              <a:t>mod</a:t>
            </a:r>
            <a:r>
              <a:rPr sz="2400" b="1" spc="-114" dirty="0">
                <a:latin typeface="Arial"/>
                <a:cs typeface="Arial"/>
              </a:rPr>
              <a:t> </a:t>
            </a:r>
            <a:r>
              <a:rPr sz="2400" b="1" dirty="0">
                <a:latin typeface="Arial"/>
                <a:cs typeface="Arial"/>
              </a:rPr>
              <a:t>n</a:t>
            </a:r>
            <a:endParaRPr sz="2400">
              <a:latin typeface="Arial"/>
              <a:cs typeface="Arial"/>
            </a:endParaRPr>
          </a:p>
          <a:p>
            <a:pPr marL="43180">
              <a:lnSpc>
                <a:spcPct val="100000"/>
              </a:lnSpc>
              <a:spcBef>
                <a:spcPts val="1440"/>
              </a:spcBef>
            </a:pPr>
            <a:r>
              <a:rPr sz="2400" b="1" dirty="0">
                <a:latin typeface="Arial"/>
                <a:cs typeface="Arial"/>
              </a:rPr>
              <a:t>=</a:t>
            </a:r>
            <a:r>
              <a:rPr sz="2400" b="1" spc="-10" dirty="0">
                <a:latin typeface="Arial"/>
                <a:cs typeface="Arial"/>
              </a:rPr>
              <a:t> </a:t>
            </a:r>
            <a:r>
              <a:rPr sz="2400" b="1" spc="-5" dirty="0">
                <a:latin typeface="Arial"/>
                <a:cs typeface="Arial"/>
              </a:rPr>
              <a:t>h(m)</a:t>
            </a:r>
            <a:endParaRPr sz="2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游戏机&#10;&#10;描述已自动生成">
            <a:extLst>
              <a:ext uri="{FF2B5EF4-FFF2-40B4-BE49-F238E27FC236}">
                <a16:creationId xmlns:a16="http://schemas.microsoft.com/office/drawing/2014/main" id="{F02A364E-146C-4104-B813-A3326B3C13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4927" y="6183299"/>
            <a:ext cx="4963547" cy="1318230"/>
          </a:xfrm>
          <a:prstGeom prst="rect">
            <a:avLst/>
          </a:prstGeom>
        </p:spPr>
      </p:pic>
      <p:sp>
        <p:nvSpPr>
          <p:cNvPr id="6" name="矩形 5">
            <a:extLst>
              <a:ext uri="{FF2B5EF4-FFF2-40B4-BE49-F238E27FC236}">
                <a16:creationId xmlns:a16="http://schemas.microsoft.com/office/drawing/2014/main" id="{BC935BFF-8428-4C8E-9000-F65D5F1E2E00}"/>
              </a:ext>
            </a:extLst>
          </p:cNvPr>
          <p:cNvSpPr/>
          <p:nvPr/>
        </p:nvSpPr>
        <p:spPr>
          <a:xfrm>
            <a:off x="304800" y="0"/>
            <a:ext cx="10083800" cy="6084714"/>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04200"/>
            <a:endParaRPr lang="zh-CN" altLang="en-US" sz="1985">
              <a:solidFill>
                <a:prstClr val="white"/>
              </a:solidFill>
              <a:latin typeface="Calibri" panose="020F0502020204030204"/>
              <a:ea typeface="等线" panose="02010600030101010101" pitchFamily="2" charset="-122"/>
            </a:endParaRPr>
          </a:p>
        </p:txBody>
      </p:sp>
      <p:sp>
        <p:nvSpPr>
          <p:cNvPr id="9" name="文本框 8">
            <a:extLst>
              <a:ext uri="{FF2B5EF4-FFF2-40B4-BE49-F238E27FC236}">
                <a16:creationId xmlns:a16="http://schemas.microsoft.com/office/drawing/2014/main" id="{511EFA1D-83E1-4E82-911F-6DB75B23E1F7}"/>
              </a:ext>
            </a:extLst>
          </p:cNvPr>
          <p:cNvSpPr txBox="1"/>
          <p:nvPr/>
        </p:nvSpPr>
        <p:spPr>
          <a:xfrm>
            <a:off x="1193800" y="1478136"/>
            <a:ext cx="8305800" cy="2645917"/>
          </a:xfrm>
          <a:prstGeom prst="rect">
            <a:avLst/>
          </a:prstGeom>
          <a:noFill/>
        </p:spPr>
        <p:txBody>
          <a:bodyPr wrap="square" rtlCol="0">
            <a:spAutoFit/>
          </a:bodyPr>
          <a:lstStyle/>
          <a:p>
            <a:pPr algn="ctr" defTabSz="504200">
              <a:lnSpc>
                <a:spcPct val="150000"/>
              </a:lnSpc>
            </a:pPr>
            <a:r>
              <a:rPr lang="zh-CN" altLang="en-US" sz="6000" b="1" dirty="0">
                <a:solidFill>
                  <a:prstClr val="white"/>
                </a:solidFill>
                <a:latin typeface="楷体" panose="02010609060101010101" pitchFamily="49" charset="-122"/>
                <a:ea typeface="楷体" panose="02010609060101010101" pitchFamily="49" charset="-122"/>
              </a:rPr>
              <a:t>第八讲</a:t>
            </a:r>
            <a:endParaRPr lang="en-US" altLang="zh-CN" sz="6000" b="1" dirty="0">
              <a:solidFill>
                <a:prstClr val="white"/>
              </a:solidFill>
              <a:latin typeface="楷体" panose="02010609060101010101" pitchFamily="49" charset="-122"/>
              <a:ea typeface="楷体" panose="02010609060101010101" pitchFamily="49" charset="-122"/>
            </a:endParaRPr>
          </a:p>
          <a:p>
            <a:pPr algn="ctr" defTabSz="504200">
              <a:lnSpc>
                <a:spcPct val="150000"/>
              </a:lnSpc>
            </a:pPr>
            <a:r>
              <a:rPr lang="zh-CN" altLang="en-US" sz="6000" b="1" dirty="0">
                <a:solidFill>
                  <a:prstClr val="white"/>
                </a:solidFill>
                <a:latin typeface="楷体" panose="02010609060101010101" pitchFamily="49" charset="-122"/>
                <a:ea typeface="楷体" panose="02010609060101010101" pitchFamily="49" charset="-122"/>
              </a:rPr>
              <a:t>数字签名</a:t>
            </a:r>
          </a:p>
        </p:txBody>
      </p:sp>
    </p:spTree>
    <p:extLst>
      <p:ext uri="{BB962C8B-B14F-4D97-AF65-F5344CB8AC3E}">
        <p14:creationId xmlns:p14="http://schemas.microsoft.com/office/powerpoint/2010/main" val="1909045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5198"/>
            <a:ext cx="4415155" cy="513080"/>
          </a:xfrm>
          <a:prstGeom prst="rect">
            <a:avLst/>
          </a:prstGeom>
        </p:spPr>
        <p:txBody>
          <a:bodyPr vert="horz" wrap="square" lIns="0" tIns="12065" rIns="0" bIns="0" rtlCol="0">
            <a:spAutoFit/>
          </a:bodyPr>
          <a:lstStyle/>
          <a:p>
            <a:pPr marL="12700">
              <a:lnSpc>
                <a:spcPct val="100000"/>
              </a:lnSpc>
              <a:spcBef>
                <a:spcPts val="95"/>
              </a:spcBef>
            </a:pPr>
            <a:r>
              <a:rPr spc="-5" dirty="0">
                <a:latin typeface="Arial"/>
                <a:cs typeface="Arial"/>
              </a:rPr>
              <a:t>RSA</a:t>
            </a:r>
            <a:r>
              <a:rPr spc="-5" dirty="0"/>
              <a:t>数字签名方案</a:t>
            </a:r>
            <a:r>
              <a:rPr spc="-10" dirty="0">
                <a:latin typeface="Arial"/>
                <a:cs typeface="Arial"/>
              </a:rPr>
              <a:t>(</a:t>
            </a:r>
            <a:r>
              <a:rPr spc="-5" dirty="0"/>
              <a:t>举例</a:t>
            </a:r>
            <a:r>
              <a:rPr spc="-5" dirty="0">
                <a:latin typeface="Arial"/>
                <a:cs typeface="Arial"/>
              </a:rPr>
              <a:t>)</a:t>
            </a:r>
          </a:p>
        </p:txBody>
      </p:sp>
      <p:sp>
        <p:nvSpPr>
          <p:cNvPr id="3" name="object 3"/>
          <p:cNvSpPr/>
          <p:nvPr/>
        </p:nvSpPr>
        <p:spPr>
          <a:xfrm>
            <a:off x="1244231" y="1807464"/>
            <a:ext cx="158495" cy="1714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44231" y="3607308"/>
            <a:ext cx="158495" cy="16687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244231" y="5007864"/>
            <a:ext cx="158495" cy="166878"/>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577461" y="1458831"/>
            <a:ext cx="8109584" cy="5046345"/>
          </a:xfrm>
          <a:prstGeom prst="rect">
            <a:avLst/>
          </a:prstGeom>
        </p:spPr>
        <p:txBody>
          <a:bodyPr vert="horz" wrap="square" lIns="0" tIns="207645" rIns="0" bIns="0" rtlCol="0">
            <a:spAutoFit/>
          </a:bodyPr>
          <a:lstStyle/>
          <a:p>
            <a:pPr marL="12700">
              <a:lnSpc>
                <a:spcPct val="100000"/>
              </a:lnSpc>
              <a:spcBef>
                <a:spcPts val="1635"/>
              </a:spcBef>
            </a:pPr>
            <a:r>
              <a:rPr sz="2400" b="1" dirty="0">
                <a:solidFill>
                  <a:srgbClr val="0000FF"/>
                </a:solidFill>
                <a:latin typeface="黑体"/>
                <a:cs typeface="黑体"/>
              </a:rPr>
              <a:t>初始化：</a:t>
            </a:r>
            <a:endParaRPr sz="2400">
              <a:latin typeface="黑体"/>
              <a:cs typeface="黑体"/>
            </a:endParaRPr>
          </a:p>
          <a:p>
            <a:pPr marL="12700" marR="180975" indent="424815">
              <a:lnSpc>
                <a:spcPct val="130000"/>
              </a:lnSpc>
              <a:spcBef>
                <a:spcPts val="555"/>
              </a:spcBef>
            </a:pPr>
            <a:r>
              <a:rPr sz="2000" b="1" spc="-5" dirty="0">
                <a:latin typeface="宋体"/>
                <a:cs typeface="宋体"/>
              </a:rPr>
              <a:t>假设</a:t>
            </a:r>
            <a:r>
              <a:rPr sz="2000" b="1" spc="-5" dirty="0">
                <a:latin typeface="Arial"/>
                <a:cs typeface="Arial"/>
              </a:rPr>
              <a:t>A</a:t>
            </a:r>
            <a:r>
              <a:rPr sz="2000" b="1" dirty="0">
                <a:latin typeface="宋体"/>
                <a:cs typeface="宋体"/>
              </a:rPr>
              <a:t>选</a:t>
            </a:r>
            <a:r>
              <a:rPr sz="2000" b="1" spc="5" dirty="0">
                <a:latin typeface="宋体"/>
                <a:cs typeface="宋体"/>
              </a:rPr>
              <a:t>取</a:t>
            </a:r>
            <a:r>
              <a:rPr sz="2000" b="1" spc="-5" dirty="0">
                <a:latin typeface="Arial"/>
                <a:cs typeface="Arial"/>
              </a:rPr>
              <a:t>p</a:t>
            </a:r>
            <a:r>
              <a:rPr sz="2000" b="1" spc="20" dirty="0">
                <a:latin typeface="Arial"/>
                <a:cs typeface="Arial"/>
              </a:rPr>
              <a:t> </a:t>
            </a:r>
            <a:r>
              <a:rPr sz="2000" b="1" spc="-5" dirty="0">
                <a:latin typeface="Arial"/>
                <a:cs typeface="Arial"/>
              </a:rPr>
              <a:t>=</a:t>
            </a:r>
            <a:r>
              <a:rPr sz="2000" b="1" spc="-10" dirty="0">
                <a:latin typeface="Arial"/>
                <a:cs typeface="Arial"/>
              </a:rPr>
              <a:t> 13</a:t>
            </a:r>
            <a:r>
              <a:rPr sz="2000" b="1" spc="-10" dirty="0">
                <a:latin typeface="宋体"/>
                <a:cs typeface="宋体"/>
              </a:rPr>
              <a:t>，</a:t>
            </a:r>
            <a:r>
              <a:rPr sz="2000" b="1" spc="-10" dirty="0">
                <a:latin typeface="Arial"/>
                <a:cs typeface="Arial"/>
              </a:rPr>
              <a:t>q</a:t>
            </a:r>
            <a:r>
              <a:rPr sz="2000" b="1" spc="15" dirty="0">
                <a:latin typeface="Arial"/>
                <a:cs typeface="Arial"/>
              </a:rPr>
              <a:t> </a:t>
            </a:r>
            <a:r>
              <a:rPr sz="2000" b="1" spc="-5" dirty="0">
                <a:latin typeface="Arial"/>
                <a:cs typeface="Arial"/>
              </a:rPr>
              <a:t>=</a:t>
            </a:r>
            <a:r>
              <a:rPr sz="2000" b="1" spc="-10" dirty="0">
                <a:latin typeface="Arial"/>
                <a:cs typeface="Arial"/>
              </a:rPr>
              <a:t> 11</a:t>
            </a:r>
            <a:r>
              <a:rPr sz="2000" b="1" spc="-10" dirty="0">
                <a:latin typeface="宋体"/>
                <a:cs typeface="宋体"/>
              </a:rPr>
              <a:t>，</a:t>
            </a:r>
            <a:r>
              <a:rPr sz="2000" b="1" spc="-10" dirty="0">
                <a:latin typeface="Arial"/>
                <a:cs typeface="Arial"/>
              </a:rPr>
              <a:t>e</a:t>
            </a:r>
            <a:r>
              <a:rPr sz="2000" b="1" spc="15" dirty="0">
                <a:latin typeface="Arial"/>
                <a:cs typeface="Arial"/>
              </a:rPr>
              <a:t> </a:t>
            </a:r>
            <a:r>
              <a:rPr sz="2000" b="1" spc="-5" dirty="0">
                <a:latin typeface="Arial"/>
                <a:cs typeface="Arial"/>
              </a:rPr>
              <a:t>=</a:t>
            </a:r>
            <a:r>
              <a:rPr sz="2000" b="1" spc="-10" dirty="0">
                <a:latin typeface="Arial"/>
                <a:cs typeface="Arial"/>
              </a:rPr>
              <a:t> 13</a:t>
            </a:r>
            <a:r>
              <a:rPr sz="2000" b="1" spc="-10" dirty="0">
                <a:latin typeface="宋体"/>
                <a:cs typeface="宋体"/>
              </a:rPr>
              <a:t>，</a:t>
            </a:r>
            <a:r>
              <a:rPr sz="2000" b="1" spc="-5" dirty="0">
                <a:latin typeface="宋体"/>
                <a:cs typeface="宋体"/>
              </a:rPr>
              <a:t>则</a:t>
            </a:r>
            <a:r>
              <a:rPr sz="2000" b="1" dirty="0">
                <a:latin typeface="宋体"/>
                <a:cs typeface="宋体"/>
              </a:rPr>
              <a:t>有</a:t>
            </a:r>
            <a:r>
              <a:rPr sz="2000" b="1" spc="-5" dirty="0">
                <a:latin typeface="Arial"/>
                <a:cs typeface="Arial"/>
              </a:rPr>
              <a:t>n</a:t>
            </a:r>
            <a:r>
              <a:rPr sz="2000" b="1" spc="25" dirty="0">
                <a:latin typeface="Arial"/>
                <a:cs typeface="Arial"/>
              </a:rPr>
              <a:t> </a:t>
            </a:r>
            <a:r>
              <a:rPr sz="2000" b="1" spc="-5" dirty="0">
                <a:latin typeface="Arial"/>
                <a:cs typeface="Arial"/>
              </a:rPr>
              <a:t>=</a:t>
            </a:r>
            <a:r>
              <a:rPr sz="2000" b="1" spc="-10" dirty="0">
                <a:latin typeface="Arial"/>
                <a:cs typeface="Arial"/>
              </a:rPr>
              <a:t> </a:t>
            </a:r>
            <a:r>
              <a:rPr sz="2000" b="1" spc="-5" dirty="0">
                <a:latin typeface="Arial"/>
                <a:cs typeface="Arial"/>
              </a:rPr>
              <a:t>pq</a:t>
            </a:r>
            <a:r>
              <a:rPr sz="2000" b="1" spc="10" dirty="0">
                <a:latin typeface="Arial"/>
                <a:cs typeface="Arial"/>
              </a:rPr>
              <a:t> </a:t>
            </a:r>
            <a:r>
              <a:rPr sz="2000" b="1" spc="-5" dirty="0">
                <a:latin typeface="Arial"/>
                <a:cs typeface="Arial"/>
              </a:rPr>
              <a:t>=</a:t>
            </a:r>
            <a:r>
              <a:rPr sz="2000" b="1" spc="-10" dirty="0">
                <a:latin typeface="Arial"/>
                <a:cs typeface="Arial"/>
              </a:rPr>
              <a:t> 143</a:t>
            </a:r>
            <a:r>
              <a:rPr sz="2000" b="1" spc="-10" dirty="0">
                <a:latin typeface="宋体"/>
                <a:cs typeface="宋体"/>
              </a:rPr>
              <a:t>，</a:t>
            </a:r>
            <a:r>
              <a:rPr sz="2000" b="1" spc="-10" dirty="0">
                <a:latin typeface="Arial"/>
                <a:cs typeface="Arial"/>
              </a:rPr>
              <a:t>φ(n)</a:t>
            </a:r>
            <a:r>
              <a:rPr sz="2000" b="1" spc="10" dirty="0">
                <a:latin typeface="Arial"/>
                <a:cs typeface="Arial"/>
              </a:rPr>
              <a:t> </a:t>
            </a:r>
            <a:r>
              <a:rPr sz="2000" b="1" spc="-5" dirty="0">
                <a:latin typeface="Arial"/>
                <a:cs typeface="Arial"/>
              </a:rPr>
              <a:t>= </a:t>
            </a:r>
            <a:r>
              <a:rPr sz="2000" b="1" spc="-10" dirty="0">
                <a:latin typeface="Arial"/>
                <a:cs typeface="Arial"/>
              </a:rPr>
              <a:t>(p-  1)(q-1)</a:t>
            </a:r>
            <a:r>
              <a:rPr sz="2000" b="1" spc="-5" dirty="0">
                <a:latin typeface="Arial"/>
                <a:cs typeface="Arial"/>
              </a:rPr>
              <a:t> = 12</a:t>
            </a:r>
            <a:r>
              <a:rPr sz="2000" b="1" spc="-5" dirty="0">
                <a:latin typeface="宋体"/>
                <a:cs typeface="宋体"/>
              </a:rPr>
              <a:t>×</a:t>
            </a:r>
            <a:r>
              <a:rPr sz="2000" b="1" spc="-5" dirty="0">
                <a:latin typeface="Arial"/>
                <a:cs typeface="Arial"/>
              </a:rPr>
              <a:t>10</a:t>
            </a:r>
            <a:r>
              <a:rPr sz="2000" b="1" spc="10" dirty="0">
                <a:latin typeface="Arial"/>
                <a:cs typeface="Arial"/>
              </a:rPr>
              <a:t> </a:t>
            </a:r>
            <a:r>
              <a:rPr sz="2000" b="1" spc="-5" dirty="0">
                <a:latin typeface="Arial"/>
                <a:cs typeface="Arial"/>
              </a:rPr>
              <a:t>= </a:t>
            </a:r>
            <a:r>
              <a:rPr sz="2000" b="1" spc="-10" dirty="0">
                <a:latin typeface="Arial"/>
                <a:cs typeface="Arial"/>
              </a:rPr>
              <a:t>120</a:t>
            </a:r>
            <a:r>
              <a:rPr sz="2000" b="1" spc="-5" dirty="0">
                <a:latin typeface="宋体"/>
                <a:cs typeface="宋体"/>
              </a:rPr>
              <a:t>。求</a:t>
            </a:r>
            <a:r>
              <a:rPr sz="2000" b="1" dirty="0">
                <a:latin typeface="宋体"/>
                <a:cs typeface="宋体"/>
              </a:rPr>
              <a:t>解</a:t>
            </a:r>
            <a:r>
              <a:rPr sz="2000" b="1" spc="-5" dirty="0">
                <a:latin typeface="Arial"/>
                <a:cs typeface="Arial"/>
              </a:rPr>
              <a:t>ed</a:t>
            </a:r>
            <a:r>
              <a:rPr sz="2000" b="1" spc="25" dirty="0">
                <a:latin typeface="Arial"/>
                <a:cs typeface="Arial"/>
              </a:rPr>
              <a:t> </a:t>
            </a:r>
            <a:r>
              <a:rPr sz="2000" b="1" spc="-5" dirty="0">
                <a:latin typeface="Arial"/>
                <a:cs typeface="Arial"/>
              </a:rPr>
              <a:t>=</a:t>
            </a:r>
            <a:r>
              <a:rPr sz="2000" b="1" dirty="0">
                <a:latin typeface="Arial"/>
                <a:cs typeface="Arial"/>
              </a:rPr>
              <a:t> </a:t>
            </a:r>
            <a:r>
              <a:rPr sz="2000" b="1" spc="-5" dirty="0">
                <a:latin typeface="Arial"/>
                <a:cs typeface="Arial"/>
              </a:rPr>
              <a:t>13d ≡ </a:t>
            </a:r>
            <a:r>
              <a:rPr sz="2000" b="1" spc="-10" dirty="0">
                <a:latin typeface="Arial"/>
                <a:cs typeface="Arial"/>
              </a:rPr>
              <a:t>1(mod</a:t>
            </a:r>
            <a:r>
              <a:rPr sz="2000" b="1" spc="-5" dirty="0">
                <a:latin typeface="Arial"/>
                <a:cs typeface="Arial"/>
              </a:rPr>
              <a:t> 120)</a:t>
            </a:r>
            <a:r>
              <a:rPr sz="2000" b="1" spc="5" dirty="0">
                <a:latin typeface="Arial"/>
                <a:cs typeface="Arial"/>
              </a:rPr>
              <a:t> </a:t>
            </a:r>
            <a:r>
              <a:rPr sz="2000" b="1" spc="-10" dirty="0">
                <a:latin typeface="宋体"/>
                <a:cs typeface="宋体"/>
              </a:rPr>
              <a:t>得</a:t>
            </a:r>
            <a:r>
              <a:rPr sz="2000" b="1" spc="-440" dirty="0">
                <a:latin typeface="宋体"/>
                <a:cs typeface="宋体"/>
              </a:rPr>
              <a:t> </a:t>
            </a:r>
            <a:r>
              <a:rPr sz="2000" b="1" spc="-5" dirty="0">
                <a:latin typeface="Arial"/>
                <a:cs typeface="Arial"/>
              </a:rPr>
              <a:t>d = </a:t>
            </a:r>
            <a:r>
              <a:rPr sz="2000" b="1" spc="-10" dirty="0">
                <a:latin typeface="Arial"/>
                <a:cs typeface="Arial"/>
              </a:rPr>
              <a:t>37</a:t>
            </a:r>
            <a:r>
              <a:rPr sz="2000" b="1" spc="-5" dirty="0">
                <a:latin typeface="宋体"/>
                <a:cs typeface="宋体"/>
              </a:rPr>
              <a:t>。因此</a:t>
            </a:r>
            <a:endParaRPr sz="2000">
              <a:latin typeface="宋体"/>
              <a:cs typeface="宋体"/>
            </a:endParaRPr>
          </a:p>
          <a:p>
            <a:pPr marL="12700">
              <a:lnSpc>
                <a:spcPct val="100000"/>
              </a:lnSpc>
              <a:spcBef>
                <a:spcPts val="720"/>
              </a:spcBef>
            </a:pPr>
            <a:r>
              <a:rPr sz="2000" b="1" spc="-10" dirty="0">
                <a:latin typeface="Arial"/>
                <a:cs typeface="Arial"/>
              </a:rPr>
              <a:t>A</a:t>
            </a:r>
            <a:r>
              <a:rPr sz="2000" b="1" dirty="0">
                <a:latin typeface="宋体"/>
                <a:cs typeface="宋体"/>
              </a:rPr>
              <a:t>的公钥</a:t>
            </a:r>
            <a:r>
              <a:rPr sz="2000" b="1" spc="-10" dirty="0">
                <a:latin typeface="宋体"/>
                <a:cs typeface="宋体"/>
              </a:rPr>
              <a:t>为</a:t>
            </a:r>
            <a:r>
              <a:rPr sz="2000" b="1" spc="-425" dirty="0">
                <a:latin typeface="宋体"/>
                <a:cs typeface="宋体"/>
              </a:rPr>
              <a:t> </a:t>
            </a:r>
            <a:r>
              <a:rPr sz="2000" b="1" spc="-10" dirty="0">
                <a:latin typeface="宋体"/>
                <a:cs typeface="宋体"/>
              </a:rPr>
              <a:t>（</a:t>
            </a:r>
            <a:r>
              <a:rPr sz="2000" b="1" spc="-10" dirty="0">
                <a:latin typeface="Arial"/>
                <a:cs typeface="Arial"/>
              </a:rPr>
              <a:t>n</a:t>
            </a:r>
            <a:r>
              <a:rPr sz="2000" b="1" spc="5" dirty="0">
                <a:latin typeface="Arial"/>
                <a:cs typeface="Arial"/>
              </a:rPr>
              <a:t> </a:t>
            </a:r>
            <a:r>
              <a:rPr sz="2000" b="1" spc="-5" dirty="0">
                <a:latin typeface="Arial"/>
                <a:cs typeface="Arial"/>
              </a:rPr>
              <a:t>= 143,e</a:t>
            </a:r>
            <a:r>
              <a:rPr sz="2000" b="1" spc="-10" dirty="0">
                <a:latin typeface="Arial"/>
                <a:cs typeface="Arial"/>
              </a:rPr>
              <a:t> </a:t>
            </a:r>
            <a:r>
              <a:rPr sz="2000" b="1" spc="-5" dirty="0">
                <a:latin typeface="Arial"/>
                <a:cs typeface="Arial"/>
              </a:rPr>
              <a:t>=</a:t>
            </a:r>
            <a:r>
              <a:rPr sz="2000" b="1" spc="-10" dirty="0">
                <a:latin typeface="Arial"/>
                <a:cs typeface="Arial"/>
              </a:rPr>
              <a:t> 13</a:t>
            </a:r>
            <a:r>
              <a:rPr sz="2000" b="1" spc="-10" dirty="0">
                <a:latin typeface="宋体"/>
                <a:cs typeface="宋体"/>
              </a:rPr>
              <a:t>）；</a:t>
            </a:r>
            <a:r>
              <a:rPr sz="2000" b="1" spc="-5" dirty="0">
                <a:latin typeface="宋体"/>
                <a:cs typeface="宋体"/>
              </a:rPr>
              <a:t>私</a:t>
            </a:r>
            <a:r>
              <a:rPr sz="2000" b="1" spc="5" dirty="0">
                <a:latin typeface="宋体"/>
                <a:cs typeface="宋体"/>
              </a:rPr>
              <a:t>钥</a:t>
            </a:r>
            <a:r>
              <a:rPr sz="2000" b="1" dirty="0">
                <a:latin typeface="宋体"/>
                <a:cs typeface="宋体"/>
              </a:rPr>
              <a:t>为</a:t>
            </a:r>
            <a:r>
              <a:rPr sz="2000" b="1" spc="-5" dirty="0">
                <a:latin typeface="Arial"/>
                <a:cs typeface="Arial"/>
              </a:rPr>
              <a:t>d</a:t>
            </a:r>
            <a:r>
              <a:rPr sz="2000" b="1" spc="20" dirty="0">
                <a:latin typeface="Arial"/>
                <a:cs typeface="Arial"/>
              </a:rPr>
              <a:t> </a:t>
            </a:r>
            <a:r>
              <a:rPr sz="2000" b="1" spc="-5" dirty="0">
                <a:latin typeface="Arial"/>
                <a:cs typeface="Arial"/>
              </a:rPr>
              <a:t>=</a:t>
            </a:r>
            <a:r>
              <a:rPr sz="2000" b="1" spc="-10" dirty="0">
                <a:latin typeface="Arial"/>
                <a:cs typeface="Arial"/>
              </a:rPr>
              <a:t> 37</a:t>
            </a:r>
            <a:r>
              <a:rPr sz="2000" b="1" spc="-10" dirty="0">
                <a:latin typeface="宋体"/>
                <a:cs typeface="宋体"/>
              </a:rPr>
              <a:t>。</a:t>
            </a:r>
            <a:endParaRPr sz="2000">
              <a:latin typeface="宋体"/>
              <a:cs typeface="宋体"/>
            </a:endParaRPr>
          </a:p>
          <a:p>
            <a:pPr marL="12700">
              <a:lnSpc>
                <a:spcPct val="100000"/>
              </a:lnSpc>
              <a:spcBef>
                <a:spcPts val="1365"/>
              </a:spcBef>
            </a:pPr>
            <a:r>
              <a:rPr sz="2400" b="1" dirty="0">
                <a:solidFill>
                  <a:srgbClr val="0000FF"/>
                </a:solidFill>
                <a:latin typeface="黑体"/>
                <a:cs typeface="黑体"/>
              </a:rPr>
              <a:t>签名过程：</a:t>
            </a:r>
            <a:endParaRPr sz="2400">
              <a:latin typeface="黑体"/>
              <a:cs typeface="黑体"/>
            </a:endParaRPr>
          </a:p>
          <a:p>
            <a:pPr marL="12700" marR="295910" indent="424815">
              <a:lnSpc>
                <a:spcPct val="130000"/>
              </a:lnSpc>
              <a:spcBef>
                <a:spcPts val="555"/>
              </a:spcBef>
            </a:pPr>
            <a:r>
              <a:rPr sz="2000" b="1" spc="-5" dirty="0">
                <a:latin typeface="宋体"/>
                <a:cs typeface="宋体"/>
              </a:rPr>
              <a:t>假定消息</a:t>
            </a:r>
            <a:r>
              <a:rPr sz="2000" b="1" dirty="0">
                <a:latin typeface="Arial"/>
                <a:cs typeface="Arial"/>
              </a:rPr>
              <a:t>m</a:t>
            </a:r>
            <a:r>
              <a:rPr sz="2000" b="1" dirty="0">
                <a:latin typeface="宋体"/>
                <a:cs typeface="宋体"/>
              </a:rPr>
              <a:t>的</a:t>
            </a:r>
            <a:r>
              <a:rPr sz="2000" b="1" spc="-5" dirty="0">
                <a:latin typeface="Arial"/>
                <a:cs typeface="Arial"/>
              </a:rPr>
              <a:t>Hash</a:t>
            </a:r>
            <a:r>
              <a:rPr sz="2000" b="1" dirty="0">
                <a:latin typeface="宋体"/>
                <a:cs typeface="宋体"/>
              </a:rPr>
              <a:t>值</a:t>
            </a:r>
            <a:r>
              <a:rPr sz="2000" b="1" spc="-5" dirty="0">
                <a:latin typeface="Arial"/>
                <a:cs typeface="Arial"/>
              </a:rPr>
              <a:t>h(m)</a:t>
            </a:r>
            <a:r>
              <a:rPr sz="2000" b="1" spc="10" dirty="0">
                <a:latin typeface="Arial"/>
                <a:cs typeface="Arial"/>
              </a:rPr>
              <a:t> </a:t>
            </a:r>
            <a:r>
              <a:rPr sz="2000" b="1" spc="-5" dirty="0">
                <a:latin typeface="Arial"/>
                <a:cs typeface="Arial"/>
              </a:rPr>
              <a:t>=</a:t>
            </a:r>
            <a:r>
              <a:rPr sz="2000" b="1" spc="-15" dirty="0">
                <a:latin typeface="Arial"/>
                <a:cs typeface="Arial"/>
              </a:rPr>
              <a:t> </a:t>
            </a:r>
            <a:r>
              <a:rPr sz="2000" b="1" spc="-10" dirty="0">
                <a:latin typeface="Arial"/>
                <a:cs typeface="Arial"/>
              </a:rPr>
              <a:t>16</a:t>
            </a:r>
            <a:r>
              <a:rPr sz="2000" b="1" spc="-10" dirty="0">
                <a:latin typeface="宋体"/>
                <a:cs typeface="宋体"/>
              </a:rPr>
              <a:t>，</a:t>
            </a:r>
            <a:r>
              <a:rPr sz="2000" b="1" spc="-5" dirty="0">
                <a:latin typeface="宋体"/>
                <a:cs typeface="宋体"/>
              </a:rPr>
              <a:t>则计</a:t>
            </a:r>
            <a:r>
              <a:rPr sz="2000" b="1" dirty="0">
                <a:latin typeface="宋体"/>
                <a:cs typeface="宋体"/>
              </a:rPr>
              <a:t>算</a:t>
            </a:r>
            <a:r>
              <a:rPr sz="2000" b="1" dirty="0">
                <a:latin typeface="Arial"/>
                <a:cs typeface="Arial"/>
              </a:rPr>
              <a:t>m</a:t>
            </a:r>
            <a:r>
              <a:rPr sz="2000" b="1" dirty="0">
                <a:latin typeface="宋体"/>
                <a:cs typeface="宋体"/>
              </a:rPr>
              <a:t>签名</a:t>
            </a:r>
            <a:r>
              <a:rPr sz="2000" b="1" spc="-5" dirty="0">
                <a:latin typeface="Arial"/>
                <a:cs typeface="Arial"/>
              </a:rPr>
              <a:t>s</a:t>
            </a:r>
            <a:r>
              <a:rPr sz="2000" b="1" spc="20" dirty="0">
                <a:latin typeface="Arial"/>
                <a:cs typeface="Arial"/>
              </a:rPr>
              <a:t> </a:t>
            </a:r>
            <a:r>
              <a:rPr sz="2000" b="1" spc="-5" dirty="0">
                <a:latin typeface="Arial"/>
                <a:cs typeface="Arial"/>
              </a:rPr>
              <a:t>= h(m)</a:t>
            </a:r>
            <a:r>
              <a:rPr sz="1950" b="1" spc="-7" baseline="25641" dirty="0">
                <a:latin typeface="Arial"/>
                <a:cs typeface="Arial"/>
              </a:rPr>
              <a:t>d</a:t>
            </a:r>
            <a:r>
              <a:rPr sz="1950" b="1" spc="7" baseline="25641" dirty="0">
                <a:latin typeface="Arial"/>
                <a:cs typeface="Arial"/>
              </a:rPr>
              <a:t> </a:t>
            </a:r>
            <a:r>
              <a:rPr sz="2000" b="1" spc="-5" dirty="0">
                <a:latin typeface="Arial"/>
                <a:cs typeface="Arial"/>
              </a:rPr>
              <a:t>mod</a:t>
            </a:r>
            <a:r>
              <a:rPr sz="2000" b="1" spc="5" dirty="0">
                <a:latin typeface="Arial"/>
                <a:cs typeface="Arial"/>
              </a:rPr>
              <a:t> </a:t>
            </a:r>
            <a:r>
              <a:rPr sz="2000" b="1" spc="-5" dirty="0">
                <a:latin typeface="Arial"/>
                <a:cs typeface="Arial"/>
              </a:rPr>
              <a:t>n =  </a:t>
            </a:r>
            <a:r>
              <a:rPr sz="2000" b="1" dirty="0">
                <a:latin typeface="Arial"/>
                <a:cs typeface="Arial"/>
              </a:rPr>
              <a:t>16</a:t>
            </a:r>
            <a:r>
              <a:rPr sz="1950" b="1" baseline="25641" dirty="0">
                <a:latin typeface="Arial"/>
                <a:cs typeface="Arial"/>
              </a:rPr>
              <a:t>37</a:t>
            </a:r>
            <a:r>
              <a:rPr sz="1950" b="1" spc="7" baseline="25641" dirty="0">
                <a:latin typeface="Arial"/>
                <a:cs typeface="Arial"/>
              </a:rPr>
              <a:t> </a:t>
            </a:r>
            <a:r>
              <a:rPr sz="2000" b="1" spc="-5" dirty="0">
                <a:latin typeface="Arial"/>
                <a:cs typeface="Arial"/>
              </a:rPr>
              <a:t>mod 143 = 3</a:t>
            </a:r>
            <a:r>
              <a:rPr sz="2000" b="1" spc="-10" dirty="0">
                <a:latin typeface="宋体"/>
                <a:cs typeface="宋体"/>
              </a:rPr>
              <a:t>。</a:t>
            </a:r>
            <a:endParaRPr sz="2000">
              <a:latin typeface="宋体"/>
              <a:cs typeface="宋体"/>
            </a:endParaRPr>
          </a:p>
          <a:p>
            <a:pPr marL="12700">
              <a:lnSpc>
                <a:spcPct val="100000"/>
              </a:lnSpc>
              <a:spcBef>
                <a:spcPts val="1365"/>
              </a:spcBef>
            </a:pPr>
            <a:r>
              <a:rPr sz="2400" b="1" dirty="0">
                <a:solidFill>
                  <a:srgbClr val="0000FF"/>
                </a:solidFill>
                <a:latin typeface="黑体"/>
                <a:cs typeface="黑体"/>
              </a:rPr>
              <a:t>验证过程：</a:t>
            </a:r>
            <a:endParaRPr sz="2400">
              <a:latin typeface="黑体"/>
              <a:cs typeface="黑体"/>
            </a:endParaRPr>
          </a:p>
          <a:p>
            <a:pPr marL="298450">
              <a:lnSpc>
                <a:spcPct val="100000"/>
              </a:lnSpc>
              <a:spcBef>
                <a:spcPts val="1275"/>
              </a:spcBef>
            </a:pPr>
            <a:r>
              <a:rPr sz="2000" b="1" spc="-5" dirty="0">
                <a:latin typeface="宋体"/>
                <a:cs typeface="宋体"/>
              </a:rPr>
              <a:t>接受</a:t>
            </a:r>
            <a:r>
              <a:rPr sz="2000" b="1" dirty="0">
                <a:latin typeface="宋体"/>
                <a:cs typeface="宋体"/>
              </a:rPr>
              <a:t>者</a:t>
            </a:r>
            <a:r>
              <a:rPr sz="2000" b="1" spc="-5" dirty="0">
                <a:latin typeface="Arial"/>
                <a:cs typeface="Arial"/>
              </a:rPr>
              <a:t>B</a:t>
            </a:r>
            <a:r>
              <a:rPr sz="2000" b="1" dirty="0">
                <a:latin typeface="宋体"/>
                <a:cs typeface="宋体"/>
              </a:rPr>
              <a:t>收到签名后，计算</a:t>
            </a:r>
            <a:r>
              <a:rPr sz="2000" b="1" spc="5" dirty="0">
                <a:latin typeface="Arial"/>
                <a:cs typeface="Arial"/>
              </a:rPr>
              <a:t>s</a:t>
            </a:r>
            <a:r>
              <a:rPr sz="1950" b="1" spc="7" baseline="25641" dirty="0">
                <a:latin typeface="Arial"/>
                <a:cs typeface="Arial"/>
              </a:rPr>
              <a:t>e</a:t>
            </a:r>
            <a:r>
              <a:rPr sz="1950" b="1" spc="307" baseline="25641" dirty="0">
                <a:latin typeface="Arial"/>
                <a:cs typeface="Arial"/>
              </a:rPr>
              <a:t> </a:t>
            </a:r>
            <a:r>
              <a:rPr sz="2000" b="1" spc="-5" dirty="0">
                <a:latin typeface="Arial"/>
                <a:cs typeface="Arial"/>
              </a:rPr>
              <a:t>mod</a:t>
            </a:r>
            <a:r>
              <a:rPr sz="2000" b="1" spc="5" dirty="0">
                <a:latin typeface="Arial"/>
                <a:cs typeface="Arial"/>
              </a:rPr>
              <a:t> </a:t>
            </a:r>
            <a:r>
              <a:rPr sz="2000" b="1" spc="-5" dirty="0">
                <a:latin typeface="Arial"/>
                <a:cs typeface="Arial"/>
              </a:rPr>
              <a:t>n</a:t>
            </a:r>
            <a:r>
              <a:rPr sz="2000" b="1" spc="-10" dirty="0">
                <a:latin typeface="Arial"/>
                <a:cs typeface="Arial"/>
              </a:rPr>
              <a:t> </a:t>
            </a:r>
            <a:r>
              <a:rPr sz="2000" b="1" spc="-5" dirty="0">
                <a:latin typeface="Arial"/>
                <a:cs typeface="Arial"/>
              </a:rPr>
              <a:t>=</a:t>
            </a:r>
            <a:r>
              <a:rPr sz="2000" b="1" spc="-10" dirty="0">
                <a:latin typeface="Arial"/>
                <a:cs typeface="Arial"/>
              </a:rPr>
              <a:t> </a:t>
            </a:r>
            <a:r>
              <a:rPr sz="2000" b="1" spc="5" dirty="0">
                <a:latin typeface="Arial"/>
                <a:cs typeface="Arial"/>
              </a:rPr>
              <a:t>3</a:t>
            </a:r>
            <a:r>
              <a:rPr sz="1950" b="1" spc="7" baseline="25641" dirty="0">
                <a:latin typeface="Arial"/>
                <a:cs typeface="Arial"/>
              </a:rPr>
              <a:t>13</a:t>
            </a:r>
            <a:r>
              <a:rPr sz="1950" b="1" spc="277" baseline="25641" dirty="0">
                <a:latin typeface="Arial"/>
                <a:cs typeface="Arial"/>
              </a:rPr>
              <a:t> </a:t>
            </a:r>
            <a:r>
              <a:rPr sz="2000" b="1" spc="-5" dirty="0">
                <a:latin typeface="Arial"/>
                <a:cs typeface="Arial"/>
              </a:rPr>
              <a:t>mod 143</a:t>
            </a:r>
            <a:r>
              <a:rPr sz="2000" b="1" spc="-10" dirty="0">
                <a:latin typeface="Arial"/>
                <a:cs typeface="Arial"/>
              </a:rPr>
              <a:t> </a:t>
            </a:r>
            <a:r>
              <a:rPr sz="2000" b="1" spc="-5" dirty="0">
                <a:latin typeface="Arial"/>
                <a:cs typeface="Arial"/>
              </a:rPr>
              <a:t>=</a:t>
            </a:r>
            <a:r>
              <a:rPr sz="2000" b="1" spc="-10" dirty="0">
                <a:latin typeface="Arial"/>
                <a:cs typeface="Arial"/>
              </a:rPr>
              <a:t> </a:t>
            </a:r>
            <a:r>
              <a:rPr sz="2000" b="1" spc="-5" dirty="0">
                <a:latin typeface="Arial"/>
                <a:cs typeface="Arial"/>
              </a:rPr>
              <a:t>16</a:t>
            </a:r>
            <a:r>
              <a:rPr sz="2000" b="1" spc="-5" dirty="0">
                <a:latin typeface="宋体"/>
                <a:cs typeface="宋体"/>
              </a:rPr>
              <a:t>，</a:t>
            </a:r>
            <a:r>
              <a:rPr sz="2000" b="1" spc="-5" dirty="0">
                <a:latin typeface="Arial"/>
                <a:cs typeface="Arial"/>
              </a:rPr>
              <a:t>h(m)</a:t>
            </a:r>
            <a:endParaRPr sz="2000">
              <a:latin typeface="Arial"/>
              <a:cs typeface="Arial"/>
            </a:endParaRPr>
          </a:p>
          <a:p>
            <a:pPr marL="12700">
              <a:lnSpc>
                <a:spcPct val="100000"/>
              </a:lnSpc>
              <a:spcBef>
                <a:spcPts val="720"/>
              </a:spcBef>
            </a:pPr>
            <a:r>
              <a:rPr sz="2000" b="1" spc="-5" dirty="0">
                <a:latin typeface="Arial"/>
                <a:cs typeface="Arial"/>
              </a:rPr>
              <a:t>mod</a:t>
            </a:r>
            <a:r>
              <a:rPr sz="2000" b="1" spc="-10" dirty="0">
                <a:latin typeface="Arial"/>
                <a:cs typeface="Arial"/>
              </a:rPr>
              <a:t> </a:t>
            </a:r>
            <a:r>
              <a:rPr sz="2000" b="1" spc="-5" dirty="0">
                <a:latin typeface="Arial"/>
                <a:cs typeface="Arial"/>
              </a:rPr>
              <a:t>n</a:t>
            </a:r>
            <a:r>
              <a:rPr sz="2000" b="1" spc="-10" dirty="0">
                <a:latin typeface="Arial"/>
                <a:cs typeface="Arial"/>
              </a:rPr>
              <a:t> </a:t>
            </a:r>
            <a:r>
              <a:rPr sz="2000" b="1" spc="-5" dirty="0">
                <a:latin typeface="Arial"/>
                <a:cs typeface="Arial"/>
              </a:rPr>
              <a:t>=</a:t>
            </a:r>
            <a:r>
              <a:rPr sz="2000" b="1" spc="-10" dirty="0">
                <a:latin typeface="Arial"/>
                <a:cs typeface="Arial"/>
              </a:rPr>
              <a:t> </a:t>
            </a:r>
            <a:r>
              <a:rPr sz="2000" b="1" spc="-5" dirty="0">
                <a:latin typeface="Arial"/>
                <a:cs typeface="Arial"/>
              </a:rPr>
              <a:t>16 mod</a:t>
            </a:r>
            <a:r>
              <a:rPr sz="2000" b="1" spc="-10" dirty="0">
                <a:latin typeface="Arial"/>
                <a:cs typeface="Arial"/>
              </a:rPr>
              <a:t> </a:t>
            </a:r>
            <a:r>
              <a:rPr sz="2000" b="1" spc="-5" dirty="0">
                <a:latin typeface="Arial"/>
                <a:cs typeface="Arial"/>
              </a:rPr>
              <a:t>143</a:t>
            </a:r>
            <a:r>
              <a:rPr sz="2000" b="1" spc="-10" dirty="0">
                <a:latin typeface="Arial"/>
                <a:cs typeface="Arial"/>
              </a:rPr>
              <a:t> </a:t>
            </a:r>
            <a:r>
              <a:rPr sz="2000" b="1" spc="-5" dirty="0">
                <a:latin typeface="Arial"/>
                <a:cs typeface="Arial"/>
              </a:rPr>
              <a:t>= </a:t>
            </a:r>
            <a:r>
              <a:rPr sz="2000" b="1" dirty="0">
                <a:latin typeface="Arial"/>
                <a:cs typeface="Arial"/>
              </a:rPr>
              <a:t>16</a:t>
            </a:r>
            <a:r>
              <a:rPr sz="2000" b="1" dirty="0">
                <a:latin typeface="宋体"/>
                <a:cs typeface="宋体"/>
              </a:rPr>
              <a:t>，等</a:t>
            </a:r>
            <a:r>
              <a:rPr sz="2000" b="1" spc="-10" dirty="0">
                <a:latin typeface="宋体"/>
                <a:cs typeface="宋体"/>
              </a:rPr>
              <a:t>式</a:t>
            </a:r>
            <a:r>
              <a:rPr sz="2000" b="1" spc="-450" dirty="0">
                <a:latin typeface="宋体"/>
                <a:cs typeface="宋体"/>
              </a:rPr>
              <a:t> </a:t>
            </a:r>
            <a:r>
              <a:rPr sz="2000" b="1" spc="-5" dirty="0">
                <a:latin typeface="Arial"/>
                <a:cs typeface="Arial"/>
              </a:rPr>
              <a:t>h(m)</a:t>
            </a:r>
            <a:r>
              <a:rPr sz="2000" b="1" spc="-10" dirty="0">
                <a:latin typeface="Arial"/>
                <a:cs typeface="Arial"/>
              </a:rPr>
              <a:t> </a:t>
            </a:r>
            <a:r>
              <a:rPr sz="2000" b="1" spc="-5" dirty="0">
                <a:latin typeface="Arial"/>
                <a:cs typeface="Arial"/>
              </a:rPr>
              <a:t>mod n</a:t>
            </a:r>
            <a:r>
              <a:rPr sz="2000" b="1" spc="-10" dirty="0">
                <a:latin typeface="Arial"/>
                <a:cs typeface="Arial"/>
              </a:rPr>
              <a:t> </a:t>
            </a:r>
            <a:r>
              <a:rPr sz="2000" b="1" spc="-5" dirty="0">
                <a:latin typeface="Arial"/>
                <a:cs typeface="Arial"/>
              </a:rPr>
              <a:t>=</a:t>
            </a:r>
            <a:r>
              <a:rPr sz="2000" b="1" spc="-10" dirty="0">
                <a:latin typeface="Arial"/>
                <a:cs typeface="Arial"/>
              </a:rPr>
              <a:t> </a:t>
            </a:r>
            <a:r>
              <a:rPr sz="2000" b="1" spc="5" dirty="0">
                <a:latin typeface="Arial"/>
                <a:cs typeface="Arial"/>
              </a:rPr>
              <a:t>s</a:t>
            </a:r>
            <a:r>
              <a:rPr sz="1950" b="1" spc="7" baseline="25641" dirty="0">
                <a:latin typeface="Arial"/>
                <a:cs typeface="Arial"/>
              </a:rPr>
              <a:t>e </a:t>
            </a:r>
            <a:r>
              <a:rPr sz="2000" b="1" spc="-5" dirty="0">
                <a:latin typeface="Arial"/>
                <a:cs typeface="Arial"/>
              </a:rPr>
              <a:t>mod </a:t>
            </a:r>
            <a:r>
              <a:rPr sz="2000" b="1" dirty="0">
                <a:latin typeface="Arial"/>
                <a:cs typeface="Arial"/>
              </a:rPr>
              <a:t>n</a:t>
            </a:r>
            <a:r>
              <a:rPr sz="2000" b="1" dirty="0">
                <a:latin typeface="宋体"/>
                <a:cs typeface="宋体"/>
              </a:rPr>
              <a:t>成立，因此，</a:t>
            </a:r>
            <a:endParaRPr sz="2000">
              <a:latin typeface="宋体"/>
              <a:cs typeface="宋体"/>
            </a:endParaRPr>
          </a:p>
          <a:p>
            <a:pPr marL="12700">
              <a:lnSpc>
                <a:spcPct val="100000"/>
              </a:lnSpc>
              <a:spcBef>
                <a:spcPts val="720"/>
              </a:spcBef>
            </a:pPr>
            <a:r>
              <a:rPr sz="2000" b="1" spc="-10" dirty="0">
                <a:latin typeface="Arial"/>
                <a:cs typeface="Arial"/>
              </a:rPr>
              <a:t>B</a:t>
            </a:r>
            <a:r>
              <a:rPr sz="2000" b="1" dirty="0">
                <a:latin typeface="宋体"/>
                <a:cs typeface="宋体"/>
              </a:rPr>
              <a:t>验证此签名有效。</a:t>
            </a:r>
            <a:endParaRPr sz="2000">
              <a:latin typeface="宋体"/>
              <a:cs typeface="宋体"/>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20</a:t>
            </a:fld>
            <a:endParaRPr spc="-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715009"/>
            <a:ext cx="4822825" cy="513080"/>
          </a:xfrm>
          <a:prstGeom prst="rect">
            <a:avLst/>
          </a:prstGeom>
        </p:spPr>
        <p:txBody>
          <a:bodyPr vert="horz" wrap="square" lIns="0" tIns="12065" rIns="0" bIns="0" rtlCol="0">
            <a:spAutoFit/>
          </a:bodyPr>
          <a:lstStyle/>
          <a:p>
            <a:pPr marL="12700">
              <a:lnSpc>
                <a:spcPct val="100000"/>
              </a:lnSpc>
              <a:spcBef>
                <a:spcPts val="95"/>
              </a:spcBef>
            </a:pPr>
            <a:r>
              <a:rPr spc="-5" dirty="0">
                <a:latin typeface="Arial"/>
                <a:cs typeface="Arial"/>
              </a:rPr>
              <a:t>RSA</a:t>
            </a:r>
            <a:r>
              <a:rPr spc="-5" dirty="0"/>
              <a:t>数字签名方案</a:t>
            </a:r>
            <a:r>
              <a:rPr spc="-10" dirty="0">
                <a:latin typeface="Arial"/>
                <a:cs typeface="Arial"/>
              </a:rPr>
              <a:t>(</a:t>
            </a:r>
            <a:r>
              <a:rPr spc="-5" dirty="0"/>
              <a:t>安全性</a:t>
            </a:r>
            <a:r>
              <a:rPr spc="-5" dirty="0">
                <a:latin typeface="Arial"/>
                <a:cs typeface="Arial"/>
              </a:rPr>
              <a:t>)</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21</a:t>
            </a:fld>
            <a:endParaRPr spc="-5" dirty="0"/>
          </a:p>
        </p:txBody>
      </p:sp>
      <p:sp>
        <p:nvSpPr>
          <p:cNvPr id="3" name="object 3"/>
          <p:cNvSpPr txBox="1"/>
          <p:nvPr/>
        </p:nvSpPr>
        <p:spPr>
          <a:xfrm>
            <a:off x="1310773" y="2040128"/>
            <a:ext cx="7886700" cy="391160"/>
          </a:xfrm>
          <a:prstGeom prst="rect">
            <a:avLst/>
          </a:prstGeom>
        </p:spPr>
        <p:txBody>
          <a:bodyPr vert="horz" wrap="square" lIns="0" tIns="12700" rIns="0" bIns="0" rtlCol="0">
            <a:spAutoFit/>
          </a:bodyPr>
          <a:lstStyle/>
          <a:p>
            <a:pPr marL="355600" indent="-342900">
              <a:lnSpc>
                <a:spcPct val="100000"/>
              </a:lnSpc>
              <a:spcBef>
                <a:spcPts val="100"/>
              </a:spcBef>
              <a:buClr>
                <a:srgbClr val="FD1813"/>
              </a:buClr>
              <a:buSzPct val="118750"/>
              <a:buFont typeface="Wingdings"/>
              <a:buChar char=""/>
              <a:tabLst>
                <a:tab pos="355600" algn="l"/>
                <a:tab pos="7565390" algn="l"/>
              </a:tabLst>
            </a:pPr>
            <a:r>
              <a:rPr sz="2400" b="1" spc="-5" dirty="0">
                <a:latin typeface="新宋体"/>
                <a:cs typeface="新宋体"/>
              </a:rPr>
              <a:t>如果不使用</a:t>
            </a:r>
            <a:r>
              <a:rPr sz="2400" b="1" dirty="0">
                <a:latin typeface="新宋体"/>
                <a:cs typeface="新宋体"/>
              </a:rPr>
              <a:t>Hash</a:t>
            </a:r>
            <a:r>
              <a:rPr sz="2400" b="1" spc="-5" dirty="0">
                <a:latin typeface="新宋体"/>
                <a:cs typeface="新宋体"/>
              </a:rPr>
              <a:t>函数，则对消息</a:t>
            </a:r>
            <a:r>
              <a:rPr sz="2400" b="1" spc="5" dirty="0">
                <a:latin typeface="新宋体"/>
                <a:cs typeface="新宋体"/>
              </a:rPr>
              <a:t>m</a:t>
            </a:r>
            <a:r>
              <a:rPr sz="2400" b="1" spc="7" baseline="-20833" dirty="0">
                <a:latin typeface="新宋体"/>
                <a:cs typeface="新宋体"/>
              </a:rPr>
              <a:t>1</a:t>
            </a:r>
            <a:r>
              <a:rPr sz="2400" b="1" spc="5" dirty="0">
                <a:latin typeface="新宋体"/>
                <a:cs typeface="新宋体"/>
              </a:rPr>
              <a:t>,m</a:t>
            </a:r>
            <a:r>
              <a:rPr sz="2400" b="1" spc="7" baseline="-20833" dirty="0">
                <a:latin typeface="新宋体"/>
                <a:cs typeface="新宋体"/>
              </a:rPr>
              <a:t>2</a:t>
            </a:r>
            <a:r>
              <a:rPr sz="2400" b="1" spc="-5" dirty="0">
                <a:latin typeface="新宋体"/>
                <a:cs typeface="新宋体"/>
              </a:rPr>
              <a:t>的签名分别为s</a:t>
            </a:r>
            <a:r>
              <a:rPr sz="2400" b="1" spc="-7" baseline="-20833" dirty="0">
                <a:latin typeface="新宋体"/>
                <a:cs typeface="新宋体"/>
              </a:rPr>
              <a:t>1	</a:t>
            </a:r>
            <a:r>
              <a:rPr sz="2400" b="1" dirty="0">
                <a:latin typeface="新宋体"/>
                <a:cs typeface="新宋体"/>
              </a:rPr>
              <a:t>= </a:t>
            </a:r>
            <a:endParaRPr sz="2400">
              <a:latin typeface="新宋体"/>
              <a:cs typeface="新宋体"/>
            </a:endParaRPr>
          </a:p>
        </p:txBody>
      </p:sp>
      <p:sp>
        <p:nvSpPr>
          <p:cNvPr id="4" name="object 4"/>
          <p:cNvSpPr txBox="1"/>
          <p:nvPr/>
        </p:nvSpPr>
        <p:spPr>
          <a:xfrm>
            <a:off x="1653673" y="2533908"/>
            <a:ext cx="384175" cy="391160"/>
          </a:xfrm>
          <a:prstGeom prst="rect">
            <a:avLst/>
          </a:prstGeom>
        </p:spPr>
        <p:txBody>
          <a:bodyPr vert="horz" wrap="square" lIns="0" tIns="12700" rIns="0" bIns="0" rtlCol="0">
            <a:spAutoFit/>
          </a:bodyPr>
          <a:lstStyle/>
          <a:p>
            <a:pPr marL="12700">
              <a:lnSpc>
                <a:spcPct val="100000"/>
              </a:lnSpc>
              <a:spcBef>
                <a:spcPts val="100"/>
              </a:spcBef>
            </a:pPr>
            <a:r>
              <a:rPr sz="3600" b="1" baseline="-16203" dirty="0">
                <a:latin typeface="新宋体"/>
                <a:cs typeface="新宋体"/>
              </a:rPr>
              <a:t>m</a:t>
            </a:r>
            <a:r>
              <a:rPr sz="2400" b="1" spc="-7" baseline="-45138" dirty="0">
                <a:latin typeface="新宋体"/>
                <a:cs typeface="新宋体"/>
              </a:rPr>
              <a:t>1</a:t>
            </a:r>
            <a:r>
              <a:rPr sz="1600" b="1" spc="-10" dirty="0">
                <a:latin typeface="新宋体"/>
                <a:cs typeface="新宋体"/>
              </a:rPr>
              <a:t>d</a:t>
            </a:r>
            <a:endParaRPr sz="1600">
              <a:latin typeface="新宋体"/>
              <a:cs typeface="新宋体"/>
            </a:endParaRPr>
          </a:p>
        </p:txBody>
      </p:sp>
      <p:sp>
        <p:nvSpPr>
          <p:cNvPr id="5" name="object 5"/>
          <p:cNvSpPr txBox="1"/>
          <p:nvPr/>
        </p:nvSpPr>
        <p:spPr>
          <a:xfrm>
            <a:off x="2168023" y="2625344"/>
            <a:ext cx="7240905" cy="391160"/>
          </a:xfrm>
          <a:prstGeom prst="rect">
            <a:avLst/>
          </a:prstGeom>
        </p:spPr>
        <p:txBody>
          <a:bodyPr vert="horz" wrap="square" lIns="0" tIns="12700" rIns="0" bIns="0" rtlCol="0">
            <a:spAutoFit/>
          </a:bodyPr>
          <a:lstStyle/>
          <a:p>
            <a:pPr marL="12700">
              <a:lnSpc>
                <a:spcPct val="100000"/>
              </a:lnSpc>
              <a:spcBef>
                <a:spcPts val="100"/>
              </a:spcBef>
              <a:tabLst>
                <a:tab pos="1653539" algn="l"/>
                <a:tab pos="2475865" algn="l"/>
              </a:tabLst>
            </a:pPr>
            <a:r>
              <a:rPr sz="2400" b="1" dirty="0">
                <a:latin typeface="新宋体"/>
                <a:cs typeface="新宋体"/>
              </a:rPr>
              <a:t>mod</a:t>
            </a:r>
            <a:r>
              <a:rPr sz="2400" b="1" spc="5" dirty="0">
                <a:latin typeface="新宋体"/>
                <a:cs typeface="新宋体"/>
              </a:rPr>
              <a:t> </a:t>
            </a:r>
            <a:r>
              <a:rPr sz="2400" b="1" dirty="0">
                <a:latin typeface="新宋体"/>
                <a:cs typeface="新宋体"/>
              </a:rPr>
              <a:t>n</a:t>
            </a:r>
            <a:r>
              <a:rPr sz="2400" b="1" spc="5" dirty="0">
                <a:latin typeface="新宋体"/>
                <a:cs typeface="新宋体"/>
              </a:rPr>
              <a:t> </a:t>
            </a:r>
            <a:r>
              <a:rPr sz="2400" b="1" spc="-5" dirty="0">
                <a:latin typeface="新宋体"/>
                <a:cs typeface="新宋体"/>
              </a:rPr>
              <a:t>，s</a:t>
            </a:r>
            <a:r>
              <a:rPr sz="2400" b="1" spc="-7" baseline="-20833" dirty="0">
                <a:latin typeface="新宋体"/>
                <a:cs typeface="新宋体"/>
              </a:rPr>
              <a:t>2	</a:t>
            </a:r>
            <a:r>
              <a:rPr sz="2400" b="1" dirty="0">
                <a:latin typeface="新宋体"/>
                <a:cs typeface="新宋体"/>
              </a:rPr>
              <a:t>=</a:t>
            </a:r>
            <a:r>
              <a:rPr sz="2400" b="1" spc="5" dirty="0">
                <a:latin typeface="新宋体"/>
                <a:cs typeface="新宋体"/>
              </a:rPr>
              <a:t> </a:t>
            </a:r>
            <a:r>
              <a:rPr sz="2400" b="1" spc="-5" dirty="0">
                <a:latin typeface="新宋体"/>
                <a:cs typeface="新宋体"/>
              </a:rPr>
              <a:t>m</a:t>
            </a:r>
            <a:r>
              <a:rPr sz="2400" b="1" spc="-7" baseline="-20833" dirty="0">
                <a:latin typeface="新宋体"/>
                <a:cs typeface="新宋体"/>
              </a:rPr>
              <a:t>2</a:t>
            </a:r>
            <a:r>
              <a:rPr sz="2400" b="1" spc="-7" baseline="24305" dirty="0">
                <a:latin typeface="新宋体"/>
                <a:cs typeface="新宋体"/>
              </a:rPr>
              <a:t>d	</a:t>
            </a:r>
            <a:r>
              <a:rPr sz="2400" b="1" dirty="0">
                <a:latin typeface="新宋体"/>
                <a:cs typeface="新宋体"/>
              </a:rPr>
              <a:t>mod</a:t>
            </a:r>
            <a:r>
              <a:rPr sz="2400" b="1" spc="-25" dirty="0">
                <a:latin typeface="新宋体"/>
                <a:cs typeface="新宋体"/>
              </a:rPr>
              <a:t> </a:t>
            </a:r>
            <a:r>
              <a:rPr sz="2400" b="1" dirty="0">
                <a:latin typeface="新宋体"/>
                <a:cs typeface="新宋体"/>
              </a:rPr>
              <a:t>n，</a:t>
            </a:r>
            <a:r>
              <a:rPr sz="2400" b="1" spc="-5" dirty="0">
                <a:latin typeface="新宋体"/>
                <a:cs typeface="新宋体"/>
              </a:rPr>
              <a:t>假设攻击者获得了这两个签</a:t>
            </a:r>
            <a:endParaRPr sz="2400">
              <a:latin typeface="新宋体"/>
              <a:cs typeface="新宋体"/>
            </a:endParaRPr>
          </a:p>
        </p:txBody>
      </p:sp>
      <p:sp>
        <p:nvSpPr>
          <p:cNvPr id="6" name="object 6"/>
          <p:cNvSpPr txBox="1"/>
          <p:nvPr/>
        </p:nvSpPr>
        <p:spPr>
          <a:xfrm>
            <a:off x="1310773" y="3017519"/>
            <a:ext cx="8181975" cy="3071495"/>
          </a:xfrm>
          <a:prstGeom prst="rect">
            <a:avLst/>
          </a:prstGeom>
        </p:spPr>
        <p:txBody>
          <a:bodyPr vert="horz" wrap="square" lIns="0" tIns="205740" rIns="0" bIns="0" rtlCol="0">
            <a:spAutoFit/>
          </a:bodyPr>
          <a:lstStyle/>
          <a:p>
            <a:pPr marL="355600">
              <a:lnSpc>
                <a:spcPct val="100000"/>
              </a:lnSpc>
              <a:spcBef>
                <a:spcPts val="1620"/>
              </a:spcBef>
              <a:tabLst>
                <a:tab pos="3935095" algn="l"/>
              </a:tabLst>
            </a:pPr>
            <a:r>
              <a:rPr sz="2400" b="1" dirty="0">
                <a:latin typeface="新宋体"/>
                <a:cs typeface="新宋体"/>
              </a:rPr>
              <a:t>名，就可以伪造消息m</a:t>
            </a:r>
            <a:r>
              <a:rPr sz="2400" b="1" spc="7" baseline="-20833" dirty="0">
                <a:latin typeface="新宋体"/>
                <a:cs typeface="新宋体"/>
              </a:rPr>
              <a:t>1</a:t>
            </a:r>
            <a:r>
              <a:rPr sz="2400" b="1" dirty="0">
                <a:latin typeface="新宋体"/>
                <a:cs typeface="新宋体"/>
              </a:rPr>
              <a:t>*m</a:t>
            </a:r>
            <a:r>
              <a:rPr sz="2400" b="1" spc="-15" baseline="-20833" dirty="0">
                <a:latin typeface="新宋体"/>
                <a:cs typeface="新宋体"/>
              </a:rPr>
              <a:t>2</a:t>
            </a:r>
            <a:r>
              <a:rPr sz="2400" b="1" baseline="-20833" dirty="0">
                <a:latin typeface="新宋体"/>
                <a:cs typeface="新宋体"/>
              </a:rPr>
              <a:t>	</a:t>
            </a:r>
            <a:r>
              <a:rPr sz="2400" b="1" dirty="0">
                <a:latin typeface="新宋体"/>
                <a:cs typeface="新宋体"/>
              </a:rPr>
              <a:t>的有效签名s</a:t>
            </a:r>
            <a:r>
              <a:rPr sz="2400" b="1" spc="7" baseline="-20833" dirty="0">
                <a:latin typeface="新宋体"/>
                <a:cs typeface="新宋体"/>
              </a:rPr>
              <a:t>1</a:t>
            </a:r>
            <a:r>
              <a:rPr sz="2400" b="1" dirty="0">
                <a:latin typeface="新宋体"/>
                <a:cs typeface="新宋体"/>
              </a:rPr>
              <a:t>*</a:t>
            </a:r>
            <a:r>
              <a:rPr sz="2400" b="1" spc="-5" dirty="0">
                <a:latin typeface="新宋体"/>
                <a:cs typeface="新宋体"/>
              </a:rPr>
              <a:t>s</a:t>
            </a:r>
            <a:r>
              <a:rPr sz="2400" b="1" spc="7" baseline="-20833" dirty="0">
                <a:latin typeface="新宋体"/>
                <a:cs typeface="新宋体"/>
              </a:rPr>
              <a:t>2</a:t>
            </a:r>
            <a:r>
              <a:rPr sz="2400" b="1" spc="-10" dirty="0">
                <a:latin typeface="新宋体"/>
                <a:cs typeface="新宋体"/>
              </a:rPr>
              <a:t>。</a:t>
            </a:r>
            <a:endParaRPr sz="2400">
              <a:latin typeface="新宋体"/>
              <a:cs typeface="新宋体"/>
            </a:endParaRPr>
          </a:p>
          <a:p>
            <a:pPr marL="355600" marR="157480" indent="-342900">
              <a:lnSpc>
                <a:spcPct val="160000"/>
              </a:lnSpc>
              <a:spcBef>
                <a:spcPts val="575"/>
              </a:spcBef>
              <a:buClr>
                <a:srgbClr val="FD1813"/>
              </a:buClr>
              <a:buSzPct val="118750"/>
              <a:buFont typeface="Wingdings"/>
              <a:buChar char=""/>
              <a:tabLst>
                <a:tab pos="355600" algn="l"/>
              </a:tabLst>
            </a:pPr>
            <a:r>
              <a:rPr sz="2400" b="1" spc="-5" dirty="0">
                <a:latin typeface="新宋体"/>
                <a:cs typeface="新宋体"/>
              </a:rPr>
              <a:t>对于大消息而言，对其</a:t>
            </a:r>
            <a:r>
              <a:rPr sz="2400" b="1" dirty="0">
                <a:latin typeface="新宋体"/>
                <a:cs typeface="新宋体"/>
              </a:rPr>
              <a:t>Hash</a:t>
            </a:r>
            <a:r>
              <a:rPr sz="2400" b="1" spc="-5" dirty="0">
                <a:latin typeface="新宋体"/>
                <a:cs typeface="新宋体"/>
              </a:rPr>
              <a:t>值的签名不仅不失数字签名特 </a:t>
            </a:r>
            <a:r>
              <a:rPr sz="2400" b="1" dirty="0">
                <a:latin typeface="新宋体"/>
                <a:cs typeface="新宋体"/>
              </a:rPr>
              <a:t>征，而且大大提高其签名和验证的效率。</a:t>
            </a:r>
            <a:endParaRPr sz="2400">
              <a:latin typeface="新宋体"/>
              <a:cs typeface="新宋体"/>
            </a:endParaRPr>
          </a:p>
          <a:p>
            <a:pPr marL="355600" marR="5080" indent="-342900">
              <a:lnSpc>
                <a:spcPct val="160000"/>
              </a:lnSpc>
              <a:spcBef>
                <a:spcPts val="575"/>
              </a:spcBef>
              <a:buClr>
                <a:srgbClr val="FD1813"/>
              </a:buClr>
              <a:buSzPct val="118750"/>
              <a:buFont typeface="Wingdings"/>
              <a:buChar char=""/>
              <a:tabLst>
                <a:tab pos="355600" algn="l"/>
              </a:tabLst>
            </a:pPr>
            <a:r>
              <a:rPr sz="2400" b="1" dirty="0">
                <a:latin typeface="新宋体"/>
                <a:cs typeface="新宋体"/>
              </a:rPr>
              <a:t>RSA签名方案还存在签名可重用的问题，即对同一消息在不 同时刻签名是相同的。</a:t>
            </a:r>
            <a:endParaRPr sz="2400">
              <a:latin typeface="新宋体"/>
              <a:cs typeface="新宋体"/>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4436"/>
            <a:ext cx="4102735" cy="513080"/>
          </a:xfrm>
          <a:prstGeom prst="rect">
            <a:avLst/>
          </a:prstGeom>
        </p:spPr>
        <p:txBody>
          <a:bodyPr vert="horz" wrap="square" lIns="0" tIns="12065" rIns="0" bIns="0" rtlCol="0">
            <a:spAutoFit/>
          </a:bodyPr>
          <a:lstStyle/>
          <a:p>
            <a:pPr marL="12700">
              <a:lnSpc>
                <a:spcPct val="100000"/>
              </a:lnSpc>
              <a:spcBef>
                <a:spcPts val="95"/>
              </a:spcBef>
            </a:pPr>
            <a:r>
              <a:rPr spc="-5" dirty="0"/>
              <a:t>基于离散对数数字签名</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22</a:t>
            </a:fld>
            <a:endParaRPr spc="-5" dirty="0"/>
          </a:p>
        </p:txBody>
      </p:sp>
      <p:sp>
        <p:nvSpPr>
          <p:cNvPr id="3" name="object 3"/>
          <p:cNvSpPr txBox="1"/>
          <p:nvPr/>
        </p:nvSpPr>
        <p:spPr>
          <a:xfrm>
            <a:off x="1765300" y="2105025"/>
            <a:ext cx="3222625" cy="3197860"/>
          </a:xfrm>
          <a:prstGeom prst="rect">
            <a:avLst/>
          </a:prstGeom>
        </p:spPr>
        <p:txBody>
          <a:bodyPr vert="horz" wrap="square" lIns="0" tIns="0" rIns="0" bIns="0" rtlCol="0">
            <a:spAutoFit/>
          </a:bodyPr>
          <a:lstStyle/>
          <a:p>
            <a:pPr marL="355600" indent="-342900">
              <a:lnSpc>
                <a:spcPts val="3570"/>
              </a:lnSpc>
              <a:buClr>
                <a:srgbClr val="FD1813"/>
              </a:buClr>
              <a:buSzPct val="116071"/>
              <a:buFont typeface="Wingdings"/>
              <a:buChar char=""/>
              <a:tabLst>
                <a:tab pos="355600" algn="l"/>
              </a:tabLst>
            </a:pPr>
            <a:r>
              <a:rPr sz="2800" b="1" spc="-5" dirty="0">
                <a:latin typeface="Arial"/>
                <a:cs typeface="Arial"/>
              </a:rPr>
              <a:t>ElGama</a:t>
            </a:r>
            <a:r>
              <a:rPr sz="2800" b="1" dirty="0">
                <a:latin typeface="Arial"/>
                <a:cs typeface="Arial"/>
              </a:rPr>
              <a:t>l</a:t>
            </a:r>
            <a:r>
              <a:rPr sz="2800" b="1" dirty="0">
                <a:latin typeface="新宋体"/>
                <a:cs typeface="新宋体"/>
              </a:rPr>
              <a:t>数字签名</a:t>
            </a:r>
            <a:endParaRPr sz="2800" dirty="0">
              <a:latin typeface="新宋体"/>
              <a:cs typeface="新宋体"/>
            </a:endParaRPr>
          </a:p>
          <a:p>
            <a:pPr>
              <a:lnSpc>
                <a:spcPct val="100000"/>
              </a:lnSpc>
              <a:buClr>
                <a:srgbClr val="FD1813"/>
              </a:buClr>
              <a:buFont typeface="Wingdings"/>
              <a:buChar char=""/>
            </a:pPr>
            <a:endParaRPr sz="3700" dirty="0">
              <a:latin typeface="Times New Roman"/>
              <a:cs typeface="Times New Roman"/>
            </a:endParaRPr>
          </a:p>
          <a:p>
            <a:pPr marL="355600" indent="-342900">
              <a:lnSpc>
                <a:spcPct val="100000"/>
              </a:lnSpc>
              <a:spcBef>
                <a:spcPts val="2475"/>
              </a:spcBef>
              <a:buClr>
                <a:srgbClr val="FD1813"/>
              </a:buClr>
              <a:buSzPct val="116071"/>
              <a:buFont typeface="Wingdings"/>
              <a:buChar char=""/>
              <a:tabLst>
                <a:tab pos="355600" algn="l"/>
              </a:tabLst>
            </a:pPr>
            <a:r>
              <a:rPr sz="2800" b="1" spc="-5" dirty="0">
                <a:latin typeface="Arial"/>
                <a:cs typeface="Arial"/>
              </a:rPr>
              <a:t>Schnor</a:t>
            </a:r>
            <a:r>
              <a:rPr sz="2800" b="1" dirty="0">
                <a:latin typeface="Arial"/>
                <a:cs typeface="Arial"/>
              </a:rPr>
              <a:t>r</a:t>
            </a:r>
            <a:r>
              <a:rPr sz="2800" b="1" dirty="0">
                <a:latin typeface="新宋体"/>
                <a:cs typeface="新宋体"/>
              </a:rPr>
              <a:t>数字签名</a:t>
            </a:r>
            <a:endParaRPr sz="2800" dirty="0">
              <a:latin typeface="新宋体"/>
              <a:cs typeface="新宋体"/>
            </a:endParaRPr>
          </a:p>
          <a:p>
            <a:pPr>
              <a:lnSpc>
                <a:spcPct val="100000"/>
              </a:lnSpc>
              <a:buClr>
                <a:srgbClr val="FD1813"/>
              </a:buClr>
              <a:buFont typeface="Wingdings"/>
              <a:buChar char=""/>
            </a:pPr>
            <a:endParaRPr sz="3700" dirty="0">
              <a:latin typeface="Times New Roman"/>
              <a:cs typeface="Times New Roman"/>
            </a:endParaRPr>
          </a:p>
          <a:p>
            <a:pPr marL="355600" indent="-342900">
              <a:lnSpc>
                <a:spcPct val="100000"/>
              </a:lnSpc>
              <a:spcBef>
                <a:spcPts val="2480"/>
              </a:spcBef>
              <a:buClr>
                <a:srgbClr val="FD1813"/>
              </a:buClr>
              <a:buSzPct val="116071"/>
              <a:buFont typeface="Wingdings"/>
              <a:buChar char=""/>
              <a:tabLst>
                <a:tab pos="355600" algn="l"/>
              </a:tabLst>
            </a:pPr>
            <a:r>
              <a:rPr sz="2800" b="1" spc="-5" dirty="0">
                <a:latin typeface="Arial"/>
                <a:cs typeface="Arial"/>
              </a:rPr>
              <a:t>DSA</a:t>
            </a:r>
            <a:r>
              <a:rPr sz="2800" b="1" spc="-5" dirty="0">
                <a:latin typeface="新宋体"/>
                <a:cs typeface="新宋体"/>
              </a:rPr>
              <a:t>数字签名</a:t>
            </a:r>
            <a:endParaRPr sz="2800" dirty="0">
              <a:latin typeface="新宋体"/>
              <a:cs typeface="新宋体"/>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5198"/>
            <a:ext cx="6172200" cy="504625"/>
          </a:xfrm>
          <a:prstGeom prst="rect">
            <a:avLst/>
          </a:prstGeom>
        </p:spPr>
        <p:txBody>
          <a:bodyPr vert="horz" wrap="square" lIns="0" tIns="12065" rIns="0" bIns="0" rtlCol="0">
            <a:spAutoFit/>
          </a:bodyPr>
          <a:lstStyle/>
          <a:p>
            <a:pPr marL="12700">
              <a:lnSpc>
                <a:spcPct val="100000"/>
              </a:lnSpc>
              <a:spcBef>
                <a:spcPts val="95"/>
              </a:spcBef>
            </a:pPr>
            <a:r>
              <a:rPr spc="-5" dirty="0" err="1">
                <a:latin typeface="Arial"/>
                <a:cs typeface="Arial"/>
              </a:rPr>
              <a:t>El</a:t>
            </a:r>
            <a:r>
              <a:rPr lang="en-US" spc="-5" dirty="0" err="1">
                <a:latin typeface="Arial"/>
                <a:cs typeface="Arial"/>
              </a:rPr>
              <a:t>G</a:t>
            </a:r>
            <a:r>
              <a:rPr spc="-5" dirty="0" err="1">
                <a:latin typeface="Arial"/>
                <a:cs typeface="Arial"/>
              </a:rPr>
              <a:t>amal</a:t>
            </a:r>
            <a:r>
              <a:rPr spc="-5" dirty="0" err="1"/>
              <a:t>签名算法</a:t>
            </a:r>
            <a:r>
              <a:rPr spc="-10" dirty="0">
                <a:latin typeface="Arial"/>
                <a:cs typeface="Arial"/>
              </a:rPr>
              <a:t>(</a:t>
            </a:r>
            <a:r>
              <a:rPr spc="-5" dirty="0"/>
              <a:t>初始化和签名</a:t>
            </a:r>
            <a:r>
              <a:rPr spc="-5" dirty="0">
                <a:latin typeface="Arial"/>
                <a:cs typeface="Arial"/>
              </a:rPr>
              <a:t>)</a:t>
            </a:r>
          </a:p>
        </p:txBody>
      </p:sp>
      <p:sp>
        <p:nvSpPr>
          <p:cNvPr id="3" name="object 3"/>
          <p:cNvSpPr/>
          <p:nvPr/>
        </p:nvSpPr>
        <p:spPr>
          <a:xfrm>
            <a:off x="1231900" y="1908176"/>
            <a:ext cx="163068" cy="17145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566666" y="1571625"/>
            <a:ext cx="7806690" cy="1122680"/>
          </a:xfrm>
          <a:prstGeom prst="rect">
            <a:avLst/>
          </a:prstGeom>
        </p:spPr>
        <p:txBody>
          <a:bodyPr vert="horz" wrap="square" lIns="0" tIns="195580" rIns="0" bIns="0" rtlCol="0">
            <a:spAutoFit/>
          </a:bodyPr>
          <a:lstStyle/>
          <a:p>
            <a:pPr marL="12700">
              <a:lnSpc>
                <a:spcPct val="100000"/>
              </a:lnSpc>
              <a:spcBef>
                <a:spcPts val="1540"/>
              </a:spcBef>
            </a:pPr>
            <a:r>
              <a:rPr sz="2400" b="1" spc="-5" dirty="0">
                <a:solidFill>
                  <a:srgbClr val="0000FF"/>
                </a:solidFill>
                <a:latin typeface="宋体"/>
                <a:cs typeface="宋体"/>
              </a:rPr>
              <a:t>初始化：</a:t>
            </a:r>
            <a:endParaRPr sz="2400" dirty="0">
              <a:latin typeface="宋体"/>
              <a:cs typeface="宋体"/>
            </a:endParaRPr>
          </a:p>
          <a:p>
            <a:pPr marL="593725">
              <a:lnSpc>
                <a:spcPct val="100000"/>
              </a:lnSpc>
              <a:spcBef>
                <a:spcPts val="1440"/>
              </a:spcBef>
            </a:pPr>
            <a:r>
              <a:rPr sz="2400" b="1" dirty="0">
                <a:latin typeface="宋体"/>
                <a:cs typeface="宋体"/>
              </a:rPr>
              <a:t>首先选择一个大素数p，使在</a:t>
            </a:r>
            <a:r>
              <a:rPr sz="2400" b="1" spc="5" dirty="0">
                <a:latin typeface="宋体"/>
                <a:cs typeface="宋体"/>
              </a:rPr>
              <a:t>Zp</a:t>
            </a:r>
            <a:r>
              <a:rPr sz="2400" b="1" dirty="0">
                <a:latin typeface="宋体"/>
                <a:cs typeface="宋体"/>
              </a:rPr>
              <a:t>中求解离散对数困难。</a:t>
            </a:r>
            <a:endParaRPr sz="2400" dirty="0">
              <a:latin typeface="宋体"/>
              <a:cs typeface="宋体"/>
            </a:endParaRPr>
          </a:p>
        </p:txBody>
      </p:sp>
      <p:sp>
        <p:nvSpPr>
          <p:cNvPr id="5" name="object 5"/>
          <p:cNvSpPr txBox="1"/>
          <p:nvPr/>
        </p:nvSpPr>
        <p:spPr>
          <a:xfrm>
            <a:off x="6857994" y="2778633"/>
            <a:ext cx="232473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宋体"/>
                <a:cs typeface="宋体"/>
              </a:rPr>
              <a:t>mod</a:t>
            </a:r>
            <a:r>
              <a:rPr sz="2400" b="1" spc="-50" dirty="0">
                <a:latin typeface="宋体"/>
                <a:cs typeface="宋体"/>
              </a:rPr>
              <a:t> </a:t>
            </a:r>
            <a:r>
              <a:rPr sz="2400" b="1" spc="-5" dirty="0">
                <a:latin typeface="宋体"/>
                <a:cs typeface="宋体"/>
              </a:rPr>
              <a:t>p，</a:t>
            </a:r>
            <a:r>
              <a:rPr sz="2400" b="1" spc="-10" dirty="0">
                <a:latin typeface="宋体"/>
                <a:cs typeface="宋体"/>
              </a:rPr>
              <a:t>则公开密</a:t>
            </a:r>
            <a:endParaRPr sz="2400">
              <a:latin typeface="宋体"/>
              <a:cs typeface="宋体"/>
            </a:endParaRPr>
          </a:p>
        </p:txBody>
      </p:sp>
      <p:sp>
        <p:nvSpPr>
          <p:cNvPr id="6" name="object 6"/>
          <p:cNvSpPr/>
          <p:nvPr/>
        </p:nvSpPr>
        <p:spPr>
          <a:xfrm>
            <a:off x="1231900" y="3957194"/>
            <a:ext cx="163068" cy="166878"/>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566666" y="2714625"/>
            <a:ext cx="6172200" cy="2073910"/>
          </a:xfrm>
          <a:prstGeom prst="rect">
            <a:avLst/>
          </a:prstGeom>
        </p:spPr>
        <p:txBody>
          <a:bodyPr vert="horz" wrap="square" lIns="0" tIns="12700" rIns="0" bIns="0" rtlCol="0">
            <a:spAutoFit/>
          </a:bodyPr>
          <a:lstStyle/>
          <a:p>
            <a:pPr marL="12700" marR="1019175">
              <a:lnSpc>
                <a:spcPct val="130000"/>
              </a:lnSpc>
              <a:spcBef>
                <a:spcPts val="100"/>
              </a:spcBef>
            </a:pPr>
            <a:r>
              <a:rPr sz="2400" b="1" spc="-5" dirty="0">
                <a:latin typeface="宋体"/>
                <a:cs typeface="宋体"/>
              </a:rPr>
              <a:t>然后选择一个生成元</a:t>
            </a:r>
            <a:r>
              <a:rPr sz="2400" b="1" dirty="0">
                <a:latin typeface="宋体"/>
                <a:cs typeface="宋体"/>
              </a:rPr>
              <a:t>g∈Zp</a:t>
            </a:r>
            <a:r>
              <a:rPr sz="2400" b="1" baseline="24305" dirty="0">
                <a:latin typeface="宋体"/>
                <a:cs typeface="宋体"/>
              </a:rPr>
              <a:t>*</a:t>
            </a:r>
            <a:r>
              <a:rPr sz="2400" b="1" dirty="0">
                <a:latin typeface="宋体"/>
                <a:cs typeface="宋体"/>
              </a:rPr>
              <a:t>，</a:t>
            </a:r>
            <a:r>
              <a:rPr sz="2400" b="1" spc="-5" dirty="0">
                <a:latin typeface="宋体"/>
                <a:cs typeface="宋体"/>
              </a:rPr>
              <a:t>计算y</a:t>
            </a:r>
            <a:r>
              <a:rPr sz="2400" b="1" spc="-5" dirty="0">
                <a:latin typeface="Arial"/>
                <a:cs typeface="Arial"/>
              </a:rPr>
              <a:t>≡</a:t>
            </a:r>
            <a:r>
              <a:rPr sz="2400" b="1" spc="-5" dirty="0">
                <a:latin typeface="宋体"/>
                <a:cs typeface="宋体"/>
              </a:rPr>
              <a:t>g</a:t>
            </a:r>
            <a:r>
              <a:rPr sz="2400" b="1" spc="-7" baseline="24305" dirty="0">
                <a:latin typeface="宋体"/>
                <a:cs typeface="宋体"/>
              </a:rPr>
              <a:t>x  </a:t>
            </a:r>
            <a:r>
              <a:rPr sz="2400" b="1" spc="-5" dirty="0">
                <a:latin typeface="宋体"/>
                <a:cs typeface="宋体"/>
              </a:rPr>
              <a:t>钥</a:t>
            </a:r>
            <a:r>
              <a:rPr sz="2400" b="1" dirty="0">
                <a:latin typeface="宋体"/>
                <a:cs typeface="宋体"/>
              </a:rPr>
              <a:t>y,g,p，</a:t>
            </a:r>
            <a:r>
              <a:rPr sz="2400" b="1" spc="-5" dirty="0">
                <a:latin typeface="宋体"/>
                <a:cs typeface="宋体"/>
              </a:rPr>
              <a:t>私钥</a:t>
            </a:r>
            <a:r>
              <a:rPr sz="2400" b="1" dirty="0">
                <a:latin typeface="宋体"/>
                <a:cs typeface="宋体"/>
              </a:rPr>
              <a:t>x</a:t>
            </a:r>
            <a:r>
              <a:rPr sz="2400" b="1" spc="-5" dirty="0">
                <a:latin typeface="宋体"/>
                <a:cs typeface="宋体"/>
              </a:rPr>
              <a:t>。</a:t>
            </a:r>
            <a:endParaRPr sz="2400" dirty="0">
              <a:latin typeface="宋体"/>
              <a:cs typeface="宋体"/>
            </a:endParaRPr>
          </a:p>
          <a:p>
            <a:pPr marL="12700">
              <a:lnSpc>
                <a:spcPct val="100000"/>
              </a:lnSpc>
              <a:spcBef>
                <a:spcPts val="1440"/>
              </a:spcBef>
            </a:pPr>
            <a:r>
              <a:rPr sz="2400" b="1" spc="-5" dirty="0">
                <a:solidFill>
                  <a:srgbClr val="0000FF"/>
                </a:solidFill>
                <a:latin typeface="宋体"/>
                <a:cs typeface="宋体"/>
              </a:rPr>
              <a:t>签名过程：</a:t>
            </a:r>
            <a:endParaRPr sz="2400" dirty="0">
              <a:latin typeface="宋体"/>
              <a:cs typeface="宋体"/>
            </a:endParaRPr>
          </a:p>
          <a:p>
            <a:pPr marL="438784">
              <a:lnSpc>
                <a:spcPct val="100000"/>
              </a:lnSpc>
              <a:spcBef>
                <a:spcPts val="1440"/>
              </a:spcBef>
            </a:pPr>
            <a:r>
              <a:rPr sz="2400" b="1" dirty="0">
                <a:latin typeface="宋体"/>
                <a:cs typeface="宋体"/>
              </a:rPr>
              <a:t>设待签消息为m，签名者选择随机数k∈</a:t>
            </a:r>
            <a:r>
              <a:rPr sz="2400" b="1" baseline="-20833" dirty="0">
                <a:latin typeface="宋体"/>
                <a:cs typeface="宋体"/>
              </a:rPr>
              <a:t>R</a:t>
            </a:r>
            <a:r>
              <a:rPr sz="2400" b="1" dirty="0">
                <a:latin typeface="宋体"/>
                <a:cs typeface="宋体"/>
              </a:rPr>
              <a:t>Zp</a:t>
            </a:r>
            <a:r>
              <a:rPr sz="2400" b="1" baseline="24305" dirty="0">
                <a:latin typeface="宋体"/>
                <a:cs typeface="宋体"/>
              </a:rPr>
              <a:t>*</a:t>
            </a:r>
            <a:endParaRPr sz="2400" baseline="24305" dirty="0">
              <a:latin typeface="宋体"/>
              <a:cs typeface="宋体"/>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23</a:t>
            </a:fld>
            <a:endParaRPr spc="-5" dirty="0"/>
          </a:p>
        </p:txBody>
      </p:sp>
      <p:sp>
        <p:nvSpPr>
          <p:cNvPr id="8" name="object 8"/>
          <p:cNvSpPr txBox="1"/>
          <p:nvPr/>
        </p:nvSpPr>
        <p:spPr>
          <a:xfrm>
            <a:off x="7872216" y="4351402"/>
            <a:ext cx="124777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宋体"/>
                <a:cs typeface="宋体"/>
              </a:rPr>
              <a:t>，计算：</a:t>
            </a:r>
            <a:endParaRPr sz="2400">
              <a:latin typeface="宋体"/>
              <a:cs typeface="宋体"/>
            </a:endParaRPr>
          </a:p>
        </p:txBody>
      </p:sp>
      <p:sp>
        <p:nvSpPr>
          <p:cNvPr id="9" name="object 9"/>
          <p:cNvSpPr txBox="1"/>
          <p:nvPr/>
        </p:nvSpPr>
        <p:spPr>
          <a:xfrm>
            <a:off x="1993386" y="4717161"/>
            <a:ext cx="5853430" cy="1671320"/>
          </a:xfrm>
          <a:prstGeom prst="rect">
            <a:avLst/>
          </a:prstGeom>
        </p:spPr>
        <p:txBody>
          <a:bodyPr vert="horz" wrap="square" lIns="0" tIns="195580" rIns="0" bIns="0" rtlCol="0">
            <a:spAutoFit/>
          </a:bodyPr>
          <a:lstStyle/>
          <a:p>
            <a:pPr marL="936625">
              <a:lnSpc>
                <a:spcPct val="100000"/>
              </a:lnSpc>
              <a:spcBef>
                <a:spcPts val="1540"/>
              </a:spcBef>
              <a:tabLst>
                <a:tab pos="1833245" algn="l"/>
              </a:tabLst>
            </a:pPr>
            <a:r>
              <a:rPr sz="2400" b="1" spc="-5" dirty="0">
                <a:latin typeface="宋体"/>
                <a:cs typeface="宋体"/>
              </a:rPr>
              <a:t>r</a:t>
            </a:r>
            <a:r>
              <a:rPr sz="2400" b="1" spc="-5" dirty="0">
                <a:latin typeface="Arial"/>
                <a:cs typeface="Arial"/>
              </a:rPr>
              <a:t>≡</a:t>
            </a:r>
            <a:r>
              <a:rPr sz="2400" b="1" spc="-5" dirty="0">
                <a:latin typeface="宋体"/>
                <a:cs typeface="宋体"/>
              </a:rPr>
              <a:t>(g</a:t>
            </a:r>
            <a:r>
              <a:rPr sz="2400" b="1" spc="-7" baseline="24305" dirty="0">
                <a:latin typeface="宋体"/>
                <a:cs typeface="宋体"/>
              </a:rPr>
              <a:t>k	</a:t>
            </a:r>
            <a:r>
              <a:rPr sz="2400" b="1" spc="-5" dirty="0">
                <a:latin typeface="宋体"/>
                <a:cs typeface="宋体"/>
              </a:rPr>
              <a:t>mod</a:t>
            </a:r>
            <a:r>
              <a:rPr sz="2400" b="1" spc="15" dirty="0">
                <a:latin typeface="宋体"/>
                <a:cs typeface="宋体"/>
              </a:rPr>
              <a:t> </a:t>
            </a:r>
            <a:r>
              <a:rPr sz="2400" b="1" spc="-5" dirty="0">
                <a:latin typeface="宋体"/>
                <a:cs typeface="宋体"/>
              </a:rPr>
              <a:t>p)</a:t>
            </a:r>
            <a:endParaRPr sz="2400">
              <a:latin typeface="宋体"/>
              <a:cs typeface="宋体"/>
            </a:endParaRPr>
          </a:p>
          <a:p>
            <a:pPr marL="936625">
              <a:lnSpc>
                <a:spcPct val="100000"/>
              </a:lnSpc>
              <a:spcBef>
                <a:spcPts val="1440"/>
              </a:spcBef>
            </a:pPr>
            <a:r>
              <a:rPr sz="2400" b="1" spc="-5" dirty="0">
                <a:latin typeface="宋体"/>
                <a:cs typeface="宋体"/>
              </a:rPr>
              <a:t>s</a:t>
            </a:r>
            <a:r>
              <a:rPr sz="2400" b="1" spc="-5" dirty="0">
                <a:latin typeface="Arial"/>
                <a:cs typeface="Arial"/>
              </a:rPr>
              <a:t>≡</a:t>
            </a:r>
            <a:r>
              <a:rPr sz="2400" b="1" spc="-5" dirty="0">
                <a:latin typeface="宋体"/>
                <a:cs typeface="宋体"/>
              </a:rPr>
              <a:t>(h(m)-xr)k</a:t>
            </a:r>
            <a:r>
              <a:rPr sz="2400" b="1" spc="-7" baseline="24305" dirty="0">
                <a:latin typeface="宋体"/>
                <a:cs typeface="宋体"/>
              </a:rPr>
              <a:t>-1 </a:t>
            </a:r>
            <a:r>
              <a:rPr sz="2400" b="1" spc="-5" dirty="0">
                <a:latin typeface="宋体"/>
                <a:cs typeface="宋体"/>
              </a:rPr>
              <a:t>mod</a:t>
            </a:r>
            <a:r>
              <a:rPr sz="2400" b="1" spc="55" dirty="0">
                <a:latin typeface="宋体"/>
                <a:cs typeface="宋体"/>
              </a:rPr>
              <a:t> </a:t>
            </a:r>
            <a:r>
              <a:rPr sz="2400" b="1" spc="-5" dirty="0">
                <a:latin typeface="宋体"/>
                <a:cs typeface="宋体"/>
              </a:rPr>
              <a:t>(p-1)</a:t>
            </a:r>
            <a:endParaRPr sz="2400">
              <a:latin typeface="宋体"/>
              <a:cs typeface="宋体"/>
            </a:endParaRPr>
          </a:p>
          <a:p>
            <a:pPr marL="12700">
              <a:lnSpc>
                <a:spcPct val="100000"/>
              </a:lnSpc>
              <a:spcBef>
                <a:spcPts val="1440"/>
              </a:spcBef>
            </a:pPr>
            <a:r>
              <a:rPr sz="2400" b="1" spc="-5" dirty="0">
                <a:latin typeface="宋体"/>
                <a:cs typeface="宋体"/>
              </a:rPr>
              <a:t>则数字签名为</a:t>
            </a:r>
            <a:r>
              <a:rPr sz="2400" b="1" dirty="0">
                <a:latin typeface="宋体"/>
                <a:cs typeface="宋体"/>
              </a:rPr>
              <a:t>(s,r)，</a:t>
            </a:r>
            <a:r>
              <a:rPr sz="2400" b="1" spc="-5" dirty="0">
                <a:latin typeface="宋体"/>
                <a:cs typeface="宋体"/>
              </a:rPr>
              <a:t>其中</a:t>
            </a:r>
            <a:r>
              <a:rPr sz="2400" b="1" dirty="0">
                <a:latin typeface="宋体"/>
                <a:cs typeface="宋体"/>
              </a:rPr>
              <a:t>h()</a:t>
            </a:r>
            <a:r>
              <a:rPr sz="2400" b="1" spc="-5" dirty="0">
                <a:latin typeface="宋体"/>
                <a:cs typeface="宋体"/>
              </a:rPr>
              <a:t>为</a:t>
            </a:r>
            <a:r>
              <a:rPr sz="2400" b="1" dirty="0">
                <a:latin typeface="宋体"/>
                <a:cs typeface="宋体"/>
              </a:rPr>
              <a:t>Hash</a:t>
            </a:r>
            <a:r>
              <a:rPr sz="2400" b="1" spc="-5" dirty="0">
                <a:latin typeface="宋体"/>
                <a:cs typeface="宋体"/>
              </a:rPr>
              <a:t>函数。</a:t>
            </a:r>
            <a:endParaRPr sz="2400">
              <a:latin typeface="宋体"/>
              <a:cs typeface="宋体"/>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695959"/>
            <a:ext cx="4721727" cy="504625"/>
          </a:xfrm>
          <a:prstGeom prst="rect">
            <a:avLst/>
          </a:prstGeom>
        </p:spPr>
        <p:txBody>
          <a:bodyPr vert="horz" wrap="square" lIns="0" tIns="12065" rIns="0" bIns="0" rtlCol="0">
            <a:spAutoFit/>
          </a:bodyPr>
          <a:lstStyle/>
          <a:p>
            <a:pPr marL="12700">
              <a:lnSpc>
                <a:spcPct val="100000"/>
              </a:lnSpc>
              <a:spcBef>
                <a:spcPts val="95"/>
              </a:spcBef>
            </a:pPr>
            <a:r>
              <a:rPr spc="-5" dirty="0" err="1">
                <a:latin typeface="Arial"/>
                <a:cs typeface="Arial"/>
              </a:rPr>
              <a:t>El</a:t>
            </a:r>
            <a:r>
              <a:rPr lang="en-US" spc="-5" dirty="0" err="1">
                <a:latin typeface="Arial"/>
                <a:cs typeface="Arial"/>
              </a:rPr>
              <a:t>G</a:t>
            </a:r>
            <a:r>
              <a:rPr spc="-5" dirty="0" err="1">
                <a:latin typeface="Arial"/>
                <a:cs typeface="Arial"/>
              </a:rPr>
              <a:t>amal</a:t>
            </a:r>
            <a:r>
              <a:rPr spc="-5" dirty="0" err="1"/>
              <a:t>签名算法</a:t>
            </a:r>
            <a:r>
              <a:rPr spc="-10" dirty="0">
                <a:latin typeface="Arial"/>
                <a:cs typeface="Arial"/>
              </a:rPr>
              <a:t>(</a:t>
            </a:r>
            <a:r>
              <a:rPr spc="-5" dirty="0"/>
              <a:t>验证</a:t>
            </a:r>
            <a:r>
              <a:rPr spc="-5" dirty="0">
                <a:latin typeface="Arial"/>
                <a:cs typeface="Arial"/>
              </a:rPr>
              <a:t>)</a:t>
            </a:r>
          </a:p>
        </p:txBody>
      </p:sp>
      <p:sp>
        <p:nvSpPr>
          <p:cNvPr id="3" name="object 3"/>
          <p:cNvSpPr/>
          <p:nvPr/>
        </p:nvSpPr>
        <p:spPr>
          <a:xfrm>
            <a:off x="1393583" y="2189988"/>
            <a:ext cx="163068" cy="16687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694821" y="1851913"/>
            <a:ext cx="7536815" cy="2695575"/>
          </a:xfrm>
          <a:prstGeom prst="rect">
            <a:avLst/>
          </a:prstGeom>
        </p:spPr>
        <p:txBody>
          <a:bodyPr vert="horz" wrap="square" lIns="0" tIns="195580" rIns="0" bIns="0" rtlCol="0">
            <a:spAutoFit/>
          </a:bodyPr>
          <a:lstStyle/>
          <a:p>
            <a:pPr marL="47625">
              <a:lnSpc>
                <a:spcPct val="100000"/>
              </a:lnSpc>
              <a:spcBef>
                <a:spcPts val="1540"/>
              </a:spcBef>
            </a:pPr>
            <a:r>
              <a:rPr sz="2400" b="1" spc="-5" dirty="0">
                <a:solidFill>
                  <a:srgbClr val="0000FF"/>
                </a:solidFill>
                <a:latin typeface="宋体"/>
                <a:cs typeface="宋体"/>
              </a:rPr>
              <a:t>验证过程：</a:t>
            </a:r>
            <a:endParaRPr sz="2400" dirty="0">
              <a:latin typeface="宋体"/>
              <a:cs typeface="宋体"/>
            </a:endParaRPr>
          </a:p>
          <a:p>
            <a:pPr marL="47625" marR="5080" indent="426720">
              <a:lnSpc>
                <a:spcPct val="130000"/>
              </a:lnSpc>
              <a:spcBef>
                <a:spcPts val="575"/>
              </a:spcBef>
            </a:pPr>
            <a:r>
              <a:rPr sz="2400" b="1" spc="-5" dirty="0">
                <a:latin typeface="宋体"/>
                <a:cs typeface="宋体"/>
              </a:rPr>
              <a:t>签名接受者在收到消息</a:t>
            </a:r>
            <a:r>
              <a:rPr sz="2400" b="1" dirty="0">
                <a:latin typeface="宋体"/>
                <a:cs typeface="宋体"/>
              </a:rPr>
              <a:t>m</a:t>
            </a:r>
            <a:r>
              <a:rPr sz="2400" b="1" spc="-5" dirty="0">
                <a:latin typeface="宋体"/>
                <a:cs typeface="宋体"/>
              </a:rPr>
              <a:t>和签名值</a:t>
            </a:r>
            <a:r>
              <a:rPr sz="2400" b="1" dirty="0">
                <a:latin typeface="宋体"/>
                <a:cs typeface="宋体"/>
              </a:rPr>
              <a:t>(r,s)</a:t>
            </a:r>
            <a:r>
              <a:rPr sz="2400" b="1" spc="-5" dirty="0">
                <a:latin typeface="宋体"/>
                <a:cs typeface="宋体"/>
              </a:rPr>
              <a:t>后，首先计算 </a:t>
            </a:r>
            <a:r>
              <a:rPr sz="2400" b="1" dirty="0">
                <a:latin typeface="宋体"/>
                <a:cs typeface="宋体"/>
              </a:rPr>
              <a:t>h(m)，</a:t>
            </a:r>
            <a:r>
              <a:rPr sz="2400" b="1" spc="-5" dirty="0">
                <a:latin typeface="宋体"/>
                <a:cs typeface="宋体"/>
              </a:rPr>
              <a:t>然后验证等式：</a:t>
            </a:r>
            <a:endParaRPr sz="2400" dirty="0">
              <a:latin typeface="宋体"/>
              <a:cs typeface="宋体"/>
            </a:endParaRPr>
          </a:p>
          <a:p>
            <a:pPr marL="1398270">
              <a:lnSpc>
                <a:spcPct val="100000"/>
              </a:lnSpc>
              <a:spcBef>
                <a:spcPts val="1440"/>
              </a:spcBef>
              <a:tabLst>
                <a:tab pos="2347595" algn="l"/>
              </a:tabLst>
            </a:pPr>
            <a:r>
              <a:rPr sz="2400" b="1" spc="-5" dirty="0">
                <a:latin typeface="宋体"/>
                <a:cs typeface="宋体"/>
              </a:rPr>
              <a:t>y</a:t>
            </a:r>
            <a:r>
              <a:rPr sz="2400" b="1" spc="-7" baseline="24305" dirty="0">
                <a:latin typeface="宋体"/>
                <a:cs typeface="宋体"/>
              </a:rPr>
              <a:t>r</a:t>
            </a:r>
            <a:r>
              <a:rPr sz="2400" b="1" spc="-5" dirty="0">
                <a:latin typeface="宋体"/>
                <a:cs typeface="宋体"/>
              </a:rPr>
              <a:t>r</a:t>
            </a:r>
            <a:r>
              <a:rPr sz="2400" b="1" spc="-7" baseline="24305" dirty="0">
                <a:latin typeface="宋体"/>
                <a:cs typeface="宋体"/>
              </a:rPr>
              <a:t>s</a:t>
            </a:r>
            <a:r>
              <a:rPr sz="2400" b="1" spc="30" baseline="24305" dirty="0">
                <a:latin typeface="宋体"/>
                <a:cs typeface="宋体"/>
              </a:rPr>
              <a:t> </a:t>
            </a:r>
            <a:r>
              <a:rPr sz="2400" b="1" dirty="0">
                <a:latin typeface="Arial"/>
                <a:cs typeface="Arial"/>
              </a:rPr>
              <a:t>≡	</a:t>
            </a:r>
            <a:r>
              <a:rPr sz="2400" b="1" spc="-5" dirty="0">
                <a:latin typeface="宋体"/>
                <a:cs typeface="宋体"/>
              </a:rPr>
              <a:t>g</a:t>
            </a:r>
            <a:r>
              <a:rPr sz="2400" b="1" spc="-7" baseline="24305" dirty="0">
                <a:latin typeface="宋体"/>
                <a:cs typeface="宋体"/>
              </a:rPr>
              <a:t>h(m) </a:t>
            </a:r>
            <a:r>
              <a:rPr sz="2400" b="1" spc="-5" dirty="0">
                <a:latin typeface="宋体"/>
                <a:cs typeface="宋体"/>
              </a:rPr>
              <a:t>mod</a:t>
            </a:r>
            <a:r>
              <a:rPr sz="2400" b="1" spc="40" dirty="0">
                <a:latin typeface="宋体"/>
                <a:cs typeface="宋体"/>
              </a:rPr>
              <a:t> </a:t>
            </a:r>
            <a:r>
              <a:rPr sz="2400" b="1" spc="-10" dirty="0">
                <a:latin typeface="宋体"/>
                <a:cs typeface="宋体"/>
              </a:rPr>
              <a:t>p</a:t>
            </a:r>
            <a:endParaRPr sz="2400" dirty="0">
              <a:latin typeface="宋体"/>
              <a:cs typeface="宋体"/>
            </a:endParaRPr>
          </a:p>
          <a:p>
            <a:pPr marL="12700">
              <a:lnSpc>
                <a:spcPct val="100000"/>
              </a:lnSpc>
              <a:spcBef>
                <a:spcPts val="1440"/>
              </a:spcBef>
            </a:pPr>
            <a:r>
              <a:rPr sz="2400" b="1" dirty="0">
                <a:latin typeface="宋体"/>
                <a:cs typeface="宋体"/>
              </a:rPr>
              <a:t>如等式成立，则数字签名有效；否则签名无效。</a:t>
            </a:r>
            <a:endParaRPr sz="2400" dirty="0">
              <a:latin typeface="宋体"/>
              <a:cs typeface="宋体"/>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24</a:t>
            </a:fld>
            <a:endParaRPr spc="-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4436"/>
            <a:ext cx="4978521" cy="504625"/>
          </a:xfrm>
          <a:prstGeom prst="rect">
            <a:avLst/>
          </a:prstGeom>
        </p:spPr>
        <p:txBody>
          <a:bodyPr vert="horz" wrap="square" lIns="0" tIns="12065" rIns="0" bIns="0" rtlCol="0">
            <a:spAutoFit/>
          </a:bodyPr>
          <a:lstStyle/>
          <a:p>
            <a:pPr marL="12700">
              <a:lnSpc>
                <a:spcPct val="100000"/>
              </a:lnSpc>
              <a:spcBef>
                <a:spcPts val="95"/>
              </a:spcBef>
            </a:pPr>
            <a:r>
              <a:rPr spc="-5" dirty="0" err="1">
                <a:latin typeface="Arial"/>
                <a:cs typeface="Arial"/>
              </a:rPr>
              <a:t>El</a:t>
            </a:r>
            <a:r>
              <a:rPr lang="en-US" spc="-5" dirty="0" err="1">
                <a:latin typeface="Arial"/>
                <a:cs typeface="Arial"/>
              </a:rPr>
              <a:t>G</a:t>
            </a:r>
            <a:r>
              <a:rPr spc="-5" dirty="0" err="1">
                <a:latin typeface="Arial"/>
                <a:cs typeface="Arial"/>
              </a:rPr>
              <a:t>amal</a:t>
            </a:r>
            <a:r>
              <a:rPr spc="-5" dirty="0" err="1"/>
              <a:t>签名算法</a:t>
            </a:r>
            <a:r>
              <a:rPr spc="-10" dirty="0">
                <a:latin typeface="Arial"/>
                <a:cs typeface="Arial"/>
              </a:rPr>
              <a:t>(</a:t>
            </a:r>
            <a:r>
              <a:rPr spc="-5" dirty="0"/>
              <a:t>正确性</a:t>
            </a:r>
            <a:r>
              <a:rPr spc="-5" dirty="0">
                <a:latin typeface="Arial"/>
                <a:cs typeface="Arial"/>
              </a:rPr>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25</a:t>
            </a:fld>
            <a:endParaRPr spc="-5" dirty="0"/>
          </a:p>
        </p:txBody>
      </p:sp>
      <p:sp>
        <p:nvSpPr>
          <p:cNvPr id="3" name="object 3"/>
          <p:cNvSpPr txBox="1"/>
          <p:nvPr/>
        </p:nvSpPr>
        <p:spPr>
          <a:xfrm>
            <a:off x="1615572" y="1785619"/>
            <a:ext cx="5178928" cy="4653582"/>
          </a:xfrm>
          <a:prstGeom prst="rect">
            <a:avLst/>
          </a:prstGeom>
        </p:spPr>
        <p:txBody>
          <a:bodyPr vert="horz" wrap="square" lIns="0" tIns="12700" rIns="0" bIns="0" rtlCol="0">
            <a:spAutoFit/>
          </a:bodyPr>
          <a:lstStyle/>
          <a:p>
            <a:pPr marL="12700">
              <a:lnSpc>
                <a:spcPct val="100000"/>
              </a:lnSpc>
              <a:spcBef>
                <a:spcPts val="100"/>
              </a:spcBef>
            </a:pPr>
            <a:r>
              <a:rPr sz="2800" b="1" spc="-5" dirty="0" err="1">
                <a:latin typeface="宋体"/>
                <a:cs typeface="宋体"/>
              </a:rPr>
              <a:t>因为</a:t>
            </a:r>
            <a:r>
              <a:rPr sz="2800" b="1" spc="-5" dirty="0">
                <a:latin typeface="宋体"/>
                <a:cs typeface="宋体"/>
              </a:rPr>
              <a:t>：</a:t>
            </a:r>
            <a:endParaRPr lang="en-US" altLang="zh-CN" sz="2800" dirty="0">
              <a:latin typeface="宋体"/>
              <a:cs typeface="宋体"/>
            </a:endParaRPr>
          </a:p>
          <a:p>
            <a:pPr marL="12700">
              <a:lnSpc>
                <a:spcPct val="100000"/>
              </a:lnSpc>
              <a:spcBef>
                <a:spcPts val="100"/>
              </a:spcBef>
            </a:pPr>
            <a:r>
              <a:rPr lang="en-US" altLang="zh-CN" sz="2800" b="1" spc="-5" dirty="0">
                <a:latin typeface="宋体"/>
                <a:cs typeface="宋体"/>
              </a:rPr>
              <a:t>     </a:t>
            </a:r>
            <a:r>
              <a:rPr sz="2400" b="1" spc="-5" dirty="0">
                <a:latin typeface="宋体"/>
                <a:cs typeface="宋体"/>
              </a:rPr>
              <a:t>r</a:t>
            </a:r>
            <a:r>
              <a:rPr sz="2400" b="1" spc="-5" dirty="0">
                <a:latin typeface="Arial"/>
                <a:cs typeface="Arial"/>
              </a:rPr>
              <a:t>≡</a:t>
            </a:r>
            <a:r>
              <a:rPr sz="2400" b="1" spc="-5" dirty="0">
                <a:latin typeface="宋体"/>
                <a:cs typeface="宋体"/>
              </a:rPr>
              <a:t>(g</a:t>
            </a:r>
            <a:r>
              <a:rPr sz="2400" b="1" spc="-7" baseline="24305" dirty="0">
                <a:latin typeface="宋体"/>
                <a:cs typeface="宋体"/>
              </a:rPr>
              <a:t>k	</a:t>
            </a:r>
            <a:r>
              <a:rPr sz="2400" b="1" spc="-5" dirty="0">
                <a:latin typeface="宋体"/>
                <a:cs typeface="宋体"/>
              </a:rPr>
              <a:t>mod</a:t>
            </a:r>
            <a:r>
              <a:rPr sz="2400" b="1" spc="10" dirty="0">
                <a:latin typeface="宋体"/>
                <a:cs typeface="宋体"/>
              </a:rPr>
              <a:t> </a:t>
            </a:r>
            <a:r>
              <a:rPr sz="2400" b="1" spc="-5" dirty="0">
                <a:latin typeface="宋体"/>
                <a:cs typeface="宋体"/>
              </a:rPr>
              <a:t>p)</a:t>
            </a:r>
            <a:endParaRPr sz="2400" dirty="0">
              <a:latin typeface="宋体"/>
              <a:cs typeface="宋体"/>
            </a:endParaRPr>
          </a:p>
          <a:p>
            <a:pPr marL="12700" marR="106045" indent="769620">
              <a:lnSpc>
                <a:spcPct val="165000"/>
              </a:lnSpc>
            </a:pPr>
            <a:r>
              <a:rPr lang="en-US" altLang="zh-CN" sz="2400" b="1" spc="-5" dirty="0">
                <a:latin typeface="宋体"/>
                <a:cs typeface="宋体"/>
              </a:rPr>
              <a:t> </a:t>
            </a:r>
            <a:r>
              <a:rPr sz="2400" b="1" spc="-5" dirty="0">
                <a:latin typeface="宋体"/>
                <a:cs typeface="宋体"/>
              </a:rPr>
              <a:t>s</a:t>
            </a:r>
            <a:r>
              <a:rPr sz="2400" b="1" spc="-5" dirty="0">
                <a:latin typeface="Arial"/>
                <a:cs typeface="Arial"/>
              </a:rPr>
              <a:t>≡</a:t>
            </a:r>
            <a:r>
              <a:rPr sz="2400" b="1" spc="-5" dirty="0">
                <a:latin typeface="宋体"/>
                <a:cs typeface="宋体"/>
              </a:rPr>
              <a:t>(h(m)-xr)k</a:t>
            </a:r>
            <a:r>
              <a:rPr sz="2400" b="1" spc="-7" baseline="24305" dirty="0">
                <a:latin typeface="宋体"/>
                <a:cs typeface="宋体"/>
              </a:rPr>
              <a:t>-1 </a:t>
            </a:r>
            <a:r>
              <a:rPr sz="2400" b="1" spc="-5" dirty="0">
                <a:latin typeface="宋体"/>
                <a:cs typeface="宋体"/>
              </a:rPr>
              <a:t>mod (p-1)  </a:t>
            </a:r>
            <a:r>
              <a:rPr sz="2400" b="1" spc="-5" dirty="0" err="1">
                <a:latin typeface="宋体"/>
                <a:cs typeface="宋体"/>
              </a:rPr>
              <a:t>所以</a:t>
            </a:r>
            <a:r>
              <a:rPr sz="2400" b="1" spc="-5" dirty="0">
                <a:latin typeface="宋体"/>
                <a:cs typeface="宋体"/>
              </a:rPr>
              <a:t>：</a:t>
            </a:r>
            <a:endParaRPr lang="en-US" altLang="zh-CN" sz="2400" dirty="0">
              <a:latin typeface="宋体"/>
              <a:cs typeface="宋体"/>
            </a:endParaRPr>
          </a:p>
          <a:p>
            <a:pPr marL="12700" marR="106045" indent="769620">
              <a:lnSpc>
                <a:spcPct val="165000"/>
              </a:lnSpc>
            </a:pPr>
            <a:r>
              <a:rPr sz="2400" b="1" spc="-5" dirty="0" err="1">
                <a:latin typeface="宋体"/>
                <a:cs typeface="宋体"/>
              </a:rPr>
              <a:t>ks</a:t>
            </a:r>
            <a:r>
              <a:rPr sz="2400" b="1" spc="-5" dirty="0">
                <a:latin typeface="宋体"/>
                <a:cs typeface="宋体"/>
              </a:rPr>
              <a:t> </a:t>
            </a:r>
            <a:r>
              <a:rPr sz="2400" b="1" spc="-5" dirty="0">
                <a:latin typeface="Arial"/>
                <a:cs typeface="Arial"/>
              </a:rPr>
              <a:t>≡</a:t>
            </a:r>
            <a:r>
              <a:rPr sz="2400" b="1" spc="-5" dirty="0">
                <a:latin typeface="宋体"/>
                <a:cs typeface="宋体"/>
              </a:rPr>
              <a:t>h(m)-xr mod (p-1) </a:t>
            </a:r>
            <a:endParaRPr lang="en-US" altLang="zh-CN" sz="2400" b="1" spc="-5" dirty="0">
              <a:latin typeface="宋体"/>
              <a:cs typeface="宋体"/>
            </a:endParaRPr>
          </a:p>
          <a:p>
            <a:pPr marL="12700" marR="106045" indent="769620">
              <a:lnSpc>
                <a:spcPct val="165000"/>
              </a:lnSpc>
            </a:pPr>
            <a:r>
              <a:rPr sz="3600" b="1" spc="-7" baseline="-16203" dirty="0" err="1">
                <a:latin typeface="宋体"/>
                <a:cs typeface="宋体"/>
              </a:rPr>
              <a:t>g</a:t>
            </a:r>
            <a:r>
              <a:rPr sz="1600" b="1" spc="-5" dirty="0" err="1">
                <a:latin typeface="宋体"/>
                <a:cs typeface="宋体"/>
              </a:rPr>
              <a:t>ks</a:t>
            </a:r>
            <a:r>
              <a:rPr sz="1600" b="1" spc="-5" dirty="0">
                <a:latin typeface="宋体"/>
                <a:cs typeface="宋体"/>
              </a:rPr>
              <a:t> </a:t>
            </a:r>
            <a:r>
              <a:rPr sz="3600" b="1" spc="-7" baseline="-16203" dirty="0">
                <a:latin typeface="Arial"/>
                <a:cs typeface="Arial"/>
              </a:rPr>
              <a:t>≡</a:t>
            </a:r>
            <a:r>
              <a:rPr sz="3600" b="1" spc="-7" baseline="-16203" dirty="0">
                <a:latin typeface="宋体"/>
                <a:cs typeface="宋体"/>
              </a:rPr>
              <a:t>g</a:t>
            </a:r>
            <a:r>
              <a:rPr sz="1600" b="1" spc="-5" dirty="0">
                <a:latin typeface="宋体"/>
                <a:cs typeface="宋体"/>
              </a:rPr>
              <a:t>h(m)-xr </a:t>
            </a:r>
            <a:r>
              <a:rPr sz="3600" b="1" spc="-7" baseline="-16203" dirty="0">
                <a:latin typeface="宋体"/>
                <a:cs typeface="宋体"/>
              </a:rPr>
              <a:t>mod</a:t>
            </a:r>
            <a:r>
              <a:rPr sz="3600" b="1" spc="97" baseline="-16203" dirty="0">
                <a:latin typeface="宋体"/>
                <a:cs typeface="宋体"/>
              </a:rPr>
              <a:t> </a:t>
            </a:r>
            <a:r>
              <a:rPr sz="3600" b="1" spc="-15" baseline="-16203" dirty="0">
                <a:latin typeface="宋体"/>
                <a:cs typeface="宋体"/>
              </a:rPr>
              <a:t>p</a:t>
            </a:r>
            <a:endParaRPr sz="3600" baseline="-16203" dirty="0">
              <a:latin typeface="宋体"/>
              <a:cs typeface="宋体"/>
            </a:endParaRPr>
          </a:p>
          <a:p>
            <a:pPr marL="782320">
              <a:lnSpc>
                <a:spcPct val="100000"/>
              </a:lnSpc>
              <a:spcBef>
                <a:spcPts val="1875"/>
              </a:spcBef>
            </a:pPr>
            <a:r>
              <a:rPr sz="3600" b="1" spc="-7" baseline="-16203" dirty="0">
                <a:latin typeface="宋体"/>
                <a:cs typeface="宋体"/>
              </a:rPr>
              <a:t>g</a:t>
            </a:r>
            <a:r>
              <a:rPr sz="1600" b="1" spc="-5" dirty="0">
                <a:latin typeface="宋体"/>
                <a:cs typeface="宋体"/>
              </a:rPr>
              <a:t>ks </a:t>
            </a:r>
            <a:r>
              <a:rPr sz="3600" b="1" spc="-7" baseline="-16203" dirty="0">
                <a:latin typeface="宋体"/>
                <a:cs typeface="宋体"/>
              </a:rPr>
              <a:t>g</a:t>
            </a:r>
            <a:r>
              <a:rPr sz="1600" b="1" spc="-5" dirty="0">
                <a:latin typeface="宋体"/>
                <a:cs typeface="宋体"/>
              </a:rPr>
              <a:t>xr </a:t>
            </a:r>
            <a:r>
              <a:rPr sz="3600" b="1" spc="-7" baseline="-16203" dirty="0">
                <a:latin typeface="Arial"/>
                <a:cs typeface="Arial"/>
              </a:rPr>
              <a:t>≡</a:t>
            </a:r>
            <a:r>
              <a:rPr sz="3600" b="1" spc="-7" baseline="-16203" dirty="0">
                <a:latin typeface="宋体"/>
                <a:cs typeface="宋体"/>
              </a:rPr>
              <a:t>g</a:t>
            </a:r>
            <a:r>
              <a:rPr sz="1600" b="1" spc="-5" dirty="0">
                <a:latin typeface="宋体"/>
                <a:cs typeface="宋体"/>
              </a:rPr>
              <a:t>h(m) </a:t>
            </a:r>
            <a:r>
              <a:rPr sz="3600" b="1" spc="-7" baseline="-16203" dirty="0">
                <a:latin typeface="宋体"/>
                <a:cs typeface="宋体"/>
              </a:rPr>
              <a:t>mod</a:t>
            </a:r>
            <a:r>
              <a:rPr sz="3600" b="1" spc="112" baseline="-16203" dirty="0">
                <a:latin typeface="宋体"/>
                <a:cs typeface="宋体"/>
              </a:rPr>
              <a:t> </a:t>
            </a:r>
            <a:r>
              <a:rPr sz="3600" b="1" spc="-7" baseline="-16203" dirty="0">
                <a:latin typeface="宋体"/>
                <a:cs typeface="宋体"/>
              </a:rPr>
              <a:t>p</a:t>
            </a:r>
            <a:r>
              <a:rPr sz="3600" b="1" spc="30" baseline="-16203" dirty="0">
                <a:latin typeface="宋体"/>
                <a:cs typeface="宋体"/>
              </a:rPr>
              <a:t> </a:t>
            </a:r>
            <a:r>
              <a:rPr sz="3600" b="1" baseline="-16203" dirty="0">
                <a:latin typeface="宋体"/>
                <a:cs typeface="宋体"/>
              </a:rPr>
              <a:t> </a:t>
            </a:r>
            <a:endParaRPr sz="3600" baseline="-16203" dirty="0">
              <a:latin typeface="宋体"/>
              <a:cs typeface="宋体"/>
            </a:endParaRPr>
          </a:p>
          <a:p>
            <a:pPr>
              <a:lnSpc>
                <a:spcPct val="100000"/>
              </a:lnSpc>
            </a:pPr>
            <a:endParaRPr sz="2250" dirty="0">
              <a:latin typeface="Times New Roman"/>
              <a:cs typeface="Times New Roman"/>
            </a:endParaRPr>
          </a:p>
          <a:p>
            <a:pPr marL="782320">
              <a:lnSpc>
                <a:spcPct val="100000"/>
              </a:lnSpc>
              <a:spcBef>
                <a:spcPts val="5"/>
              </a:spcBef>
            </a:pPr>
            <a:r>
              <a:rPr sz="2400" b="1" spc="-5" dirty="0">
                <a:solidFill>
                  <a:srgbClr val="FD1813"/>
                </a:solidFill>
                <a:latin typeface="宋体"/>
                <a:cs typeface="宋体"/>
              </a:rPr>
              <a:t>y</a:t>
            </a:r>
            <a:r>
              <a:rPr sz="2400" b="1" spc="-7" baseline="24305" dirty="0">
                <a:solidFill>
                  <a:srgbClr val="FD1813"/>
                </a:solidFill>
                <a:latin typeface="宋体"/>
                <a:cs typeface="宋体"/>
              </a:rPr>
              <a:t>r</a:t>
            </a:r>
            <a:r>
              <a:rPr sz="2400" b="1" spc="-5" dirty="0">
                <a:solidFill>
                  <a:srgbClr val="FD1813"/>
                </a:solidFill>
                <a:latin typeface="宋体"/>
                <a:cs typeface="宋体"/>
              </a:rPr>
              <a:t>r</a:t>
            </a:r>
            <a:r>
              <a:rPr sz="2400" b="1" spc="-7" baseline="24305" dirty="0">
                <a:solidFill>
                  <a:srgbClr val="FD1813"/>
                </a:solidFill>
                <a:latin typeface="宋体"/>
                <a:cs typeface="宋体"/>
              </a:rPr>
              <a:t>s </a:t>
            </a:r>
            <a:r>
              <a:rPr sz="2400" b="1" spc="-5" dirty="0">
                <a:latin typeface="Arial"/>
                <a:cs typeface="Arial"/>
              </a:rPr>
              <a:t>≡</a:t>
            </a:r>
            <a:r>
              <a:rPr sz="2400" b="1" spc="-5" dirty="0">
                <a:solidFill>
                  <a:srgbClr val="FD1813"/>
                </a:solidFill>
                <a:latin typeface="宋体"/>
                <a:cs typeface="宋体"/>
              </a:rPr>
              <a:t>g</a:t>
            </a:r>
            <a:r>
              <a:rPr sz="2400" b="1" spc="-7" baseline="24305" dirty="0">
                <a:solidFill>
                  <a:srgbClr val="FD1813"/>
                </a:solidFill>
                <a:latin typeface="宋体"/>
                <a:cs typeface="宋体"/>
              </a:rPr>
              <a:t>h(m) </a:t>
            </a:r>
            <a:r>
              <a:rPr sz="2400" b="1" spc="-5" dirty="0">
                <a:solidFill>
                  <a:srgbClr val="FD1813"/>
                </a:solidFill>
                <a:latin typeface="宋体"/>
                <a:cs typeface="宋体"/>
              </a:rPr>
              <a:t>mod</a:t>
            </a:r>
            <a:r>
              <a:rPr sz="2400" b="1" spc="65" dirty="0">
                <a:solidFill>
                  <a:srgbClr val="FD1813"/>
                </a:solidFill>
                <a:latin typeface="宋体"/>
                <a:cs typeface="宋体"/>
              </a:rPr>
              <a:t> </a:t>
            </a:r>
            <a:r>
              <a:rPr sz="2400" b="1" spc="-10" dirty="0">
                <a:solidFill>
                  <a:srgbClr val="FD1813"/>
                </a:solidFill>
                <a:latin typeface="宋体"/>
                <a:cs typeface="宋体"/>
              </a:rPr>
              <a:t>p</a:t>
            </a:r>
            <a:endParaRPr sz="2400" dirty="0">
              <a:latin typeface="宋体"/>
              <a:cs typeface="宋体"/>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5198"/>
            <a:ext cx="4445121" cy="504625"/>
          </a:xfrm>
          <a:prstGeom prst="rect">
            <a:avLst/>
          </a:prstGeom>
        </p:spPr>
        <p:txBody>
          <a:bodyPr vert="horz" wrap="square" lIns="0" tIns="12065" rIns="0" bIns="0" rtlCol="0">
            <a:spAutoFit/>
          </a:bodyPr>
          <a:lstStyle/>
          <a:p>
            <a:pPr marL="12700">
              <a:lnSpc>
                <a:spcPct val="100000"/>
              </a:lnSpc>
              <a:spcBef>
                <a:spcPts val="95"/>
              </a:spcBef>
            </a:pPr>
            <a:r>
              <a:rPr spc="-5" dirty="0" err="1">
                <a:latin typeface="Arial"/>
                <a:cs typeface="Arial"/>
              </a:rPr>
              <a:t>El</a:t>
            </a:r>
            <a:r>
              <a:rPr lang="en-US" spc="-5" dirty="0" err="1">
                <a:latin typeface="Arial"/>
                <a:cs typeface="Arial"/>
              </a:rPr>
              <a:t>G</a:t>
            </a:r>
            <a:r>
              <a:rPr spc="-5" dirty="0" err="1">
                <a:latin typeface="Arial"/>
                <a:cs typeface="Arial"/>
              </a:rPr>
              <a:t>amal</a:t>
            </a:r>
            <a:r>
              <a:rPr spc="-5" dirty="0" err="1"/>
              <a:t>签名算法</a:t>
            </a:r>
            <a:r>
              <a:rPr spc="-10" dirty="0">
                <a:latin typeface="Arial"/>
                <a:cs typeface="Arial"/>
              </a:rPr>
              <a:t>(</a:t>
            </a:r>
            <a:r>
              <a:rPr spc="-5" dirty="0"/>
              <a:t>举例</a:t>
            </a:r>
            <a:r>
              <a:rPr spc="-5" dirty="0">
                <a:latin typeface="Arial"/>
                <a:cs typeface="Arial"/>
              </a:rPr>
              <a:t>)</a:t>
            </a:r>
          </a:p>
        </p:txBody>
      </p:sp>
      <p:sp>
        <p:nvSpPr>
          <p:cNvPr id="3" name="object 3"/>
          <p:cNvSpPr/>
          <p:nvPr/>
        </p:nvSpPr>
        <p:spPr>
          <a:xfrm>
            <a:off x="1297432" y="1876425"/>
            <a:ext cx="163068" cy="17068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97432" y="3180969"/>
            <a:ext cx="163068" cy="1676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297432" y="5217795"/>
            <a:ext cx="163068" cy="166878"/>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689100" y="1571625"/>
            <a:ext cx="8369934" cy="5118068"/>
          </a:xfrm>
          <a:prstGeom prst="rect">
            <a:avLst/>
          </a:prstGeom>
        </p:spPr>
        <p:txBody>
          <a:bodyPr vert="horz" wrap="square" lIns="0" tIns="168910" rIns="0" bIns="0" rtlCol="0">
            <a:spAutoFit/>
          </a:bodyPr>
          <a:lstStyle/>
          <a:p>
            <a:pPr marL="12700">
              <a:lnSpc>
                <a:spcPct val="100000"/>
              </a:lnSpc>
              <a:spcBef>
                <a:spcPts val="1330"/>
              </a:spcBef>
            </a:pPr>
            <a:r>
              <a:rPr sz="2400" b="1" dirty="0">
                <a:solidFill>
                  <a:srgbClr val="0000FF"/>
                </a:solidFill>
                <a:latin typeface="宋体" panose="02010600030101010101" pitchFamily="2" charset="-122"/>
                <a:ea typeface="宋体" panose="02010600030101010101" pitchFamily="2" charset="-122"/>
                <a:cs typeface="黑体"/>
              </a:rPr>
              <a:t>初始化：</a:t>
            </a:r>
            <a:endParaRPr sz="2400" b="1" dirty="0">
              <a:latin typeface="宋体" panose="02010600030101010101" pitchFamily="2" charset="-122"/>
              <a:ea typeface="宋体" panose="02010600030101010101" pitchFamily="2" charset="-122"/>
              <a:cs typeface="黑体"/>
            </a:endParaRPr>
          </a:p>
          <a:p>
            <a:pPr marL="229870">
              <a:lnSpc>
                <a:spcPct val="100000"/>
              </a:lnSpc>
              <a:spcBef>
                <a:spcPts val="1025"/>
              </a:spcBef>
            </a:pPr>
            <a:r>
              <a:rPr sz="2000" b="1" spc="-5" dirty="0">
                <a:latin typeface="宋体"/>
                <a:cs typeface="宋体"/>
              </a:rPr>
              <a:t>假设</a:t>
            </a:r>
            <a:r>
              <a:rPr sz="2000" b="1" spc="-10" dirty="0">
                <a:latin typeface="Arial"/>
                <a:cs typeface="Arial"/>
              </a:rPr>
              <a:t>A</a:t>
            </a:r>
            <a:r>
              <a:rPr sz="2000" b="1" dirty="0">
                <a:latin typeface="宋体"/>
                <a:cs typeface="宋体"/>
              </a:rPr>
              <a:t>选取素</a:t>
            </a:r>
            <a:r>
              <a:rPr sz="2000" b="1" spc="5" dirty="0">
                <a:latin typeface="宋体"/>
                <a:cs typeface="宋体"/>
              </a:rPr>
              <a:t>数</a:t>
            </a:r>
            <a:r>
              <a:rPr sz="2000" b="1" spc="-5" dirty="0">
                <a:latin typeface="Arial"/>
                <a:cs typeface="Arial"/>
              </a:rPr>
              <a:t>p</a:t>
            </a:r>
            <a:r>
              <a:rPr sz="2000" b="1" spc="10" dirty="0">
                <a:latin typeface="Arial"/>
                <a:cs typeface="Arial"/>
              </a:rPr>
              <a:t> </a:t>
            </a:r>
            <a:r>
              <a:rPr sz="2000" b="1" spc="-5" dirty="0">
                <a:latin typeface="Arial"/>
                <a:cs typeface="Arial"/>
              </a:rPr>
              <a:t>=</a:t>
            </a:r>
            <a:r>
              <a:rPr sz="2000" b="1" spc="-10" dirty="0">
                <a:latin typeface="Arial"/>
                <a:cs typeface="Arial"/>
              </a:rPr>
              <a:t> </a:t>
            </a:r>
            <a:r>
              <a:rPr sz="2000" b="1" spc="-5" dirty="0">
                <a:latin typeface="Arial"/>
                <a:cs typeface="Arial"/>
              </a:rPr>
              <a:t>19</a:t>
            </a:r>
            <a:r>
              <a:rPr sz="2000" b="1" spc="-10" dirty="0">
                <a:latin typeface="Arial"/>
                <a:cs typeface="Arial"/>
              </a:rPr>
              <a:t> </a:t>
            </a:r>
            <a:r>
              <a:rPr sz="2000" b="1" spc="-5" dirty="0">
                <a:latin typeface="宋体"/>
                <a:cs typeface="宋体"/>
              </a:rPr>
              <a:t>，</a:t>
            </a:r>
            <a:r>
              <a:rPr sz="2000" b="1" spc="-5" dirty="0">
                <a:latin typeface="Arial"/>
                <a:cs typeface="Arial"/>
              </a:rPr>
              <a:t>Zp*</a:t>
            </a:r>
            <a:r>
              <a:rPr sz="2000" b="1" spc="5" dirty="0">
                <a:latin typeface="Arial"/>
                <a:cs typeface="Arial"/>
              </a:rPr>
              <a:t> </a:t>
            </a:r>
            <a:r>
              <a:rPr sz="2000" b="1" spc="-5" dirty="0">
                <a:latin typeface="宋体"/>
                <a:cs typeface="宋体"/>
              </a:rPr>
              <a:t>的生成</a:t>
            </a:r>
            <a:r>
              <a:rPr sz="2000" b="1" dirty="0">
                <a:latin typeface="宋体"/>
                <a:cs typeface="宋体"/>
              </a:rPr>
              <a:t>元</a:t>
            </a:r>
            <a:r>
              <a:rPr sz="2000" b="1" spc="-5" dirty="0">
                <a:latin typeface="Arial"/>
                <a:cs typeface="Arial"/>
              </a:rPr>
              <a:t>g</a:t>
            </a:r>
            <a:r>
              <a:rPr sz="2000" b="1" spc="10" dirty="0">
                <a:latin typeface="Arial"/>
                <a:cs typeface="Arial"/>
              </a:rPr>
              <a:t> </a:t>
            </a:r>
            <a:r>
              <a:rPr sz="2000" b="1" spc="-5" dirty="0">
                <a:latin typeface="Arial"/>
                <a:cs typeface="Arial"/>
              </a:rPr>
              <a:t>=</a:t>
            </a:r>
            <a:r>
              <a:rPr sz="2000" b="1" spc="-10" dirty="0">
                <a:latin typeface="Arial"/>
                <a:cs typeface="Arial"/>
              </a:rPr>
              <a:t> 2</a:t>
            </a:r>
            <a:r>
              <a:rPr sz="2000" b="1" spc="-5" dirty="0">
                <a:latin typeface="宋体"/>
                <a:cs typeface="宋体"/>
              </a:rPr>
              <a:t>。选取私</a:t>
            </a:r>
            <a:r>
              <a:rPr sz="2000" b="1" spc="-10" dirty="0">
                <a:latin typeface="宋体"/>
                <a:cs typeface="宋体"/>
              </a:rPr>
              <a:t>钥</a:t>
            </a:r>
            <a:r>
              <a:rPr sz="2000" b="1" spc="-430" dirty="0">
                <a:latin typeface="宋体"/>
                <a:cs typeface="宋体"/>
              </a:rPr>
              <a:t> </a:t>
            </a:r>
            <a:r>
              <a:rPr sz="2000" b="1" spc="-5" dirty="0">
                <a:latin typeface="Arial"/>
                <a:cs typeface="Arial"/>
              </a:rPr>
              <a:t>x</a:t>
            </a:r>
            <a:r>
              <a:rPr sz="2000" b="1" spc="-15" dirty="0">
                <a:latin typeface="Arial"/>
                <a:cs typeface="Arial"/>
              </a:rPr>
              <a:t> </a:t>
            </a:r>
            <a:r>
              <a:rPr sz="2000" b="1" spc="-5" dirty="0">
                <a:latin typeface="Arial"/>
                <a:cs typeface="Arial"/>
              </a:rPr>
              <a:t>=</a:t>
            </a:r>
            <a:r>
              <a:rPr sz="2000" b="1" spc="-10" dirty="0">
                <a:latin typeface="Arial"/>
                <a:cs typeface="Arial"/>
              </a:rPr>
              <a:t> 15</a:t>
            </a:r>
            <a:r>
              <a:rPr sz="2000" b="1" spc="-10" dirty="0">
                <a:latin typeface="宋体"/>
                <a:cs typeface="宋体"/>
              </a:rPr>
              <a:t>，</a:t>
            </a:r>
            <a:r>
              <a:rPr sz="2000" b="1" spc="-5" dirty="0">
                <a:latin typeface="宋体"/>
                <a:cs typeface="宋体"/>
              </a:rPr>
              <a:t>计算</a:t>
            </a:r>
            <a:r>
              <a:rPr sz="2000" b="1" spc="-5" dirty="0">
                <a:latin typeface="Arial"/>
                <a:cs typeface="Arial"/>
              </a:rPr>
              <a:t>y</a:t>
            </a:r>
            <a:endParaRPr sz="2000" dirty="0">
              <a:latin typeface="Arial"/>
              <a:cs typeface="Arial"/>
            </a:endParaRPr>
          </a:p>
          <a:p>
            <a:pPr marL="12700">
              <a:lnSpc>
                <a:spcPct val="100000"/>
              </a:lnSpc>
              <a:spcBef>
                <a:spcPts val="480"/>
              </a:spcBef>
            </a:pPr>
            <a:r>
              <a:rPr sz="2000" b="1" spc="-5" dirty="0">
                <a:latin typeface="Arial"/>
                <a:cs typeface="Arial"/>
              </a:rPr>
              <a:t>=</a:t>
            </a:r>
            <a:r>
              <a:rPr sz="2000" b="1" spc="-20" dirty="0">
                <a:latin typeface="Arial"/>
                <a:cs typeface="Arial"/>
              </a:rPr>
              <a:t> </a:t>
            </a:r>
            <a:r>
              <a:rPr sz="2000" b="1" spc="5" dirty="0">
                <a:latin typeface="Arial"/>
                <a:cs typeface="Arial"/>
              </a:rPr>
              <a:t>g</a:t>
            </a:r>
            <a:r>
              <a:rPr sz="1950" b="1" spc="7" baseline="25641" dirty="0">
                <a:latin typeface="Arial"/>
                <a:cs typeface="Arial"/>
              </a:rPr>
              <a:t>x</a:t>
            </a:r>
            <a:r>
              <a:rPr sz="1950" b="1" spc="284" baseline="25641" dirty="0">
                <a:latin typeface="Arial"/>
                <a:cs typeface="Arial"/>
              </a:rPr>
              <a:t> </a:t>
            </a:r>
            <a:r>
              <a:rPr sz="2000" b="1" spc="-5" dirty="0">
                <a:latin typeface="Arial"/>
                <a:cs typeface="Arial"/>
              </a:rPr>
              <a:t>mod</a:t>
            </a:r>
            <a:r>
              <a:rPr sz="2000" b="1" dirty="0">
                <a:latin typeface="Arial"/>
                <a:cs typeface="Arial"/>
              </a:rPr>
              <a:t> </a:t>
            </a:r>
            <a:r>
              <a:rPr sz="2000" b="1" spc="-5" dirty="0">
                <a:latin typeface="Arial"/>
                <a:cs typeface="Arial"/>
              </a:rPr>
              <a:t>p = </a:t>
            </a:r>
            <a:r>
              <a:rPr sz="2000" b="1" dirty="0">
                <a:latin typeface="Arial"/>
                <a:cs typeface="Arial"/>
              </a:rPr>
              <a:t>2</a:t>
            </a:r>
            <a:r>
              <a:rPr sz="1950" b="1" baseline="25641" dirty="0">
                <a:latin typeface="Arial"/>
                <a:cs typeface="Arial"/>
              </a:rPr>
              <a:t>15</a:t>
            </a:r>
            <a:r>
              <a:rPr sz="2000" b="1" dirty="0">
                <a:latin typeface="Arial"/>
                <a:cs typeface="Arial"/>
              </a:rPr>
              <a:t>mod </a:t>
            </a:r>
            <a:r>
              <a:rPr sz="2000" b="1" spc="-5" dirty="0">
                <a:latin typeface="Arial"/>
                <a:cs typeface="Arial"/>
              </a:rPr>
              <a:t>19 ≡12</a:t>
            </a:r>
            <a:r>
              <a:rPr sz="2000" b="1" spc="-5" dirty="0">
                <a:latin typeface="宋体"/>
                <a:cs typeface="宋体"/>
              </a:rPr>
              <a:t>，则</a:t>
            </a:r>
            <a:r>
              <a:rPr sz="2000" b="1" spc="-5" dirty="0">
                <a:latin typeface="Arial"/>
                <a:cs typeface="Arial"/>
              </a:rPr>
              <a:t>A</a:t>
            </a:r>
            <a:r>
              <a:rPr sz="2000" b="1" spc="5" dirty="0">
                <a:latin typeface="宋体"/>
                <a:cs typeface="宋体"/>
              </a:rPr>
              <a:t>的公钥是</a:t>
            </a:r>
            <a:r>
              <a:rPr sz="2000" b="1" spc="-5" dirty="0">
                <a:latin typeface="宋体"/>
                <a:cs typeface="宋体"/>
              </a:rPr>
              <a:t>（</a:t>
            </a:r>
            <a:r>
              <a:rPr sz="2000" b="1" spc="-5" dirty="0">
                <a:latin typeface="Arial"/>
                <a:cs typeface="Arial"/>
              </a:rPr>
              <a:t>p</a:t>
            </a:r>
            <a:r>
              <a:rPr sz="2000" b="1" spc="20" dirty="0">
                <a:latin typeface="Arial"/>
                <a:cs typeface="Arial"/>
              </a:rPr>
              <a:t> </a:t>
            </a:r>
            <a:r>
              <a:rPr sz="2000" b="1" spc="-5" dirty="0">
                <a:latin typeface="Arial"/>
                <a:cs typeface="Arial"/>
              </a:rPr>
              <a:t>= 19,g</a:t>
            </a:r>
            <a:r>
              <a:rPr sz="2000" b="1" spc="-10" dirty="0">
                <a:latin typeface="Arial"/>
                <a:cs typeface="Arial"/>
              </a:rPr>
              <a:t> </a:t>
            </a:r>
            <a:r>
              <a:rPr sz="2000" b="1" spc="-5" dirty="0">
                <a:latin typeface="Arial"/>
                <a:cs typeface="Arial"/>
              </a:rPr>
              <a:t>=</a:t>
            </a:r>
            <a:r>
              <a:rPr sz="2000" b="1" spc="-10" dirty="0">
                <a:latin typeface="Arial"/>
                <a:cs typeface="Arial"/>
              </a:rPr>
              <a:t> </a:t>
            </a:r>
            <a:r>
              <a:rPr sz="2000" b="1" spc="-5" dirty="0">
                <a:latin typeface="Arial"/>
                <a:cs typeface="Arial"/>
              </a:rPr>
              <a:t>2,y</a:t>
            </a:r>
            <a:r>
              <a:rPr sz="2000" b="1" spc="-10" dirty="0">
                <a:latin typeface="Arial"/>
                <a:cs typeface="Arial"/>
              </a:rPr>
              <a:t> </a:t>
            </a:r>
            <a:r>
              <a:rPr sz="2000" b="1" spc="-5" dirty="0">
                <a:latin typeface="Arial"/>
                <a:cs typeface="Arial"/>
              </a:rPr>
              <a:t>=</a:t>
            </a:r>
            <a:r>
              <a:rPr sz="2000" b="1" spc="-10" dirty="0">
                <a:latin typeface="Arial"/>
                <a:cs typeface="Arial"/>
              </a:rPr>
              <a:t> </a:t>
            </a:r>
            <a:r>
              <a:rPr sz="2000" b="1" spc="-5" dirty="0">
                <a:latin typeface="Arial"/>
                <a:cs typeface="Arial"/>
              </a:rPr>
              <a:t>12</a:t>
            </a:r>
            <a:r>
              <a:rPr sz="2000" b="1" spc="-5" dirty="0">
                <a:latin typeface="宋体"/>
                <a:cs typeface="宋体"/>
              </a:rPr>
              <a:t>）。</a:t>
            </a:r>
            <a:endParaRPr sz="2000" dirty="0">
              <a:latin typeface="宋体"/>
              <a:cs typeface="宋体"/>
            </a:endParaRPr>
          </a:p>
          <a:p>
            <a:pPr marL="12700">
              <a:spcBef>
                <a:spcPts val="1330"/>
              </a:spcBef>
            </a:pPr>
            <a:r>
              <a:rPr sz="2400" b="1" dirty="0">
                <a:solidFill>
                  <a:srgbClr val="0000FF"/>
                </a:solidFill>
                <a:latin typeface="宋体" panose="02010600030101010101" pitchFamily="2" charset="-122"/>
                <a:ea typeface="宋体" panose="02010600030101010101" pitchFamily="2" charset="-122"/>
              </a:rPr>
              <a:t>签名过程：</a:t>
            </a:r>
          </a:p>
          <a:p>
            <a:pPr marL="12700" marR="375920" indent="217170">
              <a:lnSpc>
                <a:spcPct val="120000"/>
              </a:lnSpc>
              <a:spcBef>
                <a:spcPts val="540"/>
              </a:spcBef>
            </a:pPr>
            <a:r>
              <a:rPr sz="2000" b="1" spc="-5" dirty="0">
                <a:latin typeface="宋体"/>
                <a:cs typeface="宋体"/>
              </a:rPr>
              <a:t>设消息</a:t>
            </a:r>
            <a:r>
              <a:rPr sz="2000" b="1" spc="-10" dirty="0">
                <a:latin typeface="Arial"/>
                <a:cs typeface="Arial"/>
              </a:rPr>
              <a:t>m</a:t>
            </a:r>
            <a:r>
              <a:rPr sz="2000" b="1" dirty="0">
                <a:latin typeface="宋体"/>
                <a:cs typeface="宋体"/>
              </a:rPr>
              <a:t>的</a:t>
            </a:r>
            <a:r>
              <a:rPr sz="2000" b="1" dirty="0">
                <a:latin typeface="Arial"/>
                <a:cs typeface="Arial"/>
              </a:rPr>
              <a:t>Hash</a:t>
            </a:r>
            <a:r>
              <a:rPr sz="2000" b="1" dirty="0">
                <a:latin typeface="宋体"/>
                <a:cs typeface="宋体"/>
              </a:rPr>
              <a:t>值</a:t>
            </a:r>
            <a:r>
              <a:rPr sz="2000" b="1" spc="-5" dirty="0">
                <a:latin typeface="Arial"/>
                <a:cs typeface="Arial"/>
              </a:rPr>
              <a:t>h(m)</a:t>
            </a:r>
            <a:r>
              <a:rPr sz="2000" b="1" spc="5" dirty="0">
                <a:latin typeface="Arial"/>
                <a:cs typeface="Arial"/>
              </a:rPr>
              <a:t> </a:t>
            </a:r>
            <a:r>
              <a:rPr sz="2000" b="1" spc="-5" dirty="0">
                <a:latin typeface="Arial"/>
                <a:cs typeface="Arial"/>
              </a:rPr>
              <a:t>=</a:t>
            </a:r>
            <a:r>
              <a:rPr sz="2000" b="1" spc="-10" dirty="0">
                <a:latin typeface="Arial"/>
                <a:cs typeface="Arial"/>
              </a:rPr>
              <a:t> 16</a:t>
            </a:r>
            <a:r>
              <a:rPr sz="2000" b="1" spc="-10" dirty="0">
                <a:latin typeface="宋体"/>
                <a:cs typeface="宋体"/>
              </a:rPr>
              <a:t>，</a:t>
            </a:r>
            <a:r>
              <a:rPr sz="2000" b="1" spc="-5" dirty="0">
                <a:latin typeface="宋体"/>
                <a:cs typeface="宋体"/>
              </a:rPr>
              <a:t>则</a:t>
            </a:r>
            <a:r>
              <a:rPr sz="2000" b="1" spc="-5" dirty="0">
                <a:latin typeface="Arial"/>
                <a:cs typeface="Arial"/>
              </a:rPr>
              <a:t>A</a:t>
            </a:r>
            <a:r>
              <a:rPr sz="2000" b="1" spc="5" dirty="0">
                <a:latin typeface="宋体"/>
                <a:cs typeface="宋体"/>
              </a:rPr>
              <a:t>选取随机</a:t>
            </a:r>
            <a:r>
              <a:rPr sz="2000" b="1" dirty="0">
                <a:latin typeface="宋体"/>
                <a:cs typeface="宋体"/>
              </a:rPr>
              <a:t>数</a:t>
            </a:r>
            <a:r>
              <a:rPr sz="2000" b="1" spc="-5" dirty="0">
                <a:latin typeface="Arial"/>
                <a:cs typeface="Arial"/>
              </a:rPr>
              <a:t>k</a:t>
            </a:r>
            <a:r>
              <a:rPr sz="2000" b="1" spc="10" dirty="0">
                <a:latin typeface="Arial"/>
                <a:cs typeface="Arial"/>
              </a:rPr>
              <a:t> </a:t>
            </a:r>
            <a:r>
              <a:rPr sz="2000" b="1" spc="-5" dirty="0">
                <a:latin typeface="Arial"/>
                <a:cs typeface="Arial"/>
              </a:rPr>
              <a:t>=</a:t>
            </a:r>
            <a:r>
              <a:rPr sz="2000" b="1" spc="-10" dirty="0">
                <a:latin typeface="Arial"/>
                <a:cs typeface="Arial"/>
              </a:rPr>
              <a:t> 11</a:t>
            </a:r>
            <a:r>
              <a:rPr sz="2000" b="1" spc="-10" dirty="0">
                <a:latin typeface="宋体"/>
                <a:cs typeface="宋体"/>
              </a:rPr>
              <a:t>，</a:t>
            </a:r>
            <a:r>
              <a:rPr sz="2000" b="1" spc="-440" dirty="0">
                <a:latin typeface="宋体"/>
                <a:cs typeface="宋体"/>
              </a:rPr>
              <a:t> </a:t>
            </a:r>
            <a:r>
              <a:rPr sz="2000" b="1" spc="-5" dirty="0">
                <a:latin typeface="宋体"/>
                <a:cs typeface="宋体"/>
              </a:rPr>
              <a:t>计算</a:t>
            </a:r>
            <a:r>
              <a:rPr sz="2000" b="1" spc="-5" dirty="0">
                <a:latin typeface="Arial"/>
                <a:cs typeface="Arial"/>
              </a:rPr>
              <a:t>r</a:t>
            </a:r>
            <a:r>
              <a:rPr sz="2000" b="1" spc="-10" dirty="0">
                <a:latin typeface="Arial"/>
                <a:cs typeface="Arial"/>
              </a:rPr>
              <a:t> </a:t>
            </a:r>
            <a:r>
              <a:rPr sz="2000" b="1" spc="-5" dirty="0">
                <a:latin typeface="Arial"/>
                <a:cs typeface="Arial"/>
              </a:rPr>
              <a:t>=</a:t>
            </a:r>
            <a:r>
              <a:rPr sz="2000" b="1" spc="-10" dirty="0">
                <a:latin typeface="Arial"/>
                <a:cs typeface="Arial"/>
              </a:rPr>
              <a:t> </a:t>
            </a:r>
            <a:r>
              <a:rPr sz="2000" b="1" spc="5" dirty="0">
                <a:latin typeface="Arial"/>
                <a:cs typeface="Arial"/>
              </a:rPr>
              <a:t>g</a:t>
            </a:r>
            <a:r>
              <a:rPr sz="1950" b="1" spc="7" baseline="25641" dirty="0">
                <a:latin typeface="Arial"/>
                <a:cs typeface="Arial"/>
              </a:rPr>
              <a:t>k  </a:t>
            </a:r>
            <a:r>
              <a:rPr sz="2000" b="1" spc="-5" dirty="0">
                <a:latin typeface="Arial"/>
                <a:cs typeface="Arial"/>
              </a:rPr>
              <a:t>mod</a:t>
            </a:r>
            <a:r>
              <a:rPr sz="2000" b="1" dirty="0">
                <a:latin typeface="Arial"/>
                <a:cs typeface="Arial"/>
              </a:rPr>
              <a:t> </a:t>
            </a:r>
            <a:r>
              <a:rPr sz="2000" b="1" spc="-5" dirty="0">
                <a:latin typeface="Arial"/>
                <a:cs typeface="Arial"/>
              </a:rPr>
              <a:t>p</a:t>
            </a:r>
            <a:r>
              <a:rPr sz="2000" b="1" spc="-10" dirty="0">
                <a:latin typeface="Arial"/>
                <a:cs typeface="Arial"/>
              </a:rPr>
              <a:t> </a:t>
            </a:r>
            <a:r>
              <a:rPr sz="2000" b="1" spc="-5" dirty="0">
                <a:latin typeface="Arial"/>
                <a:cs typeface="Arial"/>
              </a:rPr>
              <a:t>= </a:t>
            </a:r>
            <a:r>
              <a:rPr sz="2000" b="1" spc="5" dirty="0">
                <a:latin typeface="Arial"/>
                <a:cs typeface="Arial"/>
              </a:rPr>
              <a:t>2</a:t>
            </a:r>
            <a:r>
              <a:rPr sz="1950" b="1" spc="7" baseline="25641" dirty="0">
                <a:latin typeface="Arial"/>
                <a:cs typeface="Arial"/>
              </a:rPr>
              <a:t>11</a:t>
            </a:r>
            <a:r>
              <a:rPr sz="1950" b="1" spc="270" baseline="25641" dirty="0">
                <a:latin typeface="Arial"/>
                <a:cs typeface="Arial"/>
              </a:rPr>
              <a:t> </a:t>
            </a:r>
            <a:r>
              <a:rPr sz="2000" b="1" spc="-5" dirty="0">
                <a:latin typeface="Arial"/>
                <a:cs typeface="Arial"/>
              </a:rPr>
              <a:t>mod</a:t>
            </a:r>
            <a:r>
              <a:rPr sz="2000" b="1" spc="5" dirty="0">
                <a:latin typeface="Arial"/>
                <a:cs typeface="Arial"/>
              </a:rPr>
              <a:t> </a:t>
            </a:r>
            <a:r>
              <a:rPr sz="2000" b="1" spc="-5" dirty="0">
                <a:latin typeface="Arial"/>
                <a:cs typeface="Arial"/>
              </a:rPr>
              <a:t>19</a:t>
            </a:r>
            <a:r>
              <a:rPr sz="2000" b="1" spc="-10" dirty="0">
                <a:latin typeface="Arial"/>
                <a:cs typeface="Arial"/>
              </a:rPr>
              <a:t> </a:t>
            </a:r>
            <a:r>
              <a:rPr sz="2000" b="1" dirty="0">
                <a:latin typeface="Arial"/>
                <a:cs typeface="Arial"/>
              </a:rPr>
              <a:t>≡15</a:t>
            </a:r>
            <a:r>
              <a:rPr sz="2000" b="1" dirty="0">
                <a:latin typeface="宋体"/>
                <a:cs typeface="宋体"/>
              </a:rPr>
              <a:t>，</a:t>
            </a:r>
            <a:r>
              <a:rPr sz="2000" b="1" dirty="0">
                <a:latin typeface="Arial"/>
                <a:cs typeface="Arial"/>
              </a:rPr>
              <a:t>k</a:t>
            </a:r>
            <a:r>
              <a:rPr sz="1950" b="1" baseline="25641" dirty="0">
                <a:latin typeface="Arial"/>
                <a:cs typeface="Arial"/>
              </a:rPr>
              <a:t>-1</a:t>
            </a:r>
            <a:r>
              <a:rPr sz="1950" b="1" spc="300" baseline="25641" dirty="0">
                <a:latin typeface="Arial"/>
                <a:cs typeface="Arial"/>
              </a:rPr>
              <a:t> </a:t>
            </a:r>
            <a:r>
              <a:rPr sz="2000" b="1" spc="-5" dirty="0">
                <a:latin typeface="Arial"/>
                <a:cs typeface="Arial"/>
              </a:rPr>
              <a:t>mod</a:t>
            </a:r>
            <a:r>
              <a:rPr sz="2000" b="1" spc="-10" dirty="0">
                <a:latin typeface="Arial"/>
                <a:cs typeface="Arial"/>
              </a:rPr>
              <a:t> </a:t>
            </a:r>
            <a:r>
              <a:rPr sz="2000" b="1" spc="-5" dirty="0">
                <a:latin typeface="Arial"/>
                <a:cs typeface="Arial"/>
              </a:rPr>
              <a:t>(p-1) ≡5</a:t>
            </a:r>
            <a:r>
              <a:rPr sz="2000" b="1" dirty="0">
                <a:latin typeface="宋体"/>
                <a:cs typeface="宋体"/>
              </a:rPr>
              <a:t>。最后计算签名</a:t>
            </a:r>
            <a:r>
              <a:rPr sz="2000" b="1" spc="-5" dirty="0">
                <a:latin typeface="Arial"/>
                <a:cs typeface="Arial"/>
              </a:rPr>
              <a:t>s</a:t>
            </a:r>
            <a:r>
              <a:rPr sz="2000" b="1" spc="15" dirty="0">
                <a:latin typeface="Arial"/>
                <a:cs typeface="Arial"/>
              </a:rPr>
              <a:t> </a:t>
            </a:r>
            <a:r>
              <a:rPr sz="2000" b="1" spc="-5" dirty="0">
                <a:latin typeface="Arial"/>
                <a:cs typeface="Arial"/>
              </a:rPr>
              <a:t>=</a:t>
            </a:r>
            <a:r>
              <a:rPr sz="2000" b="1" spc="-10" dirty="0">
                <a:latin typeface="Arial"/>
                <a:cs typeface="Arial"/>
              </a:rPr>
              <a:t> [h(m)-  </a:t>
            </a:r>
            <a:r>
              <a:rPr sz="2000" b="1" dirty="0">
                <a:latin typeface="Arial"/>
                <a:cs typeface="Arial"/>
              </a:rPr>
              <a:t>xr]k</a:t>
            </a:r>
            <a:r>
              <a:rPr sz="1950" b="1" baseline="25641" dirty="0">
                <a:latin typeface="Arial"/>
                <a:cs typeface="Arial"/>
              </a:rPr>
              <a:t>-1</a:t>
            </a:r>
            <a:r>
              <a:rPr sz="1950" b="1" spc="270" baseline="25641" dirty="0">
                <a:latin typeface="Arial"/>
                <a:cs typeface="Arial"/>
              </a:rPr>
              <a:t> </a:t>
            </a:r>
            <a:r>
              <a:rPr sz="2000" b="1" spc="-5" dirty="0">
                <a:latin typeface="Arial"/>
                <a:cs typeface="Arial"/>
              </a:rPr>
              <a:t>mod (p-1)</a:t>
            </a:r>
            <a:r>
              <a:rPr sz="2000" b="1" spc="-10" dirty="0">
                <a:latin typeface="Arial"/>
                <a:cs typeface="Arial"/>
              </a:rPr>
              <a:t> </a:t>
            </a:r>
            <a:r>
              <a:rPr sz="2000" b="1" spc="-5" dirty="0">
                <a:latin typeface="Arial"/>
                <a:cs typeface="Arial"/>
              </a:rPr>
              <a:t>=</a:t>
            </a:r>
            <a:r>
              <a:rPr sz="2000" b="1" spc="-10" dirty="0">
                <a:latin typeface="Arial"/>
                <a:cs typeface="Arial"/>
              </a:rPr>
              <a:t> </a:t>
            </a:r>
            <a:r>
              <a:rPr sz="2000" b="1" spc="-5" dirty="0">
                <a:latin typeface="Arial"/>
                <a:cs typeface="Arial"/>
              </a:rPr>
              <a:t>5(16-15</a:t>
            </a:r>
            <a:r>
              <a:rPr sz="2000" b="1" spc="-5" dirty="0">
                <a:latin typeface="宋体"/>
                <a:cs typeface="宋体"/>
              </a:rPr>
              <a:t>×</a:t>
            </a:r>
            <a:r>
              <a:rPr sz="2000" b="1" spc="-5" dirty="0">
                <a:latin typeface="Arial"/>
                <a:cs typeface="Arial"/>
              </a:rPr>
              <a:t>15</a:t>
            </a:r>
            <a:r>
              <a:rPr sz="2000" b="1" spc="5" dirty="0">
                <a:latin typeface="Arial"/>
                <a:cs typeface="Arial"/>
              </a:rPr>
              <a:t> </a:t>
            </a:r>
            <a:r>
              <a:rPr sz="2000" b="1" spc="-5" dirty="0">
                <a:latin typeface="Arial"/>
                <a:cs typeface="Arial"/>
              </a:rPr>
              <a:t>)mod</a:t>
            </a:r>
            <a:r>
              <a:rPr sz="2000" b="1" spc="-15" dirty="0">
                <a:latin typeface="Arial"/>
                <a:cs typeface="Arial"/>
              </a:rPr>
              <a:t> </a:t>
            </a:r>
            <a:r>
              <a:rPr sz="2000" b="1" spc="-5" dirty="0">
                <a:latin typeface="Arial"/>
                <a:cs typeface="Arial"/>
              </a:rPr>
              <a:t>18</a:t>
            </a:r>
            <a:r>
              <a:rPr sz="2000" b="1" spc="-10" dirty="0">
                <a:latin typeface="Arial"/>
                <a:cs typeface="Arial"/>
              </a:rPr>
              <a:t> </a:t>
            </a:r>
            <a:r>
              <a:rPr sz="2000" b="1" spc="-5" dirty="0">
                <a:latin typeface="Arial"/>
                <a:cs typeface="Arial"/>
              </a:rPr>
              <a:t>≡17</a:t>
            </a:r>
            <a:r>
              <a:rPr sz="2000" b="1" spc="-5" dirty="0">
                <a:latin typeface="宋体"/>
                <a:cs typeface="宋体"/>
              </a:rPr>
              <a:t>。得</a:t>
            </a:r>
            <a:r>
              <a:rPr sz="2000" b="1" dirty="0">
                <a:latin typeface="宋体"/>
                <a:cs typeface="宋体"/>
              </a:rPr>
              <a:t>到</a:t>
            </a:r>
            <a:r>
              <a:rPr sz="2000" b="1" dirty="0">
                <a:latin typeface="Arial"/>
                <a:cs typeface="Arial"/>
              </a:rPr>
              <a:t>A</a:t>
            </a:r>
            <a:r>
              <a:rPr sz="2000" b="1" spc="-5" dirty="0">
                <a:latin typeface="宋体"/>
                <a:cs typeface="宋体"/>
              </a:rPr>
              <a:t>对</a:t>
            </a:r>
            <a:r>
              <a:rPr sz="2000" b="1" dirty="0">
                <a:latin typeface="Arial"/>
                <a:cs typeface="Arial"/>
              </a:rPr>
              <a:t>m</a:t>
            </a:r>
            <a:r>
              <a:rPr sz="2000" b="1" dirty="0">
                <a:latin typeface="宋体"/>
                <a:cs typeface="宋体"/>
              </a:rPr>
              <a:t>的签名为</a:t>
            </a:r>
            <a:r>
              <a:rPr sz="2000" b="1" spc="-5" dirty="0">
                <a:latin typeface="Arial"/>
                <a:cs typeface="Arial"/>
              </a:rPr>
              <a:t>(15,</a:t>
            </a:r>
            <a:endParaRPr sz="2000" dirty="0">
              <a:latin typeface="Arial"/>
              <a:cs typeface="Arial"/>
            </a:endParaRPr>
          </a:p>
          <a:p>
            <a:pPr marL="12700">
              <a:lnSpc>
                <a:spcPct val="100000"/>
              </a:lnSpc>
              <a:spcBef>
                <a:spcPts val="480"/>
              </a:spcBef>
            </a:pPr>
            <a:r>
              <a:rPr sz="2000" b="1" spc="-5" dirty="0">
                <a:latin typeface="Arial"/>
                <a:cs typeface="Arial"/>
              </a:rPr>
              <a:t>17)</a:t>
            </a:r>
            <a:r>
              <a:rPr sz="2000" b="1" spc="-10" dirty="0">
                <a:latin typeface="宋体"/>
                <a:cs typeface="宋体"/>
              </a:rPr>
              <a:t>。</a:t>
            </a:r>
            <a:endParaRPr sz="2000" dirty="0">
              <a:latin typeface="宋体"/>
              <a:cs typeface="宋体"/>
            </a:endParaRPr>
          </a:p>
          <a:p>
            <a:pPr marL="12700">
              <a:lnSpc>
                <a:spcPct val="100000"/>
              </a:lnSpc>
              <a:spcBef>
                <a:spcPts val="1330"/>
              </a:spcBef>
            </a:pPr>
            <a:r>
              <a:rPr sz="2400" b="1" dirty="0">
                <a:solidFill>
                  <a:srgbClr val="0000FF"/>
                </a:solidFill>
                <a:latin typeface="宋体" panose="02010600030101010101" pitchFamily="2" charset="-122"/>
                <a:ea typeface="宋体" panose="02010600030101010101" pitchFamily="2" charset="-122"/>
              </a:rPr>
              <a:t>验证过程：</a:t>
            </a:r>
          </a:p>
          <a:p>
            <a:pPr marL="368300">
              <a:lnSpc>
                <a:spcPct val="100000"/>
              </a:lnSpc>
              <a:spcBef>
                <a:spcPts val="1025"/>
              </a:spcBef>
            </a:pPr>
            <a:r>
              <a:rPr sz="2000" b="1" dirty="0">
                <a:latin typeface="宋体"/>
                <a:cs typeface="宋体"/>
              </a:rPr>
              <a:t>接受</a:t>
            </a:r>
            <a:r>
              <a:rPr sz="2000" b="1" spc="5" dirty="0">
                <a:latin typeface="宋体"/>
                <a:cs typeface="宋体"/>
              </a:rPr>
              <a:t>者</a:t>
            </a:r>
            <a:r>
              <a:rPr sz="2000" b="1" spc="-5" dirty="0">
                <a:latin typeface="Arial"/>
                <a:cs typeface="Arial"/>
              </a:rPr>
              <a:t>B</a:t>
            </a:r>
            <a:r>
              <a:rPr sz="2000" b="1" dirty="0">
                <a:latin typeface="宋体"/>
                <a:cs typeface="宋体"/>
              </a:rPr>
              <a:t>得到签名</a:t>
            </a:r>
            <a:r>
              <a:rPr sz="2000" b="1" spc="-5" dirty="0">
                <a:latin typeface="宋体"/>
                <a:cs typeface="宋体"/>
              </a:rPr>
              <a:t>（</a:t>
            </a:r>
            <a:r>
              <a:rPr sz="2000" b="1" spc="-5" dirty="0">
                <a:latin typeface="Arial"/>
                <a:cs typeface="Arial"/>
              </a:rPr>
              <a:t>15,17</a:t>
            </a:r>
            <a:r>
              <a:rPr sz="2000" b="1" spc="-5" dirty="0">
                <a:latin typeface="宋体"/>
                <a:cs typeface="宋体"/>
              </a:rPr>
              <a:t>）</a:t>
            </a:r>
            <a:r>
              <a:rPr sz="2000" b="1" dirty="0">
                <a:latin typeface="宋体"/>
                <a:cs typeface="宋体"/>
              </a:rPr>
              <a:t>后计算</a:t>
            </a:r>
            <a:r>
              <a:rPr sz="2000" b="1" spc="5" dirty="0">
                <a:latin typeface="Arial"/>
                <a:cs typeface="Arial"/>
              </a:rPr>
              <a:t>y</a:t>
            </a:r>
            <a:r>
              <a:rPr sz="1950" b="1" spc="7" baseline="25641" dirty="0">
                <a:latin typeface="Arial"/>
                <a:cs typeface="Arial"/>
              </a:rPr>
              <a:t>r</a:t>
            </a:r>
            <a:r>
              <a:rPr sz="2000" b="1" spc="5" dirty="0">
                <a:latin typeface="Arial"/>
                <a:cs typeface="Arial"/>
              </a:rPr>
              <a:t>r</a:t>
            </a:r>
            <a:r>
              <a:rPr sz="1950" b="1" spc="7" baseline="25641" dirty="0">
                <a:latin typeface="Arial"/>
                <a:cs typeface="Arial"/>
              </a:rPr>
              <a:t>s</a:t>
            </a:r>
            <a:r>
              <a:rPr sz="1950" b="1" spc="270" baseline="25641" dirty="0">
                <a:latin typeface="Arial"/>
                <a:cs typeface="Arial"/>
              </a:rPr>
              <a:t> </a:t>
            </a:r>
            <a:r>
              <a:rPr sz="2000" b="1" spc="-5" dirty="0">
                <a:latin typeface="Arial"/>
                <a:cs typeface="Arial"/>
              </a:rPr>
              <a:t>mod</a:t>
            </a:r>
            <a:r>
              <a:rPr sz="2000" b="1" spc="-10" dirty="0">
                <a:latin typeface="Arial"/>
                <a:cs typeface="Arial"/>
              </a:rPr>
              <a:t> </a:t>
            </a:r>
            <a:r>
              <a:rPr sz="2000" b="1" spc="-5" dirty="0">
                <a:latin typeface="Arial"/>
                <a:cs typeface="Arial"/>
              </a:rPr>
              <a:t>p</a:t>
            </a:r>
            <a:r>
              <a:rPr sz="2000" b="1" spc="-10" dirty="0">
                <a:latin typeface="Arial"/>
                <a:cs typeface="Arial"/>
              </a:rPr>
              <a:t> </a:t>
            </a:r>
            <a:r>
              <a:rPr sz="2000" b="1" spc="-5" dirty="0">
                <a:latin typeface="Arial"/>
                <a:cs typeface="Arial"/>
              </a:rPr>
              <a:t>= </a:t>
            </a:r>
            <a:r>
              <a:rPr sz="2000" b="1" dirty="0">
                <a:latin typeface="Arial"/>
                <a:cs typeface="Arial"/>
              </a:rPr>
              <a:t>12</a:t>
            </a:r>
            <a:r>
              <a:rPr sz="1950" b="1" baseline="25641" dirty="0">
                <a:latin typeface="Arial"/>
                <a:cs typeface="Arial"/>
              </a:rPr>
              <a:t>15</a:t>
            </a:r>
            <a:r>
              <a:rPr sz="2000" b="1" dirty="0">
                <a:latin typeface="Arial"/>
                <a:cs typeface="Arial"/>
              </a:rPr>
              <a:t>15</a:t>
            </a:r>
            <a:r>
              <a:rPr sz="1950" b="1" baseline="25641" dirty="0">
                <a:latin typeface="Arial"/>
                <a:cs typeface="Arial"/>
              </a:rPr>
              <a:t>17</a:t>
            </a:r>
            <a:r>
              <a:rPr sz="2000" b="1" dirty="0">
                <a:latin typeface="Arial"/>
                <a:cs typeface="Arial"/>
              </a:rPr>
              <a:t>mod</a:t>
            </a:r>
            <a:r>
              <a:rPr sz="2000" b="1" spc="-10" dirty="0">
                <a:latin typeface="Arial"/>
                <a:cs typeface="Arial"/>
              </a:rPr>
              <a:t> </a:t>
            </a:r>
            <a:r>
              <a:rPr sz="2000" b="1" spc="-5" dirty="0">
                <a:latin typeface="Arial"/>
                <a:cs typeface="Arial"/>
              </a:rPr>
              <a:t>19</a:t>
            </a:r>
            <a:r>
              <a:rPr sz="2000" b="1" spc="-10" dirty="0">
                <a:latin typeface="Arial"/>
                <a:cs typeface="Arial"/>
              </a:rPr>
              <a:t> </a:t>
            </a:r>
            <a:r>
              <a:rPr sz="2000" b="1" spc="-5" dirty="0">
                <a:latin typeface="Arial"/>
                <a:cs typeface="Arial"/>
              </a:rPr>
              <a:t>≡</a:t>
            </a:r>
            <a:r>
              <a:rPr sz="2000" b="1" spc="-10" dirty="0">
                <a:latin typeface="Arial"/>
                <a:cs typeface="Arial"/>
              </a:rPr>
              <a:t> </a:t>
            </a:r>
            <a:r>
              <a:rPr sz="2000" b="1" spc="-5" dirty="0">
                <a:latin typeface="Arial"/>
                <a:cs typeface="Arial"/>
              </a:rPr>
              <a:t>5</a:t>
            </a:r>
            <a:r>
              <a:rPr sz="2000" b="1" dirty="0">
                <a:latin typeface="Arial"/>
                <a:cs typeface="Arial"/>
              </a:rPr>
              <a:t> </a:t>
            </a:r>
            <a:r>
              <a:rPr sz="2000" b="1" spc="-10" dirty="0">
                <a:latin typeface="宋体"/>
                <a:cs typeface="宋体"/>
              </a:rPr>
              <a:t>，</a:t>
            </a:r>
            <a:endParaRPr sz="2000" dirty="0">
              <a:latin typeface="宋体"/>
              <a:cs typeface="宋体"/>
            </a:endParaRPr>
          </a:p>
          <a:p>
            <a:pPr marL="12700">
              <a:lnSpc>
                <a:spcPct val="100000"/>
              </a:lnSpc>
              <a:spcBef>
                <a:spcPts val="480"/>
              </a:spcBef>
            </a:pPr>
            <a:r>
              <a:rPr sz="2000" b="1" spc="5" dirty="0">
                <a:latin typeface="Arial"/>
                <a:cs typeface="Arial"/>
              </a:rPr>
              <a:t>g</a:t>
            </a:r>
            <a:r>
              <a:rPr sz="1950" b="1" spc="7" baseline="25641" dirty="0">
                <a:latin typeface="Arial"/>
                <a:cs typeface="Arial"/>
              </a:rPr>
              <a:t>h(m)</a:t>
            </a:r>
            <a:r>
              <a:rPr sz="1950" b="1" spc="300" baseline="25641" dirty="0">
                <a:latin typeface="Arial"/>
                <a:cs typeface="Arial"/>
              </a:rPr>
              <a:t> </a:t>
            </a:r>
            <a:r>
              <a:rPr sz="2000" b="1" spc="-5" dirty="0">
                <a:latin typeface="Arial"/>
                <a:cs typeface="Arial"/>
              </a:rPr>
              <a:t>mod</a:t>
            </a:r>
            <a:r>
              <a:rPr sz="2000" b="1" spc="5" dirty="0">
                <a:latin typeface="Arial"/>
                <a:cs typeface="Arial"/>
              </a:rPr>
              <a:t> </a:t>
            </a:r>
            <a:r>
              <a:rPr sz="2000" b="1" spc="-5" dirty="0">
                <a:latin typeface="Arial"/>
                <a:cs typeface="Arial"/>
              </a:rPr>
              <a:t>p</a:t>
            </a:r>
            <a:r>
              <a:rPr sz="2000" b="1" spc="-10" dirty="0">
                <a:latin typeface="Arial"/>
                <a:cs typeface="Arial"/>
              </a:rPr>
              <a:t> </a:t>
            </a:r>
            <a:r>
              <a:rPr sz="2000" b="1" spc="-5" dirty="0">
                <a:latin typeface="Arial"/>
                <a:cs typeface="Arial"/>
              </a:rPr>
              <a:t>= </a:t>
            </a:r>
            <a:r>
              <a:rPr sz="2000" b="1" spc="5" dirty="0">
                <a:latin typeface="Arial"/>
                <a:cs typeface="Arial"/>
              </a:rPr>
              <a:t>2</a:t>
            </a:r>
            <a:r>
              <a:rPr sz="1950" b="1" spc="7" baseline="25641" dirty="0">
                <a:latin typeface="Arial"/>
                <a:cs typeface="Arial"/>
              </a:rPr>
              <a:t>16</a:t>
            </a:r>
            <a:r>
              <a:rPr sz="1950" b="1" spc="15" baseline="25641" dirty="0">
                <a:latin typeface="Arial"/>
                <a:cs typeface="Arial"/>
              </a:rPr>
              <a:t> </a:t>
            </a:r>
            <a:r>
              <a:rPr sz="2000" b="1" spc="-5" dirty="0">
                <a:latin typeface="Arial"/>
                <a:cs typeface="Arial"/>
              </a:rPr>
              <a:t>mod</a:t>
            </a:r>
            <a:r>
              <a:rPr sz="2000" b="1" dirty="0">
                <a:latin typeface="Arial"/>
                <a:cs typeface="Arial"/>
              </a:rPr>
              <a:t> </a:t>
            </a:r>
            <a:r>
              <a:rPr sz="2000" b="1" spc="-5" dirty="0">
                <a:latin typeface="Arial"/>
                <a:cs typeface="Arial"/>
              </a:rPr>
              <a:t>19 ≡5 </a:t>
            </a:r>
            <a:r>
              <a:rPr sz="2000" b="1" spc="-5" dirty="0">
                <a:latin typeface="宋体"/>
                <a:cs typeface="宋体"/>
              </a:rPr>
              <a:t>。验证等式</a:t>
            </a:r>
            <a:r>
              <a:rPr sz="2000" b="1" spc="5" dirty="0">
                <a:latin typeface="Arial"/>
                <a:cs typeface="Arial"/>
              </a:rPr>
              <a:t>y</a:t>
            </a:r>
            <a:r>
              <a:rPr sz="1950" b="1" spc="7" baseline="25641" dirty="0">
                <a:latin typeface="Arial"/>
                <a:cs typeface="Arial"/>
              </a:rPr>
              <a:t>r</a:t>
            </a:r>
            <a:r>
              <a:rPr sz="2000" b="1" spc="5" dirty="0">
                <a:latin typeface="Arial"/>
                <a:cs typeface="Arial"/>
              </a:rPr>
              <a:t>r</a:t>
            </a:r>
            <a:r>
              <a:rPr sz="1950" b="1" spc="7" baseline="25641" dirty="0">
                <a:latin typeface="Arial"/>
                <a:cs typeface="Arial"/>
              </a:rPr>
              <a:t>s</a:t>
            </a:r>
            <a:r>
              <a:rPr sz="1950" b="1" spc="307" baseline="25641" dirty="0">
                <a:latin typeface="Arial"/>
                <a:cs typeface="Arial"/>
              </a:rPr>
              <a:t> </a:t>
            </a:r>
            <a:r>
              <a:rPr sz="2000" b="1" spc="5" dirty="0">
                <a:latin typeface="Arial"/>
                <a:cs typeface="Arial"/>
              </a:rPr>
              <a:t>≡g</a:t>
            </a:r>
            <a:r>
              <a:rPr sz="1950" b="1" spc="7" baseline="25641" dirty="0">
                <a:latin typeface="Arial"/>
                <a:cs typeface="Arial"/>
              </a:rPr>
              <a:t>h(m)</a:t>
            </a:r>
            <a:r>
              <a:rPr sz="1950" b="1" spc="307" baseline="25641" dirty="0">
                <a:latin typeface="Arial"/>
                <a:cs typeface="Arial"/>
              </a:rPr>
              <a:t> </a:t>
            </a:r>
            <a:r>
              <a:rPr sz="2000" b="1" spc="-5" dirty="0">
                <a:latin typeface="Arial"/>
                <a:cs typeface="Arial"/>
              </a:rPr>
              <a:t>(mod p)</a:t>
            </a:r>
            <a:r>
              <a:rPr sz="2000" b="1" spc="-5" dirty="0">
                <a:latin typeface="宋体"/>
                <a:cs typeface="宋体"/>
              </a:rPr>
              <a:t>相等，因此</a:t>
            </a:r>
            <a:endParaRPr sz="2000" dirty="0">
              <a:latin typeface="宋体"/>
              <a:cs typeface="宋体"/>
            </a:endParaRPr>
          </a:p>
          <a:p>
            <a:pPr marL="12700">
              <a:lnSpc>
                <a:spcPct val="100000"/>
              </a:lnSpc>
              <a:spcBef>
                <a:spcPts val="480"/>
              </a:spcBef>
            </a:pPr>
            <a:r>
              <a:rPr sz="2000" b="1" spc="-10" dirty="0">
                <a:latin typeface="Arial"/>
                <a:cs typeface="Arial"/>
              </a:rPr>
              <a:t>B</a:t>
            </a:r>
            <a:r>
              <a:rPr sz="2000" b="1" dirty="0">
                <a:latin typeface="宋体"/>
                <a:cs typeface="宋体"/>
              </a:rPr>
              <a:t>接受签名。</a:t>
            </a:r>
            <a:endParaRPr sz="2000" dirty="0">
              <a:latin typeface="宋体"/>
              <a:cs typeface="宋体"/>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26</a:t>
            </a:fld>
            <a:endParaRPr spc="-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5198"/>
            <a:ext cx="4978521" cy="504625"/>
          </a:xfrm>
          <a:prstGeom prst="rect">
            <a:avLst/>
          </a:prstGeom>
        </p:spPr>
        <p:txBody>
          <a:bodyPr vert="horz" wrap="square" lIns="0" tIns="12065" rIns="0" bIns="0" rtlCol="0">
            <a:spAutoFit/>
          </a:bodyPr>
          <a:lstStyle/>
          <a:p>
            <a:pPr marL="12700">
              <a:lnSpc>
                <a:spcPct val="100000"/>
              </a:lnSpc>
              <a:spcBef>
                <a:spcPts val="95"/>
              </a:spcBef>
            </a:pPr>
            <a:r>
              <a:rPr spc="-5" dirty="0" err="1">
                <a:latin typeface="Arial"/>
                <a:cs typeface="Arial"/>
              </a:rPr>
              <a:t>El</a:t>
            </a:r>
            <a:r>
              <a:rPr lang="en-US" spc="-5" dirty="0" err="1">
                <a:latin typeface="Arial"/>
                <a:cs typeface="Arial"/>
              </a:rPr>
              <a:t>G</a:t>
            </a:r>
            <a:r>
              <a:rPr spc="-5" dirty="0" err="1">
                <a:latin typeface="Arial"/>
                <a:cs typeface="Arial"/>
              </a:rPr>
              <a:t>amal</a:t>
            </a:r>
            <a:r>
              <a:rPr spc="-5" dirty="0" err="1"/>
              <a:t>签名算法</a:t>
            </a:r>
            <a:r>
              <a:rPr spc="-10" dirty="0">
                <a:latin typeface="Arial"/>
                <a:cs typeface="Arial"/>
              </a:rPr>
              <a:t>(</a:t>
            </a:r>
            <a:r>
              <a:rPr spc="-5" dirty="0"/>
              <a:t>安全性</a:t>
            </a:r>
            <a:r>
              <a:rPr spc="-5" dirty="0">
                <a:latin typeface="Arial"/>
                <a:cs typeface="Arial"/>
              </a:rPr>
              <a:t>)</a:t>
            </a:r>
          </a:p>
        </p:txBody>
      </p:sp>
      <p:sp>
        <p:nvSpPr>
          <p:cNvPr id="3" name="object 3"/>
          <p:cNvSpPr/>
          <p:nvPr/>
        </p:nvSpPr>
        <p:spPr>
          <a:xfrm>
            <a:off x="1318907" y="2028825"/>
            <a:ext cx="187452" cy="19583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318907" y="2668143"/>
            <a:ext cx="187452" cy="19659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18907" y="3308222"/>
            <a:ext cx="187452" cy="19659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653673" y="1741728"/>
            <a:ext cx="7896225" cy="3604260"/>
          </a:xfrm>
          <a:prstGeom prst="rect">
            <a:avLst/>
          </a:prstGeom>
        </p:spPr>
        <p:txBody>
          <a:bodyPr vert="horz" wrap="square" lIns="0" tIns="226060" rIns="0" bIns="0" rtlCol="0">
            <a:spAutoFit/>
          </a:bodyPr>
          <a:lstStyle/>
          <a:p>
            <a:pPr marL="12700">
              <a:lnSpc>
                <a:spcPct val="100000"/>
              </a:lnSpc>
              <a:spcBef>
                <a:spcPts val="1780"/>
              </a:spcBef>
            </a:pPr>
            <a:r>
              <a:rPr sz="2800" b="1" dirty="0">
                <a:latin typeface="楷体"/>
                <a:cs typeface="楷体"/>
              </a:rPr>
              <a:t>不能泄露随机数</a:t>
            </a:r>
            <a:r>
              <a:rPr sz="2800" b="1" spc="5" dirty="0">
                <a:latin typeface="楷体"/>
                <a:cs typeface="楷体"/>
              </a:rPr>
              <a:t>k</a:t>
            </a:r>
            <a:r>
              <a:rPr sz="2800" b="1" dirty="0">
                <a:latin typeface="楷体"/>
                <a:cs typeface="楷体"/>
              </a:rPr>
              <a:t>。</a:t>
            </a:r>
            <a:endParaRPr sz="2800">
              <a:latin typeface="楷体"/>
              <a:cs typeface="楷体"/>
            </a:endParaRPr>
          </a:p>
          <a:p>
            <a:pPr marL="12700" marR="906144">
              <a:lnSpc>
                <a:spcPct val="150000"/>
              </a:lnSpc>
            </a:pPr>
            <a:r>
              <a:rPr sz="2800" b="1" dirty="0">
                <a:latin typeface="楷体"/>
                <a:cs typeface="楷体"/>
              </a:rPr>
              <a:t>不能使用相同的k对两个不同消息进行签名。 </a:t>
            </a:r>
            <a:r>
              <a:rPr sz="2800" b="1" spc="-5" dirty="0">
                <a:latin typeface="楷体"/>
                <a:cs typeface="楷体"/>
              </a:rPr>
              <a:t>若不用</a:t>
            </a:r>
            <a:r>
              <a:rPr sz="2800" b="1" dirty="0">
                <a:latin typeface="楷体"/>
                <a:cs typeface="楷体"/>
              </a:rPr>
              <a:t>Hash</a:t>
            </a:r>
            <a:r>
              <a:rPr sz="2800" b="1" spc="-5" dirty="0">
                <a:latin typeface="楷体"/>
                <a:cs typeface="楷体"/>
              </a:rPr>
              <a:t>函数，</a:t>
            </a:r>
            <a:r>
              <a:rPr sz="2800" b="1" dirty="0">
                <a:solidFill>
                  <a:srgbClr val="FF0000"/>
                </a:solidFill>
                <a:latin typeface="楷体"/>
                <a:cs typeface="楷体"/>
              </a:rPr>
              <a:t>可能</a:t>
            </a:r>
            <a:r>
              <a:rPr sz="2800" b="1" dirty="0">
                <a:latin typeface="楷体"/>
                <a:cs typeface="楷体"/>
              </a:rPr>
              <a:t>会受到攻击。</a:t>
            </a:r>
            <a:endParaRPr sz="2800">
              <a:latin typeface="楷体"/>
              <a:cs typeface="楷体"/>
            </a:endParaRPr>
          </a:p>
          <a:p>
            <a:pPr marL="826769">
              <a:lnSpc>
                <a:spcPct val="100000"/>
              </a:lnSpc>
              <a:spcBef>
                <a:spcPts val="1540"/>
              </a:spcBef>
            </a:pPr>
            <a:r>
              <a:rPr sz="2400" b="1" spc="-5" dirty="0">
                <a:latin typeface="楷体"/>
                <a:cs typeface="楷体"/>
              </a:rPr>
              <a:t>例如攻击者可以选取任一整数对</a:t>
            </a:r>
            <a:r>
              <a:rPr sz="2400" b="1" dirty="0">
                <a:latin typeface="楷体"/>
                <a:cs typeface="楷体"/>
              </a:rPr>
              <a:t>(u,v)，gcd(v，p-1)</a:t>
            </a:r>
            <a:endParaRPr sz="2400">
              <a:latin typeface="楷体"/>
              <a:cs typeface="楷体"/>
            </a:endParaRPr>
          </a:p>
          <a:p>
            <a:pPr marL="12700" marR="203835">
              <a:lnSpc>
                <a:spcPct val="150000"/>
              </a:lnSpc>
              <a:tabLst>
                <a:tab pos="2677795" algn="l"/>
                <a:tab pos="5499735" algn="l"/>
              </a:tabLst>
            </a:pPr>
            <a:r>
              <a:rPr sz="2400" b="1" spc="-10" dirty="0">
                <a:latin typeface="楷体"/>
                <a:cs typeface="楷体"/>
              </a:rPr>
              <a:t>=</a:t>
            </a:r>
            <a:r>
              <a:rPr sz="2400" b="1" spc="15" dirty="0">
                <a:latin typeface="楷体"/>
                <a:cs typeface="楷体"/>
              </a:rPr>
              <a:t> </a:t>
            </a:r>
            <a:r>
              <a:rPr sz="2400" b="1" dirty="0">
                <a:latin typeface="楷体"/>
                <a:cs typeface="楷体"/>
              </a:rPr>
              <a:t>1</a:t>
            </a:r>
            <a:r>
              <a:rPr sz="2400" b="1" spc="-5" dirty="0">
                <a:latin typeface="楷体"/>
                <a:cs typeface="楷体"/>
              </a:rPr>
              <a:t>。计算</a:t>
            </a:r>
            <a:r>
              <a:rPr sz="2400" b="1" spc="-10" dirty="0">
                <a:latin typeface="楷体"/>
                <a:cs typeface="楷体"/>
              </a:rPr>
              <a:t>r</a:t>
            </a:r>
            <a:r>
              <a:rPr sz="2400" b="1" spc="15" dirty="0">
                <a:latin typeface="楷体"/>
                <a:cs typeface="楷体"/>
              </a:rPr>
              <a:t> </a:t>
            </a:r>
            <a:r>
              <a:rPr sz="2400" b="1" spc="-10" dirty="0">
                <a:latin typeface="楷体"/>
                <a:cs typeface="楷体"/>
              </a:rPr>
              <a:t>=</a:t>
            </a:r>
            <a:r>
              <a:rPr sz="2400" b="1" spc="15" dirty="0">
                <a:latin typeface="楷体"/>
                <a:cs typeface="楷体"/>
              </a:rPr>
              <a:t> </a:t>
            </a:r>
            <a:r>
              <a:rPr sz="2400" b="1" dirty="0">
                <a:latin typeface="楷体"/>
                <a:cs typeface="楷体"/>
              </a:rPr>
              <a:t>g</a:t>
            </a:r>
            <a:r>
              <a:rPr sz="2400" b="1" baseline="24305" dirty="0">
                <a:latin typeface="楷体"/>
                <a:cs typeface="楷体"/>
              </a:rPr>
              <a:t>u</a:t>
            </a:r>
            <a:r>
              <a:rPr sz="2400" b="1" dirty="0">
                <a:latin typeface="楷体"/>
                <a:cs typeface="楷体"/>
              </a:rPr>
              <a:t>y</a:t>
            </a:r>
            <a:r>
              <a:rPr sz="2400" b="1" baseline="24305" dirty="0">
                <a:latin typeface="楷体"/>
                <a:cs typeface="楷体"/>
              </a:rPr>
              <a:t>v	</a:t>
            </a:r>
            <a:r>
              <a:rPr sz="2400" b="1" spc="-5" dirty="0">
                <a:latin typeface="楷体"/>
                <a:cs typeface="楷体"/>
              </a:rPr>
              <a:t>mod </a:t>
            </a:r>
            <a:r>
              <a:rPr sz="2400" b="1" spc="-10" dirty="0">
                <a:latin typeface="楷体"/>
                <a:cs typeface="楷体"/>
              </a:rPr>
              <a:t>p 和 s</a:t>
            </a:r>
            <a:r>
              <a:rPr sz="2400" b="1" spc="85" dirty="0">
                <a:latin typeface="楷体"/>
                <a:cs typeface="楷体"/>
              </a:rPr>
              <a:t> </a:t>
            </a:r>
            <a:r>
              <a:rPr sz="2400" b="1" spc="-10" dirty="0">
                <a:latin typeface="楷体"/>
                <a:cs typeface="楷体"/>
              </a:rPr>
              <a:t>=</a:t>
            </a:r>
            <a:r>
              <a:rPr sz="2400" b="1" spc="15" dirty="0">
                <a:latin typeface="楷体"/>
                <a:cs typeface="楷体"/>
              </a:rPr>
              <a:t> </a:t>
            </a:r>
            <a:r>
              <a:rPr sz="2400" b="1" spc="-5" dirty="0">
                <a:latin typeface="楷体"/>
                <a:cs typeface="楷体"/>
              </a:rPr>
              <a:t>-rv</a:t>
            </a:r>
            <a:r>
              <a:rPr sz="2400" b="1" spc="-7" baseline="24305" dirty="0">
                <a:latin typeface="楷体"/>
                <a:cs typeface="楷体"/>
              </a:rPr>
              <a:t>-1	</a:t>
            </a:r>
            <a:r>
              <a:rPr sz="2400" b="1" spc="-5" dirty="0">
                <a:latin typeface="楷体"/>
                <a:cs typeface="楷体"/>
              </a:rPr>
              <a:t>mod</a:t>
            </a:r>
            <a:r>
              <a:rPr sz="2400" b="1" spc="-25" dirty="0">
                <a:latin typeface="楷体"/>
                <a:cs typeface="楷体"/>
              </a:rPr>
              <a:t> </a:t>
            </a:r>
            <a:r>
              <a:rPr sz="2400" b="1" dirty="0">
                <a:latin typeface="楷体"/>
                <a:cs typeface="楷体"/>
              </a:rPr>
              <a:t>(p-1)，</a:t>
            </a:r>
            <a:r>
              <a:rPr sz="2400" b="1" spc="-5" dirty="0">
                <a:latin typeface="楷体"/>
                <a:cs typeface="楷体"/>
              </a:rPr>
              <a:t>则 </a:t>
            </a:r>
            <a:r>
              <a:rPr sz="2400" b="1" dirty="0">
                <a:latin typeface="楷体"/>
                <a:cs typeface="楷体"/>
              </a:rPr>
              <a:t>(r,s)</a:t>
            </a:r>
            <a:r>
              <a:rPr sz="2400" b="1" spc="-5" dirty="0">
                <a:latin typeface="楷体"/>
                <a:cs typeface="楷体"/>
              </a:rPr>
              <a:t>就是对消</a:t>
            </a:r>
            <a:r>
              <a:rPr sz="2400" b="1" spc="-15" dirty="0">
                <a:latin typeface="楷体"/>
                <a:cs typeface="楷体"/>
              </a:rPr>
              <a:t>息</a:t>
            </a:r>
            <a:r>
              <a:rPr sz="2400" b="1" spc="-5" dirty="0">
                <a:latin typeface="楷体"/>
                <a:cs typeface="楷体"/>
              </a:rPr>
              <a:t> </a:t>
            </a:r>
            <a:r>
              <a:rPr sz="2400" b="1" spc="-10" dirty="0">
                <a:latin typeface="楷体"/>
                <a:cs typeface="楷体"/>
              </a:rPr>
              <a:t>m</a:t>
            </a:r>
            <a:r>
              <a:rPr sz="2400" b="1" dirty="0">
                <a:latin typeface="楷体"/>
                <a:cs typeface="楷体"/>
              </a:rPr>
              <a:t> </a:t>
            </a:r>
            <a:r>
              <a:rPr sz="2400" b="1" spc="-10" dirty="0">
                <a:latin typeface="楷体"/>
                <a:cs typeface="楷体"/>
              </a:rPr>
              <a:t>=</a:t>
            </a:r>
            <a:r>
              <a:rPr sz="2400" b="1" dirty="0">
                <a:latin typeface="楷体"/>
                <a:cs typeface="楷体"/>
              </a:rPr>
              <a:t> </a:t>
            </a:r>
            <a:r>
              <a:rPr sz="2400" b="1" spc="-5" dirty="0">
                <a:latin typeface="楷体"/>
                <a:cs typeface="楷体"/>
              </a:rPr>
              <a:t>su</a:t>
            </a:r>
            <a:r>
              <a:rPr sz="2400" b="1" dirty="0">
                <a:latin typeface="楷体"/>
                <a:cs typeface="楷体"/>
              </a:rPr>
              <a:t> </a:t>
            </a:r>
            <a:r>
              <a:rPr sz="2400" b="1" spc="-5" dirty="0">
                <a:latin typeface="楷体"/>
                <a:cs typeface="楷体"/>
              </a:rPr>
              <a:t>mod </a:t>
            </a:r>
            <a:r>
              <a:rPr sz="2400" b="1" spc="5" dirty="0">
                <a:latin typeface="楷体"/>
                <a:cs typeface="楷体"/>
              </a:rPr>
              <a:t>p</a:t>
            </a:r>
            <a:r>
              <a:rPr sz="2400" b="1" dirty="0">
                <a:latin typeface="楷体"/>
                <a:cs typeface="楷体"/>
              </a:rPr>
              <a:t>的一个有效签名。这是因</a:t>
            </a:r>
            <a:endParaRPr sz="2400">
              <a:latin typeface="楷体"/>
              <a:cs typeface="楷体"/>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27</a:t>
            </a:fld>
            <a:endParaRPr spc="-5" dirty="0"/>
          </a:p>
        </p:txBody>
      </p:sp>
      <p:sp>
        <p:nvSpPr>
          <p:cNvPr id="7" name="object 7"/>
          <p:cNvSpPr txBox="1"/>
          <p:nvPr/>
        </p:nvSpPr>
        <p:spPr>
          <a:xfrm>
            <a:off x="1653673" y="5411978"/>
            <a:ext cx="3676650" cy="391160"/>
          </a:xfrm>
          <a:prstGeom prst="rect">
            <a:avLst/>
          </a:prstGeom>
        </p:spPr>
        <p:txBody>
          <a:bodyPr vert="horz" wrap="square" lIns="0" tIns="12700" rIns="0" bIns="0" rtlCol="0">
            <a:spAutoFit/>
          </a:bodyPr>
          <a:lstStyle/>
          <a:p>
            <a:pPr marL="12700">
              <a:lnSpc>
                <a:spcPct val="100000"/>
              </a:lnSpc>
              <a:spcBef>
                <a:spcPts val="100"/>
              </a:spcBef>
              <a:tabLst>
                <a:tab pos="2376805" algn="l"/>
              </a:tabLst>
            </a:pPr>
            <a:r>
              <a:rPr sz="3600" b="1" baseline="-16203" dirty="0">
                <a:latin typeface="楷体"/>
                <a:cs typeface="楷体"/>
              </a:rPr>
              <a:t>为</a:t>
            </a:r>
            <a:r>
              <a:rPr sz="3600" b="1" baseline="-16203" dirty="0">
                <a:solidFill>
                  <a:srgbClr val="FD1813"/>
                </a:solidFill>
                <a:latin typeface="楷体"/>
                <a:cs typeface="楷体"/>
              </a:rPr>
              <a:t>y</a:t>
            </a:r>
            <a:r>
              <a:rPr sz="1600" b="1" dirty="0">
                <a:solidFill>
                  <a:srgbClr val="FD1813"/>
                </a:solidFill>
                <a:latin typeface="楷体"/>
                <a:cs typeface="楷体"/>
              </a:rPr>
              <a:t>r</a:t>
            </a:r>
            <a:r>
              <a:rPr sz="3600" b="1" baseline="-16203" dirty="0">
                <a:solidFill>
                  <a:srgbClr val="FD1813"/>
                </a:solidFill>
                <a:latin typeface="楷体"/>
                <a:cs typeface="楷体"/>
              </a:rPr>
              <a:t>r</a:t>
            </a:r>
            <a:r>
              <a:rPr sz="1600" b="1" dirty="0">
                <a:solidFill>
                  <a:srgbClr val="FD1813"/>
                </a:solidFill>
                <a:latin typeface="楷体"/>
                <a:cs typeface="楷体"/>
              </a:rPr>
              <a:t>s</a:t>
            </a:r>
            <a:r>
              <a:rPr sz="1600" b="1" spc="20" dirty="0">
                <a:solidFill>
                  <a:srgbClr val="FD1813"/>
                </a:solidFill>
                <a:latin typeface="楷体"/>
                <a:cs typeface="楷体"/>
              </a:rPr>
              <a:t> </a:t>
            </a:r>
            <a:r>
              <a:rPr sz="3600" b="1" spc="-15" baseline="-16203" dirty="0">
                <a:solidFill>
                  <a:srgbClr val="FD1813"/>
                </a:solidFill>
                <a:latin typeface="楷体"/>
                <a:cs typeface="楷体"/>
              </a:rPr>
              <a:t>=</a:t>
            </a:r>
            <a:r>
              <a:rPr sz="3600" b="1" spc="30" baseline="-16203" dirty="0">
                <a:solidFill>
                  <a:srgbClr val="FD1813"/>
                </a:solidFill>
                <a:latin typeface="楷体"/>
                <a:cs typeface="楷体"/>
              </a:rPr>
              <a:t> </a:t>
            </a:r>
            <a:r>
              <a:rPr sz="3600" b="1" baseline="-16203" dirty="0">
                <a:solidFill>
                  <a:srgbClr val="FD1813"/>
                </a:solidFill>
                <a:latin typeface="楷体"/>
                <a:cs typeface="楷体"/>
              </a:rPr>
              <a:t>y</a:t>
            </a:r>
            <a:r>
              <a:rPr sz="1600" b="1" dirty="0">
                <a:solidFill>
                  <a:srgbClr val="FD1813"/>
                </a:solidFill>
                <a:latin typeface="楷体"/>
                <a:cs typeface="楷体"/>
              </a:rPr>
              <a:t>r</a:t>
            </a:r>
            <a:r>
              <a:rPr sz="3600" b="1" baseline="-16203" dirty="0">
                <a:solidFill>
                  <a:srgbClr val="FD1813"/>
                </a:solidFill>
                <a:latin typeface="楷体"/>
                <a:cs typeface="楷体"/>
              </a:rPr>
              <a:t>g</a:t>
            </a:r>
            <a:r>
              <a:rPr sz="1600" b="1" dirty="0">
                <a:solidFill>
                  <a:srgbClr val="FD1813"/>
                </a:solidFill>
                <a:latin typeface="楷体"/>
                <a:cs typeface="楷体"/>
              </a:rPr>
              <a:t>us</a:t>
            </a:r>
            <a:r>
              <a:rPr sz="3600" b="1" baseline="-16203" dirty="0">
                <a:solidFill>
                  <a:srgbClr val="FD1813"/>
                </a:solidFill>
                <a:latin typeface="楷体"/>
                <a:cs typeface="楷体"/>
              </a:rPr>
              <a:t>y</a:t>
            </a:r>
            <a:r>
              <a:rPr sz="1600" b="1" dirty="0">
                <a:solidFill>
                  <a:srgbClr val="FD1813"/>
                </a:solidFill>
                <a:latin typeface="楷体"/>
                <a:cs typeface="楷体"/>
              </a:rPr>
              <a:t>vs	</a:t>
            </a:r>
            <a:r>
              <a:rPr sz="3600" b="1" spc="-15" baseline="-16203" dirty="0">
                <a:solidFill>
                  <a:srgbClr val="FD1813"/>
                </a:solidFill>
                <a:latin typeface="楷体"/>
                <a:cs typeface="楷体"/>
              </a:rPr>
              <a:t>=</a:t>
            </a:r>
            <a:r>
              <a:rPr sz="3600" b="1" spc="-75" baseline="-16203" dirty="0">
                <a:solidFill>
                  <a:srgbClr val="FD1813"/>
                </a:solidFill>
                <a:latin typeface="楷体"/>
                <a:cs typeface="楷体"/>
              </a:rPr>
              <a:t> </a:t>
            </a:r>
            <a:r>
              <a:rPr sz="3600" b="1" baseline="-16203" dirty="0">
                <a:solidFill>
                  <a:srgbClr val="FD1813"/>
                </a:solidFill>
                <a:latin typeface="楷体"/>
                <a:cs typeface="楷体"/>
              </a:rPr>
              <a:t>y</a:t>
            </a:r>
            <a:r>
              <a:rPr sz="1600" b="1" dirty="0">
                <a:solidFill>
                  <a:srgbClr val="FD1813"/>
                </a:solidFill>
                <a:latin typeface="楷体"/>
                <a:cs typeface="楷体"/>
              </a:rPr>
              <a:t>r</a:t>
            </a:r>
            <a:r>
              <a:rPr sz="3600" b="1" baseline="-16203" dirty="0">
                <a:solidFill>
                  <a:srgbClr val="FD1813"/>
                </a:solidFill>
                <a:latin typeface="楷体"/>
                <a:cs typeface="楷体"/>
              </a:rPr>
              <a:t>g</a:t>
            </a:r>
            <a:r>
              <a:rPr sz="1600" b="1" dirty="0">
                <a:solidFill>
                  <a:srgbClr val="FD1813"/>
                </a:solidFill>
                <a:latin typeface="楷体"/>
                <a:cs typeface="楷体"/>
              </a:rPr>
              <a:t>su</a:t>
            </a:r>
            <a:r>
              <a:rPr sz="3600" b="1" baseline="-16203" dirty="0">
                <a:solidFill>
                  <a:srgbClr val="FD1813"/>
                </a:solidFill>
                <a:latin typeface="楷体"/>
                <a:cs typeface="楷体"/>
              </a:rPr>
              <a:t>y</a:t>
            </a:r>
            <a:r>
              <a:rPr sz="1600" b="1" dirty="0">
                <a:solidFill>
                  <a:srgbClr val="FD1813"/>
                </a:solidFill>
                <a:latin typeface="楷体"/>
                <a:cs typeface="楷体"/>
              </a:rPr>
              <a:t>-r</a:t>
            </a:r>
            <a:endParaRPr sz="1600">
              <a:latin typeface="楷体"/>
              <a:cs typeface="楷体"/>
            </a:endParaRPr>
          </a:p>
        </p:txBody>
      </p:sp>
      <p:sp>
        <p:nvSpPr>
          <p:cNvPr id="8" name="object 8"/>
          <p:cNvSpPr txBox="1"/>
          <p:nvPr/>
        </p:nvSpPr>
        <p:spPr>
          <a:xfrm>
            <a:off x="5458339" y="5503417"/>
            <a:ext cx="3557270"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FD1813"/>
                </a:solidFill>
                <a:latin typeface="楷体"/>
                <a:cs typeface="楷体"/>
              </a:rPr>
              <a:t>≡</a:t>
            </a:r>
            <a:r>
              <a:rPr sz="2400" b="1" spc="-20" dirty="0">
                <a:solidFill>
                  <a:srgbClr val="FD1813"/>
                </a:solidFill>
                <a:latin typeface="楷体"/>
                <a:cs typeface="楷体"/>
              </a:rPr>
              <a:t> </a:t>
            </a:r>
            <a:r>
              <a:rPr sz="2400" b="1" spc="-5" dirty="0">
                <a:solidFill>
                  <a:srgbClr val="FD1813"/>
                </a:solidFill>
                <a:latin typeface="楷体"/>
                <a:cs typeface="楷体"/>
              </a:rPr>
              <a:t>g</a:t>
            </a:r>
            <a:r>
              <a:rPr sz="2400" b="1" spc="-7" baseline="24305" dirty="0">
                <a:solidFill>
                  <a:srgbClr val="FD1813"/>
                </a:solidFill>
                <a:latin typeface="楷体"/>
                <a:cs typeface="楷体"/>
              </a:rPr>
              <a:t>su </a:t>
            </a:r>
            <a:r>
              <a:rPr sz="2400" b="1" spc="-5" dirty="0">
                <a:solidFill>
                  <a:srgbClr val="FD1813"/>
                </a:solidFill>
                <a:latin typeface="楷体"/>
                <a:cs typeface="楷体"/>
              </a:rPr>
              <a:t>mod</a:t>
            </a:r>
            <a:r>
              <a:rPr sz="2400" b="1" spc="-10" dirty="0">
                <a:solidFill>
                  <a:srgbClr val="FD1813"/>
                </a:solidFill>
                <a:latin typeface="楷体"/>
                <a:cs typeface="楷体"/>
              </a:rPr>
              <a:t> </a:t>
            </a:r>
            <a:r>
              <a:rPr sz="2400" b="1" dirty="0">
                <a:solidFill>
                  <a:srgbClr val="FD1813"/>
                </a:solidFill>
                <a:latin typeface="楷体"/>
                <a:cs typeface="楷体"/>
              </a:rPr>
              <a:t>p</a:t>
            </a:r>
            <a:r>
              <a:rPr sz="2400" b="1" dirty="0">
                <a:latin typeface="楷体"/>
                <a:cs typeface="楷体"/>
              </a:rPr>
              <a:t>。可见，使用</a:t>
            </a:r>
            <a:endParaRPr sz="2400">
              <a:latin typeface="楷体"/>
              <a:cs typeface="楷体"/>
            </a:endParaRPr>
          </a:p>
        </p:txBody>
      </p:sp>
      <p:sp>
        <p:nvSpPr>
          <p:cNvPr id="9" name="object 9"/>
          <p:cNvSpPr txBox="1"/>
          <p:nvPr/>
        </p:nvSpPr>
        <p:spPr>
          <a:xfrm>
            <a:off x="1653673" y="6052058"/>
            <a:ext cx="784542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楷体"/>
                <a:cs typeface="楷体"/>
              </a:rPr>
              <a:t>Hash</a:t>
            </a:r>
            <a:r>
              <a:rPr sz="2400" b="1" spc="-5" dirty="0">
                <a:latin typeface="楷体"/>
                <a:cs typeface="楷体"/>
              </a:rPr>
              <a:t>函数能够有效的提高</a:t>
            </a:r>
            <a:r>
              <a:rPr sz="2400" b="1" dirty="0">
                <a:latin typeface="楷体"/>
                <a:cs typeface="楷体"/>
              </a:rPr>
              <a:t>ElGamal</a:t>
            </a:r>
            <a:r>
              <a:rPr sz="2400" b="1" spc="-5" dirty="0">
                <a:latin typeface="楷体"/>
                <a:cs typeface="楷体"/>
              </a:rPr>
              <a:t>数字签名方案的安全性。</a:t>
            </a:r>
            <a:endParaRPr sz="2400">
              <a:latin typeface="楷体"/>
              <a:cs typeface="楷体"/>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5198"/>
            <a:ext cx="5930265" cy="513080"/>
          </a:xfrm>
          <a:prstGeom prst="rect">
            <a:avLst/>
          </a:prstGeom>
        </p:spPr>
        <p:txBody>
          <a:bodyPr vert="horz" wrap="square" lIns="0" tIns="12065" rIns="0" bIns="0" rtlCol="0">
            <a:spAutoFit/>
          </a:bodyPr>
          <a:lstStyle/>
          <a:p>
            <a:pPr marL="12700">
              <a:lnSpc>
                <a:spcPct val="100000"/>
              </a:lnSpc>
              <a:spcBef>
                <a:spcPts val="95"/>
              </a:spcBef>
            </a:pPr>
            <a:r>
              <a:rPr spc="-5" dirty="0">
                <a:latin typeface="Arial"/>
                <a:cs typeface="Arial"/>
              </a:rPr>
              <a:t>Schnorr</a:t>
            </a:r>
            <a:r>
              <a:rPr spc="-5" dirty="0"/>
              <a:t>签名算法</a:t>
            </a:r>
            <a:r>
              <a:rPr spc="-10" dirty="0">
                <a:latin typeface="Arial"/>
                <a:cs typeface="Arial"/>
              </a:rPr>
              <a:t>(</a:t>
            </a:r>
            <a:r>
              <a:rPr spc="-5" dirty="0"/>
              <a:t>初始化和签名</a:t>
            </a:r>
            <a:r>
              <a:rPr spc="-5" dirty="0">
                <a:latin typeface="Arial"/>
                <a:cs typeface="Arial"/>
              </a:rPr>
              <a:t>)</a:t>
            </a:r>
          </a:p>
        </p:txBody>
      </p:sp>
      <p:sp>
        <p:nvSpPr>
          <p:cNvPr id="3" name="object 3"/>
          <p:cNvSpPr/>
          <p:nvPr/>
        </p:nvSpPr>
        <p:spPr>
          <a:xfrm>
            <a:off x="1164983" y="1647825"/>
            <a:ext cx="188213" cy="19583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64983" y="3862958"/>
            <a:ext cx="188213" cy="19583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501273" y="1278815"/>
            <a:ext cx="8112759" cy="5193665"/>
          </a:xfrm>
          <a:prstGeom prst="rect">
            <a:avLst/>
          </a:prstGeom>
        </p:spPr>
        <p:txBody>
          <a:bodyPr vert="horz" wrap="square" lIns="0" tIns="259715" rIns="0" bIns="0" rtlCol="0">
            <a:spAutoFit/>
          </a:bodyPr>
          <a:lstStyle/>
          <a:p>
            <a:pPr marL="12700">
              <a:lnSpc>
                <a:spcPct val="100000"/>
              </a:lnSpc>
              <a:spcBef>
                <a:spcPts val="2045"/>
              </a:spcBef>
            </a:pPr>
            <a:r>
              <a:rPr sz="2400" b="1" spc="-5" dirty="0">
                <a:solidFill>
                  <a:srgbClr val="0000FF"/>
                </a:solidFill>
                <a:latin typeface="宋体"/>
                <a:cs typeface="宋体"/>
              </a:rPr>
              <a:t>初始化：</a:t>
            </a:r>
            <a:endParaRPr sz="2400" dirty="0">
              <a:latin typeface="宋体"/>
              <a:cs typeface="宋体"/>
            </a:endParaRPr>
          </a:p>
          <a:p>
            <a:pPr marL="12700" marR="5080" indent="581025">
              <a:lnSpc>
                <a:spcPct val="135000"/>
              </a:lnSpc>
              <a:spcBef>
                <a:spcPts val="660"/>
              </a:spcBef>
              <a:tabLst>
                <a:tab pos="2555875" algn="l"/>
                <a:tab pos="6194425" algn="l"/>
              </a:tabLst>
            </a:pPr>
            <a:r>
              <a:rPr sz="2400" b="1" dirty="0">
                <a:latin typeface="宋体"/>
                <a:cs typeface="宋体"/>
              </a:rPr>
              <a:t>首先选择一个大素数p，使在Zp中求解离散对数困难。然 </a:t>
            </a:r>
            <a:r>
              <a:rPr sz="2400" b="1" spc="-5" dirty="0">
                <a:latin typeface="宋体"/>
                <a:cs typeface="宋体"/>
              </a:rPr>
              <a:t>后选择一个生成元</a:t>
            </a:r>
            <a:r>
              <a:rPr sz="2400" b="1" dirty="0">
                <a:latin typeface="宋体"/>
                <a:cs typeface="宋体"/>
              </a:rPr>
              <a:t>g∈Zp</a:t>
            </a:r>
            <a:r>
              <a:rPr sz="2400" b="1" baseline="24305" dirty="0">
                <a:latin typeface="宋体"/>
                <a:cs typeface="宋体"/>
              </a:rPr>
              <a:t>*</a:t>
            </a:r>
            <a:r>
              <a:rPr sz="2400" b="1" dirty="0">
                <a:latin typeface="宋体"/>
                <a:cs typeface="宋体"/>
              </a:rPr>
              <a:t>，</a:t>
            </a:r>
            <a:r>
              <a:rPr sz="2400" b="1" dirty="0">
                <a:latin typeface="Arial"/>
                <a:cs typeface="Arial"/>
              </a:rPr>
              <a:t>g</a:t>
            </a:r>
            <a:r>
              <a:rPr sz="2400" b="1" baseline="24305" dirty="0">
                <a:latin typeface="Arial"/>
                <a:cs typeface="Arial"/>
              </a:rPr>
              <a:t>q</a:t>
            </a:r>
            <a:r>
              <a:rPr sz="2400" b="1" spc="22" baseline="24305" dirty="0">
                <a:latin typeface="Arial"/>
                <a:cs typeface="Arial"/>
              </a:rPr>
              <a:t> </a:t>
            </a:r>
            <a:r>
              <a:rPr sz="2400" b="1" spc="-5" dirty="0">
                <a:latin typeface="Arial"/>
                <a:cs typeface="Arial"/>
              </a:rPr>
              <a:t>≡1(mod</a:t>
            </a:r>
            <a:r>
              <a:rPr sz="2400" b="1" spc="-15" dirty="0">
                <a:latin typeface="Arial"/>
                <a:cs typeface="Arial"/>
              </a:rPr>
              <a:t> </a:t>
            </a:r>
            <a:r>
              <a:rPr sz="2400" b="1" dirty="0">
                <a:latin typeface="Arial"/>
                <a:cs typeface="Arial"/>
              </a:rPr>
              <a:t>p)</a:t>
            </a:r>
            <a:r>
              <a:rPr sz="2400" b="1" dirty="0">
                <a:latin typeface="宋体"/>
                <a:cs typeface="宋体"/>
              </a:rPr>
              <a:t>，</a:t>
            </a:r>
            <a:r>
              <a:rPr sz="2400" b="1" spc="-5" dirty="0">
                <a:latin typeface="宋体"/>
                <a:cs typeface="宋体"/>
              </a:rPr>
              <a:t>最后选取随机数 </a:t>
            </a:r>
            <a:r>
              <a:rPr sz="2400" b="1" spc="-10" dirty="0">
                <a:latin typeface="Arial"/>
                <a:cs typeface="Arial"/>
              </a:rPr>
              <a:t>1&lt;x&lt;q</a:t>
            </a:r>
            <a:r>
              <a:rPr sz="2400" b="1" spc="-10" dirty="0">
                <a:latin typeface="宋体"/>
                <a:cs typeface="宋体"/>
              </a:rPr>
              <a:t>，计算</a:t>
            </a:r>
            <a:r>
              <a:rPr sz="2400" b="1" spc="-5" dirty="0">
                <a:latin typeface="宋体"/>
                <a:cs typeface="宋体"/>
              </a:rPr>
              <a:t>y</a:t>
            </a:r>
            <a:r>
              <a:rPr sz="2400" b="1" spc="-5" dirty="0">
                <a:latin typeface="Arial"/>
                <a:cs typeface="Arial"/>
              </a:rPr>
              <a:t>≡</a:t>
            </a:r>
            <a:r>
              <a:rPr sz="2400" b="1" spc="-5" dirty="0">
                <a:latin typeface="宋体"/>
                <a:cs typeface="宋体"/>
              </a:rPr>
              <a:t>g</a:t>
            </a:r>
            <a:r>
              <a:rPr sz="2400" b="1" spc="-7" baseline="24305" dirty="0">
                <a:latin typeface="宋体"/>
                <a:cs typeface="宋体"/>
              </a:rPr>
              <a:t>x	</a:t>
            </a:r>
            <a:r>
              <a:rPr sz="2400" b="1" spc="-5" dirty="0">
                <a:latin typeface="宋体"/>
                <a:cs typeface="宋体"/>
              </a:rPr>
              <a:t>mod</a:t>
            </a:r>
            <a:r>
              <a:rPr sz="2400" b="1" spc="35" dirty="0">
                <a:latin typeface="宋体"/>
                <a:cs typeface="宋体"/>
              </a:rPr>
              <a:t> </a:t>
            </a:r>
            <a:r>
              <a:rPr sz="2400" b="1" spc="-5" dirty="0">
                <a:latin typeface="宋体"/>
                <a:cs typeface="宋体"/>
              </a:rPr>
              <a:t>p，</a:t>
            </a:r>
            <a:r>
              <a:rPr sz="2400" b="1" spc="-10" dirty="0">
                <a:latin typeface="宋体"/>
                <a:cs typeface="宋体"/>
              </a:rPr>
              <a:t>则公钥</a:t>
            </a:r>
            <a:r>
              <a:rPr sz="2400" b="1" spc="-5" dirty="0">
                <a:latin typeface="宋体"/>
                <a:cs typeface="宋体"/>
              </a:rPr>
              <a:t>为</a:t>
            </a:r>
            <a:r>
              <a:rPr sz="2400" b="1" spc="-5" dirty="0">
                <a:latin typeface="Arial"/>
                <a:cs typeface="Arial"/>
              </a:rPr>
              <a:t>(p,q,g,y)	</a:t>
            </a:r>
            <a:r>
              <a:rPr sz="2400" b="1" spc="-10" dirty="0">
                <a:latin typeface="宋体"/>
                <a:cs typeface="宋体"/>
              </a:rPr>
              <a:t>，私钥为</a:t>
            </a:r>
            <a:r>
              <a:rPr sz="2400" b="1" spc="-5" dirty="0">
                <a:latin typeface="宋体"/>
                <a:cs typeface="宋体"/>
              </a:rPr>
              <a:t>x</a:t>
            </a:r>
            <a:r>
              <a:rPr sz="2400" b="1" spc="-10" dirty="0">
                <a:latin typeface="宋体"/>
                <a:cs typeface="宋体"/>
              </a:rPr>
              <a:t>。</a:t>
            </a:r>
            <a:endParaRPr sz="2400" dirty="0">
              <a:latin typeface="宋体"/>
              <a:cs typeface="宋体"/>
            </a:endParaRPr>
          </a:p>
          <a:p>
            <a:pPr marL="12700">
              <a:lnSpc>
                <a:spcPct val="100000"/>
              </a:lnSpc>
              <a:spcBef>
                <a:spcPts val="1764"/>
              </a:spcBef>
            </a:pPr>
            <a:r>
              <a:rPr sz="2400" b="1" spc="-5" dirty="0">
                <a:solidFill>
                  <a:srgbClr val="0000FF"/>
                </a:solidFill>
                <a:latin typeface="宋体"/>
                <a:cs typeface="宋体"/>
              </a:rPr>
              <a:t>签名：</a:t>
            </a:r>
            <a:endParaRPr sz="2400" dirty="0">
              <a:latin typeface="宋体"/>
              <a:cs typeface="宋体"/>
            </a:endParaRPr>
          </a:p>
          <a:p>
            <a:pPr marL="439420" marR="155575">
              <a:lnSpc>
                <a:spcPct val="155000"/>
              </a:lnSpc>
              <a:spcBef>
                <a:spcPts val="80"/>
              </a:spcBef>
              <a:tabLst>
                <a:tab pos="1181735" algn="l"/>
              </a:tabLst>
            </a:pPr>
            <a:r>
              <a:rPr sz="2400" b="1" spc="-5" dirty="0">
                <a:latin typeface="宋体"/>
                <a:cs typeface="宋体"/>
              </a:rPr>
              <a:t>用户选择随机数</a:t>
            </a:r>
            <a:r>
              <a:rPr sz="2400" b="1" dirty="0">
                <a:latin typeface="宋体"/>
                <a:cs typeface="宋体"/>
              </a:rPr>
              <a:t>k，</a:t>
            </a:r>
            <a:r>
              <a:rPr sz="2400" b="1" spc="-5" dirty="0">
                <a:latin typeface="宋体"/>
                <a:cs typeface="宋体"/>
              </a:rPr>
              <a:t>对消息进行如下计算得签名值</a:t>
            </a:r>
            <a:r>
              <a:rPr sz="2400" b="1" dirty="0">
                <a:latin typeface="宋体"/>
                <a:cs typeface="宋体"/>
              </a:rPr>
              <a:t>(e,s).  </a:t>
            </a:r>
            <a:r>
              <a:rPr sz="2400" b="1" spc="-5" dirty="0">
                <a:latin typeface="宋体"/>
                <a:cs typeface="宋体"/>
              </a:rPr>
              <a:t>r</a:t>
            </a:r>
            <a:r>
              <a:rPr sz="2400" b="1" spc="-5" dirty="0">
                <a:latin typeface="Arial"/>
                <a:cs typeface="Arial"/>
              </a:rPr>
              <a:t>≡</a:t>
            </a:r>
            <a:r>
              <a:rPr sz="2400" b="1" spc="-5" dirty="0">
                <a:latin typeface="宋体"/>
                <a:cs typeface="宋体"/>
              </a:rPr>
              <a:t>g</a:t>
            </a:r>
            <a:r>
              <a:rPr sz="2400" b="1" spc="-7" baseline="24305" dirty="0">
                <a:latin typeface="宋体"/>
                <a:cs typeface="宋体"/>
              </a:rPr>
              <a:t>k	</a:t>
            </a:r>
            <a:r>
              <a:rPr sz="2400" b="1" spc="-5" dirty="0">
                <a:latin typeface="宋体"/>
                <a:cs typeface="宋体"/>
              </a:rPr>
              <a:t>mod</a:t>
            </a:r>
            <a:r>
              <a:rPr sz="2400" b="1" spc="20" dirty="0">
                <a:latin typeface="宋体"/>
                <a:cs typeface="宋体"/>
              </a:rPr>
              <a:t> </a:t>
            </a:r>
            <a:r>
              <a:rPr sz="2400" b="1" spc="-10" dirty="0">
                <a:latin typeface="宋体"/>
                <a:cs typeface="宋体"/>
              </a:rPr>
              <a:t>p</a:t>
            </a:r>
            <a:endParaRPr sz="2400" dirty="0">
              <a:latin typeface="宋体"/>
              <a:cs typeface="宋体"/>
            </a:endParaRPr>
          </a:p>
          <a:p>
            <a:pPr marL="439420" marR="5794375">
              <a:lnSpc>
                <a:spcPct val="155000"/>
              </a:lnSpc>
            </a:pPr>
            <a:r>
              <a:rPr sz="2400" b="1" spc="-5" dirty="0">
                <a:latin typeface="宋体"/>
                <a:cs typeface="宋体"/>
              </a:rPr>
              <a:t>e=H(r,m)  s</a:t>
            </a:r>
            <a:r>
              <a:rPr sz="2400" b="1" spc="-5" dirty="0">
                <a:latin typeface="Arial"/>
                <a:cs typeface="Arial"/>
              </a:rPr>
              <a:t>≡</a:t>
            </a:r>
            <a:r>
              <a:rPr sz="2400" b="1" spc="-5" dirty="0">
                <a:latin typeface="宋体"/>
                <a:cs typeface="宋体"/>
              </a:rPr>
              <a:t>xe+k mod</a:t>
            </a:r>
            <a:r>
              <a:rPr sz="2400" b="1" spc="-35" dirty="0">
                <a:latin typeface="宋体"/>
                <a:cs typeface="宋体"/>
              </a:rPr>
              <a:t> </a:t>
            </a:r>
            <a:r>
              <a:rPr sz="2400" b="1" spc="-10" dirty="0">
                <a:latin typeface="宋体"/>
                <a:cs typeface="宋体"/>
              </a:rPr>
              <a:t>q</a:t>
            </a:r>
            <a:endParaRPr sz="2400" dirty="0">
              <a:latin typeface="宋体"/>
              <a:cs typeface="宋体"/>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28</a:t>
            </a:fld>
            <a:endParaRPr spc="-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5198"/>
            <a:ext cx="4299585" cy="513080"/>
          </a:xfrm>
          <a:prstGeom prst="rect">
            <a:avLst/>
          </a:prstGeom>
        </p:spPr>
        <p:txBody>
          <a:bodyPr vert="horz" wrap="square" lIns="0" tIns="12065" rIns="0" bIns="0" rtlCol="0">
            <a:spAutoFit/>
          </a:bodyPr>
          <a:lstStyle/>
          <a:p>
            <a:pPr marL="12700">
              <a:lnSpc>
                <a:spcPct val="100000"/>
              </a:lnSpc>
              <a:spcBef>
                <a:spcPts val="95"/>
              </a:spcBef>
            </a:pPr>
            <a:r>
              <a:rPr spc="-5" dirty="0">
                <a:latin typeface="Arial"/>
                <a:cs typeface="Arial"/>
              </a:rPr>
              <a:t>Schnorr</a:t>
            </a:r>
            <a:r>
              <a:rPr spc="-5" dirty="0"/>
              <a:t>签名算法</a:t>
            </a:r>
            <a:r>
              <a:rPr spc="-10" dirty="0">
                <a:latin typeface="Arial"/>
                <a:cs typeface="Arial"/>
              </a:rPr>
              <a:t>(</a:t>
            </a:r>
            <a:r>
              <a:rPr spc="-5" dirty="0"/>
              <a:t>验证</a:t>
            </a:r>
            <a:r>
              <a:rPr spc="-5" dirty="0">
                <a:latin typeface="Arial"/>
                <a:cs typeface="Arial"/>
              </a:rPr>
              <a:t>)</a:t>
            </a:r>
          </a:p>
        </p:txBody>
      </p:sp>
      <p:sp>
        <p:nvSpPr>
          <p:cNvPr id="3" name="object 3"/>
          <p:cNvSpPr/>
          <p:nvPr/>
        </p:nvSpPr>
        <p:spPr>
          <a:xfrm>
            <a:off x="1164983" y="2137791"/>
            <a:ext cx="188213" cy="19583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458595" y="2023537"/>
            <a:ext cx="7926705" cy="1072088"/>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FF"/>
                </a:solidFill>
                <a:latin typeface="宋体"/>
                <a:cs typeface="宋体"/>
              </a:rPr>
              <a:t>验证：</a:t>
            </a:r>
            <a:endParaRPr sz="2400" dirty="0">
              <a:latin typeface="宋体"/>
              <a:cs typeface="宋体"/>
            </a:endParaRPr>
          </a:p>
          <a:p>
            <a:pPr marL="558800">
              <a:lnSpc>
                <a:spcPct val="100000"/>
              </a:lnSpc>
              <a:spcBef>
                <a:spcPts val="2460"/>
              </a:spcBef>
            </a:pPr>
            <a:r>
              <a:rPr sz="2400" b="1" spc="-5" dirty="0">
                <a:latin typeface="宋体"/>
                <a:cs typeface="宋体"/>
              </a:rPr>
              <a:t>接受方在收到消息</a:t>
            </a:r>
            <a:r>
              <a:rPr sz="2400" b="1" dirty="0">
                <a:latin typeface="宋体"/>
                <a:cs typeface="宋体"/>
              </a:rPr>
              <a:t>m</a:t>
            </a:r>
            <a:r>
              <a:rPr sz="2400" b="1" spc="-5" dirty="0">
                <a:latin typeface="宋体"/>
                <a:cs typeface="宋体"/>
              </a:rPr>
              <a:t>和签名值</a:t>
            </a:r>
            <a:r>
              <a:rPr sz="2400" b="1" dirty="0">
                <a:latin typeface="宋体"/>
                <a:cs typeface="宋体"/>
              </a:rPr>
              <a:t>(e,s)</a:t>
            </a:r>
            <a:r>
              <a:rPr sz="2400" b="1" spc="-5" dirty="0">
                <a:latin typeface="宋体"/>
                <a:cs typeface="宋体"/>
              </a:rPr>
              <a:t>后，进行以下步骤：</a:t>
            </a:r>
            <a:endParaRPr sz="2400" dirty="0">
              <a:latin typeface="宋体"/>
              <a:cs typeface="宋体"/>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29</a:t>
            </a:fld>
            <a:endParaRPr spc="-5" dirty="0"/>
          </a:p>
        </p:txBody>
      </p:sp>
      <p:sp>
        <p:nvSpPr>
          <p:cNvPr id="5" name="object 5"/>
          <p:cNvSpPr txBox="1"/>
          <p:nvPr/>
        </p:nvSpPr>
        <p:spPr>
          <a:xfrm>
            <a:off x="3747649" y="3255517"/>
            <a:ext cx="79375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宋体"/>
                <a:cs typeface="宋体"/>
              </a:rPr>
              <a:t>mod</a:t>
            </a:r>
            <a:r>
              <a:rPr sz="2400" b="1" spc="-70" dirty="0">
                <a:latin typeface="宋体"/>
                <a:cs typeface="宋体"/>
              </a:rPr>
              <a:t> </a:t>
            </a:r>
            <a:r>
              <a:rPr sz="2400" b="1" spc="-10" dirty="0">
                <a:latin typeface="宋体"/>
                <a:cs typeface="宋体"/>
              </a:rPr>
              <a:t>p</a:t>
            </a:r>
            <a:endParaRPr sz="2400">
              <a:latin typeface="宋体"/>
              <a:cs typeface="宋体"/>
            </a:endParaRPr>
          </a:p>
        </p:txBody>
      </p:sp>
      <p:sp>
        <p:nvSpPr>
          <p:cNvPr id="6" name="object 6"/>
          <p:cNvSpPr txBox="1">
            <a:spLocks noGrp="1"/>
          </p:cNvSpPr>
          <p:nvPr>
            <p:ph type="body" idx="1"/>
          </p:nvPr>
        </p:nvSpPr>
        <p:spPr>
          <a:xfrm>
            <a:off x="1993900" y="3255517"/>
            <a:ext cx="5843905" cy="2202179"/>
          </a:xfrm>
          <a:prstGeom prst="rect">
            <a:avLst/>
          </a:prstGeom>
        </p:spPr>
        <p:txBody>
          <a:bodyPr vert="horz" wrap="square" lIns="0" tIns="12700" rIns="0" bIns="0" rtlCol="0">
            <a:spAutoFit/>
          </a:bodyPr>
          <a:lstStyle/>
          <a:p>
            <a:pPr marL="12700">
              <a:lnSpc>
                <a:spcPct val="100000"/>
              </a:lnSpc>
              <a:spcBef>
                <a:spcPts val="100"/>
              </a:spcBef>
            </a:pPr>
            <a:r>
              <a:rPr spc="-5" dirty="0"/>
              <a:t>计算r</a:t>
            </a:r>
            <a:r>
              <a:rPr sz="2400" spc="-7" baseline="-20833" dirty="0"/>
              <a:t>1</a:t>
            </a:r>
            <a:r>
              <a:rPr sz="2400" dirty="0">
                <a:latin typeface="Arial"/>
                <a:cs typeface="Arial"/>
              </a:rPr>
              <a:t>≡</a:t>
            </a:r>
            <a:r>
              <a:rPr sz="2400" spc="-5" dirty="0"/>
              <a:t>g</a:t>
            </a:r>
            <a:r>
              <a:rPr sz="2400" spc="7" baseline="24305" dirty="0"/>
              <a:t>s</a:t>
            </a:r>
            <a:r>
              <a:rPr sz="2400" spc="-5" dirty="0"/>
              <a:t>y</a:t>
            </a:r>
            <a:r>
              <a:rPr sz="2400" spc="7" baseline="24305" dirty="0"/>
              <a:t>-e</a:t>
            </a:r>
            <a:endParaRPr sz="2400" baseline="24305" dirty="0">
              <a:latin typeface="Arial"/>
              <a:cs typeface="Arial"/>
            </a:endParaRPr>
          </a:p>
          <a:p>
            <a:pPr marL="12700">
              <a:lnSpc>
                <a:spcPct val="100000"/>
              </a:lnSpc>
              <a:spcBef>
                <a:spcPts val="1870"/>
              </a:spcBef>
            </a:pPr>
            <a:r>
              <a:rPr spc="-5" dirty="0"/>
              <a:t>计算H(r</a:t>
            </a:r>
            <a:r>
              <a:rPr sz="2400" spc="7" baseline="-20833" dirty="0"/>
              <a:t>1</a:t>
            </a:r>
            <a:r>
              <a:rPr sz="2400" dirty="0"/>
              <a:t>,m)</a:t>
            </a:r>
          </a:p>
          <a:p>
            <a:pPr marL="12700">
              <a:lnSpc>
                <a:spcPct val="100000"/>
              </a:lnSpc>
              <a:spcBef>
                <a:spcPts val="1875"/>
              </a:spcBef>
            </a:pPr>
            <a:r>
              <a:rPr spc="-10" dirty="0"/>
              <a:t>验证等式</a:t>
            </a:r>
            <a:r>
              <a:rPr dirty="0"/>
              <a:t>：H(r</a:t>
            </a:r>
            <a:r>
              <a:rPr sz="2400" baseline="-20833" dirty="0"/>
              <a:t>1</a:t>
            </a:r>
            <a:r>
              <a:rPr sz="2400" dirty="0"/>
              <a:t>,m)=e</a:t>
            </a:r>
          </a:p>
          <a:p>
            <a:pPr marL="12700">
              <a:lnSpc>
                <a:spcPct val="100000"/>
              </a:lnSpc>
              <a:spcBef>
                <a:spcPts val="1870"/>
              </a:spcBef>
            </a:pPr>
            <a:r>
              <a:rPr dirty="0"/>
              <a:t>如果等式成立，接受签名，否则签名无效。</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5198"/>
            <a:ext cx="2879725" cy="513080"/>
          </a:xfrm>
          <a:prstGeom prst="rect">
            <a:avLst/>
          </a:prstGeom>
        </p:spPr>
        <p:txBody>
          <a:bodyPr vert="horz" wrap="square" lIns="0" tIns="12065" rIns="0" bIns="0" rtlCol="0">
            <a:spAutoFit/>
          </a:bodyPr>
          <a:lstStyle/>
          <a:p>
            <a:pPr marL="12700">
              <a:lnSpc>
                <a:spcPct val="100000"/>
              </a:lnSpc>
              <a:spcBef>
                <a:spcPts val="95"/>
              </a:spcBef>
            </a:pPr>
            <a:r>
              <a:rPr spc="-5" dirty="0"/>
              <a:t>本讲的主要内容</a:t>
            </a:r>
          </a:p>
        </p:txBody>
      </p:sp>
      <p:sp>
        <p:nvSpPr>
          <p:cNvPr id="3" name="object 3"/>
          <p:cNvSpPr/>
          <p:nvPr/>
        </p:nvSpPr>
        <p:spPr>
          <a:xfrm>
            <a:off x="1713623" y="2135885"/>
            <a:ext cx="183642" cy="19583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713623" y="2967227"/>
            <a:ext cx="183642" cy="19583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713623" y="3640835"/>
            <a:ext cx="183642" cy="19583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713623" y="6009894"/>
            <a:ext cx="183642" cy="195834"/>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1704727" y="1958593"/>
            <a:ext cx="3937635" cy="4370427"/>
          </a:xfrm>
          <a:prstGeom prst="rect">
            <a:avLst/>
          </a:prstGeom>
        </p:spPr>
        <p:txBody>
          <a:bodyPr vert="horz" wrap="square" lIns="0" tIns="12700" rIns="0" bIns="0" rtlCol="0">
            <a:spAutoFit/>
          </a:bodyPr>
          <a:lstStyle/>
          <a:p>
            <a:pPr marL="354965">
              <a:lnSpc>
                <a:spcPct val="100000"/>
              </a:lnSpc>
              <a:spcBef>
                <a:spcPts val="100"/>
              </a:spcBef>
            </a:pPr>
            <a:r>
              <a:rPr sz="2800" b="1" spc="-5" dirty="0">
                <a:latin typeface="宋体"/>
                <a:cs typeface="宋体"/>
              </a:rPr>
              <a:t>数字签名的简介</a:t>
            </a:r>
            <a:endParaRPr sz="2800" dirty="0">
              <a:latin typeface="宋体"/>
              <a:cs typeface="宋体"/>
            </a:endParaRPr>
          </a:p>
          <a:p>
            <a:pPr>
              <a:lnSpc>
                <a:spcPct val="100000"/>
              </a:lnSpc>
              <a:spcBef>
                <a:spcPts val="30"/>
              </a:spcBef>
            </a:pPr>
            <a:endParaRPr sz="2750" dirty="0">
              <a:latin typeface="Times New Roman"/>
              <a:cs typeface="Times New Roman"/>
            </a:endParaRPr>
          </a:p>
          <a:p>
            <a:pPr marL="355600">
              <a:lnSpc>
                <a:spcPct val="100000"/>
              </a:lnSpc>
            </a:pPr>
            <a:r>
              <a:rPr sz="2800" b="1" spc="-5" dirty="0">
                <a:latin typeface="宋体"/>
                <a:cs typeface="宋体"/>
              </a:rPr>
              <a:t>基于</a:t>
            </a:r>
            <a:r>
              <a:rPr sz="2800" b="1" spc="-5" dirty="0">
                <a:latin typeface="Arial"/>
                <a:cs typeface="Arial"/>
              </a:rPr>
              <a:t>RSA</a:t>
            </a:r>
            <a:r>
              <a:rPr sz="2800" b="1" spc="-5" dirty="0">
                <a:latin typeface="宋体"/>
                <a:cs typeface="宋体"/>
              </a:rPr>
              <a:t>数字签名</a:t>
            </a:r>
            <a:endParaRPr sz="2800" dirty="0">
              <a:latin typeface="宋体"/>
              <a:cs typeface="宋体"/>
            </a:endParaRPr>
          </a:p>
          <a:p>
            <a:pPr marL="355600">
              <a:lnSpc>
                <a:spcPct val="100000"/>
              </a:lnSpc>
              <a:spcBef>
                <a:spcPts val="1930"/>
              </a:spcBef>
            </a:pPr>
            <a:r>
              <a:rPr sz="2800" b="1" spc="-5" dirty="0">
                <a:latin typeface="宋体"/>
                <a:cs typeface="宋体"/>
              </a:rPr>
              <a:t>基于离散对数数字签名</a:t>
            </a:r>
            <a:endParaRPr sz="2800" dirty="0">
              <a:latin typeface="宋体"/>
              <a:cs typeface="宋体"/>
            </a:endParaRPr>
          </a:p>
          <a:p>
            <a:pPr marL="355600" indent="-342900">
              <a:lnSpc>
                <a:spcPct val="100000"/>
              </a:lnSpc>
              <a:spcBef>
                <a:spcPts val="1370"/>
              </a:spcBef>
              <a:buClr>
                <a:srgbClr val="FD1813"/>
              </a:buClr>
              <a:buSzPct val="118750"/>
              <a:buFont typeface="Wingdings" panose="05000000000000000000" pitchFamily="2" charset="2"/>
              <a:buChar char="Ø"/>
              <a:tabLst>
                <a:tab pos="355600" algn="l"/>
              </a:tabLst>
            </a:pPr>
            <a:r>
              <a:rPr lang="en-US" altLang="zh-CN" sz="2400" b="1" spc="-5" dirty="0">
                <a:latin typeface="Arial"/>
                <a:cs typeface="Arial"/>
              </a:rPr>
              <a:t>   </a:t>
            </a:r>
            <a:r>
              <a:rPr sz="2400" b="1" spc="-5" dirty="0" err="1">
                <a:latin typeface="Arial"/>
                <a:cs typeface="Arial"/>
              </a:rPr>
              <a:t>ElGamal</a:t>
            </a:r>
            <a:r>
              <a:rPr sz="2400" b="1" spc="-5" dirty="0" err="1">
                <a:latin typeface="新宋体"/>
                <a:cs typeface="新宋体"/>
              </a:rPr>
              <a:t>数字签名</a:t>
            </a:r>
            <a:endParaRPr sz="2400" dirty="0">
              <a:latin typeface="新宋体"/>
              <a:cs typeface="新宋体"/>
            </a:endParaRPr>
          </a:p>
          <a:p>
            <a:pPr marL="355600" indent="-342900">
              <a:lnSpc>
                <a:spcPct val="100000"/>
              </a:lnSpc>
              <a:spcBef>
                <a:spcPts val="1295"/>
              </a:spcBef>
              <a:buClr>
                <a:srgbClr val="FD1813"/>
              </a:buClr>
              <a:buSzPct val="118750"/>
              <a:buFont typeface="Wingdings"/>
              <a:buChar char=""/>
              <a:tabLst>
                <a:tab pos="355600" algn="l"/>
              </a:tabLst>
            </a:pPr>
            <a:r>
              <a:rPr lang="en-US" altLang="zh-CN" sz="2400" b="1" spc="-5" dirty="0">
                <a:latin typeface="Arial"/>
                <a:cs typeface="Arial"/>
              </a:rPr>
              <a:t>   </a:t>
            </a:r>
            <a:r>
              <a:rPr sz="2400" b="1" spc="-5" dirty="0" err="1">
                <a:latin typeface="Arial"/>
                <a:cs typeface="Arial"/>
              </a:rPr>
              <a:t>Schnorr</a:t>
            </a:r>
            <a:r>
              <a:rPr sz="2400" b="1" spc="-5" dirty="0" err="1">
                <a:latin typeface="新宋体"/>
                <a:cs typeface="新宋体"/>
              </a:rPr>
              <a:t>数字签名</a:t>
            </a:r>
            <a:endParaRPr sz="2400" dirty="0">
              <a:latin typeface="新宋体"/>
              <a:cs typeface="新宋体"/>
            </a:endParaRPr>
          </a:p>
          <a:p>
            <a:pPr marL="355600" indent="-342900">
              <a:lnSpc>
                <a:spcPct val="100000"/>
              </a:lnSpc>
              <a:spcBef>
                <a:spcPts val="1295"/>
              </a:spcBef>
              <a:buClr>
                <a:srgbClr val="FD1813"/>
              </a:buClr>
              <a:buSzPct val="118750"/>
              <a:buFont typeface="Wingdings"/>
              <a:buChar char=""/>
              <a:tabLst>
                <a:tab pos="355600" algn="l"/>
              </a:tabLst>
            </a:pPr>
            <a:r>
              <a:rPr lang="en-US" altLang="zh-CN" sz="2400" b="1" dirty="0">
                <a:latin typeface="新宋体"/>
                <a:cs typeface="新宋体"/>
              </a:rPr>
              <a:t>  </a:t>
            </a:r>
            <a:r>
              <a:rPr sz="2400" b="1" spc="-5" dirty="0" err="1">
                <a:latin typeface="Arial"/>
                <a:cs typeface="Arial"/>
              </a:rPr>
              <a:t>DSA</a:t>
            </a:r>
            <a:r>
              <a:rPr sz="2400" b="1" spc="-5" dirty="0" err="1">
                <a:latin typeface="新宋体"/>
                <a:cs typeface="新宋体"/>
              </a:rPr>
              <a:t>数字签名</a:t>
            </a:r>
            <a:endParaRPr sz="2400" dirty="0">
              <a:latin typeface="新宋体"/>
              <a:cs typeface="新宋体"/>
            </a:endParaRPr>
          </a:p>
          <a:p>
            <a:pPr marL="355600">
              <a:lnSpc>
                <a:spcPct val="100000"/>
              </a:lnSpc>
              <a:spcBef>
                <a:spcPts val="2700"/>
              </a:spcBef>
            </a:pPr>
            <a:r>
              <a:rPr sz="2800" b="1" spc="-5" dirty="0">
                <a:latin typeface="宋体"/>
                <a:cs typeface="宋体"/>
              </a:rPr>
              <a:t>基于</a:t>
            </a:r>
            <a:r>
              <a:rPr sz="2800" b="1" spc="-5" dirty="0">
                <a:latin typeface="Arial"/>
                <a:cs typeface="Arial"/>
              </a:rPr>
              <a:t>ECC</a:t>
            </a:r>
            <a:r>
              <a:rPr sz="2800" b="1" spc="-5" dirty="0">
                <a:latin typeface="宋体"/>
                <a:cs typeface="宋体"/>
              </a:rPr>
              <a:t>数字签名</a:t>
            </a:r>
            <a:endParaRPr sz="2800" dirty="0">
              <a:latin typeface="宋体"/>
              <a:cs typeface="宋体"/>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3</a:t>
            </a:fld>
            <a:endParaRPr spc="-5"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4436"/>
            <a:ext cx="4707255" cy="513080"/>
          </a:xfrm>
          <a:prstGeom prst="rect">
            <a:avLst/>
          </a:prstGeom>
        </p:spPr>
        <p:txBody>
          <a:bodyPr vert="horz" wrap="square" lIns="0" tIns="12065" rIns="0" bIns="0" rtlCol="0">
            <a:spAutoFit/>
          </a:bodyPr>
          <a:lstStyle/>
          <a:p>
            <a:pPr marL="12700">
              <a:lnSpc>
                <a:spcPct val="100000"/>
              </a:lnSpc>
              <a:spcBef>
                <a:spcPts val="95"/>
              </a:spcBef>
            </a:pPr>
            <a:r>
              <a:rPr spc="-5" dirty="0">
                <a:latin typeface="Arial"/>
                <a:cs typeface="Arial"/>
              </a:rPr>
              <a:t>Schnorr</a:t>
            </a:r>
            <a:r>
              <a:rPr spc="-5" dirty="0"/>
              <a:t>签名算法</a:t>
            </a:r>
            <a:r>
              <a:rPr spc="-10" dirty="0">
                <a:latin typeface="Arial"/>
                <a:cs typeface="Arial"/>
              </a:rPr>
              <a:t>(</a:t>
            </a:r>
            <a:r>
              <a:rPr spc="-5" dirty="0"/>
              <a:t>正确性</a:t>
            </a:r>
            <a:r>
              <a:rPr spc="-5" dirty="0">
                <a:latin typeface="Arial"/>
                <a:cs typeface="Arial"/>
              </a:rPr>
              <a:t>)</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30</a:t>
            </a:fld>
            <a:endParaRPr spc="-5" dirty="0"/>
          </a:p>
        </p:txBody>
      </p:sp>
      <p:sp>
        <p:nvSpPr>
          <p:cNvPr id="3" name="object 3"/>
          <p:cNvSpPr txBox="1"/>
          <p:nvPr/>
        </p:nvSpPr>
        <p:spPr>
          <a:xfrm>
            <a:off x="1463173" y="1465579"/>
            <a:ext cx="3392804" cy="1159510"/>
          </a:xfrm>
          <a:prstGeom prst="rect">
            <a:avLst/>
          </a:prstGeom>
        </p:spPr>
        <p:txBody>
          <a:bodyPr vert="horz" wrap="square" lIns="0" tIns="12700" rIns="0" bIns="0" rtlCol="0">
            <a:spAutoFit/>
          </a:bodyPr>
          <a:lstStyle/>
          <a:p>
            <a:pPr marL="628015" marR="5080" indent="-615950">
              <a:lnSpc>
                <a:spcPct val="155000"/>
              </a:lnSpc>
              <a:spcBef>
                <a:spcPts val="100"/>
              </a:spcBef>
            </a:pPr>
            <a:r>
              <a:rPr sz="2400" b="1" dirty="0">
                <a:solidFill>
                  <a:srgbClr val="0000FF"/>
                </a:solidFill>
                <a:latin typeface="宋体"/>
                <a:cs typeface="宋体"/>
              </a:rPr>
              <a:t>签名体制的正确性证明：  </a:t>
            </a:r>
            <a:r>
              <a:rPr sz="2400" b="1" spc="-5" dirty="0">
                <a:latin typeface="宋体"/>
                <a:cs typeface="宋体"/>
              </a:rPr>
              <a:t>r</a:t>
            </a:r>
            <a:r>
              <a:rPr sz="2400" b="1" spc="-7" baseline="-20833" dirty="0">
                <a:latin typeface="宋体"/>
                <a:cs typeface="宋体"/>
              </a:rPr>
              <a:t>1 </a:t>
            </a:r>
            <a:r>
              <a:rPr sz="2400" b="1" spc="-5" dirty="0">
                <a:latin typeface="Arial"/>
                <a:cs typeface="Arial"/>
              </a:rPr>
              <a:t>≡</a:t>
            </a:r>
            <a:r>
              <a:rPr sz="2400" b="1" spc="-5" dirty="0">
                <a:latin typeface="宋体"/>
                <a:cs typeface="宋体"/>
              </a:rPr>
              <a:t>g</a:t>
            </a:r>
            <a:r>
              <a:rPr sz="2400" b="1" spc="-7" baseline="24305" dirty="0">
                <a:latin typeface="宋体"/>
                <a:cs typeface="宋体"/>
              </a:rPr>
              <a:t>s </a:t>
            </a:r>
            <a:r>
              <a:rPr sz="2400" b="1" spc="-5" dirty="0">
                <a:latin typeface="宋体"/>
                <a:cs typeface="宋体"/>
              </a:rPr>
              <a:t>y</a:t>
            </a:r>
            <a:r>
              <a:rPr sz="2400" b="1" spc="-7" baseline="24305" dirty="0">
                <a:latin typeface="宋体"/>
                <a:cs typeface="宋体"/>
              </a:rPr>
              <a:t>-e </a:t>
            </a:r>
            <a:r>
              <a:rPr sz="2400" b="1" spc="-5" dirty="0">
                <a:latin typeface="宋体"/>
                <a:cs typeface="宋体"/>
              </a:rPr>
              <a:t>mod</a:t>
            </a:r>
            <a:r>
              <a:rPr sz="2400" b="1" spc="50" dirty="0">
                <a:latin typeface="宋体"/>
                <a:cs typeface="宋体"/>
              </a:rPr>
              <a:t> </a:t>
            </a:r>
            <a:r>
              <a:rPr sz="2400" b="1" spc="-5" dirty="0">
                <a:latin typeface="宋体"/>
                <a:cs typeface="宋体"/>
              </a:rPr>
              <a:t>p </a:t>
            </a:r>
            <a:endParaRPr sz="2400" dirty="0">
              <a:latin typeface="宋体"/>
              <a:cs typeface="宋体"/>
            </a:endParaRPr>
          </a:p>
        </p:txBody>
      </p:sp>
      <p:sp>
        <p:nvSpPr>
          <p:cNvPr id="4" name="object 4"/>
          <p:cNvSpPr txBox="1"/>
          <p:nvPr/>
        </p:nvSpPr>
        <p:spPr>
          <a:xfrm>
            <a:off x="2387479" y="2709164"/>
            <a:ext cx="1025525" cy="391160"/>
          </a:xfrm>
          <a:prstGeom prst="rect">
            <a:avLst/>
          </a:prstGeom>
        </p:spPr>
        <p:txBody>
          <a:bodyPr vert="horz" wrap="square" lIns="0" tIns="12700" rIns="0" bIns="0" rtlCol="0">
            <a:spAutoFit/>
          </a:bodyPr>
          <a:lstStyle/>
          <a:p>
            <a:pPr marL="12700">
              <a:lnSpc>
                <a:spcPct val="100000"/>
              </a:lnSpc>
              <a:spcBef>
                <a:spcPts val="100"/>
              </a:spcBef>
            </a:pPr>
            <a:r>
              <a:rPr sz="3600" b="1" spc="-7" baseline="-16203" dirty="0">
                <a:latin typeface="Arial"/>
                <a:cs typeface="Arial"/>
              </a:rPr>
              <a:t>≡</a:t>
            </a:r>
            <a:r>
              <a:rPr sz="3600" b="1" spc="-7" baseline="-16203" dirty="0">
                <a:latin typeface="宋体"/>
                <a:cs typeface="宋体"/>
              </a:rPr>
              <a:t>g</a:t>
            </a:r>
            <a:r>
              <a:rPr sz="1600" b="1" spc="-5" dirty="0">
                <a:latin typeface="宋体"/>
                <a:cs typeface="宋体"/>
              </a:rPr>
              <a:t>s</a:t>
            </a:r>
            <a:r>
              <a:rPr sz="1600" b="1" spc="-55" dirty="0">
                <a:latin typeface="宋体"/>
                <a:cs typeface="宋体"/>
              </a:rPr>
              <a:t> </a:t>
            </a:r>
            <a:r>
              <a:rPr sz="3600" b="1" spc="-7" baseline="-16203" dirty="0">
                <a:latin typeface="宋体"/>
                <a:cs typeface="宋体"/>
              </a:rPr>
              <a:t>g</a:t>
            </a:r>
            <a:r>
              <a:rPr sz="1600" b="1" spc="-5" dirty="0">
                <a:latin typeface="宋体"/>
                <a:cs typeface="宋体"/>
              </a:rPr>
              <a:t>-xe</a:t>
            </a:r>
            <a:endParaRPr sz="1600">
              <a:latin typeface="宋体"/>
              <a:cs typeface="宋体"/>
            </a:endParaRPr>
          </a:p>
        </p:txBody>
      </p:sp>
      <p:sp>
        <p:nvSpPr>
          <p:cNvPr id="5" name="object 5"/>
          <p:cNvSpPr txBox="1"/>
          <p:nvPr/>
        </p:nvSpPr>
        <p:spPr>
          <a:xfrm>
            <a:off x="3542671" y="2800603"/>
            <a:ext cx="79438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宋体"/>
                <a:cs typeface="宋体"/>
              </a:rPr>
              <a:t>mod</a:t>
            </a:r>
            <a:r>
              <a:rPr sz="2400" b="1" spc="-65" dirty="0">
                <a:latin typeface="宋体"/>
                <a:cs typeface="宋体"/>
              </a:rPr>
              <a:t> </a:t>
            </a:r>
            <a:r>
              <a:rPr sz="2400" b="1" spc="-10" dirty="0">
                <a:latin typeface="宋体"/>
                <a:cs typeface="宋体"/>
              </a:rPr>
              <a:t>p</a:t>
            </a:r>
            <a:endParaRPr sz="2400">
              <a:latin typeface="宋体"/>
              <a:cs typeface="宋体"/>
            </a:endParaRPr>
          </a:p>
        </p:txBody>
      </p:sp>
      <p:sp>
        <p:nvSpPr>
          <p:cNvPr id="6" name="object 6"/>
          <p:cNvSpPr txBox="1"/>
          <p:nvPr/>
        </p:nvSpPr>
        <p:spPr>
          <a:xfrm>
            <a:off x="2387479" y="3276091"/>
            <a:ext cx="767715" cy="391160"/>
          </a:xfrm>
          <a:prstGeom prst="rect">
            <a:avLst/>
          </a:prstGeom>
        </p:spPr>
        <p:txBody>
          <a:bodyPr vert="horz" wrap="square" lIns="0" tIns="12700" rIns="0" bIns="0" rtlCol="0">
            <a:spAutoFit/>
          </a:bodyPr>
          <a:lstStyle/>
          <a:p>
            <a:pPr marL="12700">
              <a:lnSpc>
                <a:spcPct val="100000"/>
              </a:lnSpc>
              <a:spcBef>
                <a:spcPts val="100"/>
              </a:spcBef>
            </a:pPr>
            <a:r>
              <a:rPr sz="3600" b="1" spc="-7" baseline="-16203" dirty="0">
                <a:latin typeface="Arial"/>
                <a:cs typeface="Arial"/>
              </a:rPr>
              <a:t>≡</a:t>
            </a:r>
            <a:r>
              <a:rPr sz="3600" b="1" spc="-7" baseline="-16203" dirty="0">
                <a:latin typeface="宋体"/>
                <a:cs typeface="宋体"/>
              </a:rPr>
              <a:t>g</a:t>
            </a:r>
            <a:r>
              <a:rPr sz="1600" b="1" spc="-5" dirty="0">
                <a:latin typeface="宋体"/>
                <a:cs typeface="宋体"/>
              </a:rPr>
              <a:t>s-xe</a:t>
            </a:r>
            <a:endParaRPr sz="1600">
              <a:latin typeface="宋体"/>
              <a:cs typeface="宋体"/>
            </a:endParaRPr>
          </a:p>
        </p:txBody>
      </p:sp>
      <p:sp>
        <p:nvSpPr>
          <p:cNvPr id="7" name="object 7"/>
          <p:cNvSpPr txBox="1"/>
          <p:nvPr/>
        </p:nvSpPr>
        <p:spPr>
          <a:xfrm>
            <a:off x="3285877" y="3367532"/>
            <a:ext cx="79375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宋体"/>
                <a:cs typeface="宋体"/>
              </a:rPr>
              <a:t>mod</a:t>
            </a:r>
            <a:r>
              <a:rPr sz="2400" b="1" spc="-70" dirty="0">
                <a:latin typeface="宋体"/>
                <a:cs typeface="宋体"/>
              </a:rPr>
              <a:t> </a:t>
            </a:r>
            <a:r>
              <a:rPr sz="2400" b="1" spc="-10" dirty="0">
                <a:latin typeface="宋体"/>
                <a:cs typeface="宋体"/>
              </a:rPr>
              <a:t>p</a:t>
            </a:r>
            <a:endParaRPr sz="2400">
              <a:latin typeface="宋体"/>
              <a:cs typeface="宋体"/>
            </a:endParaRPr>
          </a:p>
        </p:txBody>
      </p:sp>
      <p:sp>
        <p:nvSpPr>
          <p:cNvPr id="8" name="object 8"/>
          <p:cNvSpPr txBox="1"/>
          <p:nvPr/>
        </p:nvSpPr>
        <p:spPr>
          <a:xfrm>
            <a:off x="2387479" y="3843020"/>
            <a:ext cx="1951355" cy="391160"/>
          </a:xfrm>
          <a:prstGeom prst="rect">
            <a:avLst/>
          </a:prstGeom>
        </p:spPr>
        <p:txBody>
          <a:bodyPr vert="horz" wrap="square" lIns="0" tIns="12700" rIns="0" bIns="0" rtlCol="0">
            <a:spAutoFit/>
          </a:bodyPr>
          <a:lstStyle/>
          <a:p>
            <a:pPr marL="12700">
              <a:lnSpc>
                <a:spcPct val="100000"/>
              </a:lnSpc>
              <a:spcBef>
                <a:spcPts val="100"/>
              </a:spcBef>
            </a:pPr>
            <a:r>
              <a:rPr sz="3600" b="1" spc="-7" baseline="-16203" dirty="0">
                <a:latin typeface="Arial"/>
                <a:cs typeface="Arial"/>
              </a:rPr>
              <a:t>≡</a:t>
            </a:r>
            <a:r>
              <a:rPr sz="3600" b="1" spc="-7" baseline="-16203" dirty="0">
                <a:latin typeface="宋体"/>
                <a:cs typeface="宋体"/>
              </a:rPr>
              <a:t>g</a:t>
            </a:r>
            <a:r>
              <a:rPr sz="1600" b="1" spc="-5" dirty="0">
                <a:latin typeface="宋体"/>
                <a:cs typeface="宋体"/>
              </a:rPr>
              <a:t>xe+k-xe </a:t>
            </a:r>
            <a:r>
              <a:rPr sz="3600" b="1" spc="-7" baseline="-16203" dirty="0">
                <a:latin typeface="宋体"/>
                <a:cs typeface="宋体"/>
              </a:rPr>
              <a:t>mod </a:t>
            </a:r>
            <a:r>
              <a:rPr sz="3600" b="1" spc="-15" baseline="-16203" dirty="0">
                <a:latin typeface="宋体"/>
                <a:cs typeface="宋体"/>
              </a:rPr>
              <a:t>p</a:t>
            </a:r>
            <a:endParaRPr sz="3600" baseline="-16203">
              <a:latin typeface="宋体"/>
              <a:cs typeface="宋体"/>
            </a:endParaRPr>
          </a:p>
        </p:txBody>
      </p:sp>
      <p:sp>
        <p:nvSpPr>
          <p:cNvPr id="9" name="object 9"/>
          <p:cNvSpPr txBox="1"/>
          <p:nvPr/>
        </p:nvSpPr>
        <p:spPr>
          <a:xfrm>
            <a:off x="3079375" y="4501388"/>
            <a:ext cx="79375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宋体"/>
                <a:cs typeface="宋体"/>
              </a:rPr>
              <a:t>mod</a:t>
            </a:r>
            <a:r>
              <a:rPr sz="2400" b="1" spc="-70" dirty="0">
                <a:latin typeface="宋体"/>
                <a:cs typeface="宋体"/>
              </a:rPr>
              <a:t> </a:t>
            </a:r>
            <a:r>
              <a:rPr sz="2400" b="1" spc="-10" dirty="0">
                <a:latin typeface="宋体"/>
                <a:cs typeface="宋体"/>
              </a:rPr>
              <a:t>p</a:t>
            </a:r>
            <a:endParaRPr sz="2400">
              <a:latin typeface="宋体"/>
              <a:cs typeface="宋体"/>
            </a:endParaRPr>
          </a:p>
        </p:txBody>
      </p:sp>
      <p:sp>
        <p:nvSpPr>
          <p:cNvPr id="10" name="object 10"/>
          <p:cNvSpPr txBox="1"/>
          <p:nvPr/>
        </p:nvSpPr>
        <p:spPr>
          <a:xfrm>
            <a:off x="1924945" y="4409947"/>
            <a:ext cx="5582285" cy="2186940"/>
          </a:xfrm>
          <a:prstGeom prst="rect">
            <a:avLst/>
          </a:prstGeom>
        </p:spPr>
        <p:txBody>
          <a:bodyPr vert="horz" wrap="square" lIns="0" tIns="12700" rIns="0" bIns="0" rtlCol="0">
            <a:spAutoFit/>
          </a:bodyPr>
          <a:lstStyle/>
          <a:p>
            <a:pPr marL="474980">
              <a:lnSpc>
                <a:spcPct val="100000"/>
              </a:lnSpc>
              <a:spcBef>
                <a:spcPts val="100"/>
              </a:spcBef>
            </a:pPr>
            <a:r>
              <a:rPr sz="3600" b="1" spc="-7" baseline="-16203" dirty="0">
                <a:latin typeface="Arial"/>
                <a:cs typeface="Arial"/>
              </a:rPr>
              <a:t>≡</a:t>
            </a:r>
            <a:r>
              <a:rPr sz="3600" b="1" spc="-7" baseline="-16203" dirty="0">
                <a:latin typeface="宋体"/>
                <a:cs typeface="宋体"/>
              </a:rPr>
              <a:t>g</a:t>
            </a:r>
            <a:r>
              <a:rPr sz="1600" b="1" spc="-5" dirty="0">
                <a:latin typeface="宋体"/>
                <a:cs typeface="宋体"/>
              </a:rPr>
              <a:t>k </a:t>
            </a:r>
            <a:endParaRPr sz="1600">
              <a:latin typeface="宋体"/>
              <a:cs typeface="宋体"/>
            </a:endParaRPr>
          </a:p>
          <a:p>
            <a:pPr marL="12700" marR="4229100" indent="462280">
              <a:lnSpc>
                <a:spcPct val="155000"/>
              </a:lnSpc>
              <a:spcBef>
                <a:spcPts val="720"/>
              </a:spcBef>
            </a:pPr>
            <a:r>
              <a:rPr sz="2400" b="1" spc="-10" dirty="0">
                <a:latin typeface="Arial"/>
                <a:cs typeface="Arial"/>
              </a:rPr>
              <a:t>≡</a:t>
            </a:r>
            <a:r>
              <a:rPr sz="2400" b="1" spc="-10" dirty="0">
                <a:latin typeface="宋体"/>
                <a:cs typeface="宋体"/>
              </a:rPr>
              <a:t>r  </a:t>
            </a:r>
            <a:r>
              <a:rPr sz="2400" b="1" spc="-5" dirty="0">
                <a:solidFill>
                  <a:srgbClr val="0000FF"/>
                </a:solidFill>
                <a:latin typeface="宋体"/>
                <a:cs typeface="宋体"/>
              </a:rPr>
              <a:t>H(r</a:t>
            </a:r>
            <a:r>
              <a:rPr sz="2400" b="1" spc="-7" baseline="-20833" dirty="0">
                <a:solidFill>
                  <a:srgbClr val="0000FF"/>
                </a:solidFill>
                <a:latin typeface="宋体"/>
                <a:cs typeface="宋体"/>
              </a:rPr>
              <a:t>1</a:t>
            </a:r>
            <a:r>
              <a:rPr sz="2400" b="1" dirty="0">
                <a:solidFill>
                  <a:srgbClr val="0000FF"/>
                </a:solidFill>
                <a:latin typeface="宋体"/>
                <a:cs typeface="宋体"/>
              </a:rPr>
              <a:t>,m)=e</a:t>
            </a:r>
            <a:endParaRPr sz="2400">
              <a:latin typeface="宋体"/>
              <a:cs typeface="宋体"/>
            </a:endParaRPr>
          </a:p>
          <a:p>
            <a:pPr marL="320040">
              <a:lnSpc>
                <a:spcPct val="100000"/>
              </a:lnSpc>
              <a:spcBef>
                <a:spcPts val="1480"/>
              </a:spcBef>
            </a:pPr>
            <a:r>
              <a:rPr sz="2400" b="1" i="1" spc="-5" dirty="0">
                <a:solidFill>
                  <a:srgbClr val="006500"/>
                </a:solidFill>
                <a:latin typeface="Times New Roman"/>
                <a:cs typeface="Times New Roman"/>
              </a:rPr>
              <a:t>r</a:t>
            </a:r>
            <a:r>
              <a:rPr sz="2400" b="1" spc="-5" dirty="0">
                <a:latin typeface="Arial"/>
                <a:cs typeface="Arial"/>
              </a:rPr>
              <a:t>≡</a:t>
            </a:r>
            <a:r>
              <a:rPr sz="2400" b="1" i="1" spc="-5" dirty="0">
                <a:solidFill>
                  <a:srgbClr val="006500"/>
                </a:solidFill>
                <a:latin typeface="Times New Roman"/>
                <a:cs typeface="Times New Roman"/>
              </a:rPr>
              <a:t>g</a:t>
            </a:r>
            <a:r>
              <a:rPr sz="2400" b="1" i="1" spc="-7" baseline="24305" dirty="0">
                <a:solidFill>
                  <a:srgbClr val="006500"/>
                </a:solidFill>
                <a:latin typeface="Times New Roman"/>
                <a:cs typeface="Times New Roman"/>
              </a:rPr>
              <a:t>k </a:t>
            </a:r>
            <a:r>
              <a:rPr sz="2400" b="1" i="1" dirty="0">
                <a:solidFill>
                  <a:srgbClr val="006500"/>
                </a:solidFill>
                <a:latin typeface="Times New Roman"/>
                <a:cs typeface="Times New Roman"/>
              </a:rPr>
              <a:t>mod </a:t>
            </a:r>
            <a:r>
              <a:rPr sz="2400" b="1" i="1" spc="-10" dirty="0">
                <a:solidFill>
                  <a:srgbClr val="006500"/>
                </a:solidFill>
                <a:latin typeface="Times New Roman"/>
                <a:cs typeface="Times New Roman"/>
              </a:rPr>
              <a:t>p</a:t>
            </a:r>
            <a:r>
              <a:rPr sz="2500" b="1" i="1" spc="-10" dirty="0">
                <a:solidFill>
                  <a:srgbClr val="006500"/>
                </a:solidFill>
                <a:latin typeface="宋体"/>
                <a:cs typeface="宋体"/>
              </a:rPr>
              <a:t>；</a:t>
            </a:r>
            <a:r>
              <a:rPr sz="2400" b="1" i="1" spc="-10" dirty="0">
                <a:solidFill>
                  <a:srgbClr val="006500"/>
                </a:solidFill>
                <a:latin typeface="Times New Roman"/>
                <a:cs typeface="Times New Roman"/>
              </a:rPr>
              <a:t>e=H(r,m); </a:t>
            </a:r>
            <a:r>
              <a:rPr sz="2400" b="1" i="1" spc="-5" dirty="0">
                <a:solidFill>
                  <a:srgbClr val="006500"/>
                </a:solidFill>
                <a:latin typeface="Times New Roman"/>
                <a:cs typeface="Times New Roman"/>
              </a:rPr>
              <a:t>s</a:t>
            </a:r>
            <a:r>
              <a:rPr sz="2400" b="1" spc="-5" dirty="0">
                <a:latin typeface="Arial"/>
                <a:cs typeface="Arial"/>
              </a:rPr>
              <a:t>≡</a:t>
            </a:r>
            <a:r>
              <a:rPr sz="2400" b="1" i="1" spc="-5" dirty="0">
                <a:solidFill>
                  <a:srgbClr val="006500"/>
                </a:solidFill>
                <a:latin typeface="Times New Roman"/>
                <a:cs typeface="Times New Roman"/>
              </a:rPr>
              <a:t>(xe+k)mod</a:t>
            </a:r>
            <a:r>
              <a:rPr sz="2400" b="1" i="1" spc="-240" dirty="0">
                <a:solidFill>
                  <a:srgbClr val="006500"/>
                </a:solidFill>
                <a:latin typeface="Times New Roman"/>
                <a:cs typeface="Times New Roman"/>
              </a:rPr>
              <a:t> </a:t>
            </a:r>
            <a:r>
              <a:rPr sz="2400" b="1" i="1" spc="-55" dirty="0">
                <a:solidFill>
                  <a:srgbClr val="006500"/>
                </a:solidFill>
                <a:latin typeface="Times New Roman"/>
                <a:cs typeface="Times New Roman"/>
              </a:rPr>
              <a:t>q</a:t>
            </a:r>
            <a:r>
              <a:rPr sz="2500" b="1" i="1" spc="-55" dirty="0">
                <a:solidFill>
                  <a:srgbClr val="006500"/>
                </a:solidFill>
                <a:latin typeface="宋体"/>
                <a:cs typeface="宋体"/>
              </a:rPr>
              <a:t>；</a:t>
            </a:r>
            <a:endParaRPr sz="2500">
              <a:latin typeface="宋体"/>
              <a:cs typeface="宋体"/>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4436"/>
            <a:ext cx="4299585" cy="513080"/>
          </a:xfrm>
          <a:prstGeom prst="rect">
            <a:avLst/>
          </a:prstGeom>
        </p:spPr>
        <p:txBody>
          <a:bodyPr vert="horz" wrap="square" lIns="0" tIns="12065" rIns="0" bIns="0" rtlCol="0">
            <a:spAutoFit/>
          </a:bodyPr>
          <a:lstStyle/>
          <a:p>
            <a:pPr marL="12700">
              <a:lnSpc>
                <a:spcPct val="100000"/>
              </a:lnSpc>
              <a:spcBef>
                <a:spcPts val="95"/>
              </a:spcBef>
            </a:pPr>
            <a:r>
              <a:rPr spc="-5" dirty="0">
                <a:latin typeface="Arial"/>
                <a:cs typeface="Arial"/>
              </a:rPr>
              <a:t>Schnorr</a:t>
            </a:r>
            <a:r>
              <a:rPr spc="-5" dirty="0"/>
              <a:t>签名算法</a:t>
            </a:r>
            <a:r>
              <a:rPr spc="-10" dirty="0">
                <a:latin typeface="Arial"/>
                <a:cs typeface="Arial"/>
              </a:rPr>
              <a:t>(</a:t>
            </a:r>
            <a:r>
              <a:rPr spc="-5" dirty="0"/>
              <a:t>举例</a:t>
            </a:r>
            <a:r>
              <a:rPr spc="-5" dirty="0">
                <a:latin typeface="Arial"/>
                <a:cs typeface="Arial"/>
              </a:rPr>
              <a:t>)</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31</a:t>
            </a:fld>
            <a:endParaRPr spc="-5" dirty="0"/>
          </a:p>
        </p:txBody>
      </p:sp>
      <p:sp>
        <p:nvSpPr>
          <p:cNvPr id="3" name="object 3"/>
          <p:cNvSpPr txBox="1"/>
          <p:nvPr/>
        </p:nvSpPr>
        <p:spPr>
          <a:xfrm>
            <a:off x="1310773" y="1877822"/>
            <a:ext cx="8322945" cy="2195473"/>
          </a:xfrm>
          <a:prstGeom prst="rect">
            <a:avLst/>
          </a:prstGeom>
        </p:spPr>
        <p:txBody>
          <a:bodyPr vert="horz" wrap="square" lIns="0" tIns="0" rIns="0" bIns="0" rtlCol="0">
            <a:spAutoFit/>
          </a:bodyPr>
          <a:lstStyle/>
          <a:p>
            <a:pPr marL="355600" indent="-342900">
              <a:lnSpc>
                <a:spcPts val="3570"/>
              </a:lnSpc>
              <a:buClr>
                <a:srgbClr val="FD1813"/>
              </a:buClr>
              <a:buSzPct val="116071"/>
              <a:buFont typeface="Wingdings"/>
              <a:buChar char=""/>
              <a:tabLst>
                <a:tab pos="355600" algn="l"/>
              </a:tabLst>
            </a:pPr>
            <a:r>
              <a:rPr sz="2400" b="1" spc="-5" dirty="0">
                <a:solidFill>
                  <a:srgbClr val="0000FF"/>
                </a:solidFill>
                <a:latin typeface="宋体"/>
                <a:cs typeface="宋体"/>
              </a:rPr>
              <a:t>初始化：</a:t>
            </a:r>
            <a:endParaRPr sz="2400" dirty="0">
              <a:latin typeface="宋体"/>
              <a:cs typeface="宋体"/>
            </a:endParaRPr>
          </a:p>
          <a:p>
            <a:pPr marL="355600" marR="5080" indent="583565">
              <a:lnSpc>
                <a:spcPct val="150000"/>
              </a:lnSpc>
              <a:spcBef>
                <a:spcPts val="565"/>
              </a:spcBef>
            </a:pPr>
            <a:r>
              <a:rPr sz="2400" b="1" spc="-5" dirty="0" err="1">
                <a:latin typeface="新宋体"/>
                <a:cs typeface="新宋体"/>
              </a:rPr>
              <a:t>假设</a:t>
            </a:r>
            <a:r>
              <a:rPr sz="2400" b="1" dirty="0" err="1">
                <a:latin typeface="新宋体"/>
                <a:cs typeface="新宋体"/>
              </a:rPr>
              <a:t>A</a:t>
            </a:r>
            <a:r>
              <a:rPr sz="2400" b="1" spc="-5" dirty="0" err="1">
                <a:latin typeface="新宋体"/>
                <a:cs typeface="新宋体"/>
              </a:rPr>
              <a:t>选取素数</a:t>
            </a:r>
            <a:r>
              <a:rPr sz="2400" b="1" dirty="0" err="1">
                <a:latin typeface="新宋体"/>
                <a:cs typeface="新宋体"/>
              </a:rPr>
              <a:t>p</a:t>
            </a:r>
            <a:r>
              <a:rPr lang="zh-CN" altLang="en-US" sz="2400" b="1" spc="-5" dirty="0">
                <a:latin typeface="新宋体"/>
                <a:cs typeface="新宋体"/>
              </a:rPr>
              <a:t> </a:t>
            </a:r>
            <a:r>
              <a:rPr sz="2400" b="1" dirty="0">
                <a:latin typeface="新宋体"/>
                <a:cs typeface="新宋体"/>
              </a:rPr>
              <a:t>=</a:t>
            </a:r>
            <a:r>
              <a:rPr lang="zh-CN" altLang="en-US" sz="2400" b="1" spc="-5" dirty="0">
                <a:latin typeface="新宋体"/>
                <a:cs typeface="新宋体"/>
              </a:rPr>
              <a:t> </a:t>
            </a:r>
            <a:r>
              <a:rPr sz="2400" b="1" dirty="0">
                <a:latin typeface="新宋体"/>
                <a:cs typeface="新宋体"/>
              </a:rPr>
              <a:t>23</a:t>
            </a:r>
            <a:r>
              <a:rPr sz="2400" b="1" spc="-5" dirty="0">
                <a:latin typeface="新宋体"/>
                <a:cs typeface="新宋体"/>
              </a:rPr>
              <a:t>和</a:t>
            </a:r>
            <a:r>
              <a:rPr sz="2400" b="1" dirty="0">
                <a:latin typeface="新宋体"/>
                <a:cs typeface="新宋体"/>
              </a:rPr>
              <a:t>q</a:t>
            </a:r>
            <a:r>
              <a:rPr lang="zh-CN" altLang="en-US" sz="2400" b="1" dirty="0">
                <a:latin typeface="新宋体"/>
                <a:cs typeface="新宋体"/>
              </a:rPr>
              <a:t> </a:t>
            </a:r>
            <a:r>
              <a:rPr sz="2400" b="1" dirty="0">
                <a:latin typeface="新宋体"/>
                <a:cs typeface="新宋体"/>
              </a:rPr>
              <a:t>=</a:t>
            </a:r>
            <a:r>
              <a:rPr lang="zh-CN" altLang="en-US" sz="2400" b="1" spc="-5" dirty="0">
                <a:latin typeface="新宋体"/>
                <a:cs typeface="新宋体"/>
              </a:rPr>
              <a:t> </a:t>
            </a:r>
            <a:r>
              <a:rPr sz="2400" b="1" dirty="0">
                <a:latin typeface="新宋体"/>
                <a:cs typeface="新宋体"/>
              </a:rPr>
              <a:t>11，</a:t>
            </a:r>
            <a:r>
              <a:rPr sz="2400" b="1" spc="-5" dirty="0">
                <a:latin typeface="新宋体"/>
                <a:cs typeface="新宋体"/>
              </a:rPr>
              <a:t>其中</a:t>
            </a:r>
            <a:r>
              <a:rPr sz="2400" b="1" dirty="0">
                <a:latin typeface="新宋体"/>
                <a:cs typeface="新宋体"/>
              </a:rPr>
              <a:t>(p-1)/</a:t>
            </a:r>
            <a:r>
              <a:rPr lang="zh-CN" altLang="en-US" sz="2400" b="1" dirty="0">
                <a:latin typeface="新宋体"/>
                <a:cs typeface="新宋体"/>
              </a:rPr>
              <a:t> </a:t>
            </a:r>
            <a:r>
              <a:rPr sz="2400" b="1" dirty="0">
                <a:latin typeface="新宋体"/>
                <a:cs typeface="新宋体"/>
              </a:rPr>
              <a:t>q</a:t>
            </a:r>
            <a:r>
              <a:rPr sz="2400" b="1" spc="-5" dirty="0">
                <a:latin typeface="新宋体"/>
                <a:cs typeface="新宋体"/>
              </a:rPr>
              <a:t> </a:t>
            </a:r>
            <a:r>
              <a:rPr sz="2400" b="1" dirty="0">
                <a:latin typeface="新宋体"/>
                <a:cs typeface="新宋体"/>
              </a:rPr>
              <a:t>=</a:t>
            </a:r>
            <a:r>
              <a:rPr sz="2400" b="1" spc="-5" dirty="0">
                <a:latin typeface="新宋体"/>
                <a:cs typeface="新宋体"/>
              </a:rPr>
              <a:t> </a:t>
            </a:r>
            <a:r>
              <a:rPr sz="2400" b="1" dirty="0">
                <a:latin typeface="新宋体"/>
                <a:cs typeface="新宋体"/>
              </a:rPr>
              <a:t>2</a:t>
            </a:r>
            <a:r>
              <a:rPr sz="2400" b="1" spc="-5" dirty="0">
                <a:latin typeface="新宋体"/>
                <a:cs typeface="新宋体"/>
              </a:rPr>
              <a:t>。 </a:t>
            </a:r>
            <a:r>
              <a:rPr sz="2400" b="1" spc="-5" dirty="0" err="1">
                <a:latin typeface="新宋体"/>
                <a:cs typeface="新宋体"/>
              </a:rPr>
              <a:t>选取生成元</a:t>
            </a:r>
            <a:r>
              <a:rPr sz="2400" b="1" dirty="0" err="1">
                <a:latin typeface="新宋体"/>
                <a:cs typeface="新宋体"/>
              </a:rPr>
              <a:t>h</a:t>
            </a:r>
            <a:r>
              <a:rPr lang="zh-CN" altLang="en-US" sz="2400" b="1" spc="-5" dirty="0">
                <a:latin typeface="新宋体"/>
                <a:cs typeface="新宋体"/>
              </a:rPr>
              <a:t> </a:t>
            </a:r>
            <a:r>
              <a:rPr sz="2400" b="1" dirty="0">
                <a:latin typeface="新宋体"/>
                <a:cs typeface="新宋体"/>
              </a:rPr>
              <a:t>=</a:t>
            </a:r>
            <a:r>
              <a:rPr lang="zh-CN" altLang="en-US" sz="2400" b="1" dirty="0">
                <a:latin typeface="新宋体"/>
                <a:cs typeface="新宋体"/>
              </a:rPr>
              <a:t> </a:t>
            </a:r>
            <a:r>
              <a:rPr sz="2400" b="1" dirty="0">
                <a:latin typeface="新宋体"/>
                <a:cs typeface="新宋体"/>
              </a:rPr>
              <a:t>11∈Zp* </a:t>
            </a:r>
            <a:r>
              <a:rPr sz="2400" b="1" spc="-5" dirty="0">
                <a:latin typeface="新宋体"/>
                <a:cs typeface="新宋体"/>
              </a:rPr>
              <a:t>，</a:t>
            </a:r>
            <a:r>
              <a:rPr sz="2400" b="1" spc="-5" dirty="0" err="1">
                <a:latin typeface="新宋体"/>
                <a:cs typeface="新宋体"/>
              </a:rPr>
              <a:t>并计算</a:t>
            </a:r>
            <a:r>
              <a:rPr sz="2400" b="1" dirty="0" err="1">
                <a:latin typeface="新宋体"/>
                <a:cs typeface="新宋体"/>
              </a:rPr>
              <a:t>g</a:t>
            </a:r>
            <a:r>
              <a:rPr lang="zh-CN" altLang="en-US" sz="2400" b="1" dirty="0">
                <a:latin typeface="新宋体"/>
                <a:cs typeface="新宋体"/>
              </a:rPr>
              <a:t> </a:t>
            </a:r>
            <a:r>
              <a:rPr sz="2400" b="1" dirty="0">
                <a:latin typeface="新宋体"/>
                <a:cs typeface="新宋体"/>
              </a:rPr>
              <a:t>= </a:t>
            </a:r>
            <a:r>
              <a:rPr sz="2400" b="1" spc="5" dirty="0">
                <a:latin typeface="新宋体"/>
                <a:cs typeface="新宋体"/>
              </a:rPr>
              <a:t>h</a:t>
            </a:r>
            <a:r>
              <a:rPr sz="2400" b="1" spc="7" baseline="24305" dirty="0">
                <a:latin typeface="新宋体"/>
                <a:cs typeface="新宋体"/>
              </a:rPr>
              <a:t>(p-1)/</a:t>
            </a:r>
            <a:r>
              <a:rPr sz="2400" b="1" baseline="24305" dirty="0">
                <a:latin typeface="新宋体"/>
                <a:cs typeface="新宋体"/>
              </a:rPr>
              <a:t> q</a:t>
            </a:r>
            <a:r>
              <a:rPr sz="2400" b="1" spc="7" baseline="24305" dirty="0">
                <a:latin typeface="新宋体"/>
                <a:cs typeface="新宋体"/>
              </a:rPr>
              <a:t> </a:t>
            </a:r>
            <a:r>
              <a:rPr sz="2400" b="1" dirty="0">
                <a:latin typeface="新宋体"/>
                <a:cs typeface="新宋体"/>
              </a:rPr>
              <a:t>mod</a:t>
            </a:r>
            <a:r>
              <a:rPr sz="2400" b="1" spc="-5" dirty="0">
                <a:latin typeface="新宋体"/>
                <a:cs typeface="新宋体"/>
              </a:rPr>
              <a:t> </a:t>
            </a:r>
            <a:r>
              <a:rPr sz="2400" b="1" dirty="0">
                <a:latin typeface="新宋体"/>
                <a:cs typeface="新宋体"/>
              </a:rPr>
              <a:t>p</a:t>
            </a:r>
            <a:r>
              <a:rPr sz="2400" b="1" spc="-5" dirty="0">
                <a:latin typeface="新宋体"/>
                <a:cs typeface="新宋体"/>
              </a:rPr>
              <a:t> </a:t>
            </a:r>
            <a:r>
              <a:rPr sz="2400" b="1" dirty="0">
                <a:latin typeface="新宋体"/>
                <a:cs typeface="新宋体"/>
              </a:rPr>
              <a:t>= </a:t>
            </a:r>
            <a:endParaRPr sz="2400" dirty="0">
              <a:latin typeface="新宋体"/>
              <a:cs typeface="新宋体"/>
            </a:endParaRPr>
          </a:p>
          <a:p>
            <a:pPr marL="354965">
              <a:lnSpc>
                <a:spcPct val="100000"/>
              </a:lnSpc>
              <a:spcBef>
                <a:spcPts val="1440"/>
              </a:spcBef>
              <a:tabLst>
                <a:tab pos="920750" algn="l"/>
                <a:tab pos="6179820" algn="l"/>
                <a:tab pos="7360920" algn="l"/>
              </a:tabLst>
            </a:pPr>
            <a:r>
              <a:rPr sz="2400" b="1" spc="-5" dirty="0">
                <a:latin typeface="新宋体"/>
                <a:cs typeface="新宋体"/>
              </a:rPr>
              <a:t>11</a:t>
            </a:r>
            <a:r>
              <a:rPr sz="2400" b="1" spc="-7" baseline="24305" dirty="0">
                <a:latin typeface="新宋体"/>
                <a:cs typeface="新宋体"/>
              </a:rPr>
              <a:t>2	</a:t>
            </a:r>
            <a:r>
              <a:rPr sz="2400" b="1" spc="-5" dirty="0">
                <a:latin typeface="新宋体"/>
                <a:cs typeface="新宋体"/>
              </a:rPr>
              <a:t>mod</a:t>
            </a:r>
            <a:r>
              <a:rPr sz="2400" b="1" spc="25" dirty="0">
                <a:latin typeface="新宋体"/>
                <a:cs typeface="新宋体"/>
              </a:rPr>
              <a:t> </a:t>
            </a:r>
            <a:r>
              <a:rPr sz="2400" b="1" spc="-5" dirty="0">
                <a:latin typeface="新宋体"/>
                <a:cs typeface="新宋体"/>
              </a:rPr>
              <a:t>23</a:t>
            </a:r>
            <a:r>
              <a:rPr sz="2400" b="1" spc="20" dirty="0">
                <a:latin typeface="新宋体"/>
                <a:cs typeface="新宋体"/>
              </a:rPr>
              <a:t> </a:t>
            </a:r>
            <a:r>
              <a:rPr sz="2400" b="1" spc="-5" dirty="0">
                <a:latin typeface="Arial"/>
                <a:cs typeface="Arial"/>
              </a:rPr>
              <a:t>≡</a:t>
            </a:r>
            <a:r>
              <a:rPr sz="2400" b="1" spc="-5" dirty="0">
                <a:latin typeface="新宋体"/>
                <a:cs typeface="新宋体"/>
              </a:rPr>
              <a:t>6，</a:t>
            </a:r>
            <a:r>
              <a:rPr sz="2400" b="1" spc="-10" dirty="0">
                <a:latin typeface="新宋体"/>
                <a:cs typeface="新宋体"/>
              </a:rPr>
              <a:t>则</a:t>
            </a:r>
            <a:r>
              <a:rPr sz="2400" b="1" spc="-15" dirty="0">
                <a:latin typeface="新宋体"/>
                <a:cs typeface="新宋体"/>
              </a:rPr>
              <a:t>有</a:t>
            </a:r>
            <a:r>
              <a:rPr sz="2400" b="1" spc="40" dirty="0">
                <a:latin typeface="新宋体"/>
                <a:cs typeface="新宋体"/>
              </a:rPr>
              <a:t> </a:t>
            </a:r>
            <a:r>
              <a:rPr sz="2400" b="1" spc="-5" dirty="0">
                <a:latin typeface="新宋体"/>
                <a:cs typeface="新宋体"/>
              </a:rPr>
              <a:t>g</a:t>
            </a:r>
            <a:r>
              <a:rPr sz="2400" b="1" spc="-7" baseline="24305" dirty="0">
                <a:latin typeface="新宋体"/>
                <a:cs typeface="新宋体"/>
              </a:rPr>
              <a:t>q</a:t>
            </a:r>
            <a:r>
              <a:rPr sz="2400" b="1" spc="30" baseline="24305" dirty="0">
                <a:latin typeface="新宋体"/>
                <a:cs typeface="新宋体"/>
              </a:rPr>
              <a:t> </a:t>
            </a:r>
            <a:r>
              <a:rPr sz="2400" b="1" spc="-5" dirty="0">
                <a:latin typeface="新宋体"/>
                <a:cs typeface="新宋体"/>
              </a:rPr>
              <a:t>mod</a:t>
            </a:r>
            <a:r>
              <a:rPr sz="2400" b="1" spc="25" dirty="0">
                <a:latin typeface="新宋体"/>
                <a:cs typeface="新宋体"/>
              </a:rPr>
              <a:t> </a:t>
            </a:r>
            <a:r>
              <a:rPr sz="2400" b="1" spc="-5" dirty="0">
                <a:latin typeface="新宋体"/>
                <a:cs typeface="新宋体"/>
              </a:rPr>
              <a:t>p</a:t>
            </a:r>
            <a:r>
              <a:rPr sz="2400" b="1" spc="5" dirty="0">
                <a:latin typeface="新宋体"/>
                <a:cs typeface="新宋体"/>
              </a:rPr>
              <a:t> </a:t>
            </a:r>
            <a:r>
              <a:rPr sz="2400" b="1" spc="-5" dirty="0">
                <a:latin typeface="新宋体"/>
                <a:cs typeface="新宋体"/>
              </a:rPr>
              <a:t>=</a:t>
            </a:r>
            <a:r>
              <a:rPr sz="2400" b="1" spc="15" dirty="0">
                <a:latin typeface="新宋体"/>
                <a:cs typeface="新宋体"/>
              </a:rPr>
              <a:t> </a:t>
            </a:r>
            <a:r>
              <a:rPr sz="2400" b="1" spc="-5" dirty="0">
                <a:latin typeface="新宋体"/>
                <a:cs typeface="新宋体"/>
              </a:rPr>
              <a:t>[h</a:t>
            </a:r>
            <a:r>
              <a:rPr sz="2400" b="1" spc="-7" baseline="24305" dirty="0">
                <a:latin typeface="新宋体"/>
                <a:cs typeface="新宋体"/>
              </a:rPr>
              <a:t>(p-1)/q	</a:t>
            </a:r>
            <a:r>
              <a:rPr sz="2400" b="1" spc="-5" dirty="0">
                <a:latin typeface="新宋体"/>
                <a:cs typeface="新宋体"/>
              </a:rPr>
              <a:t>mod</a:t>
            </a:r>
            <a:r>
              <a:rPr sz="2400" b="1" spc="25" dirty="0">
                <a:latin typeface="新宋体"/>
                <a:cs typeface="新宋体"/>
              </a:rPr>
              <a:t> </a:t>
            </a:r>
            <a:r>
              <a:rPr sz="2400" b="1" spc="-5" dirty="0">
                <a:latin typeface="新宋体"/>
                <a:cs typeface="新宋体"/>
              </a:rPr>
              <a:t>p]</a:t>
            </a:r>
            <a:r>
              <a:rPr sz="2400" b="1" spc="-7" baseline="24305" dirty="0">
                <a:latin typeface="新宋体"/>
                <a:cs typeface="新宋体"/>
              </a:rPr>
              <a:t>q	</a:t>
            </a:r>
            <a:r>
              <a:rPr sz="2400" b="1" spc="-5" dirty="0">
                <a:latin typeface="新宋体"/>
                <a:cs typeface="新宋体"/>
              </a:rPr>
              <a:t>mod</a:t>
            </a:r>
            <a:r>
              <a:rPr sz="2400" b="1" spc="-25" dirty="0">
                <a:latin typeface="新宋体"/>
                <a:cs typeface="新宋体"/>
              </a:rPr>
              <a:t> </a:t>
            </a:r>
            <a:r>
              <a:rPr sz="2400" b="1" spc="-5" dirty="0">
                <a:latin typeface="新宋体"/>
                <a:cs typeface="新宋体"/>
              </a:rPr>
              <a:t>p </a:t>
            </a:r>
            <a:endParaRPr sz="2400" dirty="0">
              <a:latin typeface="新宋体"/>
              <a:cs typeface="新宋体"/>
            </a:endParaRPr>
          </a:p>
        </p:txBody>
      </p:sp>
      <p:sp>
        <p:nvSpPr>
          <p:cNvPr id="4" name="object 4"/>
          <p:cNvSpPr txBox="1"/>
          <p:nvPr/>
        </p:nvSpPr>
        <p:spPr>
          <a:xfrm>
            <a:off x="1653673" y="4128007"/>
            <a:ext cx="1000760" cy="391160"/>
          </a:xfrm>
          <a:prstGeom prst="rect">
            <a:avLst/>
          </a:prstGeom>
        </p:spPr>
        <p:txBody>
          <a:bodyPr vert="horz" wrap="square" lIns="0" tIns="12700" rIns="0" bIns="0" rtlCol="0">
            <a:spAutoFit/>
          </a:bodyPr>
          <a:lstStyle/>
          <a:p>
            <a:pPr marL="12700">
              <a:lnSpc>
                <a:spcPct val="100000"/>
              </a:lnSpc>
              <a:spcBef>
                <a:spcPts val="100"/>
              </a:spcBef>
            </a:pPr>
            <a:r>
              <a:rPr sz="3600" b="1" baseline="-16203" dirty="0">
                <a:latin typeface="新宋体"/>
                <a:cs typeface="新宋体"/>
              </a:rPr>
              <a:t>=</a:t>
            </a:r>
            <a:r>
              <a:rPr sz="3600" b="1" spc="-104" baseline="-16203" dirty="0">
                <a:latin typeface="新宋体"/>
                <a:cs typeface="新宋体"/>
              </a:rPr>
              <a:t> </a:t>
            </a:r>
            <a:r>
              <a:rPr sz="3600" b="1" spc="-7" baseline="-16203" dirty="0">
                <a:latin typeface="新宋体"/>
                <a:cs typeface="新宋体"/>
              </a:rPr>
              <a:t>h</a:t>
            </a:r>
            <a:r>
              <a:rPr sz="1600" b="1" spc="-5" dirty="0">
                <a:latin typeface="新宋体"/>
                <a:cs typeface="新宋体"/>
              </a:rPr>
              <a:t>(p-1)</a:t>
            </a:r>
            <a:endParaRPr sz="1600">
              <a:latin typeface="新宋体"/>
              <a:cs typeface="新宋体"/>
            </a:endParaRPr>
          </a:p>
        </p:txBody>
      </p:sp>
      <p:sp>
        <p:nvSpPr>
          <p:cNvPr id="5" name="object 5"/>
          <p:cNvSpPr txBox="1"/>
          <p:nvPr/>
        </p:nvSpPr>
        <p:spPr>
          <a:xfrm>
            <a:off x="2785243" y="4219447"/>
            <a:ext cx="649414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新宋体"/>
                <a:cs typeface="新宋体"/>
              </a:rPr>
              <a:t>mod</a:t>
            </a:r>
            <a:r>
              <a:rPr sz="2400" b="1" spc="15" dirty="0">
                <a:latin typeface="新宋体"/>
                <a:cs typeface="新宋体"/>
              </a:rPr>
              <a:t> </a:t>
            </a:r>
            <a:r>
              <a:rPr sz="2400" b="1" spc="-5" dirty="0">
                <a:latin typeface="新宋体"/>
                <a:cs typeface="新宋体"/>
              </a:rPr>
              <a:t>p </a:t>
            </a:r>
            <a:r>
              <a:rPr sz="2400" b="1" spc="-5" dirty="0">
                <a:latin typeface="Arial"/>
                <a:cs typeface="Arial"/>
              </a:rPr>
              <a:t>≡</a:t>
            </a:r>
            <a:r>
              <a:rPr sz="2400" b="1" spc="-5" dirty="0">
                <a:latin typeface="新宋体"/>
                <a:cs typeface="新宋体"/>
              </a:rPr>
              <a:t>1</a:t>
            </a:r>
            <a:r>
              <a:rPr sz="2400" b="1" spc="-10" dirty="0">
                <a:latin typeface="新宋体"/>
                <a:cs typeface="新宋体"/>
              </a:rPr>
              <a:t> 。既然</a:t>
            </a:r>
            <a:r>
              <a:rPr sz="2400" b="1" spc="-5" dirty="0">
                <a:latin typeface="新宋体"/>
                <a:cs typeface="新宋体"/>
              </a:rPr>
              <a:t>g≠1，</a:t>
            </a:r>
            <a:r>
              <a:rPr sz="2400" b="1" spc="-10" dirty="0">
                <a:latin typeface="新宋体"/>
                <a:cs typeface="新宋体"/>
              </a:rPr>
              <a:t>那么</a:t>
            </a:r>
            <a:r>
              <a:rPr sz="2400" b="1" spc="-5" dirty="0">
                <a:latin typeface="新宋体"/>
                <a:cs typeface="新宋体"/>
              </a:rPr>
              <a:t>g</a:t>
            </a:r>
            <a:r>
              <a:rPr sz="2400" b="1" spc="-10" dirty="0">
                <a:latin typeface="新宋体"/>
                <a:cs typeface="新宋体"/>
              </a:rPr>
              <a:t>生成</a:t>
            </a:r>
            <a:r>
              <a:rPr sz="2400" b="1" spc="-5" dirty="0">
                <a:latin typeface="新宋体"/>
                <a:cs typeface="新宋体"/>
              </a:rPr>
              <a:t>Zp*</a:t>
            </a:r>
            <a:r>
              <a:rPr sz="2400" b="1" spc="20" dirty="0">
                <a:latin typeface="新宋体"/>
                <a:cs typeface="新宋体"/>
              </a:rPr>
              <a:t> </a:t>
            </a:r>
            <a:r>
              <a:rPr sz="2400" b="1" spc="-10" dirty="0">
                <a:latin typeface="新宋体"/>
                <a:cs typeface="新宋体"/>
              </a:rPr>
              <a:t>中一个</a:t>
            </a:r>
            <a:r>
              <a:rPr sz="2400" b="1" spc="-5" dirty="0">
                <a:latin typeface="新宋体"/>
                <a:cs typeface="新宋体"/>
              </a:rPr>
              <a:t>11</a:t>
            </a:r>
            <a:endParaRPr sz="2400">
              <a:latin typeface="新宋体"/>
              <a:cs typeface="新宋体"/>
            </a:endParaRPr>
          </a:p>
        </p:txBody>
      </p:sp>
      <p:sp>
        <p:nvSpPr>
          <p:cNvPr id="6" name="object 6"/>
          <p:cNvSpPr txBox="1"/>
          <p:nvPr/>
        </p:nvSpPr>
        <p:spPr>
          <a:xfrm>
            <a:off x="1653673" y="4768088"/>
            <a:ext cx="7804150" cy="391160"/>
          </a:xfrm>
          <a:prstGeom prst="rect">
            <a:avLst/>
          </a:prstGeom>
        </p:spPr>
        <p:txBody>
          <a:bodyPr vert="horz" wrap="square" lIns="0" tIns="12700" rIns="0" bIns="0" rtlCol="0">
            <a:spAutoFit/>
          </a:bodyPr>
          <a:lstStyle/>
          <a:p>
            <a:pPr marL="12700">
              <a:lnSpc>
                <a:spcPct val="100000"/>
              </a:lnSpc>
              <a:spcBef>
                <a:spcPts val="100"/>
              </a:spcBef>
              <a:tabLst>
                <a:tab pos="6559550" algn="l"/>
              </a:tabLst>
            </a:pPr>
            <a:r>
              <a:rPr sz="2400" b="1" spc="-5" dirty="0">
                <a:latin typeface="新宋体"/>
                <a:cs typeface="新宋体"/>
              </a:rPr>
              <a:t>阶循环子群。然后选取私钥</a:t>
            </a:r>
            <a:r>
              <a:rPr sz="2400" b="1" dirty="0">
                <a:latin typeface="新宋体"/>
                <a:cs typeface="新宋体"/>
              </a:rPr>
              <a:t>x</a:t>
            </a:r>
            <a:r>
              <a:rPr sz="2400" b="1" spc="15" dirty="0">
                <a:latin typeface="新宋体"/>
                <a:cs typeface="新宋体"/>
              </a:rPr>
              <a:t> </a:t>
            </a:r>
            <a:r>
              <a:rPr sz="2400" b="1" dirty="0">
                <a:latin typeface="新宋体"/>
                <a:cs typeface="新宋体"/>
              </a:rPr>
              <a:t>=</a:t>
            </a:r>
            <a:r>
              <a:rPr sz="2400" b="1" spc="15" dirty="0">
                <a:latin typeface="新宋体"/>
                <a:cs typeface="新宋体"/>
              </a:rPr>
              <a:t> </a:t>
            </a:r>
            <a:r>
              <a:rPr sz="2400" b="1" dirty="0">
                <a:latin typeface="新宋体"/>
                <a:cs typeface="新宋体"/>
              </a:rPr>
              <a:t>10</a:t>
            </a:r>
            <a:r>
              <a:rPr sz="2400" b="1" spc="15" dirty="0">
                <a:latin typeface="新宋体"/>
                <a:cs typeface="新宋体"/>
              </a:rPr>
              <a:t> </a:t>
            </a:r>
            <a:r>
              <a:rPr sz="2400" b="1" dirty="0">
                <a:latin typeface="新宋体"/>
                <a:cs typeface="新宋体"/>
              </a:rPr>
              <a:t>,</a:t>
            </a:r>
            <a:r>
              <a:rPr sz="2400" b="1" spc="-5" dirty="0">
                <a:latin typeface="新宋体"/>
                <a:cs typeface="新宋体"/>
              </a:rPr>
              <a:t>计算</a:t>
            </a:r>
            <a:r>
              <a:rPr sz="2400" b="1" dirty="0">
                <a:latin typeface="新宋体"/>
                <a:cs typeface="新宋体"/>
              </a:rPr>
              <a:t>y</a:t>
            </a:r>
            <a:r>
              <a:rPr sz="2400" b="1" spc="15" dirty="0">
                <a:latin typeface="新宋体"/>
                <a:cs typeface="新宋体"/>
              </a:rPr>
              <a:t> </a:t>
            </a:r>
            <a:r>
              <a:rPr sz="2400" b="1" dirty="0">
                <a:latin typeface="新宋体"/>
                <a:cs typeface="新宋体"/>
              </a:rPr>
              <a:t>=</a:t>
            </a:r>
            <a:r>
              <a:rPr sz="2400" b="1" spc="15" dirty="0">
                <a:latin typeface="新宋体"/>
                <a:cs typeface="新宋体"/>
              </a:rPr>
              <a:t> </a:t>
            </a:r>
            <a:r>
              <a:rPr sz="2400" b="1" spc="-5" dirty="0">
                <a:latin typeface="新宋体"/>
                <a:cs typeface="新宋体"/>
              </a:rPr>
              <a:t>g</a:t>
            </a:r>
            <a:r>
              <a:rPr sz="2400" b="1" spc="-7" baseline="24305" dirty="0">
                <a:latin typeface="新宋体"/>
                <a:cs typeface="新宋体"/>
              </a:rPr>
              <a:t>x	</a:t>
            </a:r>
            <a:r>
              <a:rPr sz="2400" b="1" dirty="0">
                <a:latin typeface="新宋体"/>
                <a:cs typeface="新宋体"/>
              </a:rPr>
              <a:t>mod p</a:t>
            </a:r>
            <a:r>
              <a:rPr sz="2400" b="1" spc="-60" dirty="0">
                <a:latin typeface="新宋体"/>
                <a:cs typeface="新宋体"/>
              </a:rPr>
              <a:t> </a:t>
            </a:r>
            <a:r>
              <a:rPr sz="2400" b="1" dirty="0">
                <a:latin typeface="新宋体"/>
                <a:cs typeface="新宋体"/>
              </a:rPr>
              <a:t>= </a:t>
            </a:r>
            <a:endParaRPr sz="2400">
              <a:latin typeface="新宋体"/>
              <a:cs typeface="新宋体"/>
            </a:endParaRPr>
          </a:p>
        </p:txBody>
      </p:sp>
      <p:sp>
        <p:nvSpPr>
          <p:cNvPr id="7" name="object 7"/>
          <p:cNvSpPr txBox="1"/>
          <p:nvPr/>
        </p:nvSpPr>
        <p:spPr>
          <a:xfrm>
            <a:off x="1653673" y="5225288"/>
            <a:ext cx="384810" cy="391160"/>
          </a:xfrm>
          <a:prstGeom prst="rect">
            <a:avLst/>
          </a:prstGeom>
        </p:spPr>
        <p:txBody>
          <a:bodyPr vert="horz" wrap="square" lIns="0" tIns="12700" rIns="0" bIns="0" rtlCol="0">
            <a:spAutoFit/>
          </a:bodyPr>
          <a:lstStyle/>
          <a:p>
            <a:pPr marL="12700">
              <a:lnSpc>
                <a:spcPct val="100000"/>
              </a:lnSpc>
              <a:spcBef>
                <a:spcPts val="100"/>
              </a:spcBef>
            </a:pPr>
            <a:r>
              <a:rPr sz="3600" b="1" spc="-7" baseline="-16203" dirty="0">
                <a:latin typeface="新宋体"/>
                <a:cs typeface="新宋体"/>
              </a:rPr>
              <a:t>6</a:t>
            </a:r>
            <a:r>
              <a:rPr sz="1600" b="1" spc="-5" dirty="0">
                <a:latin typeface="新宋体"/>
                <a:cs typeface="新宋体"/>
              </a:rPr>
              <a:t>10</a:t>
            </a:r>
            <a:endParaRPr sz="1600">
              <a:latin typeface="新宋体"/>
              <a:cs typeface="新宋体"/>
            </a:endParaRPr>
          </a:p>
        </p:txBody>
      </p:sp>
      <p:sp>
        <p:nvSpPr>
          <p:cNvPr id="8" name="object 8"/>
          <p:cNvSpPr txBox="1"/>
          <p:nvPr/>
        </p:nvSpPr>
        <p:spPr>
          <a:xfrm>
            <a:off x="2168023" y="5316728"/>
            <a:ext cx="742823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新宋体"/>
                <a:cs typeface="新宋体"/>
              </a:rPr>
              <a:t>mod</a:t>
            </a:r>
            <a:r>
              <a:rPr sz="2400" b="1" spc="15" dirty="0">
                <a:latin typeface="新宋体"/>
                <a:cs typeface="新宋体"/>
              </a:rPr>
              <a:t> </a:t>
            </a:r>
            <a:r>
              <a:rPr sz="2400" b="1" spc="-5" dirty="0">
                <a:latin typeface="新宋体"/>
                <a:cs typeface="新宋体"/>
              </a:rPr>
              <a:t>23</a:t>
            </a:r>
            <a:r>
              <a:rPr sz="2400" b="1" spc="15" dirty="0">
                <a:latin typeface="新宋体"/>
                <a:cs typeface="新宋体"/>
              </a:rPr>
              <a:t> </a:t>
            </a:r>
            <a:r>
              <a:rPr sz="2400" b="1" spc="-5" dirty="0">
                <a:latin typeface="Arial"/>
                <a:cs typeface="Arial"/>
              </a:rPr>
              <a:t>≡</a:t>
            </a:r>
            <a:r>
              <a:rPr sz="2400" b="1" spc="-5" dirty="0">
                <a:latin typeface="新宋体"/>
                <a:cs typeface="新宋体"/>
              </a:rPr>
              <a:t>4，</a:t>
            </a:r>
            <a:r>
              <a:rPr sz="2400" b="1" spc="-10" dirty="0">
                <a:latin typeface="新宋体"/>
                <a:cs typeface="新宋体"/>
              </a:rPr>
              <a:t>则</a:t>
            </a:r>
            <a:r>
              <a:rPr sz="2400" b="1" spc="-5" dirty="0">
                <a:latin typeface="新宋体"/>
                <a:cs typeface="新宋体"/>
              </a:rPr>
              <a:t>A</a:t>
            </a:r>
            <a:r>
              <a:rPr sz="2400" b="1" spc="-10" dirty="0">
                <a:latin typeface="新宋体"/>
                <a:cs typeface="新宋体"/>
              </a:rPr>
              <a:t>的公钥是</a:t>
            </a:r>
            <a:r>
              <a:rPr sz="2400" b="1" spc="-5" dirty="0">
                <a:latin typeface="新宋体"/>
                <a:cs typeface="新宋体"/>
              </a:rPr>
              <a:t>（p</a:t>
            </a:r>
            <a:r>
              <a:rPr sz="2400" b="1" spc="30" dirty="0">
                <a:latin typeface="新宋体"/>
                <a:cs typeface="新宋体"/>
              </a:rPr>
              <a:t> </a:t>
            </a:r>
            <a:r>
              <a:rPr sz="2400" b="1" spc="-5" dirty="0">
                <a:latin typeface="新宋体"/>
                <a:cs typeface="新宋体"/>
              </a:rPr>
              <a:t>=</a:t>
            </a:r>
            <a:r>
              <a:rPr sz="2400" b="1" spc="-10" dirty="0">
                <a:latin typeface="新宋体"/>
                <a:cs typeface="新宋体"/>
              </a:rPr>
              <a:t> </a:t>
            </a:r>
            <a:r>
              <a:rPr sz="2400" b="1" spc="-5" dirty="0">
                <a:latin typeface="新宋体"/>
                <a:cs typeface="新宋体"/>
              </a:rPr>
              <a:t>23,q</a:t>
            </a:r>
            <a:r>
              <a:rPr sz="2400" b="1" spc="20" dirty="0">
                <a:latin typeface="新宋体"/>
                <a:cs typeface="新宋体"/>
              </a:rPr>
              <a:t> </a:t>
            </a:r>
            <a:r>
              <a:rPr sz="2400" b="1" spc="-5" dirty="0">
                <a:latin typeface="新宋体"/>
                <a:cs typeface="新宋体"/>
              </a:rPr>
              <a:t>=</a:t>
            </a:r>
            <a:r>
              <a:rPr sz="2400" b="1" spc="5" dirty="0">
                <a:latin typeface="新宋体"/>
                <a:cs typeface="新宋体"/>
              </a:rPr>
              <a:t> </a:t>
            </a:r>
            <a:r>
              <a:rPr sz="2400" b="1" spc="-5" dirty="0">
                <a:latin typeface="新宋体"/>
                <a:cs typeface="新宋体"/>
              </a:rPr>
              <a:t>11,g</a:t>
            </a:r>
            <a:r>
              <a:rPr sz="2400" b="1" spc="20" dirty="0">
                <a:latin typeface="新宋体"/>
                <a:cs typeface="新宋体"/>
              </a:rPr>
              <a:t> </a:t>
            </a:r>
            <a:r>
              <a:rPr sz="2400" b="1" spc="-5" dirty="0">
                <a:latin typeface="新宋体"/>
                <a:cs typeface="新宋体"/>
              </a:rPr>
              <a:t>=</a:t>
            </a:r>
            <a:r>
              <a:rPr sz="2400" b="1" spc="-10" dirty="0">
                <a:latin typeface="新宋体"/>
                <a:cs typeface="新宋体"/>
              </a:rPr>
              <a:t> </a:t>
            </a:r>
            <a:r>
              <a:rPr sz="2400" b="1" spc="-5" dirty="0">
                <a:latin typeface="新宋体"/>
                <a:cs typeface="新宋体"/>
              </a:rPr>
              <a:t>6,</a:t>
            </a:r>
            <a:r>
              <a:rPr sz="2400" b="1" spc="-5" dirty="0">
                <a:solidFill>
                  <a:srgbClr val="FD1813"/>
                </a:solidFill>
                <a:latin typeface="新宋体"/>
                <a:cs typeface="新宋体"/>
              </a:rPr>
              <a:t>y</a:t>
            </a:r>
            <a:r>
              <a:rPr sz="2400" b="1" spc="25" dirty="0">
                <a:solidFill>
                  <a:srgbClr val="FD1813"/>
                </a:solidFill>
                <a:latin typeface="新宋体"/>
                <a:cs typeface="新宋体"/>
              </a:rPr>
              <a:t> </a:t>
            </a:r>
            <a:r>
              <a:rPr sz="2400" b="1" spc="-5" dirty="0">
                <a:solidFill>
                  <a:srgbClr val="FD1813"/>
                </a:solidFill>
                <a:latin typeface="新宋体"/>
                <a:cs typeface="新宋体"/>
              </a:rPr>
              <a:t>= </a:t>
            </a:r>
            <a:endParaRPr sz="2400">
              <a:latin typeface="新宋体"/>
              <a:cs typeface="新宋体"/>
            </a:endParaRPr>
          </a:p>
        </p:txBody>
      </p:sp>
      <p:sp>
        <p:nvSpPr>
          <p:cNvPr id="9" name="object 9"/>
          <p:cNvSpPr txBox="1"/>
          <p:nvPr/>
        </p:nvSpPr>
        <p:spPr>
          <a:xfrm>
            <a:off x="1653673" y="5865367"/>
            <a:ext cx="355346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D1813"/>
                </a:solidFill>
                <a:latin typeface="新宋体"/>
                <a:cs typeface="新宋体"/>
              </a:rPr>
              <a:t>4</a:t>
            </a:r>
            <a:r>
              <a:rPr sz="2400" b="1" dirty="0">
                <a:latin typeface="新宋体"/>
                <a:cs typeface="新宋体"/>
              </a:rPr>
              <a:t>）,</a:t>
            </a:r>
            <a:r>
              <a:rPr sz="2400" b="1" spc="-20" dirty="0">
                <a:latin typeface="新宋体"/>
                <a:cs typeface="新宋体"/>
              </a:rPr>
              <a:t> </a:t>
            </a:r>
            <a:r>
              <a:rPr sz="2400" b="1" spc="-5" dirty="0">
                <a:latin typeface="新宋体"/>
                <a:cs typeface="新宋体"/>
              </a:rPr>
              <a:t>私钥为</a:t>
            </a:r>
            <a:r>
              <a:rPr sz="2400" b="1" spc="-5" dirty="0">
                <a:solidFill>
                  <a:srgbClr val="FD1813"/>
                </a:solidFill>
                <a:latin typeface="新宋体"/>
                <a:cs typeface="新宋体"/>
              </a:rPr>
              <a:t>（x</a:t>
            </a:r>
            <a:r>
              <a:rPr sz="2400" b="1" spc="-25" dirty="0">
                <a:solidFill>
                  <a:srgbClr val="FD1813"/>
                </a:solidFill>
                <a:latin typeface="新宋体"/>
                <a:cs typeface="新宋体"/>
              </a:rPr>
              <a:t> </a:t>
            </a:r>
            <a:r>
              <a:rPr sz="2400" b="1" dirty="0">
                <a:solidFill>
                  <a:srgbClr val="FD1813"/>
                </a:solidFill>
                <a:latin typeface="新宋体"/>
                <a:cs typeface="新宋体"/>
              </a:rPr>
              <a:t>=</a:t>
            </a:r>
            <a:r>
              <a:rPr sz="2400" b="1" spc="-20" dirty="0">
                <a:solidFill>
                  <a:srgbClr val="FD1813"/>
                </a:solidFill>
                <a:latin typeface="新宋体"/>
                <a:cs typeface="新宋体"/>
              </a:rPr>
              <a:t> </a:t>
            </a:r>
            <a:r>
              <a:rPr sz="2400" b="1" dirty="0">
                <a:solidFill>
                  <a:srgbClr val="FD1813"/>
                </a:solidFill>
                <a:latin typeface="新宋体"/>
                <a:cs typeface="新宋体"/>
              </a:rPr>
              <a:t>10）</a:t>
            </a:r>
            <a:r>
              <a:rPr sz="2400" b="1" spc="-10" dirty="0">
                <a:latin typeface="新宋体"/>
                <a:cs typeface="新宋体"/>
              </a:rPr>
              <a:t>。</a:t>
            </a:r>
            <a:endParaRPr sz="2400">
              <a:latin typeface="新宋体"/>
              <a:cs typeface="新宋体"/>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4436"/>
            <a:ext cx="4299585" cy="513080"/>
          </a:xfrm>
          <a:prstGeom prst="rect">
            <a:avLst/>
          </a:prstGeom>
        </p:spPr>
        <p:txBody>
          <a:bodyPr vert="horz" wrap="square" lIns="0" tIns="12065" rIns="0" bIns="0" rtlCol="0">
            <a:spAutoFit/>
          </a:bodyPr>
          <a:lstStyle/>
          <a:p>
            <a:pPr marL="12700">
              <a:lnSpc>
                <a:spcPct val="100000"/>
              </a:lnSpc>
              <a:spcBef>
                <a:spcPts val="95"/>
              </a:spcBef>
            </a:pPr>
            <a:r>
              <a:rPr spc="-5" dirty="0">
                <a:latin typeface="Arial"/>
                <a:cs typeface="Arial"/>
              </a:rPr>
              <a:t>Schnorr</a:t>
            </a:r>
            <a:r>
              <a:rPr spc="-5" dirty="0"/>
              <a:t>签名算法</a:t>
            </a:r>
            <a:r>
              <a:rPr spc="-10" dirty="0">
                <a:latin typeface="Arial"/>
                <a:cs typeface="Arial"/>
              </a:rPr>
              <a:t>(</a:t>
            </a:r>
            <a:r>
              <a:rPr spc="-5" dirty="0"/>
              <a:t>举例</a:t>
            </a:r>
            <a:r>
              <a:rPr spc="-5" dirty="0">
                <a:latin typeface="Arial"/>
                <a:cs typeface="Arial"/>
              </a:rPr>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32</a:t>
            </a:fld>
            <a:endParaRPr spc="-5" dirty="0"/>
          </a:p>
        </p:txBody>
      </p:sp>
      <p:sp>
        <p:nvSpPr>
          <p:cNvPr id="3" name="object 3"/>
          <p:cNvSpPr txBox="1"/>
          <p:nvPr/>
        </p:nvSpPr>
        <p:spPr>
          <a:xfrm>
            <a:off x="1234573" y="1589091"/>
            <a:ext cx="8086725" cy="4602414"/>
          </a:xfrm>
          <a:prstGeom prst="rect">
            <a:avLst/>
          </a:prstGeom>
        </p:spPr>
        <p:txBody>
          <a:bodyPr vert="horz" wrap="square" lIns="0" tIns="167640" rIns="0" bIns="0" rtlCol="0">
            <a:spAutoFit/>
          </a:bodyPr>
          <a:lstStyle/>
          <a:p>
            <a:pPr marL="355600" indent="-342900">
              <a:lnSpc>
                <a:spcPct val="100000"/>
              </a:lnSpc>
              <a:spcBef>
                <a:spcPts val="1320"/>
              </a:spcBef>
              <a:buClr>
                <a:srgbClr val="FD1813"/>
              </a:buClr>
              <a:buSzPct val="116071"/>
              <a:buFont typeface="Wingdings"/>
              <a:buChar char=""/>
              <a:tabLst>
                <a:tab pos="355600" algn="l"/>
              </a:tabLst>
            </a:pPr>
            <a:r>
              <a:rPr sz="2400" b="1" dirty="0">
                <a:solidFill>
                  <a:srgbClr val="0000FF"/>
                </a:solidFill>
                <a:latin typeface="宋体" panose="02010600030101010101" pitchFamily="2" charset="-122"/>
                <a:ea typeface="宋体" panose="02010600030101010101" pitchFamily="2" charset="-122"/>
                <a:cs typeface="黑体"/>
              </a:rPr>
              <a:t>签名过程：</a:t>
            </a:r>
            <a:endParaRPr sz="2400" dirty="0">
              <a:latin typeface="宋体" panose="02010600030101010101" pitchFamily="2" charset="-122"/>
              <a:ea typeface="宋体" panose="02010600030101010101" pitchFamily="2" charset="-122"/>
              <a:cs typeface="黑体"/>
            </a:endParaRPr>
          </a:p>
          <a:p>
            <a:pPr marL="354965" marR="66675" indent="330200">
              <a:lnSpc>
                <a:spcPct val="130000"/>
              </a:lnSpc>
              <a:spcBef>
                <a:spcPts val="540"/>
              </a:spcBef>
            </a:pPr>
            <a:r>
              <a:rPr sz="2400" b="1" spc="-5" dirty="0">
                <a:latin typeface="宋体"/>
                <a:cs typeface="宋体"/>
              </a:rPr>
              <a:t>选取随机</a:t>
            </a:r>
            <a:r>
              <a:rPr sz="2400" b="1" dirty="0">
                <a:latin typeface="宋体"/>
                <a:cs typeface="宋体"/>
              </a:rPr>
              <a:t>数</a:t>
            </a:r>
            <a:r>
              <a:rPr sz="2400" b="1" dirty="0">
                <a:latin typeface="Arial"/>
                <a:cs typeface="Arial"/>
              </a:rPr>
              <a:t>k</a:t>
            </a:r>
            <a:r>
              <a:rPr sz="2400" b="1" spc="10" dirty="0">
                <a:latin typeface="Arial"/>
                <a:cs typeface="Arial"/>
              </a:rPr>
              <a:t> </a:t>
            </a:r>
            <a:r>
              <a:rPr sz="2400" b="1" dirty="0">
                <a:latin typeface="Arial"/>
                <a:cs typeface="Arial"/>
              </a:rPr>
              <a:t>=</a:t>
            </a:r>
            <a:r>
              <a:rPr sz="2400" b="1" spc="-10" dirty="0">
                <a:latin typeface="Arial"/>
                <a:cs typeface="Arial"/>
              </a:rPr>
              <a:t> </a:t>
            </a:r>
            <a:r>
              <a:rPr sz="2400" b="1" spc="-5" dirty="0">
                <a:latin typeface="Arial"/>
                <a:cs typeface="Arial"/>
              </a:rPr>
              <a:t>9</a:t>
            </a:r>
            <a:r>
              <a:rPr sz="2400" b="1" spc="-5" dirty="0">
                <a:latin typeface="宋体"/>
                <a:cs typeface="宋体"/>
              </a:rPr>
              <a:t>，</a:t>
            </a:r>
            <a:r>
              <a:rPr sz="2400" b="1" spc="-5" dirty="0">
                <a:latin typeface="Arial"/>
                <a:cs typeface="Arial"/>
              </a:rPr>
              <a:t>1≤k≤10</a:t>
            </a:r>
            <a:r>
              <a:rPr sz="2400" b="1" spc="-5" dirty="0">
                <a:latin typeface="宋体"/>
                <a:cs typeface="宋体"/>
              </a:rPr>
              <a:t>，计</a:t>
            </a:r>
            <a:r>
              <a:rPr sz="2400" b="1" dirty="0">
                <a:latin typeface="宋体"/>
                <a:cs typeface="宋体"/>
              </a:rPr>
              <a:t>算</a:t>
            </a:r>
            <a:r>
              <a:rPr sz="2400" b="1" dirty="0">
                <a:latin typeface="Arial"/>
                <a:cs typeface="Arial"/>
              </a:rPr>
              <a:t>r</a:t>
            </a:r>
            <a:r>
              <a:rPr sz="2400" b="1" spc="15" dirty="0">
                <a:latin typeface="Arial"/>
                <a:cs typeface="Arial"/>
              </a:rPr>
              <a:t> </a:t>
            </a:r>
            <a:r>
              <a:rPr sz="2400" b="1" dirty="0">
                <a:latin typeface="Arial"/>
                <a:cs typeface="Arial"/>
              </a:rPr>
              <a:t>=</a:t>
            </a:r>
            <a:r>
              <a:rPr sz="2400" b="1" spc="-5" dirty="0">
                <a:latin typeface="Arial"/>
                <a:cs typeface="Arial"/>
              </a:rPr>
              <a:t> g</a:t>
            </a:r>
            <a:r>
              <a:rPr sz="2400" b="1" spc="-7" baseline="24305" dirty="0">
                <a:latin typeface="Arial"/>
                <a:cs typeface="Arial"/>
              </a:rPr>
              <a:t>k</a:t>
            </a:r>
            <a:r>
              <a:rPr sz="2400" b="1" spc="307" baseline="24305" dirty="0">
                <a:latin typeface="Arial"/>
                <a:cs typeface="Arial"/>
              </a:rPr>
              <a:t> </a:t>
            </a:r>
            <a:r>
              <a:rPr sz="2400" b="1" spc="-5" dirty="0">
                <a:latin typeface="Arial"/>
                <a:cs typeface="Arial"/>
              </a:rPr>
              <a:t>mod</a:t>
            </a:r>
            <a:r>
              <a:rPr sz="2400" b="1" spc="-20" dirty="0">
                <a:latin typeface="Arial"/>
                <a:cs typeface="Arial"/>
              </a:rPr>
              <a:t> </a:t>
            </a:r>
            <a:r>
              <a:rPr sz="2400" b="1" dirty="0">
                <a:latin typeface="Arial"/>
                <a:cs typeface="Arial"/>
              </a:rPr>
              <a:t>p</a:t>
            </a:r>
            <a:r>
              <a:rPr sz="2400" b="1" spc="-10" dirty="0">
                <a:latin typeface="Arial"/>
                <a:cs typeface="Arial"/>
              </a:rPr>
              <a:t> </a:t>
            </a:r>
            <a:r>
              <a:rPr sz="2400" b="1" dirty="0">
                <a:latin typeface="Arial"/>
                <a:cs typeface="Arial"/>
              </a:rPr>
              <a:t>=</a:t>
            </a:r>
            <a:r>
              <a:rPr sz="2400" b="1" spc="-10" dirty="0">
                <a:latin typeface="Arial"/>
                <a:cs typeface="Arial"/>
              </a:rPr>
              <a:t> </a:t>
            </a:r>
            <a:r>
              <a:rPr sz="2400" b="1" spc="-5" dirty="0">
                <a:latin typeface="Arial"/>
                <a:cs typeface="Arial"/>
              </a:rPr>
              <a:t>69  mod</a:t>
            </a:r>
            <a:r>
              <a:rPr sz="2400" b="1" spc="-10" dirty="0">
                <a:latin typeface="Arial"/>
                <a:cs typeface="Arial"/>
              </a:rPr>
              <a:t> </a:t>
            </a:r>
            <a:r>
              <a:rPr sz="2400" b="1" spc="-5" dirty="0">
                <a:latin typeface="Arial"/>
                <a:cs typeface="Arial"/>
              </a:rPr>
              <a:t>23</a:t>
            </a:r>
            <a:r>
              <a:rPr sz="2400" b="1" spc="-10" dirty="0">
                <a:latin typeface="Arial"/>
                <a:cs typeface="Arial"/>
              </a:rPr>
              <a:t> </a:t>
            </a:r>
            <a:r>
              <a:rPr sz="2400" b="1" dirty="0">
                <a:latin typeface="Arial"/>
                <a:cs typeface="Arial"/>
              </a:rPr>
              <a:t>=</a:t>
            </a:r>
            <a:r>
              <a:rPr sz="2400" b="1" spc="-10" dirty="0">
                <a:latin typeface="Arial"/>
                <a:cs typeface="Arial"/>
              </a:rPr>
              <a:t> </a:t>
            </a:r>
            <a:r>
              <a:rPr sz="2400" b="1" spc="-5" dirty="0">
                <a:latin typeface="Arial"/>
                <a:cs typeface="Arial"/>
              </a:rPr>
              <a:t>16</a:t>
            </a:r>
            <a:r>
              <a:rPr sz="2400" b="1" spc="-5" dirty="0">
                <a:latin typeface="宋体"/>
                <a:cs typeface="宋体"/>
              </a:rPr>
              <a:t>。设</a:t>
            </a:r>
            <a:r>
              <a:rPr sz="2400" b="1" dirty="0">
                <a:latin typeface="宋体"/>
                <a:cs typeface="宋体"/>
              </a:rPr>
              <a:t>有</a:t>
            </a:r>
            <a:r>
              <a:rPr sz="2400" b="1" dirty="0">
                <a:latin typeface="Arial"/>
                <a:cs typeface="Arial"/>
              </a:rPr>
              <a:t>e</a:t>
            </a:r>
            <a:r>
              <a:rPr sz="2400" b="1" spc="20" dirty="0">
                <a:latin typeface="Arial"/>
                <a:cs typeface="Arial"/>
              </a:rPr>
              <a:t> </a:t>
            </a:r>
            <a:r>
              <a:rPr sz="2400" b="1" dirty="0">
                <a:latin typeface="Arial"/>
                <a:cs typeface="Arial"/>
              </a:rPr>
              <a:t>=</a:t>
            </a:r>
            <a:r>
              <a:rPr sz="2400" b="1" spc="-10" dirty="0">
                <a:latin typeface="Arial"/>
                <a:cs typeface="Arial"/>
              </a:rPr>
              <a:t> </a:t>
            </a:r>
            <a:r>
              <a:rPr sz="2400" b="1" spc="-5" dirty="0">
                <a:latin typeface="Arial"/>
                <a:cs typeface="Arial"/>
              </a:rPr>
              <a:t>h(m||r)</a:t>
            </a:r>
            <a:r>
              <a:rPr sz="2400" b="1" spc="5" dirty="0">
                <a:latin typeface="Arial"/>
                <a:cs typeface="Arial"/>
              </a:rPr>
              <a:t> </a:t>
            </a:r>
            <a:r>
              <a:rPr sz="2400" b="1" dirty="0">
                <a:latin typeface="Arial"/>
                <a:cs typeface="Arial"/>
              </a:rPr>
              <a:t>=</a:t>
            </a:r>
            <a:r>
              <a:rPr sz="2400" b="1" spc="-10" dirty="0">
                <a:latin typeface="Arial"/>
                <a:cs typeface="Arial"/>
              </a:rPr>
              <a:t> </a:t>
            </a:r>
            <a:r>
              <a:rPr sz="2400" b="1" spc="-5" dirty="0">
                <a:latin typeface="Arial"/>
                <a:cs typeface="Arial"/>
              </a:rPr>
              <a:t>13</a:t>
            </a:r>
            <a:r>
              <a:rPr sz="2400" b="1" dirty="0">
                <a:latin typeface="Arial"/>
                <a:cs typeface="Arial"/>
              </a:rPr>
              <a:t> </a:t>
            </a:r>
            <a:r>
              <a:rPr sz="2400" b="1" spc="-5" dirty="0">
                <a:latin typeface="宋体"/>
                <a:cs typeface="宋体"/>
              </a:rPr>
              <a:t>，计算</a:t>
            </a:r>
            <a:r>
              <a:rPr sz="2400" b="1" dirty="0">
                <a:latin typeface="Arial"/>
                <a:cs typeface="Arial"/>
              </a:rPr>
              <a:t>s</a:t>
            </a:r>
            <a:r>
              <a:rPr sz="2400" b="1" spc="10" dirty="0">
                <a:latin typeface="Arial"/>
                <a:cs typeface="Arial"/>
              </a:rPr>
              <a:t> </a:t>
            </a:r>
            <a:r>
              <a:rPr sz="2400" b="1" dirty="0">
                <a:latin typeface="Arial"/>
                <a:cs typeface="Arial"/>
              </a:rPr>
              <a:t>=</a:t>
            </a:r>
            <a:r>
              <a:rPr sz="2400" b="1" spc="-10" dirty="0">
                <a:latin typeface="Arial"/>
                <a:cs typeface="Arial"/>
              </a:rPr>
              <a:t> </a:t>
            </a:r>
            <a:r>
              <a:rPr sz="2400" b="1" spc="-5" dirty="0">
                <a:latin typeface="Arial"/>
                <a:cs typeface="Arial"/>
              </a:rPr>
              <a:t>(xe+k)  mod</a:t>
            </a:r>
            <a:r>
              <a:rPr sz="2400" b="1" spc="-20" dirty="0">
                <a:latin typeface="Arial"/>
                <a:cs typeface="Arial"/>
              </a:rPr>
              <a:t> </a:t>
            </a:r>
            <a:r>
              <a:rPr sz="2400" b="1" dirty="0">
                <a:latin typeface="Arial"/>
                <a:cs typeface="Arial"/>
              </a:rPr>
              <a:t>q</a:t>
            </a:r>
            <a:r>
              <a:rPr sz="2400" b="1" spc="-10" dirty="0">
                <a:latin typeface="Arial"/>
                <a:cs typeface="Arial"/>
              </a:rPr>
              <a:t> </a:t>
            </a:r>
            <a:r>
              <a:rPr sz="2400" b="1" dirty="0">
                <a:latin typeface="Arial"/>
                <a:cs typeface="Arial"/>
              </a:rPr>
              <a:t>=</a:t>
            </a:r>
            <a:r>
              <a:rPr sz="2400" b="1" spc="-15" dirty="0">
                <a:latin typeface="Arial"/>
                <a:cs typeface="Arial"/>
              </a:rPr>
              <a:t> </a:t>
            </a:r>
            <a:r>
              <a:rPr sz="2400" b="1" spc="-5" dirty="0">
                <a:latin typeface="Arial"/>
                <a:cs typeface="Arial"/>
              </a:rPr>
              <a:t>(10</a:t>
            </a:r>
            <a:r>
              <a:rPr sz="2400" b="1" spc="-5" dirty="0">
                <a:latin typeface="宋体"/>
                <a:cs typeface="宋体"/>
              </a:rPr>
              <a:t>×</a:t>
            </a:r>
            <a:r>
              <a:rPr sz="2400" b="1" spc="-5" dirty="0">
                <a:latin typeface="Arial"/>
                <a:cs typeface="Arial"/>
              </a:rPr>
              <a:t>13</a:t>
            </a:r>
            <a:r>
              <a:rPr sz="2400" b="1" spc="15" dirty="0">
                <a:latin typeface="Arial"/>
                <a:cs typeface="Arial"/>
              </a:rPr>
              <a:t> </a:t>
            </a:r>
            <a:r>
              <a:rPr sz="2400" b="1" dirty="0">
                <a:latin typeface="Arial"/>
                <a:cs typeface="Arial"/>
              </a:rPr>
              <a:t>+</a:t>
            </a:r>
            <a:r>
              <a:rPr sz="2400" b="1" spc="-10" dirty="0">
                <a:latin typeface="Arial"/>
                <a:cs typeface="Arial"/>
              </a:rPr>
              <a:t> </a:t>
            </a:r>
            <a:r>
              <a:rPr sz="2400" b="1" spc="-5" dirty="0">
                <a:latin typeface="Arial"/>
                <a:cs typeface="Arial"/>
              </a:rPr>
              <a:t>9)</a:t>
            </a:r>
            <a:r>
              <a:rPr sz="2400" b="1" spc="-15" dirty="0">
                <a:latin typeface="Arial"/>
                <a:cs typeface="Arial"/>
              </a:rPr>
              <a:t> </a:t>
            </a:r>
            <a:r>
              <a:rPr sz="2400" b="1" spc="-5" dirty="0">
                <a:latin typeface="Arial"/>
                <a:cs typeface="Arial"/>
              </a:rPr>
              <a:t>mod</a:t>
            </a:r>
            <a:r>
              <a:rPr sz="2400" b="1" spc="-10" dirty="0">
                <a:latin typeface="Arial"/>
                <a:cs typeface="Arial"/>
              </a:rPr>
              <a:t> </a:t>
            </a:r>
            <a:r>
              <a:rPr sz="2400" b="1" spc="-5" dirty="0">
                <a:latin typeface="Arial"/>
                <a:cs typeface="Arial"/>
              </a:rPr>
              <a:t>11</a:t>
            </a:r>
            <a:r>
              <a:rPr sz="2400" b="1" spc="-15" dirty="0">
                <a:latin typeface="Arial"/>
                <a:cs typeface="Arial"/>
              </a:rPr>
              <a:t> </a:t>
            </a:r>
            <a:r>
              <a:rPr sz="2400" b="1" dirty="0">
                <a:latin typeface="Arial"/>
                <a:cs typeface="Arial"/>
              </a:rPr>
              <a:t>≡</a:t>
            </a:r>
            <a:r>
              <a:rPr sz="2400" b="1" spc="-15" dirty="0">
                <a:latin typeface="Arial"/>
                <a:cs typeface="Arial"/>
              </a:rPr>
              <a:t> </a:t>
            </a:r>
            <a:r>
              <a:rPr sz="2400" b="1" dirty="0">
                <a:latin typeface="Arial"/>
                <a:cs typeface="Arial"/>
              </a:rPr>
              <a:t>7</a:t>
            </a:r>
            <a:r>
              <a:rPr sz="2400" b="1" spc="-5" dirty="0">
                <a:latin typeface="宋体"/>
                <a:cs typeface="宋体"/>
              </a:rPr>
              <a:t>。因此消</a:t>
            </a:r>
            <a:r>
              <a:rPr sz="2400" b="1" dirty="0">
                <a:latin typeface="宋体"/>
                <a:cs typeface="宋体"/>
              </a:rPr>
              <a:t>息</a:t>
            </a:r>
            <a:r>
              <a:rPr sz="2400" b="1" spc="5" dirty="0">
                <a:latin typeface="Arial"/>
                <a:cs typeface="Arial"/>
              </a:rPr>
              <a:t>m</a:t>
            </a:r>
            <a:r>
              <a:rPr sz="2400" b="1" dirty="0">
                <a:latin typeface="宋体"/>
                <a:cs typeface="宋体"/>
              </a:rPr>
              <a:t>的签名为</a:t>
            </a:r>
            <a:endParaRPr sz="2400" dirty="0">
              <a:latin typeface="宋体"/>
              <a:cs typeface="宋体"/>
            </a:endParaRPr>
          </a:p>
          <a:p>
            <a:pPr marL="354965">
              <a:lnSpc>
                <a:spcPct val="100000"/>
              </a:lnSpc>
              <a:spcBef>
                <a:spcPts val="865"/>
              </a:spcBef>
            </a:pPr>
            <a:r>
              <a:rPr sz="2400" b="1" spc="-5" dirty="0">
                <a:latin typeface="宋体"/>
                <a:cs typeface="宋体"/>
              </a:rPr>
              <a:t>（</a:t>
            </a:r>
            <a:r>
              <a:rPr sz="2400" b="1" spc="-5" dirty="0">
                <a:latin typeface="Arial"/>
                <a:cs typeface="Arial"/>
              </a:rPr>
              <a:t>e</a:t>
            </a:r>
            <a:r>
              <a:rPr sz="2400" b="1" spc="-10" dirty="0">
                <a:latin typeface="Arial"/>
                <a:cs typeface="Arial"/>
              </a:rPr>
              <a:t> </a:t>
            </a:r>
            <a:r>
              <a:rPr sz="2400" b="1" dirty="0">
                <a:latin typeface="Arial"/>
                <a:cs typeface="Arial"/>
              </a:rPr>
              <a:t>=</a:t>
            </a:r>
            <a:r>
              <a:rPr sz="2400" b="1" spc="-5" dirty="0">
                <a:latin typeface="Arial"/>
                <a:cs typeface="Arial"/>
              </a:rPr>
              <a:t> 13,s</a:t>
            </a:r>
            <a:r>
              <a:rPr sz="2400" b="1" spc="5" dirty="0">
                <a:latin typeface="Arial"/>
                <a:cs typeface="Arial"/>
              </a:rPr>
              <a:t> </a:t>
            </a:r>
            <a:r>
              <a:rPr sz="2400" b="1" dirty="0">
                <a:latin typeface="Arial"/>
                <a:cs typeface="Arial"/>
              </a:rPr>
              <a:t>=</a:t>
            </a:r>
            <a:r>
              <a:rPr sz="2400" b="1" spc="-10" dirty="0">
                <a:latin typeface="Arial"/>
                <a:cs typeface="Arial"/>
              </a:rPr>
              <a:t> </a:t>
            </a:r>
            <a:r>
              <a:rPr sz="2400" b="1" spc="-5" dirty="0">
                <a:latin typeface="Arial"/>
                <a:cs typeface="Arial"/>
              </a:rPr>
              <a:t>7</a:t>
            </a:r>
            <a:r>
              <a:rPr sz="2400" b="1" spc="-5" dirty="0">
                <a:latin typeface="宋体"/>
                <a:cs typeface="宋体"/>
              </a:rPr>
              <a:t>）。</a:t>
            </a:r>
            <a:endParaRPr sz="2400" dirty="0">
              <a:latin typeface="宋体"/>
              <a:cs typeface="宋体"/>
            </a:endParaRPr>
          </a:p>
          <a:p>
            <a:pPr marL="355600" indent="-342900">
              <a:spcBef>
                <a:spcPts val="1320"/>
              </a:spcBef>
              <a:buClr>
                <a:srgbClr val="FD1813"/>
              </a:buClr>
              <a:buSzPct val="116071"/>
              <a:buFont typeface="Wingdings"/>
              <a:buChar char=""/>
              <a:tabLst>
                <a:tab pos="355600" algn="l"/>
              </a:tabLst>
            </a:pPr>
            <a:r>
              <a:rPr sz="2400" b="1" dirty="0">
                <a:solidFill>
                  <a:srgbClr val="0000FF"/>
                </a:solidFill>
                <a:latin typeface="宋体" panose="02010600030101010101" pitchFamily="2" charset="-122"/>
                <a:ea typeface="宋体" panose="02010600030101010101" pitchFamily="2" charset="-122"/>
              </a:rPr>
              <a:t>验证过程：</a:t>
            </a:r>
          </a:p>
          <a:p>
            <a:pPr marL="854710">
              <a:lnSpc>
                <a:spcPct val="100000"/>
              </a:lnSpc>
              <a:spcBef>
                <a:spcPts val="1405"/>
              </a:spcBef>
            </a:pPr>
            <a:r>
              <a:rPr sz="2400" b="1" spc="-5" dirty="0">
                <a:latin typeface="宋体"/>
                <a:cs typeface="宋体"/>
              </a:rPr>
              <a:t>签名接收者</a:t>
            </a:r>
            <a:r>
              <a:rPr sz="2400" b="1" spc="5" dirty="0">
                <a:latin typeface="Arial"/>
                <a:cs typeface="Arial"/>
              </a:rPr>
              <a:t>B</a:t>
            </a:r>
            <a:r>
              <a:rPr sz="2400" b="1" dirty="0">
                <a:latin typeface="宋体"/>
                <a:cs typeface="宋体"/>
              </a:rPr>
              <a:t>计算</a:t>
            </a:r>
            <a:r>
              <a:rPr sz="2400" b="1" dirty="0">
                <a:latin typeface="Arial"/>
                <a:cs typeface="Arial"/>
              </a:rPr>
              <a:t>r</a:t>
            </a:r>
            <a:r>
              <a:rPr sz="2400" b="1" baseline="-20833" dirty="0">
                <a:latin typeface="Arial"/>
                <a:cs typeface="Arial"/>
              </a:rPr>
              <a:t>1</a:t>
            </a:r>
            <a:r>
              <a:rPr sz="2400" b="1" spc="37" baseline="-20833" dirty="0">
                <a:latin typeface="Arial"/>
                <a:cs typeface="Arial"/>
              </a:rPr>
              <a:t> </a:t>
            </a:r>
            <a:r>
              <a:rPr sz="2400" b="1" dirty="0">
                <a:latin typeface="Arial"/>
                <a:cs typeface="Arial"/>
              </a:rPr>
              <a:t>=</a:t>
            </a:r>
            <a:r>
              <a:rPr sz="2400" b="1" spc="-20" dirty="0">
                <a:latin typeface="Arial"/>
                <a:cs typeface="Arial"/>
              </a:rPr>
              <a:t> </a:t>
            </a:r>
            <a:r>
              <a:rPr sz="2400" b="1" spc="-5" dirty="0">
                <a:latin typeface="Arial"/>
                <a:cs typeface="Arial"/>
              </a:rPr>
              <a:t>g</a:t>
            </a:r>
            <a:r>
              <a:rPr sz="2400" b="1" spc="-7" baseline="24305" dirty="0">
                <a:latin typeface="Arial"/>
                <a:cs typeface="Arial"/>
              </a:rPr>
              <a:t>s</a:t>
            </a:r>
            <a:r>
              <a:rPr sz="2400" b="1" spc="307" baseline="24305" dirty="0">
                <a:latin typeface="Arial"/>
                <a:cs typeface="Arial"/>
              </a:rPr>
              <a:t> </a:t>
            </a:r>
            <a:r>
              <a:rPr sz="2400" b="1" spc="-5" dirty="0">
                <a:latin typeface="Arial"/>
                <a:cs typeface="Arial"/>
              </a:rPr>
              <a:t>y</a:t>
            </a:r>
            <a:r>
              <a:rPr sz="2400" b="1" spc="-7" baseline="24305" dirty="0">
                <a:latin typeface="Arial"/>
                <a:cs typeface="Arial"/>
              </a:rPr>
              <a:t>-e</a:t>
            </a:r>
            <a:r>
              <a:rPr sz="2400" b="1" spc="330" baseline="24305" dirty="0">
                <a:latin typeface="Arial"/>
                <a:cs typeface="Arial"/>
              </a:rPr>
              <a:t> </a:t>
            </a:r>
            <a:r>
              <a:rPr sz="2400" b="1" spc="-5" dirty="0">
                <a:latin typeface="Arial"/>
                <a:cs typeface="Arial"/>
              </a:rPr>
              <a:t>mod</a:t>
            </a:r>
            <a:r>
              <a:rPr sz="2400" b="1" spc="-15" dirty="0">
                <a:latin typeface="Arial"/>
                <a:cs typeface="Arial"/>
              </a:rPr>
              <a:t> </a:t>
            </a:r>
            <a:r>
              <a:rPr sz="2400" b="1" dirty="0">
                <a:latin typeface="Arial"/>
                <a:cs typeface="Arial"/>
              </a:rPr>
              <a:t>p</a:t>
            </a:r>
            <a:r>
              <a:rPr sz="2400" b="1" spc="-15" dirty="0">
                <a:latin typeface="Arial"/>
                <a:cs typeface="Arial"/>
              </a:rPr>
              <a:t> </a:t>
            </a:r>
            <a:r>
              <a:rPr sz="2400" b="1" dirty="0">
                <a:latin typeface="Arial"/>
                <a:cs typeface="Arial"/>
              </a:rPr>
              <a:t>=</a:t>
            </a:r>
            <a:r>
              <a:rPr sz="2400" b="1" spc="-10" dirty="0">
                <a:latin typeface="Arial"/>
                <a:cs typeface="Arial"/>
              </a:rPr>
              <a:t> </a:t>
            </a:r>
            <a:r>
              <a:rPr sz="2400" b="1" spc="-5" dirty="0">
                <a:latin typeface="Arial"/>
                <a:cs typeface="Arial"/>
              </a:rPr>
              <a:t>6</a:t>
            </a:r>
            <a:r>
              <a:rPr sz="2400" b="1" spc="-7" baseline="24305" dirty="0">
                <a:latin typeface="Arial"/>
                <a:cs typeface="Arial"/>
              </a:rPr>
              <a:t>7</a:t>
            </a:r>
            <a:r>
              <a:rPr sz="2400" b="1" spc="-5" dirty="0">
                <a:latin typeface="宋体"/>
                <a:cs typeface="宋体"/>
              </a:rPr>
              <a:t>×</a:t>
            </a:r>
            <a:r>
              <a:rPr sz="2400" b="1" spc="-5" dirty="0">
                <a:latin typeface="Arial"/>
                <a:cs typeface="Arial"/>
              </a:rPr>
              <a:t>4</a:t>
            </a:r>
            <a:r>
              <a:rPr sz="2400" b="1" spc="-7" baseline="24305" dirty="0">
                <a:latin typeface="Arial"/>
                <a:cs typeface="Arial"/>
              </a:rPr>
              <a:t>-13</a:t>
            </a:r>
            <a:r>
              <a:rPr sz="2400" b="1" spc="345" baseline="24305" dirty="0">
                <a:latin typeface="Arial"/>
                <a:cs typeface="Arial"/>
              </a:rPr>
              <a:t> </a:t>
            </a:r>
            <a:r>
              <a:rPr sz="2400" b="1" spc="-5" dirty="0">
                <a:latin typeface="Arial"/>
                <a:cs typeface="Arial"/>
              </a:rPr>
              <a:t>mod</a:t>
            </a:r>
            <a:r>
              <a:rPr sz="2400" b="1" spc="-15" dirty="0">
                <a:latin typeface="Arial"/>
                <a:cs typeface="Arial"/>
              </a:rPr>
              <a:t> </a:t>
            </a:r>
            <a:r>
              <a:rPr sz="2400" b="1" spc="-5" dirty="0">
                <a:latin typeface="Arial"/>
                <a:cs typeface="Arial"/>
              </a:rPr>
              <a:t>23</a:t>
            </a:r>
            <a:endParaRPr sz="2400" dirty="0">
              <a:latin typeface="Arial"/>
              <a:cs typeface="Arial"/>
            </a:endParaRPr>
          </a:p>
          <a:p>
            <a:pPr marL="354965" marR="5080">
              <a:lnSpc>
                <a:spcPct val="130000"/>
              </a:lnSpc>
            </a:pPr>
            <a:r>
              <a:rPr sz="2400" b="1" dirty="0">
                <a:latin typeface="Arial"/>
                <a:cs typeface="Arial"/>
              </a:rPr>
              <a:t>=</a:t>
            </a:r>
            <a:r>
              <a:rPr sz="2400" b="1" spc="-10" dirty="0">
                <a:latin typeface="Arial"/>
                <a:cs typeface="Arial"/>
              </a:rPr>
              <a:t> </a:t>
            </a:r>
            <a:r>
              <a:rPr sz="2400" b="1" spc="-5" dirty="0">
                <a:latin typeface="Arial"/>
                <a:cs typeface="Arial"/>
              </a:rPr>
              <a:t>16</a:t>
            </a:r>
            <a:r>
              <a:rPr sz="2400" b="1" spc="-10" dirty="0">
                <a:latin typeface="Arial"/>
                <a:cs typeface="Arial"/>
              </a:rPr>
              <a:t> </a:t>
            </a:r>
            <a:r>
              <a:rPr sz="2400" b="1" dirty="0">
                <a:latin typeface="Arial"/>
                <a:cs typeface="Arial"/>
              </a:rPr>
              <a:t>≡r</a:t>
            </a:r>
            <a:r>
              <a:rPr sz="2400" b="1" spc="-5" dirty="0">
                <a:latin typeface="宋体"/>
                <a:cs typeface="宋体"/>
              </a:rPr>
              <a:t>。则</a:t>
            </a:r>
            <a:r>
              <a:rPr sz="2400" b="1" spc="-10" dirty="0">
                <a:latin typeface="宋体"/>
                <a:cs typeface="宋体"/>
              </a:rPr>
              <a:t>有</a:t>
            </a:r>
            <a:r>
              <a:rPr sz="2400" b="1" spc="-525" dirty="0">
                <a:latin typeface="宋体"/>
                <a:cs typeface="宋体"/>
              </a:rPr>
              <a:t> </a:t>
            </a:r>
            <a:r>
              <a:rPr sz="2400" b="1" dirty="0">
                <a:latin typeface="Arial"/>
                <a:cs typeface="Arial"/>
              </a:rPr>
              <a:t>h(m</a:t>
            </a:r>
            <a:r>
              <a:rPr sz="2400" b="1" spc="-5" dirty="0">
                <a:latin typeface="Arial"/>
                <a:cs typeface="Arial"/>
              </a:rPr>
              <a:t> </a:t>
            </a:r>
            <a:r>
              <a:rPr sz="2400" b="1" dirty="0">
                <a:latin typeface="Arial"/>
                <a:cs typeface="Arial"/>
              </a:rPr>
              <a:t>||</a:t>
            </a:r>
            <a:r>
              <a:rPr sz="2400" b="1" spc="-5" dirty="0">
                <a:latin typeface="Arial"/>
                <a:cs typeface="Arial"/>
              </a:rPr>
              <a:t> r</a:t>
            </a:r>
            <a:r>
              <a:rPr sz="2400" b="1" spc="-7" baseline="-20833" dirty="0">
                <a:latin typeface="Arial"/>
                <a:cs typeface="Arial"/>
              </a:rPr>
              <a:t>1</a:t>
            </a:r>
            <a:r>
              <a:rPr sz="2400" b="1" spc="-5" dirty="0">
                <a:latin typeface="Arial"/>
                <a:cs typeface="Arial"/>
              </a:rPr>
              <a:t>)</a:t>
            </a:r>
            <a:r>
              <a:rPr sz="2400" b="1" spc="-10" dirty="0">
                <a:latin typeface="Arial"/>
                <a:cs typeface="Arial"/>
              </a:rPr>
              <a:t> </a:t>
            </a:r>
            <a:r>
              <a:rPr sz="2400" b="1" dirty="0">
                <a:latin typeface="Arial"/>
                <a:cs typeface="Arial"/>
              </a:rPr>
              <a:t>=</a:t>
            </a:r>
            <a:r>
              <a:rPr sz="2400" b="1" spc="-10" dirty="0">
                <a:latin typeface="Arial"/>
                <a:cs typeface="Arial"/>
              </a:rPr>
              <a:t> </a:t>
            </a:r>
            <a:r>
              <a:rPr sz="2400" b="1" spc="-5" dirty="0">
                <a:latin typeface="Arial"/>
                <a:cs typeface="Arial"/>
              </a:rPr>
              <a:t>h(m</a:t>
            </a:r>
            <a:r>
              <a:rPr sz="2400" b="1" spc="-10" dirty="0">
                <a:latin typeface="Arial"/>
                <a:cs typeface="Arial"/>
              </a:rPr>
              <a:t> </a:t>
            </a:r>
            <a:r>
              <a:rPr sz="2400" b="1" spc="-5" dirty="0">
                <a:latin typeface="Arial"/>
                <a:cs typeface="Arial"/>
              </a:rPr>
              <a:t>||</a:t>
            </a:r>
            <a:r>
              <a:rPr sz="2400" b="1" spc="-10" dirty="0">
                <a:latin typeface="Arial"/>
                <a:cs typeface="Arial"/>
              </a:rPr>
              <a:t> </a:t>
            </a:r>
            <a:r>
              <a:rPr sz="2400" b="1" spc="-5" dirty="0">
                <a:latin typeface="Arial"/>
                <a:cs typeface="Arial"/>
              </a:rPr>
              <a:t>r)</a:t>
            </a:r>
            <a:r>
              <a:rPr sz="2400" b="1" spc="-10" dirty="0">
                <a:latin typeface="Arial"/>
                <a:cs typeface="Arial"/>
              </a:rPr>
              <a:t> </a:t>
            </a:r>
            <a:r>
              <a:rPr sz="2400" b="1" dirty="0">
                <a:latin typeface="Arial"/>
                <a:cs typeface="Arial"/>
              </a:rPr>
              <a:t>=</a:t>
            </a:r>
            <a:r>
              <a:rPr sz="2400" b="1" spc="-5" dirty="0">
                <a:latin typeface="Arial"/>
                <a:cs typeface="Arial"/>
              </a:rPr>
              <a:t> </a:t>
            </a:r>
            <a:r>
              <a:rPr sz="2400" b="1" dirty="0">
                <a:latin typeface="Arial"/>
                <a:cs typeface="Arial"/>
              </a:rPr>
              <a:t>e</a:t>
            </a:r>
            <a:r>
              <a:rPr sz="2400" b="1" spc="-10" dirty="0">
                <a:latin typeface="Arial"/>
                <a:cs typeface="Arial"/>
              </a:rPr>
              <a:t> </a:t>
            </a:r>
            <a:r>
              <a:rPr sz="2400" b="1" dirty="0">
                <a:latin typeface="Arial"/>
                <a:cs typeface="Arial"/>
              </a:rPr>
              <a:t>=</a:t>
            </a:r>
            <a:r>
              <a:rPr sz="2400" b="1" spc="-10" dirty="0">
                <a:latin typeface="Arial"/>
                <a:cs typeface="Arial"/>
              </a:rPr>
              <a:t> </a:t>
            </a:r>
            <a:r>
              <a:rPr sz="2400" b="1" spc="-5" dirty="0">
                <a:latin typeface="Arial"/>
                <a:cs typeface="Arial"/>
              </a:rPr>
              <a:t>13</a:t>
            </a:r>
            <a:r>
              <a:rPr sz="2400" b="1" spc="-10" dirty="0">
                <a:latin typeface="Arial"/>
                <a:cs typeface="Arial"/>
              </a:rPr>
              <a:t> </a:t>
            </a:r>
            <a:r>
              <a:rPr sz="2400" b="1" spc="-5" dirty="0">
                <a:latin typeface="宋体"/>
                <a:cs typeface="宋体"/>
              </a:rPr>
              <a:t>，因此</a:t>
            </a:r>
            <a:r>
              <a:rPr sz="2400" b="1" dirty="0">
                <a:latin typeface="Arial"/>
                <a:cs typeface="Arial"/>
              </a:rPr>
              <a:t>B</a:t>
            </a:r>
            <a:r>
              <a:rPr sz="2400" b="1" dirty="0">
                <a:latin typeface="宋体"/>
                <a:cs typeface="宋体"/>
              </a:rPr>
              <a:t>接受 </a:t>
            </a:r>
            <a:r>
              <a:rPr sz="2400" b="1" spc="-5" dirty="0">
                <a:latin typeface="宋体"/>
                <a:cs typeface="宋体"/>
              </a:rPr>
              <a:t>签名。</a:t>
            </a:r>
            <a:endParaRPr sz="2400" dirty="0">
              <a:latin typeface="宋体"/>
              <a:cs typeface="宋体"/>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8" y="714248"/>
            <a:ext cx="2692521" cy="504625"/>
          </a:xfrm>
          <a:prstGeom prst="rect">
            <a:avLst/>
          </a:prstGeom>
        </p:spPr>
        <p:txBody>
          <a:bodyPr vert="horz" wrap="square" lIns="0" tIns="12065" rIns="0" bIns="0" rtlCol="0">
            <a:spAutoFit/>
          </a:bodyPr>
          <a:lstStyle/>
          <a:p>
            <a:pPr marL="12700">
              <a:lnSpc>
                <a:spcPct val="100000"/>
              </a:lnSpc>
              <a:spcBef>
                <a:spcPts val="95"/>
              </a:spcBef>
            </a:pPr>
            <a:r>
              <a:rPr spc="-5" dirty="0">
                <a:highlight>
                  <a:srgbClr val="FFFF00"/>
                </a:highlight>
                <a:latin typeface="Arial" panose="020B0604020202020204" pitchFamily="34" charset="0"/>
                <a:cs typeface="Arial" panose="020B0604020202020204" pitchFamily="34" charset="0"/>
              </a:rPr>
              <a:t>DSA</a:t>
            </a:r>
            <a:r>
              <a:rPr spc="-5" dirty="0">
                <a:highlight>
                  <a:srgbClr val="FFFF00"/>
                </a:highlight>
              </a:rPr>
              <a:t>数字签名</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33</a:t>
            </a:fld>
            <a:endParaRPr spc="-5" dirty="0"/>
          </a:p>
        </p:txBody>
      </p:sp>
      <p:sp>
        <p:nvSpPr>
          <p:cNvPr id="3" name="object 3"/>
          <p:cNvSpPr txBox="1"/>
          <p:nvPr/>
        </p:nvSpPr>
        <p:spPr>
          <a:xfrm>
            <a:off x="1196473" y="1476248"/>
            <a:ext cx="8500110" cy="5292725"/>
          </a:xfrm>
          <a:prstGeom prst="rect">
            <a:avLst/>
          </a:prstGeom>
        </p:spPr>
        <p:txBody>
          <a:bodyPr vert="horz" wrap="square" lIns="0" tIns="12700" rIns="0" bIns="0" rtlCol="0">
            <a:spAutoFit/>
          </a:bodyPr>
          <a:lstStyle/>
          <a:p>
            <a:pPr marL="12700" marR="245110" indent="565150" algn="just">
              <a:lnSpc>
                <a:spcPct val="120000"/>
              </a:lnSpc>
              <a:spcBef>
                <a:spcPts val="100"/>
              </a:spcBef>
            </a:pPr>
            <a:r>
              <a:rPr sz="2400" b="1" spc="-5" dirty="0">
                <a:latin typeface="Arial"/>
                <a:cs typeface="Arial"/>
              </a:rPr>
              <a:t>1994</a:t>
            </a:r>
            <a:r>
              <a:rPr sz="2400" b="1" spc="-5" dirty="0">
                <a:latin typeface="宋体"/>
                <a:cs typeface="宋体"/>
              </a:rPr>
              <a:t>年</a:t>
            </a:r>
            <a:r>
              <a:rPr sz="2400" b="1" dirty="0">
                <a:latin typeface="Arial"/>
                <a:cs typeface="Arial"/>
              </a:rPr>
              <a:t>12</a:t>
            </a:r>
            <a:r>
              <a:rPr sz="2400" b="1" dirty="0">
                <a:latin typeface="宋体"/>
                <a:cs typeface="宋体"/>
              </a:rPr>
              <a:t>月美国国家标准和技术研究所</a:t>
            </a:r>
            <a:r>
              <a:rPr sz="2400" b="1" spc="-5" dirty="0">
                <a:latin typeface="Arial"/>
                <a:cs typeface="Arial"/>
              </a:rPr>
              <a:t>(NIST</a:t>
            </a:r>
            <a:r>
              <a:rPr sz="2400" b="1" spc="-5" dirty="0">
                <a:latin typeface="宋体"/>
                <a:cs typeface="宋体"/>
              </a:rPr>
              <a:t>，</a:t>
            </a:r>
            <a:r>
              <a:rPr sz="2400" b="1" spc="-5" dirty="0">
                <a:latin typeface="Arial"/>
                <a:cs typeface="Arial"/>
              </a:rPr>
              <a:t>National  Institute</a:t>
            </a:r>
            <a:r>
              <a:rPr sz="2400" b="1" spc="-15" dirty="0">
                <a:latin typeface="Arial"/>
                <a:cs typeface="Arial"/>
              </a:rPr>
              <a:t> </a:t>
            </a:r>
            <a:r>
              <a:rPr sz="2400" b="1" spc="-5" dirty="0">
                <a:latin typeface="Arial"/>
                <a:cs typeface="Arial"/>
              </a:rPr>
              <a:t>of</a:t>
            </a:r>
            <a:r>
              <a:rPr sz="2400" b="1" spc="-10" dirty="0">
                <a:latin typeface="Arial"/>
                <a:cs typeface="Arial"/>
              </a:rPr>
              <a:t> </a:t>
            </a:r>
            <a:r>
              <a:rPr sz="2400" b="1" spc="-5" dirty="0">
                <a:latin typeface="Arial"/>
                <a:cs typeface="Arial"/>
              </a:rPr>
              <a:t>Standard</a:t>
            </a:r>
            <a:r>
              <a:rPr sz="2400" b="1" spc="-15" dirty="0">
                <a:latin typeface="Arial"/>
                <a:cs typeface="Arial"/>
              </a:rPr>
              <a:t> </a:t>
            </a:r>
            <a:r>
              <a:rPr sz="2400" b="1" spc="-5" dirty="0">
                <a:latin typeface="Arial"/>
                <a:cs typeface="Arial"/>
              </a:rPr>
              <a:t>and</a:t>
            </a:r>
            <a:r>
              <a:rPr sz="2400" b="1" spc="-10" dirty="0">
                <a:latin typeface="Arial"/>
                <a:cs typeface="Arial"/>
              </a:rPr>
              <a:t> Technology)</a:t>
            </a:r>
            <a:r>
              <a:rPr sz="2400" b="1" spc="-5" dirty="0">
                <a:latin typeface="宋体"/>
                <a:cs typeface="宋体"/>
              </a:rPr>
              <a:t>正式颁布</a:t>
            </a:r>
            <a:r>
              <a:rPr sz="2400" b="1" dirty="0">
                <a:latin typeface="宋体"/>
                <a:cs typeface="宋体"/>
              </a:rPr>
              <a:t>了</a:t>
            </a:r>
            <a:r>
              <a:rPr sz="2400" b="1" dirty="0">
                <a:solidFill>
                  <a:srgbClr val="0000FF"/>
                </a:solidFill>
                <a:latin typeface="宋体"/>
                <a:cs typeface="宋体"/>
              </a:rPr>
              <a:t>数字签名 </a:t>
            </a:r>
            <a:r>
              <a:rPr sz="2400" b="1" spc="-5" dirty="0">
                <a:solidFill>
                  <a:srgbClr val="0000FF"/>
                </a:solidFill>
                <a:latin typeface="宋体"/>
                <a:cs typeface="宋体"/>
              </a:rPr>
              <a:t>标准</a:t>
            </a:r>
            <a:r>
              <a:rPr sz="2400" b="1" spc="-5" dirty="0">
                <a:solidFill>
                  <a:srgbClr val="0000FF"/>
                </a:solidFill>
                <a:latin typeface="Arial"/>
                <a:cs typeface="Arial"/>
              </a:rPr>
              <a:t>DSS</a:t>
            </a:r>
            <a:r>
              <a:rPr sz="2400" b="1" spc="-5" dirty="0">
                <a:latin typeface="Arial"/>
                <a:cs typeface="Arial"/>
              </a:rPr>
              <a:t>(Digital</a:t>
            </a:r>
            <a:r>
              <a:rPr sz="2400" b="1" spc="-20" dirty="0">
                <a:latin typeface="Arial"/>
                <a:cs typeface="Arial"/>
              </a:rPr>
              <a:t> </a:t>
            </a:r>
            <a:r>
              <a:rPr sz="2400" b="1" spc="-5" dirty="0">
                <a:latin typeface="Arial"/>
                <a:cs typeface="Arial"/>
              </a:rPr>
              <a:t>Signature</a:t>
            </a:r>
            <a:r>
              <a:rPr sz="2400" b="1" spc="-15" dirty="0">
                <a:latin typeface="Arial"/>
                <a:cs typeface="Arial"/>
              </a:rPr>
              <a:t> </a:t>
            </a:r>
            <a:r>
              <a:rPr sz="2400" b="1" spc="-5" dirty="0">
                <a:latin typeface="Arial"/>
                <a:cs typeface="Arial"/>
              </a:rPr>
              <a:t>Standard)</a:t>
            </a:r>
            <a:r>
              <a:rPr sz="2400" b="1" spc="-5" dirty="0">
                <a:latin typeface="宋体"/>
                <a:cs typeface="宋体"/>
              </a:rPr>
              <a:t>，它是在</a:t>
            </a:r>
            <a:r>
              <a:rPr sz="2400" b="1" spc="-5" dirty="0">
                <a:latin typeface="Arial"/>
                <a:cs typeface="Arial"/>
              </a:rPr>
              <a:t>ElGamal</a:t>
            </a:r>
            <a:r>
              <a:rPr sz="2400" b="1" spc="-10" dirty="0">
                <a:latin typeface="宋体"/>
                <a:cs typeface="宋体"/>
              </a:rPr>
              <a:t>和</a:t>
            </a:r>
            <a:endParaRPr sz="2400" b="1" dirty="0">
              <a:latin typeface="宋体"/>
              <a:cs typeface="宋体"/>
            </a:endParaRPr>
          </a:p>
          <a:p>
            <a:pPr marL="12700" algn="just">
              <a:lnSpc>
                <a:spcPct val="100000"/>
              </a:lnSpc>
              <a:spcBef>
                <a:spcPts val="575"/>
              </a:spcBef>
            </a:pPr>
            <a:r>
              <a:rPr sz="2400" b="1" spc="-5" dirty="0">
                <a:latin typeface="Arial"/>
                <a:cs typeface="Arial"/>
              </a:rPr>
              <a:t>Schor</a:t>
            </a:r>
            <a:r>
              <a:rPr sz="2400" b="1" dirty="0">
                <a:latin typeface="Arial"/>
                <a:cs typeface="Arial"/>
              </a:rPr>
              <a:t>r</a:t>
            </a:r>
            <a:r>
              <a:rPr sz="2400" b="1" dirty="0">
                <a:latin typeface="宋体"/>
                <a:cs typeface="宋体"/>
              </a:rPr>
              <a:t>数字签名方案的基础上设计的</a:t>
            </a:r>
            <a:r>
              <a:rPr sz="2400" b="1" spc="-5" dirty="0">
                <a:latin typeface="宋体"/>
                <a:cs typeface="宋体"/>
              </a:rPr>
              <a:t>。</a:t>
            </a:r>
            <a:r>
              <a:rPr sz="2400" b="1" dirty="0">
                <a:latin typeface="Arial"/>
                <a:cs typeface="Arial"/>
              </a:rPr>
              <a:t>DS</a:t>
            </a:r>
            <a:r>
              <a:rPr sz="2400" b="1" spc="5" dirty="0">
                <a:latin typeface="Arial"/>
                <a:cs typeface="Arial"/>
              </a:rPr>
              <a:t>S</a:t>
            </a:r>
            <a:r>
              <a:rPr sz="2400" b="1" dirty="0">
                <a:latin typeface="宋体"/>
                <a:cs typeface="宋体"/>
              </a:rPr>
              <a:t>最初建议使</a:t>
            </a:r>
            <a:r>
              <a:rPr sz="2400" b="1" spc="-5" dirty="0">
                <a:latin typeface="宋体"/>
                <a:cs typeface="宋体"/>
              </a:rPr>
              <a:t>用</a:t>
            </a:r>
            <a:r>
              <a:rPr sz="2400" b="1" dirty="0">
                <a:latin typeface="Arial"/>
                <a:cs typeface="Arial"/>
              </a:rPr>
              <a:t>p</a:t>
            </a:r>
            <a:r>
              <a:rPr sz="2400" b="1" spc="-10" dirty="0">
                <a:latin typeface="宋体"/>
                <a:cs typeface="宋体"/>
              </a:rPr>
              <a:t>为</a:t>
            </a:r>
            <a:endParaRPr sz="2400" b="1" dirty="0">
              <a:latin typeface="宋体"/>
              <a:cs typeface="宋体"/>
            </a:endParaRPr>
          </a:p>
          <a:p>
            <a:pPr marL="12700" algn="just">
              <a:lnSpc>
                <a:spcPct val="100000"/>
              </a:lnSpc>
              <a:spcBef>
                <a:spcPts val="575"/>
              </a:spcBef>
            </a:pPr>
            <a:r>
              <a:rPr sz="2400" b="1" spc="-5" dirty="0">
                <a:latin typeface="Arial"/>
                <a:cs typeface="Arial"/>
              </a:rPr>
              <a:t>512</a:t>
            </a:r>
            <a:r>
              <a:rPr sz="2400" b="1" dirty="0">
                <a:latin typeface="宋体"/>
                <a:cs typeface="宋体"/>
              </a:rPr>
              <a:t>比特的素数</a:t>
            </a:r>
            <a:r>
              <a:rPr sz="2400" b="1" spc="-10" dirty="0">
                <a:latin typeface="宋体"/>
                <a:cs typeface="宋体"/>
              </a:rPr>
              <a:t>，</a:t>
            </a:r>
            <a:r>
              <a:rPr sz="2400" b="1" dirty="0">
                <a:latin typeface="Arial"/>
                <a:cs typeface="Arial"/>
              </a:rPr>
              <a:t>q</a:t>
            </a:r>
            <a:r>
              <a:rPr sz="2400" b="1" dirty="0">
                <a:latin typeface="宋体"/>
                <a:cs typeface="宋体"/>
              </a:rPr>
              <a:t>为</a:t>
            </a:r>
            <a:r>
              <a:rPr sz="2400" b="1" dirty="0">
                <a:latin typeface="Arial"/>
                <a:cs typeface="Arial"/>
              </a:rPr>
              <a:t>160</a:t>
            </a:r>
            <a:r>
              <a:rPr sz="2400" b="1" dirty="0">
                <a:latin typeface="宋体"/>
                <a:cs typeface="宋体"/>
              </a:rPr>
              <a:t>比特的素数，后来在众多的批评下，</a:t>
            </a:r>
          </a:p>
          <a:p>
            <a:pPr marL="12700" algn="just">
              <a:lnSpc>
                <a:spcPct val="100000"/>
              </a:lnSpc>
              <a:spcBef>
                <a:spcPts val="575"/>
              </a:spcBef>
            </a:pPr>
            <a:r>
              <a:rPr sz="2400" b="1" spc="-5" dirty="0">
                <a:latin typeface="Arial"/>
                <a:cs typeface="Arial"/>
              </a:rPr>
              <a:t>NIST</a:t>
            </a:r>
            <a:r>
              <a:rPr sz="2400" b="1" spc="-5" dirty="0">
                <a:latin typeface="宋体"/>
                <a:cs typeface="宋体"/>
              </a:rPr>
              <a:t>将</a:t>
            </a:r>
            <a:r>
              <a:rPr sz="2400" b="1" dirty="0">
                <a:latin typeface="Arial"/>
                <a:cs typeface="Arial"/>
              </a:rPr>
              <a:t>DSS</a:t>
            </a:r>
            <a:r>
              <a:rPr sz="2400" b="1" spc="-5" dirty="0">
                <a:latin typeface="宋体"/>
                <a:cs typeface="宋体"/>
              </a:rPr>
              <a:t>的密钥</a:t>
            </a:r>
            <a:r>
              <a:rPr sz="2400" b="1" spc="-5" dirty="0">
                <a:latin typeface="Arial"/>
                <a:cs typeface="Arial"/>
              </a:rPr>
              <a:t>p</a:t>
            </a:r>
            <a:r>
              <a:rPr sz="2400" b="1" dirty="0">
                <a:latin typeface="宋体"/>
                <a:cs typeface="宋体"/>
              </a:rPr>
              <a:t>从原来的</a:t>
            </a:r>
            <a:r>
              <a:rPr sz="2400" b="1" dirty="0">
                <a:latin typeface="Arial"/>
                <a:cs typeface="Arial"/>
              </a:rPr>
              <a:t>512</a:t>
            </a:r>
            <a:r>
              <a:rPr sz="2400" b="1" dirty="0">
                <a:latin typeface="宋体"/>
                <a:cs typeface="宋体"/>
              </a:rPr>
              <a:t>比特增加到介于</a:t>
            </a:r>
            <a:r>
              <a:rPr sz="2400" b="1" dirty="0">
                <a:latin typeface="Arial"/>
                <a:cs typeface="Arial"/>
              </a:rPr>
              <a:t>512</a:t>
            </a:r>
            <a:r>
              <a:rPr sz="2400" b="1" dirty="0">
                <a:latin typeface="宋体"/>
                <a:cs typeface="宋体"/>
              </a:rPr>
              <a:t>比特到</a:t>
            </a:r>
          </a:p>
          <a:p>
            <a:pPr marL="12700" marR="5080" algn="just">
              <a:lnSpc>
                <a:spcPct val="120000"/>
              </a:lnSpc>
            </a:pPr>
            <a:r>
              <a:rPr sz="2400" b="1" spc="-5" dirty="0">
                <a:latin typeface="Arial"/>
                <a:cs typeface="Arial"/>
              </a:rPr>
              <a:t>1024</a:t>
            </a:r>
            <a:r>
              <a:rPr sz="2400" b="1" dirty="0">
                <a:latin typeface="宋体"/>
                <a:cs typeface="宋体"/>
              </a:rPr>
              <a:t>比特之间。</a:t>
            </a:r>
            <a:r>
              <a:rPr sz="2400" b="1" spc="-5" dirty="0">
                <a:latin typeface="宋体"/>
                <a:cs typeface="宋体"/>
              </a:rPr>
              <a:t>当</a:t>
            </a:r>
            <a:r>
              <a:rPr sz="2400" b="1" dirty="0">
                <a:latin typeface="Arial"/>
                <a:cs typeface="Arial"/>
              </a:rPr>
              <a:t>p</a:t>
            </a:r>
            <a:r>
              <a:rPr sz="2400" b="1" dirty="0">
                <a:latin typeface="宋体"/>
                <a:cs typeface="宋体"/>
              </a:rPr>
              <a:t>选为</a:t>
            </a:r>
            <a:r>
              <a:rPr sz="2400" b="1" dirty="0">
                <a:latin typeface="Arial"/>
                <a:cs typeface="Arial"/>
              </a:rPr>
              <a:t>512</a:t>
            </a:r>
            <a:r>
              <a:rPr sz="2400" b="1" dirty="0">
                <a:latin typeface="宋体"/>
                <a:cs typeface="宋体"/>
              </a:rPr>
              <a:t>比特的素数时，</a:t>
            </a:r>
            <a:r>
              <a:rPr sz="2400" b="1" dirty="0">
                <a:latin typeface="Arial"/>
                <a:cs typeface="Arial"/>
              </a:rPr>
              <a:t>ElGamal</a:t>
            </a:r>
            <a:r>
              <a:rPr sz="2400" b="1" dirty="0">
                <a:latin typeface="宋体"/>
                <a:cs typeface="宋体"/>
              </a:rPr>
              <a:t>签名的 </a:t>
            </a:r>
            <a:r>
              <a:rPr sz="2400" b="1" spc="-5" dirty="0">
                <a:latin typeface="宋体"/>
                <a:cs typeface="宋体"/>
              </a:rPr>
              <a:t>长度为</a:t>
            </a:r>
            <a:r>
              <a:rPr sz="2400" b="1" dirty="0">
                <a:latin typeface="Arial"/>
                <a:cs typeface="Arial"/>
              </a:rPr>
              <a:t>1024</a:t>
            </a:r>
            <a:r>
              <a:rPr sz="2400" b="1" dirty="0">
                <a:latin typeface="宋体"/>
                <a:cs typeface="宋体"/>
              </a:rPr>
              <a:t>比特，而</a:t>
            </a:r>
            <a:r>
              <a:rPr sz="2400" b="1" dirty="0">
                <a:latin typeface="Arial"/>
                <a:cs typeface="Arial"/>
              </a:rPr>
              <a:t>DSS</a:t>
            </a:r>
            <a:r>
              <a:rPr sz="2400" b="1" dirty="0">
                <a:latin typeface="宋体"/>
                <a:cs typeface="宋体"/>
              </a:rPr>
              <a:t>中通过</a:t>
            </a:r>
            <a:r>
              <a:rPr sz="2400" b="1" dirty="0">
                <a:latin typeface="Arial"/>
                <a:cs typeface="Arial"/>
              </a:rPr>
              <a:t>160</a:t>
            </a:r>
            <a:r>
              <a:rPr sz="2400" b="1" dirty="0">
                <a:latin typeface="宋体"/>
                <a:cs typeface="宋体"/>
              </a:rPr>
              <a:t>比特的素</a:t>
            </a:r>
            <a:r>
              <a:rPr sz="2400" b="1" spc="-5" dirty="0">
                <a:latin typeface="宋体"/>
                <a:cs typeface="宋体"/>
              </a:rPr>
              <a:t>数</a:t>
            </a:r>
            <a:r>
              <a:rPr sz="2400" b="1" spc="-5" dirty="0">
                <a:latin typeface="Arial"/>
                <a:cs typeface="Arial"/>
              </a:rPr>
              <a:t>q</a:t>
            </a:r>
            <a:r>
              <a:rPr sz="2400" b="1" dirty="0">
                <a:latin typeface="宋体"/>
                <a:cs typeface="宋体"/>
              </a:rPr>
              <a:t>可将签名的 长度降低为</a:t>
            </a:r>
            <a:r>
              <a:rPr sz="2400" b="1" dirty="0">
                <a:latin typeface="Arial"/>
                <a:cs typeface="Arial"/>
              </a:rPr>
              <a:t>320</a:t>
            </a:r>
            <a:r>
              <a:rPr sz="2400" b="1" dirty="0">
                <a:latin typeface="宋体"/>
                <a:cs typeface="宋体"/>
              </a:rPr>
              <a:t>比特，这就大大地减少了存储空间和传输带宽。 </a:t>
            </a:r>
            <a:r>
              <a:rPr sz="2400" b="1" spc="-5" dirty="0">
                <a:latin typeface="宋体"/>
                <a:cs typeface="宋体"/>
              </a:rPr>
              <a:t>由于</a:t>
            </a:r>
            <a:r>
              <a:rPr sz="2400" b="1" dirty="0">
                <a:latin typeface="Arial"/>
                <a:cs typeface="Arial"/>
              </a:rPr>
              <a:t>DSS</a:t>
            </a:r>
            <a:r>
              <a:rPr sz="2400" b="1" dirty="0">
                <a:latin typeface="宋体"/>
                <a:cs typeface="宋体"/>
              </a:rPr>
              <a:t>具有较大的兼容性和适用性，因此</a:t>
            </a:r>
            <a:r>
              <a:rPr sz="2400" b="1" dirty="0">
                <a:latin typeface="Arial"/>
                <a:cs typeface="Arial"/>
              </a:rPr>
              <a:t>DSS</a:t>
            </a:r>
            <a:r>
              <a:rPr sz="2400" b="1" dirty="0">
                <a:latin typeface="宋体"/>
                <a:cs typeface="宋体"/>
              </a:rPr>
              <a:t>将得到广泛</a:t>
            </a:r>
          </a:p>
          <a:p>
            <a:pPr marL="12700" marR="765810" algn="just">
              <a:lnSpc>
                <a:spcPct val="120000"/>
              </a:lnSpc>
            </a:pPr>
            <a:r>
              <a:rPr sz="2400" b="1" dirty="0">
                <a:latin typeface="宋体"/>
                <a:cs typeface="宋体"/>
              </a:rPr>
              <a:t>的应用。数字签名标</a:t>
            </a:r>
            <a:r>
              <a:rPr sz="2400" b="1" spc="-10" dirty="0">
                <a:latin typeface="宋体"/>
                <a:cs typeface="宋体"/>
              </a:rPr>
              <a:t>准</a:t>
            </a:r>
            <a:r>
              <a:rPr sz="2400" b="1" dirty="0">
                <a:latin typeface="Arial"/>
                <a:cs typeface="Arial"/>
              </a:rPr>
              <a:t>DS</a:t>
            </a:r>
            <a:r>
              <a:rPr sz="2400" b="1" spc="5" dirty="0">
                <a:latin typeface="Arial"/>
                <a:cs typeface="Arial"/>
              </a:rPr>
              <a:t>S</a:t>
            </a:r>
            <a:r>
              <a:rPr sz="2400" b="1" dirty="0">
                <a:latin typeface="宋体"/>
                <a:cs typeface="宋体"/>
              </a:rPr>
              <a:t>中的算法常称为</a:t>
            </a:r>
            <a:r>
              <a:rPr sz="2400" b="1" dirty="0">
                <a:latin typeface="Arial"/>
                <a:cs typeface="Arial"/>
              </a:rPr>
              <a:t>DS</a:t>
            </a:r>
            <a:r>
              <a:rPr sz="2400" b="1" spc="5" dirty="0">
                <a:latin typeface="Arial"/>
                <a:cs typeface="Arial"/>
              </a:rPr>
              <a:t>A</a:t>
            </a:r>
            <a:r>
              <a:rPr sz="2400" b="1" dirty="0">
                <a:latin typeface="宋体"/>
                <a:cs typeface="宋体"/>
              </a:rPr>
              <a:t>（</a:t>
            </a:r>
            <a:r>
              <a:rPr sz="2400" b="1" spc="-5" dirty="0">
                <a:latin typeface="Arial"/>
                <a:cs typeface="Arial"/>
              </a:rPr>
              <a:t>Digital  Signature</a:t>
            </a:r>
            <a:r>
              <a:rPr sz="2400" b="1" spc="-10" dirty="0">
                <a:latin typeface="Arial"/>
                <a:cs typeface="Arial"/>
              </a:rPr>
              <a:t> </a:t>
            </a:r>
            <a:r>
              <a:rPr sz="2400" b="1" spc="-5" dirty="0">
                <a:latin typeface="Arial"/>
                <a:cs typeface="Arial"/>
              </a:rPr>
              <a:t>Algorithm</a:t>
            </a:r>
            <a:r>
              <a:rPr sz="2400" b="1" spc="-5" dirty="0">
                <a:latin typeface="宋体"/>
                <a:cs typeface="宋体"/>
              </a:rPr>
              <a:t>）。</a:t>
            </a:r>
            <a:endParaRPr sz="2400" b="1" dirty="0">
              <a:latin typeface="宋体"/>
              <a:cs typeface="宋体"/>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714248"/>
            <a:ext cx="5124450" cy="513080"/>
          </a:xfrm>
          <a:prstGeom prst="rect">
            <a:avLst/>
          </a:prstGeom>
        </p:spPr>
        <p:txBody>
          <a:bodyPr vert="horz" wrap="square" lIns="0" tIns="12065" rIns="0" bIns="0" rtlCol="0">
            <a:spAutoFit/>
          </a:bodyPr>
          <a:lstStyle/>
          <a:p>
            <a:pPr marL="12700">
              <a:lnSpc>
                <a:spcPct val="100000"/>
              </a:lnSpc>
              <a:spcBef>
                <a:spcPts val="95"/>
              </a:spcBef>
            </a:pPr>
            <a:r>
              <a:rPr dirty="0"/>
              <a:t>DSA</a:t>
            </a:r>
            <a:r>
              <a:rPr spc="-10" dirty="0"/>
              <a:t>数字签名算法（初始化）</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34</a:t>
            </a:fld>
            <a:endParaRPr spc="-5" dirty="0"/>
          </a:p>
        </p:txBody>
      </p:sp>
      <p:sp>
        <p:nvSpPr>
          <p:cNvPr id="3" name="object 3"/>
          <p:cNvSpPr txBox="1"/>
          <p:nvPr/>
        </p:nvSpPr>
        <p:spPr>
          <a:xfrm>
            <a:off x="1537335" y="1948815"/>
            <a:ext cx="7618730" cy="3665220"/>
          </a:xfrm>
          <a:prstGeom prst="rect">
            <a:avLst/>
          </a:prstGeom>
        </p:spPr>
        <p:txBody>
          <a:bodyPr vert="horz" wrap="square" lIns="0" tIns="12700" rIns="0" bIns="0" rtlCol="0">
            <a:spAutoFit/>
          </a:bodyPr>
          <a:lstStyle/>
          <a:p>
            <a:pPr marL="342900">
              <a:lnSpc>
                <a:spcPct val="100000"/>
              </a:lnSpc>
              <a:spcBef>
                <a:spcPts val="100"/>
              </a:spcBef>
            </a:pPr>
            <a:r>
              <a:rPr sz="2400" b="1" spc="-5" dirty="0">
                <a:latin typeface="宋体"/>
                <a:cs typeface="宋体"/>
              </a:rPr>
              <a:t>首先选择一</a:t>
            </a:r>
            <a:r>
              <a:rPr sz="2400" b="1" dirty="0">
                <a:latin typeface="宋体"/>
                <a:cs typeface="宋体"/>
              </a:rPr>
              <a:t>个</a:t>
            </a:r>
            <a:r>
              <a:rPr sz="2400" b="1" dirty="0">
                <a:latin typeface="Arial"/>
                <a:cs typeface="Arial"/>
              </a:rPr>
              <a:t>160</a:t>
            </a:r>
            <a:r>
              <a:rPr sz="2400" b="1" dirty="0">
                <a:latin typeface="宋体"/>
                <a:cs typeface="宋体"/>
              </a:rPr>
              <a:t>位比特的素</a:t>
            </a:r>
            <a:r>
              <a:rPr sz="2400" b="1" spc="-5" dirty="0">
                <a:latin typeface="宋体"/>
                <a:cs typeface="宋体"/>
              </a:rPr>
              <a:t>数</a:t>
            </a:r>
            <a:r>
              <a:rPr sz="2400" b="1" dirty="0">
                <a:latin typeface="Arial"/>
                <a:cs typeface="Arial"/>
              </a:rPr>
              <a:t>q</a:t>
            </a:r>
            <a:r>
              <a:rPr sz="2400" b="1" dirty="0">
                <a:latin typeface="宋体"/>
                <a:cs typeface="宋体"/>
              </a:rPr>
              <a:t>，接着选择一个长度</a:t>
            </a:r>
            <a:endParaRPr sz="2400" dirty="0">
              <a:latin typeface="宋体"/>
              <a:cs typeface="宋体"/>
            </a:endParaRPr>
          </a:p>
          <a:p>
            <a:pPr marL="12700" marR="64135" algn="just">
              <a:lnSpc>
                <a:spcPct val="175000"/>
              </a:lnSpc>
            </a:pPr>
            <a:r>
              <a:rPr sz="2400" b="1" spc="-5" dirty="0">
                <a:latin typeface="宋体"/>
                <a:cs typeface="宋体"/>
              </a:rPr>
              <a:t>在</a:t>
            </a:r>
            <a:r>
              <a:rPr sz="2400" b="1" spc="-5" dirty="0">
                <a:latin typeface="Arial"/>
                <a:cs typeface="Arial"/>
              </a:rPr>
              <a:t>512</a:t>
            </a:r>
            <a:r>
              <a:rPr sz="2400" b="1" dirty="0">
                <a:latin typeface="宋体"/>
                <a:cs typeface="宋体"/>
              </a:rPr>
              <a:t>到</a:t>
            </a:r>
            <a:r>
              <a:rPr sz="2400" b="1" dirty="0">
                <a:latin typeface="Arial"/>
                <a:cs typeface="Arial"/>
              </a:rPr>
              <a:t>1024</a:t>
            </a:r>
            <a:r>
              <a:rPr sz="2400" b="1" dirty="0">
                <a:latin typeface="宋体"/>
                <a:cs typeface="宋体"/>
              </a:rPr>
              <a:t>比特之间的素</a:t>
            </a:r>
            <a:r>
              <a:rPr sz="2400" b="1" spc="-5" dirty="0">
                <a:latin typeface="宋体"/>
                <a:cs typeface="宋体"/>
              </a:rPr>
              <a:t>数</a:t>
            </a:r>
            <a:r>
              <a:rPr sz="2400" b="1" dirty="0">
                <a:latin typeface="Arial"/>
                <a:cs typeface="Arial"/>
              </a:rPr>
              <a:t>p</a:t>
            </a:r>
            <a:r>
              <a:rPr sz="2400" b="1" dirty="0">
                <a:latin typeface="宋体"/>
                <a:cs typeface="宋体"/>
              </a:rPr>
              <a:t>，使</a:t>
            </a:r>
            <a:r>
              <a:rPr sz="2400" b="1" spc="-5" dirty="0">
                <a:latin typeface="宋体"/>
                <a:cs typeface="宋体"/>
              </a:rPr>
              <a:t>得</a:t>
            </a:r>
            <a:r>
              <a:rPr sz="2400" b="1" dirty="0">
                <a:latin typeface="Arial"/>
                <a:cs typeface="Arial"/>
              </a:rPr>
              <a:t>p-1</a:t>
            </a:r>
            <a:r>
              <a:rPr sz="2400" b="1" dirty="0">
                <a:latin typeface="宋体"/>
                <a:cs typeface="宋体"/>
              </a:rPr>
              <a:t>能</a:t>
            </a:r>
            <a:r>
              <a:rPr sz="2400" b="1" spc="-5" dirty="0">
                <a:latin typeface="宋体"/>
                <a:cs typeface="宋体"/>
              </a:rPr>
              <a:t>被</a:t>
            </a:r>
            <a:r>
              <a:rPr sz="2400" b="1" dirty="0">
                <a:latin typeface="Arial"/>
                <a:cs typeface="Arial"/>
              </a:rPr>
              <a:t>q</a:t>
            </a:r>
            <a:r>
              <a:rPr sz="2400" b="1" dirty="0">
                <a:latin typeface="宋体"/>
                <a:cs typeface="宋体"/>
              </a:rPr>
              <a:t>整除，最 </a:t>
            </a:r>
            <a:r>
              <a:rPr sz="2400" b="1" spc="-5" dirty="0">
                <a:latin typeface="宋体"/>
                <a:cs typeface="宋体"/>
              </a:rPr>
              <a:t>后选择</a:t>
            </a:r>
            <a:r>
              <a:rPr sz="2400" b="1" dirty="0">
                <a:latin typeface="Arial"/>
                <a:cs typeface="Arial"/>
              </a:rPr>
              <a:t>g =</a:t>
            </a:r>
            <a:r>
              <a:rPr sz="2400" b="1" spc="-15" dirty="0">
                <a:latin typeface="Arial"/>
                <a:cs typeface="Arial"/>
              </a:rPr>
              <a:t> </a:t>
            </a:r>
            <a:r>
              <a:rPr sz="2400" b="1" dirty="0">
                <a:latin typeface="Arial"/>
                <a:cs typeface="Arial"/>
              </a:rPr>
              <a:t>h</a:t>
            </a:r>
            <a:r>
              <a:rPr sz="2400" b="1" spc="-20" dirty="0">
                <a:latin typeface="Arial"/>
                <a:cs typeface="Arial"/>
              </a:rPr>
              <a:t> </a:t>
            </a:r>
            <a:r>
              <a:rPr sz="2400" b="1" spc="-7" baseline="24305" dirty="0">
                <a:latin typeface="Arial"/>
                <a:cs typeface="Arial"/>
              </a:rPr>
              <a:t>(p-1)/q</a:t>
            </a:r>
            <a:r>
              <a:rPr sz="2400" b="1" spc="322" baseline="24305" dirty="0">
                <a:latin typeface="Arial"/>
                <a:cs typeface="Arial"/>
              </a:rPr>
              <a:t> </a:t>
            </a:r>
            <a:r>
              <a:rPr sz="2400" b="1" spc="-5" dirty="0">
                <a:latin typeface="Arial"/>
                <a:cs typeface="Arial"/>
              </a:rPr>
              <a:t>mod</a:t>
            </a:r>
            <a:r>
              <a:rPr sz="2400" b="1" spc="-15" dirty="0">
                <a:latin typeface="Arial"/>
                <a:cs typeface="Arial"/>
              </a:rPr>
              <a:t> </a:t>
            </a:r>
            <a:r>
              <a:rPr sz="2400" b="1" spc="-5" dirty="0">
                <a:latin typeface="Arial"/>
                <a:cs typeface="Arial"/>
              </a:rPr>
              <a:t>p</a:t>
            </a:r>
            <a:r>
              <a:rPr sz="2400" b="1" spc="-5" dirty="0">
                <a:latin typeface="宋体"/>
                <a:cs typeface="宋体"/>
              </a:rPr>
              <a:t>，其中</a:t>
            </a:r>
            <a:r>
              <a:rPr sz="2400" b="1" spc="-5" dirty="0">
                <a:latin typeface="Arial"/>
                <a:cs typeface="Arial"/>
              </a:rPr>
              <a:t>h</a:t>
            </a:r>
            <a:r>
              <a:rPr sz="2400" b="1" dirty="0">
                <a:latin typeface="宋体"/>
                <a:cs typeface="宋体"/>
              </a:rPr>
              <a:t>是整数，满足</a:t>
            </a:r>
            <a:r>
              <a:rPr sz="2400" b="1" spc="-5" dirty="0">
                <a:latin typeface="Arial"/>
                <a:cs typeface="Arial"/>
              </a:rPr>
              <a:t>1&lt;</a:t>
            </a:r>
            <a:r>
              <a:rPr sz="2400" b="1" spc="10" dirty="0">
                <a:latin typeface="Arial"/>
                <a:cs typeface="Arial"/>
              </a:rPr>
              <a:t> </a:t>
            </a:r>
            <a:r>
              <a:rPr sz="2400" b="1" dirty="0">
                <a:latin typeface="Arial"/>
                <a:cs typeface="Arial"/>
              </a:rPr>
              <a:t>h</a:t>
            </a:r>
            <a:r>
              <a:rPr sz="2400" b="1" spc="-15" dirty="0">
                <a:latin typeface="Arial"/>
                <a:cs typeface="Arial"/>
              </a:rPr>
              <a:t> </a:t>
            </a:r>
            <a:r>
              <a:rPr sz="2400" b="1" dirty="0">
                <a:latin typeface="Arial"/>
                <a:cs typeface="Arial"/>
              </a:rPr>
              <a:t>&lt;</a:t>
            </a:r>
            <a:r>
              <a:rPr sz="2400" b="1" spc="-20" dirty="0">
                <a:latin typeface="Arial"/>
                <a:cs typeface="Arial"/>
              </a:rPr>
              <a:t> </a:t>
            </a:r>
            <a:r>
              <a:rPr sz="2400" b="1" spc="-5" dirty="0">
                <a:latin typeface="Arial"/>
                <a:cs typeface="Arial"/>
              </a:rPr>
              <a:t>p-  1</a:t>
            </a:r>
            <a:r>
              <a:rPr sz="2400" b="1" spc="-5" dirty="0">
                <a:latin typeface="宋体"/>
                <a:cs typeface="宋体"/>
              </a:rPr>
              <a:t>，且</a:t>
            </a:r>
            <a:r>
              <a:rPr sz="2400" b="1" dirty="0">
                <a:latin typeface="Arial"/>
                <a:cs typeface="Arial"/>
              </a:rPr>
              <a:t>g</a:t>
            </a:r>
            <a:r>
              <a:rPr sz="2400" b="1" spc="5" dirty="0">
                <a:latin typeface="Arial"/>
                <a:cs typeface="Arial"/>
              </a:rPr>
              <a:t> </a:t>
            </a:r>
            <a:r>
              <a:rPr sz="2400" b="1" dirty="0">
                <a:latin typeface="Arial"/>
                <a:cs typeface="Arial"/>
              </a:rPr>
              <a:t>&gt;</a:t>
            </a:r>
            <a:r>
              <a:rPr sz="2400" b="1" spc="-5" dirty="0">
                <a:latin typeface="Arial"/>
                <a:cs typeface="Arial"/>
              </a:rPr>
              <a:t> 1</a:t>
            </a:r>
            <a:r>
              <a:rPr sz="2400" b="1" spc="-10" dirty="0">
                <a:latin typeface="宋体"/>
                <a:cs typeface="宋体"/>
              </a:rPr>
              <a:t>。</a:t>
            </a:r>
            <a:endParaRPr sz="2400" dirty="0">
              <a:latin typeface="宋体"/>
              <a:cs typeface="宋体"/>
            </a:endParaRPr>
          </a:p>
          <a:p>
            <a:pPr>
              <a:lnSpc>
                <a:spcPct val="100000"/>
              </a:lnSpc>
              <a:spcBef>
                <a:spcPts val="30"/>
              </a:spcBef>
            </a:pPr>
            <a:endParaRPr sz="2350" dirty="0">
              <a:latin typeface="Times New Roman"/>
              <a:cs typeface="Times New Roman"/>
            </a:endParaRPr>
          </a:p>
          <a:p>
            <a:pPr marL="245745" algn="ctr">
              <a:lnSpc>
                <a:spcPct val="100000"/>
              </a:lnSpc>
            </a:pPr>
            <a:r>
              <a:rPr sz="2400" b="1" spc="-5" dirty="0">
                <a:latin typeface="宋体"/>
                <a:cs typeface="宋体"/>
              </a:rPr>
              <a:t>用户</a:t>
            </a:r>
            <a:r>
              <a:rPr sz="2400" b="1" dirty="0">
                <a:latin typeface="Arial"/>
                <a:cs typeface="Arial"/>
              </a:rPr>
              <a:t>A</a:t>
            </a:r>
            <a:r>
              <a:rPr sz="2400" b="1" spc="-5" dirty="0">
                <a:latin typeface="宋体"/>
                <a:cs typeface="宋体"/>
              </a:rPr>
              <a:t>选</a:t>
            </a:r>
            <a:r>
              <a:rPr sz="2400" b="1" dirty="0">
                <a:latin typeface="宋体"/>
                <a:cs typeface="宋体"/>
              </a:rPr>
              <a:t>择</a:t>
            </a:r>
            <a:r>
              <a:rPr sz="2400" b="1" dirty="0">
                <a:latin typeface="Arial"/>
                <a:cs typeface="Arial"/>
              </a:rPr>
              <a:t>1</a:t>
            </a:r>
            <a:r>
              <a:rPr sz="2400" b="1" spc="-5" dirty="0">
                <a:latin typeface="宋体"/>
                <a:cs typeface="宋体"/>
              </a:rPr>
              <a:t>到</a:t>
            </a:r>
            <a:r>
              <a:rPr sz="2400" b="1" dirty="0">
                <a:latin typeface="Arial"/>
                <a:cs typeface="Arial"/>
              </a:rPr>
              <a:t>q</a:t>
            </a:r>
            <a:r>
              <a:rPr sz="2400" b="1" dirty="0">
                <a:latin typeface="宋体"/>
                <a:cs typeface="宋体"/>
              </a:rPr>
              <a:t>之间的随机数</a:t>
            </a:r>
            <a:r>
              <a:rPr sz="2400" b="1" dirty="0">
                <a:latin typeface="Arial"/>
                <a:cs typeface="Arial"/>
              </a:rPr>
              <a:t>x</a:t>
            </a:r>
            <a:r>
              <a:rPr sz="2400" b="1" dirty="0">
                <a:latin typeface="宋体"/>
                <a:cs typeface="宋体"/>
              </a:rPr>
              <a:t>作为用户的</a:t>
            </a:r>
            <a:r>
              <a:rPr sz="2400" b="1" spc="5" dirty="0">
                <a:solidFill>
                  <a:srgbClr val="FD1813"/>
                </a:solidFill>
                <a:latin typeface="宋体"/>
                <a:cs typeface="宋体"/>
              </a:rPr>
              <a:t>私</a:t>
            </a:r>
            <a:r>
              <a:rPr sz="2400" b="1" dirty="0">
                <a:solidFill>
                  <a:srgbClr val="FD1813"/>
                </a:solidFill>
                <a:latin typeface="宋体"/>
                <a:cs typeface="宋体"/>
              </a:rPr>
              <a:t>钥</a:t>
            </a:r>
            <a:r>
              <a:rPr sz="2400" b="1" dirty="0">
                <a:latin typeface="宋体"/>
                <a:cs typeface="宋体"/>
              </a:rPr>
              <a:t>，计算</a:t>
            </a:r>
            <a:r>
              <a:rPr sz="2400" b="1" dirty="0">
                <a:latin typeface="Arial"/>
                <a:cs typeface="Arial"/>
              </a:rPr>
              <a:t>y</a:t>
            </a:r>
            <a:endParaRPr sz="2400" dirty="0">
              <a:latin typeface="Arial"/>
              <a:cs typeface="Arial"/>
            </a:endParaRPr>
          </a:p>
          <a:p>
            <a:pPr marL="12700" algn="just">
              <a:lnSpc>
                <a:spcPct val="100000"/>
              </a:lnSpc>
              <a:spcBef>
                <a:spcPts val="2160"/>
              </a:spcBef>
            </a:pPr>
            <a:r>
              <a:rPr sz="2400" b="1" dirty="0">
                <a:latin typeface="Arial"/>
                <a:cs typeface="Arial"/>
              </a:rPr>
              <a:t>=</a:t>
            </a:r>
            <a:r>
              <a:rPr sz="2400" b="1" spc="-10" dirty="0">
                <a:latin typeface="Arial"/>
                <a:cs typeface="Arial"/>
              </a:rPr>
              <a:t> </a:t>
            </a:r>
            <a:r>
              <a:rPr sz="2400" b="1" spc="-5" dirty="0">
                <a:latin typeface="Arial"/>
                <a:cs typeface="Arial"/>
              </a:rPr>
              <a:t>g</a:t>
            </a:r>
            <a:r>
              <a:rPr sz="2400" b="1" spc="-7" baseline="24305" dirty="0">
                <a:latin typeface="Arial"/>
                <a:cs typeface="Arial"/>
              </a:rPr>
              <a:t>x</a:t>
            </a:r>
            <a:r>
              <a:rPr sz="2400" b="1" spc="307" baseline="24305" dirty="0">
                <a:latin typeface="Arial"/>
                <a:cs typeface="Arial"/>
              </a:rPr>
              <a:t> </a:t>
            </a:r>
            <a:r>
              <a:rPr sz="2400" b="1" spc="-5" dirty="0">
                <a:latin typeface="Arial"/>
                <a:cs typeface="Arial"/>
              </a:rPr>
              <a:t>mod p</a:t>
            </a:r>
            <a:r>
              <a:rPr sz="2400" b="1" spc="-5" dirty="0">
                <a:latin typeface="宋体"/>
                <a:cs typeface="宋体"/>
              </a:rPr>
              <a:t>，用户的</a:t>
            </a:r>
            <a:r>
              <a:rPr sz="2400" b="1" dirty="0">
                <a:solidFill>
                  <a:srgbClr val="FD1813"/>
                </a:solidFill>
                <a:latin typeface="宋体"/>
                <a:cs typeface="宋体"/>
              </a:rPr>
              <a:t>公钥</a:t>
            </a:r>
            <a:r>
              <a:rPr sz="2400" b="1" dirty="0">
                <a:latin typeface="宋体"/>
                <a:cs typeface="宋体"/>
              </a:rPr>
              <a:t>为</a:t>
            </a:r>
            <a:r>
              <a:rPr sz="2400" b="1" spc="-5" dirty="0">
                <a:latin typeface="宋体"/>
                <a:cs typeface="宋体"/>
              </a:rPr>
              <a:t>（</a:t>
            </a:r>
            <a:r>
              <a:rPr sz="2400" b="1" spc="-5" dirty="0">
                <a:latin typeface="Arial"/>
                <a:cs typeface="Arial"/>
              </a:rPr>
              <a:t>p,q,g,y</a:t>
            </a:r>
            <a:r>
              <a:rPr sz="2400" b="1" spc="-5" dirty="0">
                <a:latin typeface="宋体"/>
                <a:cs typeface="宋体"/>
              </a:rPr>
              <a:t>）</a:t>
            </a:r>
            <a:r>
              <a:rPr sz="2400" b="1" dirty="0">
                <a:latin typeface="宋体"/>
                <a:cs typeface="宋体"/>
              </a:rPr>
              <a:t>。</a:t>
            </a:r>
            <a:endParaRPr sz="2400" dirty="0">
              <a:latin typeface="宋体"/>
              <a:cs typeface="宋体"/>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714248"/>
            <a:ext cx="4716780" cy="513080"/>
          </a:xfrm>
          <a:prstGeom prst="rect">
            <a:avLst/>
          </a:prstGeom>
        </p:spPr>
        <p:txBody>
          <a:bodyPr vert="horz" wrap="square" lIns="0" tIns="12065" rIns="0" bIns="0" rtlCol="0">
            <a:spAutoFit/>
          </a:bodyPr>
          <a:lstStyle/>
          <a:p>
            <a:pPr marL="12700">
              <a:lnSpc>
                <a:spcPct val="100000"/>
              </a:lnSpc>
              <a:spcBef>
                <a:spcPts val="95"/>
              </a:spcBef>
            </a:pPr>
            <a:r>
              <a:rPr dirty="0"/>
              <a:t>DSA</a:t>
            </a:r>
            <a:r>
              <a:rPr spc="-10" dirty="0"/>
              <a:t>数字签名算法（签名）</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35</a:t>
            </a:fld>
            <a:endParaRPr spc="-5" dirty="0"/>
          </a:p>
        </p:txBody>
      </p:sp>
      <p:sp>
        <p:nvSpPr>
          <p:cNvPr id="3" name="object 3"/>
          <p:cNvSpPr txBox="1"/>
          <p:nvPr/>
        </p:nvSpPr>
        <p:spPr>
          <a:xfrm>
            <a:off x="1435100" y="1875790"/>
            <a:ext cx="7823200" cy="3811270"/>
          </a:xfrm>
          <a:prstGeom prst="rect">
            <a:avLst/>
          </a:prstGeom>
        </p:spPr>
        <p:txBody>
          <a:bodyPr vert="horz" wrap="square" lIns="0" tIns="12700" rIns="0" bIns="0" rtlCol="0">
            <a:spAutoFit/>
          </a:bodyPr>
          <a:lstStyle/>
          <a:p>
            <a:pPr marL="330200" algn="ctr">
              <a:lnSpc>
                <a:spcPct val="100000"/>
              </a:lnSpc>
              <a:spcBef>
                <a:spcPts val="100"/>
              </a:spcBef>
            </a:pPr>
            <a:r>
              <a:rPr sz="2400" b="1" spc="-5" dirty="0">
                <a:latin typeface="宋体"/>
                <a:cs typeface="宋体"/>
              </a:rPr>
              <a:t>用户选择随机数</a:t>
            </a:r>
            <a:r>
              <a:rPr sz="2400" b="1" dirty="0">
                <a:latin typeface="Arial"/>
                <a:cs typeface="Arial"/>
              </a:rPr>
              <a:t>k</a:t>
            </a:r>
            <a:r>
              <a:rPr sz="2400" b="1" dirty="0">
                <a:latin typeface="宋体"/>
                <a:cs typeface="宋体"/>
              </a:rPr>
              <a:t>，对消</a:t>
            </a:r>
            <a:r>
              <a:rPr sz="2400" b="1" spc="-5" dirty="0">
                <a:latin typeface="宋体"/>
                <a:cs typeface="宋体"/>
              </a:rPr>
              <a:t>息</a:t>
            </a:r>
            <a:r>
              <a:rPr sz="2400" b="1" dirty="0">
                <a:latin typeface="Arial"/>
                <a:cs typeface="Arial"/>
              </a:rPr>
              <a:t>m</a:t>
            </a:r>
            <a:r>
              <a:rPr sz="2400" b="1" dirty="0">
                <a:latin typeface="宋体"/>
                <a:cs typeface="宋体"/>
              </a:rPr>
              <a:t>，计算两个分</a:t>
            </a:r>
            <a:r>
              <a:rPr sz="2400" b="1" spc="-5" dirty="0">
                <a:latin typeface="宋体"/>
                <a:cs typeface="宋体"/>
              </a:rPr>
              <a:t>量</a:t>
            </a:r>
            <a:r>
              <a:rPr sz="2400" b="1" spc="5" dirty="0">
                <a:latin typeface="Arial"/>
                <a:cs typeface="Arial"/>
              </a:rPr>
              <a:t>r</a:t>
            </a:r>
            <a:r>
              <a:rPr sz="2400" b="1" dirty="0">
                <a:latin typeface="宋体"/>
                <a:cs typeface="宋体"/>
              </a:rPr>
              <a:t>和</a:t>
            </a:r>
            <a:r>
              <a:rPr sz="2400" b="1" dirty="0">
                <a:latin typeface="Arial"/>
                <a:cs typeface="Arial"/>
              </a:rPr>
              <a:t>s</a:t>
            </a:r>
            <a:r>
              <a:rPr sz="2400" b="1" dirty="0">
                <a:latin typeface="宋体"/>
                <a:cs typeface="宋体"/>
              </a:rPr>
              <a:t>产生签</a:t>
            </a:r>
            <a:endParaRPr sz="2400" dirty="0">
              <a:latin typeface="宋体"/>
              <a:cs typeface="宋体"/>
            </a:endParaRPr>
          </a:p>
          <a:p>
            <a:pPr marL="12700">
              <a:lnSpc>
                <a:spcPct val="100000"/>
              </a:lnSpc>
              <a:spcBef>
                <a:spcPts val="2160"/>
              </a:spcBef>
            </a:pPr>
            <a:r>
              <a:rPr sz="2400" b="1" spc="-5" dirty="0">
                <a:latin typeface="宋体"/>
                <a:cs typeface="宋体"/>
              </a:rPr>
              <a:t>名值</a:t>
            </a:r>
            <a:r>
              <a:rPr sz="2400" b="1" spc="-10" dirty="0">
                <a:latin typeface="Arial"/>
                <a:cs typeface="Arial"/>
              </a:rPr>
              <a:t>(r,s)</a:t>
            </a:r>
            <a:r>
              <a:rPr sz="2400" b="1" spc="-10" dirty="0">
                <a:latin typeface="宋体"/>
                <a:cs typeface="宋体"/>
              </a:rPr>
              <a:t>：</a:t>
            </a:r>
            <a:endParaRPr sz="2400" dirty="0">
              <a:latin typeface="宋体"/>
              <a:cs typeface="宋体"/>
            </a:endParaRPr>
          </a:p>
          <a:p>
            <a:pPr marL="1605280" marR="2795270">
              <a:lnSpc>
                <a:spcPct val="195000"/>
              </a:lnSpc>
            </a:pPr>
            <a:r>
              <a:rPr sz="2400" b="1" dirty="0">
                <a:solidFill>
                  <a:srgbClr val="0000FF"/>
                </a:solidFill>
                <a:latin typeface="Arial"/>
                <a:cs typeface="Arial"/>
              </a:rPr>
              <a:t>r </a:t>
            </a:r>
            <a:r>
              <a:rPr sz="2400" b="1" dirty="0">
                <a:latin typeface="Arial"/>
                <a:cs typeface="Arial"/>
              </a:rPr>
              <a:t>≡ </a:t>
            </a:r>
            <a:r>
              <a:rPr sz="2400" b="1" spc="-5" dirty="0">
                <a:solidFill>
                  <a:srgbClr val="0000FF"/>
                </a:solidFill>
                <a:latin typeface="Arial"/>
                <a:cs typeface="Arial"/>
              </a:rPr>
              <a:t>(g</a:t>
            </a:r>
            <a:r>
              <a:rPr sz="2400" b="1" spc="-7" baseline="24305" dirty="0">
                <a:solidFill>
                  <a:srgbClr val="0000FF"/>
                </a:solidFill>
                <a:latin typeface="Arial"/>
                <a:cs typeface="Arial"/>
              </a:rPr>
              <a:t>k </a:t>
            </a:r>
            <a:r>
              <a:rPr sz="2400" b="1" spc="-5" dirty="0">
                <a:solidFill>
                  <a:srgbClr val="0000FF"/>
                </a:solidFill>
                <a:latin typeface="Arial"/>
                <a:cs typeface="Arial"/>
              </a:rPr>
              <a:t>mod p)mod </a:t>
            </a:r>
            <a:r>
              <a:rPr sz="2400" b="1" spc="-10" dirty="0">
                <a:solidFill>
                  <a:srgbClr val="0000FF"/>
                </a:solidFill>
                <a:latin typeface="Arial"/>
                <a:cs typeface="Arial"/>
              </a:rPr>
              <a:t>q</a:t>
            </a:r>
            <a:r>
              <a:rPr sz="2400" b="1" spc="-10" dirty="0">
                <a:solidFill>
                  <a:srgbClr val="0000FF"/>
                </a:solidFill>
                <a:latin typeface="宋体"/>
                <a:cs typeface="宋体"/>
              </a:rPr>
              <a:t>；  </a:t>
            </a:r>
            <a:r>
              <a:rPr sz="2400" b="1" dirty="0">
                <a:solidFill>
                  <a:srgbClr val="0000FF"/>
                </a:solidFill>
                <a:latin typeface="Arial"/>
                <a:cs typeface="Arial"/>
              </a:rPr>
              <a:t>s </a:t>
            </a:r>
            <a:r>
              <a:rPr sz="2400" b="1" dirty="0">
                <a:latin typeface="Arial"/>
                <a:cs typeface="Arial"/>
              </a:rPr>
              <a:t>≡ </a:t>
            </a:r>
            <a:r>
              <a:rPr sz="2400" b="1" spc="-5" dirty="0">
                <a:solidFill>
                  <a:srgbClr val="0000FF"/>
                </a:solidFill>
                <a:latin typeface="Arial"/>
                <a:cs typeface="Arial"/>
              </a:rPr>
              <a:t>[h(m)+xr]k</a:t>
            </a:r>
            <a:r>
              <a:rPr sz="2400" b="1" spc="-7" baseline="24305" dirty="0">
                <a:solidFill>
                  <a:srgbClr val="0000FF"/>
                </a:solidFill>
                <a:latin typeface="Arial"/>
                <a:cs typeface="Arial"/>
              </a:rPr>
              <a:t>-1</a:t>
            </a:r>
            <a:r>
              <a:rPr sz="2400" b="1" spc="-5" dirty="0">
                <a:solidFill>
                  <a:srgbClr val="0000FF"/>
                </a:solidFill>
                <a:latin typeface="Arial"/>
                <a:cs typeface="Arial"/>
              </a:rPr>
              <a:t>mod</a:t>
            </a:r>
            <a:r>
              <a:rPr sz="2400" b="1" spc="-85" dirty="0">
                <a:solidFill>
                  <a:srgbClr val="0000FF"/>
                </a:solidFill>
                <a:latin typeface="Arial"/>
                <a:cs typeface="Arial"/>
              </a:rPr>
              <a:t> </a:t>
            </a:r>
            <a:r>
              <a:rPr sz="2400" b="1" spc="-5" dirty="0">
                <a:solidFill>
                  <a:srgbClr val="0000FF"/>
                </a:solidFill>
                <a:latin typeface="Arial"/>
                <a:cs typeface="Arial"/>
              </a:rPr>
              <a:t>q</a:t>
            </a:r>
            <a:r>
              <a:rPr sz="2400" b="1" spc="-5" dirty="0">
                <a:solidFill>
                  <a:srgbClr val="0000FF"/>
                </a:solidFill>
                <a:latin typeface="宋体"/>
                <a:cs typeface="宋体"/>
              </a:rPr>
              <a:t>；</a:t>
            </a:r>
            <a:endParaRPr sz="2400" dirty="0">
              <a:latin typeface="宋体"/>
              <a:cs typeface="宋体"/>
            </a:endParaRPr>
          </a:p>
          <a:p>
            <a:pPr>
              <a:lnSpc>
                <a:spcPct val="100000"/>
              </a:lnSpc>
              <a:spcBef>
                <a:spcPts val="30"/>
              </a:spcBef>
            </a:pPr>
            <a:endParaRPr sz="2350" dirty="0">
              <a:latin typeface="Times New Roman"/>
              <a:cs typeface="Times New Roman"/>
            </a:endParaRPr>
          </a:p>
          <a:p>
            <a:pPr marL="433705" algn="ctr">
              <a:lnSpc>
                <a:spcPct val="100000"/>
              </a:lnSpc>
            </a:pPr>
            <a:r>
              <a:rPr sz="2400" b="1" spc="-5" dirty="0">
                <a:solidFill>
                  <a:srgbClr val="FD1813"/>
                </a:solidFill>
                <a:latin typeface="宋体"/>
                <a:cs typeface="宋体"/>
              </a:rPr>
              <a:t>其中</a:t>
            </a:r>
            <a:r>
              <a:rPr sz="2400" b="1" spc="-5" dirty="0">
                <a:solidFill>
                  <a:srgbClr val="FD1813"/>
                </a:solidFill>
                <a:latin typeface="Arial"/>
                <a:cs typeface="Arial"/>
              </a:rPr>
              <a:t>h</a:t>
            </a:r>
            <a:r>
              <a:rPr sz="2400" b="1" spc="-5" dirty="0">
                <a:solidFill>
                  <a:srgbClr val="FD1813"/>
                </a:solidFill>
                <a:latin typeface="宋体"/>
                <a:cs typeface="宋体"/>
              </a:rPr>
              <a:t>为</a:t>
            </a:r>
            <a:r>
              <a:rPr sz="2400" b="1" spc="-5" dirty="0">
                <a:solidFill>
                  <a:srgbClr val="FD1813"/>
                </a:solidFill>
                <a:latin typeface="Arial"/>
                <a:cs typeface="Arial"/>
              </a:rPr>
              <a:t>Hash</a:t>
            </a:r>
            <a:r>
              <a:rPr sz="2400" b="1" dirty="0">
                <a:solidFill>
                  <a:srgbClr val="FD1813"/>
                </a:solidFill>
                <a:latin typeface="宋体"/>
                <a:cs typeface="宋体"/>
              </a:rPr>
              <a:t>函数，</a:t>
            </a:r>
            <a:r>
              <a:rPr sz="2400" b="1" dirty="0">
                <a:solidFill>
                  <a:srgbClr val="FD1813"/>
                </a:solidFill>
                <a:latin typeface="Arial"/>
                <a:cs typeface="Arial"/>
              </a:rPr>
              <a:t>DSS</a:t>
            </a:r>
            <a:r>
              <a:rPr sz="2400" b="1" dirty="0">
                <a:solidFill>
                  <a:srgbClr val="FD1813"/>
                </a:solidFill>
                <a:latin typeface="宋体"/>
                <a:cs typeface="宋体"/>
              </a:rPr>
              <a:t>标准中规定</a:t>
            </a:r>
            <a:r>
              <a:rPr sz="2400" b="1" spc="-5" dirty="0">
                <a:solidFill>
                  <a:srgbClr val="FD1813"/>
                </a:solidFill>
                <a:latin typeface="宋体"/>
                <a:cs typeface="宋体"/>
              </a:rPr>
              <a:t>了</a:t>
            </a:r>
            <a:r>
              <a:rPr sz="2400" b="1" dirty="0">
                <a:solidFill>
                  <a:srgbClr val="FD1813"/>
                </a:solidFill>
                <a:latin typeface="Arial"/>
                <a:cs typeface="Arial"/>
              </a:rPr>
              <a:t>Hash</a:t>
            </a:r>
            <a:r>
              <a:rPr sz="2400" b="1" dirty="0">
                <a:solidFill>
                  <a:srgbClr val="FD1813"/>
                </a:solidFill>
                <a:latin typeface="宋体"/>
                <a:cs typeface="宋体"/>
              </a:rPr>
              <a:t>算法为</a:t>
            </a:r>
            <a:endParaRPr sz="2400" dirty="0">
              <a:latin typeface="宋体"/>
              <a:cs typeface="宋体"/>
            </a:endParaRPr>
          </a:p>
          <a:p>
            <a:pPr marL="12700">
              <a:lnSpc>
                <a:spcPct val="100000"/>
              </a:lnSpc>
              <a:spcBef>
                <a:spcPts val="2160"/>
              </a:spcBef>
            </a:pPr>
            <a:r>
              <a:rPr sz="2400" b="1" spc="-5" dirty="0">
                <a:solidFill>
                  <a:srgbClr val="FD1813"/>
                </a:solidFill>
                <a:latin typeface="Arial"/>
                <a:cs typeface="Arial"/>
              </a:rPr>
              <a:t>SHA-1</a:t>
            </a:r>
            <a:r>
              <a:rPr sz="2400" b="1" spc="-5" dirty="0">
                <a:solidFill>
                  <a:srgbClr val="FD1813"/>
                </a:solidFill>
                <a:latin typeface="宋体"/>
                <a:cs typeface="宋体"/>
              </a:rPr>
              <a:t>算法。</a:t>
            </a:r>
            <a:endParaRPr sz="2400" dirty="0">
              <a:latin typeface="宋体"/>
              <a:cs typeface="宋体"/>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714248"/>
            <a:ext cx="4716780" cy="513080"/>
          </a:xfrm>
          <a:prstGeom prst="rect">
            <a:avLst/>
          </a:prstGeom>
        </p:spPr>
        <p:txBody>
          <a:bodyPr vert="horz" wrap="square" lIns="0" tIns="12065" rIns="0" bIns="0" rtlCol="0">
            <a:spAutoFit/>
          </a:bodyPr>
          <a:lstStyle/>
          <a:p>
            <a:pPr marL="12700">
              <a:lnSpc>
                <a:spcPct val="100000"/>
              </a:lnSpc>
              <a:spcBef>
                <a:spcPts val="95"/>
              </a:spcBef>
            </a:pPr>
            <a:r>
              <a:rPr dirty="0"/>
              <a:t>DSA</a:t>
            </a:r>
            <a:r>
              <a:rPr spc="-10" dirty="0"/>
              <a:t>数字签名算法（验证）</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36</a:t>
            </a:fld>
            <a:endParaRPr spc="-5" dirty="0"/>
          </a:p>
        </p:txBody>
      </p:sp>
      <p:sp>
        <p:nvSpPr>
          <p:cNvPr id="3" name="object 3"/>
          <p:cNvSpPr txBox="1"/>
          <p:nvPr/>
        </p:nvSpPr>
        <p:spPr>
          <a:xfrm>
            <a:off x="1577473" y="1677416"/>
            <a:ext cx="7719059" cy="4414520"/>
          </a:xfrm>
          <a:prstGeom prst="rect">
            <a:avLst/>
          </a:prstGeom>
        </p:spPr>
        <p:txBody>
          <a:bodyPr vert="horz" wrap="square" lIns="0" tIns="12700" rIns="0" bIns="0" rtlCol="0">
            <a:spAutoFit/>
          </a:bodyPr>
          <a:lstStyle/>
          <a:p>
            <a:pPr marL="12700" marR="5080" indent="414020">
              <a:lnSpc>
                <a:spcPct val="150000"/>
              </a:lnSpc>
              <a:spcBef>
                <a:spcPts val="100"/>
              </a:spcBef>
            </a:pPr>
            <a:r>
              <a:rPr sz="2400" b="1" spc="-5" dirty="0">
                <a:latin typeface="宋体"/>
                <a:cs typeface="宋体"/>
              </a:rPr>
              <a:t>接受方在收到消息</a:t>
            </a:r>
            <a:r>
              <a:rPr sz="2400" b="1" spc="5" dirty="0">
                <a:latin typeface="Arial"/>
                <a:cs typeface="Arial"/>
              </a:rPr>
              <a:t>m</a:t>
            </a:r>
            <a:r>
              <a:rPr sz="2400" b="1" dirty="0">
                <a:latin typeface="宋体"/>
                <a:cs typeface="宋体"/>
              </a:rPr>
              <a:t>和签名</a:t>
            </a:r>
            <a:r>
              <a:rPr sz="2400" b="1" spc="-5" dirty="0">
                <a:latin typeface="宋体"/>
                <a:cs typeface="宋体"/>
              </a:rPr>
              <a:t>值</a:t>
            </a:r>
            <a:r>
              <a:rPr sz="2400" b="1" dirty="0">
                <a:latin typeface="Arial"/>
                <a:cs typeface="Arial"/>
              </a:rPr>
              <a:t>(r,s</a:t>
            </a:r>
            <a:r>
              <a:rPr sz="2400" b="1" spc="5" dirty="0">
                <a:latin typeface="Arial"/>
                <a:cs typeface="Arial"/>
              </a:rPr>
              <a:t>)</a:t>
            </a:r>
            <a:r>
              <a:rPr sz="2400" b="1" dirty="0">
                <a:latin typeface="宋体"/>
                <a:cs typeface="宋体"/>
              </a:rPr>
              <a:t>后，进行以下计算步 </a:t>
            </a:r>
            <a:r>
              <a:rPr sz="2400" b="1" spc="-5" dirty="0">
                <a:latin typeface="宋体"/>
                <a:cs typeface="宋体"/>
              </a:rPr>
              <a:t>骤：</a:t>
            </a:r>
            <a:endParaRPr sz="2400">
              <a:latin typeface="宋体"/>
              <a:cs typeface="宋体"/>
            </a:endParaRPr>
          </a:p>
          <a:p>
            <a:pPr marL="1268095">
              <a:lnSpc>
                <a:spcPct val="100000"/>
              </a:lnSpc>
              <a:spcBef>
                <a:spcPts val="1440"/>
              </a:spcBef>
            </a:pPr>
            <a:r>
              <a:rPr sz="2400" b="1" dirty="0">
                <a:latin typeface="Arial"/>
                <a:cs typeface="Arial"/>
              </a:rPr>
              <a:t>w ≡ </a:t>
            </a:r>
            <a:r>
              <a:rPr sz="2400" b="1" spc="-5" dirty="0">
                <a:latin typeface="Arial"/>
                <a:cs typeface="Arial"/>
              </a:rPr>
              <a:t>s</a:t>
            </a:r>
            <a:r>
              <a:rPr sz="2400" b="1" spc="-7" baseline="24305" dirty="0">
                <a:latin typeface="Arial"/>
                <a:cs typeface="Arial"/>
              </a:rPr>
              <a:t>-1 </a:t>
            </a:r>
            <a:r>
              <a:rPr sz="2400" b="1" spc="-5" dirty="0">
                <a:latin typeface="Arial"/>
                <a:cs typeface="Arial"/>
              </a:rPr>
              <a:t>mod </a:t>
            </a:r>
            <a:r>
              <a:rPr sz="2400" b="1" dirty="0">
                <a:latin typeface="Arial"/>
                <a:cs typeface="Arial"/>
              </a:rPr>
              <a:t>q</a:t>
            </a:r>
            <a:r>
              <a:rPr sz="2400" b="1" spc="-250" dirty="0">
                <a:latin typeface="Arial"/>
                <a:cs typeface="Arial"/>
              </a:rPr>
              <a:t> </a:t>
            </a:r>
            <a:r>
              <a:rPr sz="2400" b="1" spc="-10" dirty="0">
                <a:latin typeface="宋体"/>
                <a:cs typeface="宋体"/>
              </a:rPr>
              <a:t>；</a:t>
            </a:r>
            <a:endParaRPr sz="2400">
              <a:latin typeface="宋体"/>
              <a:cs typeface="宋体"/>
            </a:endParaRPr>
          </a:p>
          <a:p>
            <a:pPr marL="1352550" marR="3564254" indent="-85090">
              <a:lnSpc>
                <a:spcPct val="150000"/>
              </a:lnSpc>
            </a:pPr>
            <a:r>
              <a:rPr sz="2400" b="1" spc="-5" dirty="0">
                <a:latin typeface="Arial"/>
                <a:cs typeface="Arial"/>
              </a:rPr>
              <a:t>u</a:t>
            </a:r>
            <a:r>
              <a:rPr sz="2400" b="1" spc="-7" baseline="-20833" dirty="0">
                <a:latin typeface="Arial"/>
                <a:cs typeface="Arial"/>
              </a:rPr>
              <a:t>1 </a:t>
            </a:r>
            <a:r>
              <a:rPr sz="2400" b="1" spc="-5" dirty="0">
                <a:latin typeface="Arial"/>
                <a:cs typeface="Arial"/>
              </a:rPr>
              <a:t>≡[h(m)w]mod </a:t>
            </a:r>
            <a:r>
              <a:rPr sz="2400" b="1" spc="5" dirty="0">
                <a:latin typeface="Arial"/>
                <a:cs typeface="Arial"/>
              </a:rPr>
              <a:t>q</a:t>
            </a:r>
            <a:r>
              <a:rPr sz="2400" b="1" spc="5" dirty="0">
                <a:latin typeface="宋体"/>
                <a:cs typeface="宋体"/>
              </a:rPr>
              <a:t>；  </a:t>
            </a:r>
            <a:r>
              <a:rPr sz="2400" b="1" spc="-5" dirty="0">
                <a:latin typeface="Arial"/>
                <a:cs typeface="Arial"/>
              </a:rPr>
              <a:t>u</a:t>
            </a:r>
            <a:r>
              <a:rPr sz="2400" b="1" spc="-7" baseline="-20833" dirty="0">
                <a:latin typeface="Arial"/>
                <a:cs typeface="Arial"/>
              </a:rPr>
              <a:t>2 </a:t>
            </a:r>
            <a:r>
              <a:rPr sz="2400" b="1" spc="-5" dirty="0">
                <a:latin typeface="Arial"/>
                <a:cs typeface="Arial"/>
              </a:rPr>
              <a:t>≡rw mod </a:t>
            </a:r>
            <a:r>
              <a:rPr sz="2400" b="1" dirty="0">
                <a:latin typeface="Arial"/>
                <a:cs typeface="Arial"/>
              </a:rPr>
              <a:t>q</a:t>
            </a:r>
            <a:r>
              <a:rPr sz="2400" b="1" spc="-265" dirty="0">
                <a:latin typeface="Arial"/>
                <a:cs typeface="Arial"/>
              </a:rPr>
              <a:t> </a:t>
            </a:r>
            <a:r>
              <a:rPr sz="2400" b="1" spc="-10" dirty="0">
                <a:latin typeface="宋体"/>
                <a:cs typeface="宋体"/>
              </a:rPr>
              <a:t>；</a:t>
            </a:r>
            <a:endParaRPr sz="2400">
              <a:latin typeface="宋体"/>
              <a:cs typeface="宋体"/>
            </a:endParaRPr>
          </a:p>
          <a:p>
            <a:pPr marL="1298575">
              <a:lnSpc>
                <a:spcPct val="100000"/>
              </a:lnSpc>
              <a:spcBef>
                <a:spcPts val="340"/>
              </a:spcBef>
            </a:pPr>
            <a:r>
              <a:rPr sz="2600" i="1" spc="5" dirty="0">
                <a:latin typeface="Times New Roman"/>
                <a:cs typeface="Times New Roman"/>
              </a:rPr>
              <a:t>v</a:t>
            </a:r>
            <a:r>
              <a:rPr sz="2600" i="1" spc="-45" dirty="0">
                <a:latin typeface="Times New Roman"/>
                <a:cs typeface="Times New Roman"/>
              </a:rPr>
              <a:t> </a:t>
            </a:r>
            <a:r>
              <a:rPr sz="2600" spc="10" dirty="0">
                <a:latin typeface="Symbol"/>
                <a:cs typeface="Symbol"/>
              </a:rPr>
              <a:t></a:t>
            </a:r>
            <a:r>
              <a:rPr sz="2600" spc="-155" dirty="0">
                <a:latin typeface="Times New Roman"/>
                <a:cs typeface="Times New Roman"/>
              </a:rPr>
              <a:t> </a:t>
            </a:r>
            <a:r>
              <a:rPr sz="6225" spc="-307" baseline="-4685" dirty="0">
                <a:latin typeface="Symbol"/>
                <a:cs typeface="Symbol"/>
              </a:rPr>
              <a:t></a:t>
            </a:r>
            <a:r>
              <a:rPr sz="2600" i="1" spc="195" dirty="0">
                <a:latin typeface="Times New Roman"/>
                <a:cs typeface="Times New Roman"/>
              </a:rPr>
              <a:t>g</a:t>
            </a:r>
            <a:r>
              <a:rPr sz="2250" i="1" spc="-157" baseline="44444" dirty="0">
                <a:latin typeface="Times New Roman"/>
                <a:cs typeface="Times New Roman"/>
              </a:rPr>
              <a:t>u</a:t>
            </a:r>
            <a:r>
              <a:rPr sz="1650" spc="-7" baseline="40404" dirty="0">
                <a:latin typeface="Times New Roman"/>
                <a:cs typeface="Times New Roman"/>
              </a:rPr>
              <a:t>1</a:t>
            </a:r>
            <a:r>
              <a:rPr sz="1650" baseline="40404" dirty="0">
                <a:latin typeface="Times New Roman"/>
                <a:cs typeface="Times New Roman"/>
              </a:rPr>
              <a:t> </a:t>
            </a:r>
            <a:r>
              <a:rPr sz="1650" spc="-150" baseline="40404" dirty="0">
                <a:latin typeface="Times New Roman"/>
                <a:cs typeface="Times New Roman"/>
              </a:rPr>
              <a:t> </a:t>
            </a:r>
            <a:r>
              <a:rPr sz="2600" i="1" spc="105" dirty="0">
                <a:latin typeface="Times New Roman"/>
                <a:cs typeface="Times New Roman"/>
              </a:rPr>
              <a:t>y</a:t>
            </a:r>
            <a:r>
              <a:rPr sz="2250" i="1" spc="15" baseline="44444" dirty="0">
                <a:latin typeface="Times New Roman"/>
                <a:cs typeface="Times New Roman"/>
              </a:rPr>
              <a:t>u</a:t>
            </a:r>
            <a:r>
              <a:rPr sz="1650" spc="-7" baseline="40404" dirty="0">
                <a:latin typeface="Times New Roman"/>
                <a:cs typeface="Times New Roman"/>
              </a:rPr>
              <a:t>2</a:t>
            </a:r>
            <a:r>
              <a:rPr sz="1650" baseline="40404" dirty="0">
                <a:latin typeface="Times New Roman"/>
                <a:cs typeface="Times New Roman"/>
              </a:rPr>
              <a:t>  </a:t>
            </a:r>
            <a:r>
              <a:rPr sz="1650" spc="-75" baseline="40404" dirty="0">
                <a:latin typeface="Times New Roman"/>
                <a:cs typeface="Times New Roman"/>
              </a:rPr>
              <a:t> </a:t>
            </a:r>
            <a:r>
              <a:rPr sz="2600" spc="-55" dirty="0">
                <a:latin typeface="Times New Roman"/>
                <a:cs typeface="Times New Roman"/>
              </a:rPr>
              <a:t>m</a:t>
            </a:r>
            <a:r>
              <a:rPr sz="2600" spc="-15" dirty="0">
                <a:latin typeface="Times New Roman"/>
                <a:cs typeface="Times New Roman"/>
              </a:rPr>
              <a:t>o</a:t>
            </a:r>
            <a:r>
              <a:rPr sz="2600" spc="5" dirty="0">
                <a:latin typeface="Times New Roman"/>
                <a:cs typeface="Times New Roman"/>
              </a:rPr>
              <a:t>d</a:t>
            </a:r>
            <a:r>
              <a:rPr sz="2600" spc="50" dirty="0">
                <a:latin typeface="Times New Roman"/>
                <a:cs typeface="Times New Roman"/>
              </a:rPr>
              <a:t> </a:t>
            </a:r>
            <a:r>
              <a:rPr sz="2600" i="1" spc="195" dirty="0">
                <a:latin typeface="Times New Roman"/>
                <a:cs typeface="Times New Roman"/>
              </a:rPr>
              <a:t>p</a:t>
            </a:r>
            <a:r>
              <a:rPr sz="6225" spc="-322" baseline="-4685" dirty="0">
                <a:latin typeface="Symbol"/>
                <a:cs typeface="Symbol"/>
              </a:rPr>
              <a:t></a:t>
            </a:r>
            <a:r>
              <a:rPr sz="2600" spc="-55" dirty="0">
                <a:latin typeface="Times New Roman"/>
                <a:cs typeface="Times New Roman"/>
              </a:rPr>
              <a:t>m</a:t>
            </a:r>
            <a:r>
              <a:rPr sz="2600" spc="-25" dirty="0">
                <a:latin typeface="Times New Roman"/>
                <a:cs typeface="Times New Roman"/>
              </a:rPr>
              <a:t>o</a:t>
            </a:r>
            <a:r>
              <a:rPr sz="2600" spc="5" dirty="0">
                <a:latin typeface="Times New Roman"/>
                <a:cs typeface="Times New Roman"/>
              </a:rPr>
              <a:t>d</a:t>
            </a:r>
            <a:r>
              <a:rPr sz="2600" spc="-270" dirty="0">
                <a:latin typeface="Times New Roman"/>
                <a:cs typeface="Times New Roman"/>
              </a:rPr>
              <a:t> </a:t>
            </a:r>
            <a:r>
              <a:rPr sz="2600" i="1" spc="5" dirty="0">
                <a:latin typeface="Times New Roman"/>
                <a:cs typeface="Times New Roman"/>
              </a:rPr>
              <a:t>q</a:t>
            </a:r>
            <a:endParaRPr sz="2600">
              <a:latin typeface="Times New Roman"/>
              <a:cs typeface="Times New Roman"/>
            </a:endParaRPr>
          </a:p>
          <a:p>
            <a:pPr marL="595630">
              <a:lnSpc>
                <a:spcPct val="100000"/>
              </a:lnSpc>
              <a:spcBef>
                <a:spcPts val="439"/>
              </a:spcBef>
            </a:pPr>
            <a:r>
              <a:rPr sz="2400" b="1" spc="-5" dirty="0">
                <a:latin typeface="宋体"/>
                <a:cs typeface="宋体"/>
              </a:rPr>
              <a:t>将</a:t>
            </a:r>
            <a:r>
              <a:rPr sz="2400" b="1" spc="-5" dirty="0">
                <a:latin typeface="Arial"/>
                <a:cs typeface="Arial"/>
              </a:rPr>
              <a:t>v</a:t>
            </a:r>
            <a:r>
              <a:rPr sz="2400" b="1" spc="-5" dirty="0">
                <a:latin typeface="宋体"/>
                <a:cs typeface="宋体"/>
              </a:rPr>
              <a:t>和</a:t>
            </a:r>
            <a:r>
              <a:rPr sz="2400" b="1" dirty="0">
                <a:latin typeface="Arial"/>
                <a:cs typeface="Arial"/>
              </a:rPr>
              <a:t>r</a:t>
            </a:r>
            <a:r>
              <a:rPr sz="2400" b="1" dirty="0">
                <a:latin typeface="宋体"/>
                <a:cs typeface="宋体"/>
              </a:rPr>
              <a:t>进行比较，若</a:t>
            </a:r>
            <a:r>
              <a:rPr sz="2400" b="1" dirty="0">
                <a:latin typeface="Arial"/>
                <a:cs typeface="Arial"/>
              </a:rPr>
              <a:t>v</a:t>
            </a:r>
            <a:r>
              <a:rPr sz="2400" b="1" spc="-10" dirty="0">
                <a:latin typeface="Arial"/>
                <a:cs typeface="Arial"/>
              </a:rPr>
              <a:t> </a:t>
            </a:r>
            <a:r>
              <a:rPr sz="2400" b="1" dirty="0">
                <a:latin typeface="Arial"/>
                <a:cs typeface="Arial"/>
              </a:rPr>
              <a:t>=</a:t>
            </a:r>
            <a:r>
              <a:rPr sz="2400" b="1" spc="-35" dirty="0">
                <a:latin typeface="Arial"/>
                <a:cs typeface="Arial"/>
              </a:rPr>
              <a:t> </a:t>
            </a:r>
            <a:r>
              <a:rPr sz="2400" b="1" dirty="0">
                <a:latin typeface="Arial"/>
                <a:cs typeface="Arial"/>
              </a:rPr>
              <a:t>r</a:t>
            </a:r>
            <a:r>
              <a:rPr sz="2400" b="1" dirty="0">
                <a:latin typeface="宋体"/>
                <a:cs typeface="宋体"/>
              </a:rPr>
              <a:t>，则签名有效；否则，签名</a:t>
            </a:r>
            <a:endParaRPr sz="2400">
              <a:latin typeface="宋体"/>
              <a:cs typeface="宋体"/>
            </a:endParaRPr>
          </a:p>
          <a:p>
            <a:pPr marL="12700">
              <a:lnSpc>
                <a:spcPct val="100000"/>
              </a:lnSpc>
              <a:spcBef>
                <a:spcPts val="1440"/>
              </a:spcBef>
            </a:pPr>
            <a:r>
              <a:rPr sz="2400" b="1" spc="-5" dirty="0">
                <a:latin typeface="宋体"/>
                <a:cs typeface="宋体"/>
              </a:rPr>
              <a:t>无效。</a:t>
            </a:r>
            <a:endParaRPr sz="2400">
              <a:latin typeface="宋体"/>
              <a:cs typeface="宋体"/>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8" y="714248"/>
            <a:ext cx="5359521" cy="504625"/>
          </a:xfrm>
          <a:prstGeom prst="rect">
            <a:avLst/>
          </a:prstGeom>
        </p:spPr>
        <p:txBody>
          <a:bodyPr vert="horz" wrap="square" lIns="0" tIns="12065" rIns="0" bIns="0" rtlCol="0">
            <a:spAutoFit/>
          </a:bodyPr>
          <a:lstStyle/>
          <a:p>
            <a:pPr marL="12700">
              <a:lnSpc>
                <a:spcPct val="100000"/>
              </a:lnSpc>
              <a:spcBef>
                <a:spcPts val="95"/>
              </a:spcBef>
            </a:pPr>
            <a:r>
              <a:rPr dirty="0" err="1"/>
              <a:t>DSA</a:t>
            </a:r>
            <a:r>
              <a:rPr spc="-10" dirty="0" err="1"/>
              <a:t>数字签名算法</a:t>
            </a:r>
            <a:r>
              <a:rPr spc="-10" dirty="0"/>
              <a:t>（</a:t>
            </a:r>
            <a:r>
              <a:rPr lang="zh-CN" altLang="en-US" spc="-10" dirty="0">
                <a:latin typeface="黑体" panose="02010609060101010101" pitchFamily="49" charset="-122"/>
                <a:ea typeface="黑体" panose="02010609060101010101" pitchFamily="49" charset="-122"/>
              </a:rPr>
              <a:t>正确性</a:t>
            </a:r>
            <a:r>
              <a:rPr spc="-10"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37</a:t>
            </a:fld>
            <a:endParaRPr spc="-5" dirty="0"/>
          </a:p>
        </p:txBody>
      </p:sp>
      <p:sp>
        <p:nvSpPr>
          <p:cNvPr id="5" name="object 3">
            <a:extLst>
              <a:ext uri="{FF2B5EF4-FFF2-40B4-BE49-F238E27FC236}">
                <a16:creationId xmlns:a16="http://schemas.microsoft.com/office/drawing/2014/main" id="{A4977843-994A-4A85-8135-890AB8AD3793}"/>
              </a:ext>
            </a:extLst>
          </p:cNvPr>
          <p:cNvSpPr txBox="1"/>
          <p:nvPr/>
        </p:nvSpPr>
        <p:spPr>
          <a:xfrm>
            <a:off x="5323464" y="5024111"/>
            <a:ext cx="3375660" cy="330200"/>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Arial"/>
                <a:cs typeface="Arial"/>
              </a:rPr>
              <a:t>≡ </a:t>
            </a:r>
            <a:r>
              <a:rPr sz="2000" b="1" spc="10" dirty="0">
                <a:latin typeface="Arial"/>
                <a:cs typeface="Arial"/>
              </a:rPr>
              <a:t>[(g</a:t>
            </a:r>
            <a:r>
              <a:rPr sz="1950" b="1" spc="15" baseline="25641" dirty="0">
                <a:latin typeface="Arial"/>
                <a:cs typeface="Arial"/>
              </a:rPr>
              <a:t>h(m)w </a:t>
            </a:r>
            <a:r>
              <a:rPr sz="2000" b="1" spc="5" dirty="0">
                <a:latin typeface="Arial"/>
                <a:cs typeface="Arial"/>
              </a:rPr>
              <a:t>y</a:t>
            </a:r>
            <a:r>
              <a:rPr sz="1950" b="1" spc="7" baseline="25641" dirty="0">
                <a:latin typeface="Arial"/>
                <a:cs typeface="Arial"/>
              </a:rPr>
              <a:t>rw </a:t>
            </a:r>
            <a:r>
              <a:rPr sz="2000" b="1" spc="-5" dirty="0">
                <a:latin typeface="Arial"/>
                <a:cs typeface="Arial"/>
              </a:rPr>
              <a:t>) mod p] mod</a:t>
            </a:r>
            <a:r>
              <a:rPr sz="2000" b="1" spc="295" dirty="0">
                <a:latin typeface="Arial"/>
                <a:cs typeface="Arial"/>
              </a:rPr>
              <a:t> </a:t>
            </a:r>
            <a:r>
              <a:rPr sz="2000" b="1" spc="-5" dirty="0">
                <a:latin typeface="Arial"/>
                <a:cs typeface="Arial"/>
              </a:rPr>
              <a:t>q</a:t>
            </a:r>
            <a:endParaRPr sz="2000">
              <a:latin typeface="Arial"/>
              <a:cs typeface="Arial"/>
            </a:endParaRPr>
          </a:p>
        </p:txBody>
      </p:sp>
      <p:sp>
        <p:nvSpPr>
          <p:cNvPr id="6" name="object 4">
            <a:extLst>
              <a:ext uri="{FF2B5EF4-FFF2-40B4-BE49-F238E27FC236}">
                <a16:creationId xmlns:a16="http://schemas.microsoft.com/office/drawing/2014/main" id="{36112F12-65B4-4EC6-AA23-565CA0C965B4}"/>
              </a:ext>
            </a:extLst>
          </p:cNvPr>
          <p:cNvSpPr txBox="1"/>
          <p:nvPr/>
        </p:nvSpPr>
        <p:spPr>
          <a:xfrm>
            <a:off x="2034673" y="5557519"/>
            <a:ext cx="7270115" cy="863600"/>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Arial"/>
                <a:cs typeface="Arial"/>
              </a:rPr>
              <a:t>≡[(g</a:t>
            </a:r>
            <a:r>
              <a:rPr sz="1950" b="1" spc="7" baseline="25641" dirty="0">
                <a:latin typeface="Arial"/>
                <a:cs typeface="Arial"/>
              </a:rPr>
              <a:t>h(m)w </a:t>
            </a:r>
            <a:r>
              <a:rPr sz="2000" b="1" spc="10" dirty="0">
                <a:latin typeface="Arial"/>
                <a:cs typeface="Arial"/>
              </a:rPr>
              <a:t>g</a:t>
            </a:r>
            <a:r>
              <a:rPr sz="1950" b="1" spc="15" baseline="25641" dirty="0">
                <a:latin typeface="Arial"/>
                <a:cs typeface="Arial"/>
              </a:rPr>
              <a:t>xrw</a:t>
            </a:r>
            <a:r>
              <a:rPr sz="2000" b="1" spc="10" dirty="0">
                <a:latin typeface="Arial"/>
                <a:cs typeface="Arial"/>
              </a:rPr>
              <a:t>) </a:t>
            </a:r>
            <a:r>
              <a:rPr sz="2000" b="1" spc="-5" dirty="0">
                <a:latin typeface="Arial"/>
                <a:cs typeface="Arial"/>
              </a:rPr>
              <a:t>mod p] mod q ≡ </a:t>
            </a:r>
            <a:r>
              <a:rPr sz="2000" b="1" spc="10" dirty="0">
                <a:latin typeface="Arial"/>
                <a:cs typeface="Arial"/>
              </a:rPr>
              <a:t>[g</a:t>
            </a:r>
            <a:r>
              <a:rPr sz="1950" b="1" spc="15" baseline="25641" dirty="0">
                <a:latin typeface="Arial"/>
                <a:cs typeface="Arial"/>
              </a:rPr>
              <a:t>(h(m)+xr)w </a:t>
            </a:r>
            <a:r>
              <a:rPr sz="2000" b="1" spc="-5" dirty="0">
                <a:latin typeface="Arial"/>
                <a:cs typeface="Arial"/>
              </a:rPr>
              <a:t>mod </a:t>
            </a:r>
            <a:r>
              <a:rPr sz="2000" b="1" spc="-10" dirty="0">
                <a:latin typeface="Arial"/>
                <a:cs typeface="Arial"/>
              </a:rPr>
              <a:t>p]mod </a:t>
            </a:r>
            <a:r>
              <a:rPr sz="2000" b="1" spc="-5" dirty="0">
                <a:latin typeface="Arial"/>
                <a:cs typeface="Arial"/>
              </a:rPr>
              <a:t>q ≡</a:t>
            </a:r>
            <a:r>
              <a:rPr sz="2000" b="1" spc="-320" dirty="0">
                <a:latin typeface="Arial"/>
                <a:cs typeface="Arial"/>
              </a:rPr>
              <a:t> </a:t>
            </a:r>
            <a:r>
              <a:rPr sz="2000" b="1" spc="5" dirty="0">
                <a:latin typeface="Arial"/>
                <a:cs typeface="Arial"/>
              </a:rPr>
              <a:t>(g</a:t>
            </a:r>
            <a:r>
              <a:rPr sz="1950" b="1" spc="7" baseline="25641" dirty="0">
                <a:latin typeface="Arial"/>
                <a:cs typeface="Arial"/>
              </a:rPr>
              <a:t>skw</a:t>
            </a:r>
            <a:endParaRPr sz="1950" baseline="25641">
              <a:latin typeface="Arial"/>
              <a:cs typeface="Arial"/>
            </a:endParaRPr>
          </a:p>
          <a:p>
            <a:pPr marL="12700">
              <a:lnSpc>
                <a:spcPct val="100000"/>
              </a:lnSpc>
              <a:spcBef>
                <a:spcPts val="1800"/>
              </a:spcBef>
            </a:pPr>
            <a:r>
              <a:rPr sz="2000" b="1" spc="-5" dirty="0">
                <a:latin typeface="Arial"/>
                <a:cs typeface="Arial"/>
              </a:rPr>
              <a:t>mod </a:t>
            </a:r>
            <a:r>
              <a:rPr sz="2000" b="1" spc="-10" dirty="0">
                <a:latin typeface="Arial"/>
                <a:cs typeface="Arial"/>
              </a:rPr>
              <a:t>p)mod </a:t>
            </a:r>
            <a:r>
              <a:rPr sz="2000" b="1" spc="-5" dirty="0">
                <a:latin typeface="Arial"/>
                <a:cs typeface="Arial"/>
              </a:rPr>
              <a:t>q ≡ </a:t>
            </a:r>
            <a:r>
              <a:rPr sz="2000" b="1" dirty="0">
                <a:latin typeface="Arial"/>
                <a:cs typeface="Arial"/>
              </a:rPr>
              <a:t>(g</a:t>
            </a:r>
            <a:r>
              <a:rPr sz="1950" b="1" baseline="25641" dirty="0">
                <a:latin typeface="Arial"/>
                <a:cs typeface="Arial"/>
              </a:rPr>
              <a:t>k </a:t>
            </a:r>
            <a:r>
              <a:rPr sz="2000" b="1" spc="-5" dirty="0">
                <a:latin typeface="Arial"/>
                <a:cs typeface="Arial"/>
              </a:rPr>
              <a:t>mod </a:t>
            </a:r>
            <a:r>
              <a:rPr sz="2000" b="1" spc="-10" dirty="0">
                <a:latin typeface="Arial"/>
                <a:cs typeface="Arial"/>
              </a:rPr>
              <a:t>p)mod </a:t>
            </a:r>
            <a:r>
              <a:rPr sz="2000" b="1" spc="-5" dirty="0">
                <a:latin typeface="Arial"/>
                <a:cs typeface="Arial"/>
              </a:rPr>
              <a:t>q =</a:t>
            </a:r>
            <a:r>
              <a:rPr sz="2000" b="1" spc="-140" dirty="0">
                <a:latin typeface="Arial"/>
                <a:cs typeface="Arial"/>
              </a:rPr>
              <a:t> </a:t>
            </a:r>
            <a:r>
              <a:rPr sz="2000" b="1" spc="-5" dirty="0">
                <a:latin typeface="Arial"/>
                <a:cs typeface="Arial"/>
              </a:rPr>
              <a:t>r</a:t>
            </a:r>
            <a:endParaRPr sz="2000">
              <a:latin typeface="Arial"/>
              <a:cs typeface="Arial"/>
            </a:endParaRPr>
          </a:p>
        </p:txBody>
      </p:sp>
      <p:sp>
        <p:nvSpPr>
          <p:cNvPr id="7" name="object 5">
            <a:extLst>
              <a:ext uri="{FF2B5EF4-FFF2-40B4-BE49-F238E27FC236}">
                <a16:creationId xmlns:a16="http://schemas.microsoft.com/office/drawing/2014/main" id="{ED4C4D66-5FA1-424E-8ACE-859D98E802B8}"/>
              </a:ext>
            </a:extLst>
          </p:cNvPr>
          <p:cNvSpPr txBox="1"/>
          <p:nvPr/>
        </p:nvSpPr>
        <p:spPr>
          <a:xfrm>
            <a:off x="1691773" y="1651960"/>
            <a:ext cx="3843654" cy="2861945"/>
          </a:xfrm>
          <a:prstGeom prst="rect">
            <a:avLst/>
          </a:prstGeom>
        </p:spPr>
        <p:txBody>
          <a:bodyPr vert="horz" wrap="square" lIns="0" tIns="12700" rIns="0" bIns="0" rtlCol="0">
            <a:spAutoFit/>
          </a:bodyPr>
          <a:lstStyle/>
          <a:p>
            <a:pPr marL="711835" marR="283845" indent="-699770" algn="just">
              <a:lnSpc>
                <a:spcPct val="140000"/>
              </a:lnSpc>
              <a:spcBef>
                <a:spcPts val="100"/>
              </a:spcBef>
            </a:pPr>
            <a:r>
              <a:rPr sz="2000" b="1" spc="-5" dirty="0">
                <a:latin typeface="宋体"/>
                <a:cs typeface="宋体"/>
              </a:rPr>
              <a:t>因为：</a:t>
            </a:r>
            <a:r>
              <a:rPr sz="2000" b="1" spc="-5" dirty="0">
                <a:latin typeface="Arial"/>
                <a:cs typeface="Arial"/>
              </a:rPr>
              <a:t>r ≡</a:t>
            </a:r>
            <a:r>
              <a:rPr sz="2000" b="1" spc="-15" dirty="0">
                <a:latin typeface="Arial"/>
                <a:cs typeface="Arial"/>
              </a:rPr>
              <a:t> </a:t>
            </a:r>
            <a:r>
              <a:rPr sz="2000" b="1" dirty="0">
                <a:latin typeface="Arial"/>
                <a:cs typeface="Arial"/>
              </a:rPr>
              <a:t>(g</a:t>
            </a:r>
            <a:r>
              <a:rPr sz="1950" b="1" baseline="25641" dirty="0">
                <a:latin typeface="Arial"/>
                <a:cs typeface="Arial"/>
              </a:rPr>
              <a:t>k</a:t>
            </a:r>
            <a:r>
              <a:rPr sz="1950" b="1" spc="262" baseline="25641" dirty="0">
                <a:latin typeface="Arial"/>
                <a:cs typeface="Arial"/>
              </a:rPr>
              <a:t> </a:t>
            </a:r>
            <a:r>
              <a:rPr sz="2000" b="1" spc="-5" dirty="0">
                <a:latin typeface="Arial"/>
                <a:cs typeface="Arial"/>
              </a:rPr>
              <a:t>mod p)</a:t>
            </a:r>
            <a:r>
              <a:rPr sz="2000" b="1" spc="-15" dirty="0">
                <a:latin typeface="Arial"/>
                <a:cs typeface="Arial"/>
              </a:rPr>
              <a:t> </a:t>
            </a:r>
            <a:r>
              <a:rPr sz="2000" b="1" spc="-5" dirty="0">
                <a:latin typeface="Arial"/>
                <a:cs typeface="Arial"/>
              </a:rPr>
              <a:t>mod </a:t>
            </a:r>
            <a:r>
              <a:rPr sz="2000" b="1" spc="-10" dirty="0">
                <a:latin typeface="Arial"/>
                <a:cs typeface="Arial"/>
              </a:rPr>
              <a:t>q</a:t>
            </a:r>
            <a:r>
              <a:rPr sz="2000" b="1" spc="-10" dirty="0">
                <a:latin typeface="宋体"/>
                <a:cs typeface="宋体"/>
              </a:rPr>
              <a:t>；  </a:t>
            </a:r>
            <a:r>
              <a:rPr sz="2000" b="1" spc="-5" dirty="0">
                <a:latin typeface="Arial"/>
                <a:cs typeface="Arial"/>
              </a:rPr>
              <a:t>s ≡[h(m)+xr]k</a:t>
            </a:r>
            <a:r>
              <a:rPr sz="1950" b="1" spc="-7" baseline="25641" dirty="0">
                <a:latin typeface="Arial"/>
                <a:cs typeface="Arial"/>
              </a:rPr>
              <a:t>-1 </a:t>
            </a:r>
            <a:r>
              <a:rPr sz="2000" b="1" spc="-5" dirty="0">
                <a:latin typeface="Arial"/>
                <a:cs typeface="Arial"/>
              </a:rPr>
              <a:t>mod </a:t>
            </a:r>
            <a:r>
              <a:rPr sz="2000" b="1" spc="-10" dirty="0">
                <a:latin typeface="Arial"/>
                <a:cs typeface="Arial"/>
              </a:rPr>
              <a:t>q</a:t>
            </a:r>
            <a:r>
              <a:rPr sz="2000" b="1" spc="-10" dirty="0">
                <a:latin typeface="宋体"/>
                <a:cs typeface="宋体"/>
              </a:rPr>
              <a:t>；  </a:t>
            </a:r>
            <a:r>
              <a:rPr sz="2000" b="1" spc="-5" dirty="0">
                <a:latin typeface="Arial"/>
                <a:cs typeface="Arial"/>
              </a:rPr>
              <a:t>w ≡ </a:t>
            </a:r>
            <a:r>
              <a:rPr sz="2000" b="1" spc="5" dirty="0">
                <a:latin typeface="Arial"/>
                <a:cs typeface="Arial"/>
              </a:rPr>
              <a:t>s</a:t>
            </a:r>
            <a:r>
              <a:rPr sz="1950" b="1" spc="7" baseline="25641" dirty="0">
                <a:latin typeface="Arial"/>
                <a:cs typeface="Arial"/>
              </a:rPr>
              <a:t>-1 </a:t>
            </a:r>
            <a:r>
              <a:rPr sz="2000" b="1" spc="-5" dirty="0">
                <a:latin typeface="Arial"/>
                <a:cs typeface="Arial"/>
              </a:rPr>
              <a:t>mod q</a:t>
            </a:r>
            <a:r>
              <a:rPr sz="2000" b="1" spc="-215" dirty="0">
                <a:latin typeface="Arial"/>
                <a:cs typeface="Arial"/>
              </a:rPr>
              <a:t> </a:t>
            </a:r>
            <a:r>
              <a:rPr sz="2000" b="1" spc="-10" dirty="0">
                <a:latin typeface="宋体"/>
                <a:cs typeface="宋体"/>
              </a:rPr>
              <a:t>；</a:t>
            </a:r>
            <a:endParaRPr sz="2000" dirty="0">
              <a:latin typeface="宋体"/>
              <a:cs typeface="宋体"/>
            </a:endParaRPr>
          </a:p>
          <a:p>
            <a:pPr marL="711835" marR="728345">
              <a:lnSpc>
                <a:spcPts val="3600"/>
              </a:lnSpc>
              <a:spcBef>
                <a:spcPts val="140"/>
              </a:spcBef>
            </a:pPr>
            <a:r>
              <a:rPr sz="2000" b="1" spc="5" dirty="0">
                <a:latin typeface="Arial"/>
                <a:cs typeface="Arial"/>
              </a:rPr>
              <a:t>u</a:t>
            </a:r>
            <a:r>
              <a:rPr sz="1950" b="1" spc="7" baseline="-21367" dirty="0">
                <a:latin typeface="Arial"/>
                <a:cs typeface="Arial"/>
              </a:rPr>
              <a:t>1 </a:t>
            </a:r>
            <a:r>
              <a:rPr sz="2000" b="1" spc="-10" dirty="0">
                <a:latin typeface="Arial"/>
                <a:cs typeface="Arial"/>
              </a:rPr>
              <a:t>≡[h(m)w]mod </a:t>
            </a:r>
            <a:r>
              <a:rPr sz="2000" b="1" dirty="0">
                <a:latin typeface="Arial"/>
                <a:cs typeface="Arial"/>
              </a:rPr>
              <a:t>q</a:t>
            </a:r>
            <a:r>
              <a:rPr sz="2000" b="1" dirty="0">
                <a:latin typeface="宋体"/>
                <a:cs typeface="宋体"/>
              </a:rPr>
              <a:t>；  </a:t>
            </a:r>
            <a:r>
              <a:rPr sz="2000" b="1" spc="5" dirty="0">
                <a:latin typeface="Arial"/>
                <a:cs typeface="Arial"/>
              </a:rPr>
              <a:t>u</a:t>
            </a:r>
            <a:r>
              <a:rPr sz="1950" b="1" spc="7" baseline="-21367" dirty="0">
                <a:latin typeface="Arial"/>
                <a:cs typeface="Arial"/>
              </a:rPr>
              <a:t>2 </a:t>
            </a:r>
            <a:r>
              <a:rPr sz="2000" b="1" spc="-5" dirty="0">
                <a:latin typeface="Arial"/>
                <a:cs typeface="Arial"/>
              </a:rPr>
              <a:t>≡ rw mod q</a:t>
            </a:r>
            <a:r>
              <a:rPr sz="2000" b="1" spc="-240" dirty="0">
                <a:latin typeface="Arial"/>
                <a:cs typeface="Arial"/>
              </a:rPr>
              <a:t> </a:t>
            </a:r>
            <a:r>
              <a:rPr sz="2000" b="1" spc="-10" dirty="0">
                <a:latin typeface="宋体"/>
                <a:cs typeface="宋体"/>
              </a:rPr>
              <a:t>；</a:t>
            </a:r>
            <a:endParaRPr sz="2000" dirty="0">
              <a:latin typeface="宋体"/>
              <a:cs typeface="宋体"/>
            </a:endParaRPr>
          </a:p>
          <a:p>
            <a:pPr marL="650240">
              <a:lnSpc>
                <a:spcPts val="4905"/>
              </a:lnSpc>
            </a:pPr>
            <a:r>
              <a:rPr sz="2600" i="1" spc="5" dirty="0">
                <a:latin typeface="Times New Roman"/>
                <a:cs typeface="Times New Roman"/>
              </a:rPr>
              <a:t>v</a:t>
            </a:r>
            <a:r>
              <a:rPr sz="2600" i="1" spc="-85" dirty="0">
                <a:latin typeface="Times New Roman"/>
                <a:cs typeface="Times New Roman"/>
              </a:rPr>
              <a:t> </a:t>
            </a:r>
            <a:r>
              <a:rPr sz="2600" spc="10" dirty="0">
                <a:latin typeface="Symbol"/>
                <a:cs typeface="Symbol"/>
              </a:rPr>
              <a:t></a:t>
            </a:r>
            <a:r>
              <a:rPr sz="2600" spc="-200" dirty="0">
                <a:latin typeface="Times New Roman"/>
                <a:cs typeface="Times New Roman"/>
              </a:rPr>
              <a:t> </a:t>
            </a:r>
            <a:r>
              <a:rPr sz="6225" spc="-352" baseline="-4685" dirty="0">
                <a:latin typeface="Symbol"/>
                <a:cs typeface="Symbol"/>
              </a:rPr>
              <a:t></a:t>
            </a:r>
            <a:r>
              <a:rPr sz="2600" i="1" spc="165" dirty="0">
                <a:latin typeface="Times New Roman"/>
                <a:cs typeface="Times New Roman"/>
              </a:rPr>
              <a:t>g</a:t>
            </a:r>
            <a:r>
              <a:rPr sz="2250" i="1" spc="-187" baseline="44444" dirty="0">
                <a:latin typeface="Times New Roman"/>
                <a:cs typeface="Times New Roman"/>
              </a:rPr>
              <a:t>u</a:t>
            </a:r>
            <a:r>
              <a:rPr sz="1650" spc="-7" baseline="40404" dirty="0">
                <a:latin typeface="Times New Roman"/>
                <a:cs typeface="Times New Roman"/>
              </a:rPr>
              <a:t>1</a:t>
            </a:r>
            <a:r>
              <a:rPr sz="1650" baseline="40404" dirty="0">
                <a:latin typeface="Times New Roman"/>
                <a:cs typeface="Times New Roman"/>
              </a:rPr>
              <a:t> </a:t>
            </a:r>
            <a:r>
              <a:rPr sz="1650" spc="-172" baseline="40404" dirty="0">
                <a:latin typeface="Times New Roman"/>
                <a:cs typeface="Times New Roman"/>
              </a:rPr>
              <a:t> </a:t>
            </a:r>
            <a:r>
              <a:rPr sz="2600" i="1" spc="70" dirty="0">
                <a:latin typeface="Times New Roman"/>
                <a:cs typeface="Times New Roman"/>
              </a:rPr>
              <a:t>y</a:t>
            </a:r>
            <a:r>
              <a:rPr sz="2250" i="1" spc="-7" baseline="44444" dirty="0">
                <a:latin typeface="Times New Roman"/>
                <a:cs typeface="Times New Roman"/>
              </a:rPr>
              <a:t>u</a:t>
            </a:r>
            <a:r>
              <a:rPr sz="1650" spc="-7" baseline="40404" dirty="0">
                <a:latin typeface="Times New Roman"/>
                <a:cs typeface="Times New Roman"/>
              </a:rPr>
              <a:t>2</a:t>
            </a:r>
            <a:r>
              <a:rPr sz="1650" baseline="40404" dirty="0">
                <a:latin typeface="Times New Roman"/>
                <a:cs typeface="Times New Roman"/>
              </a:rPr>
              <a:t>  </a:t>
            </a:r>
            <a:r>
              <a:rPr sz="1650" spc="-120" baseline="40404" dirty="0">
                <a:latin typeface="Times New Roman"/>
                <a:cs typeface="Times New Roman"/>
              </a:rPr>
              <a:t> </a:t>
            </a:r>
            <a:r>
              <a:rPr sz="2600" spc="-100" dirty="0">
                <a:latin typeface="Times New Roman"/>
                <a:cs typeface="Times New Roman"/>
              </a:rPr>
              <a:t>m</a:t>
            </a:r>
            <a:r>
              <a:rPr sz="2600" spc="-45" dirty="0">
                <a:latin typeface="Times New Roman"/>
                <a:cs typeface="Times New Roman"/>
              </a:rPr>
              <a:t>o</a:t>
            </a:r>
            <a:r>
              <a:rPr sz="2600" spc="5" dirty="0">
                <a:latin typeface="Times New Roman"/>
                <a:cs typeface="Times New Roman"/>
              </a:rPr>
              <a:t>d </a:t>
            </a:r>
            <a:r>
              <a:rPr sz="2600" i="1" spc="155" dirty="0">
                <a:latin typeface="Times New Roman"/>
                <a:cs typeface="Times New Roman"/>
              </a:rPr>
              <a:t>p</a:t>
            </a:r>
            <a:r>
              <a:rPr sz="6225" spc="-367" baseline="-4685" dirty="0">
                <a:latin typeface="Symbol"/>
                <a:cs typeface="Symbol"/>
              </a:rPr>
              <a:t></a:t>
            </a:r>
            <a:r>
              <a:rPr sz="2600" spc="-95" dirty="0">
                <a:latin typeface="Times New Roman"/>
                <a:cs typeface="Times New Roman"/>
              </a:rPr>
              <a:t>m</a:t>
            </a:r>
            <a:r>
              <a:rPr sz="2600" spc="-50" dirty="0">
                <a:latin typeface="Times New Roman"/>
                <a:cs typeface="Times New Roman"/>
              </a:rPr>
              <a:t>o</a:t>
            </a:r>
            <a:r>
              <a:rPr sz="2600" spc="5" dirty="0">
                <a:latin typeface="Times New Roman"/>
                <a:cs typeface="Times New Roman"/>
              </a:rPr>
              <a:t>d</a:t>
            </a:r>
            <a:r>
              <a:rPr sz="2600" spc="-305" dirty="0">
                <a:latin typeface="Times New Roman"/>
                <a:cs typeface="Times New Roman"/>
              </a:rPr>
              <a:t> </a:t>
            </a:r>
            <a:r>
              <a:rPr sz="2600" i="1" spc="5" dirty="0">
                <a:latin typeface="Times New Roman"/>
                <a:cs typeface="Times New Roman"/>
              </a:rPr>
              <a:t>q</a:t>
            </a:r>
            <a:endParaRPr sz="2600" dirty="0">
              <a:latin typeface="Times New Roman"/>
              <a:cs typeface="Times New Roman"/>
            </a:endParaRPr>
          </a:p>
        </p:txBody>
      </p:sp>
      <p:sp>
        <p:nvSpPr>
          <p:cNvPr id="8" name="object 6">
            <a:extLst>
              <a:ext uri="{FF2B5EF4-FFF2-40B4-BE49-F238E27FC236}">
                <a16:creationId xmlns:a16="http://schemas.microsoft.com/office/drawing/2014/main" id="{E4AB575B-B198-4633-9E84-94B38C83F6D8}"/>
              </a:ext>
            </a:extLst>
          </p:cNvPr>
          <p:cNvSpPr txBox="1"/>
          <p:nvPr/>
        </p:nvSpPr>
        <p:spPr>
          <a:xfrm>
            <a:off x="1691775" y="4788828"/>
            <a:ext cx="3470910" cy="556895"/>
          </a:xfrm>
          <a:prstGeom prst="rect">
            <a:avLst/>
          </a:prstGeom>
        </p:spPr>
        <p:txBody>
          <a:bodyPr vert="horz" wrap="square" lIns="0" tIns="17145" rIns="0" bIns="0" rtlCol="0">
            <a:spAutoFit/>
          </a:bodyPr>
          <a:lstStyle/>
          <a:p>
            <a:pPr marL="12700">
              <a:lnSpc>
                <a:spcPct val="100000"/>
              </a:lnSpc>
              <a:spcBef>
                <a:spcPts val="135"/>
              </a:spcBef>
            </a:pPr>
            <a:r>
              <a:rPr sz="3000" b="1" spc="-7" baseline="-9722" dirty="0">
                <a:latin typeface="宋体"/>
                <a:cs typeface="宋体"/>
              </a:rPr>
              <a:t>所以</a:t>
            </a:r>
            <a:r>
              <a:rPr sz="3000" b="1" spc="225" baseline="-9722" dirty="0">
                <a:latin typeface="宋体"/>
                <a:cs typeface="宋体"/>
              </a:rPr>
              <a:t>：</a:t>
            </a:r>
            <a:r>
              <a:rPr sz="2150" i="1" spc="10" dirty="0">
                <a:latin typeface="Times New Roman"/>
                <a:cs typeface="Times New Roman"/>
              </a:rPr>
              <a:t>v</a:t>
            </a:r>
            <a:r>
              <a:rPr sz="2150" i="1" spc="-65" dirty="0">
                <a:latin typeface="Times New Roman"/>
                <a:cs typeface="Times New Roman"/>
              </a:rPr>
              <a:t> </a:t>
            </a:r>
            <a:r>
              <a:rPr sz="2150" spc="15" dirty="0">
                <a:latin typeface="Symbol"/>
                <a:cs typeface="Symbol"/>
              </a:rPr>
              <a:t></a:t>
            </a:r>
            <a:r>
              <a:rPr sz="2150" spc="-160" dirty="0">
                <a:latin typeface="Times New Roman"/>
                <a:cs typeface="Times New Roman"/>
              </a:rPr>
              <a:t> </a:t>
            </a:r>
            <a:r>
              <a:rPr sz="5175" spc="-277" baseline="-4830" dirty="0">
                <a:latin typeface="Symbol"/>
                <a:cs typeface="Symbol"/>
              </a:rPr>
              <a:t></a:t>
            </a:r>
            <a:r>
              <a:rPr sz="2150" i="1" spc="150" dirty="0">
                <a:latin typeface="Times New Roman"/>
                <a:cs typeface="Times New Roman"/>
              </a:rPr>
              <a:t>g</a:t>
            </a:r>
            <a:r>
              <a:rPr sz="1875" i="1" spc="-150" baseline="44444" dirty="0">
                <a:latin typeface="Times New Roman"/>
                <a:cs typeface="Times New Roman"/>
              </a:rPr>
              <a:t>u</a:t>
            </a:r>
            <a:r>
              <a:rPr sz="1350" spc="7" baseline="40123" dirty="0">
                <a:latin typeface="Times New Roman"/>
                <a:cs typeface="Times New Roman"/>
              </a:rPr>
              <a:t>1</a:t>
            </a:r>
            <a:r>
              <a:rPr sz="1350" baseline="40123" dirty="0">
                <a:latin typeface="Times New Roman"/>
                <a:cs typeface="Times New Roman"/>
              </a:rPr>
              <a:t> </a:t>
            </a:r>
            <a:r>
              <a:rPr sz="1350" spc="-135" baseline="40123" dirty="0">
                <a:latin typeface="Times New Roman"/>
                <a:cs typeface="Times New Roman"/>
              </a:rPr>
              <a:t> </a:t>
            </a:r>
            <a:r>
              <a:rPr sz="2150" i="1" spc="70" dirty="0">
                <a:latin typeface="Times New Roman"/>
                <a:cs typeface="Times New Roman"/>
              </a:rPr>
              <a:t>y</a:t>
            </a:r>
            <a:r>
              <a:rPr sz="1875" i="1" baseline="44444" dirty="0">
                <a:latin typeface="Times New Roman"/>
                <a:cs typeface="Times New Roman"/>
              </a:rPr>
              <a:t>u</a:t>
            </a:r>
            <a:r>
              <a:rPr sz="1350" spc="7" baseline="40123" dirty="0">
                <a:latin typeface="Times New Roman"/>
                <a:cs typeface="Times New Roman"/>
              </a:rPr>
              <a:t>2</a:t>
            </a:r>
            <a:r>
              <a:rPr sz="1350" baseline="40123" dirty="0">
                <a:latin typeface="Times New Roman"/>
                <a:cs typeface="Times New Roman"/>
              </a:rPr>
              <a:t>  </a:t>
            </a:r>
            <a:r>
              <a:rPr sz="1350" spc="-75" baseline="40123" dirty="0">
                <a:latin typeface="Times New Roman"/>
                <a:cs typeface="Times New Roman"/>
              </a:rPr>
              <a:t> </a:t>
            </a:r>
            <a:r>
              <a:rPr sz="2150" spc="-60" dirty="0">
                <a:latin typeface="Times New Roman"/>
                <a:cs typeface="Times New Roman"/>
              </a:rPr>
              <a:t>m</a:t>
            </a:r>
            <a:r>
              <a:rPr sz="2150" spc="-30" dirty="0">
                <a:latin typeface="Times New Roman"/>
                <a:cs typeface="Times New Roman"/>
              </a:rPr>
              <a:t>o</a:t>
            </a:r>
            <a:r>
              <a:rPr sz="2150" spc="15" dirty="0">
                <a:latin typeface="Times New Roman"/>
                <a:cs typeface="Times New Roman"/>
              </a:rPr>
              <a:t>d</a:t>
            </a:r>
            <a:r>
              <a:rPr sz="2150" spc="20" dirty="0">
                <a:latin typeface="Times New Roman"/>
                <a:cs typeface="Times New Roman"/>
              </a:rPr>
              <a:t> </a:t>
            </a:r>
            <a:r>
              <a:rPr sz="2150" i="1" spc="145" dirty="0">
                <a:latin typeface="Times New Roman"/>
                <a:cs typeface="Times New Roman"/>
              </a:rPr>
              <a:t>p</a:t>
            </a:r>
            <a:r>
              <a:rPr sz="5175" spc="-292" baseline="-4830" dirty="0">
                <a:latin typeface="Symbol"/>
                <a:cs typeface="Symbol"/>
              </a:rPr>
              <a:t></a:t>
            </a:r>
            <a:r>
              <a:rPr sz="2150" spc="-65" dirty="0">
                <a:latin typeface="Times New Roman"/>
                <a:cs typeface="Times New Roman"/>
              </a:rPr>
              <a:t>m</a:t>
            </a:r>
            <a:r>
              <a:rPr sz="2150" spc="-25" dirty="0">
                <a:latin typeface="Times New Roman"/>
                <a:cs typeface="Times New Roman"/>
              </a:rPr>
              <a:t>o</a:t>
            </a:r>
            <a:r>
              <a:rPr sz="2150" spc="15" dirty="0">
                <a:latin typeface="Times New Roman"/>
                <a:cs typeface="Times New Roman"/>
              </a:rPr>
              <a:t>d</a:t>
            </a:r>
            <a:r>
              <a:rPr sz="2150" spc="-245" dirty="0">
                <a:latin typeface="Times New Roman"/>
                <a:cs typeface="Times New Roman"/>
              </a:rPr>
              <a:t> </a:t>
            </a:r>
            <a:r>
              <a:rPr sz="2150" i="1" spc="15" dirty="0">
                <a:latin typeface="Times New Roman"/>
                <a:cs typeface="Times New Roman"/>
              </a:rPr>
              <a:t>q</a:t>
            </a:r>
            <a:endParaRPr sz="2150">
              <a:latin typeface="Times New Roman"/>
              <a:cs typeface="Times New Roman"/>
            </a:endParaRPr>
          </a:p>
        </p:txBody>
      </p:sp>
    </p:spTree>
    <p:extLst>
      <p:ext uri="{BB962C8B-B14F-4D97-AF65-F5344CB8AC3E}">
        <p14:creationId xmlns:p14="http://schemas.microsoft.com/office/powerpoint/2010/main" val="604292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715009"/>
            <a:ext cx="4716780" cy="513080"/>
          </a:xfrm>
          <a:prstGeom prst="rect">
            <a:avLst/>
          </a:prstGeom>
        </p:spPr>
        <p:txBody>
          <a:bodyPr vert="horz" wrap="square" lIns="0" tIns="12065" rIns="0" bIns="0" rtlCol="0">
            <a:spAutoFit/>
          </a:bodyPr>
          <a:lstStyle/>
          <a:p>
            <a:pPr marL="12700">
              <a:lnSpc>
                <a:spcPct val="100000"/>
              </a:lnSpc>
              <a:spcBef>
                <a:spcPts val="95"/>
              </a:spcBef>
            </a:pPr>
            <a:r>
              <a:rPr dirty="0"/>
              <a:t>DSA</a:t>
            </a:r>
            <a:r>
              <a:rPr spc="-10" dirty="0"/>
              <a:t>数字签名算法（举例）</a:t>
            </a:r>
          </a:p>
        </p:txBody>
      </p:sp>
      <p:sp>
        <p:nvSpPr>
          <p:cNvPr id="3" name="object 3"/>
          <p:cNvSpPr/>
          <p:nvPr/>
        </p:nvSpPr>
        <p:spPr>
          <a:xfrm>
            <a:off x="1244231" y="1828038"/>
            <a:ext cx="133350" cy="14249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44231" y="3956303"/>
            <a:ext cx="133350" cy="14173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244231" y="5423153"/>
            <a:ext cx="133350" cy="14249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577465" y="1572386"/>
            <a:ext cx="7873365" cy="4053204"/>
          </a:xfrm>
          <a:prstGeom prst="rect">
            <a:avLst/>
          </a:prstGeom>
        </p:spPr>
        <p:txBody>
          <a:bodyPr vert="horz" wrap="square" lIns="0" tIns="138430" rIns="0" bIns="0" rtlCol="0">
            <a:spAutoFit/>
          </a:bodyPr>
          <a:lstStyle/>
          <a:p>
            <a:pPr marL="12700">
              <a:lnSpc>
                <a:spcPct val="100000"/>
              </a:lnSpc>
              <a:spcBef>
                <a:spcPts val="1090"/>
              </a:spcBef>
            </a:pPr>
            <a:r>
              <a:rPr sz="2000" b="1" spc="-5" dirty="0">
                <a:solidFill>
                  <a:srgbClr val="0000FF"/>
                </a:solidFill>
                <a:latin typeface="宋体"/>
                <a:cs typeface="宋体"/>
              </a:rPr>
              <a:t>初始化：</a:t>
            </a:r>
            <a:endParaRPr sz="2000" dirty="0">
              <a:latin typeface="宋体"/>
              <a:cs typeface="宋体"/>
            </a:endParaRPr>
          </a:p>
          <a:p>
            <a:pPr marL="12700" marR="97790" indent="355600">
              <a:lnSpc>
                <a:spcPct val="120000"/>
              </a:lnSpc>
              <a:spcBef>
                <a:spcPts val="465"/>
              </a:spcBef>
            </a:pPr>
            <a:r>
              <a:rPr sz="1800" b="1" spc="-5" dirty="0">
                <a:latin typeface="宋体"/>
                <a:cs typeface="宋体"/>
              </a:rPr>
              <a:t>假设</a:t>
            </a:r>
            <a:r>
              <a:rPr sz="1800" b="1" dirty="0">
                <a:latin typeface="Arial"/>
                <a:cs typeface="Arial"/>
              </a:rPr>
              <a:t>A</a:t>
            </a:r>
            <a:r>
              <a:rPr sz="1800" b="1" spc="-5" dirty="0">
                <a:latin typeface="宋体"/>
                <a:cs typeface="宋体"/>
              </a:rPr>
              <a:t>选取素数</a:t>
            </a:r>
            <a:r>
              <a:rPr sz="1800" b="1" dirty="0">
                <a:latin typeface="Arial"/>
                <a:cs typeface="Arial"/>
              </a:rPr>
              <a:t>p</a:t>
            </a:r>
            <a:r>
              <a:rPr sz="1800" b="1" spc="25" dirty="0">
                <a:latin typeface="Arial"/>
                <a:cs typeface="Arial"/>
              </a:rPr>
              <a:t> </a:t>
            </a:r>
            <a:r>
              <a:rPr sz="1800" b="1" dirty="0">
                <a:latin typeface="Arial"/>
                <a:cs typeface="Arial"/>
              </a:rPr>
              <a:t>=</a:t>
            </a:r>
            <a:r>
              <a:rPr sz="1800" b="1" spc="-5" dirty="0">
                <a:latin typeface="Arial"/>
                <a:cs typeface="Arial"/>
              </a:rPr>
              <a:t> 23</a:t>
            </a:r>
            <a:r>
              <a:rPr sz="1800" b="1" spc="-5" dirty="0">
                <a:latin typeface="宋体"/>
                <a:cs typeface="宋体"/>
              </a:rPr>
              <a:t>，</a:t>
            </a:r>
            <a:r>
              <a:rPr sz="1800" b="1" spc="-5" dirty="0">
                <a:latin typeface="Arial"/>
                <a:cs typeface="Arial"/>
              </a:rPr>
              <a:t>q </a:t>
            </a:r>
            <a:r>
              <a:rPr sz="1800" b="1" dirty="0">
                <a:latin typeface="Arial"/>
                <a:cs typeface="Arial"/>
              </a:rPr>
              <a:t>= </a:t>
            </a:r>
            <a:r>
              <a:rPr sz="1800" b="1" spc="-5" dirty="0">
                <a:latin typeface="Arial"/>
                <a:cs typeface="Arial"/>
              </a:rPr>
              <a:t>11</a:t>
            </a:r>
            <a:r>
              <a:rPr sz="1800" b="1" spc="-10" dirty="0">
                <a:latin typeface="Arial"/>
                <a:cs typeface="Arial"/>
              </a:rPr>
              <a:t> </a:t>
            </a:r>
            <a:r>
              <a:rPr sz="1800" b="1" spc="-5" dirty="0">
                <a:latin typeface="宋体"/>
                <a:cs typeface="宋体"/>
              </a:rPr>
              <a:t>，其中</a:t>
            </a:r>
            <a:r>
              <a:rPr sz="1800" b="1" dirty="0">
                <a:latin typeface="Arial"/>
                <a:cs typeface="Arial"/>
              </a:rPr>
              <a:t>(p-1</a:t>
            </a:r>
            <a:r>
              <a:rPr sz="1800" b="1" spc="20" dirty="0">
                <a:latin typeface="Arial"/>
                <a:cs typeface="Arial"/>
              </a:rPr>
              <a:t> </a:t>
            </a:r>
            <a:r>
              <a:rPr sz="1800" b="1" dirty="0">
                <a:latin typeface="Arial"/>
                <a:cs typeface="Arial"/>
              </a:rPr>
              <a:t>) /</a:t>
            </a:r>
            <a:r>
              <a:rPr sz="1800" b="1" spc="-5" dirty="0">
                <a:latin typeface="Arial"/>
                <a:cs typeface="Arial"/>
              </a:rPr>
              <a:t> </a:t>
            </a:r>
            <a:r>
              <a:rPr sz="1800" b="1" dirty="0">
                <a:latin typeface="Arial"/>
                <a:cs typeface="Arial"/>
              </a:rPr>
              <a:t>q =</a:t>
            </a:r>
            <a:r>
              <a:rPr sz="1800" b="1" spc="-5" dirty="0">
                <a:latin typeface="Arial"/>
                <a:cs typeface="Arial"/>
              </a:rPr>
              <a:t> 2</a:t>
            </a:r>
            <a:r>
              <a:rPr sz="1800" b="1" spc="-5" dirty="0">
                <a:latin typeface="宋体"/>
                <a:cs typeface="宋体"/>
              </a:rPr>
              <a:t>。选择随机数</a:t>
            </a:r>
            <a:r>
              <a:rPr sz="1800" b="1" dirty="0">
                <a:latin typeface="Arial"/>
                <a:cs typeface="Arial"/>
              </a:rPr>
              <a:t>h</a:t>
            </a:r>
            <a:r>
              <a:rPr sz="1800" b="1" spc="25" dirty="0">
                <a:latin typeface="Arial"/>
                <a:cs typeface="Arial"/>
              </a:rPr>
              <a:t> </a:t>
            </a:r>
            <a:r>
              <a:rPr sz="1800" b="1" dirty="0">
                <a:latin typeface="Arial"/>
                <a:cs typeface="Arial"/>
              </a:rPr>
              <a:t>=  </a:t>
            </a:r>
            <a:r>
              <a:rPr sz="1800" b="1" spc="-5" dirty="0">
                <a:latin typeface="Arial"/>
                <a:cs typeface="Arial"/>
              </a:rPr>
              <a:t>12</a:t>
            </a:r>
            <a:r>
              <a:rPr sz="1800" b="1" spc="-5" dirty="0">
                <a:latin typeface="宋体"/>
                <a:cs typeface="宋体"/>
              </a:rPr>
              <a:t>∈</a:t>
            </a:r>
            <a:r>
              <a:rPr sz="1800" b="1" spc="-7" baseline="-20833" dirty="0">
                <a:latin typeface="Arial"/>
                <a:cs typeface="Arial"/>
              </a:rPr>
              <a:t>R</a:t>
            </a:r>
            <a:r>
              <a:rPr sz="1800" b="1" spc="-5" dirty="0">
                <a:latin typeface="Arial"/>
                <a:cs typeface="Arial"/>
              </a:rPr>
              <a:t>Zp*</a:t>
            </a:r>
            <a:r>
              <a:rPr sz="1800" b="1" dirty="0">
                <a:latin typeface="Arial"/>
                <a:cs typeface="Arial"/>
              </a:rPr>
              <a:t> </a:t>
            </a:r>
            <a:r>
              <a:rPr sz="1800" b="1" spc="-5" dirty="0">
                <a:latin typeface="宋体"/>
                <a:cs typeface="宋体"/>
              </a:rPr>
              <a:t>，计算</a:t>
            </a:r>
            <a:r>
              <a:rPr sz="1800" b="1" dirty="0">
                <a:latin typeface="Arial"/>
                <a:cs typeface="Arial"/>
              </a:rPr>
              <a:t>g</a:t>
            </a:r>
            <a:r>
              <a:rPr sz="1800" b="1" spc="20" dirty="0">
                <a:latin typeface="Arial"/>
                <a:cs typeface="Arial"/>
              </a:rPr>
              <a:t> </a:t>
            </a:r>
            <a:r>
              <a:rPr sz="1800" b="1" dirty="0">
                <a:latin typeface="Arial"/>
                <a:cs typeface="Arial"/>
              </a:rPr>
              <a:t>=</a:t>
            </a:r>
            <a:r>
              <a:rPr sz="1800" b="1" spc="-5" dirty="0">
                <a:latin typeface="Arial"/>
                <a:cs typeface="Arial"/>
              </a:rPr>
              <a:t> </a:t>
            </a:r>
            <a:r>
              <a:rPr sz="1800" b="1" dirty="0">
                <a:latin typeface="Arial"/>
                <a:cs typeface="Arial"/>
              </a:rPr>
              <a:t>h </a:t>
            </a:r>
            <a:r>
              <a:rPr sz="1800" b="1" baseline="25462" dirty="0">
                <a:latin typeface="Arial"/>
                <a:cs typeface="Arial"/>
              </a:rPr>
              <a:t>(p-1)/q</a:t>
            </a:r>
            <a:r>
              <a:rPr sz="1800" b="1" spc="247" baseline="25462" dirty="0">
                <a:latin typeface="Arial"/>
                <a:cs typeface="Arial"/>
              </a:rPr>
              <a:t> </a:t>
            </a:r>
            <a:r>
              <a:rPr sz="1800" b="1" spc="-5" dirty="0">
                <a:latin typeface="Arial"/>
                <a:cs typeface="Arial"/>
              </a:rPr>
              <a:t>mod </a:t>
            </a:r>
            <a:r>
              <a:rPr sz="1800" b="1" dirty="0">
                <a:latin typeface="Arial"/>
                <a:cs typeface="Arial"/>
              </a:rPr>
              <a:t>p =</a:t>
            </a:r>
            <a:r>
              <a:rPr sz="1800" b="1" spc="-5" dirty="0">
                <a:latin typeface="Arial"/>
                <a:cs typeface="Arial"/>
              </a:rPr>
              <a:t> 12</a:t>
            </a:r>
            <a:r>
              <a:rPr sz="1800" b="1" spc="-7" baseline="25462" dirty="0">
                <a:latin typeface="Arial"/>
                <a:cs typeface="Arial"/>
              </a:rPr>
              <a:t>2</a:t>
            </a:r>
            <a:r>
              <a:rPr sz="1800" b="1" spc="232" baseline="25462" dirty="0">
                <a:latin typeface="Arial"/>
                <a:cs typeface="Arial"/>
              </a:rPr>
              <a:t> </a:t>
            </a:r>
            <a:r>
              <a:rPr sz="1800" b="1" spc="-5" dirty="0">
                <a:latin typeface="Arial"/>
                <a:cs typeface="Arial"/>
              </a:rPr>
              <a:t>mod 23 </a:t>
            </a:r>
            <a:r>
              <a:rPr sz="1800" b="1" dirty="0">
                <a:latin typeface="Arial"/>
                <a:cs typeface="Arial"/>
              </a:rPr>
              <a:t>= 6</a:t>
            </a:r>
            <a:r>
              <a:rPr sz="1800" b="1" spc="-5" dirty="0">
                <a:latin typeface="宋体"/>
                <a:cs typeface="宋体"/>
              </a:rPr>
              <a:t>。既然</a:t>
            </a:r>
            <a:r>
              <a:rPr sz="1800" b="1" spc="-5" dirty="0">
                <a:latin typeface="Arial"/>
                <a:cs typeface="Arial"/>
              </a:rPr>
              <a:t>g≠1</a:t>
            </a:r>
            <a:r>
              <a:rPr sz="1800" b="1" spc="-5" dirty="0">
                <a:latin typeface="宋体"/>
                <a:cs typeface="宋体"/>
              </a:rPr>
              <a:t>，那么</a:t>
            </a:r>
            <a:r>
              <a:rPr sz="1800" b="1" dirty="0">
                <a:latin typeface="Arial"/>
                <a:cs typeface="Arial"/>
              </a:rPr>
              <a:t>g</a:t>
            </a:r>
            <a:r>
              <a:rPr sz="1800" b="1" dirty="0">
                <a:latin typeface="宋体"/>
                <a:cs typeface="宋体"/>
              </a:rPr>
              <a:t>生成</a:t>
            </a:r>
            <a:endParaRPr sz="1800" dirty="0">
              <a:latin typeface="宋体"/>
              <a:cs typeface="宋体"/>
            </a:endParaRPr>
          </a:p>
          <a:p>
            <a:pPr marL="12700" marR="5080">
              <a:lnSpc>
                <a:spcPct val="120000"/>
              </a:lnSpc>
            </a:pPr>
            <a:r>
              <a:rPr sz="1800" b="1" dirty="0">
                <a:latin typeface="Arial"/>
                <a:cs typeface="Arial"/>
              </a:rPr>
              <a:t>Zp* </a:t>
            </a:r>
            <a:r>
              <a:rPr sz="1800" b="1" spc="-5" dirty="0">
                <a:latin typeface="宋体"/>
                <a:cs typeface="宋体"/>
              </a:rPr>
              <a:t>中唯一的</a:t>
            </a:r>
            <a:r>
              <a:rPr sz="1800" b="1" spc="-5" dirty="0">
                <a:latin typeface="Arial"/>
                <a:cs typeface="Arial"/>
              </a:rPr>
              <a:t>q</a:t>
            </a:r>
            <a:r>
              <a:rPr sz="1800" b="1" dirty="0">
                <a:latin typeface="宋体"/>
                <a:cs typeface="宋体"/>
              </a:rPr>
              <a:t>阶循环子群。接着选择随机</a:t>
            </a:r>
            <a:r>
              <a:rPr sz="1800" b="1" spc="-10" dirty="0">
                <a:latin typeface="宋体"/>
                <a:cs typeface="宋体"/>
              </a:rPr>
              <a:t>数</a:t>
            </a:r>
            <a:r>
              <a:rPr sz="1800" b="1" dirty="0">
                <a:latin typeface="Arial"/>
                <a:cs typeface="Arial"/>
              </a:rPr>
              <a:t>x</a:t>
            </a:r>
            <a:r>
              <a:rPr sz="1800" b="1" spc="25" dirty="0">
                <a:latin typeface="Arial"/>
                <a:cs typeface="Arial"/>
              </a:rPr>
              <a:t> </a:t>
            </a:r>
            <a:r>
              <a:rPr sz="1800" b="1" dirty="0">
                <a:latin typeface="Arial"/>
                <a:cs typeface="Arial"/>
              </a:rPr>
              <a:t>= 10</a:t>
            </a:r>
            <a:r>
              <a:rPr sz="1800" b="1" spc="-10" dirty="0">
                <a:latin typeface="Arial"/>
                <a:cs typeface="Arial"/>
              </a:rPr>
              <a:t> </a:t>
            </a:r>
            <a:r>
              <a:rPr sz="1800" b="1" spc="-5" dirty="0">
                <a:latin typeface="宋体"/>
                <a:cs typeface="宋体"/>
              </a:rPr>
              <a:t>满足</a:t>
            </a:r>
            <a:r>
              <a:rPr sz="1800" b="1" spc="-5" dirty="0">
                <a:latin typeface="Arial"/>
                <a:cs typeface="Arial"/>
              </a:rPr>
              <a:t>1≤x≤q-1</a:t>
            </a:r>
            <a:r>
              <a:rPr sz="1800" b="1" spc="-5" dirty="0">
                <a:latin typeface="宋体"/>
                <a:cs typeface="宋体"/>
              </a:rPr>
              <a:t>，并计算</a:t>
            </a:r>
            <a:r>
              <a:rPr sz="1800" b="1" dirty="0">
                <a:latin typeface="Arial"/>
                <a:cs typeface="Arial"/>
              </a:rPr>
              <a:t>y</a:t>
            </a:r>
            <a:r>
              <a:rPr sz="1800" b="1" spc="25" dirty="0">
                <a:latin typeface="Arial"/>
                <a:cs typeface="Arial"/>
              </a:rPr>
              <a:t> </a:t>
            </a:r>
            <a:r>
              <a:rPr sz="1800" b="1" dirty="0">
                <a:latin typeface="Arial"/>
                <a:cs typeface="Arial"/>
              </a:rPr>
              <a:t>=  </a:t>
            </a:r>
            <a:r>
              <a:rPr sz="1800" b="1" spc="-5" dirty="0">
                <a:latin typeface="Arial"/>
                <a:cs typeface="Arial"/>
              </a:rPr>
              <a:t>g</a:t>
            </a:r>
            <a:r>
              <a:rPr sz="1800" b="1" spc="-7" baseline="25462" dirty="0">
                <a:latin typeface="Arial"/>
                <a:cs typeface="Arial"/>
              </a:rPr>
              <a:t>x</a:t>
            </a:r>
            <a:r>
              <a:rPr sz="1800" b="1" spc="232" baseline="25462" dirty="0">
                <a:latin typeface="Arial"/>
                <a:cs typeface="Arial"/>
              </a:rPr>
              <a:t> </a:t>
            </a:r>
            <a:r>
              <a:rPr sz="1800" b="1" spc="-5" dirty="0">
                <a:latin typeface="Arial"/>
                <a:cs typeface="Arial"/>
              </a:rPr>
              <a:t>mod</a:t>
            </a:r>
            <a:r>
              <a:rPr sz="1800" b="1" dirty="0">
                <a:latin typeface="Arial"/>
                <a:cs typeface="Arial"/>
              </a:rPr>
              <a:t> p = </a:t>
            </a:r>
            <a:r>
              <a:rPr sz="1800" b="1" spc="-5" dirty="0">
                <a:latin typeface="Arial"/>
                <a:cs typeface="Arial"/>
              </a:rPr>
              <a:t>6</a:t>
            </a:r>
            <a:r>
              <a:rPr sz="1800" b="1" spc="-7" baseline="25462" dirty="0">
                <a:latin typeface="Arial"/>
                <a:cs typeface="Arial"/>
              </a:rPr>
              <a:t>10</a:t>
            </a:r>
            <a:r>
              <a:rPr sz="1800" b="1" spc="225" baseline="25462" dirty="0">
                <a:latin typeface="Arial"/>
                <a:cs typeface="Arial"/>
              </a:rPr>
              <a:t> </a:t>
            </a:r>
            <a:r>
              <a:rPr sz="1800" b="1" spc="-5" dirty="0">
                <a:latin typeface="Arial"/>
                <a:cs typeface="Arial"/>
              </a:rPr>
              <a:t>mod 23 </a:t>
            </a:r>
            <a:r>
              <a:rPr sz="1800" b="1" dirty="0">
                <a:latin typeface="Arial"/>
                <a:cs typeface="Arial"/>
              </a:rPr>
              <a:t>=</a:t>
            </a:r>
            <a:r>
              <a:rPr sz="1800" b="1" spc="-5" dirty="0">
                <a:latin typeface="Arial"/>
                <a:cs typeface="Arial"/>
              </a:rPr>
              <a:t> </a:t>
            </a:r>
            <a:r>
              <a:rPr sz="1800" b="1" dirty="0">
                <a:latin typeface="Arial"/>
                <a:cs typeface="Arial"/>
              </a:rPr>
              <a:t>4</a:t>
            </a:r>
            <a:r>
              <a:rPr sz="1800" b="1" spc="-5" dirty="0">
                <a:latin typeface="宋体"/>
                <a:cs typeface="宋体"/>
              </a:rPr>
              <a:t>。则公钥为</a:t>
            </a:r>
            <a:r>
              <a:rPr sz="1800" b="1" dirty="0">
                <a:latin typeface="宋体"/>
                <a:cs typeface="宋体"/>
              </a:rPr>
              <a:t>（</a:t>
            </a:r>
            <a:r>
              <a:rPr sz="1800" b="1" dirty="0">
                <a:latin typeface="Arial"/>
                <a:cs typeface="Arial"/>
              </a:rPr>
              <a:t>p</a:t>
            </a:r>
            <a:r>
              <a:rPr sz="1800" b="1" spc="25" dirty="0">
                <a:latin typeface="Arial"/>
                <a:cs typeface="Arial"/>
              </a:rPr>
              <a:t> </a:t>
            </a:r>
            <a:r>
              <a:rPr sz="1800" b="1" dirty="0">
                <a:latin typeface="Arial"/>
                <a:cs typeface="Arial"/>
              </a:rPr>
              <a:t>=</a:t>
            </a:r>
            <a:r>
              <a:rPr sz="1800" b="1" spc="-10" dirty="0">
                <a:latin typeface="Arial"/>
                <a:cs typeface="Arial"/>
              </a:rPr>
              <a:t> </a:t>
            </a:r>
            <a:r>
              <a:rPr sz="1800" b="1" spc="-5" dirty="0">
                <a:latin typeface="Arial"/>
                <a:cs typeface="Arial"/>
              </a:rPr>
              <a:t>23,q </a:t>
            </a:r>
            <a:r>
              <a:rPr sz="1800" b="1" dirty="0">
                <a:latin typeface="Arial"/>
                <a:cs typeface="Arial"/>
              </a:rPr>
              <a:t>=</a:t>
            </a:r>
            <a:r>
              <a:rPr sz="1800" b="1" spc="-5" dirty="0">
                <a:latin typeface="Arial"/>
                <a:cs typeface="Arial"/>
              </a:rPr>
              <a:t> 11,g </a:t>
            </a:r>
            <a:r>
              <a:rPr sz="1800" b="1" dirty="0">
                <a:latin typeface="Arial"/>
                <a:cs typeface="Arial"/>
              </a:rPr>
              <a:t>=</a:t>
            </a:r>
            <a:r>
              <a:rPr sz="1800" b="1" spc="-5" dirty="0">
                <a:latin typeface="Arial"/>
                <a:cs typeface="Arial"/>
              </a:rPr>
              <a:t> 6,y</a:t>
            </a:r>
            <a:r>
              <a:rPr sz="1800" b="1" spc="-10" dirty="0">
                <a:latin typeface="Arial"/>
                <a:cs typeface="Arial"/>
              </a:rPr>
              <a:t> </a:t>
            </a:r>
            <a:r>
              <a:rPr sz="1800" b="1" dirty="0">
                <a:latin typeface="Arial"/>
                <a:cs typeface="Arial"/>
              </a:rPr>
              <a:t>=</a:t>
            </a:r>
            <a:r>
              <a:rPr sz="1800" b="1" spc="-5" dirty="0">
                <a:latin typeface="Arial"/>
                <a:cs typeface="Arial"/>
              </a:rPr>
              <a:t> 4</a:t>
            </a:r>
            <a:r>
              <a:rPr sz="1800" b="1" spc="-5" dirty="0">
                <a:latin typeface="宋体"/>
                <a:cs typeface="宋体"/>
              </a:rPr>
              <a:t>），私钥为</a:t>
            </a:r>
            <a:endParaRPr sz="1800" dirty="0">
              <a:latin typeface="宋体"/>
              <a:cs typeface="宋体"/>
            </a:endParaRPr>
          </a:p>
          <a:p>
            <a:pPr marL="12700">
              <a:lnSpc>
                <a:spcPct val="100000"/>
              </a:lnSpc>
              <a:spcBef>
                <a:spcPts val="434"/>
              </a:spcBef>
            </a:pPr>
            <a:r>
              <a:rPr sz="1800" b="1" spc="-5" dirty="0">
                <a:latin typeface="宋体"/>
                <a:cs typeface="宋体"/>
              </a:rPr>
              <a:t>（</a:t>
            </a:r>
            <a:r>
              <a:rPr sz="1800" b="1" spc="-5" dirty="0">
                <a:latin typeface="Arial"/>
                <a:cs typeface="Arial"/>
              </a:rPr>
              <a:t>x </a:t>
            </a:r>
            <a:r>
              <a:rPr sz="1800" b="1" dirty="0">
                <a:latin typeface="Arial"/>
                <a:cs typeface="Arial"/>
              </a:rPr>
              <a:t>= </a:t>
            </a:r>
            <a:r>
              <a:rPr sz="1800" b="1" spc="-5" dirty="0">
                <a:latin typeface="Arial"/>
                <a:cs typeface="Arial"/>
              </a:rPr>
              <a:t>10</a:t>
            </a:r>
            <a:r>
              <a:rPr sz="1800" b="1" spc="-5" dirty="0">
                <a:latin typeface="宋体"/>
                <a:cs typeface="宋体"/>
              </a:rPr>
              <a:t>）。</a:t>
            </a:r>
            <a:endParaRPr sz="1800" dirty="0">
              <a:latin typeface="宋体"/>
              <a:cs typeface="宋体"/>
            </a:endParaRPr>
          </a:p>
          <a:p>
            <a:pPr marL="12700">
              <a:lnSpc>
                <a:spcPct val="100000"/>
              </a:lnSpc>
              <a:spcBef>
                <a:spcPts val="925"/>
              </a:spcBef>
            </a:pPr>
            <a:r>
              <a:rPr sz="2000" b="1" spc="-5" dirty="0">
                <a:solidFill>
                  <a:srgbClr val="0000FF"/>
                </a:solidFill>
                <a:latin typeface="宋体"/>
                <a:cs typeface="宋体"/>
              </a:rPr>
              <a:t>签名过程：</a:t>
            </a:r>
            <a:endParaRPr sz="2000" dirty="0">
              <a:latin typeface="宋体"/>
              <a:cs typeface="宋体"/>
            </a:endParaRPr>
          </a:p>
          <a:p>
            <a:pPr marL="12700" marR="13335" indent="355600">
              <a:lnSpc>
                <a:spcPct val="120000"/>
              </a:lnSpc>
              <a:spcBef>
                <a:spcPts val="465"/>
              </a:spcBef>
            </a:pPr>
            <a:r>
              <a:rPr sz="1800" b="1" spc="-5" dirty="0">
                <a:latin typeface="宋体"/>
                <a:cs typeface="宋体"/>
              </a:rPr>
              <a:t>选取随机数</a:t>
            </a:r>
            <a:r>
              <a:rPr sz="1800" b="1" dirty="0">
                <a:latin typeface="Arial"/>
                <a:cs typeface="Arial"/>
              </a:rPr>
              <a:t>k</a:t>
            </a:r>
            <a:r>
              <a:rPr sz="1800" b="1" spc="20" dirty="0">
                <a:latin typeface="Arial"/>
                <a:cs typeface="Arial"/>
              </a:rPr>
              <a:t> </a:t>
            </a:r>
            <a:r>
              <a:rPr sz="1800" b="1" dirty="0">
                <a:latin typeface="Arial"/>
                <a:cs typeface="Arial"/>
              </a:rPr>
              <a:t>=</a:t>
            </a:r>
            <a:r>
              <a:rPr sz="1800" b="1" spc="-5" dirty="0">
                <a:latin typeface="Arial"/>
                <a:cs typeface="Arial"/>
              </a:rPr>
              <a:t> 9</a:t>
            </a:r>
            <a:r>
              <a:rPr sz="1800" b="1" spc="-5" dirty="0">
                <a:latin typeface="宋体"/>
                <a:cs typeface="宋体"/>
              </a:rPr>
              <a:t>，计算</a:t>
            </a:r>
            <a:r>
              <a:rPr sz="1800" b="1" dirty="0">
                <a:latin typeface="Arial"/>
                <a:cs typeface="Arial"/>
              </a:rPr>
              <a:t>r</a:t>
            </a:r>
            <a:r>
              <a:rPr sz="1800" b="1" spc="15" dirty="0">
                <a:latin typeface="Arial"/>
                <a:cs typeface="Arial"/>
              </a:rPr>
              <a:t> </a:t>
            </a:r>
            <a:r>
              <a:rPr sz="1800" b="1" dirty="0">
                <a:latin typeface="Arial"/>
                <a:cs typeface="Arial"/>
              </a:rPr>
              <a:t>=</a:t>
            </a:r>
            <a:r>
              <a:rPr sz="1800" b="1" spc="-5" dirty="0">
                <a:latin typeface="Arial"/>
                <a:cs typeface="Arial"/>
              </a:rPr>
              <a:t> (g</a:t>
            </a:r>
            <a:r>
              <a:rPr sz="1800" b="1" spc="-7" baseline="25462" dirty="0">
                <a:latin typeface="Arial"/>
                <a:cs typeface="Arial"/>
              </a:rPr>
              <a:t>k</a:t>
            </a:r>
            <a:r>
              <a:rPr sz="1800" b="1" spc="240" baseline="25462" dirty="0">
                <a:latin typeface="Arial"/>
                <a:cs typeface="Arial"/>
              </a:rPr>
              <a:t> </a:t>
            </a:r>
            <a:r>
              <a:rPr sz="1800" b="1" spc="-5" dirty="0">
                <a:latin typeface="Arial"/>
                <a:cs typeface="Arial"/>
              </a:rPr>
              <a:t>mod</a:t>
            </a:r>
            <a:r>
              <a:rPr sz="1800" b="1" dirty="0">
                <a:latin typeface="Arial"/>
                <a:cs typeface="Arial"/>
              </a:rPr>
              <a:t> p)</a:t>
            </a:r>
            <a:r>
              <a:rPr sz="1800" b="1" spc="-5" dirty="0">
                <a:latin typeface="Arial"/>
                <a:cs typeface="Arial"/>
              </a:rPr>
              <a:t> mod</a:t>
            </a:r>
            <a:r>
              <a:rPr sz="1800" b="1" dirty="0">
                <a:latin typeface="Arial"/>
                <a:cs typeface="Arial"/>
              </a:rPr>
              <a:t> q =</a:t>
            </a:r>
            <a:r>
              <a:rPr sz="1800" b="1" spc="-5" dirty="0">
                <a:latin typeface="Arial"/>
                <a:cs typeface="Arial"/>
              </a:rPr>
              <a:t> (6</a:t>
            </a:r>
            <a:r>
              <a:rPr sz="1800" b="1" spc="-7" baseline="25462" dirty="0">
                <a:latin typeface="Arial"/>
                <a:cs typeface="Arial"/>
              </a:rPr>
              <a:t>9</a:t>
            </a:r>
            <a:r>
              <a:rPr sz="1800" b="1" spc="232" baseline="25462" dirty="0">
                <a:latin typeface="Arial"/>
                <a:cs typeface="Arial"/>
              </a:rPr>
              <a:t> </a:t>
            </a:r>
            <a:r>
              <a:rPr sz="1800" b="1" spc="-5" dirty="0">
                <a:latin typeface="Arial"/>
                <a:cs typeface="Arial"/>
              </a:rPr>
              <a:t>mod 23) mod</a:t>
            </a:r>
            <a:r>
              <a:rPr sz="1800" b="1" spc="-10" dirty="0">
                <a:latin typeface="Arial"/>
                <a:cs typeface="Arial"/>
              </a:rPr>
              <a:t> </a:t>
            </a:r>
            <a:r>
              <a:rPr sz="1800" b="1" spc="-5" dirty="0">
                <a:latin typeface="Arial"/>
                <a:cs typeface="Arial"/>
              </a:rPr>
              <a:t>11= </a:t>
            </a:r>
            <a:r>
              <a:rPr sz="1800" b="1" spc="5" dirty="0">
                <a:latin typeface="Arial"/>
                <a:cs typeface="Arial"/>
              </a:rPr>
              <a:t>5</a:t>
            </a:r>
            <a:r>
              <a:rPr sz="1800" b="1" spc="-10" dirty="0">
                <a:latin typeface="宋体"/>
                <a:cs typeface="宋体"/>
              </a:rPr>
              <a:t>。 </a:t>
            </a:r>
            <a:r>
              <a:rPr sz="1800" b="1" spc="-5" dirty="0">
                <a:latin typeface="宋体"/>
                <a:cs typeface="宋体"/>
              </a:rPr>
              <a:t>然后计算</a:t>
            </a:r>
            <a:r>
              <a:rPr sz="1800" b="1" spc="-5" dirty="0">
                <a:latin typeface="Arial"/>
                <a:cs typeface="Arial"/>
              </a:rPr>
              <a:t>k</a:t>
            </a:r>
            <a:r>
              <a:rPr sz="1800" b="1" spc="-7" baseline="25462" dirty="0">
                <a:latin typeface="Arial"/>
                <a:cs typeface="Arial"/>
              </a:rPr>
              <a:t>-1</a:t>
            </a:r>
            <a:r>
              <a:rPr sz="1800" b="1" spc="-5" dirty="0">
                <a:latin typeface="Arial"/>
                <a:cs typeface="Arial"/>
              </a:rPr>
              <a:t>mod</a:t>
            </a:r>
            <a:r>
              <a:rPr sz="1800" b="1" spc="15" dirty="0">
                <a:latin typeface="Arial"/>
                <a:cs typeface="Arial"/>
              </a:rPr>
              <a:t> </a:t>
            </a:r>
            <a:r>
              <a:rPr sz="1800" b="1" dirty="0">
                <a:latin typeface="Arial"/>
                <a:cs typeface="Arial"/>
              </a:rPr>
              <a:t>q</a:t>
            </a:r>
            <a:r>
              <a:rPr sz="1800" b="1" spc="-10" dirty="0">
                <a:latin typeface="Arial"/>
                <a:cs typeface="Arial"/>
              </a:rPr>
              <a:t> </a:t>
            </a:r>
            <a:r>
              <a:rPr sz="1800" b="1" dirty="0">
                <a:latin typeface="Arial"/>
                <a:cs typeface="Arial"/>
              </a:rPr>
              <a:t>=</a:t>
            </a:r>
            <a:r>
              <a:rPr sz="1800" b="1" spc="-5" dirty="0">
                <a:latin typeface="Arial"/>
                <a:cs typeface="Arial"/>
              </a:rPr>
              <a:t> </a:t>
            </a:r>
            <a:r>
              <a:rPr sz="1800" b="1" dirty="0">
                <a:latin typeface="Arial"/>
                <a:cs typeface="Arial"/>
              </a:rPr>
              <a:t>5</a:t>
            </a:r>
            <a:r>
              <a:rPr sz="1800" b="1" spc="-5" dirty="0">
                <a:latin typeface="宋体"/>
                <a:cs typeface="宋体"/>
              </a:rPr>
              <a:t>。假设</a:t>
            </a:r>
            <a:r>
              <a:rPr sz="1800" b="1" dirty="0">
                <a:latin typeface="Arial"/>
                <a:cs typeface="Arial"/>
              </a:rPr>
              <a:t>h(m)</a:t>
            </a:r>
            <a:r>
              <a:rPr sz="1800" b="1" spc="10" dirty="0">
                <a:latin typeface="Arial"/>
                <a:cs typeface="Arial"/>
              </a:rPr>
              <a:t> </a:t>
            </a:r>
            <a:r>
              <a:rPr sz="1800" b="1" dirty="0">
                <a:latin typeface="Arial"/>
                <a:cs typeface="Arial"/>
              </a:rPr>
              <a:t>=</a:t>
            </a:r>
            <a:r>
              <a:rPr sz="1800" b="1" spc="-10" dirty="0">
                <a:latin typeface="Arial"/>
                <a:cs typeface="Arial"/>
              </a:rPr>
              <a:t> </a:t>
            </a:r>
            <a:r>
              <a:rPr sz="1800" b="1" spc="-5" dirty="0">
                <a:latin typeface="Arial"/>
                <a:cs typeface="Arial"/>
              </a:rPr>
              <a:t>13</a:t>
            </a:r>
            <a:r>
              <a:rPr sz="1800" b="1" spc="-5" dirty="0">
                <a:latin typeface="宋体"/>
                <a:cs typeface="宋体"/>
              </a:rPr>
              <a:t>，计算</a:t>
            </a:r>
            <a:r>
              <a:rPr sz="1800" b="1" dirty="0">
                <a:latin typeface="Arial"/>
                <a:cs typeface="Arial"/>
              </a:rPr>
              <a:t>s</a:t>
            </a:r>
            <a:r>
              <a:rPr sz="1800" b="1" spc="15" dirty="0">
                <a:latin typeface="Arial"/>
                <a:cs typeface="Arial"/>
              </a:rPr>
              <a:t> </a:t>
            </a:r>
            <a:r>
              <a:rPr sz="1800" b="1" dirty="0">
                <a:latin typeface="Arial"/>
                <a:cs typeface="Arial"/>
              </a:rPr>
              <a:t>=</a:t>
            </a:r>
            <a:r>
              <a:rPr sz="1800" b="1" spc="-5" dirty="0">
                <a:latin typeface="Arial"/>
                <a:cs typeface="Arial"/>
              </a:rPr>
              <a:t> </a:t>
            </a:r>
            <a:r>
              <a:rPr sz="1800" b="1" dirty="0">
                <a:latin typeface="Arial"/>
                <a:cs typeface="Arial"/>
              </a:rPr>
              <a:t>[h(m)+xr] </a:t>
            </a:r>
            <a:r>
              <a:rPr sz="1800" b="1" spc="-5" dirty="0">
                <a:latin typeface="Arial"/>
                <a:cs typeface="Arial"/>
              </a:rPr>
              <a:t>k</a:t>
            </a:r>
            <a:r>
              <a:rPr sz="1800" b="1" spc="-7" baseline="25462" dirty="0">
                <a:latin typeface="Arial"/>
                <a:cs typeface="Arial"/>
              </a:rPr>
              <a:t>-1</a:t>
            </a:r>
            <a:r>
              <a:rPr sz="1800" b="1" spc="-5" dirty="0">
                <a:latin typeface="Arial"/>
                <a:cs typeface="Arial"/>
              </a:rPr>
              <a:t>mod</a:t>
            </a:r>
            <a:r>
              <a:rPr sz="1800" b="1" spc="-10" dirty="0">
                <a:latin typeface="Arial"/>
                <a:cs typeface="Arial"/>
              </a:rPr>
              <a:t> </a:t>
            </a:r>
            <a:r>
              <a:rPr sz="1800" b="1" dirty="0">
                <a:latin typeface="Arial"/>
                <a:cs typeface="Arial"/>
              </a:rPr>
              <a:t>q</a:t>
            </a:r>
            <a:r>
              <a:rPr sz="1800" b="1" spc="-10" dirty="0">
                <a:latin typeface="Arial"/>
                <a:cs typeface="Arial"/>
              </a:rPr>
              <a:t> </a:t>
            </a:r>
            <a:r>
              <a:rPr sz="1800" b="1" dirty="0">
                <a:latin typeface="Arial"/>
                <a:cs typeface="Arial"/>
              </a:rPr>
              <a:t>=</a:t>
            </a:r>
            <a:r>
              <a:rPr sz="1800" b="1" spc="-5" dirty="0">
                <a:latin typeface="Arial"/>
                <a:cs typeface="Arial"/>
              </a:rPr>
              <a:t> 5</a:t>
            </a:r>
            <a:r>
              <a:rPr sz="1800" b="1" spc="-5" dirty="0">
                <a:latin typeface="宋体"/>
                <a:cs typeface="宋体"/>
              </a:rPr>
              <a:t>×  </a:t>
            </a:r>
            <a:r>
              <a:rPr sz="1800" b="1" spc="-5" dirty="0">
                <a:latin typeface="Arial"/>
                <a:cs typeface="Arial"/>
              </a:rPr>
              <a:t>(13+10</a:t>
            </a:r>
            <a:r>
              <a:rPr sz="1800" b="1" spc="-5" dirty="0">
                <a:latin typeface="宋体"/>
                <a:cs typeface="宋体"/>
              </a:rPr>
              <a:t>×</a:t>
            </a:r>
            <a:r>
              <a:rPr sz="1800" b="1" spc="-5" dirty="0">
                <a:latin typeface="Arial"/>
                <a:cs typeface="Arial"/>
              </a:rPr>
              <a:t>5) mod</a:t>
            </a:r>
            <a:r>
              <a:rPr sz="1800" b="1" spc="-10" dirty="0">
                <a:latin typeface="Arial"/>
                <a:cs typeface="Arial"/>
              </a:rPr>
              <a:t> </a:t>
            </a:r>
            <a:r>
              <a:rPr sz="1800" b="1" spc="-5" dirty="0">
                <a:latin typeface="Arial"/>
                <a:cs typeface="Arial"/>
              </a:rPr>
              <a:t>11 </a:t>
            </a:r>
            <a:r>
              <a:rPr sz="1800" b="1" dirty="0">
                <a:latin typeface="Arial"/>
                <a:cs typeface="Arial"/>
              </a:rPr>
              <a:t>=</a:t>
            </a:r>
            <a:r>
              <a:rPr sz="1800" b="1" spc="-5" dirty="0">
                <a:latin typeface="Arial"/>
                <a:cs typeface="Arial"/>
              </a:rPr>
              <a:t> </a:t>
            </a:r>
            <a:r>
              <a:rPr sz="1800" b="1" dirty="0">
                <a:latin typeface="Arial"/>
                <a:cs typeface="Arial"/>
              </a:rPr>
              <a:t>7</a:t>
            </a:r>
            <a:r>
              <a:rPr sz="1800" b="1" spc="-5" dirty="0">
                <a:latin typeface="宋体"/>
                <a:cs typeface="宋体"/>
              </a:rPr>
              <a:t>。因此消息</a:t>
            </a:r>
            <a:r>
              <a:rPr sz="1800" b="1" dirty="0">
                <a:latin typeface="Arial"/>
                <a:cs typeface="Arial"/>
              </a:rPr>
              <a:t>m</a:t>
            </a:r>
            <a:r>
              <a:rPr sz="1800" b="1" dirty="0">
                <a:latin typeface="宋体"/>
                <a:cs typeface="宋体"/>
              </a:rPr>
              <a:t>的签名为</a:t>
            </a:r>
            <a:r>
              <a:rPr sz="1800" b="1" spc="-5" dirty="0">
                <a:latin typeface="宋体"/>
                <a:cs typeface="宋体"/>
              </a:rPr>
              <a:t>（</a:t>
            </a:r>
            <a:r>
              <a:rPr sz="1800" b="1" spc="-5" dirty="0">
                <a:latin typeface="Arial"/>
                <a:cs typeface="Arial"/>
              </a:rPr>
              <a:t>r</a:t>
            </a:r>
            <a:r>
              <a:rPr sz="1800" b="1" spc="25" dirty="0">
                <a:latin typeface="Arial"/>
                <a:cs typeface="Arial"/>
              </a:rPr>
              <a:t> </a:t>
            </a:r>
            <a:r>
              <a:rPr sz="1800" b="1" dirty="0">
                <a:latin typeface="Arial"/>
                <a:cs typeface="Arial"/>
              </a:rPr>
              <a:t>=</a:t>
            </a:r>
            <a:r>
              <a:rPr sz="1800" b="1" spc="-5" dirty="0">
                <a:latin typeface="Arial"/>
                <a:cs typeface="Arial"/>
              </a:rPr>
              <a:t> 5,s </a:t>
            </a:r>
            <a:r>
              <a:rPr sz="1800" b="1" dirty="0">
                <a:latin typeface="Arial"/>
                <a:cs typeface="Arial"/>
              </a:rPr>
              <a:t>=</a:t>
            </a:r>
            <a:r>
              <a:rPr sz="1800" b="1" spc="-5" dirty="0">
                <a:latin typeface="Arial"/>
                <a:cs typeface="Arial"/>
              </a:rPr>
              <a:t> 7</a:t>
            </a:r>
            <a:r>
              <a:rPr sz="1800" b="1" spc="-5" dirty="0">
                <a:latin typeface="宋体"/>
                <a:cs typeface="宋体"/>
              </a:rPr>
              <a:t>）。</a:t>
            </a:r>
            <a:endParaRPr sz="1800" dirty="0">
              <a:latin typeface="宋体"/>
              <a:cs typeface="宋体"/>
            </a:endParaRPr>
          </a:p>
          <a:p>
            <a:pPr marL="12700">
              <a:lnSpc>
                <a:spcPct val="100000"/>
              </a:lnSpc>
              <a:spcBef>
                <a:spcPts val="930"/>
              </a:spcBef>
            </a:pPr>
            <a:r>
              <a:rPr sz="2000" b="1" spc="-5" dirty="0">
                <a:solidFill>
                  <a:srgbClr val="0000FF"/>
                </a:solidFill>
                <a:latin typeface="宋体"/>
                <a:cs typeface="宋体"/>
              </a:rPr>
              <a:t>验证过程：</a:t>
            </a:r>
            <a:endParaRPr sz="2000" dirty="0">
              <a:latin typeface="宋体"/>
              <a:cs typeface="宋体"/>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38</a:t>
            </a:fld>
            <a:endParaRPr spc="-5" dirty="0"/>
          </a:p>
        </p:txBody>
      </p:sp>
      <p:sp>
        <p:nvSpPr>
          <p:cNvPr id="7" name="object 7"/>
          <p:cNvSpPr txBox="1"/>
          <p:nvPr/>
        </p:nvSpPr>
        <p:spPr>
          <a:xfrm>
            <a:off x="1933327" y="5713729"/>
            <a:ext cx="7280909"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宋体"/>
                <a:cs typeface="宋体"/>
              </a:rPr>
              <a:t>签名接收者</a:t>
            </a:r>
            <a:r>
              <a:rPr sz="1800" b="1" spc="5" dirty="0">
                <a:latin typeface="Arial"/>
                <a:cs typeface="Arial"/>
              </a:rPr>
              <a:t>B</a:t>
            </a:r>
            <a:r>
              <a:rPr sz="1800" b="1" dirty="0">
                <a:latin typeface="宋体"/>
                <a:cs typeface="宋体"/>
              </a:rPr>
              <a:t>计</a:t>
            </a:r>
            <a:r>
              <a:rPr sz="1800" b="1" spc="-5" dirty="0">
                <a:latin typeface="宋体"/>
                <a:cs typeface="宋体"/>
              </a:rPr>
              <a:t>算</a:t>
            </a:r>
            <a:r>
              <a:rPr sz="1800" b="1" dirty="0">
                <a:latin typeface="Arial"/>
                <a:cs typeface="Arial"/>
              </a:rPr>
              <a:t>w</a:t>
            </a:r>
            <a:r>
              <a:rPr sz="1800" b="1" spc="25" dirty="0">
                <a:latin typeface="Arial"/>
                <a:cs typeface="Arial"/>
              </a:rPr>
              <a:t> </a:t>
            </a:r>
            <a:r>
              <a:rPr sz="1800" b="1" dirty="0">
                <a:latin typeface="Arial"/>
                <a:cs typeface="Arial"/>
              </a:rPr>
              <a:t>=</a:t>
            </a:r>
            <a:r>
              <a:rPr sz="1800" b="1" spc="-10" dirty="0">
                <a:latin typeface="Arial"/>
                <a:cs typeface="Arial"/>
              </a:rPr>
              <a:t> </a:t>
            </a:r>
            <a:r>
              <a:rPr sz="1800" b="1" dirty="0">
                <a:latin typeface="Arial"/>
                <a:cs typeface="Arial"/>
              </a:rPr>
              <a:t>s</a:t>
            </a:r>
            <a:r>
              <a:rPr sz="1800" b="1" baseline="25462" dirty="0">
                <a:latin typeface="Arial"/>
                <a:cs typeface="Arial"/>
              </a:rPr>
              <a:t>-1</a:t>
            </a:r>
            <a:r>
              <a:rPr sz="1800" b="1" spc="225" baseline="25462" dirty="0">
                <a:latin typeface="Arial"/>
                <a:cs typeface="Arial"/>
              </a:rPr>
              <a:t> </a:t>
            </a:r>
            <a:r>
              <a:rPr sz="1800" b="1" spc="-5" dirty="0">
                <a:latin typeface="Arial"/>
                <a:cs typeface="Arial"/>
              </a:rPr>
              <a:t>mod </a:t>
            </a:r>
            <a:r>
              <a:rPr sz="1800" b="1" dirty="0">
                <a:latin typeface="Arial"/>
                <a:cs typeface="Arial"/>
              </a:rPr>
              <a:t>q</a:t>
            </a:r>
            <a:r>
              <a:rPr sz="1800" b="1" spc="-5" dirty="0">
                <a:latin typeface="Arial"/>
                <a:cs typeface="Arial"/>
              </a:rPr>
              <a:t> </a:t>
            </a:r>
            <a:r>
              <a:rPr sz="1800" b="1" dirty="0">
                <a:latin typeface="Arial"/>
                <a:cs typeface="Arial"/>
              </a:rPr>
              <a:t>=</a:t>
            </a:r>
            <a:r>
              <a:rPr sz="1800" b="1" spc="-5" dirty="0">
                <a:latin typeface="Arial"/>
                <a:cs typeface="Arial"/>
              </a:rPr>
              <a:t> 8</a:t>
            </a:r>
            <a:r>
              <a:rPr sz="1800" b="1" spc="-5" dirty="0">
                <a:latin typeface="宋体"/>
                <a:cs typeface="宋体"/>
              </a:rPr>
              <a:t>，</a:t>
            </a:r>
            <a:r>
              <a:rPr sz="1800" b="1" spc="-5" dirty="0">
                <a:latin typeface="Arial"/>
                <a:cs typeface="Arial"/>
              </a:rPr>
              <a:t>u</a:t>
            </a:r>
            <a:r>
              <a:rPr sz="1800" b="1" spc="-7" baseline="-20833" dirty="0">
                <a:latin typeface="Arial"/>
                <a:cs typeface="Arial"/>
              </a:rPr>
              <a:t>1</a:t>
            </a:r>
            <a:r>
              <a:rPr sz="1800" b="1" spc="247" baseline="-20833" dirty="0">
                <a:latin typeface="Arial"/>
                <a:cs typeface="Arial"/>
              </a:rPr>
              <a:t> </a:t>
            </a:r>
            <a:r>
              <a:rPr sz="1800" b="1" dirty="0">
                <a:latin typeface="Arial"/>
                <a:cs typeface="Arial"/>
              </a:rPr>
              <a:t>=</a:t>
            </a:r>
            <a:r>
              <a:rPr sz="1800" b="1" spc="-5" dirty="0">
                <a:latin typeface="Arial"/>
                <a:cs typeface="Arial"/>
              </a:rPr>
              <a:t> </a:t>
            </a:r>
            <a:r>
              <a:rPr sz="1800" b="1" dirty="0">
                <a:latin typeface="Arial"/>
                <a:cs typeface="Arial"/>
              </a:rPr>
              <a:t>[h(m)w]mod</a:t>
            </a:r>
            <a:r>
              <a:rPr sz="1800" b="1" spc="-5" dirty="0">
                <a:latin typeface="Arial"/>
                <a:cs typeface="Arial"/>
              </a:rPr>
              <a:t> </a:t>
            </a:r>
            <a:r>
              <a:rPr sz="1800" b="1" dirty="0">
                <a:latin typeface="Arial"/>
                <a:cs typeface="Arial"/>
              </a:rPr>
              <a:t>q =</a:t>
            </a:r>
            <a:r>
              <a:rPr sz="1800" b="1" spc="-5" dirty="0">
                <a:latin typeface="Arial"/>
                <a:cs typeface="Arial"/>
              </a:rPr>
              <a:t> 13</a:t>
            </a:r>
            <a:r>
              <a:rPr sz="1800" b="1" spc="-5" dirty="0">
                <a:latin typeface="宋体"/>
                <a:cs typeface="宋体"/>
              </a:rPr>
              <a:t>×</a:t>
            </a:r>
            <a:r>
              <a:rPr sz="1800" b="1" spc="-5" dirty="0">
                <a:latin typeface="Arial"/>
                <a:cs typeface="Arial"/>
              </a:rPr>
              <a:t>8</a:t>
            </a:r>
            <a:r>
              <a:rPr sz="1800" b="1" spc="-10" dirty="0">
                <a:latin typeface="Arial"/>
                <a:cs typeface="Arial"/>
              </a:rPr>
              <a:t> </a:t>
            </a:r>
            <a:r>
              <a:rPr sz="1800" b="1" spc="-5" dirty="0">
                <a:latin typeface="Arial"/>
                <a:cs typeface="Arial"/>
              </a:rPr>
              <a:t>mod</a:t>
            </a:r>
            <a:endParaRPr sz="1800">
              <a:latin typeface="Arial"/>
              <a:cs typeface="Arial"/>
            </a:endParaRPr>
          </a:p>
        </p:txBody>
      </p:sp>
      <p:sp>
        <p:nvSpPr>
          <p:cNvPr id="8" name="object 8"/>
          <p:cNvSpPr txBox="1"/>
          <p:nvPr/>
        </p:nvSpPr>
        <p:spPr>
          <a:xfrm>
            <a:off x="1577465" y="5807062"/>
            <a:ext cx="8115300" cy="864869"/>
          </a:xfrm>
          <a:prstGeom prst="rect">
            <a:avLst/>
          </a:prstGeom>
        </p:spPr>
        <p:txBody>
          <a:bodyPr vert="horz" wrap="square" lIns="0" tIns="13335" rIns="0" bIns="0" rtlCol="0">
            <a:spAutoFit/>
          </a:bodyPr>
          <a:lstStyle/>
          <a:p>
            <a:pPr marL="12700">
              <a:lnSpc>
                <a:spcPct val="100000"/>
              </a:lnSpc>
              <a:spcBef>
                <a:spcPts val="105"/>
              </a:spcBef>
            </a:pPr>
            <a:r>
              <a:rPr sz="1800" b="1" spc="-5" dirty="0">
                <a:latin typeface="Arial"/>
                <a:cs typeface="Arial"/>
              </a:rPr>
              <a:t>1</a:t>
            </a:r>
            <a:r>
              <a:rPr sz="1800" b="1" dirty="0">
                <a:latin typeface="Arial"/>
                <a:cs typeface="Arial"/>
              </a:rPr>
              <a:t>1</a:t>
            </a:r>
            <a:r>
              <a:rPr sz="1800" b="1" spc="-5" dirty="0">
                <a:latin typeface="Arial"/>
                <a:cs typeface="Arial"/>
              </a:rPr>
              <a:t> </a:t>
            </a:r>
            <a:r>
              <a:rPr sz="1800" b="1" dirty="0">
                <a:latin typeface="Arial"/>
                <a:cs typeface="Arial"/>
              </a:rPr>
              <a:t>=</a:t>
            </a:r>
            <a:r>
              <a:rPr sz="1800" b="1" spc="-5" dirty="0">
                <a:latin typeface="Arial"/>
                <a:cs typeface="Arial"/>
              </a:rPr>
              <a:t> </a:t>
            </a:r>
            <a:r>
              <a:rPr sz="1800" b="1" dirty="0">
                <a:latin typeface="Arial"/>
                <a:cs typeface="Arial"/>
              </a:rPr>
              <a:t>5</a:t>
            </a:r>
            <a:r>
              <a:rPr sz="1800" b="1" spc="-10" dirty="0">
                <a:latin typeface="宋体"/>
                <a:cs typeface="宋体"/>
              </a:rPr>
              <a:t>，</a:t>
            </a:r>
            <a:r>
              <a:rPr sz="1800" b="1" spc="-400" dirty="0">
                <a:latin typeface="宋体"/>
                <a:cs typeface="宋体"/>
              </a:rPr>
              <a:t> </a:t>
            </a:r>
            <a:r>
              <a:rPr sz="1800" b="1" spc="-5" dirty="0">
                <a:latin typeface="Arial"/>
                <a:cs typeface="Arial"/>
              </a:rPr>
              <a:t>u</a:t>
            </a:r>
            <a:r>
              <a:rPr sz="1800" b="1" baseline="-20833" dirty="0">
                <a:latin typeface="Arial"/>
                <a:cs typeface="Arial"/>
              </a:rPr>
              <a:t>2</a:t>
            </a:r>
            <a:r>
              <a:rPr sz="1800" b="1" spc="240" baseline="-20833" dirty="0">
                <a:latin typeface="Arial"/>
                <a:cs typeface="Arial"/>
              </a:rPr>
              <a:t> </a:t>
            </a:r>
            <a:r>
              <a:rPr sz="1800" b="1" dirty="0">
                <a:latin typeface="Arial"/>
                <a:cs typeface="Arial"/>
              </a:rPr>
              <a:t>= </a:t>
            </a:r>
            <a:r>
              <a:rPr sz="1800" b="1" spc="-5" dirty="0">
                <a:latin typeface="Arial"/>
                <a:cs typeface="Arial"/>
              </a:rPr>
              <a:t>r</a:t>
            </a:r>
            <a:r>
              <a:rPr sz="1800" b="1" dirty="0">
                <a:latin typeface="Arial"/>
                <a:cs typeface="Arial"/>
              </a:rPr>
              <a:t>w </a:t>
            </a:r>
            <a:r>
              <a:rPr sz="1800" b="1" spc="-5" dirty="0">
                <a:latin typeface="Arial"/>
                <a:cs typeface="Arial"/>
              </a:rPr>
              <a:t>mo</a:t>
            </a:r>
            <a:r>
              <a:rPr sz="1800" b="1" dirty="0">
                <a:latin typeface="Arial"/>
                <a:cs typeface="Arial"/>
              </a:rPr>
              <a:t>d q = 5</a:t>
            </a:r>
            <a:r>
              <a:rPr sz="1800" b="1" spc="-5" dirty="0">
                <a:latin typeface="宋体"/>
                <a:cs typeface="宋体"/>
              </a:rPr>
              <a:t>×</a:t>
            </a:r>
            <a:r>
              <a:rPr sz="1800" b="1" dirty="0">
                <a:latin typeface="Arial"/>
                <a:cs typeface="Arial"/>
              </a:rPr>
              <a:t>8</a:t>
            </a:r>
            <a:r>
              <a:rPr sz="1800" b="1" spc="-5" dirty="0">
                <a:latin typeface="Arial"/>
                <a:cs typeface="Arial"/>
              </a:rPr>
              <a:t> mo</a:t>
            </a:r>
            <a:r>
              <a:rPr sz="1800" b="1" dirty="0">
                <a:latin typeface="Arial"/>
                <a:cs typeface="Arial"/>
              </a:rPr>
              <a:t>d</a:t>
            </a:r>
            <a:r>
              <a:rPr sz="1800" b="1" spc="-5" dirty="0">
                <a:latin typeface="Arial"/>
                <a:cs typeface="Arial"/>
              </a:rPr>
              <a:t> 1</a:t>
            </a:r>
            <a:r>
              <a:rPr sz="1800" b="1" dirty="0">
                <a:latin typeface="Arial"/>
                <a:cs typeface="Arial"/>
              </a:rPr>
              <a:t>1</a:t>
            </a:r>
            <a:r>
              <a:rPr sz="1800" b="1" spc="-5" dirty="0">
                <a:latin typeface="Arial"/>
                <a:cs typeface="Arial"/>
              </a:rPr>
              <a:t> </a:t>
            </a:r>
            <a:r>
              <a:rPr sz="1800" b="1" dirty="0">
                <a:latin typeface="Arial"/>
                <a:cs typeface="Arial"/>
              </a:rPr>
              <a:t>= 7</a:t>
            </a:r>
            <a:r>
              <a:rPr sz="1800" b="1" spc="-5" dirty="0">
                <a:latin typeface="宋体"/>
                <a:cs typeface="宋体"/>
              </a:rPr>
              <a:t>。然后计</a:t>
            </a:r>
            <a:r>
              <a:rPr sz="1800" b="1" spc="-10" dirty="0">
                <a:latin typeface="宋体"/>
                <a:cs typeface="宋体"/>
              </a:rPr>
              <a:t>算</a:t>
            </a:r>
            <a:r>
              <a:rPr sz="1800" b="1" spc="10" dirty="0">
                <a:latin typeface="宋体"/>
                <a:cs typeface="宋体"/>
              </a:rPr>
              <a:t> </a:t>
            </a:r>
            <a:r>
              <a:rPr sz="3450" i="1" spc="-7" baseline="-8454" dirty="0">
                <a:latin typeface="Times New Roman"/>
                <a:cs typeface="Times New Roman"/>
              </a:rPr>
              <a:t>v</a:t>
            </a:r>
            <a:r>
              <a:rPr sz="3450" i="1" spc="-494" baseline="-8454" dirty="0">
                <a:latin typeface="Times New Roman"/>
                <a:cs typeface="Times New Roman"/>
              </a:rPr>
              <a:t> </a:t>
            </a:r>
            <a:r>
              <a:rPr sz="3450" spc="172" baseline="-8454" dirty="0">
                <a:latin typeface="Symbol"/>
                <a:cs typeface="Symbol"/>
              </a:rPr>
              <a:t></a:t>
            </a:r>
            <a:r>
              <a:rPr sz="5475" spc="-562" baseline="-9893" dirty="0">
                <a:latin typeface="Symbol"/>
                <a:cs typeface="Symbol"/>
              </a:rPr>
              <a:t></a:t>
            </a:r>
            <a:r>
              <a:rPr sz="3450" i="1" spc="-120" baseline="-8454" dirty="0">
                <a:latin typeface="Times New Roman"/>
                <a:cs typeface="Times New Roman"/>
              </a:rPr>
              <a:t>g</a:t>
            </a:r>
            <a:r>
              <a:rPr sz="1950" i="1" spc="-292" baseline="29914" dirty="0">
                <a:latin typeface="Times New Roman"/>
                <a:cs typeface="Times New Roman"/>
              </a:rPr>
              <a:t>u</a:t>
            </a:r>
            <a:r>
              <a:rPr sz="1425" spc="7" baseline="20467" dirty="0">
                <a:latin typeface="Times New Roman"/>
                <a:cs typeface="Times New Roman"/>
              </a:rPr>
              <a:t>1</a:t>
            </a:r>
            <a:r>
              <a:rPr sz="1425" baseline="20467" dirty="0">
                <a:latin typeface="Times New Roman"/>
                <a:cs typeface="Times New Roman"/>
              </a:rPr>
              <a:t> </a:t>
            </a:r>
            <a:r>
              <a:rPr sz="3450" i="1" spc="-187" baseline="-8454" dirty="0">
                <a:latin typeface="Times New Roman"/>
                <a:cs typeface="Times New Roman"/>
              </a:rPr>
              <a:t>y</a:t>
            </a:r>
            <a:r>
              <a:rPr sz="1950" i="1" spc="-157" baseline="29914" dirty="0">
                <a:latin typeface="Times New Roman"/>
                <a:cs typeface="Times New Roman"/>
              </a:rPr>
              <a:t>u</a:t>
            </a:r>
            <a:r>
              <a:rPr sz="1425" spc="7" baseline="20467" dirty="0">
                <a:latin typeface="Times New Roman"/>
                <a:cs typeface="Times New Roman"/>
              </a:rPr>
              <a:t>2</a:t>
            </a:r>
            <a:r>
              <a:rPr sz="1425" baseline="20467" dirty="0">
                <a:latin typeface="Times New Roman"/>
                <a:cs typeface="Times New Roman"/>
              </a:rPr>
              <a:t> </a:t>
            </a:r>
            <a:r>
              <a:rPr sz="1425" spc="-15" baseline="20467" dirty="0">
                <a:latin typeface="Times New Roman"/>
                <a:cs typeface="Times New Roman"/>
              </a:rPr>
              <a:t> </a:t>
            </a:r>
            <a:r>
              <a:rPr sz="3450" spc="-577" baseline="-8454" dirty="0">
                <a:latin typeface="Times New Roman"/>
                <a:cs typeface="Times New Roman"/>
              </a:rPr>
              <a:t>m</a:t>
            </a:r>
            <a:r>
              <a:rPr sz="3450" spc="-345" baseline="-8454" dirty="0">
                <a:latin typeface="Times New Roman"/>
                <a:cs typeface="Times New Roman"/>
              </a:rPr>
              <a:t>o</a:t>
            </a:r>
            <a:r>
              <a:rPr sz="3450" spc="-7" baseline="-8454" dirty="0">
                <a:latin typeface="Times New Roman"/>
                <a:cs typeface="Times New Roman"/>
              </a:rPr>
              <a:t>d</a:t>
            </a:r>
            <a:r>
              <a:rPr sz="3450" spc="-165" baseline="-8454" dirty="0">
                <a:latin typeface="Times New Roman"/>
                <a:cs typeface="Times New Roman"/>
              </a:rPr>
              <a:t> </a:t>
            </a:r>
            <a:r>
              <a:rPr sz="3450" i="1" spc="-120" baseline="-8454" dirty="0">
                <a:latin typeface="Times New Roman"/>
                <a:cs typeface="Times New Roman"/>
              </a:rPr>
              <a:t>p</a:t>
            </a:r>
            <a:r>
              <a:rPr sz="5475" spc="-577" baseline="-9893" dirty="0">
                <a:latin typeface="Symbol"/>
                <a:cs typeface="Symbol"/>
              </a:rPr>
              <a:t></a:t>
            </a:r>
            <a:r>
              <a:rPr sz="3450" spc="-577" baseline="-8454" dirty="0">
                <a:latin typeface="Times New Roman"/>
                <a:cs typeface="Times New Roman"/>
              </a:rPr>
              <a:t>m</a:t>
            </a:r>
            <a:r>
              <a:rPr sz="3450" spc="-345" baseline="-8454" dirty="0">
                <a:latin typeface="Times New Roman"/>
                <a:cs typeface="Times New Roman"/>
              </a:rPr>
              <a:t>o</a:t>
            </a:r>
            <a:r>
              <a:rPr sz="3450" spc="-7" baseline="-8454" dirty="0">
                <a:latin typeface="Times New Roman"/>
                <a:cs typeface="Times New Roman"/>
              </a:rPr>
              <a:t>d</a:t>
            </a:r>
            <a:r>
              <a:rPr sz="3450" spc="-517" baseline="-8454" dirty="0">
                <a:latin typeface="Times New Roman"/>
                <a:cs typeface="Times New Roman"/>
              </a:rPr>
              <a:t> </a:t>
            </a:r>
            <a:r>
              <a:rPr sz="3450" i="1" spc="-7" baseline="-8454" dirty="0">
                <a:latin typeface="Times New Roman"/>
                <a:cs typeface="Times New Roman"/>
              </a:rPr>
              <a:t>q</a:t>
            </a:r>
            <a:endParaRPr sz="3450" baseline="-8454">
              <a:latin typeface="Times New Roman"/>
              <a:cs typeface="Times New Roman"/>
            </a:endParaRPr>
          </a:p>
          <a:p>
            <a:pPr marL="12700">
              <a:lnSpc>
                <a:spcPct val="100000"/>
              </a:lnSpc>
              <a:spcBef>
                <a:spcPts val="65"/>
              </a:spcBef>
            </a:pPr>
            <a:r>
              <a:rPr sz="1800" b="1" dirty="0">
                <a:latin typeface="Arial"/>
                <a:cs typeface="Arial"/>
              </a:rPr>
              <a:t>=</a:t>
            </a:r>
            <a:r>
              <a:rPr sz="1800" b="1" spc="-10" dirty="0">
                <a:latin typeface="Arial"/>
                <a:cs typeface="Arial"/>
              </a:rPr>
              <a:t> </a:t>
            </a:r>
            <a:r>
              <a:rPr sz="1800" b="1" spc="-5" dirty="0">
                <a:latin typeface="Arial"/>
                <a:cs typeface="Arial"/>
              </a:rPr>
              <a:t>(6</a:t>
            </a:r>
            <a:r>
              <a:rPr sz="1800" b="1" spc="-7" baseline="25462" dirty="0">
                <a:latin typeface="Arial"/>
                <a:cs typeface="Arial"/>
              </a:rPr>
              <a:t>5</a:t>
            </a:r>
            <a:r>
              <a:rPr sz="1800" b="1" spc="-5" dirty="0">
                <a:latin typeface="Arial"/>
                <a:cs typeface="Arial"/>
              </a:rPr>
              <a:t>4</a:t>
            </a:r>
            <a:r>
              <a:rPr sz="1800" b="1" spc="-7" baseline="25462" dirty="0">
                <a:latin typeface="Arial"/>
                <a:cs typeface="Arial"/>
              </a:rPr>
              <a:t>7</a:t>
            </a:r>
            <a:r>
              <a:rPr sz="1800" b="1" spc="232" baseline="25462" dirty="0">
                <a:latin typeface="Arial"/>
                <a:cs typeface="Arial"/>
              </a:rPr>
              <a:t> </a:t>
            </a:r>
            <a:r>
              <a:rPr sz="1800" b="1" spc="-5" dirty="0">
                <a:latin typeface="Arial"/>
                <a:cs typeface="Arial"/>
              </a:rPr>
              <a:t>mod 23) mod 11</a:t>
            </a:r>
            <a:r>
              <a:rPr sz="1800" b="1" spc="-10" dirty="0">
                <a:latin typeface="Arial"/>
                <a:cs typeface="Arial"/>
              </a:rPr>
              <a:t> </a:t>
            </a:r>
            <a:r>
              <a:rPr sz="1800" b="1" dirty="0">
                <a:latin typeface="Arial"/>
                <a:cs typeface="Arial"/>
              </a:rPr>
              <a:t>=</a:t>
            </a:r>
            <a:r>
              <a:rPr sz="1800" b="1" spc="-5" dirty="0">
                <a:latin typeface="Arial"/>
                <a:cs typeface="Arial"/>
              </a:rPr>
              <a:t> </a:t>
            </a:r>
            <a:r>
              <a:rPr sz="1800" b="1" dirty="0">
                <a:latin typeface="Arial"/>
                <a:cs typeface="Arial"/>
              </a:rPr>
              <a:t>5</a:t>
            </a:r>
            <a:r>
              <a:rPr sz="1800" b="1" spc="-5" dirty="0">
                <a:latin typeface="Arial"/>
                <a:cs typeface="Arial"/>
              </a:rPr>
              <a:t> </a:t>
            </a:r>
            <a:r>
              <a:rPr sz="1800" b="1" dirty="0">
                <a:latin typeface="Arial"/>
                <a:cs typeface="Arial"/>
              </a:rPr>
              <a:t>=</a:t>
            </a:r>
            <a:r>
              <a:rPr sz="1800" b="1" spc="-5" dirty="0">
                <a:latin typeface="Arial"/>
                <a:cs typeface="Arial"/>
              </a:rPr>
              <a:t> </a:t>
            </a:r>
            <a:r>
              <a:rPr sz="1800" b="1" dirty="0">
                <a:latin typeface="Arial"/>
                <a:cs typeface="Arial"/>
              </a:rPr>
              <a:t>r</a:t>
            </a:r>
            <a:r>
              <a:rPr sz="1800" b="1" spc="-5" dirty="0">
                <a:latin typeface="宋体"/>
                <a:cs typeface="宋体"/>
              </a:rPr>
              <a:t>。所以</a:t>
            </a:r>
            <a:r>
              <a:rPr sz="1800" b="1" dirty="0">
                <a:latin typeface="Arial"/>
                <a:cs typeface="Arial"/>
              </a:rPr>
              <a:t>B</a:t>
            </a:r>
            <a:r>
              <a:rPr sz="1800" b="1" dirty="0">
                <a:latin typeface="宋体"/>
                <a:cs typeface="宋体"/>
              </a:rPr>
              <a:t>接受签名。</a:t>
            </a:r>
            <a:endParaRPr sz="1800">
              <a:latin typeface="宋体"/>
              <a:cs typeface="宋体"/>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2912"/>
            <a:ext cx="4863465" cy="513080"/>
          </a:xfrm>
          <a:prstGeom prst="rect">
            <a:avLst/>
          </a:prstGeom>
        </p:spPr>
        <p:txBody>
          <a:bodyPr vert="horz" wrap="square" lIns="0" tIns="12065" rIns="0" bIns="0" rtlCol="0">
            <a:spAutoFit/>
          </a:bodyPr>
          <a:lstStyle/>
          <a:p>
            <a:pPr marL="12700">
              <a:lnSpc>
                <a:spcPct val="100000"/>
              </a:lnSpc>
              <a:spcBef>
                <a:spcPts val="95"/>
              </a:spcBef>
            </a:pPr>
            <a:r>
              <a:rPr spc="-5" dirty="0">
                <a:latin typeface="Times New Roman"/>
                <a:cs typeface="Times New Roman"/>
              </a:rPr>
              <a:t>Elgmal</a:t>
            </a:r>
            <a:r>
              <a:rPr spc="-5" dirty="0"/>
              <a:t>与</a:t>
            </a:r>
            <a:r>
              <a:rPr spc="-5" dirty="0">
                <a:latin typeface="Arial"/>
                <a:cs typeface="Arial"/>
              </a:rPr>
              <a:t>Schnorr</a:t>
            </a:r>
            <a:r>
              <a:rPr spc="-5" dirty="0"/>
              <a:t>性能对比</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39</a:t>
            </a:fld>
            <a:endParaRPr spc="-5" dirty="0"/>
          </a:p>
        </p:txBody>
      </p:sp>
      <p:sp>
        <p:nvSpPr>
          <p:cNvPr id="3" name="object 3"/>
          <p:cNvSpPr txBox="1"/>
          <p:nvPr/>
        </p:nvSpPr>
        <p:spPr>
          <a:xfrm>
            <a:off x="1539373" y="4443476"/>
            <a:ext cx="5843905" cy="1854200"/>
          </a:xfrm>
          <a:prstGeom prst="rect">
            <a:avLst/>
          </a:prstGeom>
        </p:spPr>
        <p:txBody>
          <a:bodyPr vert="horz" wrap="square" lIns="0" tIns="12700" rIns="0" bIns="0" rtlCol="0">
            <a:spAutoFit/>
          </a:bodyPr>
          <a:lstStyle/>
          <a:p>
            <a:pPr marL="12700" marR="2713355">
              <a:lnSpc>
                <a:spcPct val="125000"/>
              </a:lnSpc>
              <a:spcBef>
                <a:spcPts val="100"/>
              </a:spcBef>
            </a:pPr>
            <a:r>
              <a:rPr sz="2400" b="1" spc="-5" dirty="0">
                <a:latin typeface="Arial"/>
                <a:cs typeface="Arial"/>
              </a:rPr>
              <a:t>T</a:t>
            </a:r>
            <a:r>
              <a:rPr sz="2400" b="1" spc="-7" baseline="-20833" dirty="0">
                <a:latin typeface="Arial"/>
                <a:cs typeface="Arial"/>
              </a:rPr>
              <a:t>E</a:t>
            </a:r>
            <a:r>
              <a:rPr sz="2400" b="1" spc="270" baseline="-20833" dirty="0">
                <a:latin typeface="Arial"/>
                <a:cs typeface="Arial"/>
              </a:rPr>
              <a:t> </a:t>
            </a:r>
            <a:r>
              <a:rPr sz="2400" b="1" spc="-5" dirty="0">
                <a:solidFill>
                  <a:srgbClr val="0000FF"/>
                </a:solidFill>
                <a:latin typeface="宋体"/>
                <a:cs typeface="宋体"/>
              </a:rPr>
              <a:t>：幂运算的计算量 </a:t>
            </a:r>
            <a:r>
              <a:rPr sz="2400" b="1" spc="-5" dirty="0">
                <a:latin typeface="Arial"/>
                <a:cs typeface="Arial"/>
              </a:rPr>
              <a:t>T</a:t>
            </a:r>
            <a:r>
              <a:rPr sz="2400" b="1" spc="-7" baseline="-20833" dirty="0">
                <a:latin typeface="Arial"/>
                <a:cs typeface="Arial"/>
              </a:rPr>
              <a:t>H</a:t>
            </a:r>
            <a:r>
              <a:rPr sz="2400" b="1" spc="-5" dirty="0">
                <a:solidFill>
                  <a:srgbClr val="0000FF"/>
                </a:solidFill>
                <a:latin typeface="宋体"/>
                <a:cs typeface="宋体"/>
              </a:rPr>
              <a:t>：哈希计算的计算量 </a:t>
            </a:r>
            <a:r>
              <a:rPr sz="2400" b="1" spc="-5" dirty="0">
                <a:latin typeface="Arial"/>
                <a:cs typeface="Arial"/>
              </a:rPr>
              <a:t>T</a:t>
            </a:r>
            <a:r>
              <a:rPr sz="2400" b="1" spc="-7" baseline="-20833" dirty="0">
                <a:latin typeface="Arial"/>
                <a:cs typeface="Arial"/>
              </a:rPr>
              <a:t>M</a:t>
            </a:r>
            <a:r>
              <a:rPr sz="2400" b="1" dirty="0">
                <a:solidFill>
                  <a:srgbClr val="0000FF"/>
                </a:solidFill>
                <a:latin typeface="宋体"/>
                <a:cs typeface="宋体"/>
              </a:rPr>
              <a:t>：乘积运算的计算量</a:t>
            </a:r>
            <a:endParaRPr sz="2400">
              <a:latin typeface="宋体"/>
              <a:cs typeface="宋体"/>
            </a:endParaRPr>
          </a:p>
          <a:p>
            <a:pPr marL="12700">
              <a:lnSpc>
                <a:spcPct val="100000"/>
              </a:lnSpc>
              <a:spcBef>
                <a:spcPts val="720"/>
              </a:spcBef>
            </a:pPr>
            <a:r>
              <a:rPr sz="2400" b="1" dirty="0">
                <a:solidFill>
                  <a:srgbClr val="006500"/>
                </a:solidFill>
                <a:latin typeface="宋体"/>
                <a:cs typeface="宋体"/>
              </a:rPr>
              <a:t>其余的运算与上述三种运算相比可忽略不计</a:t>
            </a:r>
            <a:endParaRPr sz="2400">
              <a:latin typeface="宋体"/>
              <a:cs typeface="宋体"/>
            </a:endParaRPr>
          </a:p>
        </p:txBody>
      </p:sp>
      <p:graphicFrame>
        <p:nvGraphicFramePr>
          <p:cNvPr id="4" name="object 4"/>
          <p:cNvGraphicFramePr>
            <a:graphicFrameLocks noGrp="1"/>
          </p:cNvGraphicFramePr>
          <p:nvPr/>
        </p:nvGraphicFramePr>
        <p:xfrm>
          <a:off x="1455877" y="1892300"/>
          <a:ext cx="8141335" cy="2101595"/>
        </p:xfrm>
        <a:graphic>
          <a:graphicData uri="http://schemas.openxmlformats.org/drawingml/2006/table">
            <a:tbl>
              <a:tblPr firstRow="1" bandRow="1">
                <a:tableStyleId>{2D5ABB26-0587-4C30-8999-92F81FD0307C}</a:tableStyleId>
              </a:tblPr>
              <a:tblGrid>
                <a:gridCol w="1691005">
                  <a:extLst>
                    <a:ext uri="{9D8B030D-6E8A-4147-A177-3AD203B41FA5}">
                      <a16:colId xmlns:a16="http://schemas.microsoft.com/office/drawing/2014/main" val="20000"/>
                    </a:ext>
                  </a:extLst>
                </a:gridCol>
                <a:gridCol w="2105660">
                  <a:extLst>
                    <a:ext uri="{9D8B030D-6E8A-4147-A177-3AD203B41FA5}">
                      <a16:colId xmlns:a16="http://schemas.microsoft.com/office/drawing/2014/main" val="20001"/>
                    </a:ext>
                  </a:extLst>
                </a:gridCol>
                <a:gridCol w="2255520">
                  <a:extLst>
                    <a:ext uri="{9D8B030D-6E8A-4147-A177-3AD203B41FA5}">
                      <a16:colId xmlns:a16="http://schemas.microsoft.com/office/drawing/2014/main" val="20002"/>
                    </a:ext>
                  </a:extLst>
                </a:gridCol>
                <a:gridCol w="2089150">
                  <a:extLst>
                    <a:ext uri="{9D8B030D-6E8A-4147-A177-3AD203B41FA5}">
                      <a16:colId xmlns:a16="http://schemas.microsoft.com/office/drawing/2014/main" val="20003"/>
                    </a:ext>
                  </a:extLst>
                </a:gridCol>
              </a:tblGrid>
              <a:tr h="505205">
                <a:tc>
                  <a:txBody>
                    <a:bodyPr/>
                    <a:lstStyle/>
                    <a:p>
                      <a:pPr marL="635" algn="ctr">
                        <a:lnSpc>
                          <a:spcPct val="100000"/>
                        </a:lnSpc>
                        <a:spcBef>
                          <a:spcPts val="434"/>
                        </a:spcBef>
                      </a:pPr>
                      <a:r>
                        <a:rPr sz="2400" b="1" dirty="0">
                          <a:latin typeface="新宋体"/>
                          <a:cs typeface="新宋体"/>
                        </a:rPr>
                        <a:t>签名体制</a:t>
                      </a:r>
                      <a:endParaRPr sz="2400">
                        <a:latin typeface="新宋体"/>
                        <a:cs typeface="新宋体"/>
                      </a:endParaRPr>
                    </a:p>
                  </a:txBody>
                  <a:tcPr marL="0" marR="0" marT="55244" marB="0">
                    <a:lnL w="12700">
                      <a:solidFill>
                        <a:srgbClr val="000000"/>
                      </a:solidFill>
                      <a:prstDash val="solid"/>
                    </a:lnL>
                    <a:lnR w="9525">
                      <a:solidFill>
                        <a:srgbClr val="000000"/>
                      </a:solidFill>
                      <a:prstDash val="solid"/>
                    </a:lnR>
                    <a:lnT w="28575">
                      <a:solidFill>
                        <a:srgbClr val="000000"/>
                      </a:solidFill>
                      <a:prstDash val="solid"/>
                    </a:lnT>
                    <a:lnB w="3175">
                      <a:solidFill>
                        <a:srgbClr val="000000"/>
                      </a:solidFill>
                      <a:prstDash val="solid"/>
                    </a:lnB>
                  </a:tcPr>
                </a:tc>
                <a:tc>
                  <a:txBody>
                    <a:bodyPr/>
                    <a:lstStyle/>
                    <a:p>
                      <a:pPr algn="ctr">
                        <a:lnSpc>
                          <a:spcPct val="100000"/>
                        </a:lnSpc>
                        <a:spcBef>
                          <a:spcPts val="434"/>
                        </a:spcBef>
                      </a:pPr>
                      <a:r>
                        <a:rPr sz="2400" b="1" dirty="0">
                          <a:latin typeface="新宋体"/>
                          <a:cs typeface="新宋体"/>
                        </a:rPr>
                        <a:t>签名</a:t>
                      </a:r>
                      <a:endParaRPr sz="2400">
                        <a:latin typeface="新宋体"/>
                        <a:cs typeface="新宋体"/>
                      </a:endParaRPr>
                    </a:p>
                  </a:txBody>
                  <a:tcPr marL="0" marR="0" marT="55244" marB="0">
                    <a:lnL w="9525">
                      <a:solidFill>
                        <a:srgbClr val="000000"/>
                      </a:solidFill>
                      <a:prstDash val="solid"/>
                    </a:lnL>
                    <a:lnR w="9525">
                      <a:solidFill>
                        <a:srgbClr val="000000"/>
                      </a:solidFill>
                      <a:prstDash val="solid"/>
                    </a:lnR>
                    <a:lnT w="28575">
                      <a:solidFill>
                        <a:srgbClr val="000000"/>
                      </a:solidFill>
                      <a:prstDash val="solid"/>
                    </a:lnT>
                    <a:lnB w="3175">
                      <a:solidFill>
                        <a:srgbClr val="000000"/>
                      </a:solidFill>
                      <a:prstDash val="solid"/>
                    </a:lnB>
                  </a:tcPr>
                </a:tc>
                <a:tc>
                  <a:txBody>
                    <a:bodyPr/>
                    <a:lstStyle/>
                    <a:p>
                      <a:pPr algn="ctr">
                        <a:lnSpc>
                          <a:spcPct val="100000"/>
                        </a:lnSpc>
                        <a:spcBef>
                          <a:spcPts val="434"/>
                        </a:spcBef>
                      </a:pPr>
                      <a:r>
                        <a:rPr sz="2400" b="1" dirty="0">
                          <a:latin typeface="新宋体"/>
                          <a:cs typeface="新宋体"/>
                        </a:rPr>
                        <a:t>验证</a:t>
                      </a:r>
                      <a:endParaRPr sz="2400">
                        <a:latin typeface="新宋体"/>
                        <a:cs typeface="新宋体"/>
                      </a:endParaRPr>
                    </a:p>
                  </a:txBody>
                  <a:tcPr marL="0" marR="0" marT="55244" marB="0">
                    <a:lnL w="9525">
                      <a:solidFill>
                        <a:srgbClr val="000000"/>
                      </a:solidFill>
                      <a:prstDash val="solid"/>
                    </a:lnL>
                    <a:lnR w="9525">
                      <a:solidFill>
                        <a:srgbClr val="000000"/>
                      </a:solidFill>
                      <a:prstDash val="solid"/>
                    </a:lnR>
                    <a:lnT w="28575">
                      <a:solidFill>
                        <a:srgbClr val="000000"/>
                      </a:solidFill>
                      <a:prstDash val="solid"/>
                    </a:lnT>
                    <a:lnB w="3175">
                      <a:solidFill>
                        <a:srgbClr val="000000"/>
                      </a:solidFill>
                      <a:prstDash val="solid"/>
                    </a:lnB>
                  </a:tcPr>
                </a:tc>
                <a:tc>
                  <a:txBody>
                    <a:bodyPr/>
                    <a:lstStyle/>
                    <a:p>
                      <a:pPr algn="ctr">
                        <a:lnSpc>
                          <a:spcPct val="100000"/>
                        </a:lnSpc>
                        <a:spcBef>
                          <a:spcPts val="434"/>
                        </a:spcBef>
                      </a:pPr>
                      <a:r>
                        <a:rPr sz="2400" b="1" dirty="0">
                          <a:latin typeface="新宋体"/>
                          <a:cs typeface="新宋体"/>
                        </a:rPr>
                        <a:t>签名值长度</a:t>
                      </a:r>
                      <a:endParaRPr sz="2400">
                        <a:latin typeface="新宋体"/>
                        <a:cs typeface="新宋体"/>
                      </a:endParaRPr>
                    </a:p>
                  </a:txBody>
                  <a:tcPr marL="0" marR="0" marT="55244" marB="0">
                    <a:lnL w="9525">
                      <a:solidFill>
                        <a:srgbClr val="000000"/>
                      </a:solidFill>
                      <a:prstDash val="solid"/>
                    </a:lnL>
                    <a:lnR w="9525">
                      <a:solidFill>
                        <a:srgbClr val="000000"/>
                      </a:solidFill>
                      <a:prstDash val="solid"/>
                    </a:lnR>
                    <a:lnT w="285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589026">
                <a:tc>
                  <a:txBody>
                    <a:bodyPr/>
                    <a:lstStyle/>
                    <a:p>
                      <a:pPr algn="ctr">
                        <a:lnSpc>
                          <a:spcPct val="100000"/>
                        </a:lnSpc>
                        <a:spcBef>
                          <a:spcPts val="270"/>
                        </a:spcBef>
                      </a:pPr>
                      <a:r>
                        <a:rPr sz="2400" b="1" spc="-5" dirty="0">
                          <a:latin typeface="Times New Roman"/>
                          <a:cs typeface="Times New Roman"/>
                        </a:rPr>
                        <a:t>ElGamal</a:t>
                      </a:r>
                      <a:endParaRPr sz="2400">
                        <a:latin typeface="Times New Roman"/>
                        <a:cs typeface="Times New Roman"/>
                      </a:endParaRPr>
                    </a:p>
                  </a:txBody>
                  <a:tcPr marL="0" marR="0" marT="34290" marB="0">
                    <a:lnL w="12700">
                      <a:solidFill>
                        <a:srgbClr val="000000"/>
                      </a:solidFill>
                      <a:prstDash val="solid"/>
                    </a:lnL>
                    <a:lnR w="9525">
                      <a:solidFill>
                        <a:srgbClr val="000000"/>
                      </a:solidFill>
                      <a:prstDash val="solid"/>
                    </a:lnR>
                    <a:lnT w="3175">
                      <a:solidFill>
                        <a:srgbClr val="000000"/>
                      </a:solidFill>
                      <a:prstDash val="solid"/>
                    </a:lnT>
                    <a:lnB w="12700">
                      <a:solidFill>
                        <a:srgbClr val="000000"/>
                      </a:solidFill>
                      <a:prstDash val="solid"/>
                    </a:lnB>
                  </a:tcPr>
                </a:tc>
                <a:tc>
                  <a:txBody>
                    <a:bodyPr/>
                    <a:lstStyle/>
                    <a:p>
                      <a:pPr algn="ctr">
                        <a:lnSpc>
                          <a:spcPct val="100000"/>
                        </a:lnSpc>
                        <a:spcBef>
                          <a:spcPts val="270"/>
                        </a:spcBef>
                      </a:pPr>
                      <a:r>
                        <a:rPr sz="2400" b="1" spc="-5" dirty="0">
                          <a:latin typeface="Times New Roman"/>
                          <a:cs typeface="Times New Roman"/>
                        </a:rPr>
                        <a:t>T</a:t>
                      </a:r>
                      <a:r>
                        <a:rPr sz="2400" b="1" spc="-7" baseline="-24305" dirty="0">
                          <a:latin typeface="Times New Roman"/>
                          <a:cs typeface="Times New Roman"/>
                        </a:rPr>
                        <a:t>E</a:t>
                      </a:r>
                      <a:r>
                        <a:rPr sz="2400" b="1" spc="-5" dirty="0">
                          <a:latin typeface="Times New Roman"/>
                          <a:cs typeface="Times New Roman"/>
                        </a:rPr>
                        <a:t>+ </a:t>
                      </a:r>
                      <a:r>
                        <a:rPr sz="2400" b="1" dirty="0">
                          <a:latin typeface="Times New Roman"/>
                          <a:cs typeface="Times New Roman"/>
                        </a:rPr>
                        <a:t>T</a:t>
                      </a:r>
                      <a:r>
                        <a:rPr sz="2400" b="1" baseline="-24305" dirty="0">
                          <a:latin typeface="Times New Roman"/>
                          <a:cs typeface="Times New Roman"/>
                        </a:rPr>
                        <a:t>H</a:t>
                      </a:r>
                      <a:r>
                        <a:rPr sz="2400" b="1" dirty="0">
                          <a:latin typeface="Times New Roman"/>
                          <a:cs typeface="Times New Roman"/>
                        </a:rPr>
                        <a:t>+</a:t>
                      </a:r>
                      <a:r>
                        <a:rPr sz="2400" b="1" spc="-275" dirty="0">
                          <a:latin typeface="Times New Roman"/>
                          <a:cs typeface="Times New Roman"/>
                        </a:rPr>
                        <a:t> </a:t>
                      </a:r>
                      <a:r>
                        <a:rPr sz="2400" b="1" spc="-5" dirty="0">
                          <a:latin typeface="Times New Roman"/>
                          <a:cs typeface="Times New Roman"/>
                        </a:rPr>
                        <a:t>2T</a:t>
                      </a:r>
                      <a:r>
                        <a:rPr sz="2400" b="1" spc="-7" baseline="-24305" dirty="0">
                          <a:latin typeface="Times New Roman"/>
                          <a:cs typeface="Times New Roman"/>
                        </a:rPr>
                        <a:t>M</a:t>
                      </a:r>
                      <a:endParaRPr sz="2400" baseline="-24305">
                        <a:latin typeface="Times New Roman"/>
                        <a:cs typeface="Times New Roman"/>
                      </a:endParaRPr>
                    </a:p>
                  </a:txBody>
                  <a:tcPr marL="0" marR="0" marT="34290" marB="0">
                    <a:lnL w="9525">
                      <a:solidFill>
                        <a:srgbClr val="000000"/>
                      </a:solidFill>
                      <a:prstDash val="solid"/>
                    </a:lnL>
                    <a:lnR w="9525">
                      <a:solidFill>
                        <a:srgbClr val="000000"/>
                      </a:solidFill>
                      <a:prstDash val="solid"/>
                    </a:lnR>
                    <a:lnT w="3175">
                      <a:solidFill>
                        <a:srgbClr val="000000"/>
                      </a:solidFill>
                      <a:prstDash val="solid"/>
                    </a:lnT>
                    <a:lnB w="12700">
                      <a:solidFill>
                        <a:srgbClr val="000000"/>
                      </a:solidFill>
                      <a:prstDash val="solid"/>
                    </a:lnB>
                  </a:tcPr>
                </a:tc>
                <a:tc>
                  <a:txBody>
                    <a:bodyPr/>
                    <a:lstStyle/>
                    <a:p>
                      <a:pPr algn="ctr">
                        <a:lnSpc>
                          <a:spcPct val="100000"/>
                        </a:lnSpc>
                        <a:spcBef>
                          <a:spcPts val="270"/>
                        </a:spcBef>
                      </a:pPr>
                      <a:r>
                        <a:rPr sz="2400" b="1" spc="-5" dirty="0">
                          <a:latin typeface="Times New Roman"/>
                          <a:cs typeface="Times New Roman"/>
                        </a:rPr>
                        <a:t>3T</a:t>
                      </a:r>
                      <a:r>
                        <a:rPr sz="2400" b="1" spc="-7" baseline="-24305" dirty="0">
                          <a:latin typeface="Times New Roman"/>
                          <a:cs typeface="Times New Roman"/>
                        </a:rPr>
                        <a:t>E</a:t>
                      </a:r>
                      <a:r>
                        <a:rPr sz="2400" b="1" spc="-5" dirty="0">
                          <a:latin typeface="Times New Roman"/>
                          <a:cs typeface="Times New Roman"/>
                        </a:rPr>
                        <a:t>+ </a:t>
                      </a:r>
                      <a:r>
                        <a:rPr sz="2400" b="1" dirty="0">
                          <a:latin typeface="Times New Roman"/>
                          <a:cs typeface="Times New Roman"/>
                        </a:rPr>
                        <a:t>T</a:t>
                      </a:r>
                      <a:r>
                        <a:rPr sz="2400" b="1" baseline="-24305" dirty="0">
                          <a:latin typeface="Times New Roman"/>
                          <a:cs typeface="Times New Roman"/>
                        </a:rPr>
                        <a:t>H</a:t>
                      </a:r>
                      <a:r>
                        <a:rPr sz="2400" b="1" dirty="0">
                          <a:latin typeface="Times New Roman"/>
                          <a:cs typeface="Times New Roman"/>
                        </a:rPr>
                        <a:t>+</a:t>
                      </a:r>
                      <a:r>
                        <a:rPr sz="2400" b="1" spc="-310" dirty="0">
                          <a:latin typeface="Times New Roman"/>
                          <a:cs typeface="Times New Roman"/>
                        </a:rPr>
                        <a:t> </a:t>
                      </a:r>
                      <a:r>
                        <a:rPr sz="2400" b="1" dirty="0">
                          <a:latin typeface="Times New Roman"/>
                          <a:cs typeface="Times New Roman"/>
                        </a:rPr>
                        <a:t>T</a:t>
                      </a:r>
                      <a:r>
                        <a:rPr sz="2400" b="1" baseline="-24305" dirty="0">
                          <a:latin typeface="Times New Roman"/>
                          <a:cs typeface="Times New Roman"/>
                        </a:rPr>
                        <a:t>M</a:t>
                      </a:r>
                      <a:endParaRPr sz="2400" baseline="-24305">
                        <a:latin typeface="Times New Roman"/>
                        <a:cs typeface="Times New Roman"/>
                      </a:endParaRPr>
                    </a:p>
                  </a:txBody>
                  <a:tcPr marL="0" marR="0" marT="34290" marB="0">
                    <a:lnL w="9525">
                      <a:solidFill>
                        <a:srgbClr val="000000"/>
                      </a:solidFill>
                      <a:prstDash val="solid"/>
                    </a:lnL>
                    <a:lnR w="9525">
                      <a:solidFill>
                        <a:srgbClr val="000000"/>
                      </a:solidFill>
                      <a:prstDash val="solid"/>
                    </a:lnR>
                    <a:lnT w="3175">
                      <a:solidFill>
                        <a:srgbClr val="000000"/>
                      </a:solidFill>
                      <a:prstDash val="solid"/>
                    </a:lnT>
                    <a:lnB w="12700">
                      <a:solidFill>
                        <a:srgbClr val="000000"/>
                      </a:solidFill>
                      <a:prstDash val="solid"/>
                    </a:lnB>
                  </a:tcPr>
                </a:tc>
                <a:tc>
                  <a:txBody>
                    <a:bodyPr/>
                    <a:lstStyle/>
                    <a:p>
                      <a:pPr algn="ctr">
                        <a:lnSpc>
                          <a:spcPct val="100000"/>
                        </a:lnSpc>
                        <a:spcBef>
                          <a:spcPts val="270"/>
                        </a:spcBef>
                      </a:pPr>
                      <a:r>
                        <a:rPr sz="2400" b="1" spc="-5" dirty="0">
                          <a:latin typeface="Times New Roman"/>
                          <a:cs typeface="Times New Roman"/>
                        </a:rPr>
                        <a:t>|p|+|p-1|</a:t>
                      </a:r>
                      <a:endParaRPr sz="2400">
                        <a:latin typeface="Times New Roman"/>
                        <a:cs typeface="Times New Roman"/>
                      </a:endParaRPr>
                    </a:p>
                  </a:txBody>
                  <a:tcPr marL="0" marR="0" marT="34290" marB="0">
                    <a:lnL w="9525">
                      <a:solidFill>
                        <a:srgbClr val="000000"/>
                      </a:solidFill>
                      <a:prstDash val="solid"/>
                    </a:lnL>
                    <a:lnR w="9525">
                      <a:solidFill>
                        <a:srgbClr val="000000"/>
                      </a:solidFill>
                      <a:prstDash val="solid"/>
                    </a:lnR>
                    <a:lnT w="3175">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02920">
                <a:tc>
                  <a:txBody>
                    <a:bodyPr/>
                    <a:lstStyle/>
                    <a:p>
                      <a:pPr algn="ctr">
                        <a:lnSpc>
                          <a:spcPct val="100000"/>
                        </a:lnSpc>
                        <a:spcBef>
                          <a:spcPts val="270"/>
                        </a:spcBef>
                      </a:pPr>
                      <a:r>
                        <a:rPr sz="2400" b="1" spc="-5" dirty="0">
                          <a:latin typeface="Times New Roman"/>
                          <a:cs typeface="Times New Roman"/>
                        </a:rPr>
                        <a:t>Schnorr</a:t>
                      </a:r>
                      <a:endParaRPr sz="2400">
                        <a:latin typeface="Times New Roman"/>
                        <a:cs typeface="Times New Roman"/>
                      </a:endParaRPr>
                    </a:p>
                  </a:txBody>
                  <a:tcPr marL="0" marR="0" marT="3429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2400" b="1" spc="-5" dirty="0">
                          <a:latin typeface="Times New Roman"/>
                          <a:cs typeface="Times New Roman"/>
                        </a:rPr>
                        <a:t>T</a:t>
                      </a:r>
                      <a:r>
                        <a:rPr sz="2400" b="1" spc="-7" baseline="-24305" dirty="0">
                          <a:latin typeface="Times New Roman"/>
                          <a:cs typeface="Times New Roman"/>
                        </a:rPr>
                        <a:t>E</a:t>
                      </a:r>
                      <a:r>
                        <a:rPr sz="2400" b="1" spc="-5" dirty="0">
                          <a:latin typeface="Times New Roman"/>
                          <a:cs typeface="Times New Roman"/>
                        </a:rPr>
                        <a:t>+ </a:t>
                      </a:r>
                      <a:r>
                        <a:rPr sz="2400" b="1" dirty="0">
                          <a:latin typeface="Times New Roman"/>
                          <a:cs typeface="Times New Roman"/>
                        </a:rPr>
                        <a:t>T</a:t>
                      </a:r>
                      <a:r>
                        <a:rPr sz="2400" b="1" baseline="-24305" dirty="0">
                          <a:latin typeface="Times New Roman"/>
                          <a:cs typeface="Times New Roman"/>
                        </a:rPr>
                        <a:t>H</a:t>
                      </a:r>
                      <a:r>
                        <a:rPr sz="2400" b="1" dirty="0">
                          <a:latin typeface="Times New Roman"/>
                          <a:cs typeface="Times New Roman"/>
                        </a:rPr>
                        <a:t>+</a:t>
                      </a:r>
                      <a:r>
                        <a:rPr sz="2400" b="1" spc="-315" dirty="0">
                          <a:latin typeface="Times New Roman"/>
                          <a:cs typeface="Times New Roman"/>
                        </a:rPr>
                        <a:t> </a:t>
                      </a:r>
                      <a:r>
                        <a:rPr sz="2400" b="1" dirty="0">
                          <a:latin typeface="Times New Roman"/>
                          <a:cs typeface="Times New Roman"/>
                        </a:rPr>
                        <a:t>T</a:t>
                      </a:r>
                      <a:r>
                        <a:rPr sz="2400" b="1" baseline="-24305" dirty="0">
                          <a:latin typeface="Times New Roman"/>
                          <a:cs typeface="Times New Roman"/>
                        </a:rPr>
                        <a:t>M</a:t>
                      </a:r>
                      <a:endParaRPr sz="2400" baseline="-24305">
                        <a:latin typeface="Times New Roman"/>
                        <a:cs typeface="Times New Roman"/>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2400" b="1" spc="-5" dirty="0">
                          <a:latin typeface="Times New Roman"/>
                          <a:cs typeface="Times New Roman"/>
                        </a:rPr>
                        <a:t>2T</a:t>
                      </a:r>
                      <a:r>
                        <a:rPr sz="2400" b="1" spc="-7" baseline="-24305" dirty="0">
                          <a:latin typeface="Times New Roman"/>
                          <a:cs typeface="Times New Roman"/>
                        </a:rPr>
                        <a:t>E</a:t>
                      </a:r>
                      <a:r>
                        <a:rPr sz="2400" b="1" spc="-5" dirty="0">
                          <a:latin typeface="Times New Roman"/>
                          <a:cs typeface="Times New Roman"/>
                        </a:rPr>
                        <a:t>+ </a:t>
                      </a:r>
                      <a:r>
                        <a:rPr sz="2400" b="1" dirty="0">
                          <a:latin typeface="Times New Roman"/>
                          <a:cs typeface="Times New Roman"/>
                        </a:rPr>
                        <a:t>T</a:t>
                      </a:r>
                      <a:r>
                        <a:rPr sz="2400" b="1" baseline="-24305" dirty="0">
                          <a:latin typeface="Times New Roman"/>
                          <a:cs typeface="Times New Roman"/>
                        </a:rPr>
                        <a:t>H</a:t>
                      </a:r>
                      <a:r>
                        <a:rPr sz="2400" b="1" dirty="0">
                          <a:latin typeface="Times New Roman"/>
                          <a:cs typeface="Times New Roman"/>
                        </a:rPr>
                        <a:t>+</a:t>
                      </a:r>
                      <a:r>
                        <a:rPr sz="2400" b="1" spc="-310" dirty="0">
                          <a:latin typeface="Times New Roman"/>
                          <a:cs typeface="Times New Roman"/>
                        </a:rPr>
                        <a:t> </a:t>
                      </a:r>
                      <a:r>
                        <a:rPr sz="2400" b="1" dirty="0">
                          <a:latin typeface="Times New Roman"/>
                          <a:cs typeface="Times New Roman"/>
                        </a:rPr>
                        <a:t>T</a:t>
                      </a:r>
                      <a:r>
                        <a:rPr sz="2400" b="1" baseline="-24305" dirty="0">
                          <a:latin typeface="Times New Roman"/>
                          <a:cs typeface="Times New Roman"/>
                        </a:rPr>
                        <a:t>M</a:t>
                      </a:r>
                      <a:endParaRPr sz="2400" baseline="-24305">
                        <a:latin typeface="Times New Roman"/>
                        <a:cs typeface="Times New Roman"/>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2400" b="1" spc="-5" dirty="0">
                          <a:latin typeface="Times New Roman"/>
                          <a:cs typeface="Times New Roman"/>
                        </a:rPr>
                        <a:t>|q|+|h(m)|</a:t>
                      </a:r>
                      <a:endParaRPr sz="2400">
                        <a:latin typeface="Times New Roman"/>
                        <a:cs typeface="Times New Roman"/>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04444">
                <a:tc>
                  <a:txBody>
                    <a:bodyPr/>
                    <a:lstStyle/>
                    <a:p>
                      <a:pPr algn="ctr">
                        <a:lnSpc>
                          <a:spcPct val="100000"/>
                        </a:lnSpc>
                        <a:spcBef>
                          <a:spcPts val="275"/>
                        </a:spcBef>
                      </a:pPr>
                      <a:r>
                        <a:rPr sz="2400" b="1" spc="-5" dirty="0">
                          <a:latin typeface="Times New Roman"/>
                          <a:cs typeface="Times New Roman"/>
                        </a:rPr>
                        <a:t>DSA</a:t>
                      </a:r>
                      <a:endParaRPr sz="2400">
                        <a:latin typeface="Times New Roman"/>
                        <a:cs typeface="Times New Roman"/>
                      </a:endParaRPr>
                    </a:p>
                  </a:txBody>
                  <a:tcPr marL="0" marR="0" marT="34925" marB="0">
                    <a:lnL w="12700">
                      <a:solidFill>
                        <a:srgbClr val="000000"/>
                      </a:solidFill>
                      <a:prstDash val="solid"/>
                    </a:lnL>
                    <a:lnR w="9525">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275"/>
                        </a:spcBef>
                      </a:pPr>
                      <a:r>
                        <a:rPr sz="2400" b="1" spc="-5" dirty="0">
                          <a:latin typeface="Times New Roman"/>
                          <a:cs typeface="Times New Roman"/>
                        </a:rPr>
                        <a:t>T</a:t>
                      </a:r>
                      <a:r>
                        <a:rPr sz="2400" b="1" spc="-7" baseline="-24305" dirty="0">
                          <a:latin typeface="Times New Roman"/>
                          <a:cs typeface="Times New Roman"/>
                        </a:rPr>
                        <a:t>E</a:t>
                      </a:r>
                      <a:r>
                        <a:rPr sz="2400" b="1" spc="-5" dirty="0">
                          <a:latin typeface="Times New Roman"/>
                          <a:cs typeface="Times New Roman"/>
                        </a:rPr>
                        <a:t>+ </a:t>
                      </a:r>
                      <a:r>
                        <a:rPr sz="2400" b="1" dirty="0">
                          <a:latin typeface="Times New Roman"/>
                          <a:cs typeface="Times New Roman"/>
                        </a:rPr>
                        <a:t>T</a:t>
                      </a:r>
                      <a:r>
                        <a:rPr sz="2400" b="1" baseline="-24305" dirty="0">
                          <a:latin typeface="Times New Roman"/>
                          <a:cs typeface="Times New Roman"/>
                        </a:rPr>
                        <a:t>H</a:t>
                      </a:r>
                      <a:r>
                        <a:rPr sz="2400" b="1" dirty="0">
                          <a:latin typeface="Times New Roman"/>
                          <a:cs typeface="Times New Roman"/>
                        </a:rPr>
                        <a:t>+</a:t>
                      </a:r>
                      <a:r>
                        <a:rPr sz="2400" b="1" spc="-275" dirty="0">
                          <a:latin typeface="Times New Roman"/>
                          <a:cs typeface="Times New Roman"/>
                        </a:rPr>
                        <a:t> </a:t>
                      </a:r>
                      <a:r>
                        <a:rPr sz="2400" b="1" spc="-5" dirty="0">
                          <a:latin typeface="Times New Roman"/>
                          <a:cs typeface="Times New Roman"/>
                        </a:rPr>
                        <a:t>2T</a:t>
                      </a:r>
                      <a:r>
                        <a:rPr sz="2400" b="1" spc="-7" baseline="-24305" dirty="0">
                          <a:latin typeface="Times New Roman"/>
                          <a:cs typeface="Times New Roman"/>
                        </a:rPr>
                        <a:t>M</a:t>
                      </a:r>
                      <a:endParaRPr sz="2400" baseline="-24305">
                        <a:latin typeface="Times New Roman"/>
                        <a:cs typeface="Times New Roman"/>
                      </a:endParaRPr>
                    </a:p>
                  </a:txBody>
                  <a:tcPr marL="0" marR="0" marT="34925" marB="0">
                    <a:lnL w="9525">
                      <a:solidFill>
                        <a:srgbClr val="000000"/>
                      </a:solidFill>
                      <a:prstDash val="solid"/>
                    </a:lnL>
                    <a:lnR w="9525">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275"/>
                        </a:spcBef>
                      </a:pPr>
                      <a:r>
                        <a:rPr sz="2400" b="1" spc="-5" dirty="0">
                          <a:latin typeface="Times New Roman"/>
                          <a:cs typeface="Times New Roman"/>
                        </a:rPr>
                        <a:t>2T</a:t>
                      </a:r>
                      <a:r>
                        <a:rPr sz="2400" b="1" spc="-7" baseline="-24305" dirty="0">
                          <a:latin typeface="Times New Roman"/>
                          <a:cs typeface="Times New Roman"/>
                        </a:rPr>
                        <a:t>E</a:t>
                      </a:r>
                      <a:r>
                        <a:rPr sz="2400" b="1" spc="-5" dirty="0">
                          <a:latin typeface="Times New Roman"/>
                          <a:cs typeface="Times New Roman"/>
                        </a:rPr>
                        <a:t>+ </a:t>
                      </a:r>
                      <a:r>
                        <a:rPr sz="2400" b="1" dirty="0">
                          <a:latin typeface="Times New Roman"/>
                          <a:cs typeface="Times New Roman"/>
                        </a:rPr>
                        <a:t>T</a:t>
                      </a:r>
                      <a:r>
                        <a:rPr sz="2400" b="1" baseline="-24305" dirty="0">
                          <a:latin typeface="Times New Roman"/>
                          <a:cs typeface="Times New Roman"/>
                        </a:rPr>
                        <a:t>H</a:t>
                      </a:r>
                      <a:r>
                        <a:rPr sz="2400" b="1" dirty="0">
                          <a:latin typeface="Times New Roman"/>
                          <a:cs typeface="Times New Roman"/>
                        </a:rPr>
                        <a:t>+</a:t>
                      </a:r>
                      <a:r>
                        <a:rPr sz="2400" b="1" spc="-270" dirty="0">
                          <a:latin typeface="Times New Roman"/>
                          <a:cs typeface="Times New Roman"/>
                        </a:rPr>
                        <a:t> </a:t>
                      </a:r>
                      <a:r>
                        <a:rPr sz="2400" b="1" spc="-5" dirty="0">
                          <a:latin typeface="Times New Roman"/>
                          <a:cs typeface="Times New Roman"/>
                        </a:rPr>
                        <a:t>3T</a:t>
                      </a:r>
                      <a:r>
                        <a:rPr sz="2400" b="1" spc="-7" baseline="-24305" dirty="0">
                          <a:latin typeface="Times New Roman"/>
                          <a:cs typeface="Times New Roman"/>
                        </a:rPr>
                        <a:t>M</a:t>
                      </a:r>
                      <a:endParaRPr sz="2400" baseline="-24305">
                        <a:latin typeface="Times New Roman"/>
                        <a:cs typeface="Times New Roman"/>
                      </a:endParaRPr>
                    </a:p>
                  </a:txBody>
                  <a:tcPr marL="0" marR="0" marT="34925" marB="0">
                    <a:lnL w="9525">
                      <a:solidFill>
                        <a:srgbClr val="000000"/>
                      </a:solidFill>
                      <a:prstDash val="solid"/>
                    </a:lnL>
                    <a:lnR w="9525">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275"/>
                        </a:spcBef>
                      </a:pPr>
                      <a:r>
                        <a:rPr sz="2400" b="1" spc="-5" dirty="0">
                          <a:latin typeface="Times New Roman"/>
                          <a:cs typeface="Times New Roman"/>
                        </a:rPr>
                        <a:t>2|q|</a:t>
                      </a:r>
                      <a:endParaRPr sz="2400">
                        <a:latin typeface="Times New Roman"/>
                        <a:cs typeface="Times New Roman"/>
                      </a:endParaRPr>
                    </a:p>
                  </a:txBody>
                  <a:tcPr marL="0" marR="0" marT="34925" marB="0">
                    <a:lnL w="9525">
                      <a:solidFill>
                        <a:srgbClr val="000000"/>
                      </a:solidFill>
                      <a:prstDash val="solid"/>
                    </a:lnL>
                    <a:lnR w="952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4436"/>
            <a:ext cx="841375" cy="513080"/>
          </a:xfrm>
          <a:prstGeom prst="rect">
            <a:avLst/>
          </a:prstGeom>
        </p:spPr>
        <p:txBody>
          <a:bodyPr vert="horz" wrap="square" lIns="0" tIns="12065" rIns="0" bIns="0" rtlCol="0">
            <a:spAutoFit/>
          </a:bodyPr>
          <a:lstStyle/>
          <a:p>
            <a:pPr marL="12700">
              <a:lnSpc>
                <a:spcPct val="100000"/>
              </a:lnSpc>
              <a:spcBef>
                <a:spcPts val="95"/>
              </a:spcBef>
            </a:pPr>
            <a:r>
              <a:rPr spc="-5" dirty="0"/>
              <a:t>引言</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4</a:t>
            </a:fld>
            <a:endParaRPr spc="-5" dirty="0"/>
          </a:p>
        </p:txBody>
      </p:sp>
      <p:sp>
        <p:nvSpPr>
          <p:cNvPr id="3" name="object 3"/>
          <p:cNvSpPr txBox="1"/>
          <p:nvPr/>
        </p:nvSpPr>
        <p:spPr>
          <a:xfrm>
            <a:off x="1425073" y="1557020"/>
            <a:ext cx="8432165" cy="5146040"/>
          </a:xfrm>
          <a:prstGeom prst="rect">
            <a:avLst/>
          </a:prstGeom>
        </p:spPr>
        <p:txBody>
          <a:bodyPr vert="horz" wrap="square" lIns="0" tIns="12700" rIns="0" bIns="0" rtlCol="0">
            <a:spAutoFit/>
          </a:bodyPr>
          <a:lstStyle/>
          <a:p>
            <a:pPr marL="12700" marR="5080" indent="424815">
              <a:lnSpc>
                <a:spcPct val="114999"/>
              </a:lnSpc>
              <a:spcBef>
                <a:spcPts val="100"/>
              </a:spcBef>
            </a:pPr>
            <a:r>
              <a:rPr sz="2400" b="1" dirty="0">
                <a:latin typeface="宋体"/>
                <a:cs typeface="宋体"/>
              </a:rPr>
              <a:t>手写签名是一种传统的确认方式，如写信、签订协议、支 付确认、批复文件等。在数字系统中同样有签名应用的需求，  如假定</a:t>
            </a:r>
            <a:r>
              <a:rPr sz="2400" b="1" spc="5" dirty="0">
                <a:latin typeface="Arial"/>
                <a:cs typeface="Arial"/>
              </a:rPr>
              <a:t>A</a:t>
            </a:r>
            <a:r>
              <a:rPr sz="2400" b="1" dirty="0">
                <a:latin typeface="宋体"/>
                <a:cs typeface="宋体"/>
              </a:rPr>
              <a:t>发送一个认证的信息给</a:t>
            </a:r>
            <a:r>
              <a:rPr sz="2400" b="1" spc="5" dirty="0">
                <a:latin typeface="Arial"/>
                <a:cs typeface="Arial"/>
              </a:rPr>
              <a:t>B</a:t>
            </a:r>
            <a:r>
              <a:rPr sz="2400" b="1" dirty="0">
                <a:latin typeface="宋体"/>
                <a:cs typeface="宋体"/>
              </a:rPr>
              <a:t>，如果没有签名确认的措施，</a:t>
            </a:r>
            <a:endParaRPr sz="2400">
              <a:latin typeface="宋体"/>
              <a:cs typeface="宋体"/>
            </a:endParaRPr>
          </a:p>
          <a:p>
            <a:pPr marL="12700" marR="313690">
              <a:lnSpc>
                <a:spcPct val="114999"/>
              </a:lnSpc>
            </a:pPr>
            <a:r>
              <a:rPr sz="2400" b="1" dirty="0">
                <a:latin typeface="Arial"/>
                <a:cs typeface="Arial"/>
              </a:rPr>
              <a:t>B</a:t>
            </a:r>
            <a:r>
              <a:rPr sz="2400" b="1" dirty="0">
                <a:latin typeface="宋体"/>
                <a:cs typeface="宋体"/>
              </a:rPr>
              <a:t>可能伪造一个不同的消息，但声称是从</a:t>
            </a:r>
            <a:r>
              <a:rPr sz="2400" b="1" spc="5" dirty="0">
                <a:latin typeface="Arial"/>
                <a:cs typeface="Arial"/>
              </a:rPr>
              <a:t>A</a:t>
            </a:r>
            <a:r>
              <a:rPr sz="2400" b="1" dirty="0">
                <a:latin typeface="宋体"/>
                <a:cs typeface="宋体"/>
              </a:rPr>
              <a:t>收到的；或者为了 </a:t>
            </a:r>
            <a:r>
              <a:rPr sz="2400" b="1" spc="-5" dirty="0">
                <a:latin typeface="宋体"/>
                <a:cs typeface="宋体"/>
              </a:rPr>
              <a:t>某种目的</a:t>
            </a:r>
            <a:r>
              <a:rPr sz="2400" b="1" dirty="0">
                <a:latin typeface="宋体"/>
                <a:cs typeface="宋体"/>
              </a:rPr>
              <a:t>，</a:t>
            </a:r>
            <a:r>
              <a:rPr sz="2400" b="1" dirty="0">
                <a:latin typeface="Arial"/>
                <a:cs typeface="Arial"/>
              </a:rPr>
              <a:t>A</a:t>
            </a:r>
            <a:r>
              <a:rPr sz="2400" b="1" dirty="0">
                <a:latin typeface="宋体"/>
                <a:cs typeface="宋体"/>
              </a:rPr>
              <a:t>也可能否认发送过该消息。很显然，数字系统 </a:t>
            </a:r>
            <a:r>
              <a:rPr sz="2400" b="1" spc="-5" dirty="0">
                <a:latin typeface="宋体"/>
                <a:cs typeface="宋体"/>
              </a:rPr>
              <a:t>的特点</a:t>
            </a:r>
            <a:r>
              <a:rPr sz="2400" b="1" dirty="0">
                <a:solidFill>
                  <a:srgbClr val="0000FF"/>
                </a:solidFill>
                <a:latin typeface="宋体"/>
                <a:cs typeface="宋体"/>
              </a:rPr>
              <a:t>决定了不可能沿用原先的手写签名方法</a:t>
            </a:r>
            <a:r>
              <a:rPr sz="2400" b="1" dirty="0">
                <a:latin typeface="宋体"/>
                <a:cs typeface="宋体"/>
              </a:rPr>
              <a:t>来实现防伪造 或抵赖，这就是提出了如何实现数字签名的问题。</a:t>
            </a:r>
            <a:endParaRPr sz="2400">
              <a:latin typeface="宋体"/>
              <a:cs typeface="宋体"/>
            </a:endParaRPr>
          </a:p>
          <a:p>
            <a:pPr marL="12700" marR="394335" indent="667385" algn="just">
              <a:lnSpc>
                <a:spcPct val="114999"/>
              </a:lnSpc>
              <a:spcBef>
                <a:spcPts val="575"/>
              </a:spcBef>
            </a:pPr>
            <a:r>
              <a:rPr sz="2400" b="1" dirty="0">
                <a:latin typeface="宋体"/>
                <a:cs typeface="宋体"/>
              </a:rPr>
              <a:t>数字签名是电子信息技术发展的产物，是针对电子文档 的一种签名确认方法，所要达到的目的是：</a:t>
            </a:r>
            <a:r>
              <a:rPr sz="2400" b="1" dirty="0">
                <a:solidFill>
                  <a:srgbClr val="0000FF"/>
                </a:solidFill>
                <a:latin typeface="宋体"/>
                <a:cs typeface="宋体"/>
              </a:rPr>
              <a:t>对数字对象的合 </a:t>
            </a:r>
            <a:r>
              <a:rPr sz="2400" b="1" spc="-5" dirty="0">
                <a:solidFill>
                  <a:srgbClr val="0000FF"/>
                </a:solidFill>
                <a:latin typeface="宋体"/>
                <a:cs typeface="宋体"/>
              </a:rPr>
              <a:t>法化、真实性进</a:t>
            </a:r>
            <a:r>
              <a:rPr sz="2400" b="1" dirty="0">
                <a:solidFill>
                  <a:srgbClr val="0000FF"/>
                </a:solidFill>
                <a:latin typeface="宋体"/>
                <a:cs typeface="宋体"/>
              </a:rPr>
              <a:t>行</a:t>
            </a:r>
            <a:r>
              <a:rPr sz="2400" b="1" dirty="0">
                <a:solidFill>
                  <a:srgbClr val="FF0065"/>
                </a:solidFill>
                <a:latin typeface="宋体"/>
                <a:cs typeface="宋体"/>
              </a:rPr>
              <a:t>标记</a:t>
            </a:r>
            <a:r>
              <a:rPr sz="2400" b="1" dirty="0">
                <a:solidFill>
                  <a:srgbClr val="0000FF"/>
                </a:solidFill>
                <a:latin typeface="宋体"/>
                <a:cs typeface="宋体"/>
              </a:rPr>
              <a:t>，并提供签名者的承诺</a:t>
            </a:r>
            <a:r>
              <a:rPr sz="2400" b="1" dirty="0">
                <a:latin typeface="宋体"/>
                <a:cs typeface="宋体"/>
              </a:rPr>
              <a:t>。随着信息技 术的广泛使用，特别是电子商务、电子政务等快速发展，数 字签名的应用需求越来越大。</a:t>
            </a:r>
            <a:endParaRPr sz="2400">
              <a:latin typeface="宋体"/>
              <a:cs typeface="宋体"/>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5198"/>
            <a:ext cx="2514600" cy="513080"/>
          </a:xfrm>
          <a:prstGeom prst="rect">
            <a:avLst/>
          </a:prstGeom>
        </p:spPr>
        <p:txBody>
          <a:bodyPr vert="horz" wrap="square" lIns="0" tIns="12065" rIns="0" bIns="0" rtlCol="0">
            <a:spAutoFit/>
          </a:bodyPr>
          <a:lstStyle/>
          <a:p>
            <a:pPr marL="12700">
              <a:lnSpc>
                <a:spcPct val="100000"/>
              </a:lnSpc>
              <a:spcBef>
                <a:spcPts val="95"/>
              </a:spcBef>
            </a:pPr>
            <a:r>
              <a:rPr spc="-5" dirty="0">
                <a:latin typeface="Arial"/>
                <a:cs typeface="Arial"/>
              </a:rPr>
              <a:t>ECC</a:t>
            </a:r>
            <a:r>
              <a:rPr spc="-5" dirty="0"/>
              <a:t>签名体制</a:t>
            </a:r>
          </a:p>
        </p:txBody>
      </p:sp>
      <p:sp>
        <p:nvSpPr>
          <p:cNvPr id="3" name="object 3"/>
          <p:cNvSpPr/>
          <p:nvPr/>
        </p:nvSpPr>
        <p:spPr>
          <a:xfrm>
            <a:off x="1164983" y="1919477"/>
            <a:ext cx="163068" cy="16687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64983" y="4242815"/>
            <a:ext cx="163068" cy="16763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501273" y="1637030"/>
            <a:ext cx="8116570" cy="4817110"/>
          </a:xfrm>
          <a:prstGeom prst="rect">
            <a:avLst/>
          </a:prstGeom>
        </p:spPr>
        <p:txBody>
          <a:bodyPr vert="horz" wrap="square" lIns="0" tIns="140335" rIns="0" bIns="0" rtlCol="0">
            <a:spAutoFit/>
          </a:bodyPr>
          <a:lstStyle/>
          <a:p>
            <a:pPr marL="12700">
              <a:lnSpc>
                <a:spcPct val="100000"/>
              </a:lnSpc>
              <a:spcBef>
                <a:spcPts val="1105"/>
              </a:spcBef>
            </a:pPr>
            <a:r>
              <a:rPr sz="2400" b="1" spc="-5" dirty="0">
                <a:solidFill>
                  <a:srgbClr val="0000FF"/>
                </a:solidFill>
                <a:latin typeface="宋体"/>
                <a:cs typeface="宋体"/>
              </a:rPr>
              <a:t>初始化：</a:t>
            </a:r>
            <a:endParaRPr sz="2400">
              <a:latin typeface="宋体"/>
              <a:cs typeface="宋体"/>
            </a:endParaRPr>
          </a:p>
          <a:p>
            <a:pPr marL="12700" marR="159385" indent="426720">
              <a:lnSpc>
                <a:spcPct val="114999"/>
              </a:lnSpc>
              <a:spcBef>
                <a:spcPts val="575"/>
              </a:spcBef>
            </a:pPr>
            <a:r>
              <a:rPr sz="2400" b="1" spc="-5" dirty="0">
                <a:solidFill>
                  <a:srgbClr val="006500"/>
                </a:solidFill>
                <a:latin typeface="楷体"/>
                <a:cs typeface="楷体"/>
              </a:rPr>
              <a:t>首先选择一个椭圆曲线，接着构造椭圆群</a:t>
            </a:r>
            <a:r>
              <a:rPr sz="2400" b="1" dirty="0">
                <a:solidFill>
                  <a:srgbClr val="006500"/>
                </a:solidFill>
                <a:latin typeface="楷体"/>
                <a:cs typeface="楷体"/>
              </a:rPr>
              <a:t>Ep(a,b)，</a:t>
            </a:r>
            <a:r>
              <a:rPr sz="2400" b="1" spc="-5" dirty="0">
                <a:solidFill>
                  <a:srgbClr val="006500"/>
                </a:solidFill>
                <a:latin typeface="楷体"/>
                <a:cs typeface="楷体"/>
              </a:rPr>
              <a:t>选择 一个生成元</a:t>
            </a:r>
            <a:r>
              <a:rPr sz="2400" b="1" dirty="0">
                <a:solidFill>
                  <a:srgbClr val="006500"/>
                </a:solidFill>
                <a:latin typeface="楷体"/>
                <a:cs typeface="楷体"/>
              </a:rPr>
              <a:t>G</a:t>
            </a:r>
            <a:r>
              <a:rPr sz="2400" b="1" spc="-5" dirty="0">
                <a:solidFill>
                  <a:srgbClr val="006500"/>
                </a:solidFill>
                <a:latin typeface="楷体"/>
                <a:cs typeface="楷体"/>
              </a:rPr>
              <a:t>。</a:t>
            </a:r>
            <a:endParaRPr sz="2400">
              <a:latin typeface="楷体"/>
              <a:cs typeface="楷体"/>
            </a:endParaRPr>
          </a:p>
          <a:p>
            <a:pPr marL="12700" marR="363220" indent="426720">
              <a:lnSpc>
                <a:spcPct val="114999"/>
              </a:lnSpc>
              <a:spcBef>
                <a:spcPts val="580"/>
              </a:spcBef>
            </a:pPr>
            <a:r>
              <a:rPr sz="2400" b="1" spc="-5" dirty="0">
                <a:solidFill>
                  <a:srgbClr val="006500"/>
                </a:solidFill>
                <a:latin typeface="楷体"/>
                <a:cs typeface="楷体"/>
              </a:rPr>
              <a:t>选择用户公私钥对：选择</a:t>
            </a:r>
            <a:r>
              <a:rPr sz="2400" b="1" dirty="0">
                <a:solidFill>
                  <a:srgbClr val="006500"/>
                </a:solidFill>
                <a:latin typeface="楷体"/>
                <a:cs typeface="楷体"/>
              </a:rPr>
              <a:t>1</a:t>
            </a:r>
            <a:r>
              <a:rPr sz="2400" b="1" spc="-5" dirty="0">
                <a:solidFill>
                  <a:srgbClr val="006500"/>
                </a:solidFill>
                <a:latin typeface="楷体"/>
                <a:cs typeface="楷体"/>
              </a:rPr>
              <a:t>到</a:t>
            </a:r>
            <a:r>
              <a:rPr sz="2400" b="1" dirty="0">
                <a:solidFill>
                  <a:srgbClr val="006500"/>
                </a:solidFill>
                <a:latin typeface="楷体"/>
                <a:cs typeface="楷体"/>
              </a:rPr>
              <a:t>p-1</a:t>
            </a:r>
            <a:r>
              <a:rPr sz="2400" b="1" spc="-5" dirty="0">
                <a:solidFill>
                  <a:srgbClr val="006500"/>
                </a:solidFill>
                <a:latin typeface="楷体"/>
                <a:cs typeface="楷体"/>
              </a:rPr>
              <a:t>之间的随机数</a:t>
            </a:r>
            <a:r>
              <a:rPr sz="2400" b="1" spc="5" dirty="0">
                <a:solidFill>
                  <a:srgbClr val="006500"/>
                </a:solidFill>
                <a:latin typeface="楷体"/>
                <a:cs typeface="楷体"/>
              </a:rPr>
              <a:t>n</a:t>
            </a:r>
            <a:r>
              <a:rPr sz="2400" b="1" spc="7" baseline="-20833" dirty="0">
                <a:solidFill>
                  <a:srgbClr val="006500"/>
                </a:solidFill>
                <a:latin typeface="楷体"/>
                <a:cs typeface="楷体"/>
              </a:rPr>
              <a:t>A</a:t>
            </a:r>
            <a:r>
              <a:rPr sz="2400" b="1" dirty="0">
                <a:solidFill>
                  <a:srgbClr val="006500"/>
                </a:solidFill>
                <a:latin typeface="楷体"/>
                <a:cs typeface="楷体"/>
              </a:rPr>
              <a:t>作为用 </a:t>
            </a:r>
            <a:r>
              <a:rPr sz="2400" b="1" spc="-5" dirty="0">
                <a:solidFill>
                  <a:srgbClr val="006500"/>
                </a:solidFill>
                <a:latin typeface="楷体"/>
                <a:cs typeface="楷体"/>
              </a:rPr>
              <a:t>户的私钥，计算P=</a:t>
            </a:r>
            <a:r>
              <a:rPr sz="2400" b="1" spc="5" dirty="0">
                <a:solidFill>
                  <a:srgbClr val="006500"/>
                </a:solidFill>
                <a:latin typeface="楷体"/>
                <a:cs typeface="楷体"/>
              </a:rPr>
              <a:t> n</a:t>
            </a:r>
            <a:r>
              <a:rPr sz="2400" b="1" spc="7" baseline="-20833" dirty="0">
                <a:solidFill>
                  <a:srgbClr val="006500"/>
                </a:solidFill>
                <a:latin typeface="楷体"/>
                <a:cs typeface="楷体"/>
              </a:rPr>
              <a:t>A</a:t>
            </a:r>
            <a:r>
              <a:rPr sz="2400" b="1" spc="5" dirty="0">
                <a:solidFill>
                  <a:srgbClr val="006500"/>
                </a:solidFill>
                <a:latin typeface="楷体"/>
                <a:cs typeface="楷体"/>
              </a:rPr>
              <a:t>G</a:t>
            </a:r>
            <a:r>
              <a:rPr sz="2400" b="1" dirty="0">
                <a:solidFill>
                  <a:srgbClr val="006500"/>
                </a:solidFill>
                <a:latin typeface="楷体"/>
                <a:cs typeface="楷体"/>
              </a:rPr>
              <a:t>作为用户的公钥。</a:t>
            </a:r>
            <a:endParaRPr sz="2400">
              <a:latin typeface="楷体"/>
              <a:cs typeface="楷体"/>
            </a:endParaRPr>
          </a:p>
          <a:p>
            <a:pPr marL="12700">
              <a:lnSpc>
                <a:spcPct val="100000"/>
              </a:lnSpc>
              <a:spcBef>
                <a:spcPts val="1005"/>
              </a:spcBef>
            </a:pPr>
            <a:r>
              <a:rPr sz="2400" b="1" spc="-5" dirty="0">
                <a:solidFill>
                  <a:srgbClr val="0000FF"/>
                </a:solidFill>
                <a:latin typeface="宋体"/>
                <a:cs typeface="宋体"/>
              </a:rPr>
              <a:t>签名：</a:t>
            </a:r>
            <a:endParaRPr sz="2400">
              <a:latin typeface="宋体"/>
              <a:cs typeface="宋体"/>
            </a:endParaRPr>
          </a:p>
          <a:p>
            <a:pPr marL="593090" marR="159385" indent="-154305">
              <a:lnSpc>
                <a:spcPct val="135000"/>
              </a:lnSpc>
            </a:pPr>
            <a:r>
              <a:rPr sz="2400" b="1" spc="-5" dirty="0">
                <a:latin typeface="楷体"/>
                <a:cs typeface="楷体"/>
              </a:rPr>
              <a:t>用户选择随机数</a:t>
            </a:r>
            <a:r>
              <a:rPr sz="2400" b="1" dirty="0">
                <a:latin typeface="楷体"/>
                <a:cs typeface="楷体"/>
              </a:rPr>
              <a:t>k，</a:t>
            </a:r>
            <a:r>
              <a:rPr sz="2400" b="1" spc="-5" dirty="0">
                <a:latin typeface="楷体"/>
                <a:cs typeface="楷体"/>
              </a:rPr>
              <a:t>对消息进行如下计算得签名值</a:t>
            </a:r>
            <a:r>
              <a:rPr sz="2400" b="1" dirty="0">
                <a:latin typeface="楷体"/>
                <a:cs typeface="楷体"/>
              </a:rPr>
              <a:t>(r,s).  </a:t>
            </a:r>
            <a:r>
              <a:rPr sz="2400" b="1" spc="-5" dirty="0">
                <a:latin typeface="楷体"/>
                <a:cs typeface="楷体"/>
              </a:rPr>
              <a:t>kG=(x,y),r ≡x mod</a:t>
            </a:r>
            <a:r>
              <a:rPr sz="2400" b="1" spc="35" dirty="0">
                <a:latin typeface="楷体"/>
                <a:cs typeface="楷体"/>
              </a:rPr>
              <a:t> </a:t>
            </a:r>
            <a:r>
              <a:rPr sz="2400" b="1" spc="-10" dirty="0">
                <a:latin typeface="楷体"/>
                <a:cs typeface="楷体"/>
              </a:rPr>
              <a:t>p</a:t>
            </a:r>
            <a:endParaRPr sz="2400">
              <a:latin typeface="楷体"/>
              <a:cs typeface="楷体"/>
            </a:endParaRPr>
          </a:p>
          <a:p>
            <a:pPr marL="593090">
              <a:lnSpc>
                <a:spcPct val="100000"/>
              </a:lnSpc>
              <a:spcBef>
                <a:spcPts val="1010"/>
              </a:spcBef>
            </a:pPr>
            <a:r>
              <a:rPr sz="2400" b="1" dirty="0">
                <a:latin typeface="楷体"/>
                <a:cs typeface="楷体"/>
              </a:rPr>
              <a:t>s≡k-H(m)*n</a:t>
            </a:r>
            <a:r>
              <a:rPr sz="2400" b="1" baseline="-20833" dirty="0">
                <a:latin typeface="楷体"/>
                <a:cs typeface="楷体"/>
              </a:rPr>
              <a:t>A </a:t>
            </a:r>
            <a:r>
              <a:rPr sz="2400" b="1" spc="-5" dirty="0">
                <a:latin typeface="楷体"/>
                <a:cs typeface="楷体"/>
              </a:rPr>
              <a:t>mod</a:t>
            </a:r>
            <a:r>
              <a:rPr sz="2400" b="1" spc="20" dirty="0">
                <a:latin typeface="楷体"/>
                <a:cs typeface="楷体"/>
              </a:rPr>
              <a:t> </a:t>
            </a:r>
            <a:r>
              <a:rPr sz="2400" b="1" spc="-10" dirty="0">
                <a:latin typeface="楷体"/>
                <a:cs typeface="楷体"/>
              </a:rPr>
              <a:t>p</a:t>
            </a:r>
            <a:endParaRPr sz="2400">
              <a:latin typeface="楷体"/>
              <a:cs typeface="楷体"/>
            </a:endParaRPr>
          </a:p>
          <a:p>
            <a:pPr marL="593090">
              <a:lnSpc>
                <a:spcPct val="100000"/>
              </a:lnSpc>
              <a:spcBef>
                <a:spcPts val="1005"/>
              </a:spcBef>
            </a:pPr>
            <a:r>
              <a:rPr sz="2400" b="1" spc="-5" dirty="0">
                <a:latin typeface="楷体"/>
                <a:cs typeface="楷体"/>
              </a:rPr>
              <a:t>如果</a:t>
            </a:r>
            <a:r>
              <a:rPr sz="2400" b="1" dirty="0">
                <a:latin typeface="楷体"/>
                <a:cs typeface="楷体"/>
              </a:rPr>
              <a:t>r=0</a:t>
            </a:r>
            <a:r>
              <a:rPr sz="2400" b="1" spc="-5" dirty="0">
                <a:latin typeface="楷体"/>
                <a:cs typeface="楷体"/>
              </a:rPr>
              <a:t>或</a:t>
            </a:r>
            <a:r>
              <a:rPr sz="2400" b="1" dirty="0">
                <a:latin typeface="楷体"/>
                <a:cs typeface="楷体"/>
              </a:rPr>
              <a:t>s=0，</a:t>
            </a:r>
            <a:r>
              <a:rPr sz="2400" b="1" spc="-5" dirty="0">
                <a:latin typeface="楷体"/>
                <a:cs typeface="楷体"/>
              </a:rPr>
              <a:t>则另选随机数</a:t>
            </a:r>
            <a:r>
              <a:rPr sz="2400" b="1" dirty="0">
                <a:latin typeface="楷体"/>
                <a:cs typeface="楷体"/>
              </a:rPr>
              <a:t>k，</a:t>
            </a:r>
            <a:r>
              <a:rPr sz="2400" b="1" spc="-5" dirty="0">
                <a:latin typeface="楷体"/>
                <a:cs typeface="楷体"/>
              </a:rPr>
              <a:t>重新执行上面的过程。</a:t>
            </a:r>
            <a:endParaRPr sz="2400">
              <a:latin typeface="楷体"/>
              <a:cs typeface="楷体"/>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40</a:t>
            </a:fld>
            <a:endParaRPr spc="-5"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41</a:t>
            </a:fld>
            <a:endParaRPr spc="-5" dirty="0"/>
          </a:p>
        </p:txBody>
      </p:sp>
      <p:sp>
        <p:nvSpPr>
          <p:cNvPr id="3" name="object 3"/>
          <p:cNvSpPr txBox="1"/>
          <p:nvPr/>
        </p:nvSpPr>
        <p:spPr>
          <a:xfrm>
            <a:off x="927100" y="2335796"/>
            <a:ext cx="8534400" cy="382156"/>
          </a:xfrm>
          <a:prstGeom prst="rect">
            <a:avLst/>
          </a:prstGeom>
        </p:spPr>
        <p:txBody>
          <a:bodyPr vert="horz" wrap="square" lIns="0" tIns="12700" rIns="0" bIns="0" rtlCol="0">
            <a:spAutoFit/>
          </a:bodyPr>
          <a:lstStyle/>
          <a:p>
            <a:pPr marL="901700">
              <a:lnSpc>
                <a:spcPct val="100000"/>
              </a:lnSpc>
              <a:spcBef>
                <a:spcPts val="100"/>
              </a:spcBef>
            </a:pPr>
            <a:r>
              <a:rPr sz="2400" b="1" spc="-5" dirty="0">
                <a:latin typeface="宋体"/>
                <a:cs typeface="宋体"/>
              </a:rPr>
              <a:t>接受方在收到消息</a:t>
            </a:r>
            <a:r>
              <a:rPr sz="2400" b="1" dirty="0">
                <a:latin typeface="宋体"/>
                <a:cs typeface="宋体"/>
              </a:rPr>
              <a:t>m</a:t>
            </a:r>
            <a:r>
              <a:rPr sz="2400" b="1" spc="-5" dirty="0">
                <a:latin typeface="宋体"/>
                <a:cs typeface="宋体"/>
              </a:rPr>
              <a:t>和签名值</a:t>
            </a:r>
            <a:r>
              <a:rPr sz="2400" b="1" dirty="0">
                <a:latin typeface="宋体"/>
                <a:cs typeface="宋体"/>
              </a:rPr>
              <a:t>(r,s)</a:t>
            </a:r>
            <a:r>
              <a:rPr sz="2400" b="1" spc="-5" dirty="0" err="1">
                <a:latin typeface="宋体"/>
                <a:cs typeface="宋体"/>
              </a:rPr>
              <a:t>后，进行以下步骤</a:t>
            </a:r>
            <a:r>
              <a:rPr lang="zh-CN" altLang="en-US" sz="2400" b="1" spc="-5" dirty="0">
                <a:latin typeface="宋体"/>
                <a:cs typeface="宋体"/>
              </a:rPr>
              <a:t>。</a:t>
            </a:r>
            <a:endParaRPr sz="2400" dirty="0">
              <a:latin typeface="宋体"/>
              <a:cs typeface="宋体"/>
            </a:endParaRPr>
          </a:p>
        </p:txBody>
      </p:sp>
      <p:sp>
        <p:nvSpPr>
          <p:cNvPr id="4" name="object 4"/>
          <p:cNvSpPr txBox="1"/>
          <p:nvPr/>
        </p:nvSpPr>
        <p:spPr>
          <a:xfrm>
            <a:off x="2385193" y="3510788"/>
            <a:ext cx="4382135"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宋体"/>
                <a:cs typeface="宋体"/>
              </a:rPr>
              <a:t>计算</a:t>
            </a:r>
            <a:r>
              <a:rPr sz="2400" b="1" dirty="0">
                <a:latin typeface="宋体"/>
                <a:cs typeface="宋体"/>
              </a:rPr>
              <a:t>：sG+H(m)P=(x</a:t>
            </a:r>
            <a:r>
              <a:rPr sz="2400" b="1" baseline="-20833" dirty="0">
                <a:latin typeface="宋体"/>
                <a:cs typeface="宋体"/>
              </a:rPr>
              <a:t>1</a:t>
            </a:r>
            <a:r>
              <a:rPr sz="2400" b="1" dirty="0">
                <a:latin typeface="宋体"/>
                <a:cs typeface="宋体"/>
              </a:rPr>
              <a:t>,y</a:t>
            </a:r>
            <a:r>
              <a:rPr sz="2400" b="1" baseline="-20833" dirty="0">
                <a:latin typeface="宋体"/>
                <a:cs typeface="宋体"/>
              </a:rPr>
              <a:t>1</a:t>
            </a:r>
            <a:r>
              <a:rPr sz="2400" b="1" dirty="0">
                <a:latin typeface="宋体"/>
                <a:cs typeface="宋体"/>
              </a:rPr>
              <a:t>),r</a:t>
            </a:r>
            <a:r>
              <a:rPr sz="2400" b="1" baseline="-20833" dirty="0">
                <a:latin typeface="宋体"/>
                <a:cs typeface="宋体"/>
              </a:rPr>
              <a:t>1</a:t>
            </a:r>
            <a:r>
              <a:rPr sz="2400" b="1" spc="-22" baseline="-20833" dirty="0">
                <a:latin typeface="宋体"/>
                <a:cs typeface="宋体"/>
              </a:rPr>
              <a:t> </a:t>
            </a:r>
            <a:r>
              <a:rPr sz="2400" b="1" spc="-5" dirty="0">
                <a:latin typeface="楷体"/>
                <a:cs typeface="楷体"/>
              </a:rPr>
              <a:t>≡</a:t>
            </a:r>
            <a:r>
              <a:rPr sz="2400" b="1" spc="-5" dirty="0">
                <a:latin typeface="宋体"/>
                <a:cs typeface="宋体"/>
              </a:rPr>
              <a:t>x</a:t>
            </a:r>
            <a:r>
              <a:rPr sz="2400" b="1" spc="-7" baseline="-20833" dirty="0">
                <a:latin typeface="宋体"/>
                <a:cs typeface="宋体"/>
              </a:rPr>
              <a:t>1</a:t>
            </a:r>
            <a:endParaRPr sz="2400" baseline="-20833" dirty="0">
              <a:latin typeface="宋体"/>
              <a:cs typeface="宋体"/>
            </a:endParaRPr>
          </a:p>
        </p:txBody>
      </p:sp>
      <p:sp>
        <p:nvSpPr>
          <p:cNvPr id="5" name="object 5"/>
          <p:cNvSpPr txBox="1"/>
          <p:nvPr/>
        </p:nvSpPr>
        <p:spPr>
          <a:xfrm>
            <a:off x="6898519" y="3510788"/>
            <a:ext cx="110109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宋体"/>
                <a:cs typeface="宋体"/>
              </a:rPr>
              <a:t>mod</a:t>
            </a:r>
            <a:r>
              <a:rPr sz="2400" b="1" spc="-60" dirty="0">
                <a:latin typeface="宋体"/>
                <a:cs typeface="宋体"/>
              </a:rPr>
              <a:t> </a:t>
            </a:r>
            <a:r>
              <a:rPr sz="2400" b="1" spc="-5" dirty="0">
                <a:latin typeface="宋体"/>
                <a:cs typeface="宋体"/>
              </a:rPr>
              <a:t>p</a:t>
            </a:r>
            <a:r>
              <a:rPr sz="2400" b="1" spc="-10" dirty="0">
                <a:latin typeface="宋体"/>
                <a:cs typeface="宋体"/>
              </a:rPr>
              <a:t>。</a:t>
            </a:r>
            <a:endParaRPr sz="2400" dirty="0">
              <a:latin typeface="宋体"/>
              <a:cs typeface="宋体"/>
            </a:endParaRPr>
          </a:p>
        </p:txBody>
      </p:sp>
      <p:sp>
        <p:nvSpPr>
          <p:cNvPr id="6" name="object 6"/>
          <p:cNvSpPr txBox="1"/>
          <p:nvPr/>
        </p:nvSpPr>
        <p:spPr>
          <a:xfrm>
            <a:off x="2385193" y="4224020"/>
            <a:ext cx="5843905" cy="110490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宋体"/>
                <a:cs typeface="宋体"/>
              </a:rPr>
              <a:t>验证等式</a:t>
            </a:r>
            <a:r>
              <a:rPr sz="2400" b="1" spc="-5" dirty="0">
                <a:latin typeface="宋体"/>
                <a:cs typeface="宋体"/>
              </a:rPr>
              <a:t>：r</a:t>
            </a:r>
            <a:r>
              <a:rPr sz="2400" b="1" spc="-7" baseline="-20833" dirty="0">
                <a:latin typeface="宋体"/>
                <a:cs typeface="宋体"/>
              </a:rPr>
              <a:t>1</a:t>
            </a:r>
            <a:r>
              <a:rPr sz="2400" b="1" spc="52" baseline="-20833" dirty="0">
                <a:latin typeface="宋体"/>
                <a:cs typeface="宋体"/>
              </a:rPr>
              <a:t> </a:t>
            </a:r>
            <a:r>
              <a:rPr sz="2400" b="1" spc="-5" dirty="0">
                <a:latin typeface="楷体"/>
                <a:cs typeface="楷体"/>
              </a:rPr>
              <a:t>≡</a:t>
            </a:r>
            <a:r>
              <a:rPr sz="2400" b="1" spc="-5" dirty="0">
                <a:latin typeface="宋体"/>
                <a:cs typeface="宋体"/>
              </a:rPr>
              <a:t>r</a:t>
            </a:r>
            <a:r>
              <a:rPr sz="2400" b="1" spc="5" dirty="0">
                <a:latin typeface="宋体"/>
                <a:cs typeface="宋体"/>
              </a:rPr>
              <a:t> </a:t>
            </a:r>
            <a:r>
              <a:rPr sz="2400" b="1" spc="-5" dirty="0">
                <a:latin typeface="宋体"/>
                <a:cs typeface="宋体"/>
              </a:rPr>
              <a:t>mod</a:t>
            </a:r>
            <a:r>
              <a:rPr sz="2400" b="1" spc="20" dirty="0">
                <a:latin typeface="宋体"/>
                <a:cs typeface="宋体"/>
              </a:rPr>
              <a:t> </a:t>
            </a:r>
            <a:r>
              <a:rPr sz="2400" b="1" spc="-5" dirty="0">
                <a:latin typeface="宋体"/>
                <a:cs typeface="宋体"/>
              </a:rPr>
              <a:t>p</a:t>
            </a:r>
            <a:r>
              <a:rPr sz="2400" b="1" spc="-10" dirty="0">
                <a:latin typeface="宋体"/>
                <a:cs typeface="宋体"/>
              </a:rPr>
              <a:t>。</a:t>
            </a:r>
            <a:endParaRPr sz="2400">
              <a:latin typeface="宋体"/>
              <a:cs typeface="宋体"/>
            </a:endParaRPr>
          </a:p>
          <a:p>
            <a:pPr>
              <a:lnSpc>
                <a:spcPct val="100000"/>
              </a:lnSpc>
              <a:spcBef>
                <a:spcPts val="30"/>
              </a:spcBef>
            </a:pPr>
            <a:endParaRPr sz="2350">
              <a:latin typeface="Times New Roman"/>
              <a:cs typeface="Times New Roman"/>
            </a:endParaRPr>
          </a:p>
          <a:p>
            <a:pPr marL="12700">
              <a:lnSpc>
                <a:spcPct val="100000"/>
              </a:lnSpc>
            </a:pPr>
            <a:r>
              <a:rPr sz="2400" b="1" dirty="0">
                <a:latin typeface="宋体"/>
                <a:cs typeface="宋体"/>
              </a:rPr>
              <a:t>如果等式成立，接受签名，否则签名无效。</a:t>
            </a:r>
            <a:endParaRPr sz="2400">
              <a:latin typeface="宋体"/>
              <a:cs typeface="宋体"/>
            </a:endParaRPr>
          </a:p>
        </p:txBody>
      </p:sp>
      <p:sp>
        <p:nvSpPr>
          <p:cNvPr id="10" name="object 2">
            <a:extLst>
              <a:ext uri="{FF2B5EF4-FFF2-40B4-BE49-F238E27FC236}">
                <a16:creationId xmlns:a16="http://schemas.microsoft.com/office/drawing/2014/main" id="{CBC93565-B6BF-43B2-9967-4A78BCD32F18}"/>
              </a:ext>
            </a:extLst>
          </p:cNvPr>
          <p:cNvSpPr txBox="1">
            <a:spLocks noGrp="1"/>
          </p:cNvSpPr>
          <p:nvPr>
            <p:ph type="title"/>
          </p:nvPr>
        </p:nvSpPr>
        <p:spPr>
          <a:xfrm>
            <a:off x="1282579" y="694436"/>
            <a:ext cx="4007485" cy="504625"/>
          </a:xfrm>
          <a:prstGeom prst="rect">
            <a:avLst/>
          </a:prstGeom>
        </p:spPr>
        <p:txBody>
          <a:bodyPr vert="horz" wrap="square" lIns="0" tIns="12065" rIns="0" bIns="0" rtlCol="0">
            <a:spAutoFit/>
          </a:bodyPr>
          <a:lstStyle/>
          <a:p>
            <a:pPr marL="12700">
              <a:lnSpc>
                <a:spcPct val="100000"/>
              </a:lnSpc>
              <a:spcBef>
                <a:spcPts val="95"/>
              </a:spcBef>
            </a:pPr>
            <a:r>
              <a:rPr spc="-5" dirty="0" err="1">
                <a:latin typeface="Arial"/>
                <a:cs typeface="Arial"/>
              </a:rPr>
              <a:t>ECC</a:t>
            </a:r>
            <a:r>
              <a:rPr spc="-5" dirty="0" err="1"/>
              <a:t>签名体制</a:t>
            </a:r>
            <a:r>
              <a:rPr spc="-10" dirty="0">
                <a:latin typeface="Arial"/>
                <a:cs typeface="Arial"/>
              </a:rPr>
              <a:t>(</a:t>
            </a:r>
            <a:r>
              <a:rPr lang="zh-CN" altLang="en-US" spc="-5" dirty="0">
                <a:latin typeface="黑体" panose="02010609060101010101" pitchFamily="49" charset="-122"/>
                <a:ea typeface="黑体" panose="02010609060101010101" pitchFamily="49" charset="-122"/>
              </a:rPr>
              <a:t>验证</a:t>
            </a:r>
            <a:r>
              <a:rPr spc="-5" dirty="0">
                <a:latin typeface="Arial"/>
                <a:cs typeface="Arial"/>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4436"/>
            <a:ext cx="4007485" cy="513080"/>
          </a:xfrm>
          <a:prstGeom prst="rect">
            <a:avLst/>
          </a:prstGeom>
        </p:spPr>
        <p:txBody>
          <a:bodyPr vert="horz" wrap="square" lIns="0" tIns="12065" rIns="0" bIns="0" rtlCol="0">
            <a:spAutoFit/>
          </a:bodyPr>
          <a:lstStyle/>
          <a:p>
            <a:pPr marL="12700">
              <a:lnSpc>
                <a:spcPct val="100000"/>
              </a:lnSpc>
              <a:spcBef>
                <a:spcPts val="95"/>
              </a:spcBef>
            </a:pPr>
            <a:r>
              <a:rPr spc="-5" dirty="0">
                <a:latin typeface="Arial"/>
                <a:cs typeface="Arial"/>
              </a:rPr>
              <a:t>ECC</a:t>
            </a:r>
            <a:r>
              <a:rPr spc="-5" dirty="0"/>
              <a:t>签名体制</a:t>
            </a:r>
            <a:r>
              <a:rPr spc="-10" dirty="0">
                <a:latin typeface="Arial"/>
                <a:cs typeface="Arial"/>
              </a:rPr>
              <a:t>(</a:t>
            </a:r>
            <a:r>
              <a:rPr spc="-5" dirty="0"/>
              <a:t>正确性</a:t>
            </a:r>
            <a:r>
              <a:rPr spc="-5" dirty="0">
                <a:latin typeface="Arial"/>
                <a:cs typeface="Arial"/>
              </a:rPr>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42</a:t>
            </a:fld>
            <a:endParaRPr spc="-5" dirty="0"/>
          </a:p>
        </p:txBody>
      </p:sp>
      <p:sp>
        <p:nvSpPr>
          <p:cNvPr id="3" name="object 3"/>
          <p:cNvSpPr txBox="1"/>
          <p:nvPr/>
        </p:nvSpPr>
        <p:spPr>
          <a:xfrm>
            <a:off x="1615573" y="1465579"/>
            <a:ext cx="5414010" cy="4564380"/>
          </a:xfrm>
          <a:prstGeom prst="rect">
            <a:avLst/>
          </a:prstGeom>
        </p:spPr>
        <p:txBody>
          <a:bodyPr vert="horz" wrap="square" lIns="0" tIns="12700" rIns="0" bIns="0" rtlCol="0">
            <a:spAutoFit/>
          </a:bodyPr>
          <a:lstStyle/>
          <a:p>
            <a:pPr marL="628015" marR="2025650" indent="-615950">
              <a:lnSpc>
                <a:spcPct val="155000"/>
              </a:lnSpc>
              <a:spcBef>
                <a:spcPts val="100"/>
              </a:spcBef>
            </a:pPr>
            <a:r>
              <a:rPr sz="2400" b="1" dirty="0">
                <a:solidFill>
                  <a:srgbClr val="0000FF"/>
                </a:solidFill>
                <a:latin typeface="宋体"/>
                <a:cs typeface="宋体"/>
              </a:rPr>
              <a:t>签名体制的正确性证明：  </a:t>
            </a:r>
            <a:r>
              <a:rPr sz="2400" b="1" spc="-5" dirty="0">
                <a:latin typeface="宋体"/>
                <a:cs typeface="宋体"/>
              </a:rPr>
              <a:t>sG+H(m)P</a:t>
            </a:r>
            <a:endParaRPr sz="2400">
              <a:latin typeface="宋体"/>
              <a:cs typeface="宋体"/>
            </a:endParaRPr>
          </a:p>
          <a:p>
            <a:pPr marL="782320">
              <a:lnSpc>
                <a:spcPct val="100000"/>
              </a:lnSpc>
              <a:spcBef>
                <a:spcPts val="1580"/>
              </a:spcBef>
            </a:pPr>
            <a:r>
              <a:rPr sz="2400" b="1" spc="-5" dirty="0">
                <a:latin typeface="宋体"/>
                <a:cs typeface="宋体"/>
              </a:rPr>
              <a:t>=(k-H(m)n</a:t>
            </a:r>
            <a:r>
              <a:rPr sz="2400" b="1" spc="-7" baseline="-20833" dirty="0">
                <a:latin typeface="宋体"/>
                <a:cs typeface="宋体"/>
              </a:rPr>
              <a:t>A</a:t>
            </a:r>
            <a:r>
              <a:rPr sz="2400" b="1" spc="-5" dirty="0">
                <a:latin typeface="宋体"/>
                <a:cs typeface="宋体"/>
              </a:rPr>
              <a:t>)G+H(m)P</a:t>
            </a:r>
            <a:endParaRPr sz="2400">
              <a:latin typeface="宋体"/>
              <a:cs typeface="宋体"/>
            </a:endParaRPr>
          </a:p>
          <a:p>
            <a:pPr marL="782320">
              <a:lnSpc>
                <a:spcPct val="100000"/>
              </a:lnSpc>
              <a:spcBef>
                <a:spcPts val="1585"/>
              </a:spcBef>
            </a:pPr>
            <a:r>
              <a:rPr sz="2400" b="1" dirty="0">
                <a:latin typeface="宋体"/>
                <a:cs typeface="宋体"/>
              </a:rPr>
              <a:t>=kG-H(m)n</a:t>
            </a:r>
            <a:r>
              <a:rPr sz="2400" b="1" baseline="-20833" dirty="0">
                <a:latin typeface="宋体"/>
                <a:cs typeface="宋体"/>
              </a:rPr>
              <a:t>A</a:t>
            </a:r>
            <a:r>
              <a:rPr sz="2400" b="1" dirty="0">
                <a:latin typeface="宋体"/>
                <a:cs typeface="宋体"/>
              </a:rPr>
              <a:t>G+H(m)P </a:t>
            </a:r>
            <a:endParaRPr sz="2400">
              <a:latin typeface="宋体"/>
              <a:cs typeface="宋体"/>
            </a:endParaRPr>
          </a:p>
          <a:p>
            <a:pPr marL="782320">
              <a:lnSpc>
                <a:spcPct val="100000"/>
              </a:lnSpc>
              <a:spcBef>
                <a:spcPts val="1585"/>
              </a:spcBef>
            </a:pPr>
            <a:r>
              <a:rPr sz="2400" b="1" dirty="0">
                <a:latin typeface="宋体"/>
                <a:cs typeface="宋体"/>
              </a:rPr>
              <a:t>=kG-H(m)P+H(m)P</a:t>
            </a:r>
            <a:endParaRPr sz="2400">
              <a:latin typeface="宋体"/>
              <a:cs typeface="宋体"/>
            </a:endParaRPr>
          </a:p>
          <a:p>
            <a:pPr marL="782320">
              <a:lnSpc>
                <a:spcPct val="100000"/>
              </a:lnSpc>
              <a:spcBef>
                <a:spcPts val="1585"/>
              </a:spcBef>
            </a:pPr>
            <a:r>
              <a:rPr sz="2400" b="1" spc="-5" dirty="0">
                <a:latin typeface="宋体"/>
                <a:cs typeface="宋体"/>
              </a:rPr>
              <a:t>=kG</a:t>
            </a:r>
            <a:endParaRPr sz="2400">
              <a:latin typeface="宋体"/>
              <a:cs typeface="宋体"/>
            </a:endParaRPr>
          </a:p>
          <a:p>
            <a:pPr marL="782320">
              <a:lnSpc>
                <a:spcPct val="100000"/>
              </a:lnSpc>
              <a:spcBef>
                <a:spcPts val="1585"/>
              </a:spcBef>
            </a:pPr>
            <a:r>
              <a:rPr sz="2400" b="1" spc="-5" dirty="0">
                <a:latin typeface="宋体"/>
                <a:cs typeface="宋体"/>
              </a:rPr>
              <a:t>所以，</a:t>
            </a:r>
            <a:r>
              <a:rPr sz="2400" b="1" spc="-5" dirty="0">
                <a:solidFill>
                  <a:srgbClr val="FD1813"/>
                </a:solidFill>
                <a:latin typeface="宋体"/>
                <a:cs typeface="宋体"/>
              </a:rPr>
              <a:t>r</a:t>
            </a:r>
            <a:r>
              <a:rPr sz="2400" b="1" spc="-7" baseline="-20833" dirty="0">
                <a:solidFill>
                  <a:srgbClr val="FD1813"/>
                </a:solidFill>
                <a:latin typeface="宋体"/>
                <a:cs typeface="宋体"/>
              </a:rPr>
              <a:t>1</a:t>
            </a:r>
            <a:r>
              <a:rPr sz="2400" b="1" spc="52" baseline="-20833" dirty="0">
                <a:solidFill>
                  <a:srgbClr val="FD1813"/>
                </a:solidFill>
                <a:latin typeface="宋体"/>
                <a:cs typeface="宋体"/>
              </a:rPr>
              <a:t> </a:t>
            </a:r>
            <a:r>
              <a:rPr sz="2400" b="1" spc="-5" dirty="0">
                <a:solidFill>
                  <a:srgbClr val="FD1813"/>
                </a:solidFill>
                <a:latin typeface="楷体"/>
                <a:cs typeface="楷体"/>
              </a:rPr>
              <a:t>≡</a:t>
            </a:r>
            <a:r>
              <a:rPr sz="2400" b="1" spc="-5" dirty="0">
                <a:solidFill>
                  <a:srgbClr val="FD1813"/>
                </a:solidFill>
                <a:latin typeface="宋体"/>
                <a:cs typeface="宋体"/>
              </a:rPr>
              <a:t>r</a:t>
            </a:r>
            <a:r>
              <a:rPr sz="2400" b="1" dirty="0">
                <a:solidFill>
                  <a:srgbClr val="FD1813"/>
                </a:solidFill>
                <a:latin typeface="宋体"/>
                <a:cs typeface="宋体"/>
              </a:rPr>
              <a:t> </a:t>
            </a:r>
            <a:r>
              <a:rPr sz="2400" b="1" spc="-5" dirty="0">
                <a:solidFill>
                  <a:srgbClr val="FD1813"/>
                </a:solidFill>
                <a:latin typeface="宋体"/>
                <a:cs typeface="宋体"/>
              </a:rPr>
              <a:t>mod</a:t>
            </a:r>
            <a:r>
              <a:rPr sz="2400" b="1" spc="15" dirty="0">
                <a:solidFill>
                  <a:srgbClr val="FD1813"/>
                </a:solidFill>
                <a:latin typeface="宋体"/>
                <a:cs typeface="宋体"/>
              </a:rPr>
              <a:t> </a:t>
            </a:r>
            <a:r>
              <a:rPr sz="2400" b="1" spc="-5" dirty="0">
                <a:solidFill>
                  <a:srgbClr val="FD1813"/>
                </a:solidFill>
                <a:latin typeface="宋体"/>
                <a:cs typeface="宋体"/>
              </a:rPr>
              <a:t>p</a:t>
            </a:r>
            <a:r>
              <a:rPr sz="2400" b="1" spc="-10" dirty="0">
                <a:latin typeface="宋体"/>
                <a:cs typeface="宋体"/>
              </a:rPr>
              <a:t>。</a:t>
            </a:r>
            <a:endParaRPr sz="2400">
              <a:latin typeface="宋体"/>
              <a:cs typeface="宋体"/>
            </a:endParaRPr>
          </a:p>
          <a:p>
            <a:pPr marL="936625">
              <a:lnSpc>
                <a:spcPct val="100000"/>
              </a:lnSpc>
              <a:spcBef>
                <a:spcPts val="1485"/>
              </a:spcBef>
            </a:pPr>
            <a:r>
              <a:rPr sz="2500" b="1" i="1" spc="-60" dirty="0">
                <a:solidFill>
                  <a:srgbClr val="006500"/>
                </a:solidFill>
                <a:latin typeface="宋体"/>
                <a:cs typeface="宋体"/>
              </a:rPr>
              <a:t>R=kG；P=n</a:t>
            </a:r>
            <a:r>
              <a:rPr sz="2550" b="1" i="1" spc="-89" baseline="-19607" dirty="0">
                <a:solidFill>
                  <a:srgbClr val="006500"/>
                </a:solidFill>
                <a:latin typeface="宋体"/>
                <a:cs typeface="宋体"/>
              </a:rPr>
              <a:t>A</a:t>
            </a:r>
            <a:r>
              <a:rPr sz="2500" b="1" i="1" spc="-60" dirty="0">
                <a:solidFill>
                  <a:srgbClr val="006500"/>
                </a:solidFill>
                <a:latin typeface="宋体"/>
                <a:cs typeface="宋体"/>
              </a:rPr>
              <a:t>G; </a:t>
            </a:r>
            <a:r>
              <a:rPr sz="2500" b="1" i="1" spc="-55" dirty="0">
                <a:solidFill>
                  <a:srgbClr val="006500"/>
                </a:solidFill>
                <a:latin typeface="宋体"/>
                <a:cs typeface="宋体"/>
              </a:rPr>
              <a:t>s=k-H(m)*n</a:t>
            </a:r>
            <a:r>
              <a:rPr sz="2550" b="1" i="1" spc="-82" baseline="-19607" dirty="0">
                <a:solidFill>
                  <a:srgbClr val="006500"/>
                </a:solidFill>
                <a:latin typeface="宋体"/>
                <a:cs typeface="宋体"/>
              </a:rPr>
              <a:t>A </a:t>
            </a:r>
            <a:r>
              <a:rPr sz="2500" b="1" i="1" spc="-55" dirty="0">
                <a:solidFill>
                  <a:srgbClr val="006500"/>
                </a:solidFill>
                <a:latin typeface="宋体"/>
                <a:cs typeface="宋体"/>
              </a:rPr>
              <a:t>mod</a:t>
            </a:r>
            <a:r>
              <a:rPr sz="2500" b="1" i="1" spc="35" dirty="0">
                <a:solidFill>
                  <a:srgbClr val="006500"/>
                </a:solidFill>
                <a:latin typeface="宋体"/>
                <a:cs typeface="宋体"/>
              </a:rPr>
              <a:t> </a:t>
            </a:r>
            <a:r>
              <a:rPr sz="2500" b="1" i="1" spc="-60" dirty="0">
                <a:solidFill>
                  <a:srgbClr val="006500"/>
                </a:solidFill>
                <a:latin typeface="宋体"/>
                <a:cs typeface="宋体"/>
              </a:rPr>
              <a:t>p</a:t>
            </a:r>
            <a:endParaRPr sz="2500">
              <a:latin typeface="宋体"/>
              <a:cs typeface="宋体"/>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5198"/>
            <a:ext cx="3599815" cy="513080"/>
          </a:xfrm>
          <a:prstGeom prst="rect">
            <a:avLst/>
          </a:prstGeom>
        </p:spPr>
        <p:txBody>
          <a:bodyPr vert="horz" wrap="square" lIns="0" tIns="12065" rIns="0" bIns="0" rtlCol="0">
            <a:spAutoFit/>
          </a:bodyPr>
          <a:lstStyle/>
          <a:p>
            <a:pPr marL="12700">
              <a:lnSpc>
                <a:spcPct val="100000"/>
              </a:lnSpc>
              <a:spcBef>
                <a:spcPts val="95"/>
              </a:spcBef>
            </a:pPr>
            <a:r>
              <a:rPr spc="-5" dirty="0">
                <a:latin typeface="Arial"/>
                <a:cs typeface="Arial"/>
              </a:rPr>
              <a:t>ECC</a:t>
            </a:r>
            <a:r>
              <a:rPr spc="-5" dirty="0"/>
              <a:t>签名体制</a:t>
            </a:r>
            <a:r>
              <a:rPr spc="-10" dirty="0">
                <a:latin typeface="Arial"/>
                <a:cs typeface="Arial"/>
              </a:rPr>
              <a:t>(</a:t>
            </a:r>
            <a:r>
              <a:rPr spc="-5" dirty="0"/>
              <a:t>举例</a:t>
            </a:r>
            <a:r>
              <a:rPr spc="-5" dirty="0">
                <a:latin typeface="Arial"/>
                <a:cs typeface="Arial"/>
              </a:rPr>
              <a:t>)</a:t>
            </a:r>
          </a:p>
        </p:txBody>
      </p:sp>
      <p:sp>
        <p:nvSpPr>
          <p:cNvPr id="3" name="object 3"/>
          <p:cNvSpPr/>
          <p:nvPr/>
        </p:nvSpPr>
        <p:spPr>
          <a:xfrm>
            <a:off x="1090307" y="1961388"/>
            <a:ext cx="163068" cy="16687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90307" y="3361944"/>
            <a:ext cx="163068" cy="16687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90307" y="5161788"/>
            <a:ext cx="163068" cy="166878"/>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425030" y="1611231"/>
            <a:ext cx="8503920" cy="4650105"/>
          </a:xfrm>
          <a:prstGeom prst="rect">
            <a:avLst/>
          </a:prstGeom>
        </p:spPr>
        <p:txBody>
          <a:bodyPr vert="horz" wrap="square" lIns="0" tIns="207645" rIns="0" bIns="0" rtlCol="0">
            <a:spAutoFit/>
          </a:bodyPr>
          <a:lstStyle/>
          <a:p>
            <a:pPr marL="12700">
              <a:lnSpc>
                <a:spcPct val="100000"/>
              </a:lnSpc>
              <a:spcBef>
                <a:spcPts val="1635"/>
              </a:spcBef>
            </a:pPr>
            <a:r>
              <a:rPr sz="2400" b="1" dirty="0">
                <a:solidFill>
                  <a:srgbClr val="0000FF"/>
                </a:solidFill>
                <a:latin typeface="黑体"/>
                <a:cs typeface="黑体"/>
              </a:rPr>
              <a:t>初始化：</a:t>
            </a:r>
            <a:endParaRPr sz="2400">
              <a:latin typeface="黑体"/>
              <a:cs typeface="黑体"/>
            </a:endParaRPr>
          </a:p>
          <a:p>
            <a:pPr marL="12700" marR="254635" indent="424815">
              <a:lnSpc>
                <a:spcPct val="130000"/>
              </a:lnSpc>
              <a:spcBef>
                <a:spcPts val="555"/>
              </a:spcBef>
            </a:pPr>
            <a:r>
              <a:rPr sz="2000" b="1" dirty="0">
                <a:latin typeface="宋体"/>
                <a:cs typeface="宋体"/>
              </a:rPr>
              <a:t>假设椭圆曲线为</a:t>
            </a:r>
            <a:r>
              <a:rPr sz="2000" b="1" spc="5" dirty="0">
                <a:latin typeface="Arial"/>
                <a:cs typeface="Arial"/>
              </a:rPr>
              <a:t>Z</a:t>
            </a:r>
            <a:r>
              <a:rPr sz="1950" b="1" spc="7" baseline="-21367" dirty="0">
                <a:latin typeface="Arial"/>
                <a:cs typeface="Arial"/>
              </a:rPr>
              <a:t>23</a:t>
            </a:r>
            <a:r>
              <a:rPr sz="1950" b="1" spc="315" baseline="-21367" dirty="0">
                <a:latin typeface="Arial"/>
                <a:cs typeface="Arial"/>
              </a:rPr>
              <a:t> </a:t>
            </a:r>
            <a:r>
              <a:rPr sz="2000" b="1" spc="-5" dirty="0">
                <a:latin typeface="宋体"/>
                <a:cs typeface="宋体"/>
              </a:rPr>
              <a:t>上的</a:t>
            </a:r>
            <a:r>
              <a:rPr sz="2000" b="1" spc="5" dirty="0">
                <a:latin typeface="Arial"/>
                <a:cs typeface="Arial"/>
              </a:rPr>
              <a:t>y</a:t>
            </a:r>
            <a:r>
              <a:rPr sz="1950" b="1" spc="7" baseline="25641" dirty="0">
                <a:latin typeface="Arial"/>
                <a:cs typeface="Arial"/>
              </a:rPr>
              <a:t>2</a:t>
            </a:r>
            <a:r>
              <a:rPr sz="1950" b="1" spc="37" baseline="25641" dirty="0">
                <a:latin typeface="Arial"/>
                <a:cs typeface="Arial"/>
              </a:rPr>
              <a:t> </a:t>
            </a:r>
            <a:r>
              <a:rPr sz="2000" b="1" spc="-5" dirty="0">
                <a:latin typeface="Arial"/>
                <a:cs typeface="Arial"/>
              </a:rPr>
              <a:t>=</a:t>
            </a:r>
            <a:r>
              <a:rPr sz="2000" b="1" spc="-20" dirty="0">
                <a:latin typeface="Arial"/>
                <a:cs typeface="Arial"/>
              </a:rPr>
              <a:t> </a:t>
            </a:r>
            <a:r>
              <a:rPr sz="2000" b="1" spc="-5" dirty="0">
                <a:latin typeface="Arial"/>
                <a:cs typeface="Arial"/>
              </a:rPr>
              <a:t>x</a:t>
            </a:r>
            <a:r>
              <a:rPr sz="1950" b="1" spc="-7" baseline="25641" dirty="0">
                <a:latin typeface="Arial"/>
                <a:cs typeface="Arial"/>
              </a:rPr>
              <a:t>3</a:t>
            </a:r>
            <a:r>
              <a:rPr sz="2000" b="1" spc="-5" dirty="0">
                <a:latin typeface="Arial"/>
                <a:cs typeface="Arial"/>
              </a:rPr>
              <a:t>+x+4</a:t>
            </a:r>
            <a:r>
              <a:rPr sz="2000" b="1" dirty="0">
                <a:latin typeface="宋体"/>
                <a:cs typeface="宋体"/>
              </a:rPr>
              <a:t>。参数分别为：</a:t>
            </a:r>
            <a:r>
              <a:rPr sz="2000" b="1" dirty="0">
                <a:latin typeface="Arial"/>
                <a:cs typeface="Arial"/>
              </a:rPr>
              <a:t>p</a:t>
            </a:r>
            <a:r>
              <a:rPr sz="2000" b="1" spc="10" dirty="0">
                <a:latin typeface="Arial"/>
                <a:cs typeface="Arial"/>
              </a:rPr>
              <a:t> </a:t>
            </a:r>
            <a:r>
              <a:rPr sz="2000" b="1" spc="-5" dirty="0">
                <a:latin typeface="Arial"/>
                <a:cs typeface="Arial"/>
              </a:rPr>
              <a:t>=</a:t>
            </a:r>
            <a:r>
              <a:rPr sz="2000" b="1" spc="-10" dirty="0">
                <a:latin typeface="Arial"/>
                <a:cs typeface="Arial"/>
              </a:rPr>
              <a:t> </a:t>
            </a:r>
            <a:r>
              <a:rPr sz="2000" b="1" spc="-5" dirty="0">
                <a:latin typeface="Arial"/>
                <a:cs typeface="Arial"/>
              </a:rPr>
              <a:t>23</a:t>
            </a:r>
            <a:r>
              <a:rPr sz="2000" b="1" spc="-5" dirty="0">
                <a:latin typeface="宋体"/>
                <a:cs typeface="宋体"/>
              </a:rPr>
              <a:t>，</a:t>
            </a:r>
            <a:r>
              <a:rPr sz="2000" b="1" spc="-5" dirty="0">
                <a:latin typeface="Arial"/>
                <a:cs typeface="Arial"/>
              </a:rPr>
              <a:t>G</a:t>
            </a:r>
            <a:r>
              <a:rPr sz="2000" b="1" spc="-10" dirty="0">
                <a:latin typeface="Arial"/>
                <a:cs typeface="Arial"/>
              </a:rPr>
              <a:t> </a:t>
            </a:r>
            <a:r>
              <a:rPr sz="2000" b="1" spc="-5" dirty="0">
                <a:latin typeface="Arial"/>
                <a:cs typeface="Arial"/>
              </a:rPr>
              <a:t>=</a:t>
            </a:r>
            <a:r>
              <a:rPr sz="2000" b="1" spc="-10" dirty="0">
                <a:latin typeface="Arial"/>
                <a:cs typeface="Arial"/>
              </a:rPr>
              <a:t> (0,2)  </a:t>
            </a:r>
            <a:r>
              <a:rPr sz="2000" b="1" spc="-5" dirty="0">
                <a:latin typeface="Arial"/>
                <a:cs typeface="Arial"/>
              </a:rPr>
              <a:t>d</a:t>
            </a:r>
            <a:r>
              <a:rPr sz="2000" b="1" spc="-15" dirty="0">
                <a:latin typeface="Arial"/>
                <a:cs typeface="Arial"/>
              </a:rPr>
              <a:t> </a:t>
            </a:r>
            <a:r>
              <a:rPr sz="2000" b="1" spc="-5" dirty="0">
                <a:latin typeface="Arial"/>
                <a:cs typeface="Arial"/>
              </a:rPr>
              <a:t>=</a:t>
            </a:r>
            <a:r>
              <a:rPr sz="2000" b="1" spc="-10" dirty="0">
                <a:latin typeface="Arial"/>
                <a:cs typeface="Arial"/>
              </a:rPr>
              <a:t> </a:t>
            </a:r>
            <a:r>
              <a:rPr sz="2000" b="1" spc="-5" dirty="0">
                <a:latin typeface="Arial"/>
                <a:cs typeface="Arial"/>
              </a:rPr>
              <a:t>9</a:t>
            </a:r>
            <a:r>
              <a:rPr sz="2000" b="1" spc="-5" dirty="0">
                <a:latin typeface="宋体"/>
                <a:cs typeface="宋体"/>
              </a:rPr>
              <a:t>，</a:t>
            </a:r>
            <a:r>
              <a:rPr sz="2000" b="1" spc="-5" dirty="0">
                <a:latin typeface="Arial"/>
                <a:cs typeface="Arial"/>
              </a:rPr>
              <a:t>P= dG = </a:t>
            </a:r>
            <a:r>
              <a:rPr sz="2000" b="1" spc="-10" dirty="0">
                <a:latin typeface="Arial"/>
                <a:cs typeface="Arial"/>
              </a:rPr>
              <a:t>(4,7)</a:t>
            </a:r>
            <a:r>
              <a:rPr sz="2000" b="1" spc="-5" dirty="0">
                <a:latin typeface="宋体"/>
                <a:cs typeface="宋体"/>
              </a:rPr>
              <a:t>。公钥为</a:t>
            </a:r>
            <a:r>
              <a:rPr sz="2000" b="1" spc="-5" dirty="0">
                <a:latin typeface="Arial"/>
                <a:cs typeface="Arial"/>
              </a:rPr>
              <a:t>(4</a:t>
            </a:r>
            <a:r>
              <a:rPr sz="2000" b="1" spc="-5" dirty="0">
                <a:latin typeface="宋体"/>
                <a:cs typeface="宋体"/>
              </a:rPr>
              <a:t>，</a:t>
            </a:r>
            <a:r>
              <a:rPr sz="2000" b="1" spc="-5" dirty="0">
                <a:latin typeface="Arial"/>
                <a:cs typeface="Arial"/>
              </a:rPr>
              <a:t>7)</a:t>
            </a:r>
            <a:r>
              <a:rPr sz="2000" b="1" spc="15" dirty="0">
                <a:latin typeface="Arial"/>
                <a:cs typeface="Arial"/>
              </a:rPr>
              <a:t> </a:t>
            </a:r>
            <a:r>
              <a:rPr sz="2000" b="1" spc="-5" dirty="0">
                <a:latin typeface="宋体"/>
                <a:cs typeface="宋体"/>
              </a:rPr>
              <a:t>，私钥</a:t>
            </a:r>
            <a:r>
              <a:rPr sz="2000" b="1" dirty="0">
                <a:latin typeface="宋体"/>
                <a:cs typeface="宋体"/>
              </a:rPr>
              <a:t>为</a:t>
            </a:r>
            <a:r>
              <a:rPr sz="2000" b="1" spc="-5" dirty="0">
                <a:latin typeface="Arial"/>
                <a:cs typeface="Arial"/>
              </a:rPr>
              <a:t>9</a:t>
            </a:r>
            <a:r>
              <a:rPr sz="2000" b="1" spc="-10" dirty="0">
                <a:latin typeface="宋体"/>
                <a:cs typeface="宋体"/>
              </a:rPr>
              <a:t>。</a:t>
            </a:r>
            <a:endParaRPr sz="2000">
              <a:latin typeface="宋体"/>
              <a:cs typeface="宋体"/>
            </a:endParaRPr>
          </a:p>
          <a:p>
            <a:pPr marL="12700">
              <a:lnSpc>
                <a:spcPct val="100000"/>
              </a:lnSpc>
              <a:spcBef>
                <a:spcPts val="1365"/>
              </a:spcBef>
            </a:pPr>
            <a:r>
              <a:rPr sz="2400" b="1" dirty="0">
                <a:solidFill>
                  <a:srgbClr val="0000FF"/>
                </a:solidFill>
                <a:latin typeface="黑体"/>
                <a:cs typeface="黑体"/>
              </a:rPr>
              <a:t>签名过程：</a:t>
            </a:r>
            <a:endParaRPr sz="2400">
              <a:latin typeface="黑体"/>
              <a:cs typeface="黑体"/>
            </a:endParaRPr>
          </a:p>
          <a:p>
            <a:pPr marL="12700" marR="5080" indent="565785">
              <a:lnSpc>
                <a:spcPct val="130000"/>
              </a:lnSpc>
              <a:spcBef>
                <a:spcPts val="555"/>
              </a:spcBef>
            </a:pPr>
            <a:r>
              <a:rPr sz="2000" b="1" dirty="0">
                <a:latin typeface="宋体"/>
                <a:cs typeface="宋体"/>
              </a:rPr>
              <a:t>选取随机</a:t>
            </a:r>
            <a:r>
              <a:rPr sz="2000" b="1" spc="5" dirty="0">
                <a:latin typeface="宋体"/>
                <a:cs typeface="宋体"/>
              </a:rPr>
              <a:t>数</a:t>
            </a:r>
            <a:r>
              <a:rPr sz="2000" b="1" spc="-5" dirty="0">
                <a:latin typeface="Arial"/>
                <a:cs typeface="Arial"/>
              </a:rPr>
              <a:t>k = </a:t>
            </a:r>
            <a:r>
              <a:rPr sz="2000" b="1" spc="-10" dirty="0">
                <a:latin typeface="Arial"/>
                <a:cs typeface="Arial"/>
              </a:rPr>
              <a:t>3</a:t>
            </a:r>
            <a:r>
              <a:rPr sz="2000" b="1" spc="-10" dirty="0">
                <a:latin typeface="宋体"/>
                <a:cs typeface="宋体"/>
              </a:rPr>
              <a:t>，</a:t>
            </a:r>
            <a:r>
              <a:rPr sz="2000" b="1" dirty="0">
                <a:latin typeface="宋体"/>
                <a:cs typeface="宋体"/>
              </a:rPr>
              <a:t>假</a:t>
            </a:r>
            <a:r>
              <a:rPr sz="2000" b="1" spc="5" dirty="0">
                <a:latin typeface="宋体"/>
                <a:cs typeface="宋体"/>
              </a:rPr>
              <a:t>设</a:t>
            </a:r>
            <a:r>
              <a:rPr sz="2000" b="1" spc="-5" dirty="0">
                <a:latin typeface="Arial"/>
                <a:cs typeface="Arial"/>
              </a:rPr>
              <a:t>h(m) = 4 </a:t>
            </a:r>
            <a:r>
              <a:rPr sz="2000" b="1" dirty="0">
                <a:latin typeface="宋体"/>
                <a:cs typeface="宋体"/>
              </a:rPr>
              <a:t>，则计</a:t>
            </a:r>
            <a:r>
              <a:rPr sz="2000" b="1" spc="5" dirty="0">
                <a:latin typeface="宋体"/>
                <a:cs typeface="宋体"/>
              </a:rPr>
              <a:t>算</a:t>
            </a:r>
            <a:r>
              <a:rPr sz="2000" b="1" spc="-5" dirty="0">
                <a:latin typeface="Arial"/>
                <a:cs typeface="Arial"/>
              </a:rPr>
              <a:t>(x,y) =</a:t>
            </a:r>
            <a:r>
              <a:rPr sz="2000" b="1" spc="-10" dirty="0">
                <a:latin typeface="Arial"/>
                <a:cs typeface="Arial"/>
              </a:rPr>
              <a:t> </a:t>
            </a:r>
            <a:r>
              <a:rPr sz="2000" b="1" spc="-5" dirty="0">
                <a:latin typeface="Arial"/>
                <a:cs typeface="Arial"/>
              </a:rPr>
              <a:t>kG =</a:t>
            </a:r>
            <a:r>
              <a:rPr sz="2000" b="1" spc="-15" dirty="0">
                <a:latin typeface="Arial"/>
                <a:cs typeface="Arial"/>
              </a:rPr>
              <a:t> </a:t>
            </a:r>
            <a:r>
              <a:rPr sz="2000" b="1" spc="-10" dirty="0">
                <a:latin typeface="Arial"/>
                <a:cs typeface="Arial"/>
              </a:rPr>
              <a:t>3(0,2)= (11,9)</a:t>
            </a:r>
            <a:r>
              <a:rPr sz="2000" b="1" spc="-10" dirty="0">
                <a:latin typeface="宋体"/>
                <a:cs typeface="宋体"/>
              </a:rPr>
              <a:t>，  </a:t>
            </a:r>
            <a:r>
              <a:rPr sz="2000" b="1" dirty="0">
                <a:latin typeface="宋体"/>
                <a:cs typeface="宋体"/>
              </a:rPr>
              <a:t> </a:t>
            </a:r>
            <a:r>
              <a:rPr sz="2000" b="1" spc="-5" dirty="0">
                <a:latin typeface="Arial"/>
                <a:cs typeface="Arial"/>
              </a:rPr>
              <a:t>r = x mod n = 11 mod 23 = </a:t>
            </a:r>
            <a:r>
              <a:rPr sz="2000" b="1" dirty="0">
                <a:latin typeface="Arial"/>
                <a:cs typeface="Arial"/>
              </a:rPr>
              <a:t>11</a:t>
            </a:r>
            <a:r>
              <a:rPr sz="2000" b="1" dirty="0">
                <a:latin typeface="宋体"/>
                <a:cs typeface="宋体"/>
              </a:rPr>
              <a:t>，s=k-H(m)×n</a:t>
            </a:r>
            <a:r>
              <a:rPr sz="1950" b="1" baseline="-21367" dirty="0">
                <a:latin typeface="宋体"/>
                <a:cs typeface="宋体"/>
              </a:rPr>
              <a:t>A </a:t>
            </a:r>
            <a:r>
              <a:rPr sz="2000" b="1" spc="-5" dirty="0">
                <a:latin typeface="宋体"/>
                <a:cs typeface="宋体"/>
              </a:rPr>
              <a:t>mod </a:t>
            </a:r>
            <a:r>
              <a:rPr sz="2000" b="1" spc="-10" dirty="0">
                <a:latin typeface="宋体"/>
                <a:cs typeface="宋体"/>
              </a:rPr>
              <a:t>p</a:t>
            </a:r>
            <a:r>
              <a:rPr sz="2000" b="1" spc="-400" dirty="0">
                <a:latin typeface="宋体"/>
                <a:cs typeface="宋体"/>
              </a:rPr>
              <a:t> </a:t>
            </a:r>
            <a:r>
              <a:rPr sz="2000" b="1" spc="-5" dirty="0">
                <a:latin typeface="Arial"/>
                <a:cs typeface="Arial"/>
              </a:rPr>
              <a:t>= 3 – 4</a:t>
            </a:r>
            <a:r>
              <a:rPr sz="2000" b="1" spc="-5" dirty="0">
                <a:latin typeface="宋体"/>
                <a:cs typeface="宋体"/>
              </a:rPr>
              <a:t>×</a:t>
            </a:r>
            <a:r>
              <a:rPr sz="2000" b="1" spc="-5" dirty="0">
                <a:latin typeface="Arial"/>
                <a:cs typeface="Arial"/>
              </a:rPr>
              <a:t>9 mod 23 =</a:t>
            </a:r>
            <a:endParaRPr sz="2000">
              <a:latin typeface="Arial"/>
              <a:cs typeface="Arial"/>
            </a:endParaRPr>
          </a:p>
          <a:p>
            <a:pPr marL="12700">
              <a:lnSpc>
                <a:spcPct val="100000"/>
              </a:lnSpc>
              <a:spcBef>
                <a:spcPts val="720"/>
              </a:spcBef>
            </a:pPr>
            <a:r>
              <a:rPr sz="2000" b="1" spc="-10" dirty="0">
                <a:latin typeface="Arial"/>
                <a:cs typeface="Arial"/>
              </a:rPr>
              <a:t>13</a:t>
            </a:r>
            <a:r>
              <a:rPr sz="2000" b="1" spc="-5" dirty="0">
                <a:latin typeface="宋体"/>
                <a:cs typeface="宋体"/>
              </a:rPr>
              <a:t>。因此</a:t>
            </a:r>
            <a:r>
              <a:rPr sz="2000" b="1" dirty="0">
                <a:latin typeface="宋体"/>
                <a:cs typeface="宋体"/>
              </a:rPr>
              <a:t>对</a:t>
            </a:r>
            <a:r>
              <a:rPr sz="2000" b="1" dirty="0">
                <a:latin typeface="Arial"/>
                <a:cs typeface="Arial"/>
              </a:rPr>
              <a:t>m</a:t>
            </a:r>
            <a:r>
              <a:rPr sz="2000" b="1" dirty="0">
                <a:latin typeface="宋体"/>
                <a:cs typeface="宋体"/>
              </a:rPr>
              <a:t>的签名</a:t>
            </a:r>
            <a:r>
              <a:rPr sz="2000" b="1" spc="-5" dirty="0">
                <a:latin typeface="宋体"/>
                <a:cs typeface="宋体"/>
              </a:rPr>
              <a:t>为</a:t>
            </a:r>
            <a:r>
              <a:rPr sz="2000" b="1" spc="-5" dirty="0">
                <a:latin typeface="Arial"/>
                <a:cs typeface="Arial"/>
              </a:rPr>
              <a:t>(11</a:t>
            </a:r>
            <a:r>
              <a:rPr sz="2000" b="1" spc="-5" dirty="0">
                <a:latin typeface="宋体"/>
                <a:cs typeface="宋体"/>
              </a:rPr>
              <a:t>，</a:t>
            </a:r>
            <a:r>
              <a:rPr sz="2000" b="1" spc="-5" dirty="0">
                <a:latin typeface="Arial"/>
                <a:cs typeface="Arial"/>
              </a:rPr>
              <a:t>13)</a:t>
            </a:r>
            <a:r>
              <a:rPr sz="2000" b="1" spc="-10" dirty="0">
                <a:latin typeface="宋体"/>
                <a:cs typeface="宋体"/>
              </a:rPr>
              <a:t>。</a:t>
            </a:r>
            <a:endParaRPr sz="2000">
              <a:latin typeface="宋体"/>
              <a:cs typeface="宋体"/>
            </a:endParaRPr>
          </a:p>
          <a:p>
            <a:pPr marL="12700">
              <a:lnSpc>
                <a:spcPct val="100000"/>
              </a:lnSpc>
              <a:spcBef>
                <a:spcPts val="1365"/>
              </a:spcBef>
            </a:pPr>
            <a:r>
              <a:rPr sz="2400" b="1" dirty="0">
                <a:solidFill>
                  <a:srgbClr val="0000FF"/>
                </a:solidFill>
                <a:latin typeface="黑体"/>
                <a:cs typeface="黑体"/>
              </a:rPr>
              <a:t>验证过程：</a:t>
            </a:r>
            <a:endParaRPr sz="2400">
              <a:latin typeface="黑体"/>
              <a:cs typeface="黑体"/>
            </a:endParaRPr>
          </a:p>
          <a:p>
            <a:pPr marL="12700" marR="328930" indent="424815">
              <a:lnSpc>
                <a:spcPct val="130000"/>
              </a:lnSpc>
              <a:spcBef>
                <a:spcPts val="555"/>
              </a:spcBef>
            </a:pPr>
            <a:r>
              <a:rPr sz="2000" b="1" spc="-5" dirty="0">
                <a:latin typeface="宋体"/>
                <a:cs typeface="宋体"/>
              </a:rPr>
              <a:t>签名接收者</a:t>
            </a:r>
            <a:r>
              <a:rPr sz="2000" b="1" spc="-5" dirty="0">
                <a:latin typeface="Arial"/>
                <a:cs typeface="Arial"/>
              </a:rPr>
              <a:t>B</a:t>
            </a:r>
            <a:r>
              <a:rPr sz="2000" b="1" spc="20" dirty="0">
                <a:latin typeface="Arial"/>
                <a:cs typeface="Arial"/>
              </a:rPr>
              <a:t> </a:t>
            </a:r>
            <a:r>
              <a:rPr sz="2000" b="1" spc="-5" dirty="0">
                <a:latin typeface="宋体"/>
                <a:cs typeface="宋体"/>
              </a:rPr>
              <a:t>得到签名后计算</a:t>
            </a:r>
            <a:r>
              <a:rPr sz="2000" b="1" dirty="0">
                <a:latin typeface="宋体"/>
                <a:cs typeface="宋体"/>
              </a:rPr>
              <a:t>：sG+H(m)P</a:t>
            </a:r>
            <a:r>
              <a:rPr sz="2000" b="1" dirty="0">
                <a:latin typeface="Arial"/>
                <a:cs typeface="Arial"/>
              </a:rPr>
              <a:t>=</a:t>
            </a:r>
            <a:r>
              <a:rPr sz="2000" b="1" spc="20" dirty="0">
                <a:latin typeface="Arial"/>
                <a:cs typeface="Arial"/>
              </a:rPr>
              <a:t> </a:t>
            </a:r>
            <a:r>
              <a:rPr sz="2000" b="1" spc="-5" dirty="0">
                <a:latin typeface="Arial"/>
                <a:cs typeface="Arial"/>
              </a:rPr>
              <a:t>13G+ 4P =</a:t>
            </a:r>
            <a:r>
              <a:rPr sz="2000" b="1" spc="-10" dirty="0">
                <a:latin typeface="Arial"/>
                <a:cs typeface="Arial"/>
              </a:rPr>
              <a:t> </a:t>
            </a:r>
            <a:r>
              <a:rPr sz="2000" b="1" spc="-5" dirty="0">
                <a:latin typeface="Arial"/>
                <a:cs typeface="Arial"/>
              </a:rPr>
              <a:t>(11,9)</a:t>
            </a:r>
            <a:r>
              <a:rPr sz="2000" b="1" spc="-5" dirty="0">
                <a:latin typeface="宋体"/>
                <a:cs typeface="宋体"/>
              </a:rPr>
              <a:t>，</a:t>
            </a:r>
            <a:r>
              <a:rPr sz="2000" b="1" spc="-5" dirty="0">
                <a:latin typeface="Arial"/>
                <a:cs typeface="Arial"/>
              </a:rPr>
              <a:t>r</a:t>
            </a:r>
            <a:r>
              <a:rPr sz="1950" b="1" spc="-7" baseline="-21367" dirty="0">
                <a:latin typeface="Arial"/>
                <a:cs typeface="Arial"/>
              </a:rPr>
              <a:t>1</a:t>
            </a:r>
            <a:r>
              <a:rPr sz="1950" b="1" baseline="-21367" dirty="0">
                <a:latin typeface="Arial"/>
                <a:cs typeface="Arial"/>
              </a:rPr>
              <a:t> </a:t>
            </a:r>
            <a:r>
              <a:rPr sz="2000" b="1" spc="-5" dirty="0">
                <a:latin typeface="Arial"/>
                <a:cs typeface="Arial"/>
              </a:rPr>
              <a:t>=</a:t>
            </a:r>
            <a:r>
              <a:rPr sz="2000" b="1" spc="-15" dirty="0">
                <a:latin typeface="Arial"/>
                <a:cs typeface="Arial"/>
              </a:rPr>
              <a:t> </a:t>
            </a:r>
            <a:r>
              <a:rPr sz="2000" b="1" spc="5" dirty="0">
                <a:latin typeface="Arial"/>
                <a:cs typeface="Arial"/>
              </a:rPr>
              <a:t>x</a:t>
            </a:r>
            <a:r>
              <a:rPr sz="1950" b="1" spc="7" baseline="-21367" dirty="0">
                <a:latin typeface="Arial"/>
                <a:cs typeface="Arial"/>
              </a:rPr>
              <a:t>1  </a:t>
            </a:r>
            <a:r>
              <a:rPr sz="2000" b="1" spc="-5" dirty="0">
                <a:latin typeface="Arial"/>
                <a:cs typeface="Arial"/>
              </a:rPr>
              <a:t>mod</a:t>
            </a:r>
            <a:r>
              <a:rPr sz="2000" b="1" dirty="0">
                <a:latin typeface="Arial"/>
                <a:cs typeface="Arial"/>
              </a:rPr>
              <a:t> </a:t>
            </a:r>
            <a:r>
              <a:rPr sz="2000" b="1" spc="-5" dirty="0">
                <a:latin typeface="Arial"/>
                <a:cs typeface="Arial"/>
              </a:rPr>
              <a:t>n = 11</a:t>
            </a:r>
            <a:r>
              <a:rPr sz="2000" b="1" spc="-10" dirty="0">
                <a:latin typeface="Arial"/>
                <a:cs typeface="Arial"/>
              </a:rPr>
              <a:t> </a:t>
            </a:r>
            <a:r>
              <a:rPr sz="2000" b="1" spc="-5" dirty="0">
                <a:latin typeface="Arial"/>
                <a:cs typeface="Arial"/>
              </a:rPr>
              <a:t>mod 29 = 11</a:t>
            </a:r>
            <a:r>
              <a:rPr sz="2000" b="1" spc="-10" dirty="0">
                <a:latin typeface="Arial"/>
                <a:cs typeface="Arial"/>
              </a:rPr>
              <a:t> </a:t>
            </a:r>
            <a:r>
              <a:rPr sz="2000" b="1" spc="-5" dirty="0">
                <a:latin typeface="Arial"/>
                <a:cs typeface="Arial"/>
              </a:rPr>
              <a:t>= </a:t>
            </a:r>
            <a:r>
              <a:rPr sz="2000" b="1" dirty="0">
                <a:latin typeface="Arial"/>
                <a:cs typeface="Arial"/>
              </a:rPr>
              <a:t>r</a:t>
            </a:r>
            <a:r>
              <a:rPr sz="2000" b="1" spc="-5" dirty="0">
                <a:latin typeface="宋体"/>
                <a:cs typeface="宋体"/>
              </a:rPr>
              <a:t>。因此</a:t>
            </a:r>
            <a:r>
              <a:rPr sz="2000" b="1" spc="-5" dirty="0">
                <a:latin typeface="Arial"/>
                <a:cs typeface="Arial"/>
              </a:rPr>
              <a:t>B</a:t>
            </a:r>
            <a:r>
              <a:rPr sz="2000" b="1" spc="5" dirty="0">
                <a:latin typeface="宋体"/>
                <a:cs typeface="宋体"/>
              </a:rPr>
              <a:t>接受签名。</a:t>
            </a:r>
            <a:endParaRPr sz="2000">
              <a:latin typeface="宋体"/>
              <a:cs typeface="宋体"/>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43</a:t>
            </a:fld>
            <a:endParaRPr spc="-5"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44</a:t>
            </a:fld>
            <a:endParaRPr spc="-5" dirty="0"/>
          </a:p>
        </p:txBody>
      </p:sp>
      <p:sp>
        <p:nvSpPr>
          <p:cNvPr id="3" name="object 3"/>
          <p:cNvSpPr txBox="1"/>
          <p:nvPr/>
        </p:nvSpPr>
        <p:spPr>
          <a:xfrm>
            <a:off x="1384299" y="1571625"/>
            <a:ext cx="8218049" cy="4798695"/>
          </a:xfrm>
          <a:prstGeom prst="rect">
            <a:avLst/>
          </a:prstGeom>
        </p:spPr>
        <p:txBody>
          <a:bodyPr vert="horz" wrap="square" lIns="0" tIns="12700" rIns="0" bIns="0" rtlCol="0">
            <a:spAutoFit/>
          </a:bodyPr>
          <a:lstStyle/>
          <a:p>
            <a:pPr marL="12700" marR="5080" indent="667385" algn="just">
              <a:lnSpc>
                <a:spcPct val="145000"/>
              </a:lnSpc>
              <a:spcBef>
                <a:spcPts val="100"/>
              </a:spcBef>
            </a:pPr>
            <a:r>
              <a:rPr sz="2400" b="1" dirty="0">
                <a:highlight>
                  <a:srgbClr val="FFFF00"/>
                </a:highlight>
                <a:latin typeface="宋体"/>
                <a:cs typeface="宋体"/>
              </a:rPr>
              <a:t>在数字签名的实际应用当中，一些特殊的场合往往有特殊的需求，因此，需要在基本数字签名技术的基础上进行扩展，以满足这些特殊的需求。譬如，为保护信息拥有</a:t>
            </a:r>
            <a:r>
              <a:rPr sz="2400" b="1" spc="-5" dirty="0">
                <a:highlight>
                  <a:srgbClr val="FFFF00"/>
                </a:highlight>
                <a:latin typeface="宋体"/>
                <a:cs typeface="宋体"/>
              </a:rPr>
              <a:t>者的隐私，产生</a:t>
            </a:r>
            <a:r>
              <a:rPr sz="2400" b="1" dirty="0">
                <a:highlight>
                  <a:srgbClr val="FFFF00"/>
                </a:highlight>
                <a:latin typeface="宋体"/>
                <a:cs typeface="宋体"/>
              </a:rPr>
              <a:t>了</a:t>
            </a:r>
            <a:r>
              <a:rPr sz="2400" b="1" dirty="0">
                <a:solidFill>
                  <a:srgbClr val="FD1813"/>
                </a:solidFill>
                <a:highlight>
                  <a:srgbClr val="FFFF00"/>
                </a:highlight>
                <a:latin typeface="宋体"/>
                <a:cs typeface="宋体"/>
              </a:rPr>
              <a:t>盲签名</a:t>
            </a:r>
            <a:r>
              <a:rPr sz="2400" b="1" dirty="0">
                <a:highlight>
                  <a:srgbClr val="FFFF00"/>
                </a:highlight>
                <a:latin typeface="宋体"/>
                <a:cs typeface="宋体"/>
              </a:rPr>
              <a:t>；为了实现签名者的匿名性和可</a:t>
            </a:r>
            <a:r>
              <a:rPr sz="2400" b="1" spc="-5" dirty="0">
                <a:highlight>
                  <a:srgbClr val="FFFF00"/>
                </a:highlight>
                <a:latin typeface="宋体"/>
                <a:cs typeface="宋体"/>
              </a:rPr>
              <a:t>跟踪性，产</a:t>
            </a:r>
            <a:r>
              <a:rPr sz="2400" b="1" spc="5" dirty="0">
                <a:highlight>
                  <a:srgbClr val="FFFF00"/>
                </a:highlight>
                <a:latin typeface="宋体"/>
                <a:cs typeface="宋体"/>
              </a:rPr>
              <a:t>生</a:t>
            </a:r>
            <a:r>
              <a:rPr sz="2400" b="1" dirty="0">
                <a:solidFill>
                  <a:srgbClr val="FD1813"/>
                </a:solidFill>
                <a:highlight>
                  <a:srgbClr val="FFFF00"/>
                </a:highlight>
                <a:latin typeface="宋体"/>
                <a:cs typeface="宋体"/>
              </a:rPr>
              <a:t>群签名</a:t>
            </a:r>
            <a:r>
              <a:rPr sz="2400" b="1" dirty="0">
                <a:highlight>
                  <a:srgbClr val="FFFF00"/>
                </a:highlight>
                <a:latin typeface="宋体"/>
                <a:cs typeface="宋体"/>
              </a:rPr>
              <a:t>；为了实现签名权的安全传递，产生</a:t>
            </a:r>
            <a:r>
              <a:rPr sz="2400" b="1" spc="-5" dirty="0">
                <a:solidFill>
                  <a:srgbClr val="FD1813"/>
                </a:solidFill>
                <a:highlight>
                  <a:srgbClr val="FFFF00"/>
                </a:highlight>
                <a:latin typeface="宋体"/>
                <a:cs typeface="宋体"/>
              </a:rPr>
              <a:t>代理签名</a:t>
            </a:r>
            <a:r>
              <a:rPr sz="2400" b="1" dirty="0">
                <a:highlight>
                  <a:srgbClr val="FFFF00"/>
                </a:highlight>
                <a:latin typeface="宋体"/>
                <a:cs typeface="宋体"/>
              </a:rPr>
              <a:t>；为了实现多人对同一个消息的签名，产生了</a:t>
            </a:r>
            <a:r>
              <a:rPr sz="2400" b="1" spc="-10" dirty="0">
                <a:solidFill>
                  <a:srgbClr val="FD1813"/>
                </a:solidFill>
                <a:highlight>
                  <a:srgbClr val="FFFF00"/>
                </a:highlight>
                <a:latin typeface="宋体"/>
                <a:cs typeface="宋体"/>
              </a:rPr>
              <a:t>多</a:t>
            </a:r>
            <a:r>
              <a:rPr sz="2400" b="1" spc="-5" dirty="0">
                <a:solidFill>
                  <a:srgbClr val="FD1813"/>
                </a:solidFill>
                <a:highlight>
                  <a:srgbClr val="FFFF00"/>
                </a:highlight>
                <a:latin typeface="宋体"/>
                <a:cs typeface="宋体"/>
              </a:rPr>
              <a:t>重签名</a:t>
            </a:r>
            <a:r>
              <a:rPr sz="2400" b="1" dirty="0">
                <a:highlight>
                  <a:srgbClr val="FFFF00"/>
                </a:highlight>
                <a:latin typeface="宋体"/>
                <a:cs typeface="宋体"/>
              </a:rPr>
              <a:t>等等。正是这些实际应用的特殊需求，使得各种各样的特殊数字签名的研究一直是数字签名研究领域非常活跃的部分并产生很多分支。</a:t>
            </a:r>
            <a:endParaRPr sz="2400" dirty="0">
              <a:highlight>
                <a:srgbClr val="FFFF00"/>
              </a:highlight>
              <a:latin typeface="宋体"/>
              <a:cs typeface="宋体"/>
            </a:endParaRPr>
          </a:p>
        </p:txBody>
      </p:sp>
      <p:sp>
        <p:nvSpPr>
          <p:cNvPr id="7" name="object 2">
            <a:extLst>
              <a:ext uri="{FF2B5EF4-FFF2-40B4-BE49-F238E27FC236}">
                <a16:creationId xmlns:a16="http://schemas.microsoft.com/office/drawing/2014/main" id="{BB183D22-7329-4F78-8264-C4987AA2770C}"/>
              </a:ext>
            </a:extLst>
          </p:cNvPr>
          <p:cNvSpPr txBox="1">
            <a:spLocks noGrp="1"/>
          </p:cNvSpPr>
          <p:nvPr>
            <p:ph type="title"/>
          </p:nvPr>
        </p:nvSpPr>
        <p:spPr>
          <a:xfrm>
            <a:off x="1282579" y="695198"/>
            <a:ext cx="3599815" cy="504625"/>
          </a:xfrm>
          <a:prstGeom prst="rect">
            <a:avLst/>
          </a:prstGeom>
        </p:spPr>
        <p:txBody>
          <a:bodyPr vert="horz" wrap="square" lIns="0" tIns="12065" rIns="0" bIns="0" rtlCol="0">
            <a:spAutoFit/>
          </a:bodyPr>
          <a:lstStyle/>
          <a:p>
            <a:pPr marL="12700">
              <a:lnSpc>
                <a:spcPct val="100000"/>
              </a:lnSpc>
              <a:spcBef>
                <a:spcPts val="95"/>
              </a:spcBef>
            </a:pPr>
            <a:r>
              <a:rPr lang="zh-CN" altLang="en-US" spc="-5" dirty="0">
                <a:highlight>
                  <a:srgbClr val="FFFF00"/>
                </a:highlight>
                <a:latin typeface="黑体" panose="02010609060101010101" pitchFamily="49" charset="-122"/>
                <a:ea typeface="黑体" panose="02010609060101010101" pitchFamily="49" charset="-122"/>
                <a:cs typeface="Arial"/>
              </a:rPr>
              <a:t>特殊数字签名</a:t>
            </a:r>
            <a:endParaRPr spc="-5" dirty="0">
              <a:highlight>
                <a:srgbClr val="FFFF00"/>
              </a:highlight>
              <a:latin typeface="黑体" panose="02010609060101010101" pitchFamily="49" charset="-122"/>
              <a:ea typeface="黑体" panose="02010609060101010101" pitchFamily="49" charset="-122"/>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5198"/>
            <a:ext cx="2879725" cy="504625"/>
          </a:xfrm>
          <a:prstGeom prst="rect">
            <a:avLst/>
          </a:prstGeom>
        </p:spPr>
        <p:txBody>
          <a:bodyPr vert="horz" wrap="square" lIns="0" tIns="12065" rIns="0" bIns="0" rtlCol="0">
            <a:spAutoFit/>
          </a:bodyPr>
          <a:lstStyle/>
          <a:p>
            <a:pPr marL="12700">
              <a:lnSpc>
                <a:spcPct val="100000"/>
              </a:lnSpc>
              <a:spcBef>
                <a:spcPts val="95"/>
              </a:spcBef>
            </a:pPr>
            <a:r>
              <a:rPr spc="-5" dirty="0" err="1"/>
              <a:t>本讲内容</a:t>
            </a:r>
            <a:r>
              <a:rPr lang="zh-CN" altLang="en-US" spc="-5" dirty="0">
                <a:latin typeface="黑体" panose="02010609060101010101" pitchFamily="49" charset="-122"/>
                <a:ea typeface="黑体" panose="02010609060101010101" pitchFamily="49" charset="-122"/>
              </a:rPr>
              <a:t>小结</a:t>
            </a:r>
            <a:endParaRPr spc="-5" dirty="0">
              <a:latin typeface="黑体" panose="02010609060101010101" pitchFamily="49" charset="-122"/>
              <a:ea typeface="黑体" panose="02010609060101010101" pitchFamily="49" charset="-122"/>
            </a:endParaRPr>
          </a:p>
        </p:txBody>
      </p:sp>
      <p:sp>
        <p:nvSpPr>
          <p:cNvPr id="3" name="object 3"/>
          <p:cNvSpPr/>
          <p:nvPr/>
        </p:nvSpPr>
        <p:spPr>
          <a:xfrm>
            <a:off x="1713623" y="2135885"/>
            <a:ext cx="183642" cy="19583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713623" y="2967227"/>
            <a:ext cx="183642" cy="19583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713623" y="3640835"/>
            <a:ext cx="183642" cy="19583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713623" y="6009894"/>
            <a:ext cx="183642" cy="195834"/>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1704727" y="1958593"/>
            <a:ext cx="3937635" cy="4370427"/>
          </a:xfrm>
          <a:prstGeom prst="rect">
            <a:avLst/>
          </a:prstGeom>
        </p:spPr>
        <p:txBody>
          <a:bodyPr vert="horz" wrap="square" lIns="0" tIns="12700" rIns="0" bIns="0" rtlCol="0">
            <a:spAutoFit/>
          </a:bodyPr>
          <a:lstStyle/>
          <a:p>
            <a:pPr marL="354965">
              <a:lnSpc>
                <a:spcPct val="100000"/>
              </a:lnSpc>
              <a:spcBef>
                <a:spcPts val="100"/>
              </a:spcBef>
            </a:pPr>
            <a:r>
              <a:rPr sz="2800" b="1" spc="-5" dirty="0">
                <a:latin typeface="宋体"/>
                <a:cs typeface="宋体"/>
              </a:rPr>
              <a:t>数字签名的简介</a:t>
            </a:r>
            <a:endParaRPr sz="2800" dirty="0">
              <a:latin typeface="宋体"/>
              <a:cs typeface="宋体"/>
            </a:endParaRPr>
          </a:p>
          <a:p>
            <a:pPr>
              <a:lnSpc>
                <a:spcPct val="100000"/>
              </a:lnSpc>
              <a:spcBef>
                <a:spcPts val="30"/>
              </a:spcBef>
            </a:pPr>
            <a:endParaRPr sz="2750" dirty="0">
              <a:latin typeface="Times New Roman"/>
              <a:cs typeface="Times New Roman"/>
            </a:endParaRPr>
          </a:p>
          <a:p>
            <a:pPr marL="355600">
              <a:lnSpc>
                <a:spcPct val="100000"/>
              </a:lnSpc>
            </a:pPr>
            <a:r>
              <a:rPr sz="2800" b="1" spc="-5" dirty="0">
                <a:latin typeface="宋体"/>
                <a:cs typeface="宋体"/>
              </a:rPr>
              <a:t>基于</a:t>
            </a:r>
            <a:r>
              <a:rPr sz="2800" b="1" spc="-5" dirty="0">
                <a:latin typeface="Arial"/>
                <a:cs typeface="Arial"/>
              </a:rPr>
              <a:t>RSA</a:t>
            </a:r>
            <a:r>
              <a:rPr sz="2800" b="1" spc="-5" dirty="0">
                <a:latin typeface="宋体"/>
                <a:cs typeface="宋体"/>
              </a:rPr>
              <a:t>数字签名</a:t>
            </a:r>
            <a:endParaRPr sz="2800" dirty="0">
              <a:latin typeface="宋体"/>
              <a:cs typeface="宋体"/>
            </a:endParaRPr>
          </a:p>
          <a:p>
            <a:pPr marL="355600">
              <a:lnSpc>
                <a:spcPct val="100000"/>
              </a:lnSpc>
              <a:spcBef>
                <a:spcPts val="1930"/>
              </a:spcBef>
            </a:pPr>
            <a:r>
              <a:rPr sz="2800" b="1" spc="-5" dirty="0">
                <a:latin typeface="宋体"/>
                <a:cs typeface="宋体"/>
              </a:rPr>
              <a:t>基于离散对数数字签名</a:t>
            </a:r>
            <a:endParaRPr sz="2800" dirty="0">
              <a:latin typeface="宋体"/>
              <a:cs typeface="宋体"/>
            </a:endParaRPr>
          </a:p>
          <a:p>
            <a:pPr marL="355600" indent="-342900">
              <a:lnSpc>
                <a:spcPct val="100000"/>
              </a:lnSpc>
              <a:spcBef>
                <a:spcPts val="1370"/>
              </a:spcBef>
              <a:buClr>
                <a:srgbClr val="FD1813"/>
              </a:buClr>
              <a:buSzPct val="118750"/>
              <a:buFont typeface="Wingdings" panose="05000000000000000000" pitchFamily="2" charset="2"/>
              <a:buChar char="Ø"/>
              <a:tabLst>
                <a:tab pos="355600" algn="l"/>
              </a:tabLst>
            </a:pPr>
            <a:r>
              <a:rPr lang="en-US" altLang="zh-CN" sz="2400" b="1" spc="-5" dirty="0">
                <a:latin typeface="Arial"/>
                <a:cs typeface="Arial"/>
              </a:rPr>
              <a:t>   </a:t>
            </a:r>
            <a:r>
              <a:rPr sz="2400" b="1" spc="-5" dirty="0" err="1">
                <a:latin typeface="Arial"/>
                <a:cs typeface="Arial"/>
              </a:rPr>
              <a:t>ElGamal</a:t>
            </a:r>
            <a:r>
              <a:rPr sz="2400" b="1" spc="-5" dirty="0" err="1">
                <a:latin typeface="新宋体"/>
                <a:cs typeface="新宋体"/>
              </a:rPr>
              <a:t>数字签名</a:t>
            </a:r>
            <a:endParaRPr sz="2400" dirty="0">
              <a:latin typeface="新宋体"/>
              <a:cs typeface="新宋体"/>
            </a:endParaRPr>
          </a:p>
          <a:p>
            <a:pPr marL="355600" indent="-342900">
              <a:lnSpc>
                <a:spcPct val="100000"/>
              </a:lnSpc>
              <a:spcBef>
                <a:spcPts val="1295"/>
              </a:spcBef>
              <a:buClr>
                <a:srgbClr val="FD1813"/>
              </a:buClr>
              <a:buSzPct val="118750"/>
              <a:buFont typeface="Wingdings"/>
              <a:buChar char=""/>
              <a:tabLst>
                <a:tab pos="355600" algn="l"/>
              </a:tabLst>
            </a:pPr>
            <a:r>
              <a:rPr lang="en-US" altLang="zh-CN" sz="2400" b="1" spc="-5" dirty="0">
                <a:latin typeface="Arial"/>
                <a:cs typeface="Arial"/>
              </a:rPr>
              <a:t>   </a:t>
            </a:r>
            <a:r>
              <a:rPr sz="2400" b="1" spc="-5" dirty="0" err="1">
                <a:latin typeface="Arial"/>
                <a:cs typeface="Arial"/>
              </a:rPr>
              <a:t>Schnorr</a:t>
            </a:r>
            <a:r>
              <a:rPr sz="2400" b="1" spc="-5" dirty="0" err="1">
                <a:latin typeface="新宋体"/>
                <a:cs typeface="新宋体"/>
              </a:rPr>
              <a:t>数字签名</a:t>
            </a:r>
            <a:endParaRPr sz="2400" dirty="0">
              <a:latin typeface="新宋体"/>
              <a:cs typeface="新宋体"/>
            </a:endParaRPr>
          </a:p>
          <a:p>
            <a:pPr marL="355600" indent="-342900">
              <a:lnSpc>
                <a:spcPct val="100000"/>
              </a:lnSpc>
              <a:spcBef>
                <a:spcPts val="1295"/>
              </a:spcBef>
              <a:buClr>
                <a:srgbClr val="FD1813"/>
              </a:buClr>
              <a:buSzPct val="118750"/>
              <a:buFont typeface="Wingdings"/>
              <a:buChar char=""/>
              <a:tabLst>
                <a:tab pos="355600" algn="l"/>
              </a:tabLst>
            </a:pPr>
            <a:r>
              <a:rPr lang="en-US" altLang="zh-CN" sz="2400" b="1" dirty="0">
                <a:latin typeface="新宋体"/>
                <a:cs typeface="新宋体"/>
              </a:rPr>
              <a:t>  </a:t>
            </a:r>
            <a:r>
              <a:rPr sz="2400" b="1" spc="-5" dirty="0" err="1">
                <a:latin typeface="Arial"/>
                <a:cs typeface="Arial"/>
              </a:rPr>
              <a:t>DSA</a:t>
            </a:r>
            <a:r>
              <a:rPr sz="2400" b="1" spc="-5" dirty="0" err="1">
                <a:latin typeface="新宋体"/>
                <a:cs typeface="新宋体"/>
              </a:rPr>
              <a:t>数字签名</a:t>
            </a:r>
            <a:endParaRPr sz="2400" dirty="0">
              <a:latin typeface="新宋体"/>
              <a:cs typeface="新宋体"/>
            </a:endParaRPr>
          </a:p>
          <a:p>
            <a:pPr marL="355600">
              <a:lnSpc>
                <a:spcPct val="100000"/>
              </a:lnSpc>
              <a:spcBef>
                <a:spcPts val="2700"/>
              </a:spcBef>
            </a:pPr>
            <a:r>
              <a:rPr sz="2800" b="1" spc="-5" dirty="0">
                <a:latin typeface="宋体"/>
                <a:cs typeface="宋体"/>
              </a:rPr>
              <a:t>基于</a:t>
            </a:r>
            <a:r>
              <a:rPr sz="2800" b="1" spc="-5" dirty="0">
                <a:latin typeface="Arial"/>
                <a:cs typeface="Arial"/>
              </a:rPr>
              <a:t>ECC</a:t>
            </a:r>
            <a:r>
              <a:rPr sz="2800" b="1" spc="-5" dirty="0">
                <a:latin typeface="宋体"/>
                <a:cs typeface="宋体"/>
              </a:rPr>
              <a:t>数字签名</a:t>
            </a:r>
            <a:endParaRPr sz="2800" dirty="0">
              <a:latin typeface="宋体"/>
              <a:cs typeface="宋体"/>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45</a:t>
            </a:fld>
            <a:endParaRPr spc="-5" dirty="0"/>
          </a:p>
        </p:txBody>
      </p:sp>
    </p:spTree>
    <p:extLst>
      <p:ext uri="{BB962C8B-B14F-4D97-AF65-F5344CB8AC3E}">
        <p14:creationId xmlns:p14="http://schemas.microsoft.com/office/powerpoint/2010/main" val="175472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4436"/>
            <a:ext cx="2879725" cy="513080"/>
          </a:xfrm>
          <a:prstGeom prst="rect">
            <a:avLst/>
          </a:prstGeom>
        </p:spPr>
        <p:txBody>
          <a:bodyPr vert="horz" wrap="square" lIns="0" tIns="12065" rIns="0" bIns="0" rtlCol="0">
            <a:spAutoFit/>
          </a:bodyPr>
          <a:lstStyle/>
          <a:p>
            <a:pPr marL="12700">
              <a:lnSpc>
                <a:spcPct val="100000"/>
              </a:lnSpc>
              <a:spcBef>
                <a:spcPts val="95"/>
              </a:spcBef>
            </a:pPr>
            <a:r>
              <a:rPr spc="-5" dirty="0"/>
              <a:t>数字签名的简介</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5</a:t>
            </a:fld>
            <a:endParaRPr spc="-5" dirty="0"/>
          </a:p>
        </p:txBody>
      </p:sp>
      <p:sp>
        <p:nvSpPr>
          <p:cNvPr id="3" name="object 3"/>
          <p:cNvSpPr txBox="1"/>
          <p:nvPr/>
        </p:nvSpPr>
        <p:spPr>
          <a:xfrm>
            <a:off x="1501273" y="1928876"/>
            <a:ext cx="7959090" cy="4378325"/>
          </a:xfrm>
          <a:prstGeom prst="rect">
            <a:avLst/>
          </a:prstGeom>
        </p:spPr>
        <p:txBody>
          <a:bodyPr vert="horz" wrap="square" lIns="0" tIns="12700" rIns="0" bIns="0" rtlCol="0">
            <a:spAutoFit/>
          </a:bodyPr>
          <a:lstStyle/>
          <a:p>
            <a:pPr marL="594995">
              <a:lnSpc>
                <a:spcPct val="100000"/>
              </a:lnSpc>
              <a:spcBef>
                <a:spcPts val="100"/>
              </a:spcBef>
            </a:pPr>
            <a:r>
              <a:rPr sz="2400" b="1" dirty="0">
                <a:latin typeface="宋体"/>
                <a:cs typeface="宋体"/>
              </a:rPr>
              <a:t>数字签名体制是以电子签名形式存储消息的方法，所签</a:t>
            </a:r>
            <a:endParaRPr sz="2400">
              <a:latin typeface="宋体"/>
              <a:cs typeface="宋体"/>
            </a:endParaRPr>
          </a:p>
          <a:p>
            <a:pPr marL="12700">
              <a:lnSpc>
                <a:spcPct val="100000"/>
              </a:lnSpc>
              <a:spcBef>
                <a:spcPts val="2160"/>
              </a:spcBef>
            </a:pPr>
            <a:r>
              <a:rPr sz="2400" b="1" dirty="0">
                <a:latin typeface="宋体"/>
                <a:cs typeface="宋体"/>
              </a:rPr>
              <a:t>名的消息能够在通信网络中传输。</a:t>
            </a:r>
            <a:endParaRPr sz="2400">
              <a:latin typeface="宋体"/>
              <a:cs typeface="宋体"/>
            </a:endParaRPr>
          </a:p>
          <a:p>
            <a:pPr marL="12700" marR="8890" indent="581025">
              <a:lnSpc>
                <a:spcPct val="175000"/>
              </a:lnSpc>
              <a:spcBef>
                <a:spcPts val="575"/>
              </a:spcBef>
            </a:pPr>
            <a:r>
              <a:rPr sz="2400" b="1" dirty="0">
                <a:latin typeface="宋体"/>
                <a:cs typeface="宋体"/>
              </a:rPr>
              <a:t>在当今数字化的信息世界里，数字化文档的</a:t>
            </a:r>
            <a:r>
              <a:rPr sz="2400" b="1" dirty="0">
                <a:solidFill>
                  <a:srgbClr val="0000FF"/>
                </a:solidFill>
                <a:latin typeface="宋体"/>
                <a:cs typeface="宋体"/>
              </a:rPr>
              <a:t>认证性</a:t>
            </a:r>
            <a:r>
              <a:rPr sz="2400" b="1" dirty="0">
                <a:latin typeface="宋体"/>
                <a:cs typeface="宋体"/>
              </a:rPr>
              <a:t>、</a:t>
            </a:r>
            <a:r>
              <a:rPr sz="2400" b="1" spc="-10" dirty="0">
                <a:solidFill>
                  <a:srgbClr val="0000FF"/>
                </a:solidFill>
                <a:latin typeface="宋体"/>
                <a:cs typeface="宋体"/>
              </a:rPr>
              <a:t>完 </a:t>
            </a:r>
            <a:r>
              <a:rPr sz="2400" b="1" spc="-5" dirty="0">
                <a:solidFill>
                  <a:srgbClr val="0000FF"/>
                </a:solidFill>
                <a:latin typeface="宋体"/>
                <a:cs typeface="宋体"/>
              </a:rPr>
              <a:t>整性</a:t>
            </a:r>
            <a:r>
              <a:rPr sz="2400" b="1" spc="-5" dirty="0">
                <a:latin typeface="宋体"/>
                <a:cs typeface="宋体"/>
              </a:rPr>
              <a:t>和</a:t>
            </a:r>
            <a:r>
              <a:rPr sz="2400" b="1" dirty="0">
                <a:solidFill>
                  <a:srgbClr val="0000FF"/>
                </a:solidFill>
                <a:latin typeface="宋体"/>
                <a:cs typeface="宋体"/>
              </a:rPr>
              <a:t>不可否认性</a:t>
            </a:r>
            <a:r>
              <a:rPr sz="2400" b="1" dirty="0">
                <a:latin typeface="宋体"/>
                <a:cs typeface="宋体"/>
              </a:rPr>
              <a:t>是实现信息化的基本要求，也决定信息 化的普及和推广。数字签名是满足上述要求的主要手段之 一，也是现代密码学的主要研究内容之一。</a:t>
            </a:r>
            <a:endParaRPr sz="2400">
              <a:latin typeface="宋体"/>
              <a:cs typeface="宋体"/>
            </a:endParaRPr>
          </a:p>
          <a:p>
            <a:pPr>
              <a:lnSpc>
                <a:spcPct val="100000"/>
              </a:lnSpc>
              <a:spcBef>
                <a:spcPts val="30"/>
              </a:spcBef>
            </a:pPr>
            <a:endParaRPr sz="2350">
              <a:latin typeface="Times New Roman"/>
              <a:cs typeface="Times New Roman"/>
            </a:endParaRPr>
          </a:p>
          <a:p>
            <a:pPr marL="593725">
              <a:lnSpc>
                <a:spcPct val="100000"/>
              </a:lnSpc>
              <a:spcBef>
                <a:spcPts val="5"/>
              </a:spcBef>
            </a:pPr>
            <a:r>
              <a:rPr sz="2400" b="1" dirty="0">
                <a:latin typeface="宋体"/>
                <a:cs typeface="宋体"/>
              </a:rPr>
              <a:t>数字签名是日常生活中手写签名的电子对应物。</a:t>
            </a:r>
            <a:endParaRPr sz="2400">
              <a:latin typeface="宋体"/>
              <a:cs typeface="宋体"/>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5198"/>
            <a:ext cx="4918075" cy="513080"/>
          </a:xfrm>
          <a:prstGeom prst="rect">
            <a:avLst/>
          </a:prstGeom>
        </p:spPr>
        <p:txBody>
          <a:bodyPr vert="horz" wrap="square" lIns="0" tIns="12065" rIns="0" bIns="0" rtlCol="0">
            <a:spAutoFit/>
          </a:bodyPr>
          <a:lstStyle/>
          <a:p>
            <a:pPr marL="12700">
              <a:lnSpc>
                <a:spcPct val="100000"/>
              </a:lnSpc>
              <a:spcBef>
                <a:spcPts val="95"/>
              </a:spcBef>
            </a:pPr>
            <a:r>
              <a:rPr spc="-5" dirty="0"/>
              <a:t>数字签名与手写签名的不同</a:t>
            </a:r>
          </a:p>
        </p:txBody>
      </p:sp>
      <p:sp>
        <p:nvSpPr>
          <p:cNvPr id="3" name="object 3"/>
          <p:cNvSpPr/>
          <p:nvPr/>
        </p:nvSpPr>
        <p:spPr>
          <a:xfrm>
            <a:off x="1164983" y="1944623"/>
            <a:ext cx="163068" cy="1714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64983" y="2933700"/>
            <a:ext cx="163068" cy="16687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4983" y="3922776"/>
            <a:ext cx="163068" cy="16763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164983" y="4908041"/>
            <a:ext cx="163068" cy="1714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164983" y="5439917"/>
            <a:ext cx="163068" cy="166878"/>
          </a:xfrm>
          <a:prstGeom prst="rect">
            <a:avLst/>
          </a:prstGeom>
          <a:blipFill>
            <a:blip r:embed="rId6" cstate="print"/>
            <a:stretch>
              <a:fillRect/>
            </a:stretch>
          </a:blipFill>
        </p:spPr>
        <p:txBody>
          <a:bodyPr wrap="square" lIns="0" tIns="0" rIns="0" bIns="0" rtlCol="0"/>
          <a:lstStyle/>
          <a:p>
            <a:endParaRPr/>
          </a:p>
        </p:txBody>
      </p:sp>
      <p:sp>
        <p:nvSpPr>
          <p:cNvPr id="8" name="object 8"/>
          <p:cNvSpPr txBox="1"/>
          <p:nvPr/>
        </p:nvSpPr>
        <p:spPr>
          <a:xfrm>
            <a:off x="1615573" y="1701038"/>
            <a:ext cx="7990205" cy="4432935"/>
          </a:xfrm>
          <a:prstGeom prst="rect">
            <a:avLst/>
          </a:prstGeom>
        </p:spPr>
        <p:txBody>
          <a:bodyPr vert="horz" wrap="square" lIns="0" tIns="12700" rIns="0" bIns="0" rtlCol="0">
            <a:spAutoFit/>
          </a:bodyPr>
          <a:lstStyle/>
          <a:p>
            <a:pPr marL="12700" marR="312420">
              <a:lnSpc>
                <a:spcPct val="125000"/>
              </a:lnSpc>
              <a:spcBef>
                <a:spcPts val="100"/>
              </a:spcBef>
            </a:pPr>
            <a:r>
              <a:rPr sz="2400" b="1" spc="-5" dirty="0">
                <a:solidFill>
                  <a:srgbClr val="0000FF"/>
                </a:solidFill>
                <a:latin typeface="宋体"/>
                <a:cs typeface="宋体"/>
              </a:rPr>
              <a:t>签名：</a:t>
            </a:r>
            <a:r>
              <a:rPr sz="2400" b="1" dirty="0">
                <a:latin typeface="宋体"/>
                <a:cs typeface="宋体"/>
              </a:rPr>
              <a:t>手写签名是被签文件的物理组成部分；数字签名是 连接到被签消息上</a:t>
            </a:r>
            <a:r>
              <a:rPr sz="2400" b="1" spc="-5" dirty="0">
                <a:latin typeface="宋体"/>
                <a:cs typeface="宋体"/>
              </a:rPr>
              <a:t>的</a:t>
            </a:r>
            <a:r>
              <a:rPr sz="2400" b="1" dirty="0">
                <a:solidFill>
                  <a:srgbClr val="FF0065"/>
                </a:solidFill>
                <a:latin typeface="宋体"/>
                <a:cs typeface="宋体"/>
              </a:rPr>
              <a:t>数字串</a:t>
            </a:r>
            <a:r>
              <a:rPr sz="2400" b="1" spc="-10" dirty="0">
                <a:latin typeface="宋体"/>
                <a:cs typeface="宋体"/>
              </a:rPr>
              <a:t>。</a:t>
            </a:r>
            <a:endParaRPr sz="2400" dirty="0">
              <a:latin typeface="宋体"/>
              <a:cs typeface="宋体"/>
            </a:endParaRPr>
          </a:p>
          <a:p>
            <a:pPr marL="12700" marR="312420">
              <a:lnSpc>
                <a:spcPct val="125000"/>
              </a:lnSpc>
              <a:spcBef>
                <a:spcPts val="575"/>
              </a:spcBef>
            </a:pPr>
            <a:r>
              <a:rPr sz="2400" b="1" spc="-5" dirty="0">
                <a:solidFill>
                  <a:srgbClr val="0000FF"/>
                </a:solidFill>
                <a:latin typeface="宋体"/>
                <a:cs typeface="宋体"/>
              </a:rPr>
              <a:t>传输方式</a:t>
            </a:r>
            <a:r>
              <a:rPr sz="2400" b="1" dirty="0">
                <a:solidFill>
                  <a:srgbClr val="0000FF"/>
                </a:solidFill>
                <a:latin typeface="宋体"/>
                <a:cs typeface="宋体"/>
              </a:rPr>
              <a:t>：</a:t>
            </a:r>
            <a:r>
              <a:rPr sz="2400" b="1" dirty="0">
                <a:latin typeface="宋体"/>
                <a:cs typeface="宋体"/>
              </a:rPr>
              <a:t>数字签名和所签名的消息能够在通信网络中传 输。手写签名使用传统的安全方式传输。</a:t>
            </a:r>
            <a:endParaRPr sz="2400" dirty="0">
              <a:latin typeface="宋体"/>
              <a:cs typeface="宋体"/>
            </a:endParaRPr>
          </a:p>
          <a:p>
            <a:pPr marL="12700" marR="5080">
              <a:lnSpc>
                <a:spcPct val="125000"/>
              </a:lnSpc>
              <a:spcBef>
                <a:spcPts val="575"/>
              </a:spcBef>
            </a:pPr>
            <a:r>
              <a:rPr sz="2400" b="1" dirty="0">
                <a:solidFill>
                  <a:srgbClr val="0000FF"/>
                </a:solidFill>
                <a:latin typeface="宋体"/>
                <a:cs typeface="宋体"/>
              </a:rPr>
              <a:t>验证：</a:t>
            </a:r>
            <a:r>
              <a:rPr sz="2400" b="1" dirty="0">
                <a:latin typeface="宋体"/>
                <a:cs typeface="宋体"/>
              </a:rPr>
              <a:t>手写签名是通过将它与真实的签名进行比较来验证； 而数字签名是利用已经公开的验证算法来验证。</a:t>
            </a:r>
            <a:endParaRPr sz="2400" dirty="0">
              <a:latin typeface="宋体"/>
              <a:cs typeface="宋体"/>
            </a:endParaRPr>
          </a:p>
          <a:p>
            <a:pPr marL="12700" marR="5080">
              <a:lnSpc>
                <a:spcPct val="135000"/>
              </a:lnSpc>
              <a:spcBef>
                <a:spcPts val="290"/>
              </a:spcBef>
            </a:pPr>
            <a:r>
              <a:rPr sz="2400" b="1" dirty="0">
                <a:solidFill>
                  <a:srgbClr val="FD1813"/>
                </a:solidFill>
                <a:latin typeface="宋体"/>
                <a:cs typeface="宋体"/>
              </a:rPr>
              <a:t>数字签名的复制是有效的；而手写签名的复制品是无效的。 </a:t>
            </a:r>
            <a:r>
              <a:rPr sz="2400" b="1" dirty="0">
                <a:latin typeface="宋体"/>
                <a:cs typeface="宋体"/>
              </a:rPr>
              <a:t>手书签字是模拟的，且因人而异。数字签字是</a:t>
            </a:r>
            <a:r>
              <a:rPr sz="2400" b="1" spc="5" dirty="0">
                <a:latin typeface="宋体"/>
                <a:cs typeface="宋体"/>
              </a:rPr>
              <a:t>0</a:t>
            </a:r>
            <a:r>
              <a:rPr sz="2400" b="1" dirty="0">
                <a:latin typeface="宋体"/>
                <a:cs typeface="宋体"/>
              </a:rPr>
              <a:t>和</a:t>
            </a:r>
            <a:r>
              <a:rPr sz="2400" b="1" spc="5" dirty="0">
                <a:latin typeface="宋体"/>
                <a:cs typeface="宋体"/>
              </a:rPr>
              <a:t>1</a:t>
            </a:r>
            <a:r>
              <a:rPr sz="2400" b="1" dirty="0">
                <a:latin typeface="宋体"/>
                <a:cs typeface="宋体"/>
              </a:rPr>
              <a:t>的数字 </a:t>
            </a:r>
            <a:r>
              <a:rPr sz="2400" b="1" spc="-5" dirty="0">
                <a:latin typeface="宋体"/>
                <a:cs typeface="宋体"/>
              </a:rPr>
              <a:t>串，因消息而异。</a:t>
            </a:r>
            <a:endParaRPr sz="2400" dirty="0">
              <a:latin typeface="宋体"/>
              <a:cs typeface="宋体"/>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6</a:t>
            </a:fld>
            <a:endParaRPr spc="-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4436"/>
            <a:ext cx="2879725" cy="513080"/>
          </a:xfrm>
          <a:prstGeom prst="rect">
            <a:avLst/>
          </a:prstGeom>
        </p:spPr>
        <p:txBody>
          <a:bodyPr vert="horz" wrap="square" lIns="0" tIns="12065" rIns="0" bIns="0" rtlCol="0">
            <a:spAutoFit/>
          </a:bodyPr>
          <a:lstStyle/>
          <a:p>
            <a:pPr marL="12700">
              <a:lnSpc>
                <a:spcPct val="100000"/>
              </a:lnSpc>
              <a:spcBef>
                <a:spcPts val="95"/>
              </a:spcBef>
            </a:pPr>
            <a:r>
              <a:rPr spc="-5" dirty="0"/>
              <a:t>数字签名的概念</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7</a:t>
            </a:fld>
            <a:endParaRPr spc="-5" dirty="0"/>
          </a:p>
        </p:txBody>
      </p:sp>
      <p:sp>
        <p:nvSpPr>
          <p:cNvPr id="3" name="object 3"/>
          <p:cNvSpPr txBox="1"/>
          <p:nvPr/>
        </p:nvSpPr>
        <p:spPr>
          <a:xfrm>
            <a:off x="1348873" y="1700275"/>
            <a:ext cx="8100059" cy="4671060"/>
          </a:xfrm>
          <a:prstGeom prst="rect">
            <a:avLst/>
          </a:prstGeom>
        </p:spPr>
        <p:txBody>
          <a:bodyPr vert="horz" wrap="square" lIns="0" tIns="12700" rIns="0" bIns="0" rtlCol="0">
            <a:spAutoFit/>
          </a:bodyPr>
          <a:lstStyle/>
          <a:p>
            <a:pPr marL="12700" marR="113030" indent="750570" algn="just">
              <a:lnSpc>
                <a:spcPct val="125000"/>
              </a:lnSpc>
              <a:spcBef>
                <a:spcPts val="100"/>
              </a:spcBef>
            </a:pPr>
            <a:r>
              <a:rPr sz="2400" b="1" spc="-5" dirty="0">
                <a:latin typeface="宋体"/>
                <a:cs typeface="宋体"/>
              </a:rPr>
              <a:t>所谓数字签</a:t>
            </a:r>
            <a:r>
              <a:rPr sz="2400" b="1" spc="-10" dirty="0">
                <a:latin typeface="宋体"/>
                <a:cs typeface="宋体"/>
              </a:rPr>
              <a:t>名</a:t>
            </a:r>
            <a:r>
              <a:rPr sz="2400" b="1" spc="-5" dirty="0">
                <a:latin typeface="Arial"/>
                <a:cs typeface="Arial"/>
              </a:rPr>
              <a:t>(Digital</a:t>
            </a:r>
            <a:r>
              <a:rPr sz="2400" b="1" spc="-50" dirty="0">
                <a:latin typeface="Arial"/>
                <a:cs typeface="Arial"/>
              </a:rPr>
              <a:t> </a:t>
            </a:r>
            <a:r>
              <a:rPr sz="2400" b="1" spc="-5" dirty="0">
                <a:latin typeface="Arial"/>
                <a:cs typeface="Arial"/>
              </a:rPr>
              <a:t>Signature)</a:t>
            </a:r>
            <a:r>
              <a:rPr sz="2400" b="1" spc="-5" dirty="0">
                <a:latin typeface="宋体"/>
                <a:cs typeface="宋体"/>
              </a:rPr>
              <a:t>，</a:t>
            </a:r>
            <a:r>
              <a:rPr sz="2400" b="1" dirty="0">
                <a:latin typeface="宋体"/>
                <a:cs typeface="宋体"/>
              </a:rPr>
              <a:t>也称电子签名，是 指附加在某一电子文档中的一组特定</a:t>
            </a:r>
            <a:r>
              <a:rPr sz="2400" b="1" spc="-5" dirty="0">
                <a:latin typeface="宋体"/>
                <a:cs typeface="宋体"/>
              </a:rPr>
              <a:t>的</a:t>
            </a:r>
            <a:r>
              <a:rPr sz="2400" b="1" dirty="0">
                <a:solidFill>
                  <a:srgbClr val="0000FF"/>
                </a:solidFill>
                <a:latin typeface="宋体"/>
                <a:cs typeface="宋体"/>
              </a:rPr>
              <a:t>符号或代码</a:t>
            </a:r>
            <a:r>
              <a:rPr sz="2400" b="1" dirty="0">
                <a:latin typeface="宋体"/>
                <a:cs typeface="宋体"/>
              </a:rPr>
              <a:t>，它是利 用数学方法和密码算法对该电子文档进</a:t>
            </a:r>
            <a:r>
              <a:rPr sz="2400" b="1" spc="5" dirty="0">
                <a:latin typeface="宋体"/>
                <a:cs typeface="宋体"/>
              </a:rPr>
              <a:t>行</a:t>
            </a:r>
            <a:r>
              <a:rPr sz="2400" b="1" dirty="0">
                <a:solidFill>
                  <a:srgbClr val="0000FF"/>
                </a:solidFill>
                <a:latin typeface="宋体"/>
                <a:cs typeface="宋体"/>
              </a:rPr>
              <a:t>关键信息</a:t>
            </a:r>
            <a:r>
              <a:rPr sz="2400" b="1" dirty="0">
                <a:latin typeface="宋体"/>
                <a:cs typeface="宋体"/>
              </a:rPr>
              <a:t>提取并进 </a:t>
            </a:r>
            <a:r>
              <a:rPr sz="2400" b="1" spc="-5" dirty="0">
                <a:latin typeface="宋体"/>
                <a:cs typeface="宋体"/>
              </a:rPr>
              <a:t>行</a:t>
            </a:r>
            <a:r>
              <a:rPr sz="2400" b="1" spc="-5" dirty="0">
                <a:solidFill>
                  <a:srgbClr val="0000FF"/>
                </a:solidFill>
                <a:latin typeface="宋体"/>
                <a:cs typeface="宋体"/>
              </a:rPr>
              <a:t>加密</a:t>
            </a:r>
            <a:r>
              <a:rPr sz="2400" b="1" dirty="0">
                <a:latin typeface="宋体"/>
                <a:cs typeface="宋体"/>
              </a:rPr>
              <a:t>而形成的，用于标识签发者的身份以及签发者对电子 文档的认可，并能被接收者用来验证该电子文档在传输过程 中是否被篡改或伪造。</a:t>
            </a:r>
            <a:endParaRPr sz="2400" dirty="0">
              <a:latin typeface="宋体"/>
              <a:cs typeface="宋体"/>
            </a:endParaRPr>
          </a:p>
          <a:p>
            <a:pPr marL="12700" marR="5080" indent="723900">
              <a:lnSpc>
                <a:spcPct val="124400"/>
              </a:lnSpc>
              <a:spcBef>
                <a:spcPts val="459"/>
              </a:spcBef>
            </a:pPr>
            <a:r>
              <a:rPr sz="2500" b="1" spc="-100" dirty="0">
                <a:solidFill>
                  <a:srgbClr val="0000FF"/>
                </a:solidFill>
                <a:latin typeface="宋体"/>
                <a:cs typeface="宋体"/>
              </a:rPr>
              <a:t>与消息认证的的区别</a:t>
            </a:r>
            <a:r>
              <a:rPr sz="2500" b="1" spc="-105" dirty="0">
                <a:solidFill>
                  <a:srgbClr val="0000FF"/>
                </a:solidFill>
                <a:latin typeface="宋体"/>
                <a:cs typeface="宋体"/>
              </a:rPr>
              <a:t>：</a:t>
            </a:r>
            <a:r>
              <a:rPr sz="2400" b="1" dirty="0">
                <a:latin typeface="宋体"/>
                <a:cs typeface="宋体"/>
              </a:rPr>
              <a:t>消息认证使收方能验证消息发送 者及所发消息内容是否被窜改过。当收者和发者之间有利害 冲突时，就无法解决他们之间的纠纷，此时须借助满足前述 要求的数字签字技术。</a:t>
            </a:r>
            <a:endParaRPr sz="2400" dirty="0">
              <a:latin typeface="宋体"/>
              <a:cs typeface="宋体"/>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5198"/>
            <a:ext cx="2879725" cy="513080"/>
          </a:xfrm>
          <a:prstGeom prst="rect">
            <a:avLst/>
          </a:prstGeom>
        </p:spPr>
        <p:txBody>
          <a:bodyPr vert="horz" wrap="square" lIns="0" tIns="12065" rIns="0" bIns="0" rtlCol="0">
            <a:spAutoFit/>
          </a:bodyPr>
          <a:lstStyle/>
          <a:p>
            <a:pPr marL="12700">
              <a:lnSpc>
                <a:spcPct val="100000"/>
              </a:lnSpc>
              <a:spcBef>
                <a:spcPts val="95"/>
              </a:spcBef>
            </a:pPr>
            <a:r>
              <a:rPr spc="-5" dirty="0"/>
              <a:t>数字签名的理解</a:t>
            </a:r>
          </a:p>
        </p:txBody>
      </p:sp>
      <p:sp>
        <p:nvSpPr>
          <p:cNvPr id="3" name="object 3"/>
          <p:cNvSpPr/>
          <p:nvPr/>
        </p:nvSpPr>
        <p:spPr>
          <a:xfrm>
            <a:off x="1164983" y="1840992"/>
            <a:ext cx="163068" cy="17068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64983" y="3012948"/>
            <a:ext cx="163068" cy="16687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4983" y="4546853"/>
            <a:ext cx="163068" cy="170687"/>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164983" y="5353050"/>
            <a:ext cx="163068" cy="170687"/>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1501273" y="1688084"/>
            <a:ext cx="8295005" cy="4984750"/>
          </a:xfrm>
          <a:prstGeom prst="rect">
            <a:avLst/>
          </a:prstGeom>
        </p:spPr>
        <p:txBody>
          <a:bodyPr vert="horz" wrap="square" lIns="0" tIns="20320" rIns="0" bIns="0" rtlCol="0">
            <a:spAutoFit/>
          </a:bodyPr>
          <a:lstStyle/>
          <a:p>
            <a:pPr marL="12700" marR="5080" algn="just">
              <a:lnSpc>
                <a:spcPct val="97900"/>
              </a:lnSpc>
              <a:spcBef>
                <a:spcPts val="160"/>
              </a:spcBef>
            </a:pPr>
            <a:r>
              <a:rPr sz="2400" b="1" dirty="0">
                <a:latin typeface="宋体"/>
                <a:cs typeface="宋体"/>
              </a:rPr>
              <a:t>数字签名由公钥密码发展而来，作为密码学基本元语，它在网 </a:t>
            </a:r>
            <a:r>
              <a:rPr sz="2400" b="1" spc="-5" dirty="0">
                <a:latin typeface="宋体"/>
                <a:cs typeface="宋体"/>
              </a:rPr>
              <a:t>络安全，</a:t>
            </a:r>
            <a:r>
              <a:rPr sz="2400" b="1" spc="-5" dirty="0">
                <a:highlight>
                  <a:srgbClr val="FFFF00"/>
                </a:highlight>
                <a:latin typeface="宋体"/>
                <a:cs typeface="宋体"/>
              </a:rPr>
              <a:t>包</a:t>
            </a:r>
            <a:r>
              <a:rPr sz="2400" b="1" spc="5" dirty="0">
                <a:highlight>
                  <a:srgbClr val="FFFF00"/>
                </a:highlight>
                <a:latin typeface="宋体"/>
                <a:cs typeface="宋体"/>
              </a:rPr>
              <a:t>括</a:t>
            </a:r>
            <a:r>
              <a:rPr sz="2400" b="1" dirty="0">
                <a:solidFill>
                  <a:srgbClr val="FD1813"/>
                </a:solidFill>
                <a:highlight>
                  <a:srgbClr val="FFFF00"/>
                </a:highlight>
                <a:latin typeface="宋体"/>
                <a:cs typeface="宋体"/>
              </a:rPr>
              <a:t>身份认证、数据完整性、不可否认性</a:t>
            </a:r>
            <a:r>
              <a:rPr sz="2400" b="1" dirty="0">
                <a:latin typeface="宋体"/>
                <a:cs typeface="宋体"/>
              </a:rPr>
              <a:t>等方面有着 </a:t>
            </a:r>
            <a:r>
              <a:rPr sz="2400" b="1" spc="-5" dirty="0">
                <a:latin typeface="宋体"/>
                <a:cs typeface="宋体"/>
              </a:rPr>
              <a:t>重要应用。</a:t>
            </a:r>
            <a:endParaRPr sz="2400" dirty="0">
              <a:latin typeface="宋体"/>
              <a:cs typeface="宋体"/>
            </a:endParaRPr>
          </a:p>
          <a:p>
            <a:pPr marL="12700" marR="5080" algn="just">
              <a:lnSpc>
                <a:spcPct val="98600"/>
              </a:lnSpc>
              <a:spcBef>
                <a:spcPts val="735"/>
              </a:spcBef>
            </a:pPr>
            <a:r>
              <a:rPr sz="2400" b="1" dirty="0">
                <a:latin typeface="宋体"/>
                <a:cs typeface="宋体"/>
              </a:rPr>
              <a:t>数字签名的目的是提供一种手段，使得一个实体把</a:t>
            </a:r>
            <a:r>
              <a:rPr sz="2400" b="1" dirty="0">
                <a:solidFill>
                  <a:srgbClr val="FD1813"/>
                </a:solidFill>
                <a:latin typeface="宋体"/>
                <a:cs typeface="宋体"/>
              </a:rPr>
              <a:t>他的身份与 </a:t>
            </a:r>
            <a:r>
              <a:rPr sz="2400" b="1" spc="-5" dirty="0">
                <a:solidFill>
                  <a:srgbClr val="FD1813"/>
                </a:solidFill>
                <a:latin typeface="宋体"/>
                <a:cs typeface="宋体"/>
              </a:rPr>
              <a:t>某个信息捆</a:t>
            </a:r>
            <a:r>
              <a:rPr sz="2400" b="1" spc="5" dirty="0">
                <a:solidFill>
                  <a:srgbClr val="FD1813"/>
                </a:solidFill>
                <a:latin typeface="宋体"/>
                <a:cs typeface="宋体"/>
              </a:rPr>
              <a:t>绑</a:t>
            </a:r>
            <a:r>
              <a:rPr sz="2400" b="1" dirty="0">
                <a:latin typeface="宋体"/>
                <a:cs typeface="宋体"/>
              </a:rPr>
              <a:t>在一起。一个消息的数字签名实际上是</a:t>
            </a:r>
            <a:r>
              <a:rPr sz="2400" b="1" dirty="0">
                <a:solidFill>
                  <a:srgbClr val="FD1813"/>
                </a:solidFill>
                <a:latin typeface="宋体"/>
                <a:cs typeface="宋体"/>
              </a:rPr>
              <a:t>一个数</a:t>
            </a:r>
            <a:r>
              <a:rPr sz="2400" b="1" spc="-10" dirty="0">
                <a:latin typeface="宋体"/>
                <a:cs typeface="宋体"/>
              </a:rPr>
              <a:t>， </a:t>
            </a:r>
            <a:r>
              <a:rPr sz="2400" b="1" dirty="0">
                <a:latin typeface="宋体"/>
                <a:cs typeface="宋体"/>
              </a:rPr>
              <a:t>它仅仅依赖于签名者知道的某个秘密，也依赖于被签名信息的 </a:t>
            </a:r>
            <a:r>
              <a:rPr sz="2400" b="1" spc="-5" dirty="0">
                <a:latin typeface="宋体"/>
                <a:cs typeface="宋体"/>
              </a:rPr>
              <a:t>本身。</a:t>
            </a:r>
            <a:endParaRPr sz="2400" dirty="0">
              <a:latin typeface="宋体"/>
              <a:cs typeface="宋体"/>
            </a:endParaRPr>
          </a:p>
          <a:p>
            <a:pPr marL="12700" marR="5080" algn="just">
              <a:lnSpc>
                <a:spcPts val="2760"/>
              </a:lnSpc>
              <a:spcBef>
                <a:spcPts val="890"/>
              </a:spcBef>
            </a:pPr>
            <a:r>
              <a:rPr sz="2400" b="1" dirty="0">
                <a:latin typeface="宋体"/>
                <a:cs typeface="宋体"/>
              </a:rPr>
              <a:t>数字签名基于两条基本的假设：一是私钥是安全的，只有其拥 有者才能获得；二是产生数字签名的</a:t>
            </a:r>
            <a:r>
              <a:rPr sz="2400" b="1" dirty="0">
                <a:solidFill>
                  <a:srgbClr val="0000FF"/>
                </a:solidFill>
                <a:latin typeface="宋体"/>
                <a:cs typeface="宋体"/>
              </a:rPr>
              <a:t>惟</a:t>
            </a:r>
            <a:r>
              <a:rPr sz="2400" b="1" spc="5" dirty="0">
                <a:solidFill>
                  <a:srgbClr val="0000FF"/>
                </a:solidFill>
                <a:latin typeface="宋体"/>
                <a:cs typeface="宋体"/>
              </a:rPr>
              <a:t>一</a:t>
            </a:r>
            <a:r>
              <a:rPr sz="2400" b="1" dirty="0">
                <a:latin typeface="宋体"/>
                <a:cs typeface="宋体"/>
              </a:rPr>
              <a:t>途径是使用私钥。</a:t>
            </a:r>
            <a:endParaRPr sz="2400" dirty="0">
              <a:latin typeface="宋体"/>
              <a:cs typeface="宋体"/>
            </a:endParaRPr>
          </a:p>
          <a:p>
            <a:pPr marL="12700" marR="5080" algn="just">
              <a:lnSpc>
                <a:spcPct val="98400"/>
              </a:lnSpc>
              <a:spcBef>
                <a:spcPts val="570"/>
              </a:spcBef>
            </a:pPr>
            <a:r>
              <a:rPr sz="2500" b="1" i="1" spc="-100" dirty="0">
                <a:solidFill>
                  <a:srgbClr val="0000FF"/>
                </a:solidFill>
                <a:latin typeface="宋体"/>
                <a:cs typeface="宋体"/>
              </a:rPr>
              <a:t>与消息加密不同点</a:t>
            </a:r>
            <a:r>
              <a:rPr sz="2500" b="1" i="1" spc="-105" dirty="0">
                <a:solidFill>
                  <a:srgbClr val="0000FF"/>
                </a:solidFill>
                <a:latin typeface="宋体"/>
                <a:cs typeface="宋体"/>
              </a:rPr>
              <a:t>：</a:t>
            </a:r>
            <a:r>
              <a:rPr sz="2400" b="1" dirty="0">
                <a:latin typeface="宋体"/>
                <a:cs typeface="宋体"/>
              </a:rPr>
              <a:t>消息加密和解密可能是</a:t>
            </a:r>
            <a:r>
              <a:rPr sz="2400" b="1" dirty="0">
                <a:solidFill>
                  <a:srgbClr val="FF0000"/>
                </a:solidFill>
                <a:latin typeface="宋体"/>
                <a:cs typeface="宋体"/>
              </a:rPr>
              <a:t>一次性</a:t>
            </a:r>
            <a:r>
              <a:rPr sz="2400" b="1" dirty="0">
                <a:latin typeface="宋体"/>
                <a:cs typeface="宋体"/>
              </a:rPr>
              <a:t>的，它要求 在解密之前是安全的；而一个签字的消息可能作为一个法律上 的文件，如合同等，很可能在对消息签署多年之后才验证其签 </a:t>
            </a:r>
            <a:r>
              <a:rPr sz="2400" b="1" spc="-5" dirty="0">
                <a:latin typeface="宋体"/>
                <a:cs typeface="宋体"/>
              </a:rPr>
              <a:t>字，且可</a:t>
            </a:r>
            <a:r>
              <a:rPr sz="2400" b="1" dirty="0">
                <a:latin typeface="宋体"/>
                <a:cs typeface="宋体"/>
              </a:rPr>
              <a:t>能</a:t>
            </a:r>
            <a:r>
              <a:rPr sz="2400" b="1" dirty="0">
                <a:solidFill>
                  <a:srgbClr val="FF0000"/>
                </a:solidFill>
                <a:latin typeface="宋体"/>
                <a:cs typeface="宋体"/>
              </a:rPr>
              <a:t>需要多次验证</a:t>
            </a:r>
            <a:r>
              <a:rPr sz="2400" b="1" dirty="0">
                <a:latin typeface="宋体"/>
                <a:cs typeface="宋体"/>
              </a:rPr>
              <a:t>此签字。</a:t>
            </a:r>
            <a:endParaRPr sz="2400" dirty="0">
              <a:latin typeface="宋体"/>
              <a:cs typeface="宋体"/>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8</a:t>
            </a:fld>
            <a:endParaRPr spc="-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579" y="695198"/>
            <a:ext cx="3695065" cy="513080"/>
          </a:xfrm>
          <a:prstGeom prst="rect">
            <a:avLst/>
          </a:prstGeom>
        </p:spPr>
        <p:txBody>
          <a:bodyPr vert="horz" wrap="square" lIns="0" tIns="12065" rIns="0" bIns="0" rtlCol="0">
            <a:spAutoFit/>
          </a:bodyPr>
          <a:lstStyle/>
          <a:p>
            <a:pPr marL="12700">
              <a:lnSpc>
                <a:spcPct val="100000"/>
              </a:lnSpc>
              <a:spcBef>
                <a:spcPts val="95"/>
              </a:spcBef>
            </a:pPr>
            <a:r>
              <a:rPr spc="-5" dirty="0"/>
              <a:t>数字签名的安全要求</a:t>
            </a:r>
          </a:p>
        </p:txBody>
      </p:sp>
      <p:sp>
        <p:nvSpPr>
          <p:cNvPr id="3" name="object 3"/>
          <p:cNvSpPr/>
          <p:nvPr/>
        </p:nvSpPr>
        <p:spPr>
          <a:xfrm>
            <a:off x="1244231" y="1924050"/>
            <a:ext cx="158495" cy="17068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44231" y="2983992"/>
            <a:ext cx="158495" cy="17068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244231" y="4047744"/>
            <a:ext cx="158495" cy="16687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244231" y="5107685"/>
            <a:ext cx="158495" cy="166878"/>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1571377" y="1606549"/>
            <a:ext cx="7987030" cy="4798695"/>
          </a:xfrm>
          <a:prstGeom prst="rect">
            <a:avLst/>
          </a:prstGeom>
        </p:spPr>
        <p:txBody>
          <a:bodyPr vert="horz" wrap="square" lIns="0" tIns="177165" rIns="0" bIns="0" rtlCol="0">
            <a:spAutoFit/>
          </a:bodyPr>
          <a:lstStyle/>
          <a:p>
            <a:pPr marL="18415">
              <a:lnSpc>
                <a:spcPct val="100000"/>
              </a:lnSpc>
              <a:spcBef>
                <a:spcPts val="1395"/>
              </a:spcBef>
            </a:pPr>
            <a:r>
              <a:rPr sz="2400" b="1" dirty="0">
                <a:latin typeface="宋体"/>
                <a:cs typeface="宋体"/>
              </a:rPr>
              <a:t>签名是可以被验证的；</a:t>
            </a:r>
            <a:endParaRPr sz="2400">
              <a:latin typeface="宋体"/>
              <a:cs typeface="宋体"/>
            </a:endParaRPr>
          </a:p>
          <a:p>
            <a:pPr marL="18415" marR="2760980" indent="-6350">
              <a:lnSpc>
                <a:spcPct val="145000"/>
              </a:lnSpc>
            </a:pPr>
            <a:r>
              <a:rPr sz="2400" b="1" spc="-5" dirty="0">
                <a:solidFill>
                  <a:srgbClr val="0000FF"/>
                </a:solidFill>
                <a:latin typeface="宋体"/>
                <a:cs typeface="宋体"/>
              </a:rPr>
              <a:t>接受者</a:t>
            </a:r>
            <a:r>
              <a:rPr sz="2400" b="1" dirty="0">
                <a:latin typeface="宋体"/>
                <a:cs typeface="宋体"/>
              </a:rPr>
              <a:t>能够核实</a:t>
            </a:r>
            <a:r>
              <a:rPr sz="2400" b="1" dirty="0">
                <a:solidFill>
                  <a:srgbClr val="FD1813"/>
                </a:solidFill>
                <a:latin typeface="宋体"/>
                <a:cs typeface="宋体"/>
              </a:rPr>
              <a:t>签名</a:t>
            </a:r>
            <a:r>
              <a:rPr sz="2400" b="1" spc="5" dirty="0">
                <a:solidFill>
                  <a:srgbClr val="FD1813"/>
                </a:solidFill>
                <a:latin typeface="宋体"/>
                <a:cs typeface="宋体"/>
              </a:rPr>
              <a:t>者</a:t>
            </a:r>
            <a:r>
              <a:rPr sz="2400" b="1" dirty="0">
                <a:latin typeface="宋体"/>
                <a:cs typeface="宋体"/>
              </a:rPr>
              <a:t>对消息的签名。 签名是不可伪造的；</a:t>
            </a:r>
            <a:endParaRPr sz="2400">
              <a:latin typeface="宋体"/>
              <a:cs typeface="宋体"/>
            </a:endParaRPr>
          </a:p>
          <a:p>
            <a:pPr marL="18415" marR="413384" indent="-6350">
              <a:lnSpc>
                <a:spcPct val="145000"/>
              </a:lnSpc>
            </a:pPr>
            <a:r>
              <a:rPr sz="2400" b="1" spc="-5" dirty="0">
                <a:latin typeface="宋体"/>
                <a:cs typeface="宋体"/>
              </a:rPr>
              <a:t>除了</a:t>
            </a:r>
            <a:r>
              <a:rPr sz="2400" b="1" spc="-5" dirty="0">
                <a:solidFill>
                  <a:srgbClr val="FD1813"/>
                </a:solidFill>
                <a:latin typeface="宋体"/>
                <a:cs typeface="宋体"/>
              </a:rPr>
              <a:t>签名</a:t>
            </a:r>
            <a:r>
              <a:rPr sz="2400" b="1" dirty="0">
                <a:solidFill>
                  <a:srgbClr val="FD1813"/>
                </a:solidFill>
                <a:latin typeface="宋体"/>
                <a:cs typeface="宋体"/>
              </a:rPr>
              <a:t>者</a:t>
            </a:r>
            <a:r>
              <a:rPr sz="2400" b="1" dirty="0">
                <a:latin typeface="宋体"/>
                <a:cs typeface="宋体"/>
              </a:rPr>
              <a:t>，任何人</a:t>
            </a:r>
            <a:r>
              <a:rPr sz="2400" b="1" dirty="0">
                <a:latin typeface="Arial"/>
                <a:cs typeface="Arial"/>
              </a:rPr>
              <a:t>(</a:t>
            </a:r>
            <a:r>
              <a:rPr sz="2400" b="1" dirty="0">
                <a:latin typeface="宋体"/>
                <a:cs typeface="宋体"/>
              </a:rPr>
              <a:t>包括</a:t>
            </a:r>
            <a:r>
              <a:rPr sz="2400" b="1" dirty="0">
                <a:solidFill>
                  <a:srgbClr val="0000FF"/>
                </a:solidFill>
                <a:latin typeface="宋体"/>
                <a:cs typeface="宋体"/>
              </a:rPr>
              <a:t>接受者</a:t>
            </a:r>
            <a:r>
              <a:rPr sz="2400" b="1" dirty="0">
                <a:latin typeface="Arial"/>
                <a:cs typeface="Arial"/>
              </a:rPr>
              <a:t>)</a:t>
            </a:r>
            <a:r>
              <a:rPr sz="2400" b="1" dirty="0">
                <a:latin typeface="宋体"/>
                <a:cs typeface="宋体"/>
              </a:rPr>
              <a:t>不能伪造消息的签名。 签名是不可重用的；</a:t>
            </a:r>
            <a:endParaRPr sz="2400">
              <a:latin typeface="宋体"/>
              <a:cs typeface="宋体"/>
            </a:endParaRPr>
          </a:p>
          <a:p>
            <a:pPr marL="18415" marR="2760980" indent="-6350">
              <a:lnSpc>
                <a:spcPct val="145000"/>
              </a:lnSpc>
            </a:pPr>
            <a:r>
              <a:rPr sz="2400" b="1" dirty="0">
                <a:latin typeface="宋体"/>
                <a:cs typeface="宋体"/>
              </a:rPr>
              <a:t>同一消息不同时刻其签名是有区别的。 签名是不可抵赖的；</a:t>
            </a:r>
            <a:endParaRPr sz="2400">
              <a:latin typeface="宋体"/>
              <a:cs typeface="宋体"/>
            </a:endParaRPr>
          </a:p>
          <a:p>
            <a:pPr marL="18415" marR="5080" indent="-6350">
              <a:lnSpc>
                <a:spcPct val="145000"/>
              </a:lnSpc>
            </a:pPr>
            <a:r>
              <a:rPr sz="2400" b="1" spc="-5" dirty="0">
                <a:solidFill>
                  <a:srgbClr val="FD1813"/>
                </a:solidFill>
                <a:latin typeface="宋体"/>
                <a:cs typeface="宋体"/>
              </a:rPr>
              <a:t>签名者</a:t>
            </a:r>
            <a:r>
              <a:rPr sz="2400" b="1" dirty="0">
                <a:latin typeface="宋体"/>
                <a:cs typeface="宋体"/>
              </a:rPr>
              <a:t>事后不能抵赖对消息的签名，出现争议时</a:t>
            </a:r>
            <a:r>
              <a:rPr sz="2400" b="1" spc="5" dirty="0">
                <a:latin typeface="宋体"/>
                <a:cs typeface="宋体"/>
              </a:rPr>
              <a:t>，</a:t>
            </a:r>
            <a:r>
              <a:rPr sz="2400" b="1" dirty="0">
                <a:solidFill>
                  <a:srgbClr val="FF0065"/>
                </a:solidFill>
                <a:latin typeface="宋体"/>
                <a:cs typeface="宋体"/>
              </a:rPr>
              <a:t>第三方</a:t>
            </a:r>
            <a:r>
              <a:rPr sz="2400" b="1" spc="-10" dirty="0">
                <a:latin typeface="宋体"/>
                <a:cs typeface="宋体"/>
              </a:rPr>
              <a:t>可 </a:t>
            </a:r>
            <a:r>
              <a:rPr sz="2400" b="1" spc="-5" dirty="0">
                <a:latin typeface="宋体"/>
                <a:cs typeface="宋体"/>
              </a:rPr>
              <a:t>解决争端；</a:t>
            </a:r>
            <a:endParaRPr sz="2400">
              <a:latin typeface="宋体"/>
              <a:cs typeface="宋体"/>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spc="-5" dirty="0"/>
              <a:t>9</a:t>
            </a:fld>
            <a:endParaRPr spc="-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D181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500</TotalTime>
  <Words>3251</Words>
  <Application>Microsoft Office PowerPoint</Application>
  <PresentationFormat>自定义</PresentationFormat>
  <Paragraphs>379</Paragraphs>
  <Slides>45</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45</vt:i4>
      </vt:variant>
    </vt:vector>
  </HeadingPairs>
  <TitlesOfParts>
    <vt:vector size="58" baseType="lpstr">
      <vt:lpstr>等线</vt:lpstr>
      <vt:lpstr>等线 Light</vt:lpstr>
      <vt:lpstr>黑体</vt:lpstr>
      <vt:lpstr>楷体</vt:lpstr>
      <vt:lpstr>宋体</vt:lpstr>
      <vt:lpstr>新宋体</vt:lpstr>
      <vt:lpstr>Arial</vt:lpstr>
      <vt:lpstr>Calibri</vt:lpstr>
      <vt:lpstr>Symbol</vt:lpstr>
      <vt:lpstr>Times New Roman</vt:lpstr>
      <vt:lpstr>Wingdings</vt:lpstr>
      <vt:lpstr>Office Theme</vt:lpstr>
      <vt:lpstr>自定义设计方案</vt:lpstr>
      <vt:lpstr>PowerPoint 演示文稿</vt:lpstr>
      <vt:lpstr>PowerPoint 演示文稿</vt:lpstr>
      <vt:lpstr>本讲的主要内容</vt:lpstr>
      <vt:lpstr>引言</vt:lpstr>
      <vt:lpstr>数字签名的简介</vt:lpstr>
      <vt:lpstr>数字签名与手写签名的不同</vt:lpstr>
      <vt:lpstr>数字签名的概念</vt:lpstr>
      <vt:lpstr>数字签名的理解</vt:lpstr>
      <vt:lpstr>数字签名的安全要求</vt:lpstr>
      <vt:lpstr>数字签名算法应满足的要求</vt:lpstr>
      <vt:lpstr>数字签名方案的组成</vt:lpstr>
      <vt:lpstr>数字签名的过程</vt:lpstr>
      <vt:lpstr>数字签名描述</vt:lpstr>
      <vt:lpstr>基于对称密码体制的数字签名</vt:lpstr>
      <vt:lpstr>基于对称密码体制的数字签名(分析)</vt:lpstr>
      <vt:lpstr>基于对称密码体制的数字签名(安全性)</vt:lpstr>
      <vt:lpstr>RSA数字签名方案(初始化)</vt:lpstr>
      <vt:lpstr>RSA数字签名方案(签名和验证)</vt:lpstr>
      <vt:lpstr>RSA数字签名方案(正确性)</vt:lpstr>
      <vt:lpstr>RSA数字签名方案(举例)</vt:lpstr>
      <vt:lpstr>RSA数字签名方案(安全性)</vt:lpstr>
      <vt:lpstr>基于离散对数数字签名</vt:lpstr>
      <vt:lpstr>ElGamal签名算法(初始化和签名)</vt:lpstr>
      <vt:lpstr>ElGamal签名算法(验证)</vt:lpstr>
      <vt:lpstr>ElGamal签名算法(正确性)</vt:lpstr>
      <vt:lpstr>ElGamal签名算法(举例)</vt:lpstr>
      <vt:lpstr>ElGamal签名算法(安全性)</vt:lpstr>
      <vt:lpstr>Schnorr签名算法(初始化和签名)</vt:lpstr>
      <vt:lpstr>Schnorr签名算法(验证)</vt:lpstr>
      <vt:lpstr>Schnorr签名算法(正确性)</vt:lpstr>
      <vt:lpstr>Schnorr签名算法(举例)</vt:lpstr>
      <vt:lpstr>Schnorr签名算法(举例)</vt:lpstr>
      <vt:lpstr>DSA数字签名</vt:lpstr>
      <vt:lpstr>DSA数字签名算法（初始化）</vt:lpstr>
      <vt:lpstr>DSA数字签名算法（签名）</vt:lpstr>
      <vt:lpstr>DSA数字签名算法（验证）</vt:lpstr>
      <vt:lpstr>DSA数字签名算法（正确性）</vt:lpstr>
      <vt:lpstr>DSA数字签名算法（举例）</vt:lpstr>
      <vt:lpstr>Elgmal与Schnorr性能对比</vt:lpstr>
      <vt:lpstr>ECC签名体制</vt:lpstr>
      <vt:lpstr>ECC签名体制(验证)</vt:lpstr>
      <vt:lpstr>ECC签名体制(正确性)</vt:lpstr>
      <vt:lpstr>ECC签名体制(举例)</vt:lpstr>
      <vt:lpstr>特殊数字签名</vt:lpstr>
      <vt:lpstr>本讲内容小结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- 8. 数字签名.ppt [兼容模式]</dc:title>
  <dc:creator>mark</dc:creator>
  <cp:lastModifiedBy>亦辰</cp:lastModifiedBy>
  <cp:revision>25</cp:revision>
  <dcterms:created xsi:type="dcterms:W3CDTF">2019-11-04T00:17:15Z</dcterms:created>
  <dcterms:modified xsi:type="dcterms:W3CDTF">2024-11-11T10:00:37Z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2018-11-05T00:00:00Z</vt:filetime>
  </property>
  <property fmtid="{D5CDD505-2E9C-101B-9397-08002B2CF9AE}" pid="3" name="Creator">
    <vt:lpwstr>PScript5.dll Version 5.2.2</vt:lpwstr>
  </property>
  <property fmtid="{D5CDD505-2E9C-101B-9397-08002B2CF9AE}" pid="4" name="LastSaved">
    <vt:filetime>2019-11-04T00:00:00Z</vt:filetime>
  </property>
</Properties>
</file>