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2"/>
  </p:notesMasterIdLst>
  <p:handoutMasterIdLst>
    <p:handoutMasterId r:id="rId23"/>
  </p:handoutMasterIdLst>
  <p:sldIdLst>
    <p:sldId id="3146" r:id="rId3"/>
    <p:sldId id="3382" r:id="rId4"/>
    <p:sldId id="3362" r:id="rId5"/>
    <p:sldId id="3419" r:id="rId6"/>
    <p:sldId id="3433" r:id="rId7"/>
    <p:sldId id="3421" r:id="rId8"/>
    <p:sldId id="3422" r:id="rId9"/>
    <p:sldId id="3423" r:id="rId10"/>
    <p:sldId id="3434" r:id="rId11"/>
    <p:sldId id="3424" r:id="rId12"/>
    <p:sldId id="3436" r:id="rId13"/>
    <p:sldId id="3426" r:id="rId14"/>
    <p:sldId id="3427" r:id="rId15"/>
    <p:sldId id="3428" r:id="rId16"/>
    <p:sldId id="3429" r:id="rId17"/>
    <p:sldId id="3432" r:id="rId18"/>
    <p:sldId id="3437" r:id="rId19"/>
    <p:sldId id="3380" r:id="rId20"/>
    <p:sldId id="3416" r:id="rId21"/>
  </p:sldIdLst>
  <p:sldSz cx="9644063" cy="7232650"/>
  <p:notesSz cx="6858000" cy="9144000"/>
  <p:custDataLst>
    <p:tags r:id="rId2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5EA6"/>
    <a:srgbClr val="FFFFFF"/>
    <a:srgbClr val="FFFFCC"/>
    <a:srgbClr val="C9F0FF"/>
    <a:srgbClr val="FF99FF"/>
    <a:srgbClr val="0000FF"/>
    <a:srgbClr val="007DDD"/>
    <a:srgbClr val="F2F2F2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83670" autoAdjust="0"/>
  </p:normalViewPr>
  <p:slideViewPr>
    <p:cSldViewPr>
      <p:cViewPr varScale="1">
        <p:scale>
          <a:sx n="92" d="100"/>
          <a:sy n="92" d="100"/>
        </p:scale>
        <p:origin x="1464" y="90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2021/4/13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986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98656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7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61ED6A-3255-4587-A870-9826FB298788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2028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61ED6A-3255-4587-A870-9826FB298788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5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20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79" y="13447"/>
            <a:ext cx="2576315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2"/>
          <p:cNvSpPr txBox="1">
            <a:spLocks noChangeArrowheads="1"/>
          </p:cNvSpPr>
          <p:nvPr userDrawn="1"/>
        </p:nvSpPr>
        <p:spPr bwMode="auto">
          <a:xfrm>
            <a:off x="1115308" y="184655"/>
            <a:ext cx="819593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总体与样本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08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6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2021/4/13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279" y="13447"/>
            <a:ext cx="2576315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8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5.bin"/><Relationship Id="rId7" Type="http://schemas.openxmlformats.org/officeDocument/2006/relationships/package" Target="../embeddings/Microsoft_Word___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6.emf"/><Relationship Id="rId10" Type="http://schemas.openxmlformats.org/officeDocument/2006/relationships/image" Target="../media/image18.emf"/><Relationship Id="rId4" Type="http://schemas.openxmlformats.org/officeDocument/2006/relationships/package" Target="../embeddings/Microsoft_Word___10.docx"/><Relationship Id="rId9" Type="http://schemas.openxmlformats.org/officeDocument/2006/relationships/package" Target="../embeddings/Microsoft_Word___12.docx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7.bin"/><Relationship Id="rId7" Type="http://schemas.openxmlformats.org/officeDocument/2006/relationships/package" Target="../embeddings/Microsoft_Word___1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9.emf"/><Relationship Id="rId4" Type="http://schemas.openxmlformats.org/officeDocument/2006/relationships/package" Target="../embeddings/Microsoft_Word___13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3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package" Target="../embeddings/Microsoft_Word___17.docx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__16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2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package" Target="../embeddings/Microsoft_Word___19.docx"/><Relationship Id="rId5" Type="http://schemas.openxmlformats.org/officeDocument/2006/relationships/image" Target="../media/image24.emf"/><Relationship Id="rId4" Type="http://schemas.openxmlformats.org/officeDocument/2006/relationships/package" Target="../embeddings/Microsoft_Word___18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package" Target="../embeddings/Microsoft_Word___21.docx"/><Relationship Id="rId5" Type="http://schemas.openxmlformats.org/officeDocument/2006/relationships/image" Target="../media/image26.emf"/><Relationship Id="rId4" Type="http://schemas.openxmlformats.org/officeDocument/2006/relationships/package" Target="../embeddings/Microsoft_Word___20.docx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2.bin"/><Relationship Id="rId7" Type="http://schemas.openxmlformats.org/officeDocument/2006/relationships/package" Target="../embeddings/Microsoft_Word___2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__22.docx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14.bin"/><Relationship Id="rId7" Type="http://schemas.openxmlformats.org/officeDocument/2006/relationships/package" Target="../embeddings/Microsoft_Word___2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28.emf"/><Relationship Id="rId4" Type="http://schemas.openxmlformats.org/officeDocument/2006/relationships/package" Target="../embeddings/Microsoft_Word___2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tags" Target="../tags/tag4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.xml"/><Relationship Id="rId10" Type="http://schemas.openxmlformats.org/officeDocument/2006/relationships/image" Target="../media/image6.png"/><Relationship Id="rId4" Type="http://schemas.openxmlformats.org/officeDocument/2006/relationships/tags" Target="../tags/tag5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baike.baidu.com/item/%E8%AF%95%E9%AA%8C%E8%AE%BE%E8%AE%A1" TargetMode="External"/><Relationship Id="rId3" Type="http://schemas.openxmlformats.org/officeDocument/2006/relationships/notesSlide" Target="../notesSlides/notesSlide4.xml"/><Relationship Id="rId7" Type="http://schemas.openxmlformats.org/officeDocument/2006/relationships/hyperlink" Target="https://baike.baidu.com/item/%E7%9B%B8%E5%85%B3%E5%88%86%E6%9E%90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Relationship Id="rId6" Type="http://schemas.openxmlformats.org/officeDocument/2006/relationships/hyperlink" Target="https://baike.baidu.com/item/%E5%81%87%E8%AE%BE%E6%A3%80%E9%AA%8C" TargetMode="External"/><Relationship Id="rId5" Type="http://schemas.openxmlformats.org/officeDocument/2006/relationships/hyperlink" Target="https://baike.baidu.com/item/%E5%8F%82%E6%95%B0%E4%BC%B0%E8%AE%A1" TargetMode="External"/><Relationship Id="rId4" Type="http://schemas.openxmlformats.org/officeDocument/2006/relationships/hyperlink" Target="https://baike.baidu.com/item/%E6%A6%82%E7%8E%87%E8%AE%BA/829122" TargetMode="External"/><Relationship Id="rId9" Type="http://schemas.openxmlformats.org/officeDocument/2006/relationships/hyperlink" Target="https://baike.baidu.com/item/%E9%9D%9E%E5%8F%82%E6%95%B0%E7%BB%9F%E8%AE%A1/776350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package" Target="../embeddings/Microsoft_Word___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emf"/><Relationship Id="rId5" Type="http://schemas.openxmlformats.org/officeDocument/2006/relationships/image" Target="../media/image7.emf"/><Relationship Id="rId10" Type="http://schemas.openxmlformats.org/officeDocument/2006/relationships/package" Target="../embeddings/Microsoft_Word___3.docx"/><Relationship Id="rId4" Type="http://schemas.openxmlformats.org/officeDocument/2006/relationships/package" Target="../embeddings/Microsoft_Word___1.docx"/><Relationship Id="rId9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package" Target="../embeddings/Microsoft_Word___5.docx"/><Relationship Id="rId5" Type="http://schemas.openxmlformats.org/officeDocument/2006/relationships/image" Target="../media/image10.emf"/><Relationship Id="rId4" Type="http://schemas.openxmlformats.org/officeDocument/2006/relationships/package" Target="../embeddings/Microsoft_Word___4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package" Target="../embeddings/Microsoft_Word___7.docx"/><Relationship Id="rId7" Type="http://schemas.openxmlformats.org/officeDocument/2006/relationships/package" Target="../embeddings/Microsoft_Word___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Word___8.docx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C70EC43C-8A5A-424F-B02F-6EF2D42B8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55873"/>
              </p:ext>
            </p:extLst>
          </p:nvPr>
        </p:nvGraphicFramePr>
        <p:xfrm>
          <a:off x="363538" y="1239838"/>
          <a:ext cx="8555037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文档" r:id="rId4" imgW="8555737" imgH="1793813" progId="Word.Document.12">
                  <p:embed/>
                </p:oleObj>
              </mc:Choice>
              <mc:Fallback>
                <p:oleObj name="文档" r:id="rId4" imgW="8555737" imgH="1793813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1239838"/>
                        <a:ext cx="8555037" cy="179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C70EC43C-8A5A-424F-B02F-6EF2D42B8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41737"/>
              </p:ext>
            </p:extLst>
          </p:nvPr>
        </p:nvGraphicFramePr>
        <p:xfrm>
          <a:off x="363538" y="3181350"/>
          <a:ext cx="8542337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文档" r:id="rId7" imgW="8542781" imgH="1542960" progId="Word.Document.12">
                  <p:embed/>
                </p:oleObj>
              </mc:Choice>
              <mc:Fallback>
                <p:oleObj name="文档" r:id="rId7" imgW="8542781" imgH="154296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3181350"/>
                        <a:ext cx="8542337" cy="1541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xmlns="" id="{C70EC43C-8A5A-424F-B02F-6EF2D42B8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74555"/>
              </p:ext>
            </p:extLst>
          </p:nvPr>
        </p:nvGraphicFramePr>
        <p:xfrm>
          <a:off x="363538" y="4624437"/>
          <a:ext cx="8529637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文档" r:id="rId9" imgW="8541919" imgH="1546310" progId="Word.Document.12">
                  <p:embed/>
                </p:oleObj>
              </mc:Choice>
              <mc:Fallback>
                <p:oleObj name="文档" r:id="rId9" imgW="8541919" imgH="1546310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8" y="4624437"/>
                        <a:ext cx="8529637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95358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xmlns="" id="{45397D39-6149-4161-9C72-39B2A868E274}"/>
              </a:ext>
            </a:extLst>
          </p:cNvPr>
          <p:cNvSpPr/>
          <p:nvPr/>
        </p:nvSpPr>
        <p:spPr>
          <a:xfrm>
            <a:off x="1219127" y="4624437"/>
            <a:ext cx="1224136" cy="372790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45397D39-6149-4161-9C72-39B2A868E274}"/>
              </a:ext>
            </a:extLst>
          </p:cNvPr>
          <p:cNvSpPr/>
          <p:nvPr/>
        </p:nvSpPr>
        <p:spPr>
          <a:xfrm>
            <a:off x="1219127" y="4035623"/>
            <a:ext cx="1224136" cy="372790"/>
          </a:xfrm>
          <a:prstGeom prst="rect">
            <a:avLst/>
          </a:prstGeom>
          <a:solidFill>
            <a:schemeClr val="accent1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C70EC43C-8A5A-424F-B02F-6EF2D42B81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137941"/>
              </p:ext>
            </p:extLst>
          </p:nvPr>
        </p:nvGraphicFramePr>
        <p:xfrm>
          <a:off x="433042" y="1743894"/>
          <a:ext cx="7468186" cy="1788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文档" r:id="rId4" imgW="7468186" imgH="1788046" progId="Word.Document.12">
                  <p:embed/>
                </p:oleObj>
              </mc:Choice>
              <mc:Fallback>
                <p:oleObj name="文档" r:id="rId4" imgW="7468186" imgH="178804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42" y="1743894"/>
                        <a:ext cx="7468186" cy="17880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F13A7602-BBFC-401C-9386-FD80CEEF18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732791"/>
              </p:ext>
            </p:extLst>
          </p:nvPr>
        </p:nvGraphicFramePr>
        <p:xfrm>
          <a:off x="438150" y="3328293"/>
          <a:ext cx="9205913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文档" r:id="rId7" imgW="9217660" imgH="1989108" progId="Word.Document.12">
                  <p:embed/>
                </p:oleObj>
              </mc:Choice>
              <mc:Fallback>
                <p:oleObj name="文档" r:id="rId7" imgW="9217660" imgH="198910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328293"/>
                        <a:ext cx="9205913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962708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7EA15C3F-E726-4D9C-B483-17D0E7309E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506543"/>
              </p:ext>
            </p:extLst>
          </p:nvPr>
        </p:nvGraphicFramePr>
        <p:xfrm>
          <a:off x="563462" y="1304751"/>
          <a:ext cx="9155113" cy="569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文档" r:id="rId3" imgW="9209785" imgH="5743078" progId="Word.Document.12">
                  <p:embed/>
                </p:oleObj>
              </mc:Choice>
              <mc:Fallback>
                <p:oleObj name="文档" r:id="rId3" imgW="9209785" imgH="5743078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62" y="1304751"/>
                        <a:ext cx="9155113" cy="569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74092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37104BAB-48CB-4A21-A060-9161B32DE697}"/>
              </a:ext>
            </a:extLst>
          </p:cNvPr>
          <p:cNvSpPr/>
          <p:nvPr/>
        </p:nvSpPr>
        <p:spPr>
          <a:xfrm>
            <a:off x="2805806" y="2823101"/>
            <a:ext cx="3756241" cy="944770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3CE198C6-A665-4492-8EAE-DBB54A7A4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436993"/>
              </p:ext>
            </p:extLst>
          </p:nvPr>
        </p:nvGraphicFramePr>
        <p:xfrm>
          <a:off x="711200" y="1023942"/>
          <a:ext cx="7902076" cy="361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文档" r:id="rId4" imgW="7902076" imgH="3613094" progId="Word.Document.12">
                  <p:embed/>
                </p:oleObj>
              </mc:Choice>
              <mc:Fallback>
                <p:oleObj name="文档" r:id="rId4" imgW="7902076" imgH="3613094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023942"/>
                        <a:ext cx="7902076" cy="36130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73DFE7E6-0154-49D9-BED4-314AA8E60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434667"/>
              </p:ext>
            </p:extLst>
          </p:nvPr>
        </p:nvGraphicFramePr>
        <p:xfrm>
          <a:off x="715963" y="3756024"/>
          <a:ext cx="7892045" cy="3614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文档" r:id="rId6" imgW="7892045" imgH="3614064" progId="Word.Document.12">
                  <p:embed/>
                </p:oleObj>
              </mc:Choice>
              <mc:Fallback>
                <p:oleObj name="文档" r:id="rId6" imgW="7892045" imgH="3614064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:a16="http://schemas.microsoft.com/office/drawing/2014/main" xmlns="" id="{3CE198C6-A665-4492-8EAE-DBB54A7A4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756024"/>
                        <a:ext cx="7892045" cy="3614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4291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EB2FF86-BDFE-4B10-A78E-B0013E29BA5E}"/>
              </a:ext>
            </a:extLst>
          </p:cNvPr>
          <p:cNvSpPr/>
          <p:nvPr/>
        </p:nvSpPr>
        <p:spPr>
          <a:xfrm>
            <a:off x="2716922" y="2278406"/>
            <a:ext cx="3756241" cy="1049888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01A8D91B-BA2B-4DA1-99CB-39972556C7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918173"/>
              </p:ext>
            </p:extLst>
          </p:nvPr>
        </p:nvGraphicFramePr>
        <p:xfrm>
          <a:off x="717575" y="1168053"/>
          <a:ext cx="7931593" cy="3250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7" name="文档" r:id="rId4" imgW="7931593" imgH="3250306" progId="Word.Document.12">
                  <p:embed/>
                </p:oleObj>
              </mc:Choice>
              <mc:Fallback>
                <p:oleObj name="文档" r:id="rId4" imgW="7931593" imgH="3250306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75" y="1168053"/>
                        <a:ext cx="7931593" cy="3250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2C01D2F8-9C74-427C-8735-90ABBF033A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938416"/>
              </p:ext>
            </p:extLst>
          </p:nvPr>
        </p:nvGraphicFramePr>
        <p:xfrm>
          <a:off x="724218" y="3458790"/>
          <a:ext cx="7929909" cy="631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8" name="文档" r:id="rId6" imgW="7929109" imgH="6324702" progId="Word.Document.12">
                  <p:embed/>
                </p:oleObj>
              </mc:Choice>
              <mc:Fallback>
                <p:oleObj name="文档" r:id="rId6" imgW="7929109" imgH="6324702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:a16="http://schemas.microsoft.com/office/drawing/2014/main" xmlns="" id="{01A8D91B-BA2B-4DA1-99CB-39972556C7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8" y="3458790"/>
                        <a:ext cx="7929909" cy="63178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39085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D5DD0B98-BF86-4C42-94C2-ECE238E686B7}"/>
              </a:ext>
            </a:extLst>
          </p:cNvPr>
          <p:cNvSpPr/>
          <p:nvPr/>
        </p:nvSpPr>
        <p:spPr>
          <a:xfrm>
            <a:off x="1509663" y="2320181"/>
            <a:ext cx="6840760" cy="864096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8E924AD7-10E6-432F-B840-13F1FB288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549735"/>
              </p:ext>
            </p:extLst>
          </p:nvPr>
        </p:nvGraphicFramePr>
        <p:xfrm>
          <a:off x="762000" y="1100138"/>
          <a:ext cx="8453886" cy="381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9" name="文档" r:id="rId4" imgW="8453886" imgH="3815764" progId="Word.Document.12">
                  <p:embed/>
                </p:oleObj>
              </mc:Choice>
              <mc:Fallback>
                <p:oleObj name="文档" r:id="rId4" imgW="8453886" imgH="3815764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100138"/>
                        <a:ext cx="8453886" cy="38157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FFF661D1-59AA-4BF0-A791-6381B4FA2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108284"/>
              </p:ext>
            </p:extLst>
          </p:nvPr>
        </p:nvGraphicFramePr>
        <p:xfrm>
          <a:off x="769142" y="3976365"/>
          <a:ext cx="8285109" cy="39577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文档" r:id="rId6" imgW="8284272" imgH="3961452" progId="Word.Document.12">
                  <p:embed/>
                </p:oleObj>
              </mc:Choice>
              <mc:Fallback>
                <p:oleObj name="文档" r:id="rId6" imgW="8284272" imgH="3961452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:a16="http://schemas.microsoft.com/office/drawing/2014/main" xmlns="" id="{8E924AD7-10E6-432F-B840-13F1FB2883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142" y="3976365"/>
                        <a:ext cx="8285109" cy="39577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86734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A8BE87B1-5F37-4FF7-AF2B-B51A38B75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2249"/>
              </p:ext>
            </p:extLst>
          </p:nvPr>
        </p:nvGraphicFramePr>
        <p:xfrm>
          <a:off x="-225425" y="1027113"/>
          <a:ext cx="8917656" cy="524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文档" r:id="rId4" imgW="8917656" imgH="5247736" progId="Word.Document.12">
                  <p:embed/>
                </p:oleObj>
              </mc:Choice>
              <mc:Fallback>
                <p:oleObj name="文档" r:id="rId4" imgW="8917656" imgH="5247736" progId="Word.Document.12">
                  <p:embed/>
                  <p:pic>
                    <p:nvPicPr>
                      <p:cNvPr id="2" name="Object 31">
                        <a:extLst>
                          <a:ext uri="{FF2B5EF4-FFF2-40B4-BE49-F238E27FC236}">
                            <a16:creationId xmlns:a16="http://schemas.microsoft.com/office/drawing/2014/main" xmlns="" id="{A8BE87B1-5F37-4FF7-AF2B-B51A38B75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5425" y="1027113"/>
                        <a:ext cx="8917656" cy="5247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A8BE87B1-5F37-4FF7-AF2B-B51A38B75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87509"/>
              </p:ext>
            </p:extLst>
          </p:nvPr>
        </p:nvGraphicFramePr>
        <p:xfrm>
          <a:off x="429543" y="2968253"/>
          <a:ext cx="8116888" cy="44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文档" r:id="rId7" imgW="8201977" imgH="4486874" progId="Word.Document.12">
                  <p:embed/>
                </p:oleObj>
              </mc:Choice>
              <mc:Fallback>
                <p:oleObj name="文档" r:id="rId7" imgW="8201977" imgH="448687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43" y="2968253"/>
                        <a:ext cx="8116888" cy="443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146317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A8BE87B1-5F37-4FF7-AF2B-B51A38B75072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-225425" y="1027113"/>
          <a:ext cx="8917656" cy="5247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0" name="文档" r:id="rId4" imgW="8917656" imgH="5247736" progId="Word.Document.12">
                  <p:embed/>
                </p:oleObj>
              </mc:Choice>
              <mc:Fallback>
                <p:oleObj name="文档" r:id="rId4" imgW="8917656" imgH="524773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25425" y="1027113"/>
                        <a:ext cx="8917656" cy="5247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A8BE87B1-5F37-4FF7-AF2B-B51A38B750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422498"/>
              </p:ext>
            </p:extLst>
          </p:nvPr>
        </p:nvGraphicFramePr>
        <p:xfrm>
          <a:off x="174959" y="2968253"/>
          <a:ext cx="8116888" cy="443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1" name="文档" r:id="rId7" imgW="8201977" imgH="4491559" progId="Word.Document.12">
                  <p:embed/>
                </p:oleObj>
              </mc:Choice>
              <mc:Fallback>
                <p:oleObj name="文档" r:id="rId7" imgW="8201977" imgH="4491559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59" y="2968253"/>
                        <a:ext cx="8116888" cy="443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621326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7991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34528" y="2379985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8335" y="0"/>
            <a:ext cx="2216274" cy="8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6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59427" y="3532113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" name="文本框 12"/>
          <p:cNvSpPr txBox="1">
            <a:spLocks noChangeArrowheads="1"/>
          </p:cNvSpPr>
          <p:nvPr/>
        </p:nvSpPr>
        <p:spPr bwMode="auto">
          <a:xfrm>
            <a:off x="1439439" y="611881"/>
            <a:ext cx="8195933" cy="58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6" rIns="91434" bIns="45716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总体与样本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3" name="MH_Text_1">
            <a:extLst>
              <a:ext uri="{FF2B5EF4-FFF2-40B4-BE49-F238E27FC236}">
                <a16:creationId xmlns:a16="http://schemas.microsoft.com/office/drawing/2014/main" xmlns="" id="{F7654498-93EA-422F-B621-9D90367092A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231678" y="2549654"/>
            <a:ext cx="3567113" cy="49688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总体和个体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4" name="MH_Text_1">
            <a:extLst>
              <a:ext uri="{FF2B5EF4-FFF2-40B4-BE49-F238E27FC236}">
                <a16:creationId xmlns:a16="http://schemas.microsoft.com/office/drawing/2014/main" xmlns="" id="{8A2FD8CC-F0D1-4C74-90C7-EC41308AB2D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231678" y="3753492"/>
            <a:ext cx="3567113" cy="496888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</a:t>
            </a:r>
            <a:endParaRPr lang="en-US" altLang="zh-CN" sz="3234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5" name="MH_Text_1">
            <a:extLst>
              <a:ext uri="{FF2B5EF4-FFF2-40B4-BE49-F238E27FC236}">
                <a16:creationId xmlns:a16="http://schemas.microsoft.com/office/drawing/2014/main" xmlns="" id="{363B4AF1-DFD7-4400-AE12-0AC02B08DFD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378688" y="4957332"/>
            <a:ext cx="3567113" cy="496887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34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样本的联合分布</a:t>
            </a:r>
            <a:endParaRPr lang="en-US" altLang="zh-CN" sz="3234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7" name="Picture 2" descr="D:\哈尔滨工程大学-课程\幕课\概率论与数理统计\PPT\包图网_136771PPT数据表矢量图形图标\未标题-1.png">
            <a:extLst>
              <a:ext uri="{FF2B5EF4-FFF2-40B4-BE49-F238E27FC236}">
                <a16:creationId xmlns:a16="http://schemas.microsoft.com/office/drawing/2014/main" xmlns="" id="{37129070-124F-4031-AE2D-A0FDF1F2B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09379" y="4708012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96831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895813" y="2176165"/>
            <a:ext cx="6891986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圆角矩形 5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639763" indent="-182563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282700" indent="-3683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925638" indent="-554038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568575" indent="-739775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4" name="TextBox 24"/>
          <p:cNvSpPr txBox="1">
            <a:spLocks noChangeArrowheads="1"/>
          </p:cNvSpPr>
          <p:nvPr/>
        </p:nvSpPr>
        <p:spPr bwMode="auto">
          <a:xfrm>
            <a:off x="789583" y="2300341"/>
            <a:ext cx="6952505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第</a:t>
            </a:r>
            <a:r>
              <a:rPr lang="en-US" altLang="zh-CN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6</a:t>
            </a:r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章  数理统计的基本概念</a:t>
            </a:r>
          </a:p>
        </p:txBody>
      </p:sp>
      <p:grpSp>
        <p:nvGrpSpPr>
          <p:cNvPr id="58" name="组合 50"/>
          <p:cNvGrpSpPr/>
          <p:nvPr/>
        </p:nvGrpSpPr>
        <p:grpSpPr>
          <a:xfrm>
            <a:off x="1941711" y="3688333"/>
            <a:ext cx="4608512" cy="754283"/>
            <a:chOff x="3529795" y="3140059"/>
            <a:chExt cx="7629050" cy="1353108"/>
          </a:xfrm>
        </p:grpSpPr>
        <p:sp>
          <p:nvSpPr>
            <p:cNvPr id="59" name="圆角矩形 58"/>
            <p:cNvSpPr/>
            <p:nvPr/>
          </p:nvSpPr>
          <p:spPr>
            <a:xfrm>
              <a:off x="3639988" y="3140059"/>
              <a:ext cx="7518857" cy="135310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60" name="TextBox 24"/>
            <p:cNvSpPr txBox="1">
              <a:spLocks noChangeArrowheads="1"/>
            </p:cNvSpPr>
            <p:nvPr/>
          </p:nvSpPr>
          <p:spPr bwMode="auto">
            <a:xfrm>
              <a:off x="3529795" y="3216488"/>
              <a:ext cx="7507795" cy="11594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zh-CN" altLang="en-US" sz="36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      </a:t>
              </a:r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</a:rPr>
                <a:t>6</a:t>
              </a:r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.1    </a:t>
              </a:r>
              <a:r>
                <a:rPr lang="zh-CN" altLang="en-US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总体与样本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712475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376237" y="0"/>
            <a:ext cx="10114842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3472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0716" y="904081"/>
              <a:ext cx="2637234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0" name="Picture 12">
              <a:extLst>
                <a:ext uri="{FF2B5EF4-FFF2-40B4-BE49-F238E27FC236}">
                  <a16:creationId xmlns:a16="http://schemas.microsoft.com/office/drawing/2014/main" xmlns="" id="{650712FE-073D-4929-90BF-4CFD45A8E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6327" y="904082"/>
              <a:ext cx="2252278" cy="739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MH_Others_1"/>
          <p:cNvSpPr txBox="1"/>
          <p:nvPr>
            <p:custDataLst>
              <p:tags r:id="rId2"/>
            </p:custDataLst>
          </p:nvPr>
        </p:nvSpPr>
        <p:spPr>
          <a:xfrm>
            <a:off x="74434" y="1802863"/>
            <a:ext cx="2155309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13316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-150019" y="3917554"/>
            <a:ext cx="2737247" cy="1878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MH_Text_1">
            <a:extLst>
              <a:ext uri="{FF2B5EF4-FFF2-40B4-BE49-F238E27FC236}">
                <a16:creationId xmlns:a16="http://schemas.microsoft.com/office/drawing/2014/main" xmlns="" id="{E009DE1B-7490-4F72-A5AA-A0D1D96C04C6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750246" y="1784934"/>
            <a:ext cx="3587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总体和个体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3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:a16="http://schemas.microsoft.com/office/drawing/2014/main" xmlns="" id="{D69AAF65-B910-4B41-A8BF-D979EE9D2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17888" y="1454100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MH_Text_1">
            <a:extLst>
              <a:ext uri="{FF2B5EF4-FFF2-40B4-BE49-F238E27FC236}">
                <a16:creationId xmlns:a16="http://schemas.microsoft.com/office/drawing/2014/main" xmlns="" id="{22307B81-DAB0-449D-B8DC-50E73A06B686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782138" y="2877263"/>
            <a:ext cx="3443288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样  本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5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:a16="http://schemas.microsoft.com/office/drawing/2014/main" xmlns="" id="{F2DBC37B-1315-486F-86CE-876FA193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17888" y="256381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Text_1">
            <a:extLst>
              <a:ext uri="{FF2B5EF4-FFF2-40B4-BE49-F238E27FC236}">
                <a16:creationId xmlns:a16="http://schemas.microsoft.com/office/drawing/2014/main" xmlns="" id="{3CE30854-B912-4E23-A5D7-2CA2E6B83368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750246" y="4016151"/>
            <a:ext cx="37401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样本的联合分布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8" name="Picture 3" descr="D:\哈尔滨工程大学-课程\幕课\概率论与数理统计\PPT\包图网_134176金融数据PPT矢量图形\未标题-1.png">
            <a:extLst>
              <a:ext uri="{FF2B5EF4-FFF2-40B4-BE49-F238E27FC236}">
                <a16:creationId xmlns:a16="http://schemas.microsoft.com/office/drawing/2014/main" xmlns="" id="{F1A1E43C-AF12-49D3-82BC-742638216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417888" y="3688333"/>
            <a:ext cx="944562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Text_1">
            <a:extLst>
              <a:ext uri="{FF2B5EF4-FFF2-40B4-BE49-F238E27FC236}">
                <a16:creationId xmlns:a16="http://schemas.microsoft.com/office/drawing/2014/main" xmlns="" id="{D0CD142B-AB88-48B3-A2EC-026A11C8C57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6762" y="1240061"/>
            <a:ext cx="8821773" cy="369332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数理统计：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起源于人口统计、社会调查等各种描述性统计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活动，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xmlns="" id="{A4580600-C15F-4495-AA24-8858A9B5EC99}"/>
              </a:ext>
            </a:extLst>
          </p:cNvPr>
          <p:cNvSpPr/>
          <p:nvPr/>
        </p:nvSpPr>
        <p:spPr>
          <a:xfrm>
            <a:off x="454577" y="1646887"/>
            <a:ext cx="88217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是以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概率论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为基础，研究社会和自然界中大量随机现象数量变化基本规律的一种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方法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E545BE6-97AC-4BC3-A189-C0A56713EE43}"/>
              </a:ext>
            </a:extLst>
          </p:cNvPr>
          <p:cNvSpPr/>
          <p:nvPr/>
        </p:nvSpPr>
        <p:spPr>
          <a:xfrm>
            <a:off x="454577" y="4408413"/>
            <a:ext cx="87395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数理统计主要</a:t>
            </a:r>
            <a:r>
              <a:rPr lang="zh-CN" altLang="en-US" sz="2400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内容：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参数估计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假设检验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相关分析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试验设计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非参数统计</a:t>
            </a:r>
            <a:r>
              <a:rPr lang="zh-CN" altLang="en-US" sz="2400" b="1" dirty="0">
                <a:latin typeface="Arial" panose="020B0604020202020204" pitchFamily="34" charset="0"/>
                <a:ea typeface="微软雅黑" panose="020B0503020204020204" pitchFamily="34" charset="-122"/>
              </a:rPr>
              <a:t>、过程统计等。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0619A50E-1213-4989-9D46-AF662BD2193B}"/>
              </a:ext>
            </a:extLst>
          </p:cNvPr>
          <p:cNvSpPr/>
          <p:nvPr/>
        </p:nvSpPr>
        <p:spPr>
          <a:xfrm>
            <a:off x="3183073" y="4460355"/>
            <a:ext cx="1656184" cy="668307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2EA96BB5-A422-4A24-8B24-0C66610ADFA7}"/>
              </a:ext>
            </a:extLst>
          </p:cNvPr>
          <p:cNvSpPr/>
          <p:nvPr/>
        </p:nvSpPr>
        <p:spPr>
          <a:xfrm>
            <a:off x="4666428" y="4408413"/>
            <a:ext cx="1656184" cy="668307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E545BE6-97AC-4BC3-A189-C0A56713EE43}"/>
              </a:ext>
            </a:extLst>
          </p:cNvPr>
          <p:cNvSpPr/>
          <p:nvPr/>
        </p:nvSpPr>
        <p:spPr>
          <a:xfrm>
            <a:off x="454577" y="3303218"/>
            <a:ext cx="8821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概率论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是数理统计的理论</a:t>
            </a:r>
            <a:r>
              <a:rPr lang="zh-CN" altLang="en-US" sz="2400" b="1" dirty="0" smtClean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基础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，而</a:t>
            </a:r>
            <a:r>
              <a:rPr lang="zh-CN" altLang="en-US" sz="2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数理统计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是概率论的</a:t>
            </a:r>
            <a:r>
              <a:rPr lang="zh-CN" altLang="en-US" sz="2400" b="1" dirty="0" smtClean="0">
                <a:solidFill>
                  <a:srgbClr val="8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重要应用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4362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 animBg="1"/>
      <p:bldP spid="18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H_Text_1">
            <a:extLst>
              <a:ext uri="{FF2B5EF4-FFF2-40B4-BE49-F238E27FC236}">
                <a16:creationId xmlns:a16="http://schemas.microsoft.com/office/drawing/2014/main" xmlns="" id="{D0CD142B-AB88-48B3-A2EC-026A11C8C57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24132" y="1229027"/>
            <a:ext cx="8821773" cy="1107996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在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概率论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中，一般假定概率分布是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已知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的，</a:t>
            </a:r>
            <a:endParaRPr lang="en-US" altLang="zh-CN" sz="2400" b="1" dirty="0" smtClean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但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实际问题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中，情况并非如此！</a:t>
            </a:r>
            <a:endParaRPr lang="zh-CN" altLang="en-US" sz="2400" b="1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9E545BE6-97AC-4BC3-A189-C0A56713EE43}"/>
                  </a:ext>
                </a:extLst>
              </p:cNvPr>
              <p:cNvSpPr/>
              <p:nvPr/>
            </p:nvSpPr>
            <p:spPr>
              <a:xfrm>
                <a:off x="1365647" y="4912469"/>
                <a:ext cx="8739588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005EA6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solidFill>
                      <a:srgbClr val="005EA6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1</a:t>
                </a:r>
                <a:r>
                  <a:rPr lang="zh-CN" altLang="en-US" sz="2400" b="1" dirty="0" smtClean="0">
                    <a:solidFill>
                      <a:srgbClr val="005EA6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的大小如何？</a:t>
                </a:r>
                <a:endPara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005EA6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solidFill>
                      <a:srgbClr val="005EA6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sz="2400" b="1" dirty="0" smtClean="0">
                    <a:solidFill>
                      <a:srgbClr val="005EA6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400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 smtClean="0">
                    <a:latin typeface="Arial" panose="020B0604020202020204" pitchFamily="34" charset="0"/>
                    <a:ea typeface="微软雅黑" panose="020B0503020204020204" pitchFamily="34" charset="-122"/>
                  </a:rPr>
                  <a:t>大概率在什么范围内？</a:t>
                </a:r>
                <a:endParaRPr lang="en-US" altLang="zh-CN" sz="2400" b="1" dirty="0" smtClean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 smtClean="0">
                    <a:solidFill>
                      <a:srgbClr val="005EA6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2400" b="1" dirty="0" smtClean="0">
                    <a:solidFill>
                      <a:srgbClr val="005EA6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3</a:t>
                </a:r>
                <a:r>
                  <a:rPr lang="zh-CN" altLang="en-US" sz="2400" b="1" dirty="0" smtClean="0">
                    <a:solidFill>
                      <a:srgbClr val="005EA6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）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是否认为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满足出厂要求（如出厂要求为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0.95</a:t>
                </a:r>
                <a:r>
                  <a:rPr lang="zh-CN" altLang="en-US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2400" b="1" dirty="0" smtClean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rPr>
                  <a:t>?</a:t>
                </a:r>
                <a:endParaRPr lang="zh-CN" altLang="en-US" sz="2400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xmlns="" id="{9E545BE6-97AC-4BC3-A189-C0A56713E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647" y="4912469"/>
                <a:ext cx="8739588" cy="1754326"/>
              </a:xfrm>
              <a:prstGeom prst="rect">
                <a:avLst/>
              </a:prstGeom>
              <a:blipFill rotWithShape="0">
                <a:blip r:embed="rId4"/>
                <a:stretch>
                  <a:fillRect l="-1046" b="-3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xmlns="" id="{9E545BE6-97AC-4BC3-A189-C0A56713EE43}"/>
              </a:ext>
            </a:extLst>
          </p:cNvPr>
          <p:cNvSpPr/>
          <p:nvPr/>
        </p:nvSpPr>
        <p:spPr>
          <a:xfrm>
            <a:off x="429543" y="2665964"/>
            <a:ext cx="882177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例如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：某工厂生产了一批产品，每件产品不合格就是不合格品，该批产品总有一个合格率</a:t>
            </a:r>
            <a:r>
              <a:rPr lang="en-US" altLang="zh-CN" sz="2400" b="1" i="1" dirty="0" smtClean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，由此，若从这批产品中随机抽取一件，用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表示它的合格数，则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服从参数为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的（</a:t>
            </a:r>
            <a:r>
              <a:rPr lang="en-US" altLang="zh-CN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0-1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）分布，但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是未知的。显然，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400" b="1" dirty="0" smtClean="0">
                <a:latin typeface="Arial" panose="020B0604020202020204" pitchFamily="34" charset="0"/>
                <a:ea typeface="微软雅黑" panose="020B0503020204020204" pitchFamily="34" charset="-122"/>
              </a:rPr>
              <a:t>的大小决定了该批产品的质量，因此人们会提出：</a:t>
            </a:r>
            <a:endParaRPr lang="zh-CN" altLang="en-US" sz="24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5046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6CFF2920-C798-4942-90FC-81B21BE33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56651"/>
              </p:ext>
            </p:extLst>
          </p:nvPr>
        </p:nvGraphicFramePr>
        <p:xfrm>
          <a:off x="499361" y="1240061"/>
          <a:ext cx="8769350" cy="192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3" name="文档" r:id="rId4" imgW="8875852" imgH="1962888" progId="Word.Document.12">
                  <p:embed/>
                </p:oleObj>
              </mc:Choice>
              <mc:Fallback>
                <p:oleObj name="文档" r:id="rId4" imgW="8875852" imgH="1962888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361" y="1240061"/>
                        <a:ext cx="8769350" cy="192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1">
            <a:extLst>
              <a:ext uri="{FF2B5EF4-FFF2-40B4-BE49-F238E27FC236}">
                <a16:creationId xmlns:a16="http://schemas.microsoft.com/office/drawing/2014/main" xmlns="" id="{6CFF2920-C798-4942-90FC-81B21BE33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365134"/>
              </p:ext>
            </p:extLst>
          </p:nvPr>
        </p:nvGraphicFramePr>
        <p:xfrm>
          <a:off x="495300" y="3028950"/>
          <a:ext cx="9155113" cy="361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4" name="文档" r:id="rId7" imgW="9209785" imgH="3645415" progId="Word.Document.12">
                  <p:embed/>
                </p:oleObj>
              </mc:Choice>
              <mc:Fallback>
                <p:oleObj name="文档" r:id="rId7" imgW="9209785" imgH="3645415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028950"/>
                        <a:ext cx="9155113" cy="3614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1">
            <a:extLst>
              <a:ext uri="{FF2B5EF4-FFF2-40B4-BE49-F238E27FC236}">
                <a16:creationId xmlns:a16="http://schemas.microsoft.com/office/drawing/2014/main" xmlns="" id="{6CFF2920-C798-4942-90FC-81B21BE33D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736908"/>
              </p:ext>
            </p:extLst>
          </p:nvPr>
        </p:nvGraphicFramePr>
        <p:xfrm>
          <a:off x="1053382" y="6550815"/>
          <a:ext cx="90868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5" name="文档" r:id="rId10" imgW="9383329" imgH="950703" progId="Word.Document.12">
                  <p:embed/>
                </p:oleObj>
              </mc:Choice>
              <mc:Fallback>
                <p:oleObj name="文档" r:id="rId10" imgW="9383329" imgH="95070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382" y="6550815"/>
                        <a:ext cx="9086850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08546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1">
            <a:extLst>
              <a:ext uri="{FF2B5EF4-FFF2-40B4-BE49-F238E27FC236}">
                <a16:creationId xmlns:a16="http://schemas.microsoft.com/office/drawing/2014/main" xmlns="" id="{5378020E-73C0-44BB-B047-A83E214EB8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331151"/>
              </p:ext>
            </p:extLst>
          </p:nvPr>
        </p:nvGraphicFramePr>
        <p:xfrm>
          <a:off x="287347" y="1024037"/>
          <a:ext cx="8278271" cy="475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7" name="文档" r:id="rId4" imgW="8278271" imgH="4757550" progId="Word.Document.12">
                  <p:embed/>
                </p:oleObj>
              </mc:Choice>
              <mc:Fallback>
                <p:oleObj name="文档" r:id="rId4" imgW="8278271" imgH="4757550" progId="Word.Document.12">
                  <p:embed/>
                  <p:pic>
                    <p:nvPicPr>
                      <p:cNvPr id="33692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47" y="1024037"/>
                        <a:ext cx="8278271" cy="475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>
            <a:extLst>
              <a:ext uri="{FF2B5EF4-FFF2-40B4-BE49-F238E27FC236}">
                <a16:creationId xmlns:a16="http://schemas.microsoft.com/office/drawing/2014/main" xmlns="" id="{D9A4E646-BDD7-4690-B4B2-6B8F2E60A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460644"/>
              </p:ext>
            </p:extLst>
          </p:nvPr>
        </p:nvGraphicFramePr>
        <p:xfrm>
          <a:off x="419100" y="4692650"/>
          <a:ext cx="9348324" cy="2379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18" name="文档" r:id="rId6" imgW="9348324" imgH="2379826" progId="Word.Document.12">
                  <p:embed/>
                </p:oleObj>
              </mc:Choice>
              <mc:Fallback>
                <p:oleObj name="文档" r:id="rId6" imgW="9348324" imgH="237982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4692650"/>
                        <a:ext cx="9348324" cy="23798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819726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31">
            <a:extLst>
              <a:ext uri="{FF2B5EF4-FFF2-40B4-BE49-F238E27FC236}">
                <a16:creationId xmlns:a16="http://schemas.microsoft.com/office/drawing/2014/main" xmlns="" id="{D9A4E646-BDD7-4690-B4B2-6B8F2E60AE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654909"/>
              </p:ext>
            </p:extLst>
          </p:nvPr>
        </p:nvGraphicFramePr>
        <p:xfrm>
          <a:off x="352425" y="1531938"/>
          <a:ext cx="9297988" cy="354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文档" r:id="rId3" imgW="9348324" imgH="3573703" progId="Word.Document.12">
                  <p:embed/>
                </p:oleObj>
              </mc:Choice>
              <mc:Fallback>
                <p:oleObj name="文档" r:id="rId3" imgW="9348324" imgH="3573703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1531938"/>
                        <a:ext cx="9297988" cy="354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46585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31">
            <a:extLst>
              <a:ext uri="{FF2B5EF4-FFF2-40B4-BE49-F238E27FC236}">
                <a16:creationId xmlns:a16="http://schemas.microsoft.com/office/drawing/2014/main" xmlns="" id="{FCF67090-0BF1-46AB-B635-8CCF2C41F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773124"/>
              </p:ext>
            </p:extLst>
          </p:nvPr>
        </p:nvGraphicFramePr>
        <p:xfrm>
          <a:off x="209550" y="1311275"/>
          <a:ext cx="8878888" cy="235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2" name="文档" r:id="rId3" imgW="8931627" imgH="2377304" progId="Word.Document.12">
                  <p:embed/>
                </p:oleObj>
              </mc:Choice>
              <mc:Fallback>
                <p:oleObj name="文档" r:id="rId3" imgW="8931627" imgH="237730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1311275"/>
                        <a:ext cx="8878888" cy="235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>
            <a:extLst>
              <a:ext uri="{FF2B5EF4-FFF2-40B4-BE49-F238E27FC236}">
                <a16:creationId xmlns:a16="http://schemas.microsoft.com/office/drawing/2014/main" xmlns="" id="{FCF67090-0BF1-46AB-B635-8CCF2C41F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61843"/>
              </p:ext>
            </p:extLst>
          </p:nvPr>
        </p:nvGraphicFramePr>
        <p:xfrm>
          <a:off x="312607" y="3236441"/>
          <a:ext cx="8780463" cy="232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3" name="文档" r:id="rId5" imgW="8931627" imgH="2369376" progId="Word.Document.12">
                  <p:embed/>
                </p:oleObj>
              </mc:Choice>
              <mc:Fallback>
                <p:oleObj name="文档" r:id="rId5" imgW="8931627" imgH="2369376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607" y="3236441"/>
                        <a:ext cx="8780463" cy="2324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1">
            <a:extLst>
              <a:ext uri="{FF2B5EF4-FFF2-40B4-BE49-F238E27FC236}">
                <a16:creationId xmlns:a16="http://schemas.microsoft.com/office/drawing/2014/main" xmlns="" id="{FCF67090-0BF1-46AB-B635-8CCF2C41FE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0701291"/>
              </p:ext>
            </p:extLst>
          </p:nvPr>
        </p:nvGraphicFramePr>
        <p:xfrm>
          <a:off x="220663" y="5276850"/>
          <a:ext cx="8878887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4" name="文档" r:id="rId7" imgW="8931627" imgH="2364691" progId="Word.Document.12">
                  <p:embed/>
                </p:oleObj>
              </mc:Choice>
              <mc:Fallback>
                <p:oleObj name="文档" r:id="rId7" imgW="8931627" imgH="2364691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5276850"/>
                        <a:ext cx="8878887" cy="234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0836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</Words>
  <Application>Microsoft Office PowerPoint</Application>
  <PresentationFormat>自定义</PresentationFormat>
  <Paragraphs>33</Paragraphs>
  <Slides>19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Calibri</vt:lpstr>
      <vt:lpstr>Cambria Math</vt:lpstr>
      <vt:lpstr>华文行楷</vt:lpstr>
      <vt:lpstr>迷你简菱心</vt:lpstr>
      <vt:lpstr>宋体</vt:lpstr>
      <vt:lpstr>微软雅黑</vt:lpstr>
      <vt:lpstr>叶根友毛笔行书简体</vt:lpstr>
      <vt:lpstr>Arial</vt:lpstr>
      <vt:lpstr>Calibri Light</vt:lpstr>
      <vt:lpstr>Times New Roman</vt:lpstr>
      <vt:lpstr>1_自定义设计方案</vt:lpstr>
      <vt:lpstr>2_自定义设计方案</vt:lpstr>
      <vt:lpstr>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2021-04-13T04:18:11Z</dcterms:modified>
</cp:coreProperties>
</file>