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55" r:id="rId2"/>
    <p:sldId id="356" r:id="rId3"/>
    <p:sldId id="357" r:id="rId4"/>
    <p:sldId id="358" r:id="rId5"/>
    <p:sldId id="359" r:id="rId6"/>
    <p:sldId id="257" r:id="rId7"/>
    <p:sldId id="264" r:id="rId8"/>
    <p:sldId id="353" r:id="rId9"/>
  </p:sldIdLst>
  <p:sldSz cx="16257588" cy="9144000"/>
  <p:notesSz cx="6858000" cy="9144000"/>
  <p:defaultTextStyle>
    <a:defPPr>
      <a:defRPr lang="en-US"/>
    </a:defPPr>
    <a:lvl1pPr marL="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2A"/>
    <a:srgbClr val="267A52"/>
    <a:srgbClr val="00673E"/>
    <a:srgbClr val="006643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0" autoAdjust="0"/>
    <p:restoredTop sz="94689" autoAdjust="0"/>
  </p:normalViewPr>
  <p:slideViewPr>
    <p:cSldViewPr snapToGrid="0" snapToObjects="1">
      <p:cViewPr varScale="1">
        <p:scale>
          <a:sx n="79" d="100"/>
          <a:sy n="79" d="100"/>
        </p:scale>
        <p:origin x="918" y="96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978"/>
            <a:ext cx="16257588" cy="1739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82" y="1716573"/>
            <a:ext cx="9668510" cy="218069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2881" y="4032727"/>
            <a:ext cx="12157629" cy="23368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4800" baseline="0">
                <a:solidFill>
                  <a:schemeClr val="accent3"/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3" y="7346545"/>
            <a:ext cx="7145607" cy="99377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Month 24th, 2017</a:t>
            </a:r>
            <a:endParaRPr lang="en-US" dirty="0"/>
          </a:p>
        </p:txBody>
      </p:sp>
      <p:pic>
        <p:nvPicPr>
          <p:cNvPr id="4" name="Picture 3" descr="ac-logo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728" y="825406"/>
            <a:ext cx="33909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key point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4673339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3115732"/>
            <a:ext cx="4644000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3115732"/>
            <a:ext cx="4673448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2405062"/>
            <a:ext cx="46440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861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4673339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2404534"/>
            <a:ext cx="4644000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2404534"/>
            <a:ext cx="4673448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5130801"/>
            <a:ext cx="4673339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5130801"/>
            <a:ext cx="4644000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786183" y="5130801"/>
            <a:ext cx="4673448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6-point key point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3"/>
            <a:ext cx="4673339" cy="16979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3115733"/>
            <a:ext cx="4644000" cy="16979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3115733"/>
            <a:ext cx="4673448" cy="16979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5858406"/>
            <a:ext cx="4673339" cy="1681532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5858406"/>
            <a:ext cx="4644000" cy="1681532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786183" y="5858406"/>
            <a:ext cx="4673448" cy="1681532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807945" y="2405062"/>
            <a:ext cx="46440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812883" y="5147735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807945" y="5147735"/>
            <a:ext cx="46440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10786183" y="5147735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23" name="Picture 2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5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1-column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11615780" cy="5130800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3" name="Picture 1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660398"/>
            <a:ext cx="11615780" cy="6874936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2-column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7162458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297169" y="3115732"/>
            <a:ext cx="7147539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2" y="2405062"/>
            <a:ext cx="7162457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297168" y="2405062"/>
            <a:ext cx="7147539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17" name="Picture 1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8" name="Picture 1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4673339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786183" y="3115732"/>
            <a:ext cx="4658525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2" y="2405062"/>
            <a:ext cx="4658525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807947" y="3115732"/>
            <a:ext cx="4643998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807946" y="2405062"/>
            <a:ext cx="4643998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812882" y="5858405"/>
            <a:ext cx="4673339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0786183" y="5858405"/>
            <a:ext cx="4658525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812883" y="5147735"/>
            <a:ext cx="4673338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10786182" y="5147735"/>
            <a:ext cx="4658525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807947" y="5858405"/>
            <a:ext cx="4643998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5807946" y="5147735"/>
            <a:ext cx="4643998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6-point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4673339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786183" y="3115732"/>
            <a:ext cx="4658525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2" y="2405062"/>
            <a:ext cx="4658525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807947" y="3115732"/>
            <a:ext cx="4643998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807946" y="2405062"/>
            <a:ext cx="4643998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33" name="Picture 3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34" name="Picture 3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3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3860800"/>
            <a:ext cx="4673339" cy="36791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3860800"/>
            <a:ext cx="4644000" cy="36791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3860800"/>
            <a:ext cx="4673448" cy="3679138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12881" y="2475441"/>
            <a:ext cx="4673340" cy="1226329"/>
          </a:xfrm>
        </p:spPr>
        <p:txBody>
          <a:bodyPr anchor="b"/>
          <a:lstStyle>
            <a:lvl1pPr>
              <a:lnSpc>
                <a:spcPct val="8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807945" y="2475441"/>
            <a:ext cx="4643999" cy="1226329"/>
          </a:xfrm>
        </p:spPr>
        <p:txBody>
          <a:bodyPr anchor="b"/>
          <a:lstStyle>
            <a:lvl1pPr>
              <a:lnSpc>
                <a:spcPct val="8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3" y="2475441"/>
            <a:ext cx="4673448" cy="1226329"/>
          </a:xfrm>
        </p:spPr>
        <p:txBody>
          <a:bodyPr anchor="b"/>
          <a:lstStyle>
            <a:lvl1pPr>
              <a:lnSpc>
                <a:spcPct val="8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key numbers slide for short numbers.</a:t>
            </a:r>
            <a:endParaRPr lang="en-US" dirty="0"/>
          </a:p>
        </p:txBody>
      </p:sp>
      <p:pic>
        <p:nvPicPr>
          <p:cNvPr id="33" name="Picture 3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34" name="Picture 3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35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3701769"/>
            <a:ext cx="4673339" cy="3838169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3701769"/>
            <a:ext cx="4644000" cy="3838169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3701769"/>
            <a:ext cx="4673448" cy="3838169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12881" y="2441575"/>
            <a:ext cx="4673340" cy="1260195"/>
          </a:xfrm>
        </p:spPr>
        <p:txBody>
          <a:bodyPr anchor="t"/>
          <a:lstStyle>
            <a:lvl1pPr>
              <a:lnSpc>
                <a:spcPct val="80000"/>
              </a:lnSpc>
              <a:defRPr sz="7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807945" y="2475441"/>
            <a:ext cx="4643999" cy="1226329"/>
          </a:xfrm>
        </p:spPr>
        <p:txBody>
          <a:bodyPr anchor="t"/>
          <a:lstStyle>
            <a:lvl1pPr>
              <a:lnSpc>
                <a:spcPct val="80000"/>
              </a:lnSpc>
              <a:defRPr sz="7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3" y="2475441"/>
            <a:ext cx="4673448" cy="1226329"/>
          </a:xfrm>
        </p:spPr>
        <p:txBody>
          <a:bodyPr anchor="t"/>
          <a:lstStyle>
            <a:lvl1pPr>
              <a:lnSpc>
                <a:spcPct val="80000"/>
              </a:lnSpc>
              <a:defRPr sz="7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#,###,####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key numbers slide for long numbers.</a:t>
            </a:r>
            <a:endParaRPr lang="en-US" dirty="0"/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7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978"/>
            <a:ext cx="16257588" cy="1739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0" y="2059516"/>
            <a:ext cx="9668513" cy="18161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2881" y="4083762"/>
            <a:ext cx="9668512" cy="2000250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3400" baseline="0">
                <a:solidFill>
                  <a:srgbClr val="A6C8BC"/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/>
              <a:t>Brief description or intro to this section</a:t>
            </a:r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893" y="689942"/>
            <a:ext cx="965199" cy="711200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4538133"/>
            <a:ext cx="4673339" cy="3001805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4538133"/>
            <a:ext cx="4644000" cy="3001805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4538133"/>
            <a:ext cx="4673448" cy="3001805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This is a key point slide with icons to illustrate points.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728135" y="2454806"/>
            <a:ext cx="1755775" cy="1755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1173631" y="2900693"/>
            <a:ext cx="864783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5723280" y="2454806"/>
            <a:ext cx="1755775" cy="1755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168776" y="2900693"/>
            <a:ext cx="864782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10701518" y="2454806"/>
            <a:ext cx="1755775" cy="1755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11147405" y="2900693"/>
            <a:ext cx="864000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3287077" y="829734"/>
            <a:ext cx="9683434" cy="75014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this icon to insert a video</a:t>
            </a:r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805366" y="838200"/>
            <a:ext cx="14646856" cy="7467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2787076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2125170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287077" y="6561978"/>
            <a:ext cx="9683434" cy="388804"/>
          </a:xfrm>
        </p:spPr>
        <p:txBody>
          <a:bodyPr anchor="ctr"/>
          <a:lstStyle>
            <a:lvl1pPr algn="ctr">
              <a:defRPr sz="1600"/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2787076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A6C8BC"/>
                </a:solidFill>
              </a:defRPr>
            </a:lvl1pPr>
          </a:lstStyle>
          <a:p>
            <a:r>
              <a:rPr lang="en-CA" dirty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2125170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287077" y="6561978"/>
            <a:ext cx="9683434" cy="388804"/>
          </a:xfrm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mpus-scap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5700"/>
            <a:ext cx="16256000" cy="41783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1313874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A6C8BC"/>
                </a:solidFill>
              </a:defRPr>
            </a:lvl1pPr>
          </a:lstStyle>
          <a:p>
            <a:r>
              <a:rPr lang="en-CA" dirty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651968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mpus-scap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5700"/>
            <a:ext cx="16256000" cy="41783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1313874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651968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127735" cy="4571404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this icon to insert a background photo, the resize this box so it covers the whole screen. Make sure it’s good quality.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980794" y="2552251"/>
            <a:ext cx="10296000" cy="4039500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01893" y="3012628"/>
            <a:ext cx="9653802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301893" y="5643918"/>
            <a:ext cx="9653802" cy="388804"/>
          </a:xfrm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7484181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7484182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 slide with a right-aligned image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318825" y="6267279"/>
            <a:ext cx="4978238" cy="1268053"/>
          </a:xfrm>
        </p:spPr>
        <p:txBody>
          <a:bodyPr anchor="b"/>
          <a:lstStyle>
            <a:lvl1pPr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9346896" y="853030"/>
            <a:ext cx="6910691" cy="668230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9346896" y="5489054"/>
            <a:ext cx="502903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992382" y="2404534"/>
            <a:ext cx="7484181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92381" y="768365"/>
            <a:ext cx="7484182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 slide with a left-aligned image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992381" y="6267279"/>
            <a:ext cx="4978238" cy="1268053"/>
          </a:xfrm>
        </p:spPr>
        <p:txBody>
          <a:bodyPr anchor="b"/>
          <a:lstStyle>
            <a:lvl1pPr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853030"/>
            <a:ext cx="6910691" cy="668230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489054"/>
            <a:ext cx="502903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6" name="Picture 15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86" y="0"/>
            <a:ext cx="16256402" cy="9144000"/>
          </a:xfrm>
        </p:spPr>
        <p:txBody>
          <a:bodyPr/>
          <a:lstStyle>
            <a:lvl1pPr marL="0" indent="0">
              <a:buNone/>
              <a:defRPr sz="4000" baseline="0"/>
            </a:lvl1pPr>
            <a:lvl2pPr marL="781583" indent="0">
              <a:buNone/>
              <a:defRPr sz="4800"/>
            </a:lvl2pPr>
            <a:lvl3pPr marL="1563167" indent="0">
              <a:buNone/>
              <a:defRPr sz="4100"/>
            </a:lvl3pPr>
            <a:lvl4pPr marL="2344750" indent="0">
              <a:buNone/>
              <a:defRPr sz="3400"/>
            </a:lvl4pPr>
            <a:lvl5pPr marL="3126334" indent="0">
              <a:buNone/>
              <a:defRPr sz="3400"/>
            </a:lvl5pPr>
            <a:lvl6pPr marL="3907917" indent="0">
              <a:buNone/>
              <a:defRPr sz="3400"/>
            </a:lvl6pPr>
            <a:lvl7pPr marL="4689500" indent="0">
              <a:buNone/>
              <a:defRPr sz="3400"/>
            </a:lvl7pPr>
            <a:lvl8pPr marL="5471084" indent="0">
              <a:buNone/>
              <a:defRPr sz="3400"/>
            </a:lvl8pPr>
            <a:lvl9pPr marL="6252667" indent="0">
              <a:buNone/>
              <a:defRPr sz="3400"/>
            </a:lvl9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6313857"/>
            <a:ext cx="7958408" cy="759384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3335758" y="2404534"/>
            <a:ext cx="4633424" cy="4303580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297063" y="3115733"/>
            <a:ext cx="4673448" cy="2881182"/>
          </a:xfrm>
        </p:spPr>
        <p:txBody>
          <a:bodyPr anchor="ctr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296275" y="2405062"/>
            <a:ext cx="46736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8296275" y="5997575"/>
            <a:ext cx="4673600" cy="710539"/>
          </a:xfrm>
        </p:spPr>
        <p:txBody>
          <a:bodyPr anchor="b"/>
          <a:lstStyle>
            <a:lvl1pPr>
              <a:defRPr sz="2100"/>
            </a:lvl1pPr>
          </a:lstStyle>
          <a:p>
            <a:pPr lvl="0"/>
            <a:r>
              <a:rPr lang="en-CA" dirty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8332918" y="829734"/>
            <a:ext cx="7111897" cy="6696000"/>
          </a:xfrm>
        </p:spPr>
        <p:txBody>
          <a:bodyPr/>
          <a:lstStyle/>
          <a:p>
            <a:r>
              <a:rPr lang="en-US" dirty="0"/>
              <a:t>Click on this icon to insert a photo.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29707" y="829734"/>
            <a:ext cx="7145633" cy="6696000"/>
          </a:xfrm>
        </p:spPr>
        <p:txBody>
          <a:bodyPr/>
          <a:lstStyle/>
          <a:p>
            <a:r>
              <a:rPr lang="en-US" dirty="0"/>
              <a:t>Click on this icon to insert a photo.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29707" y="5498998"/>
            <a:ext cx="467344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32919" y="5498998"/>
            <a:ext cx="4654526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6" name="Picture 15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4193"/>
            <a:ext cx="16257588" cy="1739093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29707" y="829734"/>
            <a:ext cx="11598955" cy="669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29707" y="5498998"/>
            <a:ext cx="467344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4193"/>
            <a:ext cx="16257588" cy="1739093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29708" y="2404534"/>
            <a:ext cx="9459088" cy="5121200"/>
          </a:xfrm>
        </p:spPr>
        <p:txBody>
          <a:bodyPr/>
          <a:lstStyle/>
          <a:p>
            <a:r>
              <a:rPr lang="en-US" dirty="0"/>
              <a:t>Click on this icon to insert a graphic.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graphic slide with a title and optional annotation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24" name="Picture 23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5" name="Picture 2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8" name="Picture 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chart or table slide with optional annotation</a:t>
            </a:r>
            <a:endParaRPr lang="en-US" dirty="0"/>
          </a:p>
        </p:txBody>
      </p:sp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812800" y="2405063"/>
            <a:ext cx="9475788" cy="51212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the icon to insert a table or chart.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8421" y="3117806"/>
            <a:ext cx="10360746" cy="2612172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800" baseline="0">
                <a:solidFill>
                  <a:schemeClr val="accent5"/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20943" y="2082794"/>
            <a:ext cx="9615704" cy="101807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320941" y="6017839"/>
            <a:ext cx="9615706" cy="462413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/>
              <a:t>www.algonquincollege.com</a:t>
            </a:r>
            <a:r>
              <a:rPr lang="en-CA" dirty="0"/>
              <a:t>/</a:t>
            </a:r>
            <a:r>
              <a:rPr lang="en-CA" dirty="0" err="1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83" y="828547"/>
            <a:ext cx="635142" cy="467999"/>
          </a:xfrm>
          <a:prstGeom prst="rect">
            <a:avLst/>
          </a:prstGeom>
        </p:spPr>
      </p:pic>
      <p:pic>
        <p:nvPicPr>
          <p:cNvPr id="14" name="Picture 13" descr="curtain-100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5826"/>
            <a:ext cx="16257588" cy="17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27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42C1-333A-45A5-ABA9-DD06A570E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199" y="1496484"/>
            <a:ext cx="12193191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F80E3-BC7A-4D18-A7F3-8D49B323A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199" y="4802717"/>
            <a:ext cx="12193191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74DD0-580C-43AE-990E-31E1CD9B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7C80-91B4-4618-A2D0-CFDC798915F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65AA1-FBAE-4F15-A34E-049A8AD9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89DD9-E49B-474E-BF8C-2DAECD7B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E243-6AB2-43AB-AC9E-B7B10EF3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8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29814" y="2405062"/>
            <a:ext cx="2167288" cy="2013003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318933" y="3115733"/>
            <a:ext cx="4673448" cy="2387600"/>
          </a:xfrm>
        </p:spPr>
        <p:txBody>
          <a:bodyPr anchor="t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About the Author (2 authors)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318145" y="2405062"/>
            <a:ext cx="46736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3318145" y="5503333"/>
            <a:ext cx="4673600" cy="710539"/>
          </a:xfrm>
        </p:spPr>
        <p:txBody>
          <a:bodyPr anchor="b"/>
          <a:lstStyle>
            <a:lvl1pPr>
              <a:defRPr sz="2100"/>
            </a:lvl1pPr>
          </a:lstStyle>
          <a:p>
            <a:pPr lvl="0"/>
            <a:r>
              <a:rPr lang="en-CA" dirty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297171" y="2405062"/>
            <a:ext cx="2167288" cy="2013003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10786290" y="3115733"/>
            <a:ext cx="4673448" cy="2387600"/>
          </a:xfrm>
        </p:spPr>
        <p:txBody>
          <a:bodyPr anchor="t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5502" y="2405062"/>
            <a:ext cx="46736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785502" y="5503333"/>
            <a:ext cx="4673600" cy="710539"/>
          </a:xfrm>
        </p:spPr>
        <p:txBody>
          <a:bodyPr anchor="b"/>
          <a:lstStyle>
            <a:lvl1pPr>
              <a:defRPr sz="2100"/>
            </a:lvl1pPr>
          </a:lstStyle>
          <a:p>
            <a:pPr lvl="0"/>
            <a:r>
              <a:rPr lang="en-CA" dirty="0"/>
              <a:t>Author email</a:t>
            </a:r>
          </a:p>
        </p:txBody>
      </p:sp>
      <p:pic>
        <p:nvPicPr>
          <p:cNvPr id="15" name="Picture 14" descr="curtain-10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5826"/>
            <a:ext cx="16257588" cy="17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1-column key point text slide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11615780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660398"/>
            <a:ext cx="11615780" cy="6874935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3" name="Picture 1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2-column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7162458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297170" y="2404534"/>
            <a:ext cx="7147539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7" name="Picture 1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8" name="Picture 1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basic 2-column key point text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7162458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297170" y="3115732"/>
            <a:ext cx="7147539" cy="4419602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3" y="2405062"/>
            <a:ext cx="716245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8297170" y="2405062"/>
            <a:ext cx="7147539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3" name="Picture 12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4673339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2404534"/>
            <a:ext cx="4644000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2404534"/>
            <a:ext cx="4673448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80" y="666518"/>
            <a:ext cx="14631829" cy="146708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0"/>
            <a:ext cx="14631829" cy="5204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First level</a:t>
            </a:r>
          </a:p>
          <a:p>
            <a:pPr lvl="2"/>
            <a:r>
              <a:rPr lang="en-CA" dirty="0"/>
              <a:t>Second level</a:t>
            </a:r>
          </a:p>
          <a:p>
            <a:pPr lvl="0"/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80" y="8475135"/>
            <a:ext cx="1180185" cy="48683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1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  <p:sldLayoutId id="2147483704" r:id="rId36"/>
    <p:sldLayoutId id="2147483705" r:id="rId37"/>
  </p:sldLayoutIdLst>
  <p:hf hdr="0" ftr="0" dt="0"/>
  <p:txStyles>
    <p:titleStyle>
      <a:lvl1pPr algn="l" defTabSz="781583" rtl="0" eaLnBrk="1" latinLnBrk="0" hangingPunct="1">
        <a:lnSpc>
          <a:spcPct val="80000"/>
        </a:lnSpc>
        <a:spcBef>
          <a:spcPct val="0"/>
        </a:spcBef>
        <a:buNone/>
        <a:defRPr sz="72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781583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32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1270073" indent="-488490" algn="l" defTabSz="781583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32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2020367" indent="-457200" algn="l" defTabSz="781583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32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2735542" indent="-390792" algn="l" defTabSz="781583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2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3517125" indent="-390792" algn="l" defTabSz="781583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429870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80292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61876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4345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1583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31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4475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2633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0791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8950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7108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526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-dataport.org/sites/default/files/analysis/27/IEEE%20Citation%20Guidelines.pdf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B66D-C4AF-403B-A7C4-C79FDFFEC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82" y="1716573"/>
            <a:ext cx="9668510" cy="2180690"/>
          </a:xfrm>
        </p:spPr>
        <p:txBody>
          <a:bodyPr anchor="b">
            <a:normAutofit/>
          </a:bodyPr>
          <a:lstStyle/>
          <a:p>
            <a:r>
              <a:rPr lang="en-US"/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11CDD-1C92-43A0-868F-94E3CD57C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81" y="4032727"/>
            <a:ext cx="12157629" cy="2336800"/>
          </a:xfrm>
        </p:spPr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C0670B7-079A-7987-A3EA-6B818241C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9733" y="7346545"/>
            <a:ext cx="7145607" cy="993775"/>
          </a:xfrm>
        </p:spPr>
        <p:txBody>
          <a:bodyPr/>
          <a:lstStyle/>
          <a:p>
            <a:r>
              <a:rPr lang="en-US" dirty="0"/>
              <a:t>October 30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E0432-B067-63FA-7F63-B3230E9ABFF8}"/>
              </a:ext>
            </a:extLst>
          </p:cNvPr>
          <p:cNvSpPr txBox="1">
            <a:spLocks/>
          </p:cNvSpPr>
          <p:nvPr/>
        </p:nvSpPr>
        <p:spPr>
          <a:xfrm>
            <a:off x="9528726" y="7346544"/>
            <a:ext cx="6235530" cy="9937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None/>
              <a:defRPr sz="3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270073" indent="-48849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  <a:defRPr sz="3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020367" indent="-45720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§"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2735542" indent="-390792" algn="l" defTabSz="781583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Arial"/>
              <a:buChar char="–"/>
              <a:defRPr sz="21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3517125" indent="-390792" algn="l" defTabSz="781583" rtl="0" eaLnBrk="1" latinLnBrk="0" hangingPunct="1">
              <a:spcBef>
                <a:spcPct val="20000"/>
              </a:spcBef>
              <a:buFont typeface="Arial"/>
              <a:buChar char="»"/>
              <a:defRPr sz="3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429870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80292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61876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434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SIJU PHILIP</a:t>
            </a:r>
          </a:p>
        </p:txBody>
      </p:sp>
    </p:spTree>
    <p:extLst>
      <p:ext uri="{BB962C8B-B14F-4D97-AF65-F5344CB8AC3E}">
        <p14:creationId xmlns:p14="http://schemas.microsoft.com/office/powerpoint/2010/main" val="311538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6639-7BCF-4305-9E49-9351842E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14" y="225241"/>
            <a:ext cx="9475914" cy="884231"/>
          </a:xfrm>
        </p:spPr>
        <p:txBody>
          <a:bodyPr anchor="t">
            <a:normAutofit/>
          </a:bodyPr>
          <a:lstStyle/>
          <a:p>
            <a:r>
              <a:rPr lang="en-US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4A7B-6E6F-442D-9D72-D29FA611F6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8214" y="1194816"/>
            <a:ext cx="14828778" cy="683971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Group formation ( Team size 3-4)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Topic selection – refer to ‘</a:t>
            </a:r>
            <a:r>
              <a:rPr lang="en-US" sz="2400" dirty="0">
                <a:hlinkClick r:id="" action="ppaction://noaction"/>
              </a:rPr>
              <a:t>Topic to choose from</a:t>
            </a:r>
            <a:r>
              <a:rPr lang="en-US" sz="2400" dirty="0"/>
              <a:t>’ slide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Weekly update through presentation during the lecture – max 5 mins (every group member must present his/her own work/work in progress)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If any team member is unable to present, then remaining team members should present their own work. Team member who is absent should send me the update in an email before 3 hours of the lecture with an explanation of his/her absenteeism.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Final presentation in lecture (each member should present his/her own work) – max 20 mins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Final Presentation slot – during lecture on November 27, 2023 and December 4, 2023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Project submission – refer ‘</a:t>
            </a:r>
            <a:r>
              <a:rPr lang="en-US" sz="2400" dirty="0">
                <a:hlinkClick r:id="" action="ppaction://noaction"/>
              </a:rPr>
              <a:t>Deliverables</a:t>
            </a:r>
            <a:r>
              <a:rPr lang="en-US" sz="2400" dirty="0"/>
              <a:t>’ slide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DD0E816-ABCF-4DA9-6724-B85BA2280BB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pPr>
              <a:spcAft>
                <a:spcPts val="600"/>
              </a:spcAft>
            </a:pPr>
            <a:fld id="{DEF3F5F5-7776-394F-A41F-3BAFC9CC9F8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6639-7BCF-4305-9E49-9351842E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151451"/>
            <a:ext cx="14475887" cy="73856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Topic to choose from   </a:t>
            </a:r>
            <a:r>
              <a:rPr lang="en-US" sz="4000" i="1" dirty="0"/>
              <a:t>(choose one topic)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4A7B-6E6F-442D-9D72-D29FA611F6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8214" y="890016"/>
            <a:ext cx="14716494" cy="7242048"/>
          </a:xfrm>
        </p:spPr>
        <p:txBody>
          <a:bodyPr vert="horz" lIns="0" tIns="0" rIns="0" bIns="0" rtlCol="0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1800" dirty="0"/>
              <a:t>Study the growth of crypto-currency and predict its future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i="0" dirty="0">
                <a:effectLst/>
              </a:rPr>
              <a:t>Stock Market Analysis(</a:t>
            </a:r>
            <a:r>
              <a:rPr lang="en-US" sz="1800" i="0" dirty="0">
                <a:solidFill>
                  <a:srgbClr val="374151"/>
                </a:solidFill>
                <a:effectLst/>
              </a:rPr>
              <a:t>stock market trends, trade volumes, and the impact of news on stock prices)</a:t>
            </a:r>
            <a:endParaRPr lang="en-CA" sz="1800" i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1800" dirty="0"/>
              <a:t>Study the history of pandemics and predict the onset of new ones in the future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dirty="0"/>
              <a:t>Growth of world population and future 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dirty="0"/>
              <a:t>Consumption pattern of water and its future consumption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Customer Behavior and Sales Analysis (businesses understand customer behavior, optimize pricing, and improve marketing strategies.)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dirty="0"/>
              <a:t>Social Media Engagement Analysis (</a:t>
            </a:r>
            <a:r>
              <a:rPr lang="en-US" sz="1800" dirty="0"/>
              <a:t>social media data, including engagement metrics, sentiment analysis, and brand mentions)</a:t>
            </a:r>
            <a:endParaRPr lang="en-CA" sz="1800" dirty="0"/>
          </a:p>
          <a:p>
            <a:pPr marL="514350" indent="-514350">
              <a:buFont typeface="+mj-lt"/>
              <a:buAutoNum type="arabicPeriod"/>
            </a:pPr>
            <a:r>
              <a:rPr lang="en-CA" sz="1800" dirty="0"/>
              <a:t>Growth of Instagram influencers and how it is going to affect the society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dirty="0"/>
              <a:t>Climate Change and Environmental Data(</a:t>
            </a:r>
            <a:r>
              <a:rPr lang="en-US" sz="1800" dirty="0"/>
              <a:t>temperature trends, CO2 emissions, or the impact of deforestation)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Real-time Business Monitoring (real-time dashboards that track key performance indicators (KPIs) and alert stakeholders to anomalies) </a:t>
            </a:r>
            <a:endParaRPr lang="en-CA" sz="1800" dirty="0"/>
          </a:p>
          <a:p>
            <a:pPr marL="514350" indent="-514350">
              <a:buFont typeface="+mj-lt"/>
              <a:buAutoNum type="arabicPeriod"/>
            </a:pPr>
            <a:r>
              <a:rPr lang="en-CA" sz="1800" dirty="0"/>
              <a:t>COVID-19 Data Visualization(</a:t>
            </a:r>
            <a:r>
              <a:rPr lang="en-US" sz="1800" dirty="0"/>
              <a:t>track the spread of COVID-19, vaccination rates, and related data)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dirty="0"/>
              <a:t>Historical Data Visualization (</a:t>
            </a:r>
            <a:r>
              <a:rPr lang="en-US" sz="1800" dirty="0"/>
              <a:t>historical datasets, visualizing changes over time in areas such as demographics, economics, or technology adoption)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Transportation and Mobility (transportation networks, traffic patterns, or public transportation usage. Explore solutions for urban mobility and congestion)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Geospatial Data (explore topics like population distribution, urban planning, or natural disaster risk)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Education Data (including student performance, attendance, and demographic trends)</a:t>
            </a:r>
            <a:endParaRPr lang="en-CA" sz="1800" dirty="0"/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D55137F1-FBA9-B282-04FF-554C0E30C5D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pPr>
              <a:spcAft>
                <a:spcPts val="600"/>
              </a:spcAft>
            </a:pPr>
            <a:fld id="{DEF3F5F5-7776-394F-A41F-3BAFC9CC9F8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1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6639-7BCF-4305-9E49-9351842E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768365"/>
            <a:ext cx="13049423" cy="1335973"/>
          </a:xfrm>
        </p:spPr>
        <p:txBody>
          <a:bodyPr anchor="t">
            <a:normAutofit/>
          </a:bodyPr>
          <a:lstStyle/>
          <a:p>
            <a:r>
              <a:rPr lang="en-US" b="1" dirty="0"/>
              <a:t>Evaluation Criteria </a:t>
            </a:r>
            <a:r>
              <a:rPr lang="en-US" sz="4400" b="1" i="1" dirty="0"/>
              <a:t>(for each student)</a:t>
            </a:r>
            <a:br>
              <a:rPr lang="en-US" sz="4400" b="1" i="1" dirty="0"/>
            </a:b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4A7B-6E6F-442D-9D72-D29FA611F6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1743456"/>
            <a:ext cx="13659022" cy="6498336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Presentation – 5 marks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Report – 5 marks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Project (including the following)– 30 marks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Data sets submitted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Data preparation technique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Clear labelling of charts/dashboard/story/visualization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Interactivity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Story telling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Answer the problem statement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How work has been divided amongst team members?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Who did what? 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0777CBC7-97DF-0280-751E-03B4072BAF5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pPr>
              <a:spcAft>
                <a:spcPts val="600"/>
              </a:spcAft>
            </a:pPr>
            <a:fld id="{DEF3F5F5-7776-394F-A41F-3BAFC9CC9F8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6639-7BCF-4305-9E49-9351842E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1" y="768365"/>
            <a:ext cx="9475914" cy="1335973"/>
          </a:xfrm>
        </p:spPr>
        <p:txBody>
          <a:bodyPr anchor="t">
            <a:normAutofit/>
          </a:bodyPr>
          <a:lstStyle/>
          <a:p>
            <a:r>
              <a:rPr lang="en-US" b="1"/>
              <a:t>Final Report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4A7B-6E6F-442D-9D72-D29FA611F6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6320" y="1999488"/>
            <a:ext cx="11392342" cy="553584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Front Page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Executive Summary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Background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Conclusion &amp; Recommendations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References (must use standard reference citation – </a:t>
            </a:r>
            <a:r>
              <a:rPr lang="en-US" sz="2400" dirty="0">
                <a:hlinkClick r:id="rId2"/>
              </a:rPr>
              <a:t>click here</a:t>
            </a:r>
            <a:r>
              <a:rPr lang="en-US" sz="2400" dirty="0"/>
              <a:t>)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E703D73-C4B3-A955-2D50-7EFF4DAC49B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pPr>
              <a:spcAft>
                <a:spcPts val="600"/>
              </a:spcAft>
            </a:pPr>
            <a:fld id="{DEF3F5F5-7776-394F-A41F-3BAFC9CC9F8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6639-7BCF-4305-9E49-9351842E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3" y="768365"/>
            <a:ext cx="9045211" cy="1335973"/>
          </a:xfrm>
        </p:spPr>
        <p:txBody>
          <a:bodyPr anchor="t">
            <a:normAutofit/>
          </a:bodyPr>
          <a:lstStyle/>
          <a:p>
            <a:r>
              <a:rPr lang="en-US" b="1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4A7B-6E6F-442D-9D72-D29FA611F6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3584" y="2404534"/>
            <a:ext cx="11185078" cy="5130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Each team must submit only one zipped file including: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Final report in word/pdf format only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Presentation in ppt format only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Project file with datasets (for example .</a:t>
            </a:r>
            <a:r>
              <a:rPr lang="en-US" sz="2400" dirty="0" err="1"/>
              <a:t>twbx</a:t>
            </a:r>
            <a:r>
              <a:rPr lang="en-US" sz="2400" dirty="0"/>
              <a:t> with data sets)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73F0F39F-EEAD-75AC-4F88-91D711FDD14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pPr>
              <a:spcAft>
                <a:spcPts val="600"/>
              </a:spcAft>
            </a:pPr>
            <a:fld id="{DEF3F5F5-7776-394F-A41F-3BAFC9CC9F8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1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20F7-9CD0-4389-8210-76670FB9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17" y="3737761"/>
            <a:ext cx="11462224" cy="1761067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ea typeface="+mn-ea"/>
                <a:cs typeface="Calibri" panose="020F0502020204030204" pitchFamily="34" charset="0"/>
              </a:rPr>
              <a:t>On your marks, Get set, GO!</a:t>
            </a:r>
            <a:endParaRPr lang="en-CA" sz="66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42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4754" y="3679485"/>
            <a:ext cx="4234606" cy="1185123"/>
          </a:xfrm>
        </p:spPr>
        <p:txBody>
          <a:bodyPr>
            <a:normAutofit/>
          </a:bodyPr>
          <a:lstStyle/>
          <a:p>
            <a:r>
              <a:rPr lang="en-US" dirty="0">
                <a:latin typeface="Avenir Medium" panose="02000503020000020003" pitchFamily="2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7141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AD74CCD3B5FF4CB7A1FAF3C233648C" ma:contentTypeVersion="3" ma:contentTypeDescription="Create a new document." ma:contentTypeScope="" ma:versionID="780902e55b32ecc83e09662172afb636">
  <xsd:schema xmlns:xsd="http://www.w3.org/2001/XMLSchema" xmlns:xs="http://www.w3.org/2001/XMLSchema" xmlns:p="http://schemas.microsoft.com/office/2006/metadata/properties" xmlns:ns2="a917a435-c267-49f7-b0ed-115ae8e8f033" targetNamespace="http://schemas.microsoft.com/office/2006/metadata/properties" ma:root="true" ma:fieldsID="17b2ab466af05aa52982ae239505d2ce" ns2:_="">
    <xsd:import namespace="a917a435-c267-49f7-b0ed-115ae8e8f0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7a435-c267-49f7-b0ed-115ae8e8f0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47971E-8F90-4878-88D3-CDB7CBDB61D4}"/>
</file>

<file path=customXml/itemProps2.xml><?xml version="1.0" encoding="utf-8"?>
<ds:datastoreItem xmlns:ds="http://schemas.openxmlformats.org/officeDocument/2006/customXml" ds:itemID="{A507CA2A-36E8-4047-B89C-A002F42E548B}"/>
</file>

<file path=customXml/itemProps3.xml><?xml version="1.0" encoding="utf-8"?>
<ds:datastoreItem xmlns:ds="http://schemas.openxmlformats.org/officeDocument/2006/customXml" ds:itemID="{90F2072F-B942-4B95-BE7C-C53CFE3E6527}"/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535</Words>
  <Application>Microsoft Office PowerPoint</Application>
  <PresentationFormat>Custom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Book</vt:lpstr>
      <vt:lpstr>Avenir Medium</vt:lpstr>
      <vt:lpstr>Calibri</vt:lpstr>
      <vt:lpstr>Wingdings</vt:lpstr>
      <vt:lpstr>Office Theme</vt:lpstr>
      <vt:lpstr>Data Visualization</vt:lpstr>
      <vt:lpstr>Process</vt:lpstr>
      <vt:lpstr>Topic to choose from   (choose one topic)</vt:lpstr>
      <vt:lpstr>Evaluation Criteria (for each student) </vt:lpstr>
      <vt:lpstr>Final Report Format</vt:lpstr>
      <vt:lpstr>Deliverables</vt:lpstr>
      <vt:lpstr>On your marks, Get set, GO!</vt:lpstr>
      <vt:lpstr>Thank you!</vt:lpstr>
    </vt:vector>
  </TitlesOfParts>
  <Company>Salt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Siju Philip</cp:lastModifiedBy>
  <cp:revision>196</cp:revision>
  <dcterms:created xsi:type="dcterms:W3CDTF">2016-12-21T16:02:28Z</dcterms:created>
  <dcterms:modified xsi:type="dcterms:W3CDTF">2023-10-30T04:40:57Z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0x0101007DAD74CCD3B5FF4CB7A1FAF3C233648C</vt:lpwstr>
  </property>
</Properties>
</file>