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4"/>
  </p:sldMasterIdLst>
  <p:sldIdLst>
    <p:sldId id="256" r:id="rId5"/>
    <p:sldId id="258" r:id="rId6"/>
    <p:sldId id="259" r:id="rId7"/>
    <p:sldId id="279" r:id="rId8"/>
    <p:sldId id="269" r:id="rId9"/>
    <p:sldId id="263" r:id="rId10"/>
    <p:sldId id="266" r:id="rId11"/>
    <p:sldId id="267" r:id="rId12"/>
    <p:sldId id="278" r:id="rId13"/>
    <p:sldId id="268" r:id="rId14"/>
    <p:sldId id="277" r:id="rId15"/>
    <p:sldId id="275" r:id="rId16"/>
    <p:sldId id="282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DD0714-CF55-4AAC-A365-B94CFB47A9F9}" v="61" dt="2023-12-06T03:55:5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2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0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5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1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1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6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3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9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7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0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8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4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bsf.org/economic-research/indicators-data/daily-news-sentiment-index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E1192-14C2-0098-16F2-B1EE24DF9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r>
              <a:rPr lang="en-US"/>
              <a:t>Stock Market Analysis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10709-4E50-5BB2-80B6-041CEB4BD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563208"/>
            <a:ext cx="3901736" cy="1579527"/>
          </a:xfrm>
        </p:spPr>
        <p:txBody>
          <a:bodyPr>
            <a:normAutofit/>
          </a:bodyPr>
          <a:lstStyle/>
          <a:p>
            <a:r>
              <a:rPr lang="en-US" dirty="0"/>
              <a:t>Team Members:</a:t>
            </a:r>
          </a:p>
          <a:p>
            <a:r>
              <a:rPr lang="en-US" dirty="0"/>
              <a:t>Mohamed Elhelow </a:t>
            </a:r>
          </a:p>
          <a:p>
            <a:r>
              <a:rPr lang="en-US" dirty="0"/>
              <a:t>Christopher Michos</a:t>
            </a:r>
          </a:p>
        </p:txBody>
      </p:sp>
      <p:pic>
        <p:nvPicPr>
          <p:cNvPr id="6" name="Picture 5" descr="A close-up of a graph&#10;&#10;Description automatically generated">
            <a:extLst>
              <a:ext uri="{FF2B5EF4-FFF2-40B4-BE49-F238E27FC236}">
                <a16:creationId xmlns:a16="http://schemas.microsoft.com/office/drawing/2014/main" id="{46F9946B-E6F6-F899-9984-ADEEF19BE5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73" r="5693" b="-1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B5354-25AB-B1F5-5122-2066EFCF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F646F3F-274D-499B-ABBE-824EB4ABDC3D}" type="slidenum">
              <a:rPr kumimoji="0" lang="en-US" sz="800" b="0" i="0" u="none" strike="noStrike" kern="1200" cap="all" spc="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Segoe UI Semilight" panose="020B04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00" b="0" i="0" u="none" strike="noStrike" kern="1200" cap="all" spc="20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95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309C-7B82-A3B1-C830-A1A0AD56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Visualization Techniques</a:t>
            </a:r>
            <a:br>
              <a:rPr lang="en-US" b="1" i="0">
                <a:effectLst/>
                <a:latin typeface="Söhne"/>
              </a:rPr>
            </a:b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42DC4-6989-4FF3-0A59-9AB1A3150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3"/>
            <a:ext cx="10972800" cy="446392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Chosen visualization techniques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500" dirty="0"/>
              <a:t>Line Charts: Used to display trends and movements over time.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500" dirty="0"/>
              <a:t>Bar Charts: Employed to show comparative performances.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500" dirty="0"/>
              <a:t>Scatter Plot: Used to represent the correlation between news sentiment and trade volatility.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500" dirty="0"/>
              <a:t>Heat Map: Used to show the trade volume change during important news events.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500" dirty="0"/>
              <a:t>Pie Chart: Used to show contribution percentage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Rationale behind each choice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500" dirty="0"/>
              <a:t>Line Charts: Offer a clear view of price trends and are easily understood by a broad audience.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500" dirty="0"/>
              <a:t>Bar Charts: Provide a straightforward method for comparing different data points, such as the performance of various sectors.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500" dirty="0"/>
              <a:t>Scatter Plot: Show the effects of news on the volatility of trade, which shows how much pressure news has on stock trading.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500" dirty="0"/>
              <a:t>Text box contains timeline of important news events for the data set.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500" dirty="0"/>
              <a:t>Heat map: Shows a visual impact of news events on the volume of trade.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500" dirty="0"/>
              <a:t>Pie Chart: Visualize the sector contribution changes.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679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9080-656B-EDE4-0011-1C6616690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616109"/>
          </a:xfrm>
        </p:spPr>
        <p:txBody>
          <a:bodyPr>
            <a:noAutofit/>
          </a:bodyPr>
          <a:lstStyle/>
          <a:p>
            <a:r>
              <a:rPr lang="en-CA" sz="4000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5979A-4C34-DE60-223D-A267EA11F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1173892"/>
            <a:ext cx="10969752" cy="49688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800" dirty="0"/>
              <a:t>What was the influence of news events on market volatility? </a:t>
            </a:r>
            <a:r>
              <a:rPr lang="en-US" sz="1800" dirty="0"/>
              <a:t>What kind of correlation is there between news sentiment and the trading volatility? Does negative news sentiment increase or decrease the volatility of trade?</a:t>
            </a:r>
            <a:endParaRPr lang="en-US" dirty="0"/>
          </a:p>
          <a:p>
            <a:pPr lvl="1" algn="l"/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800" dirty="0"/>
              <a:t>What do trade volumes look like in reaction to news events?</a:t>
            </a: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800" dirty="0"/>
          </a:p>
          <a:p>
            <a:pPr lvl="1" algn="l"/>
            <a:endParaRPr lang="en-CA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/>
              <a:t>How has sector contribution changed post COVID-19</a:t>
            </a: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1800" dirty="0"/>
          </a:p>
          <a:p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5577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22C705B4-DE06-43CE-46D1-024A5E1669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650718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22C705B4-DE06-43CE-46D1-024A5E1669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9349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1EB580-7F39-FDDF-5109-15A4FB6C7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2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D1C7D-FC10-B888-205E-43AD05ED9B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2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2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309C-7B82-A3B1-C830-A1A0AD56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42DC4-6989-4FF3-0A59-9AB1A3150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1800" dirty="0"/>
          </a:p>
          <a:p>
            <a:r>
              <a:rPr lang="en-US" sz="1800" dirty="0"/>
              <a:t>This project is focused on identifying how news sentiment/events affect the stock market. </a:t>
            </a:r>
            <a:r>
              <a:rPr lang="en-US" sz="1800" dirty="0">
                <a:ea typeface="+mn-lt"/>
                <a:cs typeface="+mn-lt"/>
              </a:rPr>
              <a:t>and how COVID-2019 has affected the stock market.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Our Objectives include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Influence of specific news events on market fluctuation (Covid-19, Russian Invasion of Ukraine).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Analyzing the correlation between news sentiment and the VIX (Volatility Index).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Impact on different indices (S&amp;P 500, NASDAQ, Dow Jones) This allows us to gain general market sentiment in the tech sector and industrial sector).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7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309C-7B82-A3B1-C830-A1A0AD56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42DC4-6989-4FF3-0A59-9AB1A3150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>
                <a:ea typeface="+mn-lt"/>
                <a:cs typeface="+mn-lt"/>
              </a:rPr>
              <a:t>Obtained through API/web scraping</a:t>
            </a:r>
            <a:endParaRPr lang="en-US" sz="180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/>
              <a:t>S&amp;P 500 Index Data: Historical closing prices and volume data.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/>
              <a:t>VIX Data: Corresponding historical values for volatility assessment.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/>
              <a:t>NASDAQ: Additional data for a market comparison. (Tech)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/>
              <a:t>Dow Jones: Additional data for a market comparison. (Industrial)</a:t>
            </a:r>
          </a:p>
          <a:p>
            <a:pPr lvl="1"/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News event timelines (Covid-19, Russian Invasion of Ukraine): Comparative Analysis pre/post-covid, lockdown announcements and the announcement of the Russian incursion into Ukraine.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>
                <a:hlinkClick r:id="rId2"/>
              </a:rPr>
              <a:t>News Sentiment</a:t>
            </a:r>
            <a:r>
              <a:rPr lang="en-US" sz="1800"/>
              <a:t> – By Federal Reserve Bank of San Francisco Economic Research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51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128B-3DE8-8F58-617F-9D53F33B1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124" y="329183"/>
            <a:ext cx="10969752" cy="1209233"/>
          </a:xfrm>
        </p:spPr>
        <p:txBody>
          <a:bodyPr>
            <a:normAutofit/>
          </a:bodyPr>
          <a:lstStyle/>
          <a:p>
            <a:r>
              <a:rPr lang="en-CA" sz="4000"/>
              <a:t>Data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E9835-BDCC-7AA7-89FF-CF0EE7766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124" y="1604649"/>
            <a:ext cx="10969752" cy="4924168"/>
          </a:xfrm>
        </p:spPr>
        <p:txBody>
          <a:bodyPr>
            <a:noAutofit/>
          </a:bodyPr>
          <a:lstStyle/>
          <a:p>
            <a:r>
              <a:rPr lang="en-US" sz="1800"/>
              <a:t>Collection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Historical opening and closing prices for the selected indices were collected  from Yahoo Finance using API web scraping as a csv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VIX (Volatility Index) Opening and closing prices collected from Yahoo Finance using API web scraping as a csv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 catalogue of covid-19 related news events established for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 announcement of the Russia's "Special Military Operation" on February 24, 2022, was collected through reading news articles.</a:t>
            </a:r>
          </a:p>
          <a:p>
            <a:r>
              <a:rPr lang="en-US" sz="1800"/>
              <a:t>Challenges and 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Consistency across different sources is essential which is why we collected all our data through web scraping Yahoo Finance.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Stock splits and dividends were not accounted for in this analysis due to added layer of complexity and the project’s news sentiment market trend focus.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Dow Jones had restrictions on downloading historical data, so we had to resort to API/Web scraping.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We could not access the data for the Dow Jones after 2022 due to yfinance’s limitations.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We also had an issue with directly downloading from yahoo finance as there was missing data, so in the end, we had to API/web scrape all the data</a:t>
            </a:r>
            <a:endParaRPr lang="en-CA" sz="1400"/>
          </a:p>
        </p:txBody>
      </p:sp>
    </p:spTree>
    <p:extLst>
      <p:ext uri="{BB962C8B-B14F-4D97-AF65-F5344CB8AC3E}">
        <p14:creationId xmlns:p14="http://schemas.microsoft.com/office/powerpoint/2010/main" val="185816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37C48F90-AFD5-4232-AE7D-27B956BF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3" name="Freeform: Shape 1072">
            <a:extLst>
              <a:ext uri="{FF2B5EF4-FFF2-40B4-BE49-F238E27FC236}">
                <a16:creationId xmlns:a16="http://schemas.microsoft.com/office/drawing/2014/main" id="{73C96EE1-9524-4300-BFAC-56AA55EB4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55747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D309C-7B82-A3B1-C830-A1A0AD56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44" y="323248"/>
            <a:ext cx="5007482" cy="876164"/>
          </a:xfrm>
        </p:spPr>
        <p:txBody>
          <a:bodyPr>
            <a:normAutofit/>
          </a:bodyPr>
          <a:lstStyle/>
          <a:p>
            <a:r>
              <a:rPr lang="en-CA" sz="4000"/>
              <a:t>API/Web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42DC4-6989-4FF3-0A59-9AB1A3150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44" y="1522659"/>
            <a:ext cx="5007482" cy="475447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/>
              <a:t>The Dow Jones index does not allow you to download their historical data, so yahoo finance has turned off the ability to download CSVs off for the Dow Jones.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/>
              <a:t>To get around this restriction, we had to do a pip install for the yfinance module on command prompt which is an unofficial python library.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/>
              <a:t>Then we had to run the code on the right side to scrape the data off yfinance.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/>
              <a:t>We also had to scrape the rest of the data afterwards, as directly downloading from yahoo finance gave us missing data.</a:t>
            </a:r>
          </a:p>
          <a:p>
            <a:pPr>
              <a:lnSpc>
                <a:spcPct val="100000"/>
              </a:lnSpc>
            </a:pPr>
            <a:endParaRPr lang="en-US" sz="1600"/>
          </a:p>
          <a:p>
            <a:pPr>
              <a:lnSpc>
                <a:spcPct val="100000"/>
              </a:lnSpc>
            </a:pPr>
            <a:endParaRPr lang="en-US" sz="1600"/>
          </a:p>
          <a:p>
            <a:pPr>
              <a:lnSpc>
                <a:spcPct val="100000"/>
              </a:lnSpc>
            </a:pPr>
            <a:endParaRPr lang="en-CA" sz="160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13E189D-BD30-8E47-5D00-D9496F918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3969" y="-3041"/>
            <a:ext cx="6938031" cy="692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21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D309C-7B82-A3B1-C830-A1A0AD56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30" y="421062"/>
            <a:ext cx="5369169" cy="1154711"/>
          </a:xfrm>
        </p:spPr>
        <p:txBody>
          <a:bodyPr>
            <a:normAutofit/>
          </a:bodyPr>
          <a:lstStyle/>
          <a:p>
            <a:r>
              <a:rPr lang="en-CA" sz="4000"/>
              <a:t>Data Preparation</a:t>
            </a: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69B3F2F5-BDD2-66D9-A84C-121B48E2F8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83" r="13759" b="-2"/>
          <a:stretch/>
        </p:blipFill>
        <p:spPr>
          <a:xfrm>
            <a:off x="-16745" y="211090"/>
            <a:ext cx="5544176" cy="6646910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42DC4-6989-4FF3-0A59-9AB1A3150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230" y="1707493"/>
            <a:ext cx="5369169" cy="5018787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Data Review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Verified data integrity: Ensuring there were no errors when downloading the .csv file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Standardized format: All data sources have the same timelines and data types across all the csv files.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Data Normalization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Normalizing the data: movements are rescaled to a comparative range</a:t>
            </a:r>
          </a:p>
          <a:p>
            <a:pPr marL="5143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Base close: Initial value of each on 2019, 1, 2</a:t>
            </a:r>
          </a:p>
          <a:p>
            <a:pPr marL="5143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Indexed value: calculates percentage change of each index from base value.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Feature Engineering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Time feature: Extracted year, quarter, month, week, and day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Movement indicators: </a:t>
            </a:r>
          </a:p>
          <a:p>
            <a:pPr marL="5715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Extracted daily percentage changes for indices for short term analysis</a:t>
            </a:r>
          </a:p>
          <a:p>
            <a:pPr marL="5715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Rolling Averages for longer term analysis </a:t>
            </a:r>
          </a:p>
          <a:p>
            <a:pPr marL="5715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lnSpc>
                <a:spcPct val="100000"/>
              </a:lnSpc>
            </a:pPr>
            <a:endParaRPr lang="en-US" sz="1100" dirty="0"/>
          </a:p>
          <a:p>
            <a:pPr>
              <a:lnSpc>
                <a:spcPct val="100000"/>
              </a:lnSpc>
            </a:pPr>
            <a:endParaRPr lang="en-US" sz="1100" dirty="0"/>
          </a:p>
          <a:p>
            <a:pPr>
              <a:lnSpc>
                <a:spcPct val="100000"/>
              </a:lnSpc>
            </a:pPr>
            <a:endParaRPr lang="en-US" sz="1100" dirty="0"/>
          </a:p>
          <a:p>
            <a:pPr>
              <a:lnSpc>
                <a:spcPct val="100000"/>
              </a:lnSpc>
            </a:pPr>
            <a:endParaRPr lang="en-CA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8279EF-C996-88C8-4BF4-9632D486F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229" y="4077622"/>
            <a:ext cx="4137102" cy="3444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9B9F19-A0BB-8D3F-B7DA-E219E5E29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229" y="2843281"/>
            <a:ext cx="4137102" cy="3333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496261-CF9F-D19F-01F0-14C472429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229" y="3229948"/>
            <a:ext cx="4137102" cy="3637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65A22E-673D-008C-DB44-88FD4A419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5229" y="3659980"/>
            <a:ext cx="4137102" cy="3575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600D75-048B-84D8-E39C-449315DB86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5229" y="2462810"/>
            <a:ext cx="4137102" cy="31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6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309C-7B82-A3B1-C830-A1A0AD56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/>
              <a:t>Data Modelling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42DC4-6989-4FF3-0A59-9AB1A3150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99072"/>
            <a:ext cx="3867442" cy="370114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PowerBI is being utilized for our data modeling and data visualizations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We decided to use PowerBI due to its visualization options and interactive reports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sz="1800" dirty="0"/>
              <a:t>Challenges faced during the data modelling phase.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 For a date hierarchy of a day, month, quarter and year. A DAX formula had to be created for the table.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 Filtering out non-trading days.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3B93C-1753-965E-ADD3-B79FF60A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528" y="0"/>
            <a:ext cx="6713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309C-7B82-A3B1-C830-A1A0AD56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42DC4-6989-4FF3-0A59-9AB1A3150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Impact of News on Indices: Observed distinct reactions of different indices to the same news events, highlighting sector sensitivities.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Discovered findings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500"/>
              <a:t>High correlation between news sentiment and volatility.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500"/>
              <a:t>Large volumes of trade during COVID-19 news events.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500"/>
              <a:t>Sector contribution percentage change after COVID-19.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0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D9E78-D340-0992-CDF8-2D9A9029B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380" y="240957"/>
            <a:ext cx="4509659" cy="1411997"/>
          </a:xfrm>
        </p:spPr>
        <p:txBody>
          <a:bodyPr anchor="b">
            <a:normAutofit fontScale="90000"/>
          </a:bodyPr>
          <a:lstStyle/>
          <a:p>
            <a:r>
              <a:rPr lang="en-CA" sz="4400" dirty="0"/>
              <a:t>Polynomial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CEA89-2FF8-CC1E-957F-A43F5A19F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380" y="1893910"/>
            <a:ext cx="4424861" cy="4559984"/>
          </a:xfrm>
        </p:spPr>
        <p:txBody>
          <a:bodyPr anchor="t"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900" dirty="0"/>
              <a:t>Code used to create the Polynomial regression model for non-linear relationship.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100" dirty="0"/>
              <a:t>Using the degrees we raised each feature to the 2</a:t>
            </a:r>
            <a:r>
              <a:rPr lang="en-CA" sz="2100" baseline="30000" dirty="0"/>
              <a:t>nd</a:t>
            </a:r>
            <a:r>
              <a:rPr lang="en-CA" sz="2100" dirty="0"/>
              <a:t>, 3</a:t>
            </a:r>
            <a:r>
              <a:rPr lang="en-CA" sz="2100" baseline="30000" dirty="0"/>
              <a:t>rd</a:t>
            </a:r>
            <a:r>
              <a:rPr lang="en-CA" sz="2100" dirty="0"/>
              <a:t>, and 4</a:t>
            </a:r>
            <a:r>
              <a:rPr lang="en-CA" sz="2100" baseline="30000" dirty="0"/>
              <a:t>th</a:t>
            </a:r>
            <a:r>
              <a:rPr lang="en-CA" sz="2100" dirty="0"/>
              <a:t> power to uncover hidden relationships.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800" dirty="0"/>
              <a:t>(Ex. Extreme news sentiment acts differently to moderate sentiment.)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100" dirty="0"/>
              <a:t>This also created interactions between all degrees of features for the model to gain an understanding of if there's a combined effect of the two features.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endParaRPr lang="en-CA" dirty="0"/>
          </a:p>
          <a:p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2A6DBC-F2D2-7D0F-CA46-CBB7E9CA7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086" y="0"/>
            <a:ext cx="7123913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D4579B8-6DD6-BAF0-7432-55DA03A34D26}"/>
              </a:ext>
            </a:extLst>
          </p:cNvPr>
          <p:cNvSpPr/>
          <p:nvPr/>
        </p:nvSpPr>
        <p:spPr>
          <a:xfrm>
            <a:off x="5691883" y="1785649"/>
            <a:ext cx="69864" cy="108261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F69AC-6297-4053-6554-C8A1B8B47489}"/>
              </a:ext>
            </a:extLst>
          </p:cNvPr>
          <p:cNvSpPr txBox="1"/>
          <p:nvPr/>
        </p:nvSpPr>
        <p:spPr>
          <a:xfrm>
            <a:off x="5652841" y="1747446"/>
            <a:ext cx="1089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B0F0"/>
                </a:solidFill>
              </a:rPr>
              <a:t>4</a:t>
            </a:r>
            <a:endParaRPr lang="en-US" sz="5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155417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webextension1.xml><?xml version="1.0" encoding="utf-8"?>
<we:webextension xmlns:we="http://schemas.microsoft.com/office/webextensions/webextension/2010/11" id="{583EE9CF-62F0-43E8-A32A-711B75313147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9F7F2&quot;"/>
    <we:property name="bookmark" value="&quot;H4sIAAAAAAAAA+1ZbU8bORD+K9F+4Us4rfd9+QahSNwBlyNVrlWFqtn1OHHZrCOvE8ih/PezvQkvaYANpBxVLx9Q7BmPnxnPPB6TG4fyalzA7AxG6Ow5B0JcjkBetnyn7ZQP5zKIICWJ67s0YIQyN8NMa4mx4qKsnL0bR4EcoOrzagKFMagnv1y0HSiKLgzMiEFRYdsZo6xECQX/B2tlLVJygvO2g9fjQkgwJnsKFBqzU62uxxoK+c3gglzxKfYwV/XsOY6FVIsxBAkhWQQkR/Bz6rPARb2mqqUW5vP6ZlMLrCNKBbzUAMwcsiyHOPe8ENzIz4I4JWDmGS/UQiWbfbgeS+23jsZsbMK3T6dQ5kgd65zEqvblxjlFqCbSbvbhgaAnJjLHc2RWVCquZtrO4e/HX4e8UkLyHIqvFBQ4cx2xrhQ6nlbluKR4jbTVh2KCLb3AKgzFVUeijiV19si8vQ5Y7YDZrr+Mtdd2jqQYWU8WyUGJVn0ST9v5aG27c33sfw/ReKfX6yhSrhbedcRoDJJXq6M/eEnttifIVPP41IMaXaNwnPPB0No/4dpnKKzXRkOv2A3dE62kPxfz93Bc7vrjehWws/3e4f5fm2Gr17wJvF43dN3N0NklbwKuf/xpM2h6wZPAOnpqUFv7DltHFJNR2TjftKWPkBW4CsgI1mAwCV7xclAsKPiO8+oSdgpNe50hSGU4Pvum2dIQnF4lJEV5MLOVfcjlkoZJewXndvEbRqmJX8u+3WPzRQhnC6bZ5p4XczPPUhqxiDE/IyRmnhflEXsz1n/X5fBrcNyzlTLmGxWKt1oob5cSJqPbTh75JPF94oIOdRJnMfHCxxN60QUeWWEeZklG3IDFiZ9mxHOpb5qCtWzWsKl40FPcFmSTTuJ4pdCr5hRw1zWsBq7zZ//4sNVFyYWR6d1tCI3tL2t7hp2uqNSuXbZjFzymJvGe1sXaHmNL9LXiw8YJXRU81yd3P52dEere3nyx2WYCPa435FjLBbVitHmzPgQHUPF8Z9lgbVAhPyYuj14ptyf+o3auLxb0vRjjIEqjIMhcNwwTGrz8YtkfDCQOYFkcrwngGV5Vqx6YuVYPtcpI/7HSo0m5ODD3/x7n5+5xYgbU9xEwCCAMSBQwRt9FKja67PrGJG6Sk49C31JwT0Wphi9rdbaE4DOCfFkzMxVqeQf/lzWxDOGjRXEurrbK0csN9X61xa1aX5xHXW5pmHoxuCwhNPYpeD7F2Jh58mQUXqtMXD88FnuPYJISBj6wNPEDcIkXkHdRvA3eB767ewiz1qmYatdb+1PdMwxWK5m8qI62eR82ek78FK404tMmnryMXrfoSYP/xbz6RN5569JTkF8irZF0xCgTv3wz017+oHH3JnGGnFIsHcuVSeqGOUMvSrPI9ZPQ95PkWeYFC/5gopQG9x39JikEYeBCyiAHStIkDp4n86dMWqvrnl5ioqqxfrR3ocQ1TzCdn6Cf/fSZZ5j9Eeb2ETaf/wtQpifhBBoAAA==&quot;"/>
    <we:property name="creatorSessionId" value="&quot;b3047939-d61e-437f-befc-1f2427f60c20&quot;"/>
    <we:property name="creatorTenantId" value="&quot;ec1bd924-0a6a-4aa9-aa89-c980316c0449&quot;"/>
    <we:property name="creatorUserId" value="&quot;10032000528EBF34&quot;"/>
    <we:property name="datasetId" value="&quot;60eae680-b958-4ba6-afde-7fd1f3e0cbe9&quot;"/>
    <we:property name="embedUrl" value="&quot;/reportEmbed?reportId=a40e7116-9374-4ff2-8b87-87d711a16831&amp;config=eyJjbHVzdGVyVXJsIjoiaHR0cHM6Ly9XQUJJLVVTLU5PUlRILUNFTlRSQUwtSC1QUklNQVJZLXJlZGlyZWN0LmFuYWx5c2lzLndpbmRvd3MubmV0IiwiZW1iZWRGZWF0dXJlcyI6eyJ1c2FnZU1ldHJpY3NWTmV4dCI6dHJ1ZX19&amp;disableSensitivityBanner=true&quot;"/>
    <we:property name="initialStateBookmark" value="&quot;H4sIAAAAAAAAA+1Z3U/jOBD/V6q88FJOcb7DWykgcXxsj656d1ohNIknrZc0rhy30EP93892Uha6BVLocqxu+4Bqz9dvxjPjMb2zKCsnOczPYYzWnrXP+fUYxHXLtdpWUe99+nRy1rk4uTrvnB2qbT6RjBeltXdnSRBDlANWTiHXGtTml8u2BXneg6FeZZCX2LYmKEpeQM7+wYpZkaSY4qJt4e0k5wK0yr4EiVrtTLGrtbJNftNAIJVshn1MZbV7gRMuZL0GLyIkCYCkCG5K3cyzUcmUFdXAfJlfGzXAuryQwAoFQO9hlqQQpo7jgx24iRfGBPR+xnJZsyTzw9uJUH6raMwnOl4dOoMiRWoZ5wSWlS931hlCORXG2OEjQp9PRYoXmBlSIZmcKz0Hvx9fjVgpuWAp5FcUJFgLFbGe4CqehuW4oHiLtDWAfIotJWAYRvymK1DFklp7ZNFeB6xyQJsbLGPttK0jwcfGkzobKFGsz+JpW5+Nbnuhjv3PEWrvlLyKImWy9q7LxxMQrFxdnbCCGrOnmMnm8akWFbpG4bhgw5HRf8qUz5AbrzWHktj17VPFpD6Xi49wXPb643oTsPNO/6Dzx2bYKpl3gdfv+ba9GToj8i7gBsd/bQZNCTwLrKu2hpW277B1eT4dF43zTWn6DEmOq4A0YQ0GneAlK4Z53YK/9byqhK1ctb3uCITUPT75qrqlbnBKiguKYn9uKvuAiWUbJu0VnNvFrztK1fgV7euDbl6HcF53mm3avFzo/SymQRZkmZsQEmaOE6RB9m5d/0OXw/+jx71YKRO2UaE4q4XyfimhM7ptpYFLItclNqhQR2ESEsd/OqHrse/IEFM/iRJie1kYuXFCHJu6eihY280aDhWPZor7gmwySRyvFHrZvAV8mxpWA9f9NDg+aPVQMK5pyroJodb9Ze3MsNPjpdw1YjtG4Ck2gQ+4LtfOGFtqXys+bJzQZc5SdXIP09kao5rt9ReTbTrQk8ogw4rOqSGjyZv1IdiHkqU7ywFrgwr5MXF58kq5P/EfZbm6WNB1Qgy9IA48L7Ft34+o9/qLpTMcChzCsjjeEsBzvClXPdB7rT4qlrH6Y6hH06I+MPvXjPNzzzhhBtR1EdDzwPdI4GUZ/RCp2OiyG2iVuElOPgl9S8E944UcvW7U2RKCvxHE64aZGZfLO/i/rIllCJ8sigt+s9UevTSo7FUat6q9Po+q3GI/dkKws4jQ0KXguBRDrebZk5F4KxN++/hYzD2CUUwycCGLI9cDmzge+RDF2+B94Nq7BzBvnfGZcr3VmamZYbhayeRVdbTN+7DRc+KncKVRP23iyeva6xY9afC/mDefyAcfXfoS0mukFZIuHyf81zCj9qPY9tMMnSBOAtuNfNeNohe7KxiA+1MpFYDvWmwUg+d7NsQZpEBJHIXeyw37OZVG67rnFZ/KcqIe5j0ocM0zS+UgqKc9feGpZX5osYwRBYnpiD0voH9+uX+YLRb/AqjWGvcJGgAA&quot;"/>
    <we:property name="isFiltersActionButtonVisible" value="true"/>
    <we:property name="pageDisplayName" value="&quot;Covid &quot;"/>
    <we:property name="pptInsertionSessionID" value="&quot;194D9DDC-0FC6-4141-83C4-72FFADAA6417&quot;"/>
    <we:property name="reportEmbeddedTime" value="&quot;2023-12-03T23:19:27.058Z&quot;"/>
    <we:property name="reportName" value="&quot;FinalProjectData_viz&quot;"/>
    <we:property name="reportState" value="&quot;CONNECTED&quot;"/>
    <we:property name="reportUrl" value="&quot;/links/FaeDg2_cuo?ctid=ec1bd924-0a6a-4aa9-aa89-c980316c0449&amp;pbi_source=linkShare&amp;fromEntryPoint=share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AD74CCD3B5FF4CB7A1FAF3C233648C" ma:contentTypeVersion="3" ma:contentTypeDescription="Create a new document." ma:contentTypeScope="" ma:versionID="780902e55b32ecc83e09662172afb636">
  <xsd:schema xmlns:xsd="http://www.w3.org/2001/XMLSchema" xmlns:xs="http://www.w3.org/2001/XMLSchema" xmlns:p="http://schemas.microsoft.com/office/2006/metadata/properties" xmlns:ns2="a917a435-c267-49f7-b0ed-115ae8e8f033" targetNamespace="http://schemas.microsoft.com/office/2006/metadata/properties" ma:root="true" ma:fieldsID="17b2ab466af05aa52982ae239505d2ce" ns2:_="">
    <xsd:import namespace="a917a435-c267-49f7-b0ed-115ae8e8f0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17a435-c267-49f7-b0ed-115ae8e8f0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143482-363B-44E8-BA4A-DED11F7AC20C}">
  <ds:schemaRefs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a917a435-c267-49f7-b0ed-115ae8e8f033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041821B3-1F2C-4A65-814D-B6F0642155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CEB849-CBD9-4956-9D9E-A92952FB387D}">
  <ds:schemaRefs>
    <ds:schemaRef ds:uri="a917a435-c267-49f7-b0ed-115ae8e8f0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ec1bd924-0a6a-4aa9-aa89-c980316c0449}" enabled="0" method="" siteId="{ec1bd924-0a6a-4aa9-aa89-c980316c044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1040</Words>
  <Application>Microsoft Office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Posterama</vt:lpstr>
      <vt:lpstr>Söhne</vt:lpstr>
      <vt:lpstr>SplashVTI</vt:lpstr>
      <vt:lpstr>Stock Market Analysis</vt:lpstr>
      <vt:lpstr>Project Overview</vt:lpstr>
      <vt:lpstr>Data Sources</vt:lpstr>
      <vt:lpstr>Data Collection</vt:lpstr>
      <vt:lpstr>API/Web Scraping</vt:lpstr>
      <vt:lpstr>Data Preparation</vt:lpstr>
      <vt:lpstr>Data Modelling</vt:lpstr>
      <vt:lpstr>Data Exploration</vt:lpstr>
      <vt:lpstr>Polynomial Regression</vt:lpstr>
      <vt:lpstr>Visualization Techniques </vt:lpstr>
      <vt:lpstr>Questions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the project</dc:title>
  <dc:creator>Siju Philip</dc:creator>
  <cp:lastModifiedBy>christopher michos</cp:lastModifiedBy>
  <cp:revision>41</cp:revision>
  <dcterms:created xsi:type="dcterms:W3CDTF">2023-10-31T05:50:05Z</dcterms:created>
  <dcterms:modified xsi:type="dcterms:W3CDTF">2023-12-06T23:05:12Z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0x0101007DAD74CCD3B5FF4CB7A1FAF3C233648C</vt:lpwstr>
  </property>
</Properties>
</file>